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4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5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6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7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8.xml" ContentType="application/vnd.openxmlformats-officedocument.presentationml.notesSlide+xml"/>
  <Override PartName="/ppt/tags/tag159.xml" ContentType="application/vnd.openxmlformats-officedocument.presentationml.tags+xml"/>
  <Override PartName="/ppt/notesSlides/notesSlide9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0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1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2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3.xml" ContentType="application/vnd.openxmlformats-officedocument.presentationml.notesSlide+xml"/>
  <Override PartName="/ppt/tags/tag261.xml" ContentType="application/vnd.openxmlformats-officedocument.presentationml.tags+xml"/>
  <Override PartName="/ppt/notesSlides/notesSlide14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5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16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17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18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19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20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21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22.xml" ContentType="application/vnd.openxmlformats-officedocument.presentationml.notesSlide+xml"/>
  <Override PartName="/ppt/tags/tag360.xml" ContentType="application/vnd.openxmlformats-officedocument.presentationml.tags+xml"/>
  <Override PartName="/ppt/notesSlides/notesSlide23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24.xml" ContentType="application/vnd.openxmlformats-officedocument.presentationml.notesSlide+xml"/>
  <Override PartName="/ppt/tags/tag371.xml" ContentType="application/vnd.openxmlformats-officedocument.presentationml.tags+xml"/>
  <Override PartName="/ppt/notesSlides/notesSlide25.xml" ContentType="application/vnd.openxmlformats-officedocument.presentationml.notesSlide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26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27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28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29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30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notesSlides/notesSlide31.xml" ContentType="application/vnd.openxmlformats-officedocument.presentationml.notesSlide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notesSlides/notesSlide32.xml" ContentType="application/vnd.openxmlformats-officedocument.presentationml.notesSlide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sldIdLst>
    <p:sldId id="257" r:id="rId2"/>
    <p:sldId id="262" r:id="rId3"/>
    <p:sldId id="315" r:id="rId4"/>
    <p:sldId id="261" r:id="rId5"/>
    <p:sldId id="263" r:id="rId6"/>
    <p:sldId id="264" r:id="rId7"/>
    <p:sldId id="316" r:id="rId8"/>
    <p:sldId id="317" r:id="rId9"/>
    <p:sldId id="318" r:id="rId10"/>
    <p:sldId id="258" r:id="rId11"/>
    <p:sldId id="259" r:id="rId12"/>
    <p:sldId id="260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319" r:id="rId37"/>
    <p:sldId id="320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292" r:id="rId61"/>
    <p:sldId id="289" r:id="rId62"/>
    <p:sldId id="290" r:id="rId63"/>
    <p:sldId id="291" r:id="rId6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>
        <p:scale>
          <a:sx n="64" d="100"/>
          <a:sy n="64" d="100"/>
        </p:scale>
        <p:origin x="1578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0BFF1-EA1C-4C01-8CB5-12AD4FA63DD0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071AA-E9F0-4CBF-8FFE-85B217AE9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02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774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994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42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59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11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752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072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498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741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548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95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470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884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789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126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621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4ED5A-511C-40BF-AC7E-6050DB53A24B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230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4ED5A-511C-40BF-AC7E-6050DB53A24B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641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4ED5A-511C-40BF-AC7E-6050DB53A24B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875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4ED5A-511C-40BF-AC7E-6050DB53A24B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2516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4ED5A-511C-40BF-AC7E-6050DB53A24B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148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4ED5A-511C-40BF-AC7E-6050DB53A24B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69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019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4ED5A-511C-40BF-AC7E-6050DB53A24B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0432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413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8696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41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40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61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033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498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02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683-976C-4E79-9A09-7C6A583DB27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26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5161-09C4-4FF9-B1AA-64CFB1B0E48C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23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3508-188A-4839-A9F0-6B4EB659C5C6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63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4FC8-D36D-45B8-9D6E-17562D756A87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27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F6FF-9165-4A7A-A7B0-EBA48EF54F94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54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996D-B288-4293-A061-6FF42B1BF25E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8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AB6-ED1E-4852-BD21-9A7BA9B57C5A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4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497-F3EF-449B-A5CF-323BBFBCAB73}" type="datetime1">
              <a:rPr lang="fr-FR" smtClean="0"/>
              <a:t>15/04/2024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40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8F2D-9A96-4C25-83A9-F3608AE7DE11}" type="datetime1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47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4EE1-DAFD-40C1-B05B-CC55D5CFA773}" type="datetime1">
              <a:rPr lang="fr-FR" smtClean="0"/>
              <a:t>15/04/2024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43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179-5B08-4EE0-AFBE-678EA16389E3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04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1BE5-79F7-4E21-AD3D-5245398A7EF3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51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CA4D3-9D8B-4BB1-8B58-CA0684FBB473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D171F-7A75-4A1B-9C88-D3C1869DC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58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4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3.xml"/><Relationship Id="rId7" Type="http://schemas.openxmlformats.org/officeDocument/2006/relationships/image" Target="../media/image4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45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tags" Target="../tags/tag28.xml"/><Relationship Id="rId16" Type="http://schemas.openxmlformats.org/officeDocument/2006/relationships/image" Target="../media/image48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43.png"/><Relationship Id="rId5" Type="http://schemas.openxmlformats.org/officeDocument/2006/relationships/tags" Target="../tags/tag31.xml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52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5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50.png"/><Relationship Id="rId5" Type="http://schemas.openxmlformats.org/officeDocument/2006/relationships/tags" Target="../tags/tag39.xml"/><Relationship Id="rId10" Type="http://schemas.openxmlformats.org/officeDocument/2006/relationships/image" Target="../media/image42.png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5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57.png"/><Relationship Id="rId4" Type="http://schemas.openxmlformats.org/officeDocument/2006/relationships/tags" Target="../tags/tag49.xml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56.png"/><Relationship Id="rId3" Type="http://schemas.openxmlformats.org/officeDocument/2006/relationships/tags" Target="../tags/tag54.xml"/><Relationship Id="rId21" Type="http://schemas.openxmlformats.org/officeDocument/2006/relationships/image" Target="../media/image59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5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8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10" Type="http://schemas.openxmlformats.org/officeDocument/2006/relationships/tags" Target="../tags/tag61.xml"/><Relationship Id="rId19" Type="http://schemas.openxmlformats.org/officeDocument/2006/relationships/image" Target="../media/image57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image" Target="../media/image56.png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notesSlide" Target="../notesSlides/notesSlide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image" Target="../media/image59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62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image" Target="../media/image58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image" Target="../media/image60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image" Target="../media/image57.png"/><Relationship Id="rId30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tags" Target="../tags/tag91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94.xml"/><Relationship Id="rId15" Type="http://schemas.openxmlformats.org/officeDocument/2006/relationships/image" Target="../media/image6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0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notesSlide" Target="../notesSlides/notesSlide5.xml"/><Relationship Id="rId26" Type="http://schemas.openxmlformats.org/officeDocument/2006/relationships/image" Target="../media/image70.png"/><Relationship Id="rId3" Type="http://schemas.openxmlformats.org/officeDocument/2006/relationships/tags" Target="../tags/tag101.xml"/><Relationship Id="rId21" Type="http://schemas.openxmlformats.org/officeDocument/2006/relationships/image" Target="../media/image65.png"/><Relationship Id="rId34" Type="http://schemas.openxmlformats.org/officeDocument/2006/relationships/image" Target="../media/image78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image" Target="../media/image64.png"/><Relationship Id="rId29" Type="http://schemas.openxmlformats.org/officeDocument/2006/relationships/image" Target="../media/image74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image" Target="../media/image67.png"/><Relationship Id="rId28" Type="http://schemas.openxmlformats.org/officeDocument/2006/relationships/image" Target="../media/image73.png"/><Relationship Id="rId10" Type="http://schemas.openxmlformats.org/officeDocument/2006/relationships/tags" Target="../tags/tag108.xml"/><Relationship Id="rId19" Type="http://schemas.openxmlformats.org/officeDocument/2006/relationships/image" Target="../media/image63.png"/><Relationship Id="rId31" Type="http://schemas.openxmlformats.org/officeDocument/2006/relationships/image" Target="../media/image71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image" Target="../media/image66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35" Type="http://schemas.openxmlformats.org/officeDocument/2006/relationships/image" Target="../media/image79.png"/><Relationship Id="rId8" Type="http://schemas.openxmlformats.org/officeDocument/2006/relationships/tags" Target="../tags/tag10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image" Target="../media/image64.png"/><Relationship Id="rId26" Type="http://schemas.openxmlformats.org/officeDocument/2006/relationships/image" Target="../media/image76.png"/><Relationship Id="rId3" Type="http://schemas.openxmlformats.org/officeDocument/2006/relationships/tags" Target="../tags/tag117.xml"/><Relationship Id="rId21" Type="http://schemas.openxmlformats.org/officeDocument/2006/relationships/image" Target="../media/image66.png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image" Target="../media/image63.png"/><Relationship Id="rId25" Type="http://schemas.openxmlformats.org/officeDocument/2006/relationships/image" Target="../media/image70.png"/><Relationship Id="rId2" Type="http://schemas.openxmlformats.org/officeDocument/2006/relationships/tags" Target="../tags/tag116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65.png"/><Relationship Id="rId29" Type="http://schemas.openxmlformats.org/officeDocument/2006/relationships/image" Target="../media/image79.pn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image" Target="../media/image69.png"/><Relationship Id="rId5" Type="http://schemas.openxmlformats.org/officeDocument/2006/relationships/tags" Target="../tags/tag11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8.png"/><Relationship Id="rId28" Type="http://schemas.openxmlformats.org/officeDocument/2006/relationships/image" Target="../media/image78.png"/><Relationship Id="rId10" Type="http://schemas.openxmlformats.org/officeDocument/2006/relationships/tags" Target="../tags/tag124.xml"/><Relationship Id="rId19" Type="http://schemas.openxmlformats.org/officeDocument/2006/relationships/image" Target="../media/image71.png"/><Relationship Id="rId31" Type="http://schemas.openxmlformats.org/officeDocument/2006/relationships/image" Target="../media/image81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image" Target="../media/image67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image" Target="../media/image63.png"/><Relationship Id="rId26" Type="http://schemas.openxmlformats.org/officeDocument/2006/relationships/image" Target="../media/image70.png"/><Relationship Id="rId3" Type="http://schemas.openxmlformats.org/officeDocument/2006/relationships/tags" Target="../tags/tag131.xml"/><Relationship Id="rId21" Type="http://schemas.openxmlformats.org/officeDocument/2006/relationships/image" Target="../media/image65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notesSlide" Target="../notesSlides/notesSlide7.xml"/><Relationship Id="rId25" Type="http://schemas.openxmlformats.org/officeDocument/2006/relationships/image" Target="../media/image69.png"/><Relationship Id="rId2" Type="http://schemas.openxmlformats.org/officeDocument/2006/relationships/tags" Target="../tags/tag13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1.png"/><Relationship Id="rId29" Type="http://schemas.openxmlformats.org/officeDocument/2006/relationships/image" Target="../media/image78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image" Target="../media/image68.png"/><Relationship Id="rId32" Type="http://schemas.openxmlformats.org/officeDocument/2006/relationships/image" Target="../media/image83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image" Target="../media/image67.png"/><Relationship Id="rId28" Type="http://schemas.openxmlformats.org/officeDocument/2006/relationships/image" Target="../media/image77.png"/><Relationship Id="rId10" Type="http://schemas.openxmlformats.org/officeDocument/2006/relationships/tags" Target="../tags/tag138.xml"/><Relationship Id="rId19" Type="http://schemas.openxmlformats.org/officeDocument/2006/relationships/image" Target="../media/image64.png"/><Relationship Id="rId31" Type="http://schemas.openxmlformats.org/officeDocument/2006/relationships/image" Target="../media/image82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image" Target="../media/image66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156.xml"/><Relationship Id="rId18" Type="http://schemas.openxmlformats.org/officeDocument/2006/relationships/image" Target="../media/image63.png"/><Relationship Id="rId26" Type="http://schemas.openxmlformats.org/officeDocument/2006/relationships/image" Target="../media/image70.png"/><Relationship Id="rId3" Type="http://schemas.openxmlformats.org/officeDocument/2006/relationships/tags" Target="../tags/tag146.xml"/><Relationship Id="rId21" Type="http://schemas.openxmlformats.org/officeDocument/2006/relationships/image" Target="../media/image65.png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notesSlide" Target="../notesSlides/notesSlide8.xml"/><Relationship Id="rId25" Type="http://schemas.openxmlformats.org/officeDocument/2006/relationships/image" Target="../media/image69.png"/><Relationship Id="rId33" Type="http://schemas.openxmlformats.org/officeDocument/2006/relationships/hyperlink" Target="https://pml.nist.gov/cuu/Constants/" TargetMode="External"/><Relationship Id="rId2" Type="http://schemas.openxmlformats.org/officeDocument/2006/relationships/tags" Target="../tags/tag14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1.png"/><Relationship Id="rId29" Type="http://schemas.openxmlformats.org/officeDocument/2006/relationships/image" Target="../media/image78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image" Target="../media/image68.png"/><Relationship Id="rId32" Type="http://schemas.openxmlformats.org/officeDocument/2006/relationships/image" Target="../media/image83.png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image" Target="../media/image67.png"/><Relationship Id="rId28" Type="http://schemas.openxmlformats.org/officeDocument/2006/relationships/image" Target="../media/image77.png"/><Relationship Id="rId10" Type="http://schemas.openxmlformats.org/officeDocument/2006/relationships/tags" Target="../tags/tag153.xml"/><Relationship Id="rId19" Type="http://schemas.openxmlformats.org/officeDocument/2006/relationships/image" Target="../media/image64.png"/><Relationship Id="rId31" Type="http://schemas.openxmlformats.org/officeDocument/2006/relationships/image" Target="../media/image82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image" Target="../media/image66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8" Type="http://schemas.openxmlformats.org/officeDocument/2006/relationships/tags" Target="../tags/tag15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image" Target="../media/image94.png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image" Target="../media/image93.png"/><Relationship Id="rId2" Type="http://schemas.openxmlformats.org/officeDocument/2006/relationships/tags" Target="../tags/tag161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169.xml"/><Relationship Id="rId19" Type="http://schemas.openxmlformats.org/officeDocument/2006/relationships/image" Target="../media/image95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tags" Target="../tags/tag198.xml"/><Relationship Id="rId39" Type="http://schemas.openxmlformats.org/officeDocument/2006/relationships/image" Target="../media/image95.png"/><Relationship Id="rId21" Type="http://schemas.openxmlformats.org/officeDocument/2006/relationships/tags" Target="../tags/tag193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98.png"/><Relationship Id="rId47" Type="http://schemas.openxmlformats.org/officeDocument/2006/relationships/image" Target="../media/image103.png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9" Type="http://schemas.openxmlformats.org/officeDocument/2006/relationships/tags" Target="../tags/tag201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tags" Target="../tags/tag196.xml"/><Relationship Id="rId32" Type="http://schemas.openxmlformats.org/officeDocument/2006/relationships/tags" Target="../tags/tag204.xml"/><Relationship Id="rId37" Type="http://schemas.openxmlformats.org/officeDocument/2006/relationships/image" Target="../media/image93.png"/><Relationship Id="rId40" Type="http://schemas.openxmlformats.org/officeDocument/2006/relationships/image" Target="../media/image96.png"/><Relationship Id="rId45" Type="http://schemas.openxmlformats.org/officeDocument/2006/relationships/image" Target="../media/image101.png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tags" Target="../tags/tag195.xml"/><Relationship Id="rId28" Type="http://schemas.openxmlformats.org/officeDocument/2006/relationships/tags" Target="../tags/tag200.xml"/><Relationship Id="rId36" Type="http://schemas.openxmlformats.org/officeDocument/2006/relationships/image" Target="../media/image92.png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31" Type="http://schemas.openxmlformats.org/officeDocument/2006/relationships/tags" Target="../tags/tag203.xml"/><Relationship Id="rId44" Type="http://schemas.openxmlformats.org/officeDocument/2006/relationships/image" Target="../media/image100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Relationship Id="rId27" Type="http://schemas.openxmlformats.org/officeDocument/2006/relationships/tags" Target="../tags/tag199.xml"/><Relationship Id="rId30" Type="http://schemas.openxmlformats.org/officeDocument/2006/relationships/tags" Target="../tags/tag202.xml"/><Relationship Id="rId35" Type="http://schemas.openxmlformats.org/officeDocument/2006/relationships/notesSlide" Target="../notesSlides/notesSlide11.xml"/><Relationship Id="rId43" Type="http://schemas.openxmlformats.org/officeDocument/2006/relationships/image" Target="../media/image99.png"/><Relationship Id="rId8" Type="http://schemas.openxmlformats.org/officeDocument/2006/relationships/tags" Target="../tags/tag180.xml"/><Relationship Id="rId3" Type="http://schemas.openxmlformats.org/officeDocument/2006/relationships/tags" Target="../tags/tag175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tags" Target="../tags/tag197.xml"/><Relationship Id="rId33" Type="http://schemas.openxmlformats.org/officeDocument/2006/relationships/tags" Target="../tags/tag205.xml"/><Relationship Id="rId38" Type="http://schemas.openxmlformats.org/officeDocument/2006/relationships/image" Target="../media/image94.png"/><Relationship Id="rId46" Type="http://schemas.openxmlformats.org/officeDocument/2006/relationships/image" Target="../media/image102.png"/><Relationship Id="rId20" Type="http://schemas.openxmlformats.org/officeDocument/2006/relationships/tags" Target="../tags/tag192.xml"/><Relationship Id="rId41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tags" Target="../tags/tag231.xml"/><Relationship Id="rId39" Type="http://schemas.openxmlformats.org/officeDocument/2006/relationships/tags" Target="../tags/tag244.xml"/><Relationship Id="rId21" Type="http://schemas.openxmlformats.org/officeDocument/2006/relationships/tags" Target="../tags/tag226.xml"/><Relationship Id="rId34" Type="http://schemas.openxmlformats.org/officeDocument/2006/relationships/tags" Target="../tags/tag239.xml"/><Relationship Id="rId42" Type="http://schemas.openxmlformats.org/officeDocument/2006/relationships/image" Target="../media/image92.png"/><Relationship Id="rId47" Type="http://schemas.openxmlformats.org/officeDocument/2006/relationships/image" Target="../media/image97.png"/><Relationship Id="rId50" Type="http://schemas.openxmlformats.org/officeDocument/2006/relationships/image" Target="../media/image100.png"/><Relationship Id="rId55" Type="http://schemas.openxmlformats.org/officeDocument/2006/relationships/image" Target="../media/image105.png"/><Relationship Id="rId7" Type="http://schemas.openxmlformats.org/officeDocument/2006/relationships/tags" Target="../tags/tag212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9" Type="http://schemas.openxmlformats.org/officeDocument/2006/relationships/tags" Target="../tags/tag234.xml"/><Relationship Id="rId11" Type="http://schemas.openxmlformats.org/officeDocument/2006/relationships/tags" Target="../tags/tag216.xml"/><Relationship Id="rId24" Type="http://schemas.openxmlformats.org/officeDocument/2006/relationships/tags" Target="../tags/tag229.xml"/><Relationship Id="rId32" Type="http://schemas.openxmlformats.org/officeDocument/2006/relationships/tags" Target="../tags/tag237.xml"/><Relationship Id="rId37" Type="http://schemas.openxmlformats.org/officeDocument/2006/relationships/tags" Target="../tags/tag242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95.png"/><Relationship Id="rId53" Type="http://schemas.openxmlformats.org/officeDocument/2006/relationships/image" Target="../media/image103.png"/><Relationship Id="rId5" Type="http://schemas.openxmlformats.org/officeDocument/2006/relationships/tags" Target="../tags/tag210.xml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31" Type="http://schemas.openxmlformats.org/officeDocument/2006/relationships/tags" Target="../tags/tag236.xml"/><Relationship Id="rId44" Type="http://schemas.openxmlformats.org/officeDocument/2006/relationships/image" Target="../media/image94.png"/><Relationship Id="rId52" Type="http://schemas.openxmlformats.org/officeDocument/2006/relationships/image" Target="../media/image102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tags" Target="../tags/tag227.xml"/><Relationship Id="rId27" Type="http://schemas.openxmlformats.org/officeDocument/2006/relationships/tags" Target="../tags/tag232.xml"/><Relationship Id="rId30" Type="http://schemas.openxmlformats.org/officeDocument/2006/relationships/tags" Target="../tags/tag235.xml"/><Relationship Id="rId35" Type="http://schemas.openxmlformats.org/officeDocument/2006/relationships/tags" Target="../tags/tag240.xml"/><Relationship Id="rId43" Type="http://schemas.openxmlformats.org/officeDocument/2006/relationships/image" Target="../media/image93.png"/><Relationship Id="rId48" Type="http://schemas.openxmlformats.org/officeDocument/2006/relationships/image" Target="../media/image98.png"/><Relationship Id="rId56" Type="http://schemas.openxmlformats.org/officeDocument/2006/relationships/image" Target="../media/image106.png"/><Relationship Id="rId8" Type="http://schemas.openxmlformats.org/officeDocument/2006/relationships/tags" Target="../tags/tag213.xml"/><Relationship Id="rId51" Type="http://schemas.openxmlformats.org/officeDocument/2006/relationships/image" Target="../media/image101.png"/><Relationship Id="rId3" Type="http://schemas.openxmlformats.org/officeDocument/2006/relationships/tags" Target="../tags/tag208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tags" Target="../tags/tag230.xml"/><Relationship Id="rId33" Type="http://schemas.openxmlformats.org/officeDocument/2006/relationships/tags" Target="../tags/tag238.xml"/><Relationship Id="rId38" Type="http://schemas.openxmlformats.org/officeDocument/2006/relationships/tags" Target="../tags/tag243.xml"/><Relationship Id="rId46" Type="http://schemas.openxmlformats.org/officeDocument/2006/relationships/image" Target="../media/image96.png"/><Relationship Id="rId20" Type="http://schemas.openxmlformats.org/officeDocument/2006/relationships/tags" Target="../tags/tag225.xml"/><Relationship Id="rId41" Type="http://schemas.openxmlformats.org/officeDocument/2006/relationships/notesSlide" Target="../notesSlides/notesSlide12.xml"/><Relationship Id="rId54" Type="http://schemas.openxmlformats.org/officeDocument/2006/relationships/image" Target="../media/image104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5" Type="http://schemas.openxmlformats.org/officeDocument/2006/relationships/tags" Target="../tags/tag220.xml"/><Relationship Id="rId23" Type="http://schemas.openxmlformats.org/officeDocument/2006/relationships/tags" Target="../tags/tag228.xml"/><Relationship Id="rId28" Type="http://schemas.openxmlformats.org/officeDocument/2006/relationships/tags" Target="../tags/tag233.xml"/><Relationship Id="rId36" Type="http://schemas.openxmlformats.org/officeDocument/2006/relationships/tags" Target="../tags/tag241.xml"/><Relationship Id="rId49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257.xml"/><Relationship Id="rId18" Type="http://schemas.openxmlformats.org/officeDocument/2006/relationships/notesSlide" Target="../notesSlides/notesSlide13.xml"/><Relationship Id="rId26" Type="http://schemas.openxmlformats.org/officeDocument/2006/relationships/image" Target="../media/image99.png"/><Relationship Id="rId3" Type="http://schemas.openxmlformats.org/officeDocument/2006/relationships/tags" Target="../tags/tag247.xml"/><Relationship Id="rId21" Type="http://schemas.openxmlformats.org/officeDocument/2006/relationships/image" Target="../media/image94.png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image" Target="../media/image93.png"/><Relationship Id="rId29" Type="http://schemas.openxmlformats.org/officeDocument/2006/relationships/image" Target="../media/image109.png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image" Target="../media/image96.png"/><Relationship Id="rId28" Type="http://schemas.openxmlformats.org/officeDocument/2006/relationships/image" Target="../media/image108.png"/><Relationship Id="rId10" Type="http://schemas.openxmlformats.org/officeDocument/2006/relationships/tags" Target="../tags/tag254.xml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image" Target="../media/image95.pn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Relationship Id="rId8" Type="http://schemas.openxmlformats.org/officeDocument/2006/relationships/tags" Target="../tags/tag2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tags" Target="../tags/tag287.xml"/><Relationship Id="rId39" Type="http://schemas.openxmlformats.org/officeDocument/2006/relationships/image" Target="../media/image120.png"/><Relationship Id="rId21" Type="http://schemas.openxmlformats.org/officeDocument/2006/relationships/tags" Target="../tags/tag282.xml"/><Relationship Id="rId34" Type="http://schemas.openxmlformats.org/officeDocument/2006/relationships/image" Target="../media/image115.png"/><Relationship Id="rId42" Type="http://schemas.openxmlformats.org/officeDocument/2006/relationships/image" Target="../media/image123.png"/><Relationship Id="rId47" Type="http://schemas.openxmlformats.org/officeDocument/2006/relationships/image" Target="../media/image128.png"/><Relationship Id="rId7" Type="http://schemas.openxmlformats.org/officeDocument/2006/relationships/tags" Target="../tags/tag268.xml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9" Type="http://schemas.openxmlformats.org/officeDocument/2006/relationships/tags" Target="../tags/tag290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tags" Target="../tags/tag285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18.png"/><Relationship Id="rId40" Type="http://schemas.openxmlformats.org/officeDocument/2006/relationships/image" Target="../media/image121.png"/><Relationship Id="rId45" Type="http://schemas.openxmlformats.org/officeDocument/2006/relationships/image" Target="../media/image126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tags" Target="../tags/tag284.xml"/><Relationship Id="rId28" Type="http://schemas.openxmlformats.org/officeDocument/2006/relationships/tags" Target="../tags/tag289.xml"/><Relationship Id="rId36" Type="http://schemas.openxmlformats.org/officeDocument/2006/relationships/image" Target="../media/image117.png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31" Type="http://schemas.openxmlformats.org/officeDocument/2006/relationships/tags" Target="../tags/tag292.xml"/><Relationship Id="rId44" Type="http://schemas.openxmlformats.org/officeDocument/2006/relationships/image" Target="../media/image125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tags" Target="../tags/tag283.xml"/><Relationship Id="rId27" Type="http://schemas.openxmlformats.org/officeDocument/2006/relationships/tags" Target="../tags/tag288.xml"/><Relationship Id="rId30" Type="http://schemas.openxmlformats.org/officeDocument/2006/relationships/tags" Target="../tags/tag291.xml"/><Relationship Id="rId35" Type="http://schemas.openxmlformats.org/officeDocument/2006/relationships/image" Target="../media/image116.png"/><Relationship Id="rId43" Type="http://schemas.openxmlformats.org/officeDocument/2006/relationships/image" Target="../media/image124.png"/><Relationship Id="rId48" Type="http://schemas.openxmlformats.org/officeDocument/2006/relationships/image" Target="../media/image95.png"/><Relationship Id="rId8" Type="http://schemas.openxmlformats.org/officeDocument/2006/relationships/tags" Target="../tags/tag269.xml"/><Relationship Id="rId3" Type="http://schemas.openxmlformats.org/officeDocument/2006/relationships/tags" Target="../tags/tag264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tags" Target="../tags/tag286.xml"/><Relationship Id="rId33" Type="http://schemas.openxmlformats.org/officeDocument/2006/relationships/notesSlide" Target="../notesSlides/notesSlide15.xml"/><Relationship Id="rId38" Type="http://schemas.openxmlformats.org/officeDocument/2006/relationships/image" Target="../media/image119.png"/><Relationship Id="rId46" Type="http://schemas.openxmlformats.org/officeDocument/2006/relationships/image" Target="../media/image127.png"/><Relationship Id="rId20" Type="http://schemas.openxmlformats.org/officeDocument/2006/relationships/tags" Target="../tags/tag281.xml"/><Relationship Id="rId41" Type="http://schemas.openxmlformats.org/officeDocument/2006/relationships/image" Target="../media/image1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image" Target="../media/image129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tags" Target="../tags/tag308.xml"/><Relationship Id="rId18" Type="http://schemas.openxmlformats.org/officeDocument/2006/relationships/image" Target="../media/image130.png"/><Relationship Id="rId3" Type="http://schemas.openxmlformats.org/officeDocument/2006/relationships/tags" Target="../tags/tag298.xml"/><Relationship Id="rId21" Type="http://schemas.openxmlformats.org/officeDocument/2006/relationships/image" Target="../media/image133.png"/><Relationship Id="rId7" Type="http://schemas.openxmlformats.org/officeDocument/2006/relationships/tags" Target="../tags/tag302.xml"/><Relationship Id="rId12" Type="http://schemas.openxmlformats.org/officeDocument/2006/relationships/tags" Target="../tags/tag307.xml"/><Relationship Id="rId17" Type="http://schemas.openxmlformats.org/officeDocument/2006/relationships/image" Target="../media/image129.PNG"/><Relationship Id="rId2" Type="http://schemas.openxmlformats.org/officeDocument/2006/relationships/tags" Target="../tags/tag297.xml"/><Relationship Id="rId16" Type="http://schemas.openxmlformats.org/officeDocument/2006/relationships/notesSlide" Target="../notesSlides/notesSlide17.xml"/><Relationship Id="rId20" Type="http://schemas.openxmlformats.org/officeDocument/2006/relationships/image" Target="../media/image132.png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5" Type="http://schemas.openxmlformats.org/officeDocument/2006/relationships/tags" Target="../tags/tag30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05.xml"/><Relationship Id="rId19" Type="http://schemas.openxmlformats.org/officeDocument/2006/relationships/image" Target="../media/image131.png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tags" Target="../tags/tag30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image" Target="../media/image134.PNG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311.xml"/><Relationship Id="rId16" Type="http://schemas.openxmlformats.org/officeDocument/2006/relationships/image" Target="../media/image137.png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14.xml"/><Relationship Id="rId15" Type="http://schemas.openxmlformats.org/officeDocument/2006/relationships/image" Target="../media/image136.png"/><Relationship Id="rId10" Type="http://schemas.openxmlformats.org/officeDocument/2006/relationships/tags" Target="../tags/tag319.xml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image" Target="../media/image1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18" Type="http://schemas.openxmlformats.org/officeDocument/2006/relationships/image" Target="../media/image136.png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image" Target="../media/image135.png"/><Relationship Id="rId2" Type="http://schemas.openxmlformats.org/officeDocument/2006/relationships/tags" Target="../tags/tag321.xml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5" Type="http://schemas.openxmlformats.org/officeDocument/2006/relationships/tags" Target="../tags/tag324.xml"/><Relationship Id="rId15" Type="http://schemas.openxmlformats.org/officeDocument/2006/relationships/notesSlide" Target="../notesSlides/notesSlide19.xml"/><Relationship Id="rId10" Type="http://schemas.openxmlformats.org/officeDocument/2006/relationships/tags" Target="../tags/tag329.xml"/><Relationship Id="rId19" Type="http://schemas.openxmlformats.org/officeDocument/2006/relationships/image" Target="../media/image137.png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image" Target="../media/image141.png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image" Target="../media/image140.png"/><Relationship Id="rId2" Type="http://schemas.openxmlformats.org/officeDocument/2006/relationships/tags" Target="../tags/tag334.xml"/><Relationship Id="rId16" Type="http://schemas.openxmlformats.org/officeDocument/2006/relationships/image" Target="../media/image139.PNG"/><Relationship Id="rId20" Type="http://schemas.openxmlformats.org/officeDocument/2006/relationships/image" Target="../media/image143.png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5" Type="http://schemas.openxmlformats.org/officeDocument/2006/relationships/tags" Target="../tags/tag337.xml"/><Relationship Id="rId15" Type="http://schemas.openxmlformats.org/officeDocument/2006/relationships/notesSlide" Target="../notesSlides/notesSlide20.xml"/><Relationship Id="rId10" Type="http://schemas.openxmlformats.org/officeDocument/2006/relationships/tags" Target="../tags/tag342.xml"/><Relationship Id="rId19" Type="http://schemas.openxmlformats.org/officeDocument/2006/relationships/image" Target="../media/image142.png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34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10" Type="http://schemas.openxmlformats.org/officeDocument/2006/relationships/image" Target="../media/image145.png"/><Relationship Id="rId4" Type="http://schemas.openxmlformats.org/officeDocument/2006/relationships/tags" Target="../tags/tag349.xml"/><Relationship Id="rId9" Type="http://schemas.openxmlformats.org/officeDocument/2006/relationships/image" Target="../media/image14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image" Target="../media/image146.PNG"/><Relationship Id="rId3" Type="http://schemas.openxmlformats.org/officeDocument/2006/relationships/tags" Target="../tags/tag354.xml"/><Relationship Id="rId7" Type="http://schemas.openxmlformats.org/officeDocument/2006/relationships/tags" Target="../tags/tag358.xml"/><Relationship Id="rId12" Type="http://schemas.openxmlformats.org/officeDocument/2006/relationships/image" Target="../media/image145.png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image" Target="../media/image144.PNG"/><Relationship Id="rId5" Type="http://schemas.openxmlformats.org/officeDocument/2006/relationships/tags" Target="../tags/tag356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355.xml"/><Relationship Id="rId9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image" Target="../media/image147.png"/><Relationship Id="rId3" Type="http://schemas.openxmlformats.org/officeDocument/2006/relationships/tags" Target="../tags/tag363.xml"/><Relationship Id="rId7" Type="http://schemas.openxmlformats.org/officeDocument/2006/relationships/tags" Target="../tags/tag367.xml"/><Relationship Id="rId12" Type="http://schemas.openxmlformats.org/officeDocument/2006/relationships/notesSlide" Target="../notesSlides/notesSlide24.xml"/><Relationship Id="rId2" Type="http://schemas.openxmlformats.org/officeDocument/2006/relationships/tags" Target="../tags/tag362.xml"/><Relationship Id="rId16" Type="http://schemas.openxmlformats.org/officeDocument/2006/relationships/image" Target="../media/image150.png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65.xml"/><Relationship Id="rId15" Type="http://schemas.openxmlformats.org/officeDocument/2006/relationships/image" Target="../media/image149.png"/><Relationship Id="rId10" Type="http://schemas.openxmlformats.org/officeDocument/2006/relationships/tags" Target="../tags/tag370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image" Target="../media/image1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1.xml"/><Relationship Id="rId4" Type="http://schemas.openxmlformats.org/officeDocument/2006/relationships/image" Target="../media/image15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tags" Target="../tags/tag384.xml"/><Relationship Id="rId18" Type="http://schemas.openxmlformats.org/officeDocument/2006/relationships/image" Target="../media/image155.png"/><Relationship Id="rId3" Type="http://schemas.openxmlformats.org/officeDocument/2006/relationships/tags" Target="../tags/tag374.xml"/><Relationship Id="rId21" Type="http://schemas.openxmlformats.org/officeDocument/2006/relationships/image" Target="../media/image158.png"/><Relationship Id="rId7" Type="http://schemas.openxmlformats.org/officeDocument/2006/relationships/tags" Target="../tags/tag378.xml"/><Relationship Id="rId12" Type="http://schemas.openxmlformats.org/officeDocument/2006/relationships/tags" Target="../tags/tag383.xml"/><Relationship Id="rId17" Type="http://schemas.openxmlformats.org/officeDocument/2006/relationships/image" Target="../media/image154.png"/><Relationship Id="rId25" Type="http://schemas.openxmlformats.org/officeDocument/2006/relationships/image" Target="../media/image162.png"/><Relationship Id="rId2" Type="http://schemas.openxmlformats.org/officeDocument/2006/relationships/tags" Target="../tags/tag373.xml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24" Type="http://schemas.openxmlformats.org/officeDocument/2006/relationships/image" Target="../media/image161.png"/><Relationship Id="rId5" Type="http://schemas.openxmlformats.org/officeDocument/2006/relationships/tags" Target="../tags/tag376.xml"/><Relationship Id="rId15" Type="http://schemas.openxmlformats.org/officeDocument/2006/relationships/image" Target="../media/image152.png"/><Relationship Id="rId23" Type="http://schemas.openxmlformats.org/officeDocument/2006/relationships/image" Target="../media/image160.png"/><Relationship Id="rId10" Type="http://schemas.openxmlformats.org/officeDocument/2006/relationships/tags" Target="../tags/tag381.xml"/><Relationship Id="rId19" Type="http://schemas.openxmlformats.org/officeDocument/2006/relationships/image" Target="../media/image156.png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5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13" Type="http://schemas.openxmlformats.org/officeDocument/2006/relationships/image" Target="../media/image163.png"/><Relationship Id="rId18" Type="http://schemas.openxmlformats.org/officeDocument/2006/relationships/image" Target="../media/image166.png"/><Relationship Id="rId3" Type="http://schemas.openxmlformats.org/officeDocument/2006/relationships/tags" Target="../tags/tag387.xml"/><Relationship Id="rId7" Type="http://schemas.openxmlformats.org/officeDocument/2006/relationships/tags" Target="../tags/tag391.xml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" Type="http://schemas.openxmlformats.org/officeDocument/2006/relationships/tags" Target="../tags/tag386.xml"/><Relationship Id="rId16" Type="http://schemas.openxmlformats.org/officeDocument/2006/relationships/image" Target="../media/image157.png"/><Relationship Id="rId20" Type="http://schemas.openxmlformats.org/officeDocument/2006/relationships/image" Target="../media/image168.png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notesSlide" Target="../notesSlides/notesSlide26.xml"/><Relationship Id="rId5" Type="http://schemas.openxmlformats.org/officeDocument/2006/relationships/tags" Target="../tags/tag389.xml"/><Relationship Id="rId15" Type="http://schemas.openxmlformats.org/officeDocument/2006/relationships/image" Target="../media/image16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67.png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image" Target="../media/image16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2.png"/><Relationship Id="rId3" Type="http://schemas.openxmlformats.org/officeDocument/2006/relationships/tags" Target="../tags/tag396.xml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image" Target="../media/image171.png"/><Relationship Id="rId2" Type="http://schemas.openxmlformats.org/officeDocument/2006/relationships/tags" Target="../tags/tag395.xml"/><Relationship Id="rId16" Type="http://schemas.openxmlformats.org/officeDocument/2006/relationships/image" Target="../media/image170.png"/><Relationship Id="rId20" Type="http://schemas.openxmlformats.org/officeDocument/2006/relationships/image" Target="../media/image174.png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5" Type="http://schemas.openxmlformats.org/officeDocument/2006/relationships/tags" Target="../tags/tag398.xml"/><Relationship Id="rId15" Type="http://schemas.openxmlformats.org/officeDocument/2006/relationships/image" Target="../media/image169.png"/><Relationship Id="rId10" Type="http://schemas.openxmlformats.org/officeDocument/2006/relationships/tags" Target="../tags/tag403.xml"/><Relationship Id="rId19" Type="http://schemas.openxmlformats.org/officeDocument/2006/relationships/image" Target="../media/image173.png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notesSlide" Target="../notesSlides/notesSlide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6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8.xml"/><Relationship Id="rId7" Type="http://schemas.openxmlformats.org/officeDocument/2006/relationships/image" Target="../media/image1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tags" Target="../tags/tag411.xml"/><Relationship Id="rId7" Type="http://schemas.openxmlformats.org/officeDocument/2006/relationships/image" Target="../media/image184.png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image" Target="../media/image183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tags" Target="../tags/tag414.xml"/><Relationship Id="rId7" Type="http://schemas.openxmlformats.org/officeDocument/2006/relationships/image" Target="../media/image186.png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image" Target="../media/image184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4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1.png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image" Target="../media/image170.png"/><Relationship Id="rId5" Type="http://schemas.openxmlformats.org/officeDocument/2006/relationships/tags" Target="../tags/tag419.xml"/><Relationship Id="rId10" Type="http://schemas.openxmlformats.org/officeDocument/2006/relationships/image" Target="../media/image190.png"/><Relationship Id="rId4" Type="http://schemas.openxmlformats.org/officeDocument/2006/relationships/tags" Target="../tags/tag418.xml"/><Relationship Id="rId9" Type="http://schemas.openxmlformats.org/officeDocument/2006/relationships/image" Target="../media/image18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23.xml"/><Relationship Id="rId21" Type="http://schemas.openxmlformats.org/officeDocument/2006/relationships/image" Target="../media/image195.png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image" Target="../media/image199.png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image" Target="../media/image194.png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image" Target="../media/image198.png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image" Target="../media/image197.png"/><Relationship Id="rId10" Type="http://schemas.openxmlformats.org/officeDocument/2006/relationships/tags" Target="../tags/tag430.xml"/><Relationship Id="rId19" Type="http://schemas.openxmlformats.org/officeDocument/2006/relationships/notesSlide" Target="../notesSlides/notesSlide31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image" Target="../media/image19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445.xml"/><Relationship Id="rId13" Type="http://schemas.openxmlformats.org/officeDocument/2006/relationships/tags" Target="../tags/tag450.xml"/><Relationship Id="rId18" Type="http://schemas.openxmlformats.org/officeDocument/2006/relationships/tags" Target="../tags/tag455.xml"/><Relationship Id="rId26" Type="http://schemas.openxmlformats.org/officeDocument/2006/relationships/image" Target="../media/image195.png"/><Relationship Id="rId3" Type="http://schemas.openxmlformats.org/officeDocument/2006/relationships/tags" Target="../tags/tag440.xml"/><Relationship Id="rId21" Type="http://schemas.openxmlformats.org/officeDocument/2006/relationships/tags" Target="../tags/tag458.xml"/><Relationship Id="rId7" Type="http://schemas.openxmlformats.org/officeDocument/2006/relationships/tags" Target="../tags/tag444.xml"/><Relationship Id="rId12" Type="http://schemas.openxmlformats.org/officeDocument/2006/relationships/tags" Target="../tags/tag449.xml"/><Relationship Id="rId17" Type="http://schemas.openxmlformats.org/officeDocument/2006/relationships/tags" Target="../tags/tag454.xml"/><Relationship Id="rId25" Type="http://schemas.openxmlformats.org/officeDocument/2006/relationships/image" Target="../media/image194.png"/><Relationship Id="rId2" Type="http://schemas.openxmlformats.org/officeDocument/2006/relationships/tags" Target="../tags/tag439.xml"/><Relationship Id="rId16" Type="http://schemas.openxmlformats.org/officeDocument/2006/relationships/tags" Target="../tags/tag453.xml"/><Relationship Id="rId20" Type="http://schemas.openxmlformats.org/officeDocument/2006/relationships/tags" Target="../tags/tag457.xml"/><Relationship Id="rId29" Type="http://schemas.openxmlformats.org/officeDocument/2006/relationships/image" Target="../media/image202.png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1" Type="http://schemas.openxmlformats.org/officeDocument/2006/relationships/tags" Target="../tags/tag448.xml"/><Relationship Id="rId24" Type="http://schemas.openxmlformats.org/officeDocument/2006/relationships/notesSlide" Target="../notesSlides/notesSlide32.xml"/><Relationship Id="rId32" Type="http://schemas.openxmlformats.org/officeDocument/2006/relationships/image" Target="../media/image205.png"/><Relationship Id="rId5" Type="http://schemas.openxmlformats.org/officeDocument/2006/relationships/tags" Target="../tags/tag442.xml"/><Relationship Id="rId15" Type="http://schemas.openxmlformats.org/officeDocument/2006/relationships/tags" Target="../tags/tag45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01.png"/><Relationship Id="rId10" Type="http://schemas.openxmlformats.org/officeDocument/2006/relationships/tags" Target="../tags/tag447.xml"/><Relationship Id="rId19" Type="http://schemas.openxmlformats.org/officeDocument/2006/relationships/tags" Target="../tags/tag456.xml"/><Relationship Id="rId31" Type="http://schemas.openxmlformats.org/officeDocument/2006/relationships/image" Target="../media/image204.png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tags" Target="../tags/tag451.xml"/><Relationship Id="rId22" Type="http://schemas.openxmlformats.org/officeDocument/2006/relationships/tags" Target="../tags/tag459.xml"/><Relationship Id="rId27" Type="http://schemas.openxmlformats.org/officeDocument/2006/relationships/image" Target="../media/image200.png"/><Relationship Id="rId30" Type="http://schemas.openxmlformats.org/officeDocument/2006/relationships/image" Target="../media/image203.png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tags" Target="../tags/tag472.xml"/><Relationship Id="rId18" Type="http://schemas.openxmlformats.org/officeDocument/2006/relationships/tags" Target="../tags/tag477.xml"/><Relationship Id="rId26" Type="http://schemas.openxmlformats.org/officeDocument/2006/relationships/tags" Target="../tags/tag485.xml"/><Relationship Id="rId39" Type="http://schemas.openxmlformats.org/officeDocument/2006/relationships/image" Target="../media/image205.png"/><Relationship Id="rId21" Type="http://schemas.openxmlformats.org/officeDocument/2006/relationships/tags" Target="../tags/tag480.xml"/><Relationship Id="rId34" Type="http://schemas.openxmlformats.org/officeDocument/2006/relationships/image" Target="../media/image200.png"/><Relationship Id="rId42" Type="http://schemas.openxmlformats.org/officeDocument/2006/relationships/image" Target="../media/image208.png"/><Relationship Id="rId7" Type="http://schemas.openxmlformats.org/officeDocument/2006/relationships/tags" Target="../tags/tag466.xml"/><Relationship Id="rId2" Type="http://schemas.openxmlformats.org/officeDocument/2006/relationships/tags" Target="../tags/tag461.xml"/><Relationship Id="rId16" Type="http://schemas.openxmlformats.org/officeDocument/2006/relationships/tags" Target="../tags/tag475.xml"/><Relationship Id="rId20" Type="http://schemas.openxmlformats.org/officeDocument/2006/relationships/tags" Target="../tags/tag479.xml"/><Relationship Id="rId29" Type="http://schemas.openxmlformats.org/officeDocument/2006/relationships/tags" Target="../tags/tag488.xml"/><Relationship Id="rId41" Type="http://schemas.openxmlformats.org/officeDocument/2006/relationships/image" Target="../media/image207.png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24" Type="http://schemas.openxmlformats.org/officeDocument/2006/relationships/tags" Target="../tags/tag483.xml"/><Relationship Id="rId32" Type="http://schemas.openxmlformats.org/officeDocument/2006/relationships/image" Target="../media/image194.png"/><Relationship Id="rId37" Type="http://schemas.openxmlformats.org/officeDocument/2006/relationships/image" Target="../media/image203.png"/><Relationship Id="rId40" Type="http://schemas.openxmlformats.org/officeDocument/2006/relationships/image" Target="../media/image206.png"/><Relationship Id="rId5" Type="http://schemas.openxmlformats.org/officeDocument/2006/relationships/tags" Target="../tags/tag464.xml"/><Relationship Id="rId15" Type="http://schemas.openxmlformats.org/officeDocument/2006/relationships/tags" Target="../tags/tag474.xml"/><Relationship Id="rId23" Type="http://schemas.openxmlformats.org/officeDocument/2006/relationships/tags" Target="../tags/tag482.xml"/><Relationship Id="rId28" Type="http://schemas.openxmlformats.org/officeDocument/2006/relationships/tags" Target="../tags/tag487.xml"/><Relationship Id="rId36" Type="http://schemas.openxmlformats.org/officeDocument/2006/relationships/image" Target="../media/image202.png"/><Relationship Id="rId10" Type="http://schemas.openxmlformats.org/officeDocument/2006/relationships/tags" Target="../tags/tag469.xml"/><Relationship Id="rId19" Type="http://schemas.openxmlformats.org/officeDocument/2006/relationships/tags" Target="../tags/tag478.xml"/><Relationship Id="rId31" Type="http://schemas.openxmlformats.org/officeDocument/2006/relationships/notesSlide" Target="../notesSlides/notesSlide33.xml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Relationship Id="rId22" Type="http://schemas.openxmlformats.org/officeDocument/2006/relationships/tags" Target="../tags/tag481.xml"/><Relationship Id="rId27" Type="http://schemas.openxmlformats.org/officeDocument/2006/relationships/tags" Target="../tags/tag486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01.png"/><Relationship Id="rId8" Type="http://schemas.openxmlformats.org/officeDocument/2006/relationships/tags" Target="../tags/tag467.xml"/><Relationship Id="rId3" Type="http://schemas.openxmlformats.org/officeDocument/2006/relationships/tags" Target="../tags/tag462.xml"/><Relationship Id="rId12" Type="http://schemas.openxmlformats.org/officeDocument/2006/relationships/tags" Target="../tags/tag471.xml"/><Relationship Id="rId17" Type="http://schemas.openxmlformats.org/officeDocument/2006/relationships/tags" Target="../tags/tag476.xml"/><Relationship Id="rId25" Type="http://schemas.openxmlformats.org/officeDocument/2006/relationships/tags" Target="../tags/tag484.xml"/><Relationship Id="rId33" Type="http://schemas.openxmlformats.org/officeDocument/2006/relationships/image" Target="../media/image195.png"/><Relationship Id="rId38" Type="http://schemas.openxmlformats.org/officeDocument/2006/relationships/image" Target="../media/image20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1.xml"/><Relationship Id="rId7" Type="http://schemas.openxmlformats.org/officeDocument/2006/relationships/image" Target="../media/image2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5.xml"/><Relationship Id="rId7" Type="http://schemas.openxmlformats.org/officeDocument/2006/relationships/image" Target="../media/image2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tags" Target="../tags/tag17.xml"/><Relationship Id="rId10" Type="http://schemas.openxmlformats.org/officeDocument/2006/relationships/image" Target="../media/image27.png"/><Relationship Id="rId4" Type="http://schemas.openxmlformats.org/officeDocument/2006/relationships/tags" Target="../tags/tag16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04407" y="1496078"/>
            <a:ext cx="10383186" cy="2387600"/>
          </a:xfrm>
        </p:spPr>
        <p:txBody>
          <a:bodyPr>
            <a:normAutofit/>
          </a:bodyPr>
          <a:lstStyle/>
          <a:p>
            <a:r>
              <a:rPr lang="fr-FR" sz="5400" dirty="0" smtClean="0">
                <a:latin typeface="Arial Black" panose="020B0A04020102020204" pitchFamily="34" charset="0"/>
              </a:rPr>
              <a:t>NEW PHYSICS SEARCHES FROM BELOW</a:t>
            </a:r>
            <a:endParaRPr lang="fr-FR" sz="5400" dirty="0">
              <a:latin typeface="Arial Black" panose="020B0A040201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975753"/>
            <a:ext cx="9144000" cy="1655762"/>
          </a:xfrm>
        </p:spPr>
        <p:txBody>
          <a:bodyPr/>
          <a:lstStyle/>
          <a:p>
            <a:pPr>
              <a:lnSpc>
                <a:spcPts val="2880"/>
              </a:lnSpc>
            </a:pPr>
            <a:r>
              <a:rPr lang="fr-FR" dirty="0" smtClean="0">
                <a:latin typeface="Arial "/>
              </a:rPr>
              <a:t>Cédric DELAUNAY</a:t>
            </a:r>
          </a:p>
          <a:p>
            <a:pPr>
              <a:lnSpc>
                <a:spcPts val="380"/>
              </a:lnSpc>
            </a:pPr>
            <a:r>
              <a:rPr lang="fr-FR" sz="2000" dirty="0" smtClean="0"/>
              <a:t>Laboratoire d’Annecy de Physique Théorique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4553750" y="6400799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CPPM </a:t>
            </a:r>
            <a:r>
              <a:rPr lang="fr-FR" dirty="0" err="1" smtClean="0"/>
              <a:t>Seminar</a:t>
            </a:r>
            <a:r>
              <a:rPr lang="fr-FR" dirty="0" smtClean="0"/>
              <a:t> | April </a:t>
            </a:r>
            <a:r>
              <a:rPr lang="fr-FR" dirty="0" smtClean="0"/>
              <a:t>15</a:t>
            </a:r>
            <a:r>
              <a:rPr lang="fr-FR" dirty="0" smtClean="0"/>
              <a:t>, 2024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3900739" y="5723590"/>
            <a:ext cx="4378175" cy="563678"/>
            <a:chOff x="3750837" y="5734318"/>
            <a:chExt cx="4378175" cy="56367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837" y="5734318"/>
              <a:ext cx="1785708" cy="54707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0300" y="5750921"/>
              <a:ext cx="551279" cy="543719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334" y="5750921"/>
              <a:ext cx="1293678" cy="547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3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Challenging</a:t>
            </a:r>
            <a:r>
              <a:rPr lang="fr-FR" dirty="0" smtClean="0"/>
              <a:t> the Standard Model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1493379" y="2043908"/>
            <a:ext cx="0" cy="420624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31121" y="4707172"/>
            <a:ext cx="1341592" cy="1518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\documentclass{article}&#10;\usepackage{amsmath,xcolor,hep}&#10;\pagestyle{empty}&#10;\begin{document}&#10;&#10;$&#10;{\color{black}&#10;E\sim \hbar c/L&#10;}&#10;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84" y="1899100"/>
            <a:ext cx="1514326" cy="36007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62429" y="4435042"/>
            <a:ext cx="80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ym typeface="Symbol" panose="05050102010706020507" pitchFamily="18" charset="2"/>
              </a:rPr>
              <a:t></a:t>
            </a:r>
            <a:r>
              <a:rPr lang="fr-FR" sz="2400" dirty="0" err="1" smtClean="0"/>
              <a:t>TeV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142630" y="1895968"/>
            <a:ext cx="7042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The Standard Model was </a:t>
            </a:r>
            <a:r>
              <a:rPr lang="fr-FR" sz="2800" dirty="0" err="1" smtClean="0"/>
              <a:t>tested</a:t>
            </a:r>
            <a:r>
              <a:rPr lang="fr-FR" sz="2800" dirty="0" smtClean="0"/>
              <a:t> </a:t>
            </a:r>
            <a:r>
              <a:rPr lang="fr-FR" sz="2800" dirty="0" err="1" smtClean="0"/>
              <a:t>experimentally</a:t>
            </a:r>
            <a:endParaRPr lang="fr-FR" sz="2800" dirty="0" smtClean="0"/>
          </a:p>
          <a:p>
            <a:pPr algn="r"/>
            <a:r>
              <a:rPr lang="fr-FR" sz="2800" dirty="0" smtClean="0"/>
              <a:t>up to </a:t>
            </a:r>
            <a:r>
              <a:rPr lang="fr-FR" sz="2800" dirty="0" err="1" smtClean="0"/>
              <a:t>TeV</a:t>
            </a:r>
            <a:r>
              <a:rPr lang="fr-FR" sz="2800" dirty="0" smtClean="0"/>
              <a:t> </a:t>
            </a:r>
            <a:r>
              <a:rPr lang="fr-FR" sz="2800" dirty="0" err="1" smtClean="0"/>
              <a:t>energies</a:t>
            </a:r>
            <a:r>
              <a:rPr lang="fr-FR" sz="2800" dirty="0" smtClean="0"/>
              <a:t>   </a:t>
            </a:r>
            <a:r>
              <a:rPr lang="fr-FR" sz="2800" dirty="0" smtClean="0">
                <a:sym typeface="Symbol" panose="05050102010706020507" pitchFamily="18" charset="2"/>
              </a:rPr>
              <a:t> 		</a:t>
            </a:r>
          </a:p>
          <a:p>
            <a:pPr algn="r"/>
            <a:r>
              <a:rPr lang="fr-FR" sz="2800" dirty="0" smtClean="0">
                <a:sym typeface="Symbol" panose="05050102010706020507" pitchFamily="18" charset="2"/>
              </a:rPr>
              <a:t>at the </a:t>
            </a:r>
            <a:r>
              <a:rPr lang="fr-FR" sz="2800" dirty="0" smtClean="0">
                <a:latin typeface="Arial Black" panose="020B0A04020102020204" pitchFamily="34" charset="0"/>
                <a:sym typeface="Symbol" panose="05050102010706020507" pitchFamily="18" charset="2"/>
              </a:rPr>
              <a:t>Large Hadron </a:t>
            </a:r>
            <a:r>
              <a:rPr lang="fr-FR" sz="2800" dirty="0" err="1" smtClean="0">
                <a:latin typeface="Arial Black" panose="020B0A04020102020204" pitchFamily="34" charset="0"/>
                <a:sym typeface="Symbol" panose="05050102010706020507" pitchFamily="18" charset="2"/>
              </a:rPr>
              <a:t>Collider</a:t>
            </a:r>
            <a:endParaRPr lang="fr-FR" sz="2800" dirty="0"/>
          </a:p>
        </p:txBody>
      </p:sp>
      <p:pic>
        <p:nvPicPr>
          <p:cNvPr id="12" name="Image 11" descr="\documentclass{article}&#10;\usepackage{amsmath,xcolor,hep}&#10;\pagestyle{empty}&#10;\begin{document}&#10;&#10;$&#10;{\color{red}&#10;10^{-18}{\rm m}&#10;}&#10;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97" y="2397297"/>
            <a:ext cx="1053867" cy="32091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46" y="3621063"/>
            <a:ext cx="5081798" cy="285851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14" y="2756242"/>
            <a:ext cx="787417" cy="131808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635183" y="5172514"/>
            <a:ext cx="1181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Standard </a:t>
            </a:r>
          </a:p>
          <a:p>
            <a:pPr algn="ctr"/>
            <a:r>
              <a:rPr lang="fr-FR" sz="2000" dirty="0" smtClean="0"/>
              <a:t>Model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7031442" y="3219540"/>
            <a:ext cx="415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(and  </a:t>
            </a:r>
            <a:r>
              <a:rPr lang="fr-FR" dirty="0" err="1" smtClean="0"/>
              <a:t>indirectly</a:t>
            </a:r>
            <a:r>
              <a:rPr lang="fr-FR" dirty="0" smtClean="0"/>
              <a:t> at LEP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flavor</a:t>
            </a:r>
            <a:r>
              <a:rPr lang="fr-FR" dirty="0" smtClean="0"/>
              <a:t> </a:t>
            </a:r>
            <a:r>
              <a:rPr lang="fr-FR" dirty="0" err="1" smtClean="0"/>
              <a:t>factories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1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Challenging</a:t>
            </a:r>
            <a:r>
              <a:rPr lang="fr-FR" dirty="0" smtClean="0"/>
              <a:t> the Standard Model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1493379" y="2043908"/>
            <a:ext cx="0" cy="420624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31121" y="4707172"/>
            <a:ext cx="1341592" cy="1518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62429" y="4435042"/>
            <a:ext cx="80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ym typeface="Symbol" panose="05050102010706020507" pitchFamily="18" charset="2"/>
              </a:rPr>
              <a:t></a:t>
            </a:r>
            <a:r>
              <a:rPr lang="fr-FR" sz="2400" dirty="0" err="1" smtClean="0"/>
              <a:t>TeV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533299" y="1895968"/>
            <a:ext cx="6651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err="1" smtClean="0"/>
              <a:t>Next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generation</a:t>
            </a:r>
            <a:r>
              <a:rPr lang="fr-FR" sz="2800" dirty="0" smtClean="0"/>
              <a:t> of high-</a:t>
            </a:r>
            <a:r>
              <a:rPr lang="fr-FR" sz="2800" dirty="0" err="1" smtClean="0"/>
              <a:t>energy</a:t>
            </a:r>
            <a:r>
              <a:rPr lang="fr-FR" sz="2800" dirty="0" smtClean="0"/>
              <a:t> </a:t>
            </a:r>
            <a:r>
              <a:rPr lang="fr-FR" sz="2800" dirty="0" err="1" smtClean="0"/>
              <a:t>colliders</a:t>
            </a:r>
            <a:r>
              <a:rPr lang="fr-FR" sz="2800" dirty="0" smtClean="0"/>
              <a:t> plan to </a:t>
            </a:r>
            <a:r>
              <a:rPr lang="fr-FR" sz="2800" dirty="0" err="1" smtClean="0"/>
              <a:t>extend</a:t>
            </a:r>
            <a:r>
              <a:rPr lang="fr-FR" sz="2800" dirty="0" smtClean="0"/>
              <a:t> the </a:t>
            </a:r>
            <a:r>
              <a:rPr lang="fr-FR" sz="2800" dirty="0" err="1" smtClean="0"/>
              <a:t>reach</a:t>
            </a:r>
            <a:r>
              <a:rPr lang="fr-FR" sz="2800" dirty="0" smtClean="0"/>
              <a:t> by a factor </a:t>
            </a:r>
            <a:r>
              <a:rPr lang="fr-FR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10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14" y="2756242"/>
            <a:ext cx="787417" cy="131808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16" y="3055355"/>
            <a:ext cx="5210035" cy="2930645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>
            <a:off x="1531121" y="4147028"/>
            <a:ext cx="1341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droite 16"/>
          <p:cNvSpPr/>
          <p:nvPr/>
        </p:nvSpPr>
        <p:spPr>
          <a:xfrm rot="16200000">
            <a:off x="1992913" y="4325860"/>
            <a:ext cx="466019" cy="230832"/>
          </a:xfrm>
          <a:prstGeom prst="rightArrow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82787" y="3916195"/>
            <a:ext cx="94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10TeV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635183" y="5172514"/>
            <a:ext cx="1181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Standard </a:t>
            </a:r>
          </a:p>
          <a:p>
            <a:pPr algn="ctr"/>
            <a:r>
              <a:rPr lang="fr-FR" sz="2000" dirty="0" smtClean="0"/>
              <a:t>Model</a:t>
            </a:r>
            <a:endParaRPr lang="fr-FR" sz="1400" dirty="0"/>
          </a:p>
        </p:txBody>
      </p:sp>
      <p:pic>
        <p:nvPicPr>
          <p:cNvPr id="14" name="Image 13" descr="\documentclass{article}&#10;\usepackage{amsmath,xcolor,hep}&#10;\pagestyle{empty}&#10;\begin{document}&#10;&#10;$&#10;{\color{black}&#10;E\sim \hbar c/L&#10;}&#10;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84" y="1899100"/>
            <a:ext cx="1514326" cy="360077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5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Challenging</a:t>
            </a:r>
            <a:r>
              <a:rPr lang="fr-FR" dirty="0" smtClean="0"/>
              <a:t> the Standard Model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1493379" y="2043908"/>
            <a:ext cx="0" cy="420624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31121" y="4707172"/>
            <a:ext cx="1341592" cy="1518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635183" y="5172514"/>
            <a:ext cx="1181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Standard </a:t>
            </a:r>
          </a:p>
          <a:p>
            <a:pPr algn="ctr"/>
            <a:r>
              <a:rPr lang="fr-FR" sz="2000" dirty="0" smtClean="0"/>
              <a:t>Model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562429" y="4435042"/>
            <a:ext cx="80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ym typeface="Symbol" panose="05050102010706020507" pitchFamily="18" charset="2"/>
              </a:rPr>
              <a:t></a:t>
            </a:r>
            <a:r>
              <a:rPr lang="fr-FR" sz="2400" dirty="0" err="1" smtClean="0"/>
              <a:t>TeV</a:t>
            </a:r>
            <a:endParaRPr lang="fr-FR" sz="2400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531121" y="6255872"/>
            <a:ext cx="686545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400506" y="6298931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ym typeface="Symbol" panose="05050102010706020507" pitchFamily="18" charset="2"/>
              </a:rPr>
              <a:t>1/(</a:t>
            </a:r>
            <a:r>
              <a:rPr lang="fr-FR" sz="2400" dirty="0" smtClean="0"/>
              <a:t>0.1-0.01)</a:t>
            </a:r>
            <a:endParaRPr lang="fr-FR" sz="2400" dirty="0"/>
          </a:p>
        </p:txBody>
      </p:sp>
      <p:pic>
        <p:nvPicPr>
          <p:cNvPr id="11" name="Image 10" descr="\documentclass{article}&#10;\usepackage{amsmath,xcolor,hep}&#10;\pagestyle{empty}&#10;\begin{document}&#10;&#10;$&#10;{\color{black}&#10;\alpha_{\rm NP}^{-1}&#10;}&#10;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18" y="6250148"/>
            <a:ext cx="553278" cy="39141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92" y="4807481"/>
            <a:ext cx="787417" cy="131808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14" y="2756242"/>
            <a:ext cx="787417" cy="131808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239471" y="1733746"/>
            <a:ext cx="5841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Colliders</a:t>
            </a:r>
            <a:r>
              <a:rPr lang="fr-FR" sz="2800" dirty="0" smtClean="0"/>
              <a:t> probe </a:t>
            </a:r>
            <a:r>
              <a:rPr lang="fr-FR" sz="2800" dirty="0" err="1" smtClean="0"/>
              <a:t>heavy</a:t>
            </a:r>
            <a:r>
              <a:rPr lang="fr-FR" sz="2800" dirty="0" smtClean="0"/>
              <a:t> BSM </a:t>
            </a:r>
            <a:r>
              <a:rPr lang="fr-FR" sz="2800" dirty="0" err="1" smtClean="0"/>
              <a:t>particles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with </a:t>
            </a:r>
            <a:r>
              <a:rPr lang="fr-FR" sz="2800" i="1" dirty="0" smtClean="0"/>
              <a:t>large</a:t>
            </a:r>
            <a:r>
              <a:rPr lang="fr-FR" sz="2800" dirty="0" smtClean="0"/>
              <a:t> coupling to </a:t>
            </a:r>
            <a:r>
              <a:rPr lang="fr-FR" sz="2800" dirty="0" err="1" smtClean="0"/>
              <a:t>known</a:t>
            </a:r>
            <a:r>
              <a:rPr lang="fr-FR" sz="2800" dirty="0" smtClean="0"/>
              <a:t> </a:t>
            </a:r>
            <a:r>
              <a:rPr lang="fr-FR" sz="2800" dirty="0" err="1" smtClean="0"/>
              <a:t>particles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239471" y="3120216"/>
            <a:ext cx="70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Much </a:t>
            </a:r>
            <a:r>
              <a:rPr lang="fr-FR" sz="2800" dirty="0" err="1" smtClean="0"/>
              <a:t>lighter</a:t>
            </a:r>
            <a:r>
              <a:rPr lang="fr-FR" sz="2800" dirty="0" smtClean="0"/>
              <a:t> BSM </a:t>
            </a:r>
            <a:r>
              <a:rPr lang="fr-FR" sz="2800" dirty="0" err="1" smtClean="0"/>
              <a:t>particles</a:t>
            </a:r>
            <a:r>
              <a:rPr lang="fr-FR" sz="2800" dirty="0" smtClean="0"/>
              <a:t> could have </a:t>
            </a:r>
            <a:r>
              <a:rPr lang="fr-FR" sz="2800" dirty="0" err="1" smtClean="0"/>
              <a:t>escaped</a:t>
            </a:r>
            <a:endParaRPr lang="fr-FR" sz="2800" dirty="0" smtClean="0"/>
          </a:p>
          <a:p>
            <a:r>
              <a:rPr lang="fr-FR" sz="2800" dirty="0" err="1" smtClean="0"/>
              <a:t>detection</a:t>
            </a:r>
            <a:r>
              <a:rPr lang="fr-FR" sz="2800" dirty="0" smtClean="0"/>
              <a:t> if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weakly</a:t>
            </a:r>
            <a:r>
              <a:rPr lang="fr-FR" sz="2800" dirty="0" smtClean="0"/>
              <a:t> </a:t>
            </a:r>
            <a:r>
              <a:rPr lang="fr-FR" sz="2800" dirty="0" err="1" smtClean="0"/>
              <a:t>coupled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22" name="Image 21" descr="\documentclass{article}&#10;\usepackage{amsmath,xcolor,hep}&#10;\pagestyle{empty}&#10;\begin{document}&#10;&#10;$&#10;{\color{red}&#10;\alpha_{\rm NP}\ll \mathcal{O}(1)&#10;}&#10;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641" y="3660591"/>
            <a:ext cx="1757546" cy="331439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 flipH="1">
            <a:off x="2700390" y="2209642"/>
            <a:ext cx="1458142" cy="11948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5921994" y="5096786"/>
            <a:ext cx="725296" cy="2726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699277" y="4676911"/>
            <a:ext cx="45225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Exploring</a:t>
            </a:r>
            <a:r>
              <a:rPr lang="fr-FR" sz="2800" dirty="0" smtClean="0"/>
              <a:t>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region</a:t>
            </a:r>
            <a:r>
              <a:rPr lang="fr-FR" sz="2800" dirty="0"/>
              <a:t> </a:t>
            </a:r>
            <a:r>
              <a:rPr lang="fr-FR" sz="2800" dirty="0" err="1" smtClean="0"/>
              <a:t>requires</a:t>
            </a:r>
            <a:r>
              <a:rPr lang="fr-FR" sz="2800" dirty="0" smtClean="0"/>
              <a:t> </a:t>
            </a:r>
          </a:p>
          <a:p>
            <a:r>
              <a:rPr lang="fr-FR" sz="2800" dirty="0" err="1" smtClean="0"/>
              <a:t>precision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measurements</a:t>
            </a:r>
            <a:endParaRPr lang="fr-FR" sz="2800" dirty="0" smtClean="0"/>
          </a:p>
          <a:p>
            <a:r>
              <a:rPr lang="fr-FR" sz="2800" dirty="0" smtClean="0"/>
              <a:t>at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energies</a:t>
            </a:r>
            <a:endParaRPr lang="fr-FR" sz="2800" dirty="0"/>
          </a:p>
        </p:txBody>
      </p:sp>
      <p:pic>
        <p:nvPicPr>
          <p:cNvPr id="38" name="Image 37" descr="\documentclass{article}&#10;\usepackage{amsmath,xcolor,hep}&#10;\pagestyle{empty}&#10;\begin{document}&#10;&#10;$&#10;{\color{black}&#10;E\sim \hbar c/L&#10;}&#10;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84" y="1899100"/>
            <a:ext cx="1514326" cy="360077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3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Light New </a:t>
            </a:r>
            <a:r>
              <a:rPr lang="fr-FR" dirty="0" err="1" smtClean="0"/>
              <a:t>Physics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Sub-GeV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>
                <a:cs typeface="Arial" panose="020B0604020202020204" pitchFamily="34" charset="0"/>
              </a:rPr>
              <a:t>p</a:t>
            </a:r>
            <a:r>
              <a:rPr lang="fr-FR" dirty="0" err="1" smtClean="0">
                <a:cs typeface="Arial" panose="020B0604020202020204" pitchFamily="34" charset="0"/>
              </a:rPr>
              <a:t>hysics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beyond</a:t>
            </a:r>
            <a:r>
              <a:rPr lang="fr-FR" dirty="0" smtClean="0">
                <a:cs typeface="Arial" panose="020B0604020202020204" pitchFamily="34" charset="0"/>
              </a:rPr>
              <a:t> the SM </a:t>
            </a:r>
            <a:r>
              <a:rPr lang="fr-FR" dirty="0" err="1" smtClean="0">
                <a:cs typeface="Arial" panose="020B0604020202020204" pitchFamily="34" charset="0"/>
              </a:rPr>
              <a:t>is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well</a:t>
            </a:r>
            <a:r>
              <a:rPr lang="fr-FR" dirty="0" err="1">
                <a:cs typeface="Arial" panose="020B0604020202020204" pitchFamily="34" charset="0"/>
              </a:rPr>
              <a:t>-</a:t>
            </a:r>
            <a:r>
              <a:rPr lang="fr-FR" dirty="0" err="1" smtClean="0">
                <a:cs typeface="Arial" panose="020B0604020202020204" pitchFamily="34" charset="0"/>
              </a:rPr>
              <a:t>motivated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theoretically</a:t>
            </a:r>
            <a:r>
              <a:rPr lang="fr-FR" dirty="0" smtClean="0">
                <a:cs typeface="Arial" panose="020B0604020202020204" pitchFamily="34" charset="0"/>
              </a:rPr>
              <a:t> :</a:t>
            </a:r>
            <a:endParaRPr lang="fr-FR" sz="800" dirty="0" smtClean="0">
              <a:cs typeface="Arial" panose="020B0604020202020204" pitchFamily="34" charset="0"/>
            </a:endParaRPr>
          </a:p>
          <a:p>
            <a:pPr lvl="1"/>
            <a:endParaRPr lang="fr-FR" dirty="0" smtClean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fr-FR" dirty="0" smtClean="0">
              <a:cs typeface="Arial" panose="020B0604020202020204" pitchFamily="34" charset="0"/>
            </a:endParaRPr>
          </a:p>
          <a:p>
            <a:pPr lvl="1"/>
            <a:r>
              <a:rPr lang="fr-FR" dirty="0" err="1" smtClean="0">
                <a:cs typeface="Arial" panose="020B0604020202020204" pitchFamily="34" charset="0"/>
              </a:rPr>
              <a:t>moduli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fields</a:t>
            </a:r>
            <a:r>
              <a:rPr lang="fr-FR" dirty="0" smtClean="0">
                <a:cs typeface="Arial" panose="020B0604020202020204" pitchFamily="34" charset="0"/>
              </a:rPr>
              <a:t> in String </a:t>
            </a:r>
            <a:r>
              <a:rPr lang="fr-FR" dirty="0" err="1" smtClean="0">
                <a:cs typeface="Arial" panose="020B0604020202020204" pitchFamily="34" charset="0"/>
              </a:rPr>
              <a:t>theory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compactifications</a:t>
            </a:r>
            <a:endParaRPr lang="fr-FR" dirty="0" smtClean="0">
              <a:cs typeface="Arial" panose="020B0604020202020204" pitchFamily="34" charset="0"/>
            </a:endParaRPr>
          </a:p>
          <a:p>
            <a:pPr lvl="1"/>
            <a:r>
              <a:rPr lang="fr-FR" dirty="0" err="1" smtClean="0">
                <a:cs typeface="Arial" panose="020B0604020202020204" pitchFamily="34" charset="0"/>
              </a:rPr>
              <a:t>approximate</a:t>
            </a:r>
            <a:r>
              <a:rPr lang="fr-FR" dirty="0" smtClean="0">
                <a:cs typeface="Arial" panose="020B0604020202020204" pitchFamily="34" charset="0"/>
              </a:rPr>
              <a:t> new </a:t>
            </a:r>
            <a:r>
              <a:rPr lang="fr-FR" dirty="0" smtClean="0">
                <a:cs typeface="Arial" panose="020B0604020202020204" pitchFamily="34" charset="0"/>
              </a:rPr>
              <a:t>global </a:t>
            </a:r>
            <a:r>
              <a:rPr lang="fr-FR" dirty="0" err="1" smtClean="0">
                <a:cs typeface="Arial" panose="020B0604020202020204" pitchFamily="34" charset="0"/>
              </a:rPr>
              <a:t>symmetries</a:t>
            </a:r>
            <a:r>
              <a:rPr lang="fr-FR" dirty="0" smtClean="0">
                <a:cs typeface="Arial" panose="020B0604020202020204" pitchFamily="34" charset="0"/>
              </a:rPr>
              <a:t>, </a:t>
            </a:r>
            <a:r>
              <a:rPr lang="fr-FR" i="1" dirty="0" err="1" smtClean="0">
                <a:cs typeface="Arial" panose="020B0604020202020204" pitchFamily="34" charset="0"/>
              </a:rPr>
              <a:t>e.g</a:t>
            </a:r>
            <a:r>
              <a:rPr lang="fr-FR" i="1" dirty="0" smtClean="0">
                <a:cs typeface="Arial" panose="020B0604020202020204" pitchFamily="34" charset="0"/>
              </a:rPr>
              <a:t>.</a:t>
            </a:r>
            <a:r>
              <a:rPr lang="fr-FR" dirty="0" smtClean="0">
                <a:cs typeface="Arial" panose="020B0604020202020204" pitchFamily="34" charset="0"/>
              </a:rPr>
              <a:t>  </a:t>
            </a:r>
            <a:r>
              <a:rPr lang="fr-FR" dirty="0" smtClean="0">
                <a:solidFill>
                  <a:srgbClr val="00B050"/>
                </a:solidFill>
                <a:cs typeface="Arial" panose="020B0604020202020204" pitchFamily="34" charset="0"/>
              </a:rPr>
              <a:t>QCD </a:t>
            </a:r>
            <a:r>
              <a:rPr lang="fr-FR" dirty="0" smtClean="0">
                <a:solidFill>
                  <a:srgbClr val="00B050"/>
                </a:solidFill>
                <a:cs typeface="Arial" panose="020B0604020202020204" pitchFamily="34" charset="0"/>
              </a:rPr>
              <a:t>axion, </a:t>
            </a:r>
            <a:r>
              <a:rPr lang="fr-FR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ALPs</a:t>
            </a:r>
            <a:r>
              <a:rPr lang="fr-FR" dirty="0" smtClean="0">
                <a:solidFill>
                  <a:srgbClr val="00B050"/>
                </a:solidFill>
                <a:cs typeface="Arial" panose="020B0604020202020204" pitchFamily="34" charset="0"/>
              </a:rPr>
              <a:t>, </a:t>
            </a:r>
            <a:r>
              <a:rPr lang="fr-FR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dilaton</a:t>
            </a:r>
            <a:endParaRPr lang="fr-FR" dirty="0" smtClean="0">
              <a:cs typeface="Arial" panose="020B0604020202020204" pitchFamily="34" charset="0"/>
            </a:endParaRPr>
          </a:p>
          <a:p>
            <a:pPr lvl="1"/>
            <a:r>
              <a:rPr lang="fr-FR" dirty="0" smtClean="0">
                <a:cs typeface="Arial" panose="020B0604020202020204" pitchFamily="34" charset="0"/>
              </a:rPr>
              <a:t>light </a:t>
            </a:r>
            <a:r>
              <a:rPr lang="fr-FR" dirty="0" smtClean="0">
                <a:cs typeface="Arial" panose="020B0604020202020204" pitchFamily="34" charset="0"/>
              </a:rPr>
              <a:t>(</a:t>
            </a:r>
            <a:r>
              <a:rPr lang="fr-FR" dirty="0" err="1" smtClean="0">
                <a:cs typeface="Arial" panose="020B0604020202020204" pitchFamily="34" charset="0"/>
              </a:rPr>
              <a:t>mediators</a:t>
            </a:r>
            <a:r>
              <a:rPr lang="fr-FR" dirty="0" smtClean="0">
                <a:cs typeface="Arial" panose="020B0604020202020204" pitchFamily="34" charset="0"/>
              </a:rPr>
              <a:t> for) non-thermal DM, </a:t>
            </a:r>
            <a:r>
              <a:rPr lang="fr-FR" i="1" dirty="0" err="1" smtClean="0">
                <a:cs typeface="Arial" panose="020B0604020202020204" pitchFamily="34" charset="0"/>
              </a:rPr>
              <a:t>e.g</a:t>
            </a:r>
            <a:r>
              <a:rPr lang="fr-FR" i="1" dirty="0" smtClean="0">
                <a:cs typeface="Arial" panose="020B0604020202020204" pitchFamily="34" charset="0"/>
              </a:rPr>
              <a:t>.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00B050"/>
                </a:solidFill>
                <a:cs typeface="Arial" panose="020B0604020202020204" pitchFamily="34" charset="0"/>
              </a:rPr>
              <a:t>DM </a:t>
            </a:r>
            <a:r>
              <a:rPr lang="fr-FR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produced</a:t>
            </a:r>
            <a:r>
              <a:rPr lang="fr-FR" dirty="0" smtClean="0">
                <a:solidFill>
                  <a:srgbClr val="00B050"/>
                </a:solidFill>
                <a:cs typeface="Arial" panose="020B0604020202020204" pitchFamily="34" charset="0"/>
              </a:rPr>
              <a:t> by </a:t>
            </a:r>
            <a:r>
              <a:rPr lang="fr-FR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freeze</a:t>
            </a:r>
            <a:r>
              <a:rPr lang="fr-FR" dirty="0" smtClean="0">
                <a:solidFill>
                  <a:srgbClr val="00B050"/>
                </a:solidFill>
                <a:cs typeface="Arial" panose="020B0604020202020204" pitchFamily="34" charset="0"/>
              </a:rPr>
              <a:t>-in</a:t>
            </a:r>
            <a:endParaRPr lang="fr-FR" dirty="0" smtClean="0">
              <a:cs typeface="Arial" panose="020B0604020202020204" pitchFamily="34" charset="0"/>
            </a:endParaRPr>
          </a:p>
          <a:p>
            <a:pPr lvl="1"/>
            <a:r>
              <a:rPr lang="fr-FR" dirty="0" err="1" smtClean="0">
                <a:cs typeface="Arial" panose="020B0604020202020204" pitchFamily="34" charset="0"/>
              </a:rPr>
              <a:t>cosmological</a:t>
            </a:r>
            <a:r>
              <a:rPr lang="fr-FR" dirty="0" smtClean="0">
                <a:cs typeface="Arial" panose="020B0604020202020204" pitchFamily="34" charset="0"/>
              </a:rPr>
              <a:t> solutions to the </a:t>
            </a:r>
            <a:r>
              <a:rPr lang="fr-FR" dirty="0" err="1" smtClean="0">
                <a:cs typeface="Arial" panose="020B0604020202020204" pitchFamily="34" charset="0"/>
              </a:rPr>
              <a:t>Higgs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hierarchy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problem</a:t>
            </a:r>
            <a:r>
              <a:rPr lang="fr-FR" dirty="0" smtClean="0">
                <a:cs typeface="Arial" panose="020B0604020202020204" pitchFamily="34" charset="0"/>
              </a:rPr>
              <a:t>, </a:t>
            </a:r>
            <a:r>
              <a:rPr lang="fr-FR" i="1" dirty="0" err="1" smtClean="0">
                <a:cs typeface="Arial" panose="020B0604020202020204" pitchFamily="34" charset="0"/>
              </a:rPr>
              <a:t>e.g</a:t>
            </a:r>
            <a:r>
              <a:rPr lang="fr-FR" i="1" dirty="0" smtClean="0">
                <a:cs typeface="Arial" panose="020B0604020202020204" pitchFamily="34" charset="0"/>
              </a:rPr>
              <a:t>.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relaxion</a:t>
            </a:r>
            <a:endParaRPr lang="fr-FR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 descr="\documentclass{article}&#10;\usepackage{amsmath,xcolor,hep}&#10;\pagestyle{empty}&#10;\begin{document}&#10;&#10;$&#10;{\color{black}&#10;m_H^2\to m_H^2(\phi)=-\Lambda^2+g\Lambda\phi&#10;}&#10;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55" y="5277203"/>
            <a:ext cx="4406545" cy="43242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6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4000" dirty="0" smtClean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 algn="ctr">
              <a:buNone/>
            </a:pPr>
            <a:r>
              <a:rPr lang="fr-FR" sz="4000" dirty="0" smtClean="0">
                <a:latin typeface="+mj-lt"/>
              </a:rPr>
              <a:t>The </a:t>
            </a:r>
            <a:r>
              <a:rPr lang="fr-FR" sz="4000" dirty="0" err="1" smtClean="0">
                <a:latin typeface="+mj-lt"/>
              </a:rPr>
              <a:t>Precision</a:t>
            </a:r>
            <a:r>
              <a:rPr lang="fr-FR" sz="4000" dirty="0" smtClean="0">
                <a:latin typeface="+mj-lt"/>
              </a:rPr>
              <a:t> Frontier </a:t>
            </a:r>
            <a:endParaRPr lang="fr-FR" dirty="0">
              <a:latin typeface="+mj-lt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3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Atomic </a:t>
            </a:r>
            <a:r>
              <a:rPr lang="fr-FR" dirty="0" err="1" smtClean="0"/>
              <a:t>Spectrometry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91386"/>
            <a:ext cx="10515600" cy="801415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Accuracy</a:t>
            </a:r>
            <a:r>
              <a:rPr lang="fr-FR" dirty="0" smtClean="0"/>
              <a:t> of </a:t>
            </a:r>
            <a:r>
              <a:rPr lang="fr-FR" dirty="0" err="1" smtClean="0"/>
              <a:t>spectroscopic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(</a:t>
            </a:r>
            <a:r>
              <a:rPr lang="fr-FR" dirty="0" err="1" smtClean="0"/>
              <a:t>very</a:t>
            </a:r>
            <a:r>
              <a:rPr lang="fr-FR" dirty="0" smtClean="0"/>
              <a:t>!) high: </a:t>
            </a:r>
            <a:endParaRPr lang="fr-FR" dirty="0"/>
          </a:p>
        </p:txBody>
      </p:sp>
      <p:pic>
        <p:nvPicPr>
          <p:cNvPr id="47" name="Image 46" descr="\documentclass{article}&#10;\usepackage{amsmath,xcolor,hep}&#10;\pagestyle{empty}&#10;\begin{document}&#10;&#10;$&#10;{\color{black}&#10;\nu_{{\rm Yb}}/\nu_{{\rm Sr}}=  1.207\ 507\ 039\ 343\ 337\ 8482{\color{red}(82)}&#10;}&#10;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57" y="3867953"/>
            <a:ext cx="6480485" cy="358824"/>
          </a:xfrm>
          <a:prstGeom prst="rect">
            <a:avLst/>
          </a:prstGeom>
        </p:spPr>
      </p:pic>
      <p:sp>
        <p:nvSpPr>
          <p:cNvPr id="65" name="ZoneTexte 64"/>
          <p:cNvSpPr txBox="1"/>
          <p:nvPr>
            <p:custDataLst>
              <p:tags r:id="rId2"/>
            </p:custDataLst>
          </p:nvPr>
        </p:nvSpPr>
        <p:spPr>
          <a:xfrm>
            <a:off x="1254269" y="3127738"/>
            <a:ext cx="2762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BACON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coll. (Nature </a:t>
            </a:r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591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2021)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1129975" y="2797668"/>
            <a:ext cx="8078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18 digits </a:t>
            </a:r>
            <a:r>
              <a:rPr lang="fr-FR" sz="2000" dirty="0" smtClean="0"/>
              <a:t>in </a:t>
            </a:r>
            <a:r>
              <a:rPr lang="fr-FR" sz="2000" dirty="0" err="1" smtClean="0"/>
              <a:t>optical</a:t>
            </a:r>
            <a:r>
              <a:rPr lang="fr-FR" sz="2000" dirty="0" smtClean="0"/>
              <a:t> </a:t>
            </a:r>
            <a:r>
              <a:rPr lang="fr-FR" sz="2000" dirty="0" err="1" smtClean="0"/>
              <a:t>clock</a:t>
            </a:r>
            <a:r>
              <a:rPr lang="fr-FR" sz="2000" dirty="0" smtClean="0"/>
              <a:t> </a:t>
            </a:r>
            <a:r>
              <a:rPr lang="fr-FR" sz="2000" dirty="0" err="1" smtClean="0"/>
              <a:t>frequency</a:t>
            </a:r>
            <a:r>
              <a:rPr lang="fr-FR" sz="2000" dirty="0" smtClean="0"/>
              <a:t> </a:t>
            </a:r>
            <a:r>
              <a:rPr lang="fr-FR" sz="2000" dirty="0" err="1" smtClean="0"/>
              <a:t>comparison</a:t>
            </a:r>
            <a:r>
              <a:rPr lang="fr-FR" sz="2000" dirty="0" smtClean="0"/>
              <a:t>, </a:t>
            </a:r>
            <a:r>
              <a:rPr lang="fr-FR" sz="2000" dirty="0" err="1" smtClean="0"/>
              <a:t>e.g</a:t>
            </a:r>
            <a:r>
              <a:rPr lang="fr-FR" sz="2000" dirty="0" smtClean="0"/>
              <a:t>. ytterbium vs. </a:t>
            </a:r>
            <a:r>
              <a:rPr lang="fr-FR" sz="2000" dirty="0"/>
              <a:t>s</a:t>
            </a:r>
            <a:r>
              <a:rPr lang="fr-FR" sz="2000" dirty="0" smtClean="0"/>
              <a:t>trontium</a:t>
            </a:r>
            <a:endParaRPr lang="fr-FR" sz="2000" dirty="0"/>
          </a:p>
        </p:txBody>
      </p:sp>
      <p:sp>
        <p:nvSpPr>
          <p:cNvPr id="68" name="Espace réservé du contenu 2"/>
          <p:cNvSpPr txBox="1">
            <a:spLocks/>
          </p:cNvSpPr>
          <p:nvPr/>
        </p:nvSpPr>
        <p:spPr>
          <a:xfrm>
            <a:off x="846745" y="5101929"/>
            <a:ext cx="10515600" cy="1577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Can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probe BSM </a:t>
            </a:r>
            <a:r>
              <a:rPr lang="fr-FR" dirty="0" err="1" smtClean="0"/>
              <a:t>physics</a:t>
            </a:r>
            <a:r>
              <a:rPr lang="fr-FR" dirty="0"/>
              <a:t>?</a:t>
            </a:r>
            <a:endParaRPr lang="fr-FR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5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Atomic </a:t>
            </a:r>
            <a:r>
              <a:rPr lang="fr-FR" dirty="0" err="1" smtClean="0"/>
              <a:t>Spectrometry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91386"/>
            <a:ext cx="10515600" cy="801415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Accuracy</a:t>
            </a:r>
            <a:r>
              <a:rPr lang="fr-FR" dirty="0" smtClean="0"/>
              <a:t> of </a:t>
            </a:r>
            <a:r>
              <a:rPr lang="fr-FR" dirty="0" err="1" smtClean="0"/>
              <a:t>spectroscopic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(</a:t>
            </a:r>
            <a:r>
              <a:rPr lang="fr-FR" dirty="0" err="1" smtClean="0"/>
              <a:t>very</a:t>
            </a:r>
            <a:r>
              <a:rPr lang="fr-FR" dirty="0" smtClean="0"/>
              <a:t>!) high: </a:t>
            </a:r>
            <a:endParaRPr lang="fr-FR" dirty="0"/>
          </a:p>
        </p:txBody>
      </p:sp>
      <p:pic>
        <p:nvPicPr>
          <p:cNvPr id="47" name="Image 46" descr="\documentclass{article}&#10;\usepackage{amsmath,xcolor,hep}&#10;\pagestyle{empty}&#10;\begin{document}&#10;&#10;$&#10;{\color{black}&#10;\nu_{{\rm Yb}}/\nu_{{\rm Sr}}=  1.207\ 507\ 039\ 343\ 337\ 8482{\color{red}(82)}&#10;}&#10;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57" y="3867953"/>
            <a:ext cx="6480485" cy="358824"/>
          </a:xfrm>
          <a:prstGeom prst="rect">
            <a:avLst/>
          </a:prstGeom>
        </p:spPr>
      </p:pic>
      <p:sp>
        <p:nvSpPr>
          <p:cNvPr id="65" name="ZoneTexte 64"/>
          <p:cNvSpPr txBox="1"/>
          <p:nvPr>
            <p:custDataLst>
              <p:tags r:id="rId2"/>
            </p:custDataLst>
          </p:nvPr>
        </p:nvSpPr>
        <p:spPr>
          <a:xfrm>
            <a:off x="1254269" y="3127738"/>
            <a:ext cx="2762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BACON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coll. (Nature </a:t>
            </a:r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591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2021)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Espace réservé du contenu 2"/>
          <p:cNvSpPr txBox="1">
            <a:spLocks/>
          </p:cNvSpPr>
          <p:nvPr/>
        </p:nvSpPr>
        <p:spPr>
          <a:xfrm>
            <a:off x="838200" y="4754880"/>
            <a:ext cx="4488580" cy="1892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New bosons </a:t>
            </a:r>
            <a:r>
              <a:rPr lang="fr-FR" dirty="0" err="1" smtClean="0"/>
              <a:t>coupled</a:t>
            </a:r>
            <a:r>
              <a:rPr lang="fr-FR" dirty="0" smtClean="0"/>
              <a:t> to </a:t>
            </a:r>
            <a:r>
              <a:rPr lang="fr-FR" dirty="0" err="1" smtClean="0"/>
              <a:t>electrons</a:t>
            </a:r>
            <a:r>
              <a:rPr lang="fr-FR" dirty="0" smtClean="0"/>
              <a:t> and/or </a:t>
            </a:r>
            <a:r>
              <a:rPr lang="fr-FR" dirty="0" err="1" smtClean="0"/>
              <a:t>nuclei</a:t>
            </a:r>
            <a:r>
              <a:rPr lang="fr-FR" dirty="0"/>
              <a:t> </a:t>
            </a:r>
            <a:r>
              <a:rPr lang="fr-FR" dirty="0" smtClean="0"/>
              <a:t>in a </a:t>
            </a:r>
            <a:r>
              <a:rPr lang="fr-FR" i="1" dirty="0" err="1" smtClean="0"/>
              <a:t>parity-preserving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induce</a:t>
            </a:r>
            <a:r>
              <a:rPr lang="fr-FR" dirty="0" smtClean="0"/>
              <a:t> an </a:t>
            </a:r>
            <a:r>
              <a:rPr lang="fr-FR" dirty="0" err="1" smtClean="0"/>
              <a:t>exotic</a:t>
            </a:r>
            <a:r>
              <a:rPr lang="fr-FR" dirty="0" smtClean="0"/>
              <a:t> </a:t>
            </a:r>
            <a:r>
              <a:rPr lang="fr-FR" dirty="0" err="1" smtClean="0"/>
              <a:t>atomic</a:t>
            </a:r>
            <a:r>
              <a:rPr lang="fr-FR" dirty="0" smtClean="0"/>
              <a:t> force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36" y="4309608"/>
            <a:ext cx="1357765" cy="1719974"/>
          </a:xfrm>
          <a:prstGeom prst="rect">
            <a:avLst/>
          </a:prstGeom>
        </p:spPr>
      </p:pic>
      <p:pic>
        <p:nvPicPr>
          <p:cNvPr id="5" name="Image 4" descr="\documentclass{article}&#10;\usepackage{amsmath,xcolor,hep}&#10;\pagestyle{empty}&#10;\begin{document}&#10;&#10;$&#10;{\color{black}&#10;V(r)=&#10;}&#10;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49" y="5169595"/>
            <a:ext cx="993487" cy="33143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9" y="4309608"/>
            <a:ext cx="1357765" cy="1719974"/>
          </a:xfrm>
          <a:prstGeom prst="rect">
            <a:avLst/>
          </a:prstGeom>
        </p:spPr>
      </p:pic>
      <p:pic>
        <p:nvPicPr>
          <p:cNvPr id="6" name="Image 5" descr="\documentclass{article}&#10;\usepackage{amsmath,xcolor,hep}&#10;\pagestyle{empty}&#10;\begin{document}&#10;&#10;$&#10;{\color{black}&#10;+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37" y="5169595"/>
            <a:ext cx="219886" cy="219886"/>
          </a:xfrm>
          <a:prstGeom prst="rect">
            <a:avLst/>
          </a:prstGeom>
        </p:spPr>
      </p:pic>
      <p:pic>
        <p:nvPicPr>
          <p:cNvPr id="11" name="Image 10" descr="\documentclass{article}&#10;\usepackage{amsmath,xcolor,hep}&#10;\pagestyle{empty}&#10;\begin{document}&#10;&#10;$&#10;{\color{black}&#10;-\alpha/r&#10;}&#10;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36" y="6146933"/>
            <a:ext cx="751810" cy="331409"/>
          </a:xfrm>
          <a:prstGeom prst="rect">
            <a:avLst/>
          </a:prstGeom>
        </p:spPr>
      </p:pic>
      <p:pic>
        <p:nvPicPr>
          <p:cNvPr id="12" name="Image 11" descr="\documentclass{article}&#10;\usepackage{amsmath,xcolor,hep}&#10;\pagestyle{empty}&#10;\begin{document}&#10;&#10;$&#10;{\color{black}&#10;-(-1)^{s}\alpha_{\rm NP}e^{-m_\phi r}/r&#10;}&#10;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23" y="6138384"/>
            <a:ext cx="2852765" cy="348505"/>
          </a:xfrm>
          <a:prstGeom prst="rect">
            <a:avLst/>
          </a:prstGeom>
        </p:spPr>
      </p:pic>
      <p:pic>
        <p:nvPicPr>
          <p:cNvPr id="14" name="Image 13" descr="\documentclass{article}&#10;\usepackage{amsmath,xcolor,hep}&#10;\pagestyle{empty}&#10;\begin{document}&#10;&#10;$&#10;{\color{brown}&#10;\phi&#10;}&#10;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241" y="5407355"/>
            <a:ext cx="160914" cy="272457"/>
          </a:xfrm>
          <a:prstGeom prst="rect">
            <a:avLst/>
          </a:prstGeom>
        </p:spPr>
      </p:pic>
      <p:pic>
        <p:nvPicPr>
          <p:cNvPr id="15" name="Image 14" descr="\documentclass{article}&#10;\usepackage{amsmath,xcolor,hep}&#10;\pagestyle{empty}&#10;\begin{document}&#10;&#10;$&#10;{\color{blue}&#10;\gamma&#10;}&#10;$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18" y="5480498"/>
            <a:ext cx="162743" cy="199314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1129975" y="2797668"/>
            <a:ext cx="8078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18 digits </a:t>
            </a:r>
            <a:r>
              <a:rPr lang="fr-FR" sz="2000" dirty="0" smtClean="0"/>
              <a:t>in </a:t>
            </a:r>
            <a:r>
              <a:rPr lang="fr-FR" sz="2000" dirty="0" err="1" smtClean="0"/>
              <a:t>optical</a:t>
            </a:r>
            <a:r>
              <a:rPr lang="fr-FR" sz="2000" dirty="0" smtClean="0"/>
              <a:t> </a:t>
            </a:r>
            <a:r>
              <a:rPr lang="fr-FR" sz="2000" dirty="0" err="1" smtClean="0"/>
              <a:t>clock</a:t>
            </a:r>
            <a:r>
              <a:rPr lang="fr-FR" sz="2000" dirty="0" smtClean="0"/>
              <a:t> </a:t>
            </a:r>
            <a:r>
              <a:rPr lang="fr-FR" sz="2000" dirty="0" err="1" smtClean="0"/>
              <a:t>frequency</a:t>
            </a:r>
            <a:r>
              <a:rPr lang="fr-FR" sz="2000" dirty="0" smtClean="0"/>
              <a:t> </a:t>
            </a:r>
            <a:r>
              <a:rPr lang="fr-FR" sz="2000" dirty="0" err="1" smtClean="0"/>
              <a:t>comparison</a:t>
            </a:r>
            <a:r>
              <a:rPr lang="fr-FR" sz="2000" dirty="0" smtClean="0"/>
              <a:t>, </a:t>
            </a:r>
            <a:r>
              <a:rPr lang="fr-FR" sz="2000" dirty="0" err="1" smtClean="0"/>
              <a:t>e.g</a:t>
            </a:r>
            <a:r>
              <a:rPr lang="fr-FR" sz="2000" dirty="0" smtClean="0"/>
              <a:t>. ytterbium vs. </a:t>
            </a:r>
            <a:r>
              <a:rPr lang="fr-FR" sz="2000" dirty="0"/>
              <a:t>s</a:t>
            </a:r>
            <a:r>
              <a:rPr lang="fr-FR" sz="2000" dirty="0" smtClean="0"/>
              <a:t>trontium</a:t>
            </a:r>
            <a:endParaRPr lang="fr-FR" sz="20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6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Extracting</a:t>
            </a:r>
            <a:r>
              <a:rPr lang="fr-FR" dirty="0" smtClean="0"/>
              <a:t> New </a:t>
            </a:r>
            <a:r>
              <a:rPr lang="fr-FR" dirty="0" err="1" smtClean="0"/>
              <a:t>Physics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6955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finite</a:t>
            </a:r>
            <a:r>
              <a:rPr lang="fr-FR" dirty="0" smtClean="0"/>
              <a:t> size </a:t>
            </a:r>
            <a:r>
              <a:rPr lang="fr-FR" dirty="0" err="1" smtClean="0"/>
              <a:t>is</a:t>
            </a:r>
            <a:r>
              <a:rPr lang="fr-FR" dirty="0" smtClean="0"/>
              <a:t> a major obstacle for  </a:t>
            </a:r>
            <a:endParaRPr lang="fr-FR" dirty="0"/>
          </a:p>
        </p:txBody>
      </p:sp>
      <p:pic>
        <p:nvPicPr>
          <p:cNvPr id="4" name="Image 3" descr="\documentclass{article}&#10;\usepackage{amsmath,xcolor,hep}&#10;\pagestyle{empty}&#10;\begin{document}&#10;&#10;$&#10;{\color{black}&#10;\nu_{{\rm Yb}}/\nu_{{\rm Sr}}=  1.207\ 507\ 039\ 343\ 337\ 8482{\color{red}(82)}&#10;}&#10;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959" y="2876218"/>
            <a:ext cx="6480485" cy="3588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84294" y="3338658"/>
            <a:ext cx="252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 Black" panose="020B0A04020102020204" pitchFamily="34" charset="0"/>
              </a:rPr>
              <a:t>finite</a:t>
            </a:r>
            <a:r>
              <a:rPr lang="fr-FR" dirty="0" smtClean="0">
                <a:latin typeface="Arial Black" panose="020B0A04020102020204" pitchFamily="34" charset="0"/>
              </a:rPr>
              <a:t> </a:t>
            </a:r>
            <a:r>
              <a:rPr lang="fr-FR" dirty="0" err="1" smtClean="0">
                <a:latin typeface="Arial Black" panose="020B0A04020102020204" pitchFamily="34" charset="0"/>
              </a:rPr>
              <a:t>nuclear</a:t>
            </a:r>
            <a:r>
              <a:rPr lang="fr-FR" dirty="0" smtClean="0">
                <a:latin typeface="Arial Black" panose="020B0A04020102020204" pitchFamily="34" charset="0"/>
              </a:rPr>
              <a:t> size</a:t>
            </a:r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9" name="Image 8" descr="\documentclass{article}&#10;\usepackage{amsmath,xcolor,hep}&#10;\pagestyle{empty}&#10;\begin{document}&#10;&#10;$&#10;{\color{black}&#10;\sim \alpha m_e/\Lambda_{\rm QCD}&#10;}&#10;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673" y="3716619"/>
            <a:ext cx="1339886" cy="249600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 flipH="1">
            <a:off x="6283013" y="3261416"/>
            <a:ext cx="508907" cy="272026"/>
            <a:chOff x="6096000" y="4441311"/>
            <a:chExt cx="508907" cy="272026"/>
          </a:xfrm>
        </p:grpSpPr>
        <p:cxnSp>
          <p:nvCxnSpPr>
            <p:cNvPr id="27" name="Connecteur droit 26"/>
            <p:cNvCxnSpPr/>
            <p:nvPr>
              <p:custDataLst>
                <p:tags r:id="rId7"/>
              </p:custDataLst>
            </p:nvPr>
          </p:nvCxnSpPr>
          <p:spPr>
            <a:xfrm flipV="1">
              <a:off x="6477663" y="4441311"/>
              <a:ext cx="127244" cy="2668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>
              <p:custDataLst>
                <p:tags r:id="rId8"/>
              </p:custDataLst>
            </p:nvPr>
          </p:nvCxnSpPr>
          <p:spPr>
            <a:xfrm flipH="1">
              <a:off x="6096000" y="4713337"/>
              <a:ext cx="38166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6410257" y="2696376"/>
            <a:ext cx="3648143" cy="6422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>
                  <a:alpha val="20000"/>
                </a:schemeClr>
              </a:gs>
              <a:gs pos="77863">
                <a:schemeClr val="bg1">
                  <a:shade val="100000"/>
                  <a:satMod val="115000"/>
                </a:schemeClr>
              </a:gs>
              <a:gs pos="2500">
                <a:srgbClr val="FFFFFF"/>
              </a:gs>
              <a:gs pos="5000">
                <a:schemeClr val="bg1">
                  <a:shade val="100000"/>
                  <a:satMod val="115000"/>
                  <a:alpha val="83000"/>
                </a:schemeClr>
              </a:gs>
            </a:gsLst>
            <a:lin ang="0" scaled="1"/>
            <a:tileRect/>
          </a:gradFill>
          <a:ln>
            <a:solidFill>
              <a:schemeClr val="bg1"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\documentclass{article}&#10;\usepackage{amsmath,amssymb,xcolor,hep}&#10;\pagestyle{empty}&#10;\begin{document}&#10;&#10;$&#10;{\color{red}&#10;m_\phi\gtrsim\Lambda_{\rm QCD}\simeq 200\,{\rm MeV}&#10;}&#10;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39" y="1902335"/>
            <a:ext cx="3404716" cy="357193"/>
          </a:xfrm>
          <a:prstGeom prst="rect">
            <a:avLst/>
          </a:prstGeom>
        </p:spPr>
      </p:pic>
      <p:sp>
        <p:nvSpPr>
          <p:cNvPr id="35" name="Espace réservé du contenu 2 1"/>
          <p:cNvSpPr txBox="1">
            <a:spLocks/>
          </p:cNvSpPr>
          <p:nvPr/>
        </p:nvSpPr>
        <p:spPr>
          <a:xfrm>
            <a:off x="838200" y="4586054"/>
            <a:ext cx="10515600" cy="131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The range of the NP interaction must </a:t>
            </a:r>
            <a:r>
              <a:rPr lang="fr-FR" dirty="0" err="1" smtClean="0"/>
              <a:t>extend</a:t>
            </a:r>
            <a:r>
              <a:rPr lang="fr-FR" dirty="0" smtClean="0"/>
              <a:t> </a:t>
            </a:r>
            <a:r>
              <a:rPr lang="fr-FR" dirty="0" err="1" smtClean="0"/>
              <a:t>beyond</a:t>
            </a:r>
            <a:r>
              <a:rPr lang="fr-FR" dirty="0" smtClean="0"/>
              <a:t> the nucleus.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(NP interactions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breaks P or CP are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well-known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exceptions.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Those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better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probed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in APV and EDM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experiments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contenu 2 2"/>
          <p:cNvSpPr txBox="1">
            <a:spLocks/>
          </p:cNvSpPr>
          <p:nvPr/>
        </p:nvSpPr>
        <p:spPr>
          <a:xfrm>
            <a:off x="838200" y="5945768"/>
            <a:ext cx="10515600" cy="61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err="1" smtClean="0"/>
              <a:t>Many</a:t>
            </a:r>
            <a:r>
              <a:rPr lang="fr-FR" dirty="0" smtClean="0"/>
              <a:t>-body </a:t>
            </a:r>
            <a:r>
              <a:rPr lang="fr-FR" dirty="0" err="1" smtClean="0"/>
              <a:t>effects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controlled</a:t>
            </a:r>
            <a:r>
              <a:rPr lang="fr-FR" dirty="0" smtClean="0"/>
              <a:t> for multi-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atoms</a:t>
            </a:r>
            <a:r>
              <a:rPr lang="fr-FR" dirty="0" smtClean="0"/>
              <a:t>. 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5390983" y="2696376"/>
            <a:ext cx="4754880" cy="6422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>
                  <a:alpha val="20000"/>
                </a:schemeClr>
              </a:gs>
              <a:gs pos="77863">
                <a:schemeClr val="bg1">
                  <a:shade val="100000"/>
                  <a:satMod val="115000"/>
                </a:schemeClr>
              </a:gs>
              <a:gs pos="2500">
                <a:srgbClr val="FFFFFF"/>
              </a:gs>
              <a:gs pos="5000">
                <a:schemeClr val="bg1">
                  <a:shade val="100000"/>
                  <a:satMod val="115000"/>
                  <a:alpha val="83000"/>
                </a:schemeClr>
              </a:gs>
            </a:gsLst>
            <a:lin ang="0" scaled="1"/>
            <a:tileRect/>
          </a:gradFill>
          <a:ln>
            <a:solidFill>
              <a:schemeClr val="bg1"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4851416" y="3325230"/>
            <a:ext cx="508907" cy="579917"/>
            <a:chOff x="6096000" y="4441311"/>
            <a:chExt cx="508907" cy="272026"/>
          </a:xfrm>
        </p:grpSpPr>
        <p:cxnSp>
          <p:nvCxnSpPr>
            <p:cNvPr id="17" name="Connecteur droit 16"/>
            <p:cNvCxnSpPr/>
            <p:nvPr>
              <p:custDataLst>
                <p:tags r:id="rId5"/>
              </p:custDataLst>
            </p:nvPr>
          </p:nvCxnSpPr>
          <p:spPr>
            <a:xfrm flipV="1">
              <a:off x="6477663" y="4441311"/>
              <a:ext cx="127244" cy="2668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>
              <p:custDataLst>
                <p:tags r:id="rId6"/>
              </p:custDataLst>
            </p:nvPr>
          </p:nvCxnSpPr>
          <p:spPr>
            <a:xfrm flipH="1">
              <a:off x="6096000" y="4713337"/>
              <a:ext cx="38166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/>
          <p:cNvSpPr txBox="1"/>
          <p:nvPr/>
        </p:nvSpPr>
        <p:spPr>
          <a:xfrm>
            <a:off x="2949208" y="3362693"/>
            <a:ext cx="189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MBPT </a:t>
            </a:r>
            <a:r>
              <a:rPr lang="fr-FR" dirty="0" err="1" smtClean="0">
                <a:latin typeface="Arial Black" panose="020B0A04020102020204" pitchFamily="34" charset="0"/>
              </a:rPr>
              <a:t>theory</a:t>
            </a:r>
            <a:r>
              <a:rPr lang="fr-FR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fr-FR" dirty="0" err="1" smtClean="0">
                <a:latin typeface="Arial Black" panose="020B0A04020102020204" pitchFamily="34" charset="0"/>
              </a:rPr>
              <a:t>uncertainty</a:t>
            </a:r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20" name="Image 19" descr="\documentclass{article}&#10;\usepackage{amsmath,xcolor,hep}&#10;\pagestyle{empty}&#10;\begin{document}&#10;&#10;$&#10;{\color{black}&#10;\sim \mathcal{O}(1\%)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34" y="4031055"/>
            <a:ext cx="874386" cy="229842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9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One Possible </a:t>
            </a:r>
            <a:r>
              <a:rPr lang="fr-FR" dirty="0" err="1" smtClean="0"/>
              <a:t>Strategy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Focus </a:t>
            </a:r>
            <a:r>
              <a:rPr lang="fr-FR" dirty="0" smtClean="0"/>
              <a:t>on few-body </a:t>
            </a:r>
            <a:r>
              <a:rPr lang="fr-FR" dirty="0" err="1" smtClean="0"/>
              <a:t>systems</a:t>
            </a:r>
            <a:r>
              <a:rPr lang="fr-FR" dirty="0" smtClean="0"/>
              <a:t> where </a:t>
            </a:r>
            <a:r>
              <a:rPr lang="fr-FR" dirty="0" err="1" smtClean="0"/>
              <a:t>precision</a:t>
            </a:r>
            <a:r>
              <a:rPr lang="fr-FR" dirty="0" smtClean="0"/>
              <a:t> QED </a:t>
            </a:r>
            <a:r>
              <a:rPr lang="fr-FR" dirty="0" err="1" smtClean="0"/>
              <a:t>calculation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possible, </a:t>
            </a:r>
            <a:r>
              <a:rPr lang="fr-FR" i="1" dirty="0" err="1" smtClean="0"/>
              <a:t>e.g</a:t>
            </a:r>
            <a:r>
              <a:rPr lang="fr-FR" i="1" dirty="0" smtClean="0"/>
              <a:t>.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70C0"/>
                </a:solidFill>
              </a:rPr>
              <a:t>Hydrogen</a:t>
            </a:r>
            <a:r>
              <a:rPr lang="fr-FR" dirty="0" smtClean="0">
                <a:solidFill>
                  <a:srgbClr val="0070C0"/>
                </a:solidFill>
              </a:rPr>
              <a:t>, </a:t>
            </a:r>
            <a:r>
              <a:rPr lang="fr-FR" dirty="0">
                <a:solidFill>
                  <a:srgbClr val="0070C0"/>
                </a:solidFill>
                <a:sym typeface="Symbol" panose="05050102010706020507" pitchFamily="18" charset="2"/>
              </a:rPr>
              <a:t>H, </a:t>
            </a:r>
            <a:r>
              <a:rPr lang="fr-FR" dirty="0" err="1" smtClean="0">
                <a:solidFill>
                  <a:srgbClr val="0070C0"/>
                </a:solidFill>
              </a:rPr>
              <a:t>Helium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/>
              <a:t>or </a:t>
            </a:r>
            <a:r>
              <a:rPr lang="fr-FR" dirty="0" smtClean="0">
                <a:solidFill>
                  <a:srgbClr val="0070C0"/>
                </a:solidFill>
              </a:rPr>
              <a:t>positronium (</a:t>
            </a:r>
            <a:r>
              <a:rPr lang="fr-FR" dirty="0" err="1" smtClean="0">
                <a:solidFill>
                  <a:srgbClr val="0070C0"/>
                </a:solidFill>
              </a:rPr>
              <a:t>e</a:t>
            </a:r>
            <a:r>
              <a:rPr lang="fr-FR" baseline="30000" dirty="0" err="1" smtClean="0">
                <a:solidFill>
                  <a:srgbClr val="0070C0"/>
                </a:solidFill>
              </a:rPr>
              <a:t>+</a:t>
            </a:r>
            <a:r>
              <a:rPr lang="fr-FR" dirty="0" err="1" smtClean="0">
                <a:solidFill>
                  <a:srgbClr val="0070C0"/>
                </a:solidFill>
              </a:rPr>
              <a:t>e</a:t>
            </a:r>
            <a:r>
              <a:rPr lang="fr-FR" baseline="30000" dirty="0" smtClean="0">
                <a:solidFill>
                  <a:srgbClr val="0070C0"/>
                </a:solidFill>
              </a:rPr>
              <a:t>-</a:t>
            </a:r>
            <a:r>
              <a:rPr lang="fr-FR" dirty="0" smtClean="0">
                <a:solidFill>
                  <a:srgbClr val="0070C0"/>
                </a:solidFill>
              </a:rPr>
              <a:t>), muonium (</a:t>
            </a:r>
            <a:r>
              <a:rPr lang="fr-FR" dirty="0" smtClean="0">
                <a:solidFill>
                  <a:srgbClr val="0070C0"/>
                </a:solidFill>
                <a:sym typeface="Symbol" panose="05050102010706020507" pitchFamily="18" charset="2"/>
              </a:rPr>
              <a:t></a:t>
            </a:r>
            <a:r>
              <a:rPr lang="fr-FR" baseline="30000" dirty="0" smtClean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fr-FR" dirty="0" smtClean="0">
                <a:solidFill>
                  <a:srgbClr val="0070C0"/>
                </a:solidFill>
                <a:sym typeface="Symbol" panose="05050102010706020507" pitchFamily="18" charset="2"/>
              </a:rPr>
              <a:t>e</a:t>
            </a:r>
            <a:r>
              <a:rPr lang="fr-FR" baseline="30000" dirty="0" smtClean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r>
              <a:rPr lang="fr-FR" dirty="0" smtClean="0">
                <a:solidFill>
                  <a:srgbClr val="0070C0"/>
                </a:solidFill>
                <a:sym typeface="Symbol" panose="05050102010706020507" pitchFamily="18" charset="2"/>
              </a:rPr>
              <a:t>)</a:t>
            </a:r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 err="1" smtClean="0"/>
              <a:t>Hydrogen</a:t>
            </a:r>
            <a:r>
              <a:rPr lang="fr-FR" dirty="0" smtClean="0"/>
              <a:t> and muonic </a:t>
            </a:r>
            <a:r>
              <a:rPr lang="fr-FR" dirty="0" err="1" smtClean="0"/>
              <a:t>hydrogen</a:t>
            </a:r>
            <a:r>
              <a:rPr lang="fr-FR" dirty="0" smtClean="0"/>
              <a:t> spectral </a:t>
            </a:r>
            <a:r>
              <a:rPr lang="fr-FR" dirty="0" err="1" smtClean="0"/>
              <a:t>lines</a:t>
            </a:r>
            <a:r>
              <a:rPr lang="fr-FR" dirty="0" smtClean="0"/>
              <a:t> are the best </a:t>
            </a:r>
            <a:r>
              <a:rPr lang="fr-FR" dirty="0" err="1" smtClean="0"/>
              <a:t>measured</a:t>
            </a:r>
            <a:r>
              <a:rPr lang="fr-FR" dirty="0" smtClean="0"/>
              <a:t> and </a:t>
            </a:r>
            <a:r>
              <a:rPr lang="fr-FR" dirty="0" err="1" smtClean="0"/>
              <a:t>so</a:t>
            </a:r>
            <a:r>
              <a:rPr lang="fr-FR" dirty="0" smtClean="0"/>
              <a:t> they have a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r>
              <a:rPr lang="fr-FR" dirty="0" smtClean="0"/>
              <a:t> to NP.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 smtClean="0"/>
              <a:t>However</a:t>
            </a:r>
            <a:r>
              <a:rPr lang="fr-FR" dirty="0" smtClean="0"/>
              <a:t>,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are </a:t>
            </a:r>
            <a:r>
              <a:rPr lang="fr-FR" dirty="0" err="1" smtClean="0"/>
              <a:t>used</a:t>
            </a:r>
            <a:r>
              <a:rPr lang="fr-FR" dirty="0" smtClean="0"/>
              <a:t> by the CODATA collaboration to </a:t>
            </a:r>
            <a:r>
              <a:rPr lang="fr-FR" dirty="0" err="1" smtClean="0"/>
              <a:t>determine</a:t>
            </a:r>
            <a:r>
              <a:rPr lang="fr-FR" dirty="0" smtClean="0"/>
              <a:t> the values of </a:t>
            </a:r>
            <a:r>
              <a:rPr lang="fr-FR" dirty="0" err="1" smtClean="0"/>
              <a:t>fundamental</a:t>
            </a:r>
            <a:r>
              <a:rPr lang="fr-FR" dirty="0"/>
              <a:t> </a:t>
            </a:r>
            <a:r>
              <a:rPr lang="fr-FR" dirty="0" smtClean="0"/>
              <a:t>constants (= </a:t>
            </a:r>
            <a:r>
              <a:rPr lang="fr-FR" dirty="0" err="1" smtClean="0"/>
              <a:t>parameters</a:t>
            </a:r>
            <a:r>
              <a:rPr lang="fr-FR" dirty="0"/>
              <a:t> </a:t>
            </a:r>
            <a:r>
              <a:rPr lang="fr-FR" dirty="0" smtClean="0"/>
              <a:t>not </a:t>
            </a:r>
            <a:r>
              <a:rPr lang="fr-FR" dirty="0" err="1" smtClean="0"/>
              <a:t>predicted</a:t>
            </a:r>
            <a:r>
              <a:rPr lang="fr-FR" dirty="0" smtClean="0"/>
              <a:t> by the SM), </a:t>
            </a:r>
            <a:r>
              <a:rPr lang="fr-FR" i="1" dirty="0" err="1" smtClean="0"/>
              <a:t>assuming</a:t>
            </a:r>
            <a:r>
              <a:rPr lang="fr-FR" i="1" dirty="0" smtClean="0"/>
              <a:t> the SM (</a:t>
            </a:r>
            <a:r>
              <a:rPr lang="fr-FR" i="1" dirty="0" err="1" smtClean="0"/>
              <a:t>mostly</a:t>
            </a:r>
            <a:r>
              <a:rPr lang="fr-FR" i="1" dirty="0" smtClean="0"/>
              <a:t> QED) </a:t>
            </a:r>
            <a:r>
              <a:rPr lang="fr-FR" i="1" dirty="0" err="1" smtClean="0"/>
              <a:t>theory</a:t>
            </a:r>
            <a:r>
              <a:rPr lang="fr-FR" i="1" dirty="0" smtClean="0"/>
              <a:t> </a:t>
            </a:r>
            <a:r>
              <a:rPr lang="fr-FR" i="1" dirty="0" err="1" smtClean="0"/>
              <a:t>holds</a:t>
            </a:r>
            <a:r>
              <a:rPr lang="fr-FR" i="1" dirty="0" smtClean="0"/>
              <a:t>!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2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Another</a:t>
            </a:r>
            <a:r>
              <a:rPr lang="fr-FR" dirty="0" smtClean="0"/>
              <a:t> </a:t>
            </a:r>
            <a:r>
              <a:rPr lang="fr-FR" dirty="0" smtClean="0"/>
              <a:t>Possible </a:t>
            </a:r>
            <a:r>
              <a:rPr lang="fr-FR" dirty="0" err="1" smtClean="0"/>
              <a:t>Strategy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 smtClean="0"/>
              <a:t>Construct</a:t>
            </a:r>
            <a:r>
              <a:rPr lang="fr-FR" dirty="0" smtClean="0"/>
              <a:t> observables </a:t>
            </a:r>
            <a:r>
              <a:rPr lang="fr-FR" dirty="0" err="1" smtClean="0"/>
              <a:t>less</a:t>
            </a:r>
            <a:r>
              <a:rPr lang="fr-FR" dirty="0" smtClean="0"/>
              <a:t> sensitive to </a:t>
            </a:r>
            <a:r>
              <a:rPr lang="fr-FR" dirty="0" err="1" smtClean="0"/>
              <a:t>theory</a:t>
            </a:r>
            <a:r>
              <a:rPr lang="fr-FR" dirty="0" smtClean="0"/>
              <a:t> </a:t>
            </a:r>
            <a:r>
              <a:rPr lang="fr-FR" dirty="0" err="1" smtClean="0"/>
              <a:t>uncertainties</a:t>
            </a:r>
            <a:r>
              <a:rPr lang="fr-FR" dirty="0" smtClean="0"/>
              <a:t>.</a:t>
            </a:r>
            <a:r>
              <a:rPr lang="fr-FR" dirty="0" smtClean="0"/>
              <a:t> </a:t>
            </a:r>
            <a:r>
              <a:rPr lang="fr-FR" i="1" dirty="0" err="1" smtClean="0"/>
              <a:t>e.g</a:t>
            </a:r>
            <a:r>
              <a:rPr lang="fr-FR" i="1" dirty="0" smtClean="0"/>
              <a:t>.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70C0"/>
                </a:solidFill>
              </a:rPr>
              <a:t>Isotope shifts</a:t>
            </a:r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Frenquencies</a:t>
            </a:r>
            <a:r>
              <a:rPr lang="fr-FR" dirty="0" smtClean="0">
                <a:cs typeface="Arial" panose="020B0604020202020204" pitchFamily="34" charset="0"/>
              </a:rPr>
              <a:t> are </a:t>
            </a:r>
            <a:r>
              <a:rPr lang="fr-FR" dirty="0" err="1" smtClean="0">
                <a:cs typeface="Arial" panose="020B0604020202020204" pitchFamily="34" charset="0"/>
              </a:rPr>
              <a:t>governed</a:t>
            </a:r>
            <a:r>
              <a:rPr lang="fr-FR" dirty="0" smtClean="0">
                <a:cs typeface="Arial" panose="020B0604020202020204" pitchFamily="34" charset="0"/>
              </a:rPr>
              <a:t> by EM interactions, which are </a:t>
            </a:r>
            <a:r>
              <a:rPr lang="fr-FR" dirty="0" err="1" smtClean="0">
                <a:cs typeface="Arial" panose="020B0604020202020204" pitchFamily="34" charset="0"/>
              </a:rPr>
              <a:t>universal</a:t>
            </a:r>
            <a:r>
              <a:rPr lang="fr-FR" dirty="0" smtClean="0">
                <a:cs typeface="Arial" panose="020B0604020202020204" pitchFamily="34" charset="0"/>
              </a:rPr>
              <a:t> for all </a:t>
            </a:r>
            <a:r>
              <a:rPr lang="fr-FR" dirty="0" err="1" smtClean="0">
                <a:cs typeface="Arial" panose="020B0604020202020204" pitchFamily="34" charset="0"/>
              </a:rPr>
              <a:t>nuclei</a:t>
            </a:r>
            <a:r>
              <a:rPr lang="fr-FR" dirty="0" smtClean="0">
                <a:cs typeface="Arial" panose="020B0604020202020204" pitchFamily="34" charset="0"/>
              </a:rPr>
              <a:t> of same </a:t>
            </a:r>
            <a:r>
              <a:rPr lang="fr-FR" b="1" i="1" dirty="0" smtClean="0">
                <a:cs typeface="Arial" panose="020B0604020202020204" pitchFamily="34" charset="0"/>
              </a:rPr>
              <a:t>Z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Thus</a:t>
            </a:r>
            <a:r>
              <a:rPr lang="fr-FR" dirty="0" smtClean="0">
                <a:cs typeface="Arial" panose="020B0604020202020204" pitchFamily="34" charset="0"/>
              </a:rPr>
              <a:t> EM contributions </a:t>
            </a:r>
            <a:r>
              <a:rPr lang="fr-FR" dirty="0" err="1" smtClean="0">
                <a:cs typeface="Arial" panose="020B0604020202020204" pitchFamily="34" charset="0"/>
              </a:rPr>
              <a:t>largely</a:t>
            </a:r>
            <a:r>
              <a:rPr lang="fr-FR" dirty="0" smtClean="0">
                <a:cs typeface="Arial" panose="020B0604020202020204" pitchFamily="34" charset="0"/>
              </a:rPr>
              <a:t> cancel out in isotope shifts:  </a:t>
            </a:r>
          </a:p>
          <a:p>
            <a:pPr marL="0" indent="0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NP (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conserving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P&amp;CP) </a:t>
            </a:r>
            <a:r>
              <a:rPr lang="fr-FR" dirty="0" smtClean="0">
                <a:cs typeface="Arial" panose="020B0604020202020204" pitchFamily="34" charset="0"/>
              </a:rPr>
              <a:t>couples to the </a:t>
            </a:r>
            <a:r>
              <a:rPr lang="fr-FR" dirty="0" err="1" smtClean="0">
                <a:cs typeface="Arial" panose="020B0604020202020204" pitchFamily="34" charset="0"/>
              </a:rPr>
              <a:t>entire</a:t>
            </a:r>
            <a:r>
              <a:rPr lang="fr-FR" dirty="0" smtClean="0">
                <a:cs typeface="Arial" panose="020B0604020202020204" pitchFamily="34" charset="0"/>
              </a:rPr>
              <a:t> nucleus </a:t>
            </a:r>
            <a:r>
              <a:rPr lang="fr-FR" b="1" i="1" dirty="0" smtClean="0">
                <a:cs typeface="Arial" panose="020B0604020202020204" pitchFamily="34" charset="0"/>
              </a:rPr>
              <a:t>A </a:t>
            </a:r>
            <a:r>
              <a:rPr lang="fr-FR" dirty="0" smtClean="0">
                <a:cs typeface="Arial" panose="020B0604020202020204" pitchFamily="34" charset="0"/>
              </a:rPr>
              <a:t>and </a:t>
            </a:r>
            <a:r>
              <a:rPr lang="fr-FR" dirty="0" err="1" smtClean="0">
                <a:cs typeface="Arial" panose="020B0604020202020204" pitchFamily="34" charset="0"/>
              </a:rPr>
              <a:t>is</a:t>
            </a:r>
            <a:r>
              <a:rPr lang="fr-FR" dirty="0" smtClean="0">
                <a:cs typeface="Arial" panose="020B0604020202020204" pitchFamily="34" charset="0"/>
              </a:rPr>
              <a:t> only </a:t>
            </a:r>
            <a:r>
              <a:rPr lang="fr-FR" dirty="0" err="1" smtClean="0">
                <a:cs typeface="Arial" panose="020B0604020202020204" pitchFamily="34" charset="0"/>
              </a:rPr>
              <a:t>mildy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suppressed</a:t>
            </a:r>
            <a:r>
              <a:rPr lang="fr-FR" dirty="0" smtClean="0">
                <a:cs typeface="Arial" panose="020B0604020202020204" pitchFamily="34" charset="0"/>
              </a:rPr>
              <a:t> in the </a:t>
            </a:r>
            <a:r>
              <a:rPr lang="fr-FR" dirty="0" err="1" smtClean="0">
                <a:cs typeface="Arial" panose="020B0604020202020204" pitchFamily="34" charset="0"/>
              </a:rPr>
              <a:t>frequency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difference</a:t>
            </a:r>
            <a:r>
              <a:rPr lang="fr-FR" dirty="0" smtClean="0"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18" y="4186990"/>
            <a:ext cx="2720000" cy="381867"/>
          </a:xfrm>
          <a:prstGeom prst="rect">
            <a:avLst/>
          </a:prstGeom>
        </p:spPr>
      </p:pic>
      <p:pic>
        <p:nvPicPr>
          <p:cNvPr id="10" name="Image 9" descr="\documentclass{article}&#10;\usepackage{amsmath,xcolor,hep}&#10;\pagestyle{empty}&#10;\begin{document}&#10;&#10;$&#10;{\color{black}&#10;\nu_{{\rm Yb}}/\nu_{{\rm Sr}}=  {\color{gray}1.207\ 507}\ 039\ 343\ 337\ 8482{\color{red}(82)}&#10;}&#10;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82" y="4764942"/>
            <a:ext cx="6483236" cy="35949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103467" y="5210161"/>
            <a:ext cx="5252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ym typeface="Symbol" panose="05050102010706020507" pitchFamily="18" charset="2"/>
              </a:rPr>
              <a:t> </a:t>
            </a:r>
            <a:r>
              <a:rPr lang="fr-FR" sz="2400" dirty="0" smtClean="0"/>
              <a:t>No </a:t>
            </a:r>
            <a:r>
              <a:rPr lang="fr-FR" sz="2400" dirty="0" err="1" smtClean="0"/>
              <a:t>need</a:t>
            </a:r>
            <a:r>
              <a:rPr lang="fr-FR" sz="2400" dirty="0" smtClean="0"/>
              <a:t> to </a:t>
            </a:r>
            <a:r>
              <a:rPr lang="fr-FR" sz="2400" dirty="0" err="1" smtClean="0"/>
              <a:t>calculate</a:t>
            </a:r>
            <a:r>
              <a:rPr lang="fr-FR" sz="2400" dirty="0" smtClean="0"/>
              <a:t> the first </a:t>
            </a:r>
            <a:r>
              <a:rPr lang="fr-FR" sz="2400" b="1" dirty="0" smtClean="0">
                <a:solidFill>
                  <a:srgbClr val="FFC000"/>
                </a:solidFill>
              </a:rPr>
              <a:t>6 digits</a:t>
            </a:r>
            <a:r>
              <a:rPr lang="fr-FR" sz="2400" dirty="0" smtClean="0">
                <a:solidFill>
                  <a:srgbClr val="FFC000"/>
                </a:solidFill>
              </a:rPr>
              <a:t>!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046" y="6170233"/>
            <a:ext cx="2436572" cy="328838"/>
          </a:xfrm>
          <a:prstGeom prst="rect">
            <a:avLst/>
          </a:prstGeom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1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6773034" y="3316645"/>
            <a:ext cx="4377791" cy="1490024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773033" y="2597543"/>
            <a:ext cx="2619651" cy="809204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The Standard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80" y="1690688"/>
            <a:ext cx="4416843" cy="4225446"/>
          </a:xfrm>
          <a:prstGeom prst="rect">
            <a:avLst/>
          </a:prstGeom>
        </p:spPr>
      </p:pic>
      <p:pic>
        <p:nvPicPr>
          <p:cNvPr id="19" name="Image 18" descr="\documentclass{article}&#10;\usepackage{amsmath,xcolor,hep}&#10;\pagestyle{empty}&#10;\begin{document}&#10;&#10;$&#10;{\color{black}&#10;\mathcal{L}_{\rm SM}=-\frac{1}{4}F_{\mu\nu}^2 + i\bar\psi_i \slashed D \psi_i  &#10;}&#10;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49" y="2788874"/>
            <a:ext cx="3474853" cy="438388"/>
          </a:xfrm>
          <a:prstGeom prst="rect">
            <a:avLst/>
          </a:prstGeom>
        </p:spPr>
      </p:pic>
      <p:pic>
        <p:nvPicPr>
          <p:cNvPr id="20" name="Image 19" descr="\documentclass{article}&#10;\usepackage{amsmath,xcolor,hep}&#10;\pagestyle{empty}&#10;\begin{document}&#10;&#10;$&#10;{\color{black}&#10;+ |D_\mu H|^2 -m_H^2|H|^2-\lambda |H|^4&#10;}&#10;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05" y="3494596"/>
            <a:ext cx="4086883" cy="43395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9442445" y="2465708"/>
            <a:ext cx="2590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QCD+EW interactions</a:t>
            </a:r>
          </a:p>
          <a:p>
            <a:r>
              <a:rPr lang="fr-FR" i="1" dirty="0" err="1"/>
              <a:t>r</a:t>
            </a:r>
            <a:r>
              <a:rPr lang="fr-FR" i="1" dirty="0" err="1" smtClean="0"/>
              <a:t>uled</a:t>
            </a:r>
            <a:r>
              <a:rPr lang="fr-FR" i="1" dirty="0" smtClean="0"/>
              <a:t> by gauge </a:t>
            </a:r>
            <a:r>
              <a:rPr lang="fr-FR" i="1" dirty="0" smtClean="0"/>
              <a:t>invariance</a:t>
            </a:r>
            <a:endParaRPr lang="fr-FR" i="1" dirty="0"/>
          </a:p>
        </p:txBody>
      </p:sp>
      <p:pic>
        <p:nvPicPr>
          <p:cNvPr id="17" name="Image 16" descr="\documentclass{article}&#10;\usepackage{amsmath,xcolor,hep}&#10;\pagestyle{empty}&#10;\begin{document}&#10;&#10;$&#10;{\color{black}&#10;- Y_{ij}\bar\psi_i H \psi_j +{\rm h.c.} &#10;}&#10;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56" y="4213699"/>
            <a:ext cx="2513829" cy="39619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749543" y="4834599"/>
            <a:ext cx="186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Higgs</a:t>
            </a:r>
            <a:r>
              <a:rPr lang="fr-FR" i="1" dirty="0" smtClean="0"/>
              <a:t> interactions</a:t>
            </a:r>
            <a:endParaRPr lang="fr-FR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575729" y="5267476"/>
            <a:ext cx="518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/>
              <a:t>The </a:t>
            </a:r>
            <a:r>
              <a:rPr lang="fr-FR" sz="2400" dirty="0" err="1" smtClean="0"/>
              <a:t>Higgs</a:t>
            </a:r>
            <a:r>
              <a:rPr lang="fr-FR" sz="2400" dirty="0" smtClean="0"/>
              <a:t> </a:t>
            </a:r>
            <a:r>
              <a:rPr lang="fr-FR" sz="2400" dirty="0" err="1" smtClean="0"/>
              <a:t>field</a:t>
            </a:r>
            <a:r>
              <a:rPr lang="fr-FR" sz="2400" dirty="0" smtClean="0"/>
              <a:t> </a:t>
            </a:r>
            <a:r>
              <a:rPr lang="fr-FR" sz="2400" dirty="0" err="1" smtClean="0"/>
              <a:t>fills</a:t>
            </a:r>
            <a:r>
              <a:rPr lang="fr-FR" sz="2400" dirty="0" smtClean="0"/>
              <a:t> up the vacuum, </a:t>
            </a:r>
            <a:r>
              <a:rPr lang="fr-FR" sz="2400" dirty="0" err="1" smtClean="0"/>
              <a:t>making</a:t>
            </a:r>
            <a:r>
              <a:rPr lang="fr-FR" sz="2400" dirty="0" smtClean="0"/>
              <a:t> the W/Z bosons and the </a:t>
            </a:r>
            <a:r>
              <a:rPr lang="fr-FR" sz="2400" dirty="0" err="1" smtClean="0"/>
              <a:t>charged</a:t>
            </a:r>
            <a:r>
              <a:rPr lang="fr-FR" sz="2400" dirty="0" smtClean="0"/>
              <a:t> fermions </a:t>
            </a:r>
            <a:r>
              <a:rPr lang="fr-FR" sz="2400" dirty="0" smtClean="0">
                <a:latin typeface="Arial Black" panose="020B0A04020102020204" pitchFamily="34" charset="0"/>
              </a:rPr>
              <a:t>massive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26" y="5525772"/>
            <a:ext cx="2035039" cy="1141184"/>
          </a:xfrm>
          <a:prstGeom prst="rect">
            <a:avLst/>
          </a:prstGeom>
        </p:spPr>
      </p:pic>
      <p:pic>
        <p:nvPicPr>
          <p:cNvPr id="25" name="Image 24" descr="\documentclass{article}&#10;\usepackage{amsmath,xcolor,hep}&#10;\pagestyle{empty}&#10;\begin{document}&#10;&#10;$&#10;{\color{black}&#10;m_H^2 &lt;0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94" y="5351392"/>
            <a:ext cx="776229" cy="26331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18052" y="1804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59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/>
      <p:bldP spid="18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4000" dirty="0" smtClean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 algn="ctr">
              <a:buNone/>
            </a:pPr>
            <a:r>
              <a:rPr lang="fr-FR" sz="4000" dirty="0" smtClean="0">
                <a:latin typeface="+mj-lt"/>
              </a:rPr>
              <a:t>The BSM CODATA</a:t>
            </a:r>
            <a:endParaRPr lang="fr-FR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54345" y="441276"/>
            <a:ext cx="36260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i="1" dirty="0" err="1" smtClean="0"/>
              <a:t>Phys.Rev.Lett</a:t>
            </a:r>
            <a:r>
              <a:rPr lang="fr-FR" i="1" dirty="0"/>
              <a:t>.</a:t>
            </a:r>
            <a:r>
              <a:rPr lang="fr-FR" dirty="0"/>
              <a:t> </a:t>
            </a:r>
            <a:r>
              <a:rPr lang="fr-FR" dirty="0" smtClean="0"/>
              <a:t>130</a:t>
            </a:r>
            <a:r>
              <a:rPr lang="fr-FR" dirty="0"/>
              <a:t> (</a:t>
            </a:r>
            <a:r>
              <a:rPr lang="fr-FR" dirty="0" smtClean="0"/>
              <a:t>2023)</a:t>
            </a:r>
            <a:r>
              <a:rPr lang="fr-FR" dirty="0"/>
              <a:t> 25, </a:t>
            </a:r>
            <a:r>
              <a:rPr lang="fr-FR" dirty="0" smtClean="0"/>
              <a:t>121801</a:t>
            </a:r>
            <a:endParaRPr lang="fr-FR" dirty="0"/>
          </a:p>
          <a:p>
            <a:pPr algn="r"/>
            <a:r>
              <a:rPr lang="fr-FR" dirty="0" smtClean="0">
                <a:solidFill>
                  <a:srgbClr val="595959"/>
                </a:solidFill>
              </a:rPr>
              <a:t>CD </a:t>
            </a:r>
            <a:r>
              <a:rPr lang="fr-FR" dirty="0" smtClean="0">
                <a:solidFill>
                  <a:srgbClr val="8B8B8B"/>
                </a:solidFill>
              </a:rPr>
              <a:t>(LAPTh),</a:t>
            </a:r>
          </a:p>
          <a:p>
            <a:pPr algn="r"/>
            <a:r>
              <a:rPr lang="fr-FR" dirty="0" smtClean="0">
                <a:solidFill>
                  <a:srgbClr val="595959"/>
                </a:solidFill>
              </a:rPr>
              <a:t>J.-P.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Karr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(LKB),</a:t>
            </a:r>
          </a:p>
          <a:p>
            <a:pPr algn="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T. Kitahara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(Nagoya),</a:t>
            </a:r>
          </a:p>
          <a:p>
            <a:pPr algn="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J. C. J. Koelemeij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(V.U. Amsterdam),</a:t>
            </a:r>
          </a:p>
          <a:p>
            <a:pPr algn="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Y. Soreq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Technion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),</a:t>
            </a:r>
          </a:p>
          <a:p>
            <a:pPr algn="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fr-FR" dirty="0" smtClean="0">
                <a:solidFill>
                  <a:srgbClr val="595959"/>
                </a:solidFill>
              </a:rPr>
              <a:t>J.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Zupan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(U. Cincinnati) </a:t>
            </a:r>
          </a:p>
          <a:p>
            <a:pPr algn="r"/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4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Hydrogen</a:t>
            </a:r>
            <a:r>
              <a:rPr lang="fr-FR" dirty="0" smtClean="0"/>
              <a:t> </a:t>
            </a:r>
            <a:r>
              <a:rPr lang="fr-FR" dirty="0"/>
              <a:t>F</a:t>
            </a:r>
            <a:r>
              <a:rPr lang="fr-FR" dirty="0" smtClean="0"/>
              <a:t>rontier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1154339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Measurements</a:t>
            </a:r>
            <a:r>
              <a:rPr lang="fr-FR" dirty="0" smtClean="0"/>
              <a:t> of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							 in </a:t>
            </a:r>
            <a:r>
              <a:rPr lang="fr-FR" dirty="0" err="1" smtClean="0">
                <a:latin typeface="Arial Black" panose="020B0A04020102020204" pitchFamily="34" charset="0"/>
              </a:rPr>
              <a:t>hydrogen</a:t>
            </a:r>
            <a:r>
              <a:rPr lang="fr-FR" dirty="0" smtClean="0"/>
              <a:t> are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precise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27" y="1909628"/>
            <a:ext cx="5344347" cy="329614"/>
          </a:xfrm>
          <a:prstGeom prst="rect">
            <a:avLst/>
          </a:prstGeom>
        </p:spPr>
      </p:pic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9765338" y="2354248"/>
            <a:ext cx="18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Parthey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(2011)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96" y="2354248"/>
            <a:ext cx="2033811" cy="283403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21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23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Hydrogen</a:t>
            </a:r>
            <a:r>
              <a:rPr lang="fr-FR" dirty="0" smtClean="0"/>
              <a:t> Frontier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1154339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Measurements</a:t>
            </a:r>
            <a:r>
              <a:rPr lang="fr-FR" dirty="0" smtClean="0"/>
              <a:t> of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							 in </a:t>
            </a:r>
            <a:r>
              <a:rPr lang="fr-FR" dirty="0" err="1" smtClean="0">
                <a:latin typeface="Arial Black" panose="020B0A04020102020204" pitchFamily="34" charset="0"/>
              </a:rPr>
              <a:t>hydrogen</a:t>
            </a:r>
            <a:r>
              <a:rPr lang="fr-FR" dirty="0" smtClean="0"/>
              <a:t> are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precise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27" y="1909628"/>
            <a:ext cx="5344347" cy="329614"/>
          </a:xfrm>
          <a:prstGeom prst="rect">
            <a:avLst/>
          </a:prstGeom>
        </p:spPr>
      </p:pic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9765338" y="2354248"/>
            <a:ext cx="18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Parthey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(2011)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96" y="2354248"/>
            <a:ext cx="2033811" cy="283403"/>
          </a:xfrm>
          <a:prstGeom prst="rect">
            <a:avLst/>
          </a:prstGeom>
        </p:spPr>
      </p:pic>
      <p:sp>
        <p:nvSpPr>
          <p:cNvPr id="10" name="Espace réservé du contenu 5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38200" y="3011125"/>
            <a:ext cx="10515600" cy="115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QED </a:t>
            </a:r>
            <a:r>
              <a:rPr lang="fr-FR" dirty="0" err="1" smtClean="0"/>
              <a:t>prediction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25" name="Image 24" descr="\documentclass{article}&#10;\usepackage{amsmath,xcolor,hep}&#10;\pagestyle{empty}&#10;\begin{document}&#10;&#10;$&#10;{\color{black}&#10;\nu_{\rm 1S-2S} = \frac{3}{4}\frac{{\color{red}R_\infty} c}{(1+m_e/m_p)}[1+\delta_{\rm 1S-2S}^{\rm QED}(\alpha)+\delta_{\rm 1S-2S}^{\rm FNS}(r_p)]&#10;}&#10;$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1" y="3826994"/>
            <a:ext cx="8129219" cy="615806"/>
          </a:xfrm>
          <a:prstGeom prst="rect">
            <a:avLst/>
          </a:prstGeom>
        </p:spPr>
      </p:pic>
      <p:cxnSp>
        <p:nvCxnSpPr>
          <p:cNvPr id="18" name="Connecteur droit 17"/>
          <p:cNvCxnSpPr/>
          <p:nvPr>
            <p:custDataLst>
              <p:tags r:id="rId9"/>
            </p:custDataLst>
          </p:nvPr>
        </p:nvCxnSpPr>
        <p:spPr>
          <a:xfrm flipV="1">
            <a:off x="6477663" y="4441311"/>
            <a:ext cx="127244" cy="2668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>
            <p:custDataLst>
              <p:tags r:id="rId10"/>
            </p:custDataLst>
          </p:nvPr>
        </p:nvCxnSpPr>
        <p:spPr>
          <a:xfrm flipH="1">
            <a:off x="6096000" y="4713337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>
            <p:custDataLst>
              <p:tags r:id="rId11"/>
            </p:custDataLst>
          </p:nvPr>
        </p:nvSpPr>
        <p:spPr>
          <a:xfrm>
            <a:off x="3292058" y="4514540"/>
            <a:ext cx="208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TH </a:t>
            </a:r>
            <a:r>
              <a:rPr lang="fr-FR" dirty="0" err="1" smtClean="0">
                <a:solidFill>
                  <a:srgbClr val="00FF00"/>
                </a:solidFill>
                <a:latin typeface="Arial Black" panose="020B0A04020102020204" pitchFamily="34" charset="0"/>
              </a:rPr>
              <a:t>uncertainty</a:t>
            </a:r>
            <a:endParaRPr lang="fr-FR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" name="Image 39" descr="\documentclass{article}&#10;\usepackage{amsmath,xcolor,hep}&#10;\pagestyle{empty}&#10;\begin{document}&#10;&#10;$&#10;{\color{green}&#10;\sim 2\,{\rm Hz}&#10;}&#10;$&#10;&#10;\end{document}" title="IguanaTex Bitmap Display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48" y="4628952"/>
            <a:ext cx="643582" cy="156335"/>
          </a:xfrm>
          <a:prstGeom prst="rect">
            <a:avLst/>
          </a:prstGeom>
        </p:spPr>
      </p:pic>
      <p:cxnSp>
        <p:nvCxnSpPr>
          <p:cNvPr id="29" name="Connecteur droit 28"/>
          <p:cNvCxnSpPr/>
          <p:nvPr>
            <p:custDataLst>
              <p:tags r:id="rId13"/>
            </p:custDataLst>
          </p:nvPr>
        </p:nvCxnSpPr>
        <p:spPr>
          <a:xfrm flipV="1">
            <a:off x="4517695" y="3453052"/>
            <a:ext cx="1029620" cy="3739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>
            <p:custDataLst>
              <p:tags r:id="rId14"/>
            </p:custDataLst>
          </p:nvPr>
        </p:nvCxnSpPr>
        <p:spPr>
          <a:xfrm flipH="1">
            <a:off x="5536517" y="3453052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 descr="\documentclass{article}&#10;\usepackage{amsmath,xcolor,hep}&#10;\pagestyle{empty}&#10;\begin{document}&#10;&#10;$&#10;{\color{black}&#10;R_\infty \equiv \alpha^2 m_e c/2h&#10;}&#10;$&#10;&#10;\end{document}" title="IguanaTex Bitmap Display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77" y="3320691"/>
            <a:ext cx="1658057" cy="274286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22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7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Hydrogen</a:t>
            </a:r>
            <a:r>
              <a:rPr lang="fr-FR" dirty="0" smtClean="0"/>
              <a:t> Frontier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1154339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Measurements</a:t>
            </a:r>
            <a:r>
              <a:rPr lang="fr-FR" dirty="0" smtClean="0"/>
              <a:t> of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							 in </a:t>
            </a:r>
            <a:r>
              <a:rPr lang="fr-FR" dirty="0" err="1" smtClean="0">
                <a:latin typeface="Arial Black" panose="020B0A04020102020204" pitchFamily="34" charset="0"/>
              </a:rPr>
              <a:t>hydrogen</a:t>
            </a:r>
            <a:r>
              <a:rPr lang="fr-FR" dirty="0" smtClean="0"/>
              <a:t> are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precise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27" y="1909628"/>
            <a:ext cx="5344347" cy="329614"/>
          </a:xfrm>
          <a:prstGeom prst="rect">
            <a:avLst/>
          </a:prstGeom>
        </p:spPr>
      </p:pic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9765338" y="2354248"/>
            <a:ext cx="18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Parthey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(2011)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96" y="2354248"/>
            <a:ext cx="2033811" cy="283403"/>
          </a:xfrm>
          <a:prstGeom prst="rect">
            <a:avLst/>
          </a:prstGeom>
        </p:spPr>
      </p:pic>
      <p:sp>
        <p:nvSpPr>
          <p:cNvPr id="10" name="Espace réservé du contenu 5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38200" y="3011125"/>
            <a:ext cx="10515600" cy="115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QED </a:t>
            </a:r>
            <a:r>
              <a:rPr lang="fr-FR" dirty="0" err="1" smtClean="0"/>
              <a:t>prediction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25" name="Image 24" descr="\documentclass{article}&#10;\usepackage{amsmath,xcolor,hep}&#10;\pagestyle{empty}&#10;\begin{document}&#10;&#10;$&#10;{\color{black}&#10;\nu_{\rm 1S-2S} = \frac{3}{4}\frac{{\color{red}R_\infty} c}{(1+m_e/m_p)}[1+\delta_{\rm 1S-2S}^{\rm QED}(\alpha)+\delta_{\rm 1S-2S}^{\rm FNS}(r_p)]&#10;}&#10;$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1" y="3826994"/>
            <a:ext cx="8129219" cy="615806"/>
          </a:xfrm>
          <a:prstGeom prst="rect">
            <a:avLst/>
          </a:prstGeom>
        </p:spPr>
      </p:pic>
      <p:cxnSp>
        <p:nvCxnSpPr>
          <p:cNvPr id="18" name="Connecteur droit 17"/>
          <p:cNvCxnSpPr/>
          <p:nvPr>
            <p:custDataLst>
              <p:tags r:id="rId9"/>
            </p:custDataLst>
          </p:nvPr>
        </p:nvCxnSpPr>
        <p:spPr>
          <a:xfrm flipV="1">
            <a:off x="6477663" y="4441311"/>
            <a:ext cx="127244" cy="2668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>
            <p:custDataLst>
              <p:tags r:id="rId10"/>
            </p:custDataLst>
          </p:nvPr>
        </p:nvCxnSpPr>
        <p:spPr>
          <a:xfrm flipH="1">
            <a:off x="6096000" y="4713337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>
            <p:custDataLst>
              <p:tags r:id="rId11"/>
            </p:custDataLst>
          </p:nvPr>
        </p:nvSpPr>
        <p:spPr>
          <a:xfrm>
            <a:off x="3292058" y="4514540"/>
            <a:ext cx="208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TH </a:t>
            </a:r>
            <a:r>
              <a:rPr lang="fr-FR" dirty="0" err="1" smtClean="0">
                <a:solidFill>
                  <a:srgbClr val="00FF00"/>
                </a:solidFill>
                <a:latin typeface="Arial Black" panose="020B0A04020102020204" pitchFamily="34" charset="0"/>
              </a:rPr>
              <a:t>uncertainty</a:t>
            </a:r>
            <a:endParaRPr lang="fr-FR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" name="Image 39" descr="\documentclass{article}&#10;\usepackage{amsmath,xcolor,hep}&#10;\pagestyle{empty}&#10;\begin{document}&#10;&#10;$&#10;{\color{green}&#10;\sim 2\,{\rm Hz}&#10;}&#10;$&#10;&#10;\end{document}" title="IguanaTex Bitmap Display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48" y="4628952"/>
            <a:ext cx="643582" cy="156335"/>
          </a:xfrm>
          <a:prstGeom prst="rect">
            <a:avLst/>
          </a:prstGeom>
        </p:spPr>
      </p:pic>
      <p:sp>
        <p:nvSpPr>
          <p:cNvPr id="26" name="Espace réservé du contenu 5 2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838200" y="5288050"/>
            <a:ext cx="10515600" cy="115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Direct </a:t>
            </a:r>
            <a:r>
              <a:rPr lang="fr-FR" dirty="0" err="1" smtClean="0"/>
              <a:t>comparison</a:t>
            </a:r>
            <a:r>
              <a:rPr lang="fr-FR" dirty="0" smtClean="0"/>
              <a:t> fixes the Rydberg constant:</a:t>
            </a:r>
            <a:endParaRPr lang="fr-FR" dirty="0"/>
          </a:p>
        </p:txBody>
      </p:sp>
      <p:pic>
        <p:nvPicPr>
          <p:cNvPr id="41" name="Image 40" descr="\documentclass{article}&#10;\usepackage{amsmath,color,amssymb}&#10;\pagestyle{empty}&#10;\begin{document}&#10;&#10;$&#10;{\color{black}  &#10;R_\infty c=  3.289\,841\,960\,2508{\color{red}(64)}\times 10^{15}\,{\rm Hz}&#10;}&#10;$&#10;&#10;&#10;\end{document}" title="IguanaTex Bitmap Display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81" y="5887254"/>
            <a:ext cx="5685947" cy="361067"/>
          </a:xfrm>
          <a:prstGeom prst="rect">
            <a:avLst/>
          </a:prstGeom>
        </p:spPr>
      </p:pic>
      <p:sp>
        <p:nvSpPr>
          <p:cNvPr id="28" name="ZoneTexte 27"/>
          <p:cNvSpPr txBox="1"/>
          <p:nvPr>
            <p:custDataLst>
              <p:tags r:id="rId15"/>
            </p:custDataLst>
          </p:nvPr>
        </p:nvSpPr>
        <p:spPr>
          <a:xfrm>
            <a:off x="911677" y="5788782"/>
            <a:ext cx="1443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Tiesinga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</a:p>
          <a:p>
            <a:pPr algn="r"/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[CODATA 2018]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necteur droit 28"/>
          <p:cNvCxnSpPr/>
          <p:nvPr>
            <p:custDataLst>
              <p:tags r:id="rId16"/>
            </p:custDataLst>
          </p:nvPr>
        </p:nvCxnSpPr>
        <p:spPr>
          <a:xfrm flipV="1">
            <a:off x="4517695" y="3453052"/>
            <a:ext cx="1029620" cy="3739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>
            <p:custDataLst>
              <p:tags r:id="rId17"/>
            </p:custDataLst>
          </p:nvPr>
        </p:nvCxnSpPr>
        <p:spPr>
          <a:xfrm flipH="1">
            <a:off x="5536517" y="3453052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 descr="\documentclass{article}&#10;\usepackage{amsmath,xcolor,hep}&#10;\pagestyle{empty}&#10;\begin{document}&#10;&#10;$&#10;{\color{black}&#10;R_\infty \equiv \alpha^2 m_e c/2h&#10;}&#10;$&#10;&#10;\end{document}" title="IguanaTex Bitmap Display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77" y="3320691"/>
            <a:ext cx="1658057" cy="274286"/>
          </a:xfrm>
          <a:prstGeom prst="rect">
            <a:avLst/>
          </a:prstGeom>
        </p:spPr>
      </p:pic>
      <p:pic>
        <p:nvPicPr>
          <p:cNvPr id="37" name="Image 36" descr="\documentclass{article}&#10;\usepackage{amsmath,color,amssymb}&#10;\pagestyle{empty}&#10;\begin{document}&#10;&#10;$&#10;{\color{black}  &#10;u_{R_\infty}=1.9\times 10^{\color{red}{-12}}&#10;}&#10;$&#10;&#10;&#10;\end{document}" title="IguanaTex Bitmap Display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849" y="5409476"/>
            <a:ext cx="2283529" cy="311820"/>
          </a:xfrm>
          <a:prstGeom prst="rect">
            <a:avLst/>
          </a:prstGeom>
        </p:spPr>
      </p:pic>
      <p:sp>
        <p:nvSpPr>
          <p:cNvPr id="38" name="ZoneTexte 37"/>
          <p:cNvSpPr txBox="1"/>
          <p:nvPr>
            <p:custDataLst>
              <p:tags r:id="rId20"/>
            </p:custDataLst>
          </p:nvPr>
        </p:nvSpPr>
        <p:spPr>
          <a:xfrm>
            <a:off x="9347981" y="5770585"/>
            <a:ext cx="2249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precisely</a:t>
            </a:r>
            <a:r>
              <a:rPr lang="fr-FR" dirty="0" smtClean="0"/>
              <a:t> </a:t>
            </a:r>
            <a:r>
              <a:rPr lang="fr-FR" dirty="0" err="1" smtClean="0"/>
              <a:t>known</a:t>
            </a:r>
            <a:endParaRPr lang="fr-FR" dirty="0" smtClean="0"/>
          </a:p>
          <a:p>
            <a:r>
              <a:rPr lang="fr-FR" dirty="0" err="1" smtClean="0"/>
              <a:t>fundamental</a:t>
            </a:r>
            <a:r>
              <a:rPr lang="fr-FR" dirty="0" smtClean="0"/>
              <a:t> constant</a:t>
            </a:r>
          </a:p>
          <a:p>
            <a:r>
              <a:rPr lang="fr-FR" dirty="0"/>
              <a:t>i</a:t>
            </a:r>
            <a:r>
              <a:rPr lang="fr-FR" dirty="0" smtClean="0"/>
              <a:t>n </a:t>
            </a:r>
            <a:r>
              <a:rPr lang="fr-FR" dirty="0" err="1" smtClean="0"/>
              <a:t>physics</a:t>
            </a:r>
            <a:r>
              <a:rPr lang="fr-FR" dirty="0" smtClean="0"/>
              <a:t>!</a:t>
            </a:r>
          </a:p>
          <a:p>
            <a:endParaRPr lang="fr-FR" dirty="0"/>
          </a:p>
        </p:txBody>
      </p:sp>
      <p:cxnSp>
        <p:nvCxnSpPr>
          <p:cNvPr id="22" name="Connecteur droit 21"/>
          <p:cNvCxnSpPr/>
          <p:nvPr>
            <p:custDataLst>
              <p:tags r:id="rId21"/>
            </p:custDataLst>
          </p:nvPr>
        </p:nvCxnSpPr>
        <p:spPr>
          <a:xfrm flipH="1" flipV="1">
            <a:off x="10608830" y="5083536"/>
            <a:ext cx="145056" cy="2477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>
            <p:custDataLst>
              <p:tags r:id="rId22"/>
            </p:custDataLst>
          </p:nvPr>
        </p:nvSpPr>
        <p:spPr>
          <a:xfrm>
            <a:off x="8320143" y="4740176"/>
            <a:ext cx="243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limited</a:t>
            </a:r>
            <a:r>
              <a:rPr lang="fr-FR" dirty="0" smtClean="0"/>
              <a:t> by proton radius</a:t>
            </a:r>
            <a:endParaRPr lang="fr-FR" dirty="0"/>
          </a:p>
        </p:txBody>
      </p:sp>
      <p:cxnSp>
        <p:nvCxnSpPr>
          <p:cNvPr id="24" name="Connecteur droit 23"/>
          <p:cNvCxnSpPr/>
          <p:nvPr>
            <p:custDataLst>
              <p:tags r:id="rId23"/>
            </p:custDataLst>
          </p:nvPr>
        </p:nvCxnSpPr>
        <p:spPr>
          <a:xfrm flipH="1" flipV="1">
            <a:off x="9643621" y="4408220"/>
            <a:ext cx="198992" cy="3207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23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88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 Constellation of Constants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41" y="2298805"/>
            <a:ext cx="3930331" cy="2830175"/>
          </a:xfrm>
          <a:prstGeom prst="rect">
            <a:avLst/>
          </a:prstGeom>
        </p:spPr>
      </p:pic>
      <p:pic>
        <p:nvPicPr>
          <p:cNvPr id="59" name="Image 58" descr="\documentclass{article}&#10;\usepackage{amsmath,xcolor,hep}&#10;\pagestyle{empty}&#10;\begin{document}&#10;&#10;$&#10;{\color{black}&#10;\ R_\infty \ &#10;}&#10;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55" y="3419112"/>
            <a:ext cx="567278" cy="348699"/>
          </a:xfrm>
          <a:prstGeom prst="rect">
            <a:avLst/>
          </a:prstGeom>
        </p:spPr>
      </p:pic>
      <p:pic>
        <p:nvPicPr>
          <p:cNvPr id="65" name="Image 64" descr="\documentclass{article}&#10;\usepackage{amsmath,xcolor,hep}&#10;\pagestyle{empty}&#10;\begin{document}&#10;&#10;$&#10;{\color{black}&#10;\ \alpha\ &#10;}&#10;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40" y="4734052"/>
            <a:ext cx="219715" cy="178290"/>
          </a:xfrm>
          <a:prstGeom prst="rect">
            <a:avLst/>
          </a:prstGeom>
        </p:spPr>
      </p:pic>
      <p:pic>
        <p:nvPicPr>
          <p:cNvPr id="9" name="Image 8" descr="\documentclass{article}&#10;\usepackage{amsmath,xcolor,hep}&#10;\pagestyle{empty}&#10;\begin{document}&#10;&#10;$&#10;{\color{black}&#10;A_{\rm r}(e)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3" y="2764786"/>
            <a:ext cx="732952" cy="330819"/>
          </a:xfrm>
          <a:prstGeom prst="rect">
            <a:avLst/>
          </a:prstGeom>
        </p:spPr>
      </p:pic>
      <p:pic>
        <p:nvPicPr>
          <p:cNvPr id="11" name="Image 10" descr="\documentclass{article}&#10;\usepackage{amsmath,xcolor,hep}&#10;\pagestyle{empty}&#10;\begin{document}&#10;&#10;$&#10;{\color{black}&#10;A_{\rm r}(d)&#10;}&#10;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2" y="2353556"/>
            <a:ext cx="750781" cy="330819"/>
          </a:xfrm>
          <a:prstGeom prst="rect">
            <a:avLst/>
          </a:prstGeom>
        </p:spPr>
      </p:pic>
      <p:pic>
        <p:nvPicPr>
          <p:cNvPr id="68" name="Image 67" descr="\documentclass{article}&#10;\usepackage{amsmath,xcolor,hep}&#10;\pagestyle{empty}&#10;\begin{document}&#10;&#10;$&#10;{\color{black}&#10;\ r_d\ &#10;}&#10;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33" y="3341425"/>
            <a:ext cx="327999" cy="259148"/>
          </a:xfrm>
          <a:prstGeom prst="rect">
            <a:avLst/>
          </a:prstGeom>
        </p:spPr>
      </p:pic>
      <p:pic>
        <p:nvPicPr>
          <p:cNvPr id="12" name="Image 11" descr="\documentclass{article}&#10;\usepackage{amsmath,xcolor,hep}&#10;\pagestyle{empty}&#10;\begin{document}&#10;&#10;$&#10;{\color{black}&#10;A_{\rm r}(p)&#10;}&#10;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3" y="2203017"/>
            <a:ext cx="746819" cy="330819"/>
          </a:xfrm>
          <a:prstGeom prst="rect">
            <a:avLst/>
          </a:prstGeom>
        </p:spPr>
      </p:pic>
      <p:pic>
        <p:nvPicPr>
          <p:cNvPr id="70" name="Image 69" descr="\documentclass{article}&#10;\usepackage{amsmath,xcolor,hep}&#10;\pagestyle{empty}&#10;\begin{document}&#10;&#10;$&#10;{\color{black}&#10;\ r_p\ &#10;}&#10;$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32" y="4423675"/>
            <a:ext cx="320116" cy="310377"/>
          </a:xfrm>
          <a:prstGeom prst="rect">
            <a:avLst/>
          </a:prstGeom>
        </p:spPr>
      </p:pic>
      <p:cxnSp>
        <p:nvCxnSpPr>
          <p:cNvPr id="36" name="Connecteur droit 35"/>
          <p:cNvCxnSpPr/>
          <p:nvPr/>
        </p:nvCxnSpPr>
        <p:spPr>
          <a:xfrm flipV="1">
            <a:off x="7225631" y="2474666"/>
            <a:ext cx="239836" cy="8839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7465467" y="2474666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862778" y="2231378"/>
            <a:ext cx="3159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 Black" panose="020B0A04020102020204" pitchFamily="34" charset="0"/>
              </a:rPr>
              <a:t>Rydberg constant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8446195" y="2664695"/>
            <a:ext cx="340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hydrogen</a:t>
            </a:r>
            <a:r>
              <a:rPr lang="fr-FR" dirty="0"/>
              <a:t> </a:t>
            </a:r>
            <a:r>
              <a:rPr lang="fr-FR" dirty="0" smtClean="0"/>
              <a:t>              (+22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0" name="Image 39" descr="\documentclass{article}&#10;\usepackage{amsmath,xcolor,hep}&#10;\pagestyle{empty}&#10;\begin{document}&#10;&#10;$&#10;{\color{black}&#10;\nu_{\rm 1S-2S}&#10;}&#10;$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555" y="2824756"/>
            <a:ext cx="615771" cy="149486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24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2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 Constellation of Constants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41" y="2298805"/>
            <a:ext cx="3930331" cy="2830175"/>
          </a:xfrm>
          <a:prstGeom prst="rect">
            <a:avLst/>
          </a:prstGeom>
        </p:spPr>
      </p:pic>
      <p:pic>
        <p:nvPicPr>
          <p:cNvPr id="59" name="Image 58" descr="\documentclass{article}&#10;\usepackage{amsmath,xcolor,hep}&#10;\pagestyle{empty}&#10;\begin{document}&#10;&#10;$&#10;{\color{black}&#10;\ R_\infty \ &#10;}&#10;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55" y="3419112"/>
            <a:ext cx="567278" cy="348699"/>
          </a:xfrm>
          <a:prstGeom prst="rect">
            <a:avLst/>
          </a:prstGeom>
        </p:spPr>
      </p:pic>
      <p:pic>
        <p:nvPicPr>
          <p:cNvPr id="65" name="Image 64" descr="\documentclass{article}&#10;\usepackage{amsmath,xcolor,hep}&#10;\pagestyle{empty}&#10;\begin{document}&#10;&#10;$&#10;{\color{black}&#10;\ \alpha\ &#10;}&#10;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40" y="4734052"/>
            <a:ext cx="219715" cy="178290"/>
          </a:xfrm>
          <a:prstGeom prst="rect">
            <a:avLst/>
          </a:prstGeom>
        </p:spPr>
      </p:pic>
      <p:pic>
        <p:nvPicPr>
          <p:cNvPr id="9" name="Image 8" descr="\documentclass{article}&#10;\usepackage{amsmath,xcolor,hep}&#10;\pagestyle{empty}&#10;\begin{document}&#10;&#10;$&#10;{\color{black}&#10;A_{\rm r}(e)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3" y="2764786"/>
            <a:ext cx="732952" cy="330819"/>
          </a:xfrm>
          <a:prstGeom prst="rect">
            <a:avLst/>
          </a:prstGeom>
        </p:spPr>
      </p:pic>
      <p:pic>
        <p:nvPicPr>
          <p:cNvPr id="11" name="Image 10" descr="\documentclass{article}&#10;\usepackage{amsmath,xcolor,hep}&#10;\pagestyle{empty}&#10;\begin{document}&#10;&#10;$&#10;{\color{black}&#10;A_{\rm r}(d)&#10;}&#10;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2" y="2353556"/>
            <a:ext cx="750781" cy="330819"/>
          </a:xfrm>
          <a:prstGeom prst="rect">
            <a:avLst/>
          </a:prstGeom>
        </p:spPr>
      </p:pic>
      <p:pic>
        <p:nvPicPr>
          <p:cNvPr id="68" name="Image 67" descr="\documentclass{article}&#10;\usepackage{amsmath,xcolor,hep}&#10;\pagestyle{empty}&#10;\begin{document}&#10;&#10;$&#10;{\color{black}&#10;\ r_d\ &#10;}&#10;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33" y="3341425"/>
            <a:ext cx="327999" cy="259148"/>
          </a:xfrm>
          <a:prstGeom prst="rect">
            <a:avLst/>
          </a:prstGeom>
        </p:spPr>
      </p:pic>
      <p:pic>
        <p:nvPicPr>
          <p:cNvPr id="12" name="Image 11" descr="\documentclass{article}&#10;\usepackage{amsmath,xcolor,hep}&#10;\pagestyle{empty}&#10;\begin{document}&#10;&#10;$&#10;{\color{black}&#10;A_{\rm r}(p)&#10;}&#10;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3" y="2203017"/>
            <a:ext cx="746819" cy="330819"/>
          </a:xfrm>
          <a:prstGeom prst="rect">
            <a:avLst/>
          </a:prstGeom>
        </p:spPr>
      </p:pic>
      <p:pic>
        <p:nvPicPr>
          <p:cNvPr id="70" name="Image 69" descr="\documentclass{article}&#10;\usepackage{amsmath,xcolor,hep}&#10;\pagestyle{empty}&#10;\begin{document}&#10;&#10;$&#10;{\color{black}&#10;\ r_p\ &#10;}&#10;$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32" y="4423675"/>
            <a:ext cx="320116" cy="310377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6" y="4654960"/>
            <a:ext cx="3938256" cy="1787710"/>
          </a:xfrm>
          <a:prstGeom prst="rect">
            <a:avLst/>
          </a:prstGeom>
        </p:spPr>
      </p:pic>
      <p:pic>
        <p:nvPicPr>
          <p:cNvPr id="82" name="Image 81" descr="\documentclass{article}&#10;\usepackage{amsmath,xcolor,hep}&#10;\pagestyle{empty}&#10;\begin{document}&#10;&#10;$&#10;{\color{gray}&#10;2.1\sigma&#10;}&#10;$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46" y="5193161"/>
            <a:ext cx="410463" cy="155431"/>
          </a:xfrm>
          <a:prstGeom prst="rect">
            <a:avLst/>
          </a:prstGeom>
        </p:spPr>
      </p:pic>
      <p:cxnSp>
        <p:nvCxnSpPr>
          <p:cNvPr id="83" name="Connecteur droit avec flèche 82"/>
          <p:cNvCxnSpPr/>
          <p:nvPr/>
        </p:nvCxnSpPr>
        <p:spPr>
          <a:xfrm>
            <a:off x="2922428" y="4957971"/>
            <a:ext cx="130618" cy="729541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H="1">
            <a:off x="2174899" y="4939091"/>
            <a:ext cx="665875" cy="28939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Image 84" descr="\documentclass{article}&#10;\usepackage{amsmath,xcolor,hep}&#10;\pagestyle{empty}&#10;\begin{document}&#10;&#10;$&#10;{\color{gray}&#10;3.9\sigma&#10;}&#10;$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45" y="4957972"/>
            <a:ext cx="414124" cy="157243"/>
          </a:xfrm>
          <a:prstGeom prst="rect">
            <a:avLst/>
          </a:prstGeom>
        </p:spPr>
      </p:pic>
      <p:cxnSp>
        <p:nvCxnSpPr>
          <p:cNvPr id="86" name="Connecteur droit avec flèche 85"/>
          <p:cNvCxnSpPr/>
          <p:nvPr/>
        </p:nvCxnSpPr>
        <p:spPr>
          <a:xfrm>
            <a:off x="2154974" y="5369103"/>
            <a:ext cx="840921" cy="334737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Image 86" descr="\documentclass{article}&#10;\usepackage{amsmath,xcolor,hep}&#10;\pagestyle{empty}&#10;\begin{document}&#10;&#10;$&#10;{\color{red}&#10;5.4\sigma&#10;}&#10;$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74" y="5608718"/>
            <a:ext cx="501181" cy="19443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85690" y="4193295"/>
            <a:ext cx="387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There are </a:t>
            </a:r>
            <a:r>
              <a:rPr lang="fr-F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tensions </a:t>
            </a:r>
            <a:r>
              <a:rPr lang="fr-FR" sz="2400" dirty="0" err="1" smtClean="0"/>
              <a:t>there</a:t>
            </a:r>
            <a:r>
              <a:rPr lang="fr-FR" sz="2400" dirty="0" smtClean="0"/>
              <a:t>…</a:t>
            </a:r>
            <a:endParaRPr lang="fr-FR" sz="2400" dirty="0"/>
          </a:p>
        </p:txBody>
      </p:sp>
      <p:cxnSp>
        <p:nvCxnSpPr>
          <p:cNvPr id="88" name="Connecteur droit 87"/>
          <p:cNvCxnSpPr/>
          <p:nvPr/>
        </p:nvCxnSpPr>
        <p:spPr>
          <a:xfrm flipV="1">
            <a:off x="7225631" y="2474666"/>
            <a:ext cx="239836" cy="8839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H="1">
            <a:off x="7465467" y="2474666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7862778" y="2231378"/>
            <a:ext cx="3159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 Black" panose="020B0A04020102020204" pitchFamily="34" charset="0"/>
              </a:rPr>
              <a:t>Rydberg constant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8446195" y="2664695"/>
            <a:ext cx="340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hydrogen</a:t>
            </a:r>
            <a:r>
              <a:rPr lang="fr-FR" dirty="0"/>
              <a:t> </a:t>
            </a:r>
            <a:r>
              <a:rPr lang="fr-FR" dirty="0" smtClean="0"/>
              <a:t>              (+22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92" name="Image 91" descr="\documentclass{article}&#10;\usepackage{amsmath,xcolor,hep}&#10;\pagestyle{empty}&#10;\begin{document}&#10;&#10;$&#10;{\color{black}&#10;\nu_{\rm 1S-2S}&#10;}&#10;$&#10;&#10;\end{document}" title="IguanaTex Bitmap Display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555" y="2824756"/>
            <a:ext cx="615771" cy="149486"/>
          </a:xfrm>
          <a:prstGeom prst="rect">
            <a:avLst/>
          </a:prstGeom>
        </p:spPr>
      </p:pic>
      <p:cxnSp>
        <p:nvCxnSpPr>
          <p:cNvPr id="93" name="Connecteur droit 92"/>
          <p:cNvCxnSpPr/>
          <p:nvPr/>
        </p:nvCxnSpPr>
        <p:spPr>
          <a:xfrm flipH="1">
            <a:off x="7099095" y="4879601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7480759" y="3917233"/>
            <a:ext cx="423677" cy="959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7847130" y="3486677"/>
            <a:ext cx="407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 Black" panose="020B0A04020102020204" pitchFamily="34" charset="0"/>
              </a:rPr>
              <a:t>fine structure constant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8328593" y="3881690"/>
            <a:ext cx="175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electron</a:t>
            </a:r>
            <a:endParaRPr lang="fr-FR" dirty="0" smtClean="0"/>
          </a:p>
          <a:p>
            <a:r>
              <a:rPr lang="fr-FR" i="1" dirty="0" smtClean="0"/>
              <a:t>or</a:t>
            </a:r>
            <a:r>
              <a:rPr lang="fr-FR" dirty="0" smtClean="0"/>
              <a:t>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recoil</a:t>
            </a: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97" name="Image 96" descr="\documentclass{article}&#10;\usepackage{amsmath,xcolor,hep}&#10;\pagestyle{empty}&#10;\begin{document}&#10;&#10;$&#10;{\color{black}&#10;g-2&#10;}&#10;$&#10;&#10;\end{document}" title="IguanaTex Bitmap Display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989" y="3988730"/>
            <a:ext cx="495086" cy="197486"/>
          </a:xfrm>
          <a:prstGeom prst="rect">
            <a:avLst/>
          </a:prstGeom>
        </p:spPr>
      </p:pic>
      <p:pic>
        <p:nvPicPr>
          <p:cNvPr id="98" name="Image 97" descr="\documentclass{article}&#10;\usepackage{amsmath,xcolor,hep}&#10;\pagestyle{empty}&#10;\begin{document}&#10;&#10;$&#10;{\color{black}&#10;\alpha^2 = 2R_\infty/c\times \frac{m}{m_e}\times \frac{h}{m}&#10;}&#10;$&#10;&#10;\end{document}" title="IguanaTex Bitmap Display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51" y="4525150"/>
            <a:ext cx="2290391" cy="334519"/>
          </a:xfrm>
          <a:prstGeom prst="rect">
            <a:avLst/>
          </a:prstGeom>
        </p:spPr>
      </p:pic>
      <p:sp>
        <p:nvSpPr>
          <p:cNvPr id="99" name="ZoneTexte 98"/>
          <p:cNvSpPr txBox="1"/>
          <p:nvPr/>
        </p:nvSpPr>
        <p:spPr>
          <a:xfrm>
            <a:off x="9867496" y="3917233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[2023]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8918265" y="4916816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Morel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[2020] </a:t>
            </a:r>
          </a:p>
          <a:p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Parker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[2018]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Image 100" descr="\documentclass{article}&#10;\usepackage{amsmath,xcolor,hep}&#10;\pagestyle{empty}&#10;\begin{document}&#10;&#10;$&#10;{\color{black}&#10;^{87}{\rm Rb}&#10;}&#10;$&#10;&#10;\end{document}" title="IguanaTex Bitmap Display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56" y="4957504"/>
            <a:ext cx="366933" cy="174933"/>
          </a:xfrm>
          <a:prstGeom prst="rect">
            <a:avLst/>
          </a:prstGeom>
        </p:spPr>
      </p:pic>
      <p:pic>
        <p:nvPicPr>
          <p:cNvPr id="102" name="Image 101" descr="\documentclass{article}&#10;\usepackage{amsmath,xcolor,hep}&#10;\pagestyle{empty}&#10;\begin{document}&#10;&#10;$&#10;{\color{black}&#10;^{133}{\rm Cs}&#10;}&#10;$&#10;&#10;\end{document}" title="IguanaTex Bitmap Display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49" y="5171481"/>
            <a:ext cx="401506" cy="17419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25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5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 Constellation of Constants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41" y="2298805"/>
            <a:ext cx="3930331" cy="2830175"/>
          </a:xfrm>
          <a:prstGeom prst="rect">
            <a:avLst/>
          </a:prstGeom>
        </p:spPr>
      </p:pic>
      <p:pic>
        <p:nvPicPr>
          <p:cNvPr id="59" name="Image 58" descr="\documentclass{article}&#10;\usepackage{amsmath,xcolor,hep}&#10;\pagestyle{empty}&#10;\begin{document}&#10;&#10;$&#10;{\color{black}&#10;\ R_\infty \ &#10;}&#10;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55" y="3419112"/>
            <a:ext cx="567278" cy="348699"/>
          </a:xfrm>
          <a:prstGeom prst="rect">
            <a:avLst/>
          </a:prstGeom>
        </p:spPr>
      </p:pic>
      <p:cxnSp>
        <p:nvCxnSpPr>
          <p:cNvPr id="60" name="Connecteur droit 59"/>
          <p:cNvCxnSpPr/>
          <p:nvPr/>
        </p:nvCxnSpPr>
        <p:spPr>
          <a:xfrm flipV="1">
            <a:off x="7225631" y="2474666"/>
            <a:ext cx="239836" cy="8839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>
            <a:off x="7465467" y="2474666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7862778" y="2231378"/>
            <a:ext cx="3159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 Black" panose="020B0A04020102020204" pitchFamily="34" charset="0"/>
              </a:rPr>
              <a:t>Rydberg constant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446195" y="2664695"/>
            <a:ext cx="340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hydrogen</a:t>
            </a:r>
            <a:r>
              <a:rPr lang="fr-FR" dirty="0"/>
              <a:t> </a:t>
            </a:r>
            <a:r>
              <a:rPr lang="fr-FR" dirty="0" smtClean="0"/>
              <a:t>              (+22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64" name="Image 63" descr="\documentclass{article}&#10;\usepackage{amsmath,xcolor,hep}&#10;\pagestyle{empty}&#10;\begin{document}&#10;&#10;$&#10;{\color{black}&#10;\nu_{\rm 1S-2S}&#10;}&#10;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555" y="2824756"/>
            <a:ext cx="615771" cy="149486"/>
          </a:xfrm>
          <a:prstGeom prst="rect">
            <a:avLst/>
          </a:prstGeom>
        </p:spPr>
      </p:pic>
      <p:pic>
        <p:nvPicPr>
          <p:cNvPr id="65" name="Image 64" descr="\documentclass{article}&#10;\usepackage{amsmath,xcolor,hep}&#10;\pagestyle{empty}&#10;\begin{document}&#10;&#10;$&#10;{\color{black}&#10;\ \alpha\ 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40" y="4734052"/>
            <a:ext cx="219715" cy="178290"/>
          </a:xfrm>
          <a:prstGeom prst="rect">
            <a:avLst/>
          </a:prstGeom>
        </p:spPr>
      </p:pic>
      <p:pic>
        <p:nvPicPr>
          <p:cNvPr id="9" name="Image 8" descr="\documentclass{article}&#10;\usepackage{amsmath,xcolor,hep}&#10;\pagestyle{empty}&#10;\begin{document}&#10;&#10;$&#10;{\color{black}&#10;A_{\rm r}(e)&#10;}&#10;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3" y="2764786"/>
            <a:ext cx="732952" cy="330819"/>
          </a:xfrm>
          <a:prstGeom prst="rect">
            <a:avLst/>
          </a:prstGeom>
        </p:spPr>
      </p:pic>
      <p:pic>
        <p:nvPicPr>
          <p:cNvPr id="11" name="Image 10" descr="\documentclass{article}&#10;\usepackage{amsmath,xcolor,hep}&#10;\pagestyle{empty}&#10;\begin{document}&#10;&#10;$&#10;{\color{black}&#10;A_{\rm r}(d)&#10;}&#10;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2" y="2353556"/>
            <a:ext cx="750781" cy="330819"/>
          </a:xfrm>
          <a:prstGeom prst="rect">
            <a:avLst/>
          </a:prstGeom>
        </p:spPr>
      </p:pic>
      <p:pic>
        <p:nvPicPr>
          <p:cNvPr id="68" name="Image 67" descr="\documentclass{article}&#10;\usepackage{amsmath,xcolor,hep}&#10;\pagestyle{empty}&#10;\begin{document}&#10;&#10;$&#10;{\color{black}&#10;\ r_d\ &#10;}&#10;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33" y="3341425"/>
            <a:ext cx="327999" cy="259148"/>
          </a:xfrm>
          <a:prstGeom prst="rect">
            <a:avLst/>
          </a:prstGeom>
        </p:spPr>
      </p:pic>
      <p:pic>
        <p:nvPicPr>
          <p:cNvPr id="12" name="Image 11" descr="\documentclass{article}&#10;\usepackage{amsmath,xcolor,hep}&#10;\pagestyle{empty}&#10;\begin{document}&#10;&#10;$&#10;{\color{black}&#10;A_{\rm r}(p)&#10;}&#10;$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3" y="3011281"/>
            <a:ext cx="746819" cy="330819"/>
          </a:xfrm>
          <a:prstGeom prst="rect">
            <a:avLst/>
          </a:prstGeom>
        </p:spPr>
      </p:pic>
      <p:pic>
        <p:nvPicPr>
          <p:cNvPr id="70" name="Image 69" descr="\documentclass{article}&#10;\usepackage{amsmath,xcolor,hep}&#10;\pagestyle{empty}&#10;\begin{document}&#10;&#10;$&#10;{\color{black}&#10;\ r_p\ &#10;}&#10;$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32" y="4423675"/>
            <a:ext cx="320116" cy="310377"/>
          </a:xfrm>
          <a:prstGeom prst="rect">
            <a:avLst/>
          </a:prstGeom>
        </p:spPr>
      </p:pic>
      <p:cxnSp>
        <p:nvCxnSpPr>
          <p:cNvPr id="71" name="Connecteur droit 70"/>
          <p:cNvCxnSpPr/>
          <p:nvPr/>
        </p:nvCxnSpPr>
        <p:spPr>
          <a:xfrm flipH="1">
            <a:off x="7099095" y="4879601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7480759" y="3917233"/>
            <a:ext cx="423677" cy="959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7847130" y="3486677"/>
            <a:ext cx="407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 Black" panose="020B0A04020102020204" pitchFamily="34" charset="0"/>
              </a:rPr>
              <a:t>fine structure constant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8328593" y="3881690"/>
            <a:ext cx="175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electron</a:t>
            </a:r>
            <a:endParaRPr lang="fr-FR" dirty="0" smtClean="0"/>
          </a:p>
          <a:p>
            <a:r>
              <a:rPr lang="fr-FR" i="1" dirty="0" smtClean="0"/>
              <a:t>or</a:t>
            </a:r>
            <a:r>
              <a:rPr lang="fr-FR" dirty="0" smtClean="0"/>
              <a:t>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recoil</a:t>
            </a: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75" name="Image 74" descr="\documentclass{article}&#10;\usepackage{amsmath,xcolor,hep}&#10;\pagestyle{empty}&#10;\begin{document}&#10;&#10;$&#10;{\color{black}&#10;g-2&#10;}&#10;$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989" y="3988730"/>
            <a:ext cx="495086" cy="197486"/>
          </a:xfrm>
          <a:prstGeom prst="rect">
            <a:avLst/>
          </a:prstGeom>
        </p:spPr>
      </p:pic>
      <p:pic>
        <p:nvPicPr>
          <p:cNvPr id="76" name="Image 75" descr="\documentclass{article}&#10;\usepackage{amsmath,xcolor,hep}&#10;\pagestyle{empty}&#10;\begin{document}&#10;&#10;$&#10;{\color{black}&#10;\alpha^2 = 2R_\infty/c\times \frac{m}{m_e}\times \frac{h}{m}&#10;}&#10;$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51" y="4525150"/>
            <a:ext cx="2290391" cy="334519"/>
          </a:xfrm>
          <a:prstGeom prst="rect">
            <a:avLst/>
          </a:prstGeom>
        </p:spPr>
      </p:pic>
      <p:sp>
        <p:nvSpPr>
          <p:cNvPr id="77" name="ZoneTexte 76"/>
          <p:cNvSpPr txBox="1"/>
          <p:nvPr/>
        </p:nvSpPr>
        <p:spPr>
          <a:xfrm>
            <a:off x="9867496" y="3917233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[2023]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8918265" y="4916816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Morel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[2020] </a:t>
            </a:r>
          </a:p>
          <a:p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Parker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[2018]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Image 78" descr="\documentclass{article}&#10;\usepackage{amsmath,xcolor,hep}&#10;\pagestyle{empty}&#10;\begin{document}&#10;&#10;$&#10;{\color{black}&#10;^{87}{\rm Rb}&#10;}&#10;$&#10;&#10;\end{document}" title="IguanaTex Bitmap Display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56" y="4957504"/>
            <a:ext cx="366933" cy="174933"/>
          </a:xfrm>
          <a:prstGeom prst="rect">
            <a:avLst/>
          </a:prstGeom>
        </p:spPr>
      </p:pic>
      <p:pic>
        <p:nvPicPr>
          <p:cNvPr id="80" name="Image 79" descr="\documentclass{article}&#10;\usepackage{amsmath,xcolor,hep}&#10;\pagestyle{empty}&#10;\begin{document}&#10;&#10;$&#10;{\color{black}&#10;^{133}{\rm Cs}&#10;}&#10;$&#10;&#10;\end{document}" title="IguanaTex Bitmap Display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49" y="5171481"/>
            <a:ext cx="401506" cy="174194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651257" y="4542005"/>
            <a:ext cx="2900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Arial Black" panose="020B0A04020102020204" pitchFamily="34" charset="0"/>
              </a:rPr>
              <a:t>proton|deuteron</a:t>
            </a:r>
            <a:r>
              <a:rPr lang="fr-FR" sz="2400" dirty="0" smtClean="0">
                <a:latin typeface="Arial Black" panose="020B0A04020102020204" pitchFamily="34" charset="0"/>
              </a:rPr>
              <a:t> (charge) radius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859253" y="5431518"/>
            <a:ext cx="4037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  <a:r>
              <a:rPr lang="fr-FR" dirty="0" smtClean="0"/>
              <a:t>uonic </a:t>
            </a:r>
            <a:r>
              <a:rPr lang="fr-FR" dirty="0" err="1" smtClean="0"/>
              <a:t>hydrogen|deuterium</a:t>
            </a:r>
            <a:r>
              <a:rPr lang="fr-FR" dirty="0" smtClean="0"/>
              <a:t> Lamb shifts</a:t>
            </a:r>
          </a:p>
          <a:p>
            <a:r>
              <a:rPr lang="fr-FR" i="1" dirty="0" smtClean="0"/>
              <a:t>or</a:t>
            </a:r>
            <a:r>
              <a:rPr lang="fr-FR" dirty="0" smtClean="0"/>
              <a:t> </a:t>
            </a:r>
            <a:r>
              <a:rPr lang="fr-FR" dirty="0" err="1" smtClean="0"/>
              <a:t>ordinary</a:t>
            </a:r>
            <a:r>
              <a:rPr lang="fr-FR" dirty="0" smtClean="0"/>
              <a:t> </a:t>
            </a:r>
            <a:r>
              <a:rPr lang="fr-FR" dirty="0" err="1" smtClean="0"/>
              <a:t>hydrogen|deuterium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i="1" dirty="0" smtClean="0"/>
              <a:t>or</a:t>
            </a:r>
            <a:r>
              <a:rPr lang="fr-FR" dirty="0" smtClean="0"/>
              <a:t> </a:t>
            </a:r>
            <a:r>
              <a:rPr lang="fr-FR" dirty="0" err="1" smtClean="0"/>
              <a:t>e-proton|e-deuteron</a:t>
            </a:r>
            <a:r>
              <a:rPr lang="fr-FR" dirty="0" smtClean="0"/>
              <a:t> </a:t>
            </a:r>
            <a:r>
              <a:rPr lang="fr-FR" dirty="0" err="1" smtClean="0"/>
              <a:t>scattering</a:t>
            </a:r>
            <a:r>
              <a:rPr lang="fr-FR" dirty="0" smtClean="0"/>
              <a:t> data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 flipH="1" flipV="1">
            <a:off x="4581525" y="3767811"/>
            <a:ext cx="1013770" cy="1055386"/>
            <a:chOff x="3996259" y="4082700"/>
            <a:chExt cx="1013770" cy="1055386"/>
          </a:xfrm>
        </p:grpSpPr>
        <p:cxnSp>
          <p:nvCxnSpPr>
            <p:cNvPr id="53" name="Connecteur droit 52"/>
            <p:cNvCxnSpPr/>
            <p:nvPr/>
          </p:nvCxnSpPr>
          <p:spPr>
            <a:xfrm flipH="1">
              <a:off x="4182456" y="4082701"/>
              <a:ext cx="445911" cy="1423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V="1">
              <a:off x="3996259" y="4082726"/>
              <a:ext cx="632107" cy="105536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>
              <a:off x="4628366" y="4082700"/>
              <a:ext cx="38166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Image 5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9" y="2306117"/>
            <a:ext cx="4169603" cy="2023309"/>
          </a:xfrm>
          <a:prstGeom prst="rect">
            <a:avLst/>
          </a:prstGeom>
        </p:spPr>
      </p:pic>
      <p:cxnSp>
        <p:nvCxnSpPr>
          <p:cNvPr id="66" name="Connecteur droit avec flèche 65"/>
          <p:cNvCxnSpPr/>
          <p:nvPr/>
        </p:nvCxnSpPr>
        <p:spPr>
          <a:xfrm>
            <a:off x="2010692" y="3402154"/>
            <a:ext cx="1625970" cy="1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\documentclass{article}&#10;\usepackage{amsmath,xcolor,hep}&#10;\pagestyle{empty}&#10;\begin{document}&#10;&#10;$&#10;{\color{red}&#10;\sim 3\sigma&#10;}&#10;$&#10;&#10;\end{document}" title="IguanaTex Bitmap Display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3477230"/>
            <a:ext cx="579354" cy="195588"/>
          </a:xfrm>
          <a:prstGeom prst="rect">
            <a:avLst/>
          </a:prstGeom>
        </p:spPr>
      </p:pic>
      <p:sp>
        <p:nvSpPr>
          <p:cNvPr id="69" name="ZoneTexte 68"/>
          <p:cNvSpPr txBox="1"/>
          <p:nvPr/>
        </p:nvSpPr>
        <p:spPr>
          <a:xfrm>
            <a:off x="856249" y="3061273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H:2S-4P</a:t>
            </a:r>
            <a:endParaRPr lang="fr-FR" sz="1400" i="1" dirty="0"/>
          </a:p>
        </p:txBody>
      </p:sp>
      <p:sp>
        <p:nvSpPr>
          <p:cNvPr id="88" name="ZoneTexte 87"/>
          <p:cNvSpPr txBox="1"/>
          <p:nvPr/>
        </p:nvSpPr>
        <p:spPr>
          <a:xfrm>
            <a:off x="3595811" y="2834599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H:1S-3S@LKB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695197" y="2736366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H:LS</a:t>
            </a:r>
            <a:endParaRPr lang="fr-FR" sz="14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53924" y="1878743"/>
            <a:ext cx="4142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still</a:t>
            </a:r>
            <a:r>
              <a:rPr lang="fr-FR" sz="2400" dirty="0" smtClean="0"/>
              <a:t> a </a:t>
            </a:r>
            <a:r>
              <a:rPr lang="fr-F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proton size puzzle</a:t>
            </a:r>
            <a:r>
              <a:rPr lang="fr-FR" sz="2400" dirty="0" smtClean="0"/>
              <a:t>…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26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 Constellation of Constants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41" y="2298805"/>
            <a:ext cx="3930331" cy="2830175"/>
          </a:xfrm>
          <a:prstGeom prst="rect">
            <a:avLst/>
          </a:prstGeom>
        </p:spPr>
      </p:pic>
      <p:pic>
        <p:nvPicPr>
          <p:cNvPr id="59" name="Image 58" descr="\documentclass{article}&#10;\usepackage{amsmath,xcolor,hep}&#10;\pagestyle{empty}&#10;\begin{document}&#10;&#10;$&#10;{\color{black}&#10;\ R_\infty \ &#10;}&#10;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55" y="3419112"/>
            <a:ext cx="567278" cy="348699"/>
          </a:xfrm>
          <a:prstGeom prst="rect">
            <a:avLst/>
          </a:prstGeom>
        </p:spPr>
      </p:pic>
      <p:cxnSp>
        <p:nvCxnSpPr>
          <p:cNvPr id="60" name="Connecteur droit 59"/>
          <p:cNvCxnSpPr/>
          <p:nvPr/>
        </p:nvCxnSpPr>
        <p:spPr>
          <a:xfrm flipV="1">
            <a:off x="7225631" y="2474666"/>
            <a:ext cx="239836" cy="8839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>
            <a:off x="7465467" y="2474666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7862778" y="2231378"/>
            <a:ext cx="3159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 Black" panose="020B0A04020102020204" pitchFamily="34" charset="0"/>
              </a:rPr>
              <a:t>Rydberg constant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446195" y="2664695"/>
            <a:ext cx="340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hydrogen</a:t>
            </a:r>
            <a:r>
              <a:rPr lang="fr-FR" dirty="0"/>
              <a:t> </a:t>
            </a:r>
            <a:r>
              <a:rPr lang="fr-FR" dirty="0" smtClean="0"/>
              <a:t>              (+22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64" name="Image 63" descr="\documentclass{article}&#10;\usepackage{amsmath,xcolor,hep}&#10;\pagestyle{empty}&#10;\begin{document}&#10;&#10;$&#10;{\color{black}&#10;\nu_{\rm 1S-2S}&#10;}&#10;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555" y="2824756"/>
            <a:ext cx="615771" cy="149486"/>
          </a:xfrm>
          <a:prstGeom prst="rect">
            <a:avLst/>
          </a:prstGeom>
        </p:spPr>
      </p:pic>
      <p:pic>
        <p:nvPicPr>
          <p:cNvPr id="65" name="Image 64" descr="\documentclass{article}&#10;\usepackage{amsmath,xcolor,hep}&#10;\pagestyle{empty}&#10;\begin{document}&#10;&#10;$&#10;{\color{black}&#10;\ \alpha\ 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40" y="4734052"/>
            <a:ext cx="219715" cy="178290"/>
          </a:xfrm>
          <a:prstGeom prst="rect">
            <a:avLst/>
          </a:prstGeom>
        </p:spPr>
      </p:pic>
      <p:pic>
        <p:nvPicPr>
          <p:cNvPr id="9" name="Image 8" descr="\documentclass{article}&#10;\usepackage{amsmath,xcolor,hep}&#10;\pagestyle{empty}&#10;\begin{document}&#10;&#10;$&#10;{\color{black}&#10;A_{\rm r}(e)&#10;}&#10;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3" y="2764786"/>
            <a:ext cx="732952" cy="330819"/>
          </a:xfrm>
          <a:prstGeom prst="rect">
            <a:avLst/>
          </a:prstGeom>
        </p:spPr>
      </p:pic>
      <p:pic>
        <p:nvPicPr>
          <p:cNvPr id="11" name="Image 10" descr="\documentclass{article}&#10;\usepackage{amsmath,xcolor,hep}&#10;\pagestyle{empty}&#10;\begin{document}&#10;&#10;$&#10;{\color{black}&#10;A_{\rm r}(d)&#10;}&#10;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2" y="2353556"/>
            <a:ext cx="750781" cy="330819"/>
          </a:xfrm>
          <a:prstGeom prst="rect">
            <a:avLst/>
          </a:prstGeom>
        </p:spPr>
      </p:pic>
      <p:pic>
        <p:nvPicPr>
          <p:cNvPr id="68" name="Image 67" descr="\documentclass{article}&#10;\usepackage{amsmath,xcolor,hep}&#10;\pagestyle{empty}&#10;\begin{document}&#10;&#10;$&#10;{\color{black}&#10;\ r_d\ &#10;}&#10;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33" y="3341425"/>
            <a:ext cx="327999" cy="259148"/>
          </a:xfrm>
          <a:prstGeom prst="rect">
            <a:avLst/>
          </a:prstGeom>
        </p:spPr>
      </p:pic>
      <p:pic>
        <p:nvPicPr>
          <p:cNvPr id="12" name="Image 11" descr="\documentclass{article}&#10;\usepackage{amsmath,xcolor,hep}&#10;\pagestyle{empty}&#10;\begin{document}&#10;&#10;$&#10;{\color{black}&#10;A_{\rm r}(p)&#10;}&#10;$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94" y="2259758"/>
            <a:ext cx="746819" cy="330819"/>
          </a:xfrm>
          <a:prstGeom prst="rect">
            <a:avLst/>
          </a:prstGeom>
        </p:spPr>
      </p:pic>
      <p:pic>
        <p:nvPicPr>
          <p:cNvPr id="70" name="Image 69" descr="\documentclass{article}&#10;\usepackage{amsmath,xcolor,hep}&#10;\pagestyle{empty}&#10;\begin{document}&#10;&#10;$&#10;{\color{black}&#10;\ r_p\ &#10;}&#10;$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32" y="4423675"/>
            <a:ext cx="320116" cy="310377"/>
          </a:xfrm>
          <a:prstGeom prst="rect">
            <a:avLst/>
          </a:prstGeom>
        </p:spPr>
      </p:pic>
      <p:cxnSp>
        <p:nvCxnSpPr>
          <p:cNvPr id="71" name="Connecteur droit 70"/>
          <p:cNvCxnSpPr/>
          <p:nvPr/>
        </p:nvCxnSpPr>
        <p:spPr>
          <a:xfrm flipH="1">
            <a:off x="7099095" y="4879601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7480759" y="3917233"/>
            <a:ext cx="423677" cy="959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7847130" y="3486677"/>
            <a:ext cx="407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 Black" panose="020B0A04020102020204" pitchFamily="34" charset="0"/>
              </a:rPr>
              <a:t>fine structure constant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8328593" y="3881690"/>
            <a:ext cx="175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electron</a:t>
            </a:r>
            <a:endParaRPr lang="fr-FR" dirty="0" smtClean="0"/>
          </a:p>
          <a:p>
            <a:r>
              <a:rPr lang="fr-FR" i="1" dirty="0" smtClean="0"/>
              <a:t>or</a:t>
            </a:r>
            <a:r>
              <a:rPr lang="fr-FR" dirty="0" smtClean="0"/>
              <a:t>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recoil</a:t>
            </a: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75" name="Image 74" descr="\documentclass{article}&#10;\usepackage{amsmath,xcolor,hep}&#10;\pagestyle{empty}&#10;\begin{document}&#10;&#10;$&#10;{\color{black}&#10;g-2&#10;}&#10;$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989" y="3988730"/>
            <a:ext cx="495086" cy="197486"/>
          </a:xfrm>
          <a:prstGeom prst="rect">
            <a:avLst/>
          </a:prstGeom>
        </p:spPr>
      </p:pic>
      <p:pic>
        <p:nvPicPr>
          <p:cNvPr id="76" name="Image 75" descr="\documentclass{article}&#10;\usepackage{amsmath,xcolor,hep}&#10;\pagestyle{empty}&#10;\begin{document}&#10;&#10;$&#10;{\color{black}&#10;\alpha^2 = 2R_\infty/c\times \frac{m}{m_e}\times \frac{h}{m}&#10;}&#10;$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51" y="4525150"/>
            <a:ext cx="2290391" cy="334519"/>
          </a:xfrm>
          <a:prstGeom prst="rect">
            <a:avLst/>
          </a:prstGeom>
        </p:spPr>
      </p:pic>
      <p:sp>
        <p:nvSpPr>
          <p:cNvPr id="77" name="ZoneTexte 76"/>
          <p:cNvSpPr txBox="1"/>
          <p:nvPr/>
        </p:nvSpPr>
        <p:spPr>
          <a:xfrm>
            <a:off x="9867496" y="3917233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[2023]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8918265" y="4916816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Morel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[2020] </a:t>
            </a:r>
          </a:p>
          <a:p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Parker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[2018]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Image 78" descr="\documentclass{article}&#10;\usepackage{amsmath,xcolor,hep}&#10;\pagestyle{empty}&#10;\begin{document}&#10;&#10;$&#10;{\color{black}&#10;^{87}{\rm Rb}&#10;}&#10;$&#10;&#10;\end{document}" title="IguanaTex Bitmap Display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56" y="4957504"/>
            <a:ext cx="366933" cy="174933"/>
          </a:xfrm>
          <a:prstGeom prst="rect">
            <a:avLst/>
          </a:prstGeom>
        </p:spPr>
      </p:pic>
      <p:pic>
        <p:nvPicPr>
          <p:cNvPr id="80" name="Image 79" descr="\documentclass{article}&#10;\usepackage{amsmath,xcolor,hep}&#10;\pagestyle{empty}&#10;\begin{document}&#10;&#10;$&#10;{\color{black}&#10;^{133}{\rm Cs}&#10;}&#10;$&#10;&#10;\end{document}" title="IguanaTex Bitmap Display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49" y="5171481"/>
            <a:ext cx="401506" cy="174194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651257" y="4542005"/>
            <a:ext cx="2900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Arial Black" panose="020B0A04020102020204" pitchFamily="34" charset="0"/>
              </a:rPr>
              <a:t>proton|deuteron</a:t>
            </a:r>
            <a:r>
              <a:rPr lang="fr-FR" sz="2400" dirty="0" smtClean="0">
                <a:latin typeface="Arial Black" panose="020B0A04020102020204" pitchFamily="34" charset="0"/>
              </a:rPr>
              <a:t> (charge) radius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859253" y="5431518"/>
            <a:ext cx="4037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  <a:r>
              <a:rPr lang="fr-FR" dirty="0" smtClean="0"/>
              <a:t>uonic </a:t>
            </a:r>
            <a:r>
              <a:rPr lang="fr-FR" dirty="0" err="1" smtClean="0"/>
              <a:t>hydrogen|deuterium</a:t>
            </a:r>
            <a:r>
              <a:rPr lang="fr-FR" dirty="0" smtClean="0"/>
              <a:t> Lamb shifts</a:t>
            </a:r>
          </a:p>
          <a:p>
            <a:r>
              <a:rPr lang="fr-FR" i="1" dirty="0" smtClean="0"/>
              <a:t>or</a:t>
            </a:r>
            <a:r>
              <a:rPr lang="fr-FR" dirty="0" smtClean="0"/>
              <a:t> </a:t>
            </a:r>
            <a:r>
              <a:rPr lang="fr-FR" dirty="0" err="1" smtClean="0"/>
              <a:t>ordinary</a:t>
            </a:r>
            <a:r>
              <a:rPr lang="fr-FR" dirty="0" smtClean="0"/>
              <a:t> </a:t>
            </a:r>
            <a:r>
              <a:rPr lang="fr-FR" dirty="0" err="1" smtClean="0"/>
              <a:t>hydrogen|deuterium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i="1" dirty="0" smtClean="0"/>
              <a:t>or</a:t>
            </a:r>
            <a:r>
              <a:rPr lang="fr-FR" dirty="0" smtClean="0"/>
              <a:t> </a:t>
            </a:r>
            <a:r>
              <a:rPr lang="fr-FR" dirty="0" err="1" smtClean="0"/>
              <a:t>e-proton|e-deuteron</a:t>
            </a:r>
            <a:r>
              <a:rPr lang="fr-FR" dirty="0" smtClean="0"/>
              <a:t> </a:t>
            </a:r>
            <a:r>
              <a:rPr lang="fr-FR" dirty="0" err="1" smtClean="0"/>
              <a:t>scattering</a:t>
            </a:r>
            <a:r>
              <a:rPr lang="fr-FR" dirty="0" smtClean="0"/>
              <a:t> data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 flipH="1" flipV="1">
            <a:off x="4581525" y="3767811"/>
            <a:ext cx="1013770" cy="1055386"/>
            <a:chOff x="3996259" y="4082700"/>
            <a:chExt cx="1013770" cy="1055386"/>
          </a:xfrm>
        </p:grpSpPr>
        <p:cxnSp>
          <p:nvCxnSpPr>
            <p:cNvPr id="53" name="Connecteur droit 52"/>
            <p:cNvCxnSpPr/>
            <p:nvPr/>
          </p:nvCxnSpPr>
          <p:spPr>
            <a:xfrm flipH="1">
              <a:off x="4182456" y="4082701"/>
              <a:ext cx="445911" cy="1423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V="1">
              <a:off x="3996259" y="4082726"/>
              <a:ext cx="632107" cy="105536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>
              <a:off x="4628366" y="4082700"/>
              <a:ext cx="38166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Connecteur droit 40"/>
          <p:cNvCxnSpPr/>
          <p:nvPr/>
        </p:nvCxnSpPr>
        <p:spPr>
          <a:xfrm flipV="1">
            <a:off x="3225162" y="2797317"/>
            <a:ext cx="604567" cy="3194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3236859" y="2968397"/>
            <a:ext cx="1386451" cy="14837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4481577" y="3358658"/>
            <a:ext cx="550628" cy="1305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 flipV="1">
            <a:off x="3225163" y="3123099"/>
            <a:ext cx="1259127" cy="3635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215214" y="2811119"/>
            <a:ext cx="287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Arial Black" panose="020B0A04020102020204" pitchFamily="34" charset="0"/>
              </a:rPr>
              <a:t>a</a:t>
            </a:r>
            <a:r>
              <a:rPr lang="fr-FR" sz="2400" dirty="0" err="1" smtClean="0">
                <a:latin typeface="Arial Black" panose="020B0A04020102020204" pitchFamily="34" charset="0"/>
              </a:rPr>
              <a:t>tomic</a:t>
            </a:r>
            <a:r>
              <a:rPr lang="fr-FR" sz="2400" dirty="0" smtClean="0">
                <a:latin typeface="Arial Black" panose="020B0A04020102020204" pitchFamily="34" charset="0"/>
              </a:rPr>
              <a:t> mass</a:t>
            </a:r>
          </a:p>
          <a:p>
            <a:r>
              <a:rPr lang="fr-FR" sz="2400" dirty="0" smtClean="0">
                <a:latin typeface="Arial Black" panose="020B0A04020102020204" pitchFamily="34" charset="0"/>
              </a:rPr>
              <a:t>constants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pic>
        <p:nvPicPr>
          <p:cNvPr id="46" name="Image 45" descr="\documentclass{article}&#10;\usepackage{amsmath,xcolor,hep}&#10;\pagestyle{empty}&#10;\begin{document}&#10;&#10;$&#10;{\color{black}&#10;m_X=A_{\rm r}(X)m_{\rm u}&#10;}&#10;$&#10;&#10;\end{document}" title="IguanaTex Bitmap Display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58" y="3322789"/>
            <a:ext cx="1603200" cy="229029"/>
          </a:xfrm>
          <a:prstGeom prst="rect">
            <a:avLst/>
          </a:prstGeom>
        </p:spPr>
      </p:pic>
      <p:pic>
        <p:nvPicPr>
          <p:cNvPr id="47" name="Image 46" descr="\documentclass{article}&#10;\usepackage{amsmath,xcolor,hep}&#10;\pagestyle{empty}&#10;\begin{document}&#10;&#10;$&#10;{\color{gray}&#10;[A_{\rm r}(^{12}{\rm C})\equiv 12]&#10;}&#10;$&#10;&#10;\end{document}" title="IguanaTex Bitmap Display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95" y="3599310"/>
            <a:ext cx="1085021" cy="214738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414091" y="3640186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</a:t>
            </a:r>
            <a:r>
              <a:rPr lang="fr-FR" dirty="0" smtClean="0"/>
              <a:t>yclotron motion</a:t>
            </a:r>
          </a:p>
          <a:p>
            <a:r>
              <a:rPr lang="fr-FR" i="1" dirty="0" smtClean="0"/>
              <a:t>or</a:t>
            </a:r>
            <a:r>
              <a:rPr lang="fr-FR" dirty="0" smtClean="0"/>
              <a:t> HD+ </a:t>
            </a:r>
            <a:r>
              <a:rPr lang="fr-FR" dirty="0" err="1" smtClean="0"/>
              <a:t>molecular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2631058" y="3963351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Patra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[2020]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 flipH="1" flipV="1">
            <a:off x="2591226" y="3116767"/>
            <a:ext cx="655086" cy="81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27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3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 Constellation of Constants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41" y="2298805"/>
            <a:ext cx="3930331" cy="2830175"/>
          </a:xfrm>
          <a:prstGeom prst="rect">
            <a:avLst/>
          </a:prstGeom>
        </p:spPr>
      </p:pic>
      <p:pic>
        <p:nvPicPr>
          <p:cNvPr id="59" name="Image 58" descr="\documentclass{article}&#10;\usepackage{amsmath,xcolor,hep}&#10;\pagestyle{empty}&#10;\begin{document}&#10;&#10;$&#10;{\color{black}&#10;\ R_\infty \ &#10;}&#10;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55" y="3419112"/>
            <a:ext cx="567278" cy="348699"/>
          </a:xfrm>
          <a:prstGeom prst="rect">
            <a:avLst/>
          </a:prstGeom>
        </p:spPr>
      </p:pic>
      <p:cxnSp>
        <p:nvCxnSpPr>
          <p:cNvPr id="60" name="Connecteur droit 59"/>
          <p:cNvCxnSpPr/>
          <p:nvPr/>
        </p:nvCxnSpPr>
        <p:spPr>
          <a:xfrm flipV="1">
            <a:off x="7225631" y="2474666"/>
            <a:ext cx="239836" cy="8839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>
            <a:off x="7465467" y="2474666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7862778" y="2231378"/>
            <a:ext cx="3159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 Black" panose="020B0A04020102020204" pitchFamily="34" charset="0"/>
              </a:rPr>
              <a:t>Rydberg constant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446195" y="2664695"/>
            <a:ext cx="340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hydrogen</a:t>
            </a:r>
            <a:r>
              <a:rPr lang="fr-FR" dirty="0"/>
              <a:t> </a:t>
            </a:r>
            <a:r>
              <a:rPr lang="fr-FR" dirty="0" smtClean="0"/>
              <a:t>              (+22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64" name="Image 63" descr="\documentclass{article}&#10;\usepackage{amsmath,xcolor,hep}&#10;\pagestyle{empty}&#10;\begin{document}&#10;&#10;$&#10;{\color{black}&#10;\nu_{\rm 1S-2S}&#10;}&#10;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555" y="2824756"/>
            <a:ext cx="615771" cy="149486"/>
          </a:xfrm>
          <a:prstGeom prst="rect">
            <a:avLst/>
          </a:prstGeom>
        </p:spPr>
      </p:pic>
      <p:pic>
        <p:nvPicPr>
          <p:cNvPr id="65" name="Image 64" descr="\documentclass{article}&#10;\usepackage{amsmath,xcolor,hep}&#10;\pagestyle{empty}&#10;\begin{document}&#10;&#10;$&#10;{\color{black}&#10;\ \alpha\ 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40" y="4734052"/>
            <a:ext cx="219715" cy="178290"/>
          </a:xfrm>
          <a:prstGeom prst="rect">
            <a:avLst/>
          </a:prstGeom>
        </p:spPr>
      </p:pic>
      <p:pic>
        <p:nvPicPr>
          <p:cNvPr id="9" name="Image 8" descr="\documentclass{article}&#10;\usepackage{amsmath,xcolor,hep}&#10;\pagestyle{empty}&#10;\begin{document}&#10;&#10;$&#10;{\color{black}&#10;A_{\rm r}(e)&#10;}&#10;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3" y="2764786"/>
            <a:ext cx="732952" cy="330819"/>
          </a:xfrm>
          <a:prstGeom prst="rect">
            <a:avLst/>
          </a:prstGeom>
        </p:spPr>
      </p:pic>
      <p:pic>
        <p:nvPicPr>
          <p:cNvPr id="11" name="Image 10" descr="\documentclass{article}&#10;\usepackage{amsmath,xcolor,hep}&#10;\pagestyle{empty}&#10;\begin{document}&#10;&#10;$&#10;{\color{black}&#10;A_{\rm r}(d)&#10;}&#10;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2" y="2353556"/>
            <a:ext cx="750781" cy="330819"/>
          </a:xfrm>
          <a:prstGeom prst="rect">
            <a:avLst/>
          </a:prstGeom>
        </p:spPr>
      </p:pic>
      <p:pic>
        <p:nvPicPr>
          <p:cNvPr id="68" name="Image 67" descr="\documentclass{article}&#10;\usepackage{amsmath,xcolor,hep}&#10;\pagestyle{empty}&#10;\begin{document}&#10;&#10;$&#10;{\color{black}&#10;\ r_d\ &#10;}&#10;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33" y="3341425"/>
            <a:ext cx="327999" cy="259148"/>
          </a:xfrm>
          <a:prstGeom prst="rect">
            <a:avLst/>
          </a:prstGeom>
        </p:spPr>
      </p:pic>
      <p:pic>
        <p:nvPicPr>
          <p:cNvPr id="12" name="Image 11" descr="\documentclass{article}&#10;\usepackage{amsmath,xcolor,hep}&#10;\pagestyle{empty}&#10;\begin{document}&#10;&#10;$&#10;{\color{black}&#10;A_{\rm r}(p)&#10;}&#10;$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94" y="2259758"/>
            <a:ext cx="746819" cy="330819"/>
          </a:xfrm>
          <a:prstGeom prst="rect">
            <a:avLst/>
          </a:prstGeom>
        </p:spPr>
      </p:pic>
      <p:pic>
        <p:nvPicPr>
          <p:cNvPr id="70" name="Image 69" descr="\documentclass{article}&#10;\usepackage{amsmath,xcolor,hep}&#10;\pagestyle{empty}&#10;\begin{document}&#10;&#10;$&#10;{\color{black}&#10;\ r_p\ &#10;}&#10;$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32" y="4423675"/>
            <a:ext cx="320116" cy="310377"/>
          </a:xfrm>
          <a:prstGeom prst="rect">
            <a:avLst/>
          </a:prstGeom>
        </p:spPr>
      </p:pic>
      <p:cxnSp>
        <p:nvCxnSpPr>
          <p:cNvPr id="71" name="Connecteur droit 70"/>
          <p:cNvCxnSpPr/>
          <p:nvPr/>
        </p:nvCxnSpPr>
        <p:spPr>
          <a:xfrm flipH="1">
            <a:off x="7099095" y="4879601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7480759" y="3917233"/>
            <a:ext cx="423677" cy="959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7847130" y="3486677"/>
            <a:ext cx="407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 Black" panose="020B0A04020102020204" pitchFamily="34" charset="0"/>
              </a:rPr>
              <a:t>fine structure constant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8328593" y="3881690"/>
            <a:ext cx="175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electron</a:t>
            </a:r>
            <a:endParaRPr lang="fr-FR" dirty="0" smtClean="0"/>
          </a:p>
          <a:p>
            <a:r>
              <a:rPr lang="fr-FR" i="1" dirty="0" smtClean="0"/>
              <a:t>or</a:t>
            </a:r>
            <a:r>
              <a:rPr lang="fr-FR" dirty="0" smtClean="0"/>
              <a:t>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recoil</a:t>
            </a: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75" name="Image 74" descr="\documentclass{article}&#10;\usepackage{amsmath,xcolor,hep}&#10;\pagestyle{empty}&#10;\begin{document}&#10;&#10;$&#10;{\color{black}&#10;g-2&#10;}&#10;$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989" y="3988730"/>
            <a:ext cx="495086" cy="197486"/>
          </a:xfrm>
          <a:prstGeom prst="rect">
            <a:avLst/>
          </a:prstGeom>
        </p:spPr>
      </p:pic>
      <p:pic>
        <p:nvPicPr>
          <p:cNvPr id="76" name="Image 75" descr="\documentclass{article}&#10;\usepackage{amsmath,xcolor,hep}&#10;\pagestyle{empty}&#10;\begin{document}&#10;&#10;$&#10;{\color{black}&#10;\alpha^2 = 2R_\infty/c\times \frac{m}{m_e}\times \frac{h}{m}&#10;}&#10;$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51" y="4525150"/>
            <a:ext cx="2290391" cy="334519"/>
          </a:xfrm>
          <a:prstGeom prst="rect">
            <a:avLst/>
          </a:prstGeom>
        </p:spPr>
      </p:pic>
      <p:sp>
        <p:nvSpPr>
          <p:cNvPr id="77" name="ZoneTexte 76"/>
          <p:cNvSpPr txBox="1"/>
          <p:nvPr/>
        </p:nvSpPr>
        <p:spPr>
          <a:xfrm>
            <a:off x="9867496" y="3917233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[2023]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8918265" y="4916816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Morel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[2020] </a:t>
            </a:r>
          </a:p>
          <a:p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Parker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[2018]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Image 78" descr="\documentclass{article}&#10;\usepackage{amsmath,xcolor,hep}&#10;\pagestyle{empty}&#10;\begin{document}&#10;&#10;$&#10;{\color{black}&#10;^{87}{\rm Rb}&#10;}&#10;$&#10;&#10;\end{document}" title="IguanaTex Bitmap Display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56" y="4957504"/>
            <a:ext cx="366933" cy="174933"/>
          </a:xfrm>
          <a:prstGeom prst="rect">
            <a:avLst/>
          </a:prstGeom>
        </p:spPr>
      </p:pic>
      <p:pic>
        <p:nvPicPr>
          <p:cNvPr id="80" name="Image 79" descr="\documentclass{article}&#10;\usepackage{amsmath,xcolor,hep}&#10;\pagestyle{empty}&#10;\begin{document}&#10;&#10;$&#10;{\color{black}&#10;^{133}{\rm Cs}&#10;}&#10;$&#10;&#10;\end{document}" title="IguanaTex Bitmap Display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49" y="5171481"/>
            <a:ext cx="401506" cy="174194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651257" y="4542005"/>
            <a:ext cx="2900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Arial Black" panose="020B0A04020102020204" pitchFamily="34" charset="0"/>
              </a:rPr>
              <a:t>proton|deuteron</a:t>
            </a:r>
            <a:r>
              <a:rPr lang="fr-FR" sz="2400" dirty="0" smtClean="0">
                <a:latin typeface="Arial Black" panose="020B0A04020102020204" pitchFamily="34" charset="0"/>
              </a:rPr>
              <a:t> (charge) radius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859253" y="5431518"/>
            <a:ext cx="4037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  <a:r>
              <a:rPr lang="fr-FR" dirty="0" smtClean="0"/>
              <a:t>uonic </a:t>
            </a:r>
            <a:r>
              <a:rPr lang="fr-FR" dirty="0" err="1" smtClean="0"/>
              <a:t>hydrogen|deuterium</a:t>
            </a:r>
            <a:r>
              <a:rPr lang="fr-FR" dirty="0" smtClean="0"/>
              <a:t> Lamb shifts</a:t>
            </a:r>
          </a:p>
          <a:p>
            <a:r>
              <a:rPr lang="fr-FR" i="1" dirty="0" smtClean="0"/>
              <a:t>or</a:t>
            </a:r>
            <a:r>
              <a:rPr lang="fr-FR" dirty="0" smtClean="0"/>
              <a:t> </a:t>
            </a:r>
            <a:r>
              <a:rPr lang="fr-FR" dirty="0" err="1" smtClean="0"/>
              <a:t>ordinary</a:t>
            </a:r>
            <a:r>
              <a:rPr lang="fr-FR" dirty="0" smtClean="0"/>
              <a:t> </a:t>
            </a:r>
            <a:r>
              <a:rPr lang="fr-FR" dirty="0" err="1" smtClean="0"/>
              <a:t>hydrogen|deuterium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i="1" dirty="0" smtClean="0"/>
              <a:t>or</a:t>
            </a:r>
            <a:r>
              <a:rPr lang="fr-FR" dirty="0" smtClean="0"/>
              <a:t> </a:t>
            </a:r>
            <a:r>
              <a:rPr lang="fr-FR" dirty="0" err="1" smtClean="0"/>
              <a:t>e-proton|e-deuteron</a:t>
            </a:r>
            <a:r>
              <a:rPr lang="fr-FR" dirty="0" smtClean="0"/>
              <a:t> </a:t>
            </a:r>
            <a:r>
              <a:rPr lang="fr-FR" dirty="0" err="1" smtClean="0"/>
              <a:t>scattering</a:t>
            </a:r>
            <a:r>
              <a:rPr lang="fr-FR" dirty="0" smtClean="0"/>
              <a:t> data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 flipH="1" flipV="1">
            <a:off x="4581525" y="3767811"/>
            <a:ext cx="1013770" cy="1055386"/>
            <a:chOff x="3996259" y="4082700"/>
            <a:chExt cx="1013770" cy="1055386"/>
          </a:xfrm>
        </p:grpSpPr>
        <p:cxnSp>
          <p:nvCxnSpPr>
            <p:cNvPr id="53" name="Connecteur droit 52"/>
            <p:cNvCxnSpPr/>
            <p:nvPr/>
          </p:nvCxnSpPr>
          <p:spPr>
            <a:xfrm flipH="1">
              <a:off x="4182456" y="4082701"/>
              <a:ext cx="445911" cy="1423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V="1">
              <a:off x="3996259" y="4082726"/>
              <a:ext cx="632107" cy="105536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>
              <a:off x="4628366" y="4082700"/>
              <a:ext cx="38166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Connecteur droit 40"/>
          <p:cNvCxnSpPr/>
          <p:nvPr/>
        </p:nvCxnSpPr>
        <p:spPr>
          <a:xfrm flipV="1">
            <a:off x="3225162" y="2797317"/>
            <a:ext cx="604567" cy="3194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3236859" y="2968397"/>
            <a:ext cx="1386451" cy="14837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4481577" y="3358658"/>
            <a:ext cx="550628" cy="1305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 flipV="1">
            <a:off x="3225163" y="3123099"/>
            <a:ext cx="1259127" cy="3635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215214" y="2811119"/>
            <a:ext cx="287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Arial Black" panose="020B0A04020102020204" pitchFamily="34" charset="0"/>
              </a:rPr>
              <a:t>a</a:t>
            </a:r>
            <a:r>
              <a:rPr lang="fr-FR" sz="2400" dirty="0" err="1" smtClean="0">
                <a:latin typeface="Arial Black" panose="020B0A04020102020204" pitchFamily="34" charset="0"/>
              </a:rPr>
              <a:t>tomic</a:t>
            </a:r>
            <a:r>
              <a:rPr lang="fr-FR" sz="2400" dirty="0" smtClean="0">
                <a:latin typeface="Arial Black" panose="020B0A04020102020204" pitchFamily="34" charset="0"/>
              </a:rPr>
              <a:t> mass</a:t>
            </a:r>
          </a:p>
          <a:p>
            <a:r>
              <a:rPr lang="fr-FR" sz="2400" dirty="0" smtClean="0">
                <a:latin typeface="Arial Black" panose="020B0A04020102020204" pitchFamily="34" charset="0"/>
              </a:rPr>
              <a:t>constants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pic>
        <p:nvPicPr>
          <p:cNvPr id="46" name="Image 45" descr="\documentclass{article}&#10;\usepackage{amsmath,xcolor,hep}&#10;\pagestyle{empty}&#10;\begin{document}&#10;&#10;$&#10;{\color{black}&#10;m_X=A_{\rm r}(X)m_{\rm u}&#10;}&#10;$&#10;&#10;\end{document}" title="IguanaTex Bitmap Display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58" y="3322789"/>
            <a:ext cx="1603200" cy="229029"/>
          </a:xfrm>
          <a:prstGeom prst="rect">
            <a:avLst/>
          </a:prstGeom>
        </p:spPr>
      </p:pic>
      <p:pic>
        <p:nvPicPr>
          <p:cNvPr id="47" name="Image 46" descr="\documentclass{article}&#10;\usepackage{amsmath,xcolor,hep}&#10;\pagestyle{empty}&#10;\begin{document}&#10;&#10;$&#10;{\color{gray}&#10;[A_{\rm r}(^{12}{\rm C})\equiv 12]&#10;}&#10;$&#10;&#10;\end{document}" title="IguanaTex Bitmap Display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95" y="3599310"/>
            <a:ext cx="1085021" cy="214738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414091" y="3640186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</a:t>
            </a:r>
            <a:r>
              <a:rPr lang="fr-FR" dirty="0" smtClean="0"/>
              <a:t>yclotron motion</a:t>
            </a:r>
          </a:p>
          <a:p>
            <a:r>
              <a:rPr lang="fr-FR" i="1" dirty="0" smtClean="0"/>
              <a:t>or</a:t>
            </a:r>
            <a:r>
              <a:rPr lang="fr-FR" dirty="0" smtClean="0"/>
              <a:t> HD+ </a:t>
            </a:r>
            <a:r>
              <a:rPr lang="fr-FR" dirty="0" err="1" smtClean="0"/>
              <a:t>molecular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2631058" y="3963351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Patra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[2020]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 flipH="1" flipV="1">
            <a:off x="2591226" y="3116767"/>
            <a:ext cx="655086" cy="81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6134055" y="5499977"/>
            <a:ext cx="6128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determined</a:t>
            </a:r>
            <a:r>
              <a:rPr lang="fr-FR" sz="2800" dirty="0" smtClean="0"/>
              <a:t> </a:t>
            </a:r>
            <a:r>
              <a:rPr lang="fr-FR" sz="2800" dirty="0" err="1" smtClean="0"/>
              <a:t>together</a:t>
            </a:r>
            <a:r>
              <a:rPr lang="fr-FR" sz="2800" dirty="0" smtClean="0"/>
              <a:t> in a global fit </a:t>
            </a:r>
          </a:p>
          <a:p>
            <a:r>
              <a:rPr lang="fr-FR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fr-FR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CODATA</a:t>
            </a:r>
            <a:r>
              <a:rPr lang="fr-FR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recommended</a:t>
            </a:r>
            <a:r>
              <a:rPr lang="fr-FR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 values</a:t>
            </a:r>
            <a:endParaRPr lang="fr-FR" sz="2800" dirty="0" smtClean="0">
              <a:solidFill>
                <a:srgbClr val="FF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880127" y="6351826"/>
            <a:ext cx="402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hlinkClick r:id="rId33"/>
              </a:rPr>
              <a:t>https://pml.nist.gov/cuu/Constants/</a:t>
            </a:r>
            <a:endParaRPr lang="fr-FR" i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28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1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CODATA 2018 values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1" y="1531662"/>
            <a:ext cx="10058400" cy="9599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64346"/>
            <a:ext cx="10058400" cy="2374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78" y="4665794"/>
            <a:ext cx="10058400" cy="4376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78" y="3552581"/>
            <a:ext cx="10058400" cy="4388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78" y="4091386"/>
            <a:ext cx="10058400" cy="4313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78" y="2987167"/>
            <a:ext cx="10058400" cy="4654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78" y="5569321"/>
            <a:ext cx="10058400" cy="2315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78" y="5246577"/>
            <a:ext cx="10058400" cy="21510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09279" y="6078565"/>
            <a:ext cx="965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This </a:t>
            </a:r>
            <a:r>
              <a:rPr lang="fr-FR" sz="2800" dirty="0" err="1" smtClean="0"/>
              <a:t>accuracy</a:t>
            </a:r>
            <a:r>
              <a:rPr lang="fr-FR" sz="2800" dirty="0" smtClean="0"/>
              <a:t> relies on </a:t>
            </a:r>
            <a:r>
              <a:rPr lang="fr-FR" sz="2800" i="1" dirty="0" err="1" smtClean="0"/>
              <a:t>assuming</a:t>
            </a:r>
            <a:r>
              <a:rPr lang="fr-FR" sz="2800" i="1" dirty="0" smtClean="0"/>
              <a:t> the SM</a:t>
            </a:r>
            <a:r>
              <a:rPr lang="fr-FR" sz="2800" dirty="0"/>
              <a:t>.</a:t>
            </a:r>
            <a:r>
              <a:rPr lang="fr-FR" sz="2800" dirty="0" smtClean="0"/>
              <a:t> Is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/>
              <a:t>r</a:t>
            </a:r>
            <a:r>
              <a:rPr lang="fr-FR" sz="2800" dirty="0" err="1" smtClean="0"/>
              <a:t>obust</a:t>
            </a:r>
            <a:r>
              <a:rPr lang="fr-FR" sz="2800" dirty="0" smtClean="0"/>
              <a:t> to </a:t>
            </a: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BSM</a:t>
            </a:r>
            <a:r>
              <a:rPr lang="fr-FR" sz="2800" dirty="0" smtClean="0"/>
              <a:t>? </a:t>
            </a:r>
            <a:endParaRPr lang="fr-FR" sz="2800" dirty="0"/>
          </a:p>
        </p:txBody>
      </p:sp>
      <p:sp>
        <p:nvSpPr>
          <p:cNvPr id="12" name="Rectangle 11"/>
          <p:cNvSpPr/>
          <p:nvPr/>
        </p:nvSpPr>
        <p:spPr>
          <a:xfrm>
            <a:off x="9901347" y="2433106"/>
            <a:ext cx="1452453" cy="347401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29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5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Is </a:t>
            </a:r>
            <a:r>
              <a:rPr lang="fr-FR" dirty="0"/>
              <a:t>T</a:t>
            </a:r>
            <a:r>
              <a:rPr lang="fr-FR" dirty="0" smtClean="0"/>
              <a:t>his the End?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History</a:t>
            </a:r>
            <a:r>
              <a:rPr lang="fr-FR" dirty="0"/>
              <a:t> </a:t>
            </a:r>
            <a:r>
              <a:rPr lang="fr-FR" dirty="0" err="1" smtClean="0"/>
              <a:t>analog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38200" y="1825625"/>
            <a:ext cx="10515600" cy="106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latin typeface="Arial Black" panose="020B0A04020102020204" pitchFamily="34" charset="0"/>
              </a:rPr>
              <a:t>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60102" y="1825625"/>
            <a:ext cx="59248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800" dirty="0" err="1" smtClean="0"/>
              <a:t>XIXth</a:t>
            </a:r>
            <a:r>
              <a:rPr lang="fr-FR" sz="2800" dirty="0" smtClean="0"/>
              <a:t> </a:t>
            </a:r>
            <a:r>
              <a:rPr lang="fr-FR" sz="2800" dirty="0" err="1" smtClean="0"/>
              <a:t>century</a:t>
            </a:r>
            <a:r>
              <a:rPr lang="fr-FR" sz="2800" dirty="0" smtClean="0"/>
              <a:t> « </a:t>
            </a:r>
            <a:r>
              <a:rPr lang="fr-FR" sz="2800" dirty="0" err="1" smtClean="0"/>
              <a:t>elementary</a:t>
            </a:r>
            <a:r>
              <a:rPr lang="fr-FR" sz="2800" dirty="0" smtClean="0"/>
              <a:t> » </a:t>
            </a:r>
            <a:r>
              <a:rPr lang="fr-FR" sz="2800" dirty="0" err="1" smtClean="0"/>
              <a:t>particles</a:t>
            </a:r>
            <a:endParaRPr lang="fr-FR" sz="2800" dirty="0" smtClean="0"/>
          </a:p>
          <a:p>
            <a:pPr algn="r"/>
            <a:r>
              <a:rPr lang="fr-FR" sz="2800" dirty="0" err="1" smtClean="0"/>
              <a:t>Mendeleev’s</a:t>
            </a:r>
            <a:r>
              <a:rPr lang="fr-FR" sz="2800" dirty="0" smtClean="0"/>
              <a:t> table </a:t>
            </a:r>
            <a:endParaRPr lang="fr-FR" sz="2800" dirty="0"/>
          </a:p>
          <a:p>
            <a:pPr algn="r"/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68132" y="5697381"/>
            <a:ext cx="87355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Only 2 </a:t>
            </a:r>
            <a:r>
              <a:rPr lang="fr-FR" sz="2800" dirty="0" err="1" smtClean="0"/>
              <a:t>fundamental</a:t>
            </a:r>
            <a:r>
              <a:rPr lang="fr-FR" sz="2800" dirty="0" smtClean="0"/>
              <a:t> forces: </a:t>
            </a:r>
            <a:r>
              <a:rPr lang="fr-FR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Gravitation</a:t>
            </a:r>
            <a:r>
              <a:rPr lang="fr-FR" sz="2800" dirty="0" smtClean="0"/>
              <a:t> (</a:t>
            </a:r>
            <a:r>
              <a:rPr lang="fr-FR" sz="2800" dirty="0" err="1" smtClean="0"/>
              <a:t>Newton’s</a:t>
            </a:r>
            <a:r>
              <a:rPr lang="fr-FR" sz="2800" dirty="0" smtClean="0"/>
              <a:t> </a:t>
            </a:r>
            <a:r>
              <a:rPr lang="fr-FR" sz="2800" dirty="0" err="1" smtClean="0"/>
              <a:t>law</a:t>
            </a:r>
            <a:r>
              <a:rPr lang="fr-FR" sz="2800" dirty="0" smtClean="0"/>
              <a:t>) </a:t>
            </a:r>
          </a:p>
          <a:p>
            <a:r>
              <a:rPr lang="fr-FR" sz="2800" dirty="0" smtClean="0"/>
              <a:t>&amp; </a:t>
            </a:r>
            <a:r>
              <a:rPr lang="fr-FR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Electromagnetism</a:t>
            </a:r>
            <a:r>
              <a:rPr lang="fr-FR" sz="2800" dirty="0" smtClean="0"/>
              <a:t> (</a:t>
            </a:r>
            <a:r>
              <a:rPr lang="fr-FR" sz="2800" dirty="0" err="1" smtClean="0"/>
              <a:t>Maxwell’s</a:t>
            </a:r>
            <a:r>
              <a:rPr lang="fr-FR" sz="2800" dirty="0" smtClean="0"/>
              <a:t> </a:t>
            </a:r>
            <a:r>
              <a:rPr lang="fr-FR" sz="2800" dirty="0" err="1" smtClean="0"/>
              <a:t>theory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49" y="2563661"/>
            <a:ext cx="6597454" cy="281696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095768" y="2761798"/>
            <a:ext cx="96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ca. 1870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3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BSM CODATA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88976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New </a:t>
            </a:r>
            <a:r>
              <a:rPr lang="fr-FR" dirty="0" err="1" smtClean="0"/>
              <a:t>particles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	      </a:t>
            </a:r>
            <a:r>
              <a:rPr lang="fr-FR" dirty="0" err="1" smtClean="0"/>
              <a:t>will</a:t>
            </a:r>
            <a:r>
              <a:rPr lang="fr-FR" dirty="0" smtClean="0"/>
              <a:t> affect the observables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determine</a:t>
            </a:r>
            <a:r>
              <a:rPr lang="fr-FR" dirty="0" smtClean="0"/>
              <a:t> the </a:t>
            </a:r>
            <a:r>
              <a:rPr lang="fr-FR" dirty="0" err="1" smtClean="0"/>
              <a:t>fundamental</a:t>
            </a:r>
            <a:r>
              <a:rPr lang="fr-FR" dirty="0" smtClean="0"/>
              <a:t> constants:</a:t>
            </a:r>
            <a:endParaRPr lang="fr-FR" dirty="0"/>
          </a:p>
        </p:txBody>
      </p:sp>
      <p:pic>
        <p:nvPicPr>
          <p:cNvPr id="4" name="Image 3" descr="\documentclass{article}&#10;\usepackage{amsmath,xcolor,hep}&#10;\pagestyle{empty}&#10;\begin{document}&#10;&#10;$&#10;{\color{black}&#10;\sim{\rm GeV}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86" y="1919515"/>
            <a:ext cx="1049600" cy="258133"/>
          </a:xfrm>
          <a:prstGeom prst="rect">
            <a:avLst/>
          </a:prstGeom>
        </p:spPr>
      </p:pic>
      <p:pic>
        <p:nvPicPr>
          <p:cNvPr id="10" name="Image 9" descr="\documentclass{article}&#10;\usepackage{amsmath,xcolor,hep}&#10;\pagestyle{empty}&#10;\begin{document}&#10;&#10;$&#10;{\color{black}&#10;\mathcal{L}_{\rm int}= \sum g_\psi \bar \psi [\Gamma\cdot \phi] \psi&#10;}&#10;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55" y="2989549"/>
            <a:ext cx="3245632" cy="435969"/>
          </a:xfrm>
          <a:prstGeom prst="rect">
            <a:avLst/>
          </a:prstGeom>
        </p:spPr>
      </p:pic>
      <p:pic>
        <p:nvPicPr>
          <p:cNvPr id="9" name="Image 8" descr="\documentclass{article}&#10;\usepackage{amsmath,xcolor,hep}&#10;\pagestyle{empty}&#10;\begin{document}&#10;&#10;$&#10;{\color{black}&#10;\psi=e,\mu,p,n&#10;}&#10;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92" y="3456912"/>
            <a:ext cx="1246629" cy="207086"/>
          </a:xfrm>
          <a:prstGeom prst="rect">
            <a:avLst/>
          </a:prstGeom>
        </p:spPr>
      </p:pic>
      <p:pic>
        <p:nvPicPr>
          <p:cNvPr id="11" name="Image 10" descr="\documentclass{article}&#10;\usepackage{amsmath,xcolor,hep}&#10;\pagestyle{empty}&#10;\begin{document}&#10;&#10;$&#10;{\color{black}&#10;\phi&#10;}&#10;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56" y="3379902"/>
            <a:ext cx="187733" cy="317867"/>
          </a:xfrm>
          <a:prstGeom prst="rect">
            <a:avLst/>
          </a:prstGeom>
        </p:spPr>
      </p:pic>
      <p:cxnSp>
        <p:nvCxnSpPr>
          <p:cNvPr id="12" name="Connecteur droit 11"/>
          <p:cNvCxnSpPr/>
          <p:nvPr>
            <p:custDataLst>
              <p:tags r:id="rId8"/>
            </p:custDataLst>
          </p:nvPr>
        </p:nvCxnSpPr>
        <p:spPr>
          <a:xfrm flipH="1">
            <a:off x="4163434" y="3749234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9"/>
            </p:custDataLst>
          </p:nvPr>
        </p:nvCxnSpPr>
        <p:spPr>
          <a:xfrm flipH="1" flipV="1">
            <a:off x="3824268" y="3473710"/>
            <a:ext cx="347330" cy="2776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10"/>
            </p:custDataLst>
          </p:nvPr>
        </p:nvSpPr>
        <p:spPr>
          <a:xfrm>
            <a:off x="5024676" y="3379902"/>
            <a:ext cx="724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scalar</a:t>
            </a:r>
            <a:endParaRPr lang="fr-FR" dirty="0"/>
          </a:p>
        </p:txBody>
      </p:sp>
      <p:pic>
        <p:nvPicPr>
          <p:cNvPr id="18" name="Image 17" descr="\documentclass{article}&#10;\usepackage{amsmath,xcolor,hep}&#10;\pagestyle{empty}&#10;\begin{document}&#10;&#10;$&#10;{\color{black}&#10;\gamma^\mu\phi_\mu&#10;}&#10;$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57" y="3749235"/>
            <a:ext cx="773219" cy="410169"/>
          </a:xfrm>
          <a:prstGeom prst="rect">
            <a:avLst/>
          </a:prstGeom>
        </p:spPr>
      </p:pic>
      <p:sp>
        <p:nvSpPr>
          <p:cNvPr id="16" name="ZoneTexte 15"/>
          <p:cNvSpPr txBox="1"/>
          <p:nvPr>
            <p:custDataLst>
              <p:tags r:id="rId12"/>
            </p:custDataLst>
          </p:nvPr>
        </p:nvSpPr>
        <p:spPr>
          <a:xfrm>
            <a:off x="5457380" y="3749234"/>
            <a:ext cx="77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vector</a:t>
            </a:r>
            <a:endParaRPr lang="fr-FR" dirty="0"/>
          </a:p>
        </p:txBody>
      </p:sp>
      <p:cxnSp>
        <p:nvCxnSpPr>
          <p:cNvPr id="19" name="Connecteur droit 18"/>
          <p:cNvCxnSpPr/>
          <p:nvPr>
            <p:custDataLst>
              <p:tags r:id="rId13"/>
            </p:custDataLst>
          </p:nvPr>
        </p:nvCxnSpPr>
        <p:spPr>
          <a:xfrm flipH="1">
            <a:off x="4545560" y="3421614"/>
            <a:ext cx="3120" cy="6969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30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6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BSM CODATA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88976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New </a:t>
            </a:r>
            <a:r>
              <a:rPr lang="fr-FR" dirty="0" err="1" smtClean="0"/>
              <a:t>particles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	      </a:t>
            </a:r>
            <a:r>
              <a:rPr lang="fr-FR" dirty="0" err="1" smtClean="0"/>
              <a:t>will</a:t>
            </a:r>
            <a:r>
              <a:rPr lang="fr-FR" dirty="0" smtClean="0"/>
              <a:t> affect the observables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determine</a:t>
            </a:r>
            <a:r>
              <a:rPr lang="fr-FR" dirty="0" smtClean="0"/>
              <a:t> the </a:t>
            </a:r>
            <a:r>
              <a:rPr lang="fr-FR" dirty="0" err="1" smtClean="0"/>
              <a:t>fundamental</a:t>
            </a:r>
            <a:r>
              <a:rPr lang="fr-FR" dirty="0" smtClean="0"/>
              <a:t> constants:</a:t>
            </a:r>
            <a:endParaRPr lang="fr-FR" dirty="0"/>
          </a:p>
        </p:txBody>
      </p:sp>
      <p:pic>
        <p:nvPicPr>
          <p:cNvPr id="4" name="Image 3" descr="\documentclass{article}&#10;\usepackage{amsmath,xcolor,hep}&#10;\pagestyle{empty}&#10;\begin{document}&#10;&#10;$&#10;{\color{black}&#10;\sim{\rm GeV}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86" y="1919515"/>
            <a:ext cx="1049600" cy="258133"/>
          </a:xfrm>
          <a:prstGeom prst="rect">
            <a:avLst/>
          </a:prstGeom>
        </p:spPr>
      </p:pic>
      <p:pic>
        <p:nvPicPr>
          <p:cNvPr id="10" name="Image 9" descr="\documentclass{article}&#10;\usepackage{amsmath,xcolor,hep}&#10;\pagestyle{empty}&#10;\begin{document}&#10;&#10;$&#10;{\color{black}&#10;\mathcal{L}_{\rm int}= \sum g_\psi \bar \psi [\Gamma\cdot \phi] \psi&#10;}&#10;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55" y="2989549"/>
            <a:ext cx="3245632" cy="435969"/>
          </a:xfrm>
          <a:prstGeom prst="rect">
            <a:avLst/>
          </a:prstGeom>
        </p:spPr>
      </p:pic>
      <p:pic>
        <p:nvPicPr>
          <p:cNvPr id="9" name="Image 8" descr="\documentclass{article}&#10;\usepackage{amsmath,xcolor,hep}&#10;\pagestyle{empty}&#10;\begin{document}&#10;&#10;$&#10;{\color{black}&#10;\psi=e,\mu,p,n&#10;}&#10;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92" y="3456912"/>
            <a:ext cx="1246629" cy="207086"/>
          </a:xfrm>
          <a:prstGeom prst="rect">
            <a:avLst/>
          </a:prstGeom>
        </p:spPr>
      </p:pic>
      <p:pic>
        <p:nvPicPr>
          <p:cNvPr id="11" name="Image 10" descr="\documentclass{article}&#10;\usepackage{amsmath,xcolor,hep}&#10;\pagestyle{empty}&#10;\begin{document}&#10;&#10;$&#10;{\color{black}&#10;\phi&#10;}&#10;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56" y="3379902"/>
            <a:ext cx="187733" cy="317867"/>
          </a:xfrm>
          <a:prstGeom prst="rect">
            <a:avLst/>
          </a:prstGeom>
        </p:spPr>
      </p:pic>
      <p:cxnSp>
        <p:nvCxnSpPr>
          <p:cNvPr id="12" name="Connecteur droit 11"/>
          <p:cNvCxnSpPr/>
          <p:nvPr>
            <p:custDataLst>
              <p:tags r:id="rId8"/>
            </p:custDataLst>
          </p:nvPr>
        </p:nvCxnSpPr>
        <p:spPr>
          <a:xfrm flipH="1">
            <a:off x="4163434" y="3749234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9"/>
            </p:custDataLst>
          </p:nvPr>
        </p:nvCxnSpPr>
        <p:spPr>
          <a:xfrm flipH="1" flipV="1">
            <a:off x="3824268" y="3473710"/>
            <a:ext cx="347330" cy="2776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10"/>
            </p:custDataLst>
          </p:nvPr>
        </p:nvSpPr>
        <p:spPr>
          <a:xfrm>
            <a:off x="5024676" y="3379902"/>
            <a:ext cx="724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scalar</a:t>
            </a:r>
            <a:endParaRPr lang="fr-FR" dirty="0"/>
          </a:p>
        </p:txBody>
      </p:sp>
      <p:pic>
        <p:nvPicPr>
          <p:cNvPr id="18" name="Image 17" descr="\documentclass{article}&#10;\usepackage{amsmath,xcolor,hep}&#10;\pagestyle{empty}&#10;\begin{document}&#10;&#10;$&#10;{\color{black}&#10;\gamma^\mu\phi_\mu&#10;}&#10;$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57" y="3749235"/>
            <a:ext cx="773219" cy="410169"/>
          </a:xfrm>
          <a:prstGeom prst="rect">
            <a:avLst/>
          </a:prstGeom>
        </p:spPr>
      </p:pic>
      <p:sp>
        <p:nvSpPr>
          <p:cNvPr id="16" name="ZoneTexte 15"/>
          <p:cNvSpPr txBox="1"/>
          <p:nvPr>
            <p:custDataLst>
              <p:tags r:id="rId12"/>
            </p:custDataLst>
          </p:nvPr>
        </p:nvSpPr>
        <p:spPr>
          <a:xfrm>
            <a:off x="5457380" y="3749234"/>
            <a:ext cx="77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vector</a:t>
            </a:r>
            <a:endParaRPr lang="fr-FR" dirty="0"/>
          </a:p>
        </p:txBody>
      </p:sp>
      <p:cxnSp>
        <p:nvCxnSpPr>
          <p:cNvPr id="19" name="Connecteur droit 18"/>
          <p:cNvCxnSpPr/>
          <p:nvPr>
            <p:custDataLst>
              <p:tags r:id="rId13"/>
            </p:custDataLst>
          </p:nvPr>
        </p:nvCxnSpPr>
        <p:spPr>
          <a:xfrm flipH="1">
            <a:off x="4545560" y="3421614"/>
            <a:ext cx="3120" cy="6969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 descr="\documentclass{article}&#10;\usepackage{amsmath,xcolor,hep}&#10;\pagestyle{empty}&#10;\begin{document}&#10;&#10;$&#10;{\color{black}&#10;V_{\rm NP}^{ij}=(-1)^{s+1}\alpha_\phi q_i q_j\frac{e^{-m_\phi r}}{r}&#10;}&#10;$&#10;&#10;\end{document}" title="IguanaTex Bitmap Display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09" y="2964425"/>
            <a:ext cx="4229120" cy="486215"/>
          </a:xfrm>
          <a:prstGeom prst="rect">
            <a:avLst/>
          </a:prstGeom>
        </p:spPr>
      </p:pic>
      <p:sp>
        <p:nvSpPr>
          <p:cNvPr id="25" name="ZoneTexte 24"/>
          <p:cNvSpPr txBox="1"/>
          <p:nvPr>
            <p:custDataLst>
              <p:tags r:id="rId15"/>
            </p:custDataLst>
          </p:nvPr>
        </p:nvSpPr>
        <p:spPr>
          <a:xfrm>
            <a:off x="7524262" y="3799082"/>
            <a:ext cx="3749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Arial Black" panose="020B0A04020102020204" pitchFamily="34" charset="0"/>
              </a:rPr>
              <a:t>Yukawa</a:t>
            </a:r>
            <a:r>
              <a:rPr lang="fr-FR" sz="2400" dirty="0" smtClean="0"/>
              <a:t> </a:t>
            </a:r>
            <a:r>
              <a:rPr lang="fr-FR" sz="2400" dirty="0" err="1" smtClean="0">
                <a:latin typeface="Arial Black" panose="020B0A04020102020204" pitchFamily="34" charset="0"/>
              </a:rPr>
              <a:t>potentials</a:t>
            </a:r>
            <a:endParaRPr lang="fr-FR" sz="2400" dirty="0" smtClean="0">
              <a:latin typeface="Arial Black" panose="020B0A04020102020204" pitchFamily="34" charset="0"/>
            </a:endParaRPr>
          </a:p>
          <a:p>
            <a:r>
              <a:rPr lang="fr-FR" sz="2400" dirty="0" err="1" smtClean="0"/>
              <a:t>contributing</a:t>
            </a:r>
            <a:r>
              <a:rPr lang="fr-FR" sz="2400" dirty="0" smtClean="0"/>
              <a:t> to spectral </a:t>
            </a:r>
            <a:r>
              <a:rPr lang="fr-FR" sz="2400" dirty="0" err="1" smtClean="0"/>
              <a:t>lines</a:t>
            </a:r>
            <a:endParaRPr lang="fr-FR" sz="2400" dirty="0" smtClean="0"/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  <p:cxnSp>
        <p:nvCxnSpPr>
          <p:cNvPr id="31" name="Connecteur droit avec flèche 30"/>
          <p:cNvCxnSpPr/>
          <p:nvPr>
            <p:custDataLst>
              <p:tags r:id="rId16"/>
            </p:custDataLst>
          </p:nvPr>
        </p:nvCxnSpPr>
        <p:spPr>
          <a:xfrm>
            <a:off x="6250968" y="3207533"/>
            <a:ext cx="744651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 descr="\documentclass{article}&#10;\usepackage{amsmath,xcolor,hep}&#10;\pagestyle{empty}&#10;\begin{document}&#10;&#10;$&#10;{\color{black}&#10;q_i\equiv \frac{g_i}{\sqrt{|g_eg_p|}}&#10;}&#10;$&#10;&#10;\end{document}" title="IguanaTex Bitmap Display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87" y="3687305"/>
            <a:ext cx="1160427" cy="372234"/>
          </a:xfrm>
          <a:prstGeom prst="rect">
            <a:avLst/>
          </a:prstGeom>
        </p:spPr>
      </p:pic>
      <p:cxnSp>
        <p:nvCxnSpPr>
          <p:cNvPr id="34" name="Connecteur droit 33"/>
          <p:cNvCxnSpPr/>
          <p:nvPr>
            <p:custDataLst>
              <p:tags r:id="rId18"/>
            </p:custDataLst>
          </p:nvPr>
        </p:nvCxnSpPr>
        <p:spPr>
          <a:xfrm flipH="1">
            <a:off x="10486121" y="3818084"/>
            <a:ext cx="1682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>
            <p:custDataLst>
              <p:tags r:id="rId19"/>
            </p:custDataLst>
          </p:nvPr>
        </p:nvCxnSpPr>
        <p:spPr>
          <a:xfrm flipH="1" flipV="1">
            <a:off x="10328483" y="3542560"/>
            <a:ext cx="157637" cy="27552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>
            <p:custDataLst>
              <p:tags r:id="rId20"/>
            </p:custDataLst>
          </p:nvPr>
        </p:nvCxnSpPr>
        <p:spPr>
          <a:xfrm flipV="1">
            <a:off x="9801422" y="2636683"/>
            <a:ext cx="273307" cy="4722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>
            <p:custDataLst>
              <p:tags r:id="rId21"/>
            </p:custDataLst>
          </p:nvPr>
        </p:nvCxnSpPr>
        <p:spPr>
          <a:xfrm flipH="1">
            <a:off x="10074729" y="2647488"/>
            <a:ext cx="1682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Image 81" descr="\documentclass{article}&#10;\usepackage{amsmath,xcolor,hep}&#10;\pagestyle{empty}&#10;\begin{document}&#10;&#10;$&#10;{\color{black}&#10;\equiv \frac{|g_eg_p|}{4\pi}\geq 0&#10;}&#10;$&#10;&#10;\end{document}" title="IguanaTex Bitmap Display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336" y="2452934"/>
            <a:ext cx="1164281" cy="329023"/>
          </a:xfrm>
          <a:prstGeom prst="rect">
            <a:avLst/>
          </a:prstGeom>
        </p:spPr>
      </p:pic>
      <p:sp>
        <p:nvSpPr>
          <p:cNvPr id="46" name="ZoneTexte 45"/>
          <p:cNvSpPr txBox="1"/>
          <p:nvPr>
            <p:custDataLst>
              <p:tags r:id="rId23"/>
            </p:custDataLst>
          </p:nvPr>
        </p:nvSpPr>
        <p:spPr>
          <a:xfrm>
            <a:off x="7901002" y="4705741"/>
            <a:ext cx="106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hydrogen</a:t>
            </a:r>
            <a:endParaRPr lang="fr-FR" dirty="0"/>
          </a:p>
        </p:txBody>
      </p:sp>
      <p:pic>
        <p:nvPicPr>
          <p:cNvPr id="79" name="Image 78" descr="\documentclass{article}&#10;\usepackage{amsmath,xcolor,hep}&#10;\pagestyle{empty}&#10;\begin{document}&#10;&#10;$&#10;{\color{black}&#10;\sim \alpha_\phi q_eq_p = \pm \alpha_\phi&#10;}&#10;$&#10;&#10;\end{document}" title="IguanaTex Bitmap Display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40" y="4790420"/>
            <a:ext cx="2003261" cy="284653"/>
          </a:xfrm>
          <a:prstGeom prst="rect">
            <a:avLst/>
          </a:prstGeom>
        </p:spPr>
      </p:pic>
      <p:sp>
        <p:nvSpPr>
          <p:cNvPr id="49" name="ZoneTexte 48"/>
          <p:cNvSpPr txBox="1"/>
          <p:nvPr>
            <p:custDataLst>
              <p:tags r:id="rId25"/>
            </p:custDataLst>
          </p:nvPr>
        </p:nvSpPr>
        <p:spPr>
          <a:xfrm>
            <a:off x="7901002" y="5081370"/>
            <a:ext cx="117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deuterium</a:t>
            </a:r>
            <a:endParaRPr lang="fr-FR" dirty="0"/>
          </a:p>
        </p:txBody>
      </p:sp>
      <p:pic>
        <p:nvPicPr>
          <p:cNvPr id="52" name="Image 51" descr="\documentclass{article}&#10;\usepackage{amsmath,xcolor,hep}&#10;\pagestyle{empty}&#10;\begin{document}&#10;&#10;$&#10;{\color{black}&#10;\sim \alpha_\phi[1+ q_eq_n]&#10;}&#10;$&#10;&#10;\end{document}" title="IguanaTex Bitmap Display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796" y="5142469"/>
            <a:ext cx="1734557" cy="308233"/>
          </a:xfrm>
          <a:prstGeom prst="rect">
            <a:avLst/>
          </a:prstGeom>
        </p:spPr>
      </p:pic>
      <p:sp>
        <p:nvSpPr>
          <p:cNvPr id="53" name="ZoneTexte 52"/>
          <p:cNvSpPr txBox="1"/>
          <p:nvPr>
            <p:custDataLst>
              <p:tags r:id="rId27"/>
            </p:custDataLst>
          </p:nvPr>
        </p:nvSpPr>
        <p:spPr>
          <a:xfrm>
            <a:off x="8210697" y="542627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</a:t>
            </a:r>
            <a:r>
              <a:rPr lang="fr-FR" dirty="0" smtClean="0"/>
              <a:t>H/</a:t>
            </a:r>
            <a:r>
              <a:rPr lang="fr-FR" dirty="0" smtClean="0">
                <a:sym typeface="Symbol" panose="05050102010706020507" pitchFamily="18" charset="2"/>
              </a:rPr>
              <a:t></a:t>
            </a:r>
            <a:r>
              <a:rPr lang="fr-FR" dirty="0">
                <a:sym typeface="Symbol" panose="05050102010706020507" pitchFamily="18" charset="2"/>
              </a:rPr>
              <a:t>D</a:t>
            </a:r>
            <a:endParaRPr lang="fr-FR" dirty="0"/>
          </a:p>
        </p:txBody>
      </p:sp>
      <p:pic>
        <p:nvPicPr>
          <p:cNvPr id="60" name="Image 59" descr="\documentclass{article}&#10;\usepackage{amsmath,xcolor,hep}&#10;\pagestyle{empty}&#10;\begin{document}&#10;&#10;$&#10;{\color{black}&#10;\sim \alpha_\phi q_\mu q_{p/n}&#10;}&#10;$&#10;&#10;\end{document}" title="IguanaTex Bitmap Display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488" y="5540026"/>
            <a:ext cx="1367978" cy="234037"/>
          </a:xfrm>
          <a:prstGeom prst="rect">
            <a:avLst/>
          </a:prstGeom>
        </p:spPr>
      </p:pic>
      <p:sp>
        <p:nvSpPr>
          <p:cNvPr id="57" name="ZoneTexte 56"/>
          <p:cNvSpPr txBox="1"/>
          <p:nvPr>
            <p:custDataLst>
              <p:tags r:id="rId29"/>
            </p:custDataLst>
          </p:nvPr>
        </p:nvSpPr>
        <p:spPr>
          <a:xfrm>
            <a:off x="8520940" y="5810147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HD</a:t>
            </a:r>
            <a:r>
              <a:rPr lang="fr-FR" baseline="30000" dirty="0" smtClean="0"/>
              <a:t>+</a:t>
            </a:r>
            <a:endParaRPr lang="fr-FR" baseline="30000" dirty="0"/>
          </a:p>
        </p:txBody>
      </p:sp>
      <p:pic>
        <p:nvPicPr>
          <p:cNvPr id="59" name="Image 58" descr="\documentclass{article}&#10;\usepackage{amsmath,xcolor,hep}&#10;\pagestyle{empty}&#10;\begin{document}&#10;&#10;$&#10;{\color{black}&#10;\sim \alpha_\phi[1,q_e q_n,q_pq_n]&#10;}&#10;$&#10;&#10;\end{document}" title="IguanaTex Bitmap Display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92" y="5863387"/>
            <a:ext cx="2175946" cy="314917"/>
          </a:xfrm>
          <a:prstGeom prst="rect">
            <a:avLst/>
          </a:prstGeom>
        </p:spPr>
      </p:pic>
      <p:cxnSp>
        <p:nvCxnSpPr>
          <p:cNvPr id="83" name="Connecteur droit 82"/>
          <p:cNvCxnSpPr/>
          <p:nvPr>
            <p:custDataLst>
              <p:tags r:id="rId31"/>
            </p:custDataLst>
          </p:nvPr>
        </p:nvCxnSpPr>
        <p:spPr>
          <a:xfrm flipH="1" flipV="1">
            <a:off x="8886281" y="2811544"/>
            <a:ext cx="281607" cy="1892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>
            <p:custDataLst>
              <p:tags r:id="rId32"/>
            </p:custDataLst>
          </p:nvPr>
        </p:nvCxnSpPr>
        <p:spPr>
          <a:xfrm flipH="1">
            <a:off x="8718009" y="2811082"/>
            <a:ext cx="1682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>
            <p:custDataLst>
              <p:tags r:id="rId33"/>
            </p:custDataLst>
          </p:nvPr>
        </p:nvSpPr>
        <p:spPr>
          <a:xfrm>
            <a:off x="8137925" y="261698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spin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31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4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BSM CODATA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88976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New </a:t>
            </a:r>
            <a:r>
              <a:rPr lang="fr-FR" dirty="0" err="1" smtClean="0"/>
              <a:t>particles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	      </a:t>
            </a:r>
            <a:r>
              <a:rPr lang="fr-FR" dirty="0" err="1" smtClean="0"/>
              <a:t>will</a:t>
            </a:r>
            <a:r>
              <a:rPr lang="fr-FR" dirty="0" smtClean="0"/>
              <a:t> affect the observables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determine</a:t>
            </a:r>
            <a:r>
              <a:rPr lang="fr-FR" dirty="0" smtClean="0"/>
              <a:t> the </a:t>
            </a:r>
            <a:r>
              <a:rPr lang="fr-FR" dirty="0" err="1" smtClean="0"/>
              <a:t>fundamental</a:t>
            </a:r>
            <a:r>
              <a:rPr lang="fr-FR" dirty="0" smtClean="0"/>
              <a:t> constants:</a:t>
            </a:r>
            <a:endParaRPr lang="fr-FR" dirty="0"/>
          </a:p>
        </p:txBody>
      </p:sp>
      <p:pic>
        <p:nvPicPr>
          <p:cNvPr id="4" name="Image 3" descr="\documentclass{article}&#10;\usepackage{amsmath,xcolor,hep}&#10;\pagestyle{empty}&#10;\begin{document}&#10;&#10;$&#10;{\color{black}&#10;\sim{\rm GeV}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86" y="1919515"/>
            <a:ext cx="1049600" cy="258133"/>
          </a:xfrm>
          <a:prstGeom prst="rect">
            <a:avLst/>
          </a:prstGeom>
        </p:spPr>
      </p:pic>
      <p:pic>
        <p:nvPicPr>
          <p:cNvPr id="10" name="Image 9" descr="\documentclass{article}&#10;\usepackage{amsmath,xcolor,hep}&#10;\pagestyle{empty}&#10;\begin{document}&#10;&#10;$&#10;{\color{black}&#10;\mathcal{L}_{\rm int}= \sum g_\psi \bar \psi [\Gamma\cdot \phi] \psi&#10;}&#10;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55" y="2989549"/>
            <a:ext cx="3245632" cy="435969"/>
          </a:xfrm>
          <a:prstGeom prst="rect">
            <a:avLst/>
          </a:prstGeom>
        </p:spPr>
      </p:pic>
      <p:pic>
        <p:nvPicPr>
          <p:cNvPr id="9" name="Image 8" descr="\documentclass{article}&#10;\usepackage{amsmath,xcolor,hep}&#10;\pagestyle{empty}&#10;\begin{document}&#10;&#10;$&#10;{\color{black}&#10;\psi=e,\mu,p,n&#10;}&#10;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92" y="3456912"/>
            <a:ext cx="1246629" cy="207086"/>
          </a:xfrm>
          <a:prstGeom prst="rect">
            <a:avLst/>
          </a:prstGeom>
        </p:spPr>
      </p:pic>
      <p:pic>
        <p:nvPicPr>
          <p:cNvPr id="11" name="Image 10" descr="\documentclass{article}&#10;\usepackage{amsmath,xcolor,hep}&#10;\pagestyle{empty}&#10;\begin{document}&#10;&#10;$&#10;{\color{black}&#10;\phi&#10;}&#10;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56" y="3379902"/>
            <a:ext cx="187733" cy="317867"/>
          </a:xfrm>
          <a:prstGeom prst="rect">
            <a:avLst/>
          </a:prstGeom>
        </p:spPr>
      </p:pic>
      <p:cxnSp>
        <p:nvCxnSpPr>
          <p:cNvPr id="12" name="Connecteur droit 11"/>
          <p:cNvCxnSpPr/>
          <p:nvPr>
            <p:custDataLst>
              <p:tags r:id="rId8"/>
            </p:custDataLst>
          </p:nvPr>
        </p:nvCxnSpPr>
        <p:spPr>
          <a:xfrm flipH="1">
            <a:off x="4163434" y="3749234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9"/>
            </p:custDataLst>
          </p:nvPr>
        </p:nvCxnSpPr>
        <p:spPr>
          <a:xfrm flipH="1" flipV="1">
            <a:off x="3824268" y="3473710"/>
            <a:ext cx="347330" cy="2776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10"/>
            </p:custDataLst>
          </p:nvPr>
        </p:nvSpPr>
        <p:spPr>
          <a:xfrm>
            <a:off x="5024676" y="3379902"/>
            <a:ext cx="724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scalar</a:t>
            </a:r>
            <a:endParaRPr lang="fr-FR" dirty="0"/>
          </a:p>
        </p:txBody>
      </p:sp>
      <p:pic>
        <p:nvPicPr>
          <p:cNvPr id="18" name="Image 17" descr="\documentclass{article}&#10;\usepackage{amsmath,xcolor,hep}&#10;\pagestyle{empty}&#10;\begin{document}&#10;&#10;$&#10;{\color{black}&#10;\gamma^\mu\phi_\mu&#10;}&#10;$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57" y="3749235"/>
            <a:ext cx="773219" cy="410169"/>
          </a:xfrm>
          <a:prstGeom prst="rect">
            <a:avLst/>
          </a:prstGeom>
        </p:spPr>
      </p:pic>
      <p:sp>
        <p:nvSpPr>
          <p:cNvPr id="16" name="ZoneTexte 15"/>
          <p:cNvSpPr txBox="1"/>
          <p:nvPr>
            <p:custDataLst>
              <p:tags r:id="rId12"/>
            </p:custDataLst>
          </p:nvPr>
        </p:nvSpPr>
        <p:spPr>
          <a:xfrm>
            <a:off x="5457380" y="3749234"/>
            <a:ext cx="77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vector</a:t>
            </a:r>
            <a:endParaRPr lang="fr-FR" dirty="0"/>
          </a:p>
        </p:txBody>
      </p:sp>
      <p:cxnSp>
        <p:nvCxnSpPr>
          <p:cNvPr id="19" name="Connecteur droit 18"/>
          <p:cNvCxnSpPr/>
          <p:nvPr>
            <p:custDataLst>
              <p:tags r:id="rId13"/>
            </p:custDataLst>
          </p:nvPr>
        </p:nvCxnSpPr>
        <p:spPr>
          <a:xfrm flipH="1">
            <a:off x="4545560" y="3421614"/>
            <a:ext cx="3120" cy="6969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 descr="\documentclass{article}&#10;\usepackage{amsmath,xcolor,hep}&#10;\pagestyle{empty}&#10;\begin{document}&#10;&#10;$&#10;{\color{black}&#10;V_{\rm NP}^{ij}=(-1)^{s+1}\alpha_\phi q_i q_j\frac{e^{-m_\phi r}}{r}&#10;}&#10;$&#10;&#10;\end{document}" title="IguanaTex Bitmap Display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09" y="2964425"/>
            <a:ext cx="4229120" cy="486215"/>
          </a:xfrm>
          <a:prstGeom prst="rect">
            <a:avLst/>
          </a:prstGeom>
        </p:spPr>
      </p:pic>
      <p:sp>
        <p:nvSpPr>
          <p:cNvPr id="25" name="ZoneTexte 24"/>
          <p:cNvSpPr txBox="1"/>
          <p:nvPr>
            <p:custDataLst>
              <p:tags r:id="rId15"/>
            </p:custDataLst>
          </p:nvPr>
        </p:nvSpPr>
        <p:spPr>
          <a:xfrm>
            <a:off x="7524262" y="3799082"/>
            <a:ext cx="3749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Arial Black" panose="020B0A04020102020204" pitchFamily="34" charset="0"/>
              </a:rPr>
              <a:t>Yukawa</a:t>
            </a:r>
            <a:r>
              <a:rPr lang="fr-FR" sz="2400" dirty="0" smtClean="0"/>
              <a:t> </a:t>
            </a:r>
            <a:r>
              <a:rPr lang="fr-FR" sz="2400" dirty="0" err="1" smtClean="0">
                <a:latin typeface="Arial Black" panose="020B0A04020102020204" pitchFamily="34" charset="0"/>
              </a:rPr>
              <a:t>potentials</a:t>
            </a:r>
            <a:endParaRPr lang="fr-FR" sz="2400" dirty="0" smtClean="0">
              <a:latin typeface="Arial Black" panose="020B0A04020102020204" pitchFamily="34" charset="0"/>
            </a:endParaRPr>
          </a:p>
          <a:p>
            <a:r>
              <a:rPr lang="fr-FR" sz="2400" dirty="0" err="1" smtClean="0"/>
              <a:t>contributing</a:t>
            </a:r>
            <a:r>
              <a:rPr lang="fr-FR" sz="2400" dirty="0" smtClean="0"/>
              <a:t> to spectral </a:t>
            </a:r>
            <a:r>
              <a:rPr lang="fr-FR" sz="2400" dirty="0" err="1" smtClean="0"/>
              <a:t>lines</a:t>
            </a:r>
            <a:endParaRPr lang="fr-FR" sz="2400" dirty="0" smtClean="0"/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  <p:cxnSp>
        <p:nvCxnSpPr>
          <p:cNvPr id="31" name="Connecteur droit avec flèche 30"/>
          <p:cNvCxnSpPr/>
          <p:nvPr>
            <p:custDataLst>
              <p:tags r:id="rId16"/>
            </p:custDataLst>
          </p:nvPr>
        </p:nvCxnSpPr>
        <p:spPr>
          <a:xfrm>
            <a:off x="6250968" y="3207533"/>
            <a:ext cx="744651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 descr="\documentclass{article}&#10;\usepackage{amsmath,xcolor,hep}&#10;\pagestyle{empty}&#10;\begin{document}&#10;&#10;$&#10;{\color{black}&#10;q_i\equiv \frac{g_i}{\sqrt{|g_eg_p|}}&#10;}&#10;$&#10;&#10;\end{document}" title="IguanaTex Bitmap Display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87" y="3687305"/>
            <a:ext cx="1160427" cy="372234"/>
          </a:xfrm>
          <a:prstGeom prst="rect">
            <a:avLst/>
          </a:prstGeom>
        </p:spPr>
      </p:pic>
      <p:cxnSp>
        <p:nvCxnSpPr>
          <p:cNvPr id="34" name="Connecteur droit 33"/>
          <p:cNvCxnSpPr/>
          <p:nvPr>
            <p:custDataLst>
              <p:tags r:id="rId18"/>
            </p:custDataLst>
          </p:nvPr>
        </p:nvCxnSpPr>
        <p:spPr>
          <a:xfrm flipH="1">
            <a:off x="10486121" y="3818084"/>
            <a:ext cx="1682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>
            <p:custDataLst>
              <p:tags r:id="rId19"/>
            </p:custDataLst>
          </p:nvPr>
        </p:nvCxnSpPr>
        <p:spPr>
          <a:xfrm flipH="1" flipV="1">
            <a:off x="10328483" y="3542560"/>
            <a:ext cx="157637" cy="27552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>
            <p:custDataLst>
              <p:tags r:id="rId20"/>
            </p:custDataLst>
          </p:nvPr>
        </p:nvCxnSpPr>
        <p:spPr>
          <a:xfrm flipV="1">
            <a:off x="9801422" y="2636683"/>
            <a:ext cx="273307" cy="4722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>
            <p:custDataLst>
              <p:tags r:id="rId21"/>
            </p:custDataLst>
          </p:nvPr>
        </p:nvCxnSpPr>
        <p:spPr>
          <a:xfrm flipH="1">
            <a:off x="10074729" y="2647488"/>
            <a:ext cx="1682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Image 81" descr="\documentclass{article}&#10;\usepackage{amsmath,xcolor,hep}&#10;\pagestyle{empty}&#10;\begin{document}&#10;&#10;$&#10;{\color{black}&#10;\equiv \frac{|g_eg_p|}{4\pi}\geq 0&#10;}&#10;$&#10;&#10;\end{document}" title="IguanaTex Bitmap Display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336" y="2452934"/>
            <a:ext cx="1164281" cy="329023"/>
          </a:xfrm>
          <a:prstGeom prst="rect">
            <a:avLst/>
          </a:prstGeom>
        </p:spPr>
      </p:pic>
      <p:sp>
        <p:nvSpPr>
          <p:cNvPr id="46" name="ZoneTexte 45"/>
          <p:cNvSpPr txBox="1"/>
          <p:nvPr>
            <p:custDataLst>
              <p:tags r:id="rId23"/>
            </p:custDataLst>
          </p:nvPr>
        </p:nvSpPr>
        <p:spPr>
          <a:xfrm>
            <a:off x="7901002" y="4705741"/>
            <a:ext cx="106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hydrogen</a:t>
            </a:r>
            <a:endParaRPr lang="fr-FR" dirty="0"/>
          </a:p>
        </p:txBody>
      </p:sp>
      <p:pic>
        <p:nvPicPr>
          <p:cNvPr id="79" name="Image 78" descr="\documentclass{article}&#10;\usepackage{amsmath,xcolor,hep}&#10;\pagestyle{empty}&#10;\begin{document}&#10;&#10;$&#10;{\color{black}&#10;\sim \alpha_\phi q_eq_p = \pm \alpha_\phi&#10;}&#10;$&#10;&#10;\end{document}" title="IguanaTex Bitmap Display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40" y="4790420"/>
            <a:ext cx="2003261" cy="284653"/>
          </a:xfrm>
          <a:prstGeom prst="rect">
            <a:avLst/>
          </a:prstGeom>
        </p:spPr>
      </p:pic>
      <p:sp>
        <p:nvSpPr>
          <p:cNvPr id="49" name="ZoneTexte 48"/>
          <p:cNvSpPr txBox="1"/>
          <p:nvPr>
            <p:custDataLst>
              <p:tags r:id="rId25"/>
            </p:custDataLst>
          </p:nvPr>
        </p:nvSpPr>
        <p:spPr>
          <a:xfrm>
            <a:off x="7901002" y="5081370"/>
            <a:ext cx="117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deuterium</a:t>
            </a:r>
            <a:endParaRPr lang="fr-FR" dirty="0"/>
          </a:p>
        </p:txBody>
      </p:sp>
      <p:pic>
        <p:nvPicPr>
          <p:cNvPr id="52" name="Image 51" descr="\documentclass{article}&#10;\usepackage{amsmath,xcolor,hep}&#10;\pagestyle{empty}&#10;\begin{document}&#10;&#10;$&#10;{\color{black}&#10;\sim \alpha_\phi[1+ q_eq_n]&#10;}&#10;$&#10;&#10;\end{document}" title="IguanaTex Bitmap Display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796" y="5142469"/>
            <a:ext cx="1734557" cy="308233"/>
          </a:xfrm>
          <a:prstGeom prst="rect">
            <a:avLst/>
          </a:prstGeom>
        </p:spPr>
      </p:pic>
      <p:sp>
        <p:nvSpPr>
          <p:cNvPr id="53" name="ZoneTexte 52"/>
          <p:cNvSpPr txBox="1"/>
          <p:nvPr>
            <p:custDataLst>
              <p:tags r:id="rId27"/>
            </p:custDataLst>
          </p:nvPr>
        </p:nvSpPr>
        <p:spPr>
          <a:xfrm>
            <a:off x="8210697" y="542627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</a:t>
            </a:r>
            <a:r>
              <a:rPr lang="fr-FR" dirty="0" smtClean="0"/>
              <a:t>H/</a:t>
            </a:r>
            <a:r>
              <a:rPr lang="fr-FR" dirty="0" smtClean="0">
                <a:sym typeface="Symbol" panose="05050102010706020507" pitchFamily="18" charset="2"/>
              </a:rPr>
              <a:t></a:t>
            </a:r>
            <a:r>
              <a:rPr lang="fr-FR" dirty="0">
                <a:sym typeface="Symbol" panose="05050102010706020507" pitchFamily="18" charset="2"/>
              </a:rPr>
              <a:t>D</a:t>
            </a:r>
            <a:endParaRPr lang="fr-FR" dirty="0"/>
          </a:p>
        </p:txBody>
      </p:sp>
      <p:pic>
        <p:nvPicPr>
          <p:cNvPr id="60" name="Image 59" descr="\documentclass{article}&#10;\usepackage{amsmath,xcolor,hep}&#10;\pagestyle{empty}&#10;\begin{document}&#10;&#10;$&#10;{\color{black}&#10;\sim \alpha_\phi q_\mu q_{p/n}&#10;}&#10;$&#10;&#10;\end{document}" title="IguanaTex Bitmap Display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488" y="5540026"/>
            <a:ext cx="1367978" cy="234037"/>
          </a:xfrm>
          <a:prstGeom prst="rect">
            <a:avLst/>
          </a:prstGeom>
        </p:spPr>
      </p:pic>
      <p:sp>
        <p:nvSpPr>
          <p:cNvPr id="57" name="ZoneTexte 56"/>
          <p:cNvSpPr txBox="1"/>
          <p:nvPr>
            <p:custDataLst>
              <p:tags r:id="rId29"/>
            </p:custDataLst>
          </p:nvPr>
        </p:nvSpPr>
        <p:spPr>
          <a:xfrm>
            <a:off x="8520940" y="5810147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HD</a:t>
            </a:r>
            <a:r>
              <a:rPr lang="fr-FR" baseline="30000" dirty="0" smtClean="0"/>
              <a:t>+</a:t>
            </a:r>
            <a:endParaRPr lang="fr-FR" baseline="30000" dirty="0"/>
          </a:p>
        </p:txBody>
      </p:sp>
      <p:pic>
        <p:nvPicPr>
          <p:cNvPr id="59" name="Image 58" descr="\documentclass{article}&#10;\usepackage{amsmath,xcolor,hep}&#10;\pagestyle{empty}&#10;\begin{document}&#10;&#10;$&#10;{\color{black}&#10;\sim \alpha_\phi[1,q_e q_n,q_pq_n]&#10;}&#10;$&#10;&#10;\end{document}" title="IguanaTex Bitmap Display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92" y="5863387"/>
            <a:ext cx="2175946" cy="314917"/>
          </a:xfrm>
          <a:prstGeom prst="rect">
            <a:avLst/>
          </a:prstGeom>
        </p:spPr>
      </p:pic>
      <p:cxnSp>
        <p:nvCxnSpPr>
          <p:cNvPr id="83" name="Connecteur droit 82"/>
          <p:cNvCxnSpPr/>
          <p:nvPr>
            <p:custDataLst>
              <p:tags r:id="rId31"/>
            </p:custDataLst>
          </p:nvPr>
        </p:nvCxnSpPr>
        <p:spPr>
          <a:xfrm flipH="1" flipV="1">
            <a:off x="8886281" y="2811544"/>
            <a:ext cx="281607" cy="1892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>
            <p:custDataLst>
              <p:tags r:id="rId32"/>
            </p:custDataLst>
          </p:nvPr>
        </p:nvCxnSpPr>
        <p:spPr>
          <a:xfrm flipH="1">
            <a:off x="8718009" y="2811082"/>
            <a:ext cx="1682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>
            <p:custDataLst>
              <p:tags r:id="rId33"/>
            </p:custDataLst>
          </p:nvPr>
        </p:nvSpPr>
        <p:spPr>
          <a:xfrm>
            <a:off x="8137925" y="261698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spin</a:t>
            </a:r>
            <a:endParaRPr lang="fr-FR" dirty="0"/>
          </a:p>
        </p:txBody>
      </p:sp>
      <p:cxnSp>
        <p:nvCxnSpPr>
          <p:cNvPr id="39" name="Connecteur droit avec flèche 38"/>
          <p:cNvCxnSpPr/>
          <p:nvPr>
            <p:custDataLst>
              <p:tags r:id="rId34"/>
            </p:custDataLst>
          </p:nvPr>
        </p:nvCxnSpPr>
        <p:spPr>
          <a:xfrm flipH="1">
            <a:off x="1469571" y="3968948"/>
            <a:ext cx="483721" cy="65203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>
            <p:custDataLst>
              <p:tags r:id="rId35"/>
            </p:custDataLst>
          </p:nvPr>
        </p:nvSpPr>
        <p:spPr>
          <a:xfrm>
            <a:off x="208927" y="474891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One-</a:t>
            </a:r>
            <a:r>
              <a:rPr lang="fr-FR" sz="2400" dirty="0" err="1" smtClean="0"/>
              <a:t>loop</a:t>
            </a:r>
            <a:r>
              <a:rPr lang="fr-FR" sz="2400" dirty="0" smtClean="0"/>
              <a:t> correction</a:t>
            </a:r>
            <a:r>
              <a:rPr lang="fr-FR" dirty="0" smtClean="0"/>
              <a:t> </a:t>
            </a:r>
            <a:r>
              <a:rPr lang="fr-FR" sz="2400" dirty="0" smtClean="0"/>
              <a:t>to </a:t>
            </a:r>
            <a:endParaRPr lang="fr-FR" sz="2400" dirty="0"/>
          </a:p>
        </p:txBody>
      </p:sp>
      <p:pic>
        <p:nvPicPr>
          <p:cNvPr id="43" name="Image 42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54"/>
          <a:stretch>
            <a:fillRect/>
          </a:stretch>
        </p:blipFill>
        <p:spPr>
          <a:xfrm>
            <a:off x="456637" y="5328625"/>
            <a:ext cx="1873022" cy="1248932"/>
          </a:xfrm>
          <a:prstGeom prst="rect">
            <a:avLst/>
          </a:prstGeom>
        </p:spPr>
      </p:pic>
      <p:pic>
        <p:nvPicPr>
          <p:cNvPr id="44" name="Image 43" descr="\documentclass{article}&#10;\usepackage{amsmath,xcolor,hep}&#10;\pagestyle{empty}&#10;\begin{document}&#10;&#10;$&#10;{\color{black}&#10;\phi&#10;}&#10;$&#10;&#10;\end{document}" title="IguanaTex Bitmap Display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9" y="6348641"/>
            <a:ext cx="120686" cy="204343"/>
          </a:xfrm>
          <a:prstGeom prst="rect">
            <a:avLst/>
          </a:prstGeom>
        </p:spPr>
      </p:pic>
      <p:pic>
        <p:nvPicPr>
          <p:cNvPr id="45" name="Image 44" descr="\documentclass{article}&#10;\usepackage{amsmath,xcolor,hep}&#10;\pagestyle{empty}&#10;\begin{document}&#10;&#10;$&#10;{\color{black}&#10;\sim \alpha_\phi q_e^2/4\pi&#10;}&#10;$&#10;&#10;\end{document}" title="IguanaTex Bitmap Display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41" y="5820226"/>
            <a:ext cx="1306981" cy="375753"/>
          </a:xfrm>
          <a:prstGeom prst="rect">
            <a:avLst/>
          </a:prstGeom>
        </p:spPr>
      </p:pic>
      <p:pic>
        <p:nvPicPr>
          <p:cNvPr id="47" name="Image 46" descr="\documentclass{article}&#10;\usepackage{amsmath,xcolor,hep}&#10;\pagestyle{empty}&#10;\begin{document}&#10;&#10;$&#10;{\color{black}&#10;a_e&#10;}&#10;$&#10;&#10;\end{document}" title="IguanaTex Bitmap Display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25" y="4941488"/>
            <a:ext cx="256000" cy="197486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32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1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BSM CODATA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976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New </a:t>
            </a:r>
            <a:r>
              <a:rPr lang="fr-FR" dirty="0" err="1" smtClean="0"/>
              <a:t>particles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	      </a:t>
            </a:r>
            <a:r>
              <a:rPr lang="fr-FR" dirty="0" err="1" smtClean="0"/>
              <a:t>will</a:t>
            </a:r>
            <a:r>
              <a:rPr lang="fr-FR" dirty="0" smtClean="0"/>
              <a:t> affect the observables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determine</a:t>
            </a:r>
            <a:r>
              <a:rPr lang="fr-FR" dirty="0" smtClean="0"/>
              <a:t> the </a:t>
            </a:r>
            <a:r>
              <a:rPr lang="fr-FR" dirty="0" err="1" smtClean="0"/>
              <a:t>fundamental</a:t>
            </a:r>
            <a:r>
              <a:rPr lang="fr-FR" dirty="0" smtClean="0"/>
              <a:t> constants:</a:t>
            </a:r>
            <a:endParaRPr lang="fr-FR" dirty="0"/>
          </a:p>
        </p:txBody>
      </p:sp>
      <p:pic>
        <p:nvPicPr>
          <p:cNvPr id="4" name="Image 3" descr="\documentclass{article}&#10;\usepackage{amsmath,xcolor,hep}&#10;\pagestyle{empty}&#10;\begin{document}&#10;&#10;$&#10;{\color{black}&#10;\sim{\rm GeV}&#10;}&#10;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86" y="1919515"/>
            <a:ext cx="1049600" cy="258133"/>
          </a:xfrm>
          <a:prstGeom prst="rect">
            <a:avLst/>
          </a:prstGeom>
        </p:spPr>
      </p:pic>
      <p:pic>
        <p:nvPicPr>
          <p:cNvPr id="10" name="Image 9" descr="\documentclass{article}&#10;\usepackage{amsmath,xcolor,hep}&#10;\pagestyle{empty}&#10;\begin{document}&#10;&#10;$&#10;{\color{black}&#10;\mathcal{L}_{\rm int}= \sum g_\psi \bar \psi [\Gamma\cdot \phi] \psi&#10;}&#10;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55" y="2989549"/>
            <a:ext cx="3245632" cy="435969"/>
          </a:xfrm>
          <a:prstGeom prst="rect">
            <a:avLst/>
          </a:prstGeom>
        </p:spPr>
      </p:pic>
      <p:pic>
        <p:nvPicPr>
          <p:cNvPr id="9" name="Image 8" descr="\documentclass{article}&#10;\usepackage{amsmath,xcolor,hep}&#10;\pagestyle{empty}&#10;\begin{document}&#10;&#10;$&#10;{\color{black}&#10;\psi=e,\mu,p,n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92" y="3456912"/>
            <a:ext cx="1246629" cy="207086"/>
          </a:xfrm>
          <a:prstGeom prst="rect">
            <a:avLst/>
          </a:prstGeom>
        </p:spPr>
      </p:pic>
      <p:pic>
        <p:nvPicPr>
          <p:cNvPr id="11" name="Image 10" descr="\documentclass{article}&#10;\usepackage{amsmath,xcolor,hep}&#10;\pagestyle{empty}&#10;\begin{document}&#10;&#10;$&#10;{\color{black}&#10;\phi&#10;}&#10;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56" y="3379902"/>
            <a:ext cx="187733" cy="317867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H="1">
            <a:off x="4163434" y="3749234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3824268" y="3473710"/>
            <a:ext cx="347330" cy="2776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024676" y="3379902"/>
            <a:ext cx="724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scalar</a:t>
            </a:r>
            <a:endParaRPr lang="fr-FR" dirty="0"/>
          </a:p>
        </p:txBody>
      </p:sp>
      <p:pic>
        <p:nvPicPr>
          <p:cNvPr id="18" name="Image 17" descr="\documentclass{article}&#10;\usepackage{amsmath,xcolor,hep}&#10;\pagestyle{empty}&#10;\begin{document}&#10;&#10;$&#10;{\color{black}&#10;\gamma^\mu\phi_\mu&#10;}&#10;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57" y="3749235"/>
            <a:ext cx="773219" cy="41016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457380" y="3749234"/>
            <a:ext cx="77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vector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4545560" y="3421614"/>
            <a:ext cx="3120" cy="6969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 descr="\documentclass{article}&#10;\usepackage{amsmath,xcolor,hep}&#10;\pagestyle{empty}&#10;\begin{document}&#10;&#10;$&#10;{\color{black}&#10;V_{\rm NP}^{ij}=(-1)^{s+1}\alpha_\phi q_i q_j\frac{e^{-m_\phi r}}{r}&#10;}&#10;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09" y="2964425"/>
            <a:ext cx="4229120" cy="48621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7524262" y="3799082"/>
            <a:ext cx="3749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Arial Black" panose="020B0A04020102020204" pitchFamily="34" charset="0"/>
              </a:rPr>
              <a:t>Yukawa</a:t>
            </a:r>
            <a:r>
              <a:rPr lang="fr-FR" sz="2400" dirty="0" smtClean="0"/>
              <a:t> </a:t>
            </a:r>
            <a:r>
              <a:rPr lang="fr-FR" sz="2400" dirty="0" err="1" smtClean="0">
                <a:latin typeface="Arial Black" panose="020B0A04020102020204" pitchFamily="34" charset="0"/>
              </a:rPr>
              <a:t>potentials</a:t>
            </a:r>
            <a:endParaRPr lang="fr-FR" sz="2400" dirty="0" smtClean="0">
              <a:latin typeface="Arial Black" panose="020B0A04020102020204" pitchFamily="34" charset="0"/>
            </a:endParaRPr>
          </a:p>
          <a:p>
            <a:r>
              <a:rPr lang="fr-FR" sz="2400" dirty="0" err="1" smtClean="0"/>
              <a:t>contributing</a:t>
            </a:r>
            <a:r>
              <a:rPr lang="fr-FR" sz="2400" dirty="0" smtClean="0"/>
              <a:t> to spectral </a:t>
            </a:r>
            <a:r>
              <a:rPr lang="fr-FR" sz="2400" dirty="0" err="1" smtClean="0"/>
              <a:t>lines</a:t>
            </a:r>
            <a:endParaRPr lang="fr-FR" sz="2400" dirty="0" smtClean="0"/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1469571" y="3968948"/>
            <a:ext cx="483721" cy="65203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6250968" y="3207533"/>
            <a:ext cx="744651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 descr="\documentclass{article}&#10;\usepackage{amsmath,xcolor,hep}&#10;\pagestyle{empty}&#10;\begin{document}&#10;&#10;$&#10;{\color{black}&#10;q_i\equiv \frac{g_i}{\sqrt{|g_eg_p|}}&#10;}&#10;$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87" y="3687305"/>
            <a:ext cx="1160427" cy="372234"/>
          </a:xfrm>
          <a:prstGeom prst="rect">
            <a:avLst/>
          </a:prstGeom>
        </p:spPr>
      </p:pic>
      <p:cxnSp>
        <p:nvCxnSpPr>
          <p:cNvPr id="34" name="Connecteur droit 33"/>
          <p:cNvCxnSpPr/>
          <p:nvPr/>
        </p:nvCxnSpPr>
        <p:spPr>
          <a:xfrm flipH="1">
            <a:off x="10486121" y="3818084"/>
            <a:ext cx="1682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10328483" y="3542560"/>
            <a:ext cx="157637" cy="27552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9801422" y="2636683"/>
            <a:ext cx="273307" cy="4722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10074729" y="2647488"/>
            <a:ext cx="1682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Image 81" descr="\documentclass{article}&#10;\usepackage{amsmath,xcolor,hep}&#10;\pagestyle{empty}&#10;\begin{document}&#10;&#10;$&#10;{\color{black}&#10;\equiv \frac{|g_eg_p|}{4\pi}\geq 0&#10;}&#10;$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336" y="2452934"/>
            <a:ext cx="1164281" cy="329023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208927" y="474891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One-</a:t>
            </a:r>
            <a:r>
              <a:rPr lang="fr-FR" sz="2400" dirty="0" err="1" smtClean="0"/>
              <a:t>loop</a:t>
            </a:r>
            <a:r>
              <a:rPr lang="fr-FR" sz="2400" dirty="0" smtClean="0"/>
              <a:t> correction</a:t>
            </a:r>
            <a:r>
              <a:rPr lang="fr-FR" dirty="0" smtClean="0"/>
              <a:t> </a:t>
            </a:r>
            <a:r>
              <a:rPr lang="fr-FR" sz="2400" dirty="0" smtClean="0"/>
              <a:t>to </a:t>
            </a:r>
            <a:endParaRPr lang="fr-FR" sz="2400" dirty="0"/>
          </a:p>
        </p:txBody>
      </p:sp>
      <p:cxnSp>
        <p:nvCxnSpPr>
          <p:cNvPr id="83" name="Connecteur droit 82"/>
          <p:cNvCxnSpPr/>
          <p:nvPr/>
        </p:nvCxnSpPr>
        <p:spPr>
          <a:xfrm flipH="1" flipV="1">
            <a:off x="8886281" y="2811544"/>
            <a:ext cx="281607" cy="1892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H="1">
            <a:off x="8718009" y="2811082"/>
            <a:ext cx="1682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8137925" y="261698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spin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4437160" y="4805244"/>
            <a:ext cx="6516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Theoretical</a:t>
            </a:r>
            <a:r>
              <a:rPr lang="fr-FR" sz="2800" dirty="0" smtClean="0"/>
              <a:t> </a:t>
            </a:r>
            <a:r>
              <a:rPr lang="fr-FR" sz="2800" dirty="0" err="1" smtClean="0"/>
              <a:t>prediction</a:t>
            </a:r>
            <a:r>
              <a:rPr lang="fr-FR" sz="2800" dirty="0" smtClean="0"/>
              <a:t> for an observable     :</a:t>
            </a:r>
          </a:p>
        </p:txBody>
      </p:sp>
      <p:pic>
        <p:nvPicPr>
          <p:cNvPr id="5" name="Image 4" descr="\documentclass{article}&#10;\usepackage{amsmath,xcolor,hep}&#10;\pagestyle{empty}&#10;\begin{document}&#10;&#10;$&#10;{\color{black}&#10;\mathcal{O}&#10;}&#10;$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753" y="4953394"/>
            <a:ext cx="256000" cy="258133"/>
          </a:xfrm>
          <a:prstGeom prst="rect">
            <a:avLst/>
          </a:prstGeom>
        </p:spPr>
      </p:pic>
      <p:pic>
        <p:nvPicPr>
          <p:cNvPr id="8" name="Image 7" descr="\documentclass{article}&#10;\usepackage{amsmath,xcolor,hep}&#10;\pagestyle{empty}&#10;\begin{document}&#10;&#10;$&#10;{\color{black}&#10;\mathcal{O}_{\rm th}=\mathcal{O}_{\rm SM}(g_{\rm SM})+\mathcal{O}_{\rm NP}(g_{\rm SM},\alpha_\phi,m_\phi)+\delta\mathcal{O}_{\rm th}&#10;}&#10;$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11" y="5583945"/>
            <a:ext cx="7482497" cy="422655"/>
          </a:xfrm>
          <a:prstGeom prst="rect">
            <a:avLst/>
          </a:prstGeom>
        </p:spPr>
      </p:pic>
      <p:cxnSp>
        <p:nvCxnSpPr>
          <p:cNvPr id="43" name="Connecteur droit 42"/>
          <p:cNvCxnSpPr/>
          <p:nvPr/>
        </p:nvCxnSpPr>
        <p:spPr>
          <a:xfrm flipH="1">
            <a:off x="5446813" y="6315623"/>
            <a:ext cx="38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5828476" y="6040099"/>
            <a:ext cx="221042" cy="27552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\documentclass{article}&#10;\usepackage{amsmath,xcolor,hep}&#10;\pagestyle{empty}&#10;\begin{document}&#10;&#10;$&#10;{\color{black}&#10;R_\infty,\alpha,r_p,\dots&#10;}&#10;$&#10;&#10;\end{document}" title="IguanaTex Bitmap Display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63" y="6155131"/>
            <a:ext cx="1543079" cy="28603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277277" y="6195979"/>
            <a:ext cx="253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evaluated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Arial Black" panose="020B0A04020102020204" pitchFamily="34" charset="0"/>
              </a:rPr>
              <a:t>@LO</a:t>
            </a:r>
            <a:r>
              <a:rPr lang="fr-FR" sz="2400" dirty="0" smtClean="0"/>
              <a:t> in </a:t>
            </a:r>
            <a:endParaRPr lang="fr-FR" sz="2400" dirty="0"/>
          </a:p>
        </p:txBody>
      </p:sp>
      <p:pic>
        <p:nvPicPr>
          <p:cNvPr id="21" name="Image 20" descr="\documentclass{article}&#10;\usepackage{amsmath,xcolor,hep}&#10;\pagestyle{empty}&#10;\begin{document}&#10;&#10;$&#10;{\color{black}&#10;\alpha_\phi&#10;}&#10;$&#10;&#10;\end{document}" title="IguanaTex Bitmap Display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11" y="6390855"/>
            <a:ext cx="321828" cy="239543"/>
          </a:xfrm>
          <a:prstGeom prst="rect">
            <a:avLst/>
          </a:prstGeom>
        </p:spPr>
      </p:pic>
      <p:cxnSp>
        <p:nvCxnSpPr>
          <p:cNvPr id="50" name="Connecteur droit 49"/>
          <p:cNvCxnSpPr/>
          <p:nvPr/>
        </p:nvCxnSpPr>
        <p:spPr>
          <a:xfrm flipV="1">
            <a:off x="7306209" y="6037200"/>
            <a:ext cx="199470" cy="2165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 6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56637" y="5328625"/>
            <a:ext cx="1873022" cy="1248932"/>
          </a:xfrm>
          <a:prstGeom prst="rect">
            <a:avLst/>
          </a:prstGeom>
        </p:spPr>
      </p:pic>
      <p:pic>
        <p:nvPicPr>
          <p:cNvPr id="62" name="Image 61" descr="\documentclass{article}&#10;\usepackage{amsmath,xcolor,hep}&#10;\pagestyle{empty}&#10;\begin{document}&#10;&#10;$&#10;{\color{black}&#10;\phi&#10;}&#10;$&#10;&#10;\end{document}" title="IguanaTex Bitmap Display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9" y="6348641"/>
            <a:ext cx="120686" cy="204343"/>
          </a:xfrm>
          <a:prstGeom prst="rect">
            <a:avLst/>
          </a:prstGeom>
        </p:spPr>
      </p:pic>
      <p:pic>
        <p:nvPicPr>
          <p:cNvPr id="37" name="Image 36" descr="\documentclass{article}&#10;\usepackage{amsmath,xcolor,hep}&#10;\pagestyle{empty}&#10;\begin{document}&#10;&#10;$&#10;{\color{black}&#10;\sim \alpha_\phi q_e^2/4\pi&#10;}&#10;$&#10;&#10;\end{document}" title="IguanaTex Bitmap Display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41" y="5820226"/>
            <a:ext cx="1306981" cy="375753"/>
          </a:xfrm>
          <a:prstGeom prst="rect">
            <a:avLst/>
          </a:prstGeom>
        </p:spPr>
      </p:pic>
      <p:pic>
        <p:nvPicPr>
          <p:cNvPr id="38" name="Image 37" descr="\documentclass{article}&#10;\usepackage{amsmath,xcolor,hep}&#10;\pagestyle{empty}&#10;\begin{document}&#10;&#10;$&#10;{\color{black}&#10;a_e&#10;}&#10;$&#10;&#10;\end{document}" title="IguanaTex Bitmap Display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25" y="4941488"/>
            <a:ext cx="256000" cy="197486"/>
          </a:xfrm>
          <a:prstGeom prst="rect">
            <a:avLst/>
          </a:prstGeom>
        </p:spPr>
      </p:pic>
      <p:cxnSp>
        <p:nvCxnSpPr>
          <p:cNvPr id="63" name="Connecteur droit 62"/>
          <p:cNvCxnSpPr/>
          <p:nvPr/>
        </p:nvCxnSpPr>
        <p:spPr>
          <a:xfrm flipV="1">
            <a:off x="10748287" y="6010290"/>
            <a:ext cx="53151" cy="2111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9615966" y="6221403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TH </a:t>
            </a:r>
            <a:r>
              <a:rPr lang="fr-FR" sz="2400" dirty="0" err="1" smtClean="0"/>
              <a:t>uncert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33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2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Datasets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4" y="2335667"/>
            <a:ext cx="3793838" cy="415562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8344" y="2057400"/>
            <a:ext cx="276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 Black" panose="020B0A04020102020204" pitchFamily="34" charset="0"/>
              </a:rPr>
              <a:t>Hydrogen</a:t>
            </a:r>
            <a:r>
              <a:rPr lang="fr-FR" dirty="0" smtClean="0">
                <a:latin typeface="Arial Black" panose="020B0A04020102020204" pitchFamily="34" charset="0"/>
              </a:rPr>
              <a:t>/</a:t>
            </a:r>
            <a:r>
              <a:rPr lang="fr-FR" dirty="0" err="1" smtClean="0">
                <a:latin typeface="Arial Black" panose="020B0A04020102020204" pitchFamily="34" charset="0"/>
              </a:rPr>
              <a:t>Deuterium</a:t>
            </a:r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02" y="5482761"/>
            <a:ext cx="2649648" cy="129340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67826" y="523998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  <a:sym typeface="Symbol" panose="05050102010706020507" pitchFamily="18" charset="2"/>
              </a:rPr>
              <a:t></a:t>
            </a:r>
            <a:r>
              <a:rPr lang="fr-FR" dirty="0" smtClean="0">
                <a:latin typeface="Arial Black" panose="020B0A04020102020204" pitchFamily="34" charset="0"/>
              </a:rPr>
              <a:t>H/</a:t>
            </a:r>
            <a:r>
              <a:rPr lang="fr-FR" dirty="0" smtClean="0">
                <a:latin typeface="Arial Black" panose="020B0A04020102020204" pitchFamily="34" charset="0"/>
                <a:sym typeface="Symbol" panose="05050102010706020507" pitchFamily="18" charset="2"/>
              </a:rPr>
              <a:t></a:t>
            </a:r>
            <a:r>
              <a:rPr lang="fr-FR" dirty="0" smtClean="0">
                <a:latin typeface="Arial Black" panose="020B0A04020102020204" pitchFamily="34" charset="0"/>
              </a:rPr>
              <a:t>D</a:t>
            </a:r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02" y="2201811"/>
            <a:ext cx="3224452" cy="277215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525944" y="192119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latin typeface="Arial Black" panose="020B0A04020102020204" pitchFamily="34" charset="0"/>
                <a:sym typeface="Symbol" panose="05050102010706020507" pitchFamily="18" charset="2"/>
              </a:rPr>
              <a:t>g</a:t>
            </a:r>
            <a:r>
              <a:rPr lang="fr-FR" baseline="-25000" dirty="0" smtClean="0">
                <a:latin typeface="Arial Black" panose="020B0A04020102020204" pitchFamily="34" charset="0"/>
                <a:sym typeface="Symbol" panose="05050102010706020507" pitchFamily="18" charset="2"/>
              </a:rPr>
              <a:t>e</a:t>
            </a:r>
            <a:r>
              <a:rPr lang="fr-FR" dirty="0" smtClean="0">
                <a:latin typeface="Arial Black" panose="020B0A04020102020204" pitchFamily="34" charset="0"/>
                <a:sym typeface="Symbol" panose="05050102010706020507" pitchFamily="18" charset="2"/>
              </a:rPr>
              <a:t>-2,masses…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6112" y="1475179"/>
            <a:ext cx="1974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CODATA18</a:t>
            </a:r>
            <a:endParaRPr lang="fr-FR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23" y="2801406"/>
            <a:ext cx="5818940" cy="372232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353336" y="1395886"/>
            <a:ext cx="147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DATA22</a:t>
            </a:r>
            <a:endParaRPr lang="fr-F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228452" y="1714829"/>
            <a:ext cx="447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including</a:t>
            </a:r>
            <a:r>
              <a:rPr lang="fr-FR" dirty="0" smtClean="0"/>
              <a:t> post-CODATA18 </a:t>
            </a:r>
            <a:r>
              <a:rPr lang="fr-FR" dirty="0" err="1" smtClean="0"/>
              <a:t>improvements</a:t>
            </a:r>
            <a:r>
              <a:rPr lang="fr-FR" dirty="0" smtClean="0"/>
              <a:t> from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506103" y="2064873"/>
            <a:ext cx="441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Hydrogen</a:t>
            </a:r>
            <a:r>
              <a:rPr lang="fr-FR" dirty="0" smtClean="0"/>
              <a:t>,</a:t>
            </a:r>
            <a:r>
              <a:rPr lang="fr-FR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HD+</a:t>
            </a:r>
            <a:r>
              <a:rPr lang="fr-FR" dirty="0" smtClean="0"/>
              <a:t>,</a:t>
            </a:r>
            <a:r>
              <a:rPr lang="fr-FR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fr-FR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pbar</a:t>
            </a:r>
            <a:r>
              <a:rPr lang="fr-FR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-He </a:t>
            </a:r>
          </a:p>
          <a:p>
            <a:r>
              <a:rPr lang="fr-FR" dirty="0" smtClean="0">
                <a:solidFill>
                  <a:srgbClr val="00B0F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</a:t>
            </a:r>
            <a:r>
              <a:rPr lang="fr-FR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He </a:t>
            </a:r>
            <a:r>
              <a:rPr lang="fr-FR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lines</a:t>
            </a:r>
            <a:r>
              <a:rPr lang="fr-FR" dirty="0" smtClean="0"/>
              <a:t>,</a:t>
            </a:r>
            <a:r>
              <a:rPr lang="fr-FR" dirty="0" smtClean="0">
                <a:latin typeface="Arial Black" panose="020B0A04020102020204" pitchFamily="34" charset="0"/>
              </a:rPr>
              <a:t> </a:t>
            </a:r>
            <a:r>
              <a:rPr lang="fr-FR" i="1" dirty="0" smtClean="0">
                <a:solidFill>
                  <a:srgbClr val="00B0F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g</a:t>
            </a:r>
            <a:r>
              <a:rPr lang="fr-FR" baseline="-25000" dirty="0" smtClean="0">
                <a:solidFill>
                  <a:srgbClr val="00B0F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e</a:t>
            </a:r>
            <a:r>
              <a:rPr lang="fr-FR" dirty="0" smtClean="0">
                <a:solidFill>
                  <a:srgbClr val="00B0F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-2 </a:t>
            </a:r>
            <a:r>
              <a:rPr lang="fr-FR" dirty="0" smtClean="0">
                <a:sym typeface="Symbol" panose="05050102010706020507" pitchFamily="18" charset="2"/>
              </a:rPr>
              <a:t>and</a:t>
            </a:r>
            <a:r>
              <a:rPr lang="fr-FR" dirty="0" smtClean="0">
                <a:solidFill>
                  <a:srgbClr val="00B0F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rgbClr val="00B0F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atomic</a:t>
            </a:r>
            <a:r>
              <a:rPr lang="fr-FR" dirty="0" smtClean="0">
                <a:solidFill>
                  <a:srgbClr val="00B0F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 masses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511744" y="1491586"/>
            <a:ext cx="226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used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for validation </a:t>
            </a:r>
            <a:endParaRPr lang="fr-FR" baseline="30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34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7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New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607058" y="1690688"/>
            <a:ext cx="2585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Dark</a:t>
            </a:r>
            <a:r>
              <a:rPr lang="fr-FR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photon</a:t>
            </a:r>
            <a:endParaRPr lang="fr-FR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" name="Image 40" descr="\documentclass{article}&#10;\usepackage{amsmath,xcolor,hep}&#10;\pagestyle{empty}&#10;\begin{document}&#10;&#10;$&#10;{\color{black}&#10;\mathcal{L}_{\rm int} = -\frac{\epsilon}{2}F^{\mu\nu}F_{\mu\nu}'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94" y="1826485"/>
            <a:ext cx="2152228" cy="343619"/>
          </a:xfrm>
          <a:prstGeom prst="rect">
            <a:avLst/>
          </a:prstGeom>
        </p:spPr>
      </p:pic>
      <p:pic>
        <p:nvPicPr>
          <p:cNvPr id="6" name="Image 5" descr="\documentclass{article}&#10;\usepackage{amsmath,xcolor,hep}&#10;\pagestyle{empty}&#10;\begin{document}&#10;&#10;$&#10;{\color{black}&#10;\alpha_\phi=\alpha \epsilon^2&#10;}&#10;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9" y="2213908"/>
            <a:ext cx="1077790" cy="362057"/>
          </a:xfrm>
          <a:prstGeom prst="rect">
            <a:avLst/>
          </a:prstGeom>
        </p:spPr>
      </p:pic>
      <p:pic>
        <p:nvPicPr>
          <p:cNvPr id="36" name="Image 35" descr="\documentclass{article}&#10;\usepackage{amsmath,xcolor,hep}&#10;\pagestyle{empty}&#10;\begin{document}&#10;&#10;$&#10;{\color{black}&#10;q_{\ell}=-q_p=-1&#10;}&#10;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9" y="2591714"/>
            <a:ext cx="1772084" cy="284845"/>
          </a:xfrm>
          <a:prstGeom prst="rect">
            <a:avLst/>
          </a:prstGeom>
        </p:spPr>
      </p:pic>
      <p:pic>
        <p:nvPicPr>
          <p:cNvPr id="13" name="Image 12" descr="\documentclass{article}&#10;\usepackage{amsmath,xcolor,hep}&#10;\pagestyle{empty}&#10;\begin{document}&#10;&#10;$&#10;{\color{black}&#10;q_n=0&#10;}&#10;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9" y="2928911"/>
            <a:ext cx="768642" cy="244922"/>
          </a:xfrm>
          <a:prstGeom prst="rect">
            <a:avLst/>
          </a:prstGeom>
        </p:spPr>
      </p:pic>
      <p:sp>
        <p:nvSpPr>
          <p:cNvPr id="15" name="ZoneTexte 14"/>
          <p:cNvSpPr txBox="1"/>
          <p:nvPr>
            <p:custDataLst>
              <p:tags r:id="rId8"/>
            </p:custDataLst>
          </p:nvPr>
        </p:nvSpPr>
        <p:spPr>
          <a:xfrm>
            <a:off x="7742647" y="1244367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rial Black" panose="020B0A04020102020204" pitchFamily="34" charset="0"/>
              </a:rPr>
              <a:t>U(1)</a:t>
            </a:r>
            <a:r>
              <a:rPr lang="fr-FR" sz="2800" baseline="-25000" dirty="0" smtClean="0">
                <a:latin typeface="Arial Black" panose="020B0A04020102020204" pitchFamily="34" charset="0"/>
              </a:rPr>
              <a:t>B-L</a:t>
            </a:r>
            <a:endParaRPr lang="fr-FR" sz="2800" baseline="-25000" dirty="0">
              <a:latin typeface="Arial Black" panose="020B0A04020102020204" pitchFamily="34" charset="0"/>
            </a:endParaRPr>
          </a:p>
        </p:txBody>
      </p:sp>
      <p:pic>
        <p:nvPicPr>
          <p:cNvPr id="17" name="Image 16" descr="\documentclass{article}&#10;\usepackage{amsmath,xcolor,hep}&#10;\pagestyle{empty}&#10;\begin{document}&#10;&#10;$&#10;{\color{black}&#10;\alpha_\phi=g_{\rm B-L}^2/4\pi&#10;}&#10;$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61" y="1321719"/>
            <a:ext cx="1738893" cy="364260"/>
          </a:xfrm>
          <a:prstGeom prst="rect">
            <a:avLst/>
          </a:prstGeom>
        </p:spPr>
      </p:pic>
      <p:pic>
        <p:nvPicPr>
          <p:cNvPr id="37" name="Image 36" descr="\documentclass{article}&#10;\usepackage{amsmath,xcolor,hep}&#10;\pagestyle{empty}&#10;\begin{document}&#10;&#10;$&#10;{\color{black}&#10;q_{\ell}=-q_p=-1&#10;}&#10;$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73" y="1872274"/>
            <a:ext cx="1772084" cy="284845"/>
          </a:xfrm>
          <a:prstGeom prst="rect">
            <a:avLst/>
          </a:prstGeom>
        </p:spPr>
      </p:pic>
      <p:pic>
        <p:nvPicPr>
          <p:cNvPr id="20" name="Image 19" descr="\documentclass{article}&#10;\usepackage{amsmath,xcolor,hep}&#10;\pagestyle{empty}&#10;\begin{document}&#10;&#10;$&#10;{\color{black}&#10;q_n=1&#10;}&#10;$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74" y="2250078"/>
            <a:ext cx="758433" cy="246592"/>
          </a:xfrm>
          <a:prstGeom prst="rect">
            <a:avLst/>
          </a:prstGeom>
        </p:spPr>
      </p:pic>
      <p:sp>
        <p:nvSpPr>
          <p:cNvPr id="21" name="ZoneTexte 20"/>
          <p:cNvSpPr txBox="1"/>
          <p:nvPr>
            <p:custDataLst>
              <p:tags r:id="rId12"/>
            </p:custDataLst>
          </p:nvPr>
        </p:nvSpPr>
        <p:spPr>
          <a:xfrm>
            <a:off x="3069724" y="2757657"/>
            <a:ext cx="2597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Higgs</a:t>
            </a: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portal</a:t>
            </a:r>
            <a:endParaRPr lang="fr-FR" sz="2800" baseline="-25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4" name="Image 23" descr="\documentclass{article}&#10;\usepackage{amsmath,xcolor,hep}&#10;\pagestyle{empty}&#10;\begin{document}&#10;&#10;$&#10;{\color{black}&#10;\alpha_\phi=\sin\theta^2 m_e\kappa_p m_p/(4\pi v^2)&#10;}&#10;$&#10;&#10;\end{document}" title="IguanaTex Bitmap Display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26" y="2836028"/>
            <a:ext cx="3272604" cy="366477"/>
          </a:xfrm>
          <a:prstGeom prst="rect">
            <a:avLst/>
          </a:prstGeom>
        </p:spPr>
      </p:pic>
      <p:sp>
        <p:nvSpPr>
          <p:cNvPr id="23" name="ZoneTexte 22"/>
          <p:cNvSpPr txBox="1"/>
          <p:nvPr>
            <p:custDataLst>
              <p:tags r:id="rId14"/>
            </p:custDataLst>
          </p:nvPr>
        </p:nvSpPr>
        <p:spPr>
          <a:xfrm>
            <a:off x="1938644" y="5761900"/>
            <a:ext cx="24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highlights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molecules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3" name="Image 42" descr="\documentclass{article}&#10;\usepackage{amsmath,xcolor,hep}&#10;\pagestyle{empty}&#10;\begin{document}&#10;&#10;$&#10;{\color{black}&#10;q_\ell=m_\ell/\sqrt{m_e\kappa_p m_p}&#10;}&#10;$&#10;&#10;\end{document}" title="IguanaTex Bitmap Display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04" y="3575532"/>
            <a:ext cx="2340641" cy="327514"/>
          </a:xfrm>
          <a:prstGeom prst="rect">
            <a:avLst/>
          </a:prstGeom>
        </p:spPr>
      </p:pic>
      <p:pic>
        <p:nvPicPr>
          <p:cNvPr id="44" name="Image 43" descr="\documentclass{article}&#10;\usepackage{amsmath,xcolor,hep}&#10;\pagestyle{empty}&#10;\begin{document}&#10;&#10;$&#10;{\color{black}&#10;q_{p,n}=\kappa_{p,n}m_{p,n}/\sqrt{m_e\kappa_p m_p}&#10;}&#10;$&#10;&#10;\end{document}" title="IguanaTex Bitmap Display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05" y="3885769"/>
            <a:ext cx="3285542" cy="326336"/>
          </a:xfrm>
          <a:prstGeom prst="rect">
            <a:avLst/>
          </a:prstGeom>
        </p:spPr>
      </p:pic>
      <p:sp>
        <p:nvSpPr>
          <p:cNvPr id="28" name="ZoneTexte 27"/>
          <p:cNvSpPr txBox="1"/>
          <p:nvPr>
            <p:custDataLst>
              <p:tags r:id="rId17"/>
            </p:custDataLst>
          </p:nvPr>
        </p:nvSpPr>
        <p:spPr>
          <a:xfrm>
            <a:off x="6754277" y="3575532"/>
            <a:ext cx="479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larger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effects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in muonic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atoms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and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molecules</a:t>
            </a:r>
            <a:endParaRPr lang="fr-FR" baseline="30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ZoneTexte 28"/>
          <p:cNvSpPr txBox="1"/>
          <p:nvPr>
            <p:custDataLst>
              <p:tags r:id="rId18"/>
            </p:custDataLst>
          </p:nvPr>
        </p:nvSpPr>
        <p:spPr>
          <a:xfrm>
            <a:off x="425455" y="4904396"/>
            <a:ext cx="37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Hadrophilic</a:t>
            </a:r>
            <a:r>
              <a:rPr lang="fr-FR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scalar</a:t>
            </a:r>
            <a:endParaRPr lang="fr-FR" sz="2800" baseline="-25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38" name="Image 37" descr="\documentclass{article}&#10;\usepackage{amsmath,xcolor,hep}&#10;\pagestyle{empty}&#10;\begin{document}&#10;&#10;$&#10;{\color{black}&#10;q_{\ell}=0&#10;}&#10;$&#10;&#10;\end{document}" title="IguanaTex Bitmap Display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69" y="5840804"/>
            <a:ext cx="723731" cy="248762"/>
          </a:xfrm>
          <a:prstGeom prst="rect">
            <a:avLst/>
          </a:prstGeom>
        </p:spPr>
      </p:pic>
      <p:pic>
        <p:nvPicPr>
          <p:cNvPr id="34" name="Image 33" descr="\documentclass{article}&#10;\usepackage{amsmath,xcolor,hep}&#10;\pagestyle{empty}&#10;\begin{document}&#10;&#10;$&#10;{\color{black}&#10;\alpha_\phi=\sin\theta^2 m_e\kappa_p m_p/(4\pi v^2)&#10;}&#10;$&#10;&#10;\end{document}" title="IguanaTex Bitmap Display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8" y="5395423"/>
            <a:ext cx="3272604" cy="366477"/>
          </a:xfrm>
          <a:prstGeom prst="rect">
            <a:avLst/>
          </a:prstGeom>
        </p:spPr>
      </p:pic>
      <p:sp>
        <p:nvSpPr>
          <p:cNvPr id="39" name="ZoneTexte 38"/>
          <p:cNvSpPr txBox="1"/>
          <p:nvPr>
            <p:custDataLst>
              <p:tags r:id="rId21"/>
            </p:custDataLst>
          </p:nvPr>
        </p:nvSpPr>
        <p:spPr>
          <a:xfrm>
            <a:off x="5246731" y="4474574"/>
            <a:ext cx="4549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91169A"/>
                </a:solidFill>
                <a:latin typeface="Arial Black" panose="020B0A04020102020204" pitchFamily="34" charset="0"/>
              </a:rPr>
              <a:t>Up-</a:t>
            </a:r>
            <a:r>
              <a:rPr lang="fr-FR" sz="2800" dirty="0" err="1" smtClean="0">
                <a:solidFill>
                  <a:srgbClr val="91169A"/>
                </a:solidFill>
                <a:latin typeface="Arial Black" panose="020B0A04020102020204" pitchFamily="34" charset="0"/>
              </a:rPr>
              <a:t>Lepto</a:t>
            </a:r>
            <a:r>
              <a:rPr lang="fr-FR" sz="2800" dirty="0" smtClean="0">
                <a:solidFill>
                  <a:srgbClr val="91169A"/>
                </a:solidFill>
                <a:latin typeface="Arial Black" panose="020B0A04020102020204" pitchFamily="34" charset="0"/>
              </a:rPr>
              <a:t>-</a:t>
            </a:r>
            <a:r>
              <a:rPr lang="fr-FR" sz="2800" dirty="0" err="1" smtClean="0">
                <a:solidFill>
                  <a:srgbClr val="91169A"/>
                </a:solidFill>
                <a:latin typeface="Arial Black" panose="020B0A04020102020204" pitchFamily="34" charset="0"/>
              </a:rPr>
              <a:t>Darko-philic</a:t>
            </a:r>
            <a:r>
              <a:rPr lang="fr-FR" sz="2800" dirty="0" smtClean="0">
                <a:solidFill>
                  <a:srgbClr val="91169A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fr-FR" sz="2800" dirty="0" smtClean="0">
                <a:solidFill>
                  <a:srgbClr val="91169A"/>
                </a:solidFill>
                <a:latin typeface="Arial Black" panose="020B0A04020102020204" pitchFamily="34" charset="0"/>
              </a:rPr>
              <a:t>(ULD) scalar</a:t>
            </a:r>
            <a:endParaRPr lang="fr-FR" sz="2800" baseline="-25000" dirty="0">
              <a:solidFill>
                <a:srgbClr val="91169A"/>
              </a:solidFill>
              <a:latin typeface="Arial Black" panose="020B0A04020102020204" pitchFamily="34" charset="0"/>
            </a:endParaRPr>
          </a:p>
        </p:txBody>
      </p:sp>
      <p:pic>
        <p:nvPicPr>
          <p:cNvPr id="45" name="Image 44" descr="\documentclass{article}&#10;\usepackage{amsmath,xcolor,hep}&#10;\pagestyle{empty}&#10;\begin{document}&#10;&#10;$&#10;{\color{gray}&#10;\kappa_p=0.306(14),\ \kappa_n=0.308(14)&#10;}&#10;$&#10;&#10;\end{document}" title="IguanaTex Bitmap Display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03" y="3294583"/>
            <a:ext cx="3088457" cy="249600"/>
          </a:xfrm>
          <a:prstGeom prst="rect">
            <a:avLst/>
          </a:prstGeom>
        </p:spPr>
      </p:pic>
      <p:sp>
        <p:nvSpPr>
          <p:cNvPr id="42" name="ZoneTexte 41"/>
          <p:cNvSpPr txBox="1"/>
          <p:nvPr>
            <p:custDataLst>
              <p:tags r:id="rId23"/>
            </p:custDataLst>
          </p:nvPr>
        </p:nvSpPr>
        <p:spPr>
          <a:xfrm>
            <a:off x="6538834" y="3192833"/>
            <a:ext cx="293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from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nucleon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form-factors</a:t>
            </a:r>
            <a:endParaRPr lang="fr-FR" baseline="30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6" name="Image 45" descr="\documentclass{article}&#10;\usepackage{amsmath,xcolor,hep}&#10;\pagestyle{empty}&#10;\begin{document}&#10;&#10;$&#10;{\color{black}&#10;q_{p,n}=\kappa_{p,n}m_{p,n}/\sqrt{m_e\kappa_p m_p}&#10;}&#10;$&#10;&#10;\end{document}" title="IguanaTex Bitmap Display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9" y="6117596"/>
            <a:ext cx="3285542" cy="326336"/>
          </a:xfrm>
          <a:prstGeom prst="rect">
            <a:avLst/>
          </a:prstGeom>
        </p:spPr>
      </p:pic>
      <p:pic>
        <p:nvPicPr>
          <p:cNvPr id="48" name="Image 47" descr="\documentclass{article}&#10;\usepackage{amsmath,xcolor,hep}&#10;\pagestyle{empty}&#10;\begin{document}&#10;&#10;$&#10;{\color{black}&#10;\alpha_\phi=k^2 m_e\kappa_p' m_p/(4\pi v^2)&#10;}&#10;$&#10;&#10;\end{document}" title="IguanaTex Bitmap Display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135" y="4982415"/>
            <a:ext cx="2900660" cy="368707"/>
          </a:xfrm>
          <a:prstGeom prst="rect">
            <a:avLst/>
          </a:prstGeom>
        </p:spPr>
      </p:pic>
      <p:pic>
        <p:nvPicPr>
          <p:cNvPr id="55" name="Image 54" descr="\documentclass{article}&#10;\usepackage{amsmath,xcolor,hep}&#10;\pagestyle{empty}&#10;\begin{document}&#10;&#10;$&#10;{\color{black}&#10;q_\ell=m_\ell/\sqrt{m_e\kappa_p' m_p},\ q_{p,n}=\kappa_{p,n}'m_{p,n}/\sqrt{m_e\kappa_p' m_p}&#10;}&#10;$&#10;&#10;\end{document}" title="IguanaTex Bitmap Display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28" y="5449161"/>
            <a:ext cx="5955269" cy="506956"/>
          </a:xfrm>
          <a:prstGeom prst="rect">
            <a:avLst/>
          </a:prstGeom>
        </p:spPr>
      </p:pic>
      <p:pic>
        <p:nvPicPr>
          <p:cNvPr id="61" name="Image 60" descr="\documentclass{article}&#10;\usepackage{amsmath,xcolor,hep}&#10;\pagestyle{empty}&#10;\begin{document}&#10;&#10;$&#10;{\color{violet}&#10;\kappa_p'=0.018(5),\ \kappa_n'=0.016(5)&#10;}&#10;$&#10;&#10;\end{document}" title="IguanaTex Bitmap Display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29" y="6051801"/>
            <a:ext cx="2863251" cy="280239"/>
          </a:xfrm>
          <a:prstGeom prst="rect">
            <a:avLst/>
          </a:prstGeom>
        </p:spPr>
      </p:pic>
      <p:sp>
        <p:nvSpPr>
          <p:cNvPr id="54" name="ZoneTexte 53"/>
          <p:cNvSpPr txBox="1"/>
          <p:nvPr>
            <p:custDataLst>
              <p:tags r:id="rId28"/>
            </p:custDataLst>
          </p:nvPr>
        </p:nvSpPr>
        <p:spPr>
          <a:xfrm>
            <a:off x="8494737" y="6006830"/>
            <a:ext cx="279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91169A"/>
                </a:solidFill>
                <a:sym typeface="Symbol" panose="05050102010706020507" pitchFamily="18" charset="2"/>
              </a:rPr>
              <a:t> couples </a:t>
            </a:r>
            <a:r>
              <a:rPr lang="fr-FR" i="1" dirty="0" smtClean="0">
                <a:solidFill>
                  <a:srgbClr val="91169A"/>
                </a:solidFill>
                <a:sym typeface="Symbol" panose="05050102010706020507" pitchFamily="18" charset="2"/>
              </a:rPr>
              <a:t>only</a:t>
            </a:r>
            <a:r>
              <a:rPr lang="fr-FR" dirty="0" smtClean="0">
                <a:solidFill>
                  <a:srgbClr val="91169A"/>
                </a:solidFill>
                <a:sym typeface="Symbol" panose="05050102010706020507" pitchFamily="18" charset="2"/>
              </a:rPr>
              <a:t> to up-quark</a:t>
            </a:r>
            <a:endParaRPr lang="fr-FR" baseline="30000" dirty="0">
              <a:solidFill>
                <a:srgbClr val="91169A"/>
              </a:solidFill>
            </a:endParaRPr>
          </a:p>
        </p:txBody>
      </p:sp>
      <p:sp>
        <p:nvSpPr>
          <p:cNvPr id="57" name="ZoneTexte 56"/>
          <p:cNvSpPr txBox="1"/>
          <p:nvPr>
            <p:custDataLst>
              <p:tags r:id="rId29"/>
            </p:custDataLst>
          </p:nvPr>
        </p:nvSpPr>
        <p:spPr>
          <a:xfrm>
            <a:off x="5890595" y="6384886"/>
            <a:ext cx="5355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+ dominant      </a:t>
            </a:r>
            <a:r>
              <a:rPr lang="fr-FR" sz="2000" dirty="0" err="1" smtClean="0"/>
              <a:t>decay</a:t>
            </a:r>
            <a:r>
              <a:rPr lang="fr-FR" sz="2000" dirty="0" smtClean="0"/>
              <a:t> to invisible states </a:t>
            </a:r>
            <a:r>
              <a:rPr lang="fr-FR" sz="2000" i="1" dirty="0" smtClean="0"/>
              <a:t>(see </a:t>
            </a:r>
            <a:r>
              <a:rPr lang="fr-FR" sz="2000" i="1" dirty="0" err="1" smtClean="0"/>
              <a:t>later</a:t>
            </a:r>
            <a:r>
              <a:rPr lang="fr-FR" sz="2000" i="1" dirty="0" smtClean="0"/>
              <a:t>) </a:t>
            </a:r>
            <a:endParaRPr lang="fr-FR" sz="2000" i="1" dirty="0"/>
          </a:p>
        </p:txBody>
      </p:sp>
      <p:pic>
        <p:nvPicPr>
          <p:cNvPr id="58" name="Image 57" descr="\documentclass{article}&#10;\usepackage{amsmath,xcolor,hep}&#10;\pagestyle{empty}&#10;\begin{document}&#10;&#10;$&#10;{\color{black}&#10;\phi&#10;}&#10;$&#10;&#10;\end{document}" title="IguanaTex Bitmap Display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45" y="6483589"/>
            <a:ext cx="147505" cy="249752"/>
          </a:xfrm>
          <a:prstGeom prst="rect">
            <a:avLst/>
          </a:prstGeom>
        </p:spPr>
      </p:pic>
      <p:sp>
        <p:nvSpPr>
          <p:cNvPr id="59" name="ZoneTexte 58"/>
          <p:cNvSpPr txBox="1"/>
          <p:nvPr>
            <p:custDataLst>
              <p:tags r:id="rId31"/>
            </p:custDataLst>
          </p:nvPr>
        </p:nvSpPr>
        <p:spPr>
          <a:xfrm>
            <a:off x="9122536" y="2152283"/>
            <a:ext cx="241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highlights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deuterium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35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New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Bounds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85" y="1690688"/>
            <a:ext cx="4950029" cy="458016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36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18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New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Bounds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85" y="1690688"/>
            <a:ext cx="4950029" cy="4580164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 rot="3347028">
            <a:off x="4310744" y="3056092"/>
            <a:ext cx="1885950" cy="26602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\documentclass{article}&#10;\usepackage{amsmath,xcolor,hep}&#10;\pagestyle{empty}&#10;\begin{document}&#10;&#10;$&#10;{\color{red}&#10;\propto m_\phi^2&#10;}&#10;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43" y="2391691"/>
            <a:ext cx="827733" cy="460800"/>
          </a:xfrm>
          <a:prstGeom prst="rect">
            <a:avLst/>
          </a:prstGeom>
        </p:spPr>
      </p:pic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4454980" y="4104249"/>
            <a:ext cx="1113391" cy="26602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\documentclass{article}&#10;\usepackage{amsmath,xcolor,hep}&#10;\pagestyle{empty}&#10;\begin{document}&#10;&#10;$&#10;{\color{black}&#10;\propto m_\phi^0&#10;}&#10;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97" y="2433864"/>
            <a:ext cx="830483" cy="463604"/>
          </a:xfrm>
          <a:prstGeom prst="rect">
            <a:avLst/>
          </a:prstGeom>
        </p:spPr>
      </p:pic>
      <p:sp>
        <p:nvSpPr>
          <p:cNvPr id="11" name="ZoneTexte 10"/>
          <p:cNvSpPr txBox="1"/>
          <p:nvPr>
            <p:custDataLst>
              <p:tags r:id="rId8"/>
            </p:custDataLst>
          </p:nvPr>
        </p:nvSpPr>
        <p:spPr>
          <a:xfrm>
            <a:off x="834946" y="2445942"/>
            <a:ext cx="3399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            thanks to </a:t>
            </a:r>
          </a:p>
          <a:p>
            <a:r>
              <a:rPr lang="fr-FR" sz="2400" dirty="0" err="1" smtClean="0">
                <a:latin typeface="Arial Black" panose="020B0A04020102020204" pitchFamily="34" charset="0"/>
              </a:rPr>
              <a:t>Deuterium</a:t>
            </a:r>
            <a:r>
              <a:rPr lang="fr-FR" sz="2400" dirty="0" smtClean="0"/>
              <a:t> data</a:t>
            </a:r>
            <a:endParaRPr lang="fr-FR" sz="2400" dirty="0"/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4454980" y="4841421"/>
            <a:ext cx="1643741" cy="52780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>
            <p:custDataLst>
              <p:tags r:id="rId10"/>
            </p:custDataLst>
          </p:nvPr>
        </p:nvSpPr>
        <p:spPr>
          <a:xfrm>
            <a:off x="396775" y="4419855"/>
            <a:ext cx="35654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stronger</a:t>
            </a:r>
            <a:r>
              <a:rPr lang="fr-FR" sz="2400" dirty="0" smtClean="0"/>
              <a:t> </a:t>
            </a:r>
            <a:r>
              <a:rPr lang="fr-FR" sz="2400" dirty="0" err="1" smtClean="0"/>
              <a:t>sensitivity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from </a:t>
            </a:r>
            <a:r>
              <a:rPr lang="fr-FR" sz="2400" dirty="0" err="1" smtClean="0"/>
              <a:t>internuclear</a:t>
            </a:r>
            <a:r>
              <a:rPr lang="fr-FR" sz="2400" dirty="0" smtClean="0"/>
              <a:t> forces</a:t>
            </a:r>
          </a:p>
          <a:p>
            <a:r>
              <a:rPr lang="fr-FR" sz="2400" dirty="0" smtClean="0"/>
              <a:t>in </a:t>
            </a:r>
            <a:r>
              <a:rPr lang="fr-FR" sz="2400" dirty="0" err="1" smtClean="0">
                <a:latin typeface="Arial Black" panose="020B0A04020102020204" pitchFamily="34" charset="0"/>
              </a:rPr>
              <a:t>molecules</a:t>
            </a:r>
            <a:r>
              <a:rPr lang="fr-FR" sz="2400" dirty="0" smtClean="0"/>
              <a:t> in </a:t>
            </a:r>
            <a:r>
              <a:rPr lang="fr-FR" sz="2400" dirty="0" err="1" smtClean="0"/>
              <a:t>models</a:t>
            </a:r>
            <a:r>
              <a:rPr lang="fr-FR" sz="2400" dirty="0" smtClean="0"/>
              <a:t> </a:t>
            </a:r>
          </a:p>
          <a:p>
            <a:r>
              <a:rPr lang="fr-FR" sz="2400" dirty="0" err="1" smtClean="0"/>
              <a:t>where</a:t>
            </a:r>
            <a:endParaRPr lang="fr-FR" sz="2400" dirty="0"/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 rot="7513055">
            <a:off x="7461022" y="2226965"/>
            <a:ext cx="987771" cy="43795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>
            <p:custDataLst>
              <p:tags r:id="rId12"/>
            </p:custDataLst>
          </p:nvPr>
        </p:nvSpPr>
        <p:spPr>
          <a:xfrm>
            <a:off x="8676744" y="2529653"/>
            <a:ext cx="2929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stronger</a:t>
            </a:r>
            <a:r>
              <a:rPr lang="fr-FR" sz="2400" dirty="0" smtClean="0"/>
              <a:t> </a:t>
            </a:r>
            <a:r>
              <a:rPr lang="fr-FR" sz="2400" dirty="0" err="1" smtClean="0"/>
              <a:t>sensitivity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from </a:t>
            </a:r>
            <a:r>
              <a:rPr lang="fr-FR" sz="2400" dirty="0" smtClean="0">
                <a:latin typeface="Arial Black" panose="020B0A04020102020204" pitchFamily="34" charset="0"/>
              </a:rPr>
              <a:t>muonic</a:t>
            </a:r>
            <a:r>
              <a:rPr lang="fr-FR" sz="2400" dirty="0" smtClean="0"/>
              <a:t> </a:t>
            </a:r>
            <a:r>
              <a:rPr lang="fr-FR" sz="2400" dirty="0" err="1" smtClean="0"/>
              <a:t>atoms</a:t>
            </a:r>
            <a:endParaRPr lang="fr-FR" sz="2400" dirty="0" smtClean="0"/>
          </a:p>
          <a:p>
            <a:r>
              <a:rPr lang="fr-FR" sz="2400" dirty="0" smtClean="0"/>
              <a:t>in </a:t>
            </a:r>
            <a:r>
              <a:rPr lang="fr-FR" sz="2400" dirty="0" err="1" smtClean="0"/>
              <a:t>models</a:t>
            </a:r>
            <a:r>
              <a:rPr lang="fr-FR" sz="2400" dirty="0" smtClean="0"/>
              <a:t> </a:t>
            </a:r>
            <a:r>
              <a:rPr lang="fr-FR" sz="2400" dirty="0" err="1" smtClean="0"/>
              <a:t>where</a:t>
            </a:r>
            <a:endParaRPr lang="fr-FR" sz="2400" dirty="0"/>
          </a:p>
        </p:txBody>
      </p:sp>
      <p:pic>
        <p:nvPicPr>
          <p:cNvPr id="19" name="Image 18" descr="\documentclass{article}&#10;\usepackage{amsmath,xcolor,hep}&#10;\pagestyle{empty}&#10;\begin{document}&#10;&#10;$&#10;{\color{black}&#10;q_N/q_e\sim m_N/m_e\sim 10^3&#10;}&#10;$&#10;&#10;\end{document}" title="IguanaTex Bitmap Display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6" y="5911842"/>
            <a:ext cx="2789294" cy="337446"/>
          </a:xfrm>
          <a:prstGeom prst="rect">
            <a:avLst/>
          </a:prstGeom>
        </p:spPr>
      </p:pic>
      <p:pic>
        <p:nvPicPr>
          <p:cNvPr id="20" name="Image 19" descr="\documentclass{article}&#10;\usepackage{amsmath,xcolor,hep}&#10;\pagestyle{empty}&#10;\begin{document}&#10;&#10;$&#10;{\color{black}&#10;q_\mu/q_e\sim m_\mu/m_e\sim 200&#10;}&#10;$&#10;&#10;\end{document}" title="IguanaTex Bitmap Display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76" y="3706334"/>
            <a:ext cx="2693690" cy="31045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37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6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Non-</a:t>
            </a:r>
            <a:r>
              <a:rPr lang="fr-FR" dirty="0" err="1" smtClean="0"/>
              <a:t>zero</a:t>
            </a:r>
            <a:r>
              <a:rPr lang="fr-FR" dirty="0" smtClean="0"/>
              <a:t> </a:t>
            </a:r>
            <a:r>
              <a:rPr lang="fr-FR" dirty="0" err="1" smtClean="0"/>
              <a:t>Higgs</a:t>
            </a:r>
            <a:r>
              <a:rPr lang="fr-FR" dirty="0" smtClean="0"/>
              <a:t> Portal?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57" y="1527402"/>
            <a:ext cx="5315757" cy="5167312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6702879" y="20165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7078436" y="1567543"/>
            <a:ext cx="1880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Best-fit point </a:t>
            </a:r>
            <a:endParaRPr lang="fr-FR" sz="2400" dirty="0"/>
          </a:p>
        </p:txBody>
      </p:sp>
      <p:pic>
        <p:nvPicPr>
          <p:cNvPr id="8" name="Image 7" descr="\documentclass{article}&#10;\usepackage{amsmath,xcolor,hep}&#10;\pagestyle{empty}&#10;\begin{document}&#10;&#10;$&#10;{\color{black}&#10;\sin\theta\simeq 0.35&#10;}&#10;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145" y="1493147"/>
            <a:ext cx="1496861" cy="222244"/>
          </a:xfrm>
          <a:prstGeom prst="rect">
            <a:avLst/>
          </a:prstGeom>
        </p:spPr>
      </p:pic>
      <p:pic>
        <p:nvPicPr>
          <p:cNvPr id="9" name="Image 8" descr="\documentclass{article}&#10;\usepackage{amsmath,xcolor,hep}&#10;\pagestyle{empty}&#10;\begin{document}&#10;&#10;$&#10;{\color{black}&#10;m_\phi\simeq 400\,{\rm keV}&#10;}&#10;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144" y="1845102"/>
            <a:ext cx="1841371" cy="316343"/>
          </a:xfrm>
          <a:prstGeom prst="rect">
            <a:avLst/>
          </a:prstGeom>
        </p:spPr>
      </p:pic>
      <p:cxnSp>
        <p:nvCxnSpPr>
          <p:cNvPr id="10" name="Connecteur droit 9"/>
          <p:cNvCxnSpPr/>
          <p:nvPr>
            <p:custDataLst>
              <p:tags r:id="rId8"/>
            </p:custDataLst>
          </p:nvPr>
        </p:nvCxnSpPr>
        <p:spPr>
          <a:xfrm>
            <a:off x="8858250" y="1408746"/>
            <a:ext cx="1" cy="7525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>
            <p:custDataLst>
              <p:tags r:id="rId9"/>
            </p:custDataLst>
          </p:nvPr>
        </p:nvSpPr>
        <p:spPr>
          <a:xfrm>
            <a:off x="7396843" y="2320702"/>
            <a:ext cx="4694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largely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excluded</a:t>
            </a:r>
            <a:r>
              <a:rPr lang="fr-FR" sz="2400" dirty="0" smtClean="0"/>
              <a:t> by 	                 	  	   </a:t>
            </a:r>
            <a:r>
              <a:rPr lang="fr-FR" sz="2400" dirty="0" err="1" smtClean="0"/>
              <a:t>searches</a:t>
            </a:r>
            <a:endParaRPr lang="fr-FR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Image 13" descr="\documentclass{article}&#10;\usepackage{amsmath,xcolor,hep}&#10;\pagestyle{empty}&#10;\begin{document}&#10;&#10;$&#10;{\color{black}&#10;K^+\to \pi^+X_{\rm inv}&#10;}&#10;$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922" y="2738151"/>
            <a:ext cx="1896228" cy="343771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38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4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Non-</a:t>
            </a:r>
            <a:r>
              <a:rPr lang="fr-FR" dirty="0" err="1" smtClean="0"/>
              <a:t>zero</a:t>
            </a:r>
            <a:r>
              <a:rPr lang="fr-FR" dirty="0" smtClean="0"/>
              <a:t> </a:t>
            </a:r>
            <a:r>
              <a:rPr lang="fr-FR" dirty="0" err="1" smtClean="0"/>
              <a:t>Higgs</a:t>
            </a:r>
            <a:r>
              <a:rPr lang="fr-FR" dirty="0" smtClean="0"/>
              <a:t> Portal?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57" y="1527402"/>
            <a:ext cx="5315757" cy="5167312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6702879" y="20165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7078436" y="1567543"/>
            <a:ext cx="1880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Best-fit point </a:t>
            </a:r>
            <a:endParaRPr lang="fr-FR" sz="2400" dirty="0"/>
          </a:p>
        </p:txBody>
      </p:sp>
      <p:pic>
        <p:nvPicPr>
          <p:cNvPr id="8" name="Image 7" descr="\documentclass{article}&#10;\usepackage{amsmath,xcolor,hep}&#10;\pagestyle{empty}&#10;\begin{document}&#10;&#10;$&#10;{\color{black}&#10;\sin\theta\simeq 0.35&#10;}&#10;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145" y="1493147"/>
            <a:ext cx="1496861" cy="222244"/>
          </a:xfrm>
          <a:prstGeom prst="rect">
            <a:avLst/>
          </a:prstGeom>
        </p:spPr>
      </p:pic>
      <p:pic>
        <p:nvPicPr>
          <p:cNvPr id="9" name="Image 8" descr="\documentclass{article}&#10;\usepackage{amsmath,xcolor,hep}&#10;\pagestyle{empty}&#10;\begin{document}&#10;&#10;$&#10;{\color{black}&#10;m_\phi\simeq 400\,{\rm keV}&#10;}&#10;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144" y="1845102"/>
            <a:ext cx="1841371" cy="316343"/>
          </a:xfrm>
          <a:prstGeom prst="rect">
            <a:avLst/>
          </a:prstGeom>
        </p:spPr>
      </p:pic>
      <p:cxnSp>
        <p:nvCxnSpPr>
          <p:cNvPr id="10" name="Connecteur droit 9"/>
          <p:cNvCxnSpPr/>
          <p:nvPr>
            <p:custDataLst>
              <p:tags r:id="rId8"/>
            </p:custDataLst>
          </p:nvPr>
        </p:nvCxnSpPr>
        <p:spPr>
          <a:xfrm>
            <a:off x="8858250" y="1408746"/>
            <a:ext cx="1" cy="7525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>
            <p:custDataLst>
              <p:tags r:id="rId9"/>
            </p:custDataLst>
          </p:nvPr>
        </p:nvSpPr>
        <p:spPr>
          <a:xfrm>
            <a:off x="7396843" y="2320702"/>
            <a:ext cx="4694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largely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excluded</a:t>
            </a:r>
            <a:r>
              <a:rPr lang="fr-FR" sz="2400" dirty="0" smtClean="0"/>
              <a:t> by 	                 	  	   </a:t>
            </a:r>
            <a:r>
              <a:rPr lang="fr-FR" sz="2400" dirty="0" err="1" smtClean="0"/>
              <a:t>searches</a:t>
            </a:r>
            <a:endParaRPr lang="fr-FR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Image 13" descr="\documentclass{article}&#10;\usepackage{amsmath,xcolor,hep}&#10;\pagestyle{empty}&#10;\begin{document}&#10;&#10;$&#10;{\color{black}&#10;K^+\to \pi^+X_{\rm inv}&#10;}&#10;$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922" y="2738151"/>
            <a:ext cx="1896228" cy="343771"/>
          </a:xfrm>
          <a:prstGeom prst="rect">
            <a:avLst/>
          </a:prstGeom>
        </p:spPr>
      </p:pic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7396843" y="3363666"/>
            <a:ext cx="401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The </a:t>
            </a:r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NA62 </a:t>
            </a:r>
            <a:r>
              <a:rPr lang="fr-FR" sz="2400" dirty="0" err="1" smtClean="0"/>
              <a:t>bound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driven</a:t>
            </a:r>
            <a:r>
              <a:rPr lang="fr-FR" sz="2400" dirty="0" smtClean="0"/>
              <a:t> by </a:t>
            </a:r>
          </a:p>
          <a:p>
            <a:r>
              <a:rPr lang="fr-FR" sz="2400" dirty="0" smtClean="0"/>
              <a:t>coupling to </a:t>
            </a:r>
            <a:r>
              <a:rPr lang="fr-FR" sz="2400" dirty="0" err="1" smtClean="0"/>
              <a:t>heavy</a:t>
            </a:r>
            <a:r>
              <a:rPr lang="fr-FR" sz="2400" dirty="0" smtClean="0"/>
              <a:t> quarks</a:t>
            </a:r>
          </a:p>
          <a:p>
            <a:r>
              <a:rPr lang="fr-FR" sz="2400" dirty="0" err="1" smtClean="0"/>
              <a:t>through</a:t>
            </a:r>
            <a:r>
              <a:rPr lang="fr-FR" sz="2400" dirty="0" smtClean="0"/>
              <a:t> one-</a:t>
            </a:r>
            <a:r>
              <a:rPr lang="fr-FR" sz="2400" dirty="0" err="1" smtClean="0"/>
              <a:t>loop</a:t>
            </a:r>
            <a:r>
              <a:rPr lang="fr-FR" sz="2400" dirty="0" smtClean="0"/>
              <a:t> </a:t>
            </a:r>
            <a:r>
              <a:rPr lang="fr-FR" sz="2400" dirty="0" err="1" smtClean="0"/>
              <a:t>penguins</a:t>
            </a:r>
            <a:r>
              <a:rPr lang="fr-FR" sz="2400" dirty="0" smtClean="0"/>
              <a:t>  </a:t>
            </a:r>
            <a:endParaRPr lang="fr-FR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ZoneTexte 15"/>
          <p:cNvSpPr txBox="1"/>
          <p:nvPr>
            <p:custDataLst>
              <p:tags r:id="rId12"/>
            </p:custDataLst>
          </p:nvPr>
        </p:nvSpPr>
        <p:spPr>
          <a:xfrm>
            <a:off x="7396843" y="4879502"/>
            <a:ext cx="4016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The </a:t>
            </a:r>
            <a:r>
              <a:rPr lang="fr-FR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E137</a:t>
            </a:r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fr-FR" sz="2400" dirty="0" err="1" smtClean="0"/>
              <a:t>beam</a:t>
            </a:r>
            <a:r>
              <a:rPr lang="fr-FR" sz="2400" dirty="0" smtClean="0"/>
              <a:t>-dump </a:t>
            </a:r>
            <a:r>
              <a:rPr lang="fr-FR" sz="2400" dirty="0" err="1" smtClean="0"/>
              <a:t>bound</a:t>
            </a:r>
            <a:r>
              <a:rPr lang="fr-FR" sz="2400" dirty="0" smtClean="0"/>
              <a:t> relies on </a:t>
            </a:r>
            <a:r>
              <a:rPr lang="fr-FR" sz="2400" dirty="0" err="1" smtClean="0"/>
              <a:t>scalars</a:t>
            </a:r>
            <a:r>
              <a:rPr lang="fr-FR" sz="2400" dirty="0" smtClean="0"/>
              <a:t> </a:t>
            </a:r>
            <a:r>
              <a:rPr lang="fr-FR" sz="2400" dirty="0" err="1" smtClean="0"/>
              <a:t>dominantly</a:t>
            </a:r>
            <a:r>
              <a:rPr lang="fr-FR" sz="2400" dirty="0" smtClean="0"/>
              <a:t> </a:t>
            </a:r>
            <a:r>
              <a:rPr lang="fr-FR" sz="2400" dirty="0" err="1" smtClean="0"/>
              <a:t>decaying</a:t>
            </a:r>
            <a:r>
              <a:rPr lang="fr-FR" sz="2400" dirty="0" smtClean="0"/>
              <a:t> to </a:t>
            </a:r>
          </a:p>
          <a:p>
            <a:r>
              <a:rPr lang="fr-FR" sz="2400" dirty="0" smtClean="0"/>
              <a:t>	        	</a:t>
            </a:r>
          </a:p>
          <a:p>
            <a:r>
              <a:rPr lang="fr-FR" sz="2400" dirty="0" smtClean="0"/>
              <a:t> </a:t>
            </a:r>
            <a:endParaRPr lang="fr-FR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Image 16" descr="\documentclass{article}&#10;\usepackage{amsmath,xcolor,hep}&#10;\pagestyle{empty}&#10;\begin{document}&#10;&#10;$&#10;{\color{black}&#10;\phi\to e^+e^-&#10;}&#10;$&#10;&#10;\end{document}" title="IguanaTex Bitmap Display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408" y="5664332"/>
            <a:ext cx="1290971" cy="341943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39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Is </a:t>
            </a:r>
            <a:r>
              <a:rPr lang="fr-FR" dirty="0"/>
              <a:t>T</a:t>
            </a:r>
            <a:r>
              <a:rPr lang="fr-FR" dirty="0" smtClean="0"/>
              <a:t>his the End?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History</a:t>
            </a:r>
            <a:r>
              <a:rPr lang="fr-FR" dirty="0"/>
              <a:t> </a:t>
            </a:r>
            <a:r>
              <a:rPr lang="fr-FR" dirty="0" err="1" smtClean="0"/>
              <a:t>analog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38200" y="1825625"/>
            <a:ext cx="10515600" cy="106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latin typeface="Arial Black" panose="020B0A04020102020204" pitchFamily="34" charset="0"/>
              </a:rPr>
              <a:t>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3" y="2893868"/>
            <a:ext cx="1893685" cy="23671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3771" y="3110361"/>
            <a:ext cx="6917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“There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is nothing new to be discovered in physics now. All that remains is more and more precise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measurements.”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63283" y="5395803"/>
            <a:ext cx="1943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William Thompson</a:t>
            </a:r>
          </a:p>
          <a:p>
            <a:r>
              <a:rPr lang="fr-FR" dirty="0" err="1" smtClean="0"/>
              <a:t>aka</a:t>
            </a:r>
            <a:r>
              <a:rPr lang="fr-FR" dirty="0" smtClean="0"/>
              <a:t>. Lord Kelvin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340679" y="2067343"/>
            <a:ext cx="769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At the </a:t>
            </a:r>
            <a:r>
              <a:rPr lang="fr-FR" sz="2800" dirty="0" err="1" smtClean="0"/>
              <a:t>closing</a:t>
            </a:r>
            <a:r>
              <a:rPr lang="fr-FR" sz="2800" dirty="0" smtClean="0"/>
              <a:t> </a:t>
            </a:r>
            <a:r>
              <a:rPr lang="fr-FR" sz="2800" dirty="0" err="1" smtClean="0"/>
              <a:t>XIXth</a:t>
            </a:r>
            <a:r>
              <a:rPr lang="fr-FR" sz="2800" dirty="0" smtClean="0"/>
              <a:t> </a:t>
            </a:r>
            <a:r>
              <a:rPr lang="fr-FR" sz="2800" dirty="0" err="1" smtClean="0"/>
              <a:t>century</a:t>
            </a:r>
            <a:r>
              <a:rPr lang="fr-FR" sz="2800" dirty="0" smtClean="0"/>
              <a:t>, </a:t>
            </a:r>
            <a:endParaRPr lang="fr-FR" sz="2800" dirty="0"/>
          </a:p>
          <a:p>
            <a:r>
              <a:rPr lang="fr-FR" sz="2800" dirty="0" smtClean="0"/>
              <a:t>William Thompson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often</a:t>
            </a:r>
            <a:r>
              <a:rPr lang="fr-FR" sz="2800" dirty="0" smtClean="0"/>
              <a:t> </a:t>
            </a:r>
            <a:r>
              <a:rPr lang="fr-FR" sz="2800" dirty="0" err="1" smtClean="0"/>
              <a:t>quoted</a:t>
            </a:r>
            <a:r>
              <a:rPr lang="fr-FR" sz="2800" dirty="0" smtClean="0"/>
              <a:t> </a:t>
            </a:r>
            <a:r>
              <a:rPr lang="fr-FR" sz="2800" dirty="0" err="1" smtClean="0"/>
              <a:t>having</a:t>
            </a:r>
            <a:r>
              <a:rPr lang="fr-FR" sz="2800" dirty="0" smtClean="0"/>
              <a:t> </a:t>
            </a:r>
            <a:r>
              <a:rPr lang="fr-FR" sz="2800" dirty="0" err="1" smtClean="0"/>
              <a:t>said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:</a:t>
            </a:r>
          </a:p>
          <a:p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3253215" y="4620980"/>
            <a:ext cx="88851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Yet, </a:t>
            </a:r>
            <a:r>
              <a:rPr lang="fr-FR" sz="2800" dirty="0" err="1" smtClean="0"/>
              <a:t>universality</a:t>
            </a:r>
            <a:r>
              <a:rPr lang="fr-FR" sz="2800" dirty="0" smtClean="0"/>
              <a:t> </a:t>
            </a:r>
            <a:r>
              <a:rPr lang="fr-FR" sz="2800" dirty="0" smtClean="0"/>
              <a:t>of the speed of light </a:t>
            </a:r>
            <a:r>
              <a:rPr lang="fr-FR" sz="2800" dirty="0" smtClean="0">
                <a:sym typeface="Symbol" panose="05050102010706020507" pitchFamily="18" charset="2"/>
              </a:rPr>
              <a:t></a:t>
            </a:r>
            <a:r>
              <a:rPr lang="fr-FR" sz="2800" dirty="0" smtClean="0"/>
              <a:t> </a:t>
            </a:r>
            <a:r>
              <a:rPr lang="fr-FR" sz="2800" dirty="0" err="1" smtClean="0"/>
              <a:t>relativity</a:t>
            </a:r>
            <a:r>
              <a:rPr lang="fr-FR" sz="2800" dirty="0" smtClean="0"/>
              <a:t>,</a:t>
            </a:r>
            <a:endParaRPr lang="fr-FR" sz="2800" dirty="0" smtClean="0"/>
          </a:p>
          <a:p>
            <a:r>
              <a:rPr lang="fr-FR" sz="2800" dirty="0" err="1" smtClean="0"/>
              <a:t>stability</a:t>
            </a:r>
            <a:r>
              <a:rPr lang="fr-FR" sz="2800" dirty="0" smtClean="0"/>
              <a:t> </a:t>
            </a:r>
            <a:r>
              <a:rPr lang="fr-FR" sz="2800" dirty="0" smtClean="0"/>
              <a:t>of </a:t>
            </a:r>
            <a:r>
              <a:rPr lang="fr-FR" sz="2800" dirty="0" err="1" smtClean="0"/>
              <a:t>atoms</a:t>
            </a:r>
            <a:r>
              <a:rPr lang="fr-FR" sz="2800" dirty="0" smtClean="0"/>
              <a:t> </a:t>
            </a:r>
            <a:r>
              <a:rPr lang="fr-FR" sz="2800" dirty="0" smtClean="0"/>
              <a:t>(+UV catastrophe) </a:t>
            </a:r>
            <a:r>
              <a:rPr lang="fr-FR" sz="2800" dirty="0" smtClean="0">
                <a:sym typeface="Symbol" panose="05050102010706020507" pitchFamily="18" charset="2"/>
              </a:rPr>
              <a:t></a:t>
            </a:r>
            <a:r>
              <a:rPr lang="fr-FR" sz="2800" dirty="0" smtClean="0"/>
              <a:t> </a:t>
            </a:r>
            <a:r>
              <a:rPr lang="fr-FR" sz="2800" dirty="0" smtClean="0"/>
              <a:t>quantum </a:t>
            </a:r>
            <a:r>
              <a:rPr lang="fr-FR" sz="2800" dirty="0" err="1" smtClean="0"/>
              <a:t>mechanics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3253215" y="5788680"/>
            <a:ext cx="7788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ym typeface="Symbol" panose="05050102010706020507" pitchFamily="18" charset="2"/>
              </a:rPr>
              <a:t>More than </a:t>
            </a:r>
            <a:r>
              <a:rPr lang="fr-FR" sz="2800" dirty="0" smtClean="0"/>
              <a:t>100 </a:t>
            </a:r>
            <a:r>
              <a:rPr lang="fr-FR" sz="2800" dirty="0" err="1" smtClean="0"/>
              <a:t>years</a:t>
            </a:r>
            <a:r>
              <a:rPr lang="fr-FR" sz="2800" dirty="0" smtClean="0"/>
              <a:t> </a:t>
            </a:r>
            <a:r>
              <a:rPr lang="fr-FR" sz="2800" dirty="0" err="1" smtClean="0"/>
              <a:t>later</a:t>
            </a:r>
            <a:r>
              <a:rPr lang="fr-FR" sz="2800" dirty="0" smtClean="0"/>
              <a:t> (at         </a:t>
            </a:r>
            <a:r>
              <a:rPr lang="fr-FR" sz="2800" dirty="0" err="1" smtClean="0"/>
              <a:t>smaller</a:t>
            </a:r>
            <a:r>
              <a:rPr lang="fr-FR" sz="2800" dirty="0" smtClean="0"/>
              <a:t> distances)</a:t>
            </a:r>
          </a:p>
          <a:p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smtClean="0"/>
              <a:t>are </a:t>
            </a:r>
            <a:r>
              <a:rPr lang="fr-FR" sz="2800" dirty="0" err="1" smtClean="0"/>
              <a:t>facing</a:t>
            </a:r>
            <a:r>
              <a:rPr lang="fr-FR" sz="2800" dirty="0" smtClean="0"/>
              <a:t> a </a:t>
            </a:r>
            <a:r>
              <a:rPr lang="fr-FR" sz="2800" dirty="0" err="1" smtClean="0"/>
              <a:t>similar</a:t>
            </a:r>
            <a:r>
              <a:rPr lang="fr-FR" sz="2800" dirty="0" smtClean="0"/>
              <a:t> </a:t>
            </a:r>
            <a:r>
              <a:rPr lang="fr-FR" sz="2800" dirty="0" smtClean="0"/>
              <a:t>situation</a:t>
            </a:r>
          </a:p>
        </p:txBody>
      </p:sp>
      <p:pic>
        <p:nvPicPr>
          <p:cNvPr id="11" name="Image 10" descr="\documentclass{article}&#10;\usepackage{amsmath,xcolor,hep}&#10;\pagestyle{empty}&#10;\begin{document}&#10;&#10;$&#10;{\color{black}&#10;10^8&#10;}&#10;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589" y="5833992"/>
            <a:ext cx="452267" cy="345600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15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Evidence </a:t>
            </a:r>
            <a:r>
              <a:rPr lang="fr-FR" dirty="0" smtClean="0"/>
              <a:t>for ULD scalar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57" y="1801235"/>
            <a:ext cx="5315757" cy="4619646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7078436" y="1567543"/>
            <a:ext cx="1880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Best-fit point </a:t>
            </a:r>
            <a:endParaRPr lang="fr-FR" sz="2400" dirty="0"/>
          </a:p>
        </p:txBody>
      </p:sp>
      <p:pic>
        <p:nvPicPr>
          <p:cNvPr id="9" name="Image 8" descr="\documentclass{article}&#10;\usepackage{amsmath,xcolor,hep}&#10;\pagestyle{empty}&#10;\begin{document}&#10;&#10;$&#10;{\color{black}&#10;\alpha_\phi\simeq 6.7\times 10^{-11}&#10;}&#10;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146" y="1378851"/>
            <a:ext cx="2226699" cy="399989"/>
          </a:xfrm>
          <a:prstGeom prst="rect">
            <a:avLst/>
          </a:prstGeom>
        </p:spPr>
      </p:pic>
      <p:pic>
        <p:nvPicPr>
          <p:cNvPr id="10" name="Image 9" descr="\documentclass{article}&#10;\usepackage{amsmath,xcolor,hep}&#10;\pagestyle{empty}&#10;\begin{document}&#10;&#10;$&#10;{\color{black}&#10;m_\phi\simeq 300\,{\rm keV}&#10;}&#10;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144" y="1845102"/>
            <a:ext cx="1841750" cy="318142"/>
          </a:xfrm>
          <a:prstGeom prst="rect">
            <a:avLst/>
          </a:prstGeom>
        </p:spPr>
      </p:pic>
      <p:cxnSp>
        <p:nvCxnSpPr>
          <p:cNvPr id="8" name="Connecteur droit 7"/>
          <p:cNvCxnSpPr/>
          <p:nvPr>
            <p:custDataLst>
              <p:tags r:id="rId7"/>
            </p:custDataLst>
          </p:nvPr>
        </p:nvCxnSpPr>
        <p:spPr>
          <a:xfrm>
            <a:off x="8858250" y="1408746"/>
            <a:ext cx="1" cy="7525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>
            <p:custDataLst>
              <p:tags r:id="rId8"/>
            </p:custDataLst>
          </p:nvPr>
        </p:nvSpPr>
        <p:spPr>
          <a:xfrm>
            <a:off x="7421336" y="2328859"/>
            <a:ext cx="401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 smtClean="0"/>
              <a:t>evades</a:t>
            </a:r>
            <a:r>
              <a:rPr lang="fr-FR" sz="2400" dirty="0" smtClean="0"/>
              <a:t> the </a:t>
            </a:r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NA62 </a:t>
            </a:r>
            <a:r>
              <a:rPr lang="fr-FR" sz="2400" dirty="0" err="1" smtClean="0"/>
              <a:t>bound</a:t>
            </a:r>
            <a:r>
              <a:rPr lang="fr-FR" sz="2400" dirty="0" smtClean="0"/>
              <a:t> by coupling only to up quarks</a:t>
            </a:r>
          </a:p>
        </p:txBody>
      </p:sp>
      <p:sp>
        <p:nvSpPr>
          <p:cNvPr id="12" name="ZoneTexte 11"/>
          <p:cNvSpPr txBox="1"/>
          <p:nvPr>
            <p:custDataLst>
              <p:tags r:id="rId9"/>
            </p:custDataLst>
          </p:nvPr>
        </p:nvSpPr>
        <p:spPr>
          <a:xfrm>
            <a:off x="7421336" y="3473304"/>
            <a:ext cx="401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</a:t>
            </a:r>
            <a:r>
              <a:rPr lang="fr-FR" sz="2400" dirty="0" smtClean="0"/>
              <a:t>he </a:t>
            </a:r>
            <a:r>
              <a:rPr lang="fr-FR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E137</a:t>
            </a:r>
            <a:r>
              <a:rPr lang="fr-FR" sz="2400" dirty="0" smtClean="0"/>
              <a:t> </a:t>
            </a:r>
            <a:r>
              <a:rPr lang="fr-FR" sz="2400" dirty="0" err="1" smtClean="0"/>
              <a:t>bound</a:t>
            </a:r>
            <a:r>
              <a:rPr lang="fr-FR" sz="2400" dirty="0" smtClean="0"/>
              <a:t> does not </a:t>
            </a:r>
            <a:r>
              <a:rPr lang="fr-FR" sz="2400" dirty="0" err="1" smtClean="0"/>
              <a:t>apply</a:t>
            </a:r>
            <a:r>
              <a:rPr lang="fr-FR" sz="2400" dirty="0" smtClean="0"/>
              <a:t> </a:t>
            </a:r>
            <a:r>
              <a:rPr lang="fr-FR" sz="2400" dirty="0" err="1" smtClean="0"/>
              <a:t>assuming</a:t>
            </a:r>
            <a:r>
              <a:rPr lang="fr-FR" sz="2400" dirty="0" smtClean="0"/>
              <a:t> invisible </a:t>
            </a:r>
            <a:r>
              <a:rPr lang="fr-FR" sz="2400" dirty="0" err="1" smtClean="0"/>
              <a:t>decay</a:t>
            </a:r>
            <a:r>
              <a:rPr lang="fr-FR" sz="2400" dirty="0" smtClean="0"/>
              <a:t> dominantes (	 	         ?)</a:t>
            </a:r>
          </a:p>
        </p:txBody>
      </p:sp>
      <p:sp>
        <p:nvSpPr>
          <p:cNvPr id="13" name="ZoneTexte 12"/>
          <p:cNvSpPr txBox="1"/>
          <p:nvPr>
            <p:custDataLst>
              <p:tags r:id="rId10"/>
            </p:custDataLst>
          </p:nvPr>
        </p:nvSpPr>
        <p:spPr>
          <a:xfrm>
            <a:off x="7421336" y="4987082"/>
            <a:ext cx="4588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 </a:t>
            </a:r>
            <a:r>
              <a:rPr lang="fr-FR" sz="2400" dirty="0" err="1" smtClean="0"/>
              <a:t>that</a:t>
            </a:r>
            <a:r>
              <a:rPr lang="fr-FR" sz="2400" dirty="0" smtClean="0"/>
              <a:t> case </a:t>
            </a:r>
            <a:r>
              <a:rPr lang="fr-F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NA64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relevant</a:t>
            </a:r>
          </a:p>
          <a:p>
            <a:endParaRPr lang="fr-FR" sz="2400" dirty="0"/>
          </a:p>
          <a:p>
            <a:r>
              <a:rPr lang="fr-FR" sz="2400" dirty="0" err="1" smtClean="0"/>
              <a:t>yielding</a:t>
            </a:r>
            <a:r>
              <a:rPr lang="fr-FR" sz="2400" dirty="0" smtClean="0"/>
              <a:t> a </a:t>
            </a:r>
            <a:r>
              <a:rPr lang="fr-FR" sz="2400" dirty="0" err="1" smtClean="0"/>
              <a:t>weaker</a:t>
            </a:r>
            <a:r>
              <a:rPr lang="fr-FR" sz="2400" dirty="0" smtClean="0"/>
              <a:t> </a:t>
            </a:r>
            <a:r>
              <a:rPr lang="fr-FR" sz="2400" dirty="0" err="1" smtClean="0"/>
              <a:t>bound</a:t>
            </a:r>
            <a:r>
              <a:rPr lang="fr-FR" sz="2400" dirty="0" smtClean="0"/>
              <a:t> but</a:t>
            </a:r>
          </a:p>
          <a:p>
            <a:r>
              <a:rPr lang="fr-FR" sz="2400" dirty="0" smtClean="0"/>
              <a:t>NP </a:t>
            </a:r>
            <a:r>
              <a:rPr lang="fr-FR" sz="2400" dirty="0" err="1" smtClean="0"/>
              <a:t>sensitivity</a:t>
            </a:r>
            <a:r>
              <a:rPr lang="fr-FR" sz="2400" dirty="0" smtClean="0"/>
              <a:t> not </a:t>
            </a:r>
            <a:r>
              <a:rPr lang="fr-FR" sz="2400" dirty="0" err="1" smtClean="0"/>
              <a:t>clear</a:t>
            </a:r>
            <a:r>
              <a:rPr lang="fr-FR" sz="2400" dirty="0" smtClean="0"/>
              <a:t> </a:t>
            </a:r>
            <a:r>
              <a:rPr lang="fr-FR" sz="2400" dirty="0" err="1" smtClean="0"/>
              <a:t>below</a:t>
            </a:r>
            <a:r>
              <a:rPr lang="fr-FR" sz="2400" dirty="0" smtClean="0"/>
              <a:t> MeV </a:t>
            </a:r>
          </a:p>
        </p:txBody>
      </p:sp>
      <p:pic>
        <p:nvPicPr>
          <p:cNvPr id="14" name="Image 13" descr="\documentclass{article}&#10;\usepackage{amsmath,xcolor,hep}&#10;\pagestyle{empty}&#10;\begin{document}&#10;&#10;$&#10;{\color{black}&#10;\phi\to {\rm DMDM}&#10;}&#10;$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679" y="4338902"/>
            <a:ext cx="1647543" cy="272457"/>
          </a:xfrm>
          <a:prstGeom prst="rect">
            <a:avLst/>
          </a:prstGeom>
        </p:spPr>
      </p:pic>
      <p:pic>
        <p:nvPicPr>
          <p:cNvPr id="15" name="Image 14" descr="\documentclass{article}&#10;\usepackage{amsmath,xcolor,hep}&#10;\pagestyle{empty}&#10;\begin{document}&#10;&#10;$&#10;{\color{black}&#10;e^-Z\to e^- Z \phi&#10;}&#10;$&#10;&#10;\end{document}" title="IguanaTex Bitmap Display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86" y="5489739"/>
            <a:ext cx="1784686" cy="272457"/>
          </a:xfrm>
          <a:prstGeom prst="rect">
            <a:avLst/>
          </a:prstGeom>
        </p:spPr>
      </p:pic>
      <p:sp>
        <p:nvSpPr>
          <p:cNvPr id="16" name="ZoneTexte 15"/>
          <p:cNvSpPr txBox="1"/>
          <p:nvPr>
            <p:custDataLst>
              <p:tags r:id="rId13"/>
            </p:custDataLst>
          </p:nvPr>
        </p:nvSpPr>
        <p:spPr>
          <a:xfrm>
            <a:off x="9998357" y="5318190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Andreev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[2021]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40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5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Impact on </a:t>
            </a:r>
            <a:r>
              <a:rPr lang="fr-FR" dirty="0" err="1" smtClean="0"/>
              <a:t>fundamental</a:t>
            </a:r>
            <a:r>
              <a:rPr lang="fr-FR" dirty="0" smtClean="0"/>
              <a:t> constants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1" y="1690688"/>
            <a:ext cx="4797055" cy="4776107"/>
          </a:xfrm>
          <a:prstGeom prst="rect">
            <a:avLst/>
          </a:prstGeom>
        </p:spPr>
      </p:pic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5402036" y="1778276"/>
            <a:ext cx="6161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Fondamental </a:t>
            </a:r>
            <a:r>
              <a:rPr lang="fr-FR" sz="2400" dirty="0" err="1" smtClean="0"/>
              <a:t>Contants</a:t>
            </a:r>
            <a:r>
              <a:rPr lang="fr-FR" sz="2400" dirty="0" smtClean="0"/>
              <a:t> </a:t>
            </a:r>
            <a:r>
              <a:rPr lang="fr-FR" sz="2400" dirty="0" err="1" smtClean="0"/>
              <a:t>undergo</a:t>
            </a:r>
            <a:r>
              <a:rPr lang="fr-FR" sz="2400" dirty="0" smtClean="0"/>
              <a:t> </a:t>
            </a:r>
            <a:r>
              <a:rPr lang="fr-FR" sz="2400" dirty="0" err="1" smtClean="0">
                <a:latin typeface="Arial Black" panose="020B0A04020102020204" pitchFamily="34" charset="0"/>
              </a:rPr>
              <a:t>huge</a:t>
            </a:r>
            <a:r>
              <a:rPr lang="fr-FR" sz="2400" dirty="0" smtClean="0">
                <a:latin typeface="Arial Black" panose="020B0A04020102020204" pitchFamily="34" charset="0"/>
              </a:rPr>
              <a:t> shifts </a:t>
            </a:r>
          </a:p>
          <a:p>
            <a:r>
              <a:rPr lang="fr-FR" sz="2400" dirty="0" smtClean="0"/>
              <a:t>in the </a:t>
            </a:r>
            <a:r>
              <a:rPr lang="fr-FR" sz="2400" dirty="0" err="1" smtClean="0"/>
              <a:t>presence</a:t>
            </a:r>
            <a:r>
              <a:rPr lang="fr-FR" sz="2400" dirty="0" smtClean="0"/>
              <a:t> of NP</a:t>
            </a:r>
            <a:endParaRPr lang="fr-FR" sz="2400" dirty="0"/>
          </a:p>
        </p:txBody>
      </p:sp>
      <p:cxnSp>
        <p:nvCxnSpPr>
          <p:cNvPr id="7" name="Connecteur droit 6"/>
          <p:cNvCxnSpPr/>
          <p:nvPr>
            <p:custDataLst>
              <p:tags r:id="rId5"/>
            </p:custDataLst>
          </p:nvPr>
        </p:nvCxnSpPr>
        <p:spPr>
          <a:xfrm flipH="1">
            <a:off x="1812471" y="2713390"/>
            <a:ext cx="2094602" cy="1899431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\documentclass{article}&#10;\usepackage{amsmath,xcolor,hep}&#10;\pagestyle{empty}&#10;\begin{document}&#10;&#10;$&#10;{\color{red}&#10;\sim 13\sigma_{\rm SM}&#10;}&#10;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71" y="3918290"/>
            <a:ext cx="1403257" cy="335203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41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2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Impact on </a:t>
            </a:r>
            <a:r>
              <a:rPr lang="fr-FR" dirty="0" err="1" smtClean="0"/>
              <a:t>fundamental</a:t>
            </a:r>
            <a:r>
              <a:rPr lang="fr-FR" dirty="0" smtClean="0"/>
              <a:t> constants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1" y="1690688"/>
            <a:ext cx="4797055" cy="4776107"/>
          </a:xfrm>
          <a:prstGeom prst="rect">
            <a:avLst/>
          </a:prstGeom>
        </p:spPr>
      </p:pic>
      <p:cxnSp>
        <p:nvCxnSpPr>
          <p:cNvPr id="7" name="Connecteur droit 6"/>
          <p:cNvCxnSpPr/>
          <p:nvPr>
            <p:custDataLst>
              <p:tags r:id="rId4"/>
            </p:custDataLst>
          </p:nvPr>
        </p:nvCxnSpPr>
        <p:spPr>
          <a:xfrm flipH="1">
            <a:off x="1812471" y="2713390"/>
            <a:ext cx="2094602" cy="1899431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\documentclass{article}&#10;\usepackage{amsmath,xcolor,hep}&#10;\pagestyle{empty}&#10;\begin{document}&#10;&#10;$&#10;{\color{red}&#10;\sim 13\sigma_{\rm SM}&#10;}&#10;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71" y="3918290"/>
            <a:ext cx="1403257" cy="335203"/>
          </a:xfrm>
          <a:prstGeom prst="rect">
            <a:avLst/>
          </a:prstGeom>
        </p:spPr>
      </p:pic>
      <p:sp>
        <p:nvSpPr>
          <p:cNvPr id="12" name="ZoneTexte 11"/>
          <p:cNvSpPr txBox="1"/>
          <p:nvPr>
            <p:custDataLst>
              <p:tags r:id="rId6"/>
            </p:custDataLst>
          </p:nvPr>
        </p:nvSpPr>
        <p:spPr>
          <a:xfrm>
            <a:off x="6512379" y="5861748"/>
            <a:ext cx="543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and </a:t>
            </a:r>
            <a:r>
              <a:rPr lang="fr-FR" sz="2400" dirty="0" err="1"/>
              <a:t>t</a:t>
            </a:r>
            <a:r>
              <a:rPr lang="fr-FR" sz="2400" dirty="0" err="1" smtClean="0"/>
              <a:t>heir</a:t>
            </a:r>
            <a:r>
              <a:rPr lang="fr-FR" sz="2400" dirty="0" smtClean="0"/>
              <a:t> </a:t>
            </a:r>
            <a:r>
              <a:rPr lang="fr-FR" sz="2400" dirty="0" err="1" smtClean="0"/>
              <a:t>uncertainty</a:t>
            </a:r>
            <a:r>
              <a:rPr lang="fr-FR" sz="2400" dirty="0" smtClean="0"/>
              <a:t> </a:t>
            </a:r>
            <a:r>
              <a:rPr lang="fr-FR" sz="2400" i="1" dirty="0" err="1" smtClean="0"/>
              <a:t>significantly</a:t>
            </a:r>
            <a:r>
              <a:rPr lang="fr-FR" sz="2400" i="1" dirty="0" smtClean="0"/>
              <a:t> </a:t>
            </a:r>
            <a:r>
              <a:rPr lang="fr-FR" sz="2400" dirty="0" err="1" smtClean="0"/>
              <a:t>inflates</a:t>
            </a:r>
            <a:r>
              <a:rPr lang="fr-FR" sz="2400" i="1" dirty="0" smtClean="0"/>
              <a:t> </a:t>
            </a:r>
          </a:p>
          <a:p>
            <a:r>
              <a:rPr lang="fr-FR" sz="2400" dirty="0" smtClean="0"/>
              <a:t>relative to the SM-only </a:t>
            </a:r>
            <a:r>
              <a:rPr lang="fr-FR" sz="2400" dirty="0" err="1" smtClean="0"/>
              <a:t>hypothesis</a:t>
            </a:r>
            <a:endParaRPr lang="fr-FR" sz="2400" dirty="0"/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34" y="2655601"/>
            <a:ext cx="4537112" cy="3206147"/>
          </a:xfrm>
          <a:prstGeom prst="rect">
            <a:avLst/>
          </a:prstGeom>
        </p:spPr>
      </p:pic>
      <p:sp>
        <p:nvSpPr>
          <p:cNvPr id="10" name="ZoneTexte 9"/>
          <p:cNvSpPr txBox="1"/>
          <p:nvPr>
            <p:custDataLst>
              <p:tags r:id="rId8"/>
            </p:custDataLst>
          </p:nvPr>
        </p:nvSpPr>
        <p:spPr>
          <a:xfrm>
            <a:off x="5402036" y="1778276"/>
            <a:ext cx="6161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Fondamental </a:t>
            </a:r>
            <a:r>
              <a:rPr lang="fr-FR" sz="2400" dirty="0" err="1" smtClean="0"/>
              <a:t>Contants</a:t>
            </a:r>
            <a:r>
              <a:rPr lang="fr-FR" sz="2400" dirty="0" smtClean="0"/>
              <a:t> </a:t>
            </a:r>
            <a:r>
              <a:rPr lang="fr-FR" sz="2400" dirty="0" err="1" smtClean="0"/>
              <a:t>undergo</a:t>
            </a:r>
            <a:r>
              <a:rPr lang="fr-FR" sz="2400" dirty="0" smtClean="0"/>
              <a:t> </a:t>
            </a:r>
            <a:r>
              <a:rPr lang="fr-FR" sz="2400" dirty="0" err="1" smtClean="0">
                <a:latin typeface="Arial Black" panose="020B0A04020102020204" pitchFamily="34" charset="0"/>
              </a:rPr>
              <a:t>huge</a:t>
            </a:r>
            <a:r>
              <a:rPr lang="fr-FR" sz="2400" dirty="0" smtClean="0">
                <a:latin typeface="Arial Black" panose="020B0A04020102020204" pitchFamily="34" charset="0"/>
              </a:rPr>
              <a:t> shifts </a:t>
            </a:r>
          </a:p>
          <a:p>
            <a:r>
              <a:rPr lang="fr-FR" sz="2400" dirty="0" smtClean="0"/>
              <a:t>in the </a:t>
            </a:r>
            <a:r>
              <a:rPr lang="fr-FR" sz="2400" dirty="0" err="1" smtClean="0"/>
              <a:t>presence</a:t>
            </a:r>
            <a:r>
              <a:rPr lang="fr-FR" sz="2400" dirty="0" smtClean="0"/>
              <a:t> of NP</a:t>
            </a:r>
            <a:endParaRPr lang="fr-FR" sz="24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42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3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 txBox="1">
            <a:spLocks/>
          </p:cNvSpPr>
          <p:nvPr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9506" y="118110"/>
            <a:ext cx="8014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Phys.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Rev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. D 96, 093001 (2017) </a:t>
            </a:r>
            <a:r>
              <a:rPr lang="fr-FR" dirty="0" smtClean="0"/>
              <a:t>CD, </a:t>
            </a:r>
            <a:r>
              <a:rPr lang="fr-FR" dirty="0" err="1" smtClean="0"/>
              <a:t>Ozeri</a:t>
            </a:r>
            <a:r>
              <a:rPr lang="fr-FR" dirty="0" smtClean="0"/>
              <a:t>, Perez and Soreq</a:t>
            </a:r>
          </a:p>
          <a:p>
            <a:pPr algn="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Phys.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Rev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Lett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120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, 091801 (2018) </a:t>
            </a:r>
            <a:r>
              <a:rPr lang="fr-FR" dirty="0" smtClean="0"/>
              <a:t>Berengut, Budker, CD, et al</a:t>
            </a:r>
            <a:endParaRPr lang="fr-FR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Phys.Rev.Res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. 2, 043444 (2020) </a:t>
            </a:r>
            <a:r>
              <a:rPr lang="fr-FR" dirty="0" smtClean="0"/>
              <a:t>Berengut, CD, Geddes and Soreq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4000" dirty="0" smtClean="0">
              <a:latin typeface="+mj-lt"/>
            </a:endParaRPr>
          </a:p>
          <a:p>
            <a:endParaRPr lang="fr-FR" sz="4000" dirty="0" smtClean="0">
              <a:latin typeface="+mj-lt"/>
            </a:endParaRPr>
          </a:p>
          <a:p>
            <a:pPr algn="ctr"/>
            <a:r>
              <a:rPr lang="fr-FR" sz="4000" dirty="0" smtClean="0">
                <a:solidFill>
                  <a:schemeClr val="tx1"/>
                </a:solidFill>
                <a:latin typeface="+mj-lt"/>
              </a:rPr>
              <a:t>Isotope shifts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43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93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Isotope Shift Theory</a:t>
            </a:r>
            <a:endParaRPr lang="fr-FR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200" y="1491670"/>
            <a:ext cx="10866120" cy="2087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IS </a:t>
            </a:r>
            <a:r>
              <a:rPr lang="fr-FR" dirty="0" err="1" smtClean="0">
                <a:cs typeface="Arial" panose="020B0604020202020204" pitchFamily="34" charset="0"/>
              </a:rPr>
              <a:t>involve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nuclear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physics</a:t>
            </a:r>
            <a:r>
              <a:rPr lang="fr-FR" dirty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and are </a:t>
            </a:r>
            <a:r>
              <a:rPr lang="fr-FR" dirty="0" err="1" smtClean="0">
                <a:cs typeface="Arial" panose="020B0604020202020204" pitchFamily="34" charset="0"/>
              </a:rPr>
              <a:t>challenging</a:t>
            </a:r>
            <a:r>
              <a:rPr lang="fr-FR" dirty="0" smtClean="0">
                <a:cs typeface="Arial" panose="020B0604020202020204" pitchFamily="34" charset="0"/>
              </a:rPr>
              <a:t> to </a:t>
            </a:r>
            <a:r>
              <a:rPr lang="fr-FR" dirty="0" err="1" smtClean="0">
                <a:cs typeface="Arial" panose="020B0604020202020204" pitchFamily="34" charset="0"/>
              </a:rPr>
              <a:t>calculate</a:t>
            </a:r>
            <a:r>
              <a:rPr lang="fr-FR" dirty="0" smtClean="0"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However</a:t>
            </a:r>
            <a:r>
              <a:rPr lang="fr-FR" dirty="0" smtClean="0">
                <a:cs typeface="Arial" panose="020B0604020202020204" pitchFamily="34" charset="0"/>
              </a:rPr>
              <a:t>                              </a:t>
            </a:r>
            <a:r>
              <a:rPr lang="fr-FR" dirty="0" err="1" smtClean="0">
                <a:cs typeface="Arial" panose="020B0604020202020204" pitchFamily="34" charset="0"/>
              </a:rPr>
              <a:t>so</a:t>
            </a:r>
            <a:r>
              <a:rPr lang="fr-FR" dirty="0" smtClean="0">
                <a:cs typeface="Arial" panose="020B0604020202020204" pitchFamily="34" charset="0"/>
              </a:rPr>
              <a:t> one </a:t>
            </a:r>
            <a:r>
              <a:rPr lang="fr-FR" dirty="0" err="1" smtClean="0">
                <a:cs typeface="Arial" panose="020B0604020202020204" pitchFamily="34" charset="0"/>
              </a:rPr>
              <a:t>can</a:t>
            </a:r>
            <a:r>
              <a:rPr lang="fr-FR" dirty="0" smtClean="0">
                <a:cs typeface="Arial" panose="020B0604020202020204" pitchFamily="34" charset="0"/>
              </a:rPr>
              <a:t> do perturbation </a:t>
            </a:r>
            <a:r>
              <a:rPr lang="fr-FR" dirty="0" err="1" smtClean="0">
                <a:cs typeface="Arial" panose="020B0604020202020204" pitchFamily="34" charset="0"/>
              </a:rPr>
              <a:t>theory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There are two </a:t>
            </a:r>
            <a:r>
              <a:rPr lang="fr-FR" dirty="0" err="1" smtClean="0">
                <a:cs typeface="Arial" panose="020B0604020202020204" pitchFamily="34" charset="0"/>
              </a:rPr>
              <a:t>nuclear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effects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at </a:t>
            </a:r>
            <a:r>
              <a:rPr lang="fr-FR" dirty="0" err="1" smtClean="0">
                <a:cs typeface="Arial" panose="020B0604020202020204" pitchFamily="34" charset="0"/>
              </a:rPr>
              <a:t>leading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order</a:t>
            </a:r>
            <a:r>
              <a:rPr lang="fr-FR" dirty="0" smtClean="0">
                <a:cs typeface="Arial" panose="020B0604020202020204" pitchFamily="34" charset="0"/>
              </a:rPr>
              <a:t>:</a:t>
            </a:r>
            <a:endParaRPr lang="fr-FR" dirty="0" smtClean="0">
              <a:cs typeface="Arial" panose="020B0604020202020204" pitchFamily="34" charset="0"/>
            </a:endParaRPr>
          </a:p>
          <a:p>
            <a:endParaRPr lang="fr-FR" dirty="0">
              <a:cs typeface="Arial" panose="020B0604020202020204" pitchFamily="34" charset="0"/>
            </a:endParaRPr>
          </a:p>
          <a:p>
            <a:endParaRPr lang="fr-FR" dirty="0" smtClean="0">
              <a:cs typeface="Arial" panose="020B0604020202020204" pitchFamily="34" charset="0"/>
            </a:endParaRPr>
          </a:p>
          <a:p>
            <a:endParaRPr lang="fr-FR" dirty="0" smtClean="0">
              <a:cs typeface="Arial" panose="020B0604020202020204" pitchFamily="34" charset="0"/>
            </a:endParaRPr>
          </a:p>
          <a:p>
            <a:pPr lvl="1"/>
            <a:endParaRPr lang="fr-FR" b="1" dirty="0"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84" y="3661831"/>
            <a:ext cx="6841840" cy="463185"/>
          </a:xfrm>
          <a:prstGeom prst="rect">
            <a:avLst/>
          </a:prstGeom>
        </p:spPr>
      </p:pic>
      <p:pic>
        <p:nvPicPr>
          <p:cNvPr id="7" name="Image 6" descr="\documentclass{article}&#10;\usepackage{amsmath,color,amssymb}&#10;\pagestyle{empty}&#10;\begin{document}&#10;&#10;$&#10;{\color{black}  &#10;\mu_{AA'}\equiv m_A^{-1}-m_{A'}^{-1}&#10;}&#10;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74" y="6292333"/>
            <a:ext cx="2350019" cy="330209"/>
          </a:xfrm>
          <a:prstGeom prst="rect">
            <a:avLst/>
          </a:prstGeom>
        </p:spPr>
      </p:pic>
      <p:pic>
        <p:nvPicPr>
          <p:cNvPr id="3" name="Image 2" descr="\documentclass{article}&#10;\usepackage{amsmath,xcolor,hep}&#10;\pagestyle{empty}&#10;\begin{document}&#10;&#10;$&#10;{\color{black}&#10;\Lambda_{\rm QCD} \gg \alpha m_e&#10;}&#10;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99" y="2099535"/>
            <a:ext cx="1949257" cy="34864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2378415" y="4158697"/>
            <a:ext cx="508907" cy="119105"/>
            <a:chOff x="6096000" y="4441311"/>
            <a:chExt cx="508907" cy="272026"/>
          </a:xfrm>
        </p:grpSpPr>
        <p:cxnSp>
          <p:nvCxnSpPr>
            <p:cNvPr id="14" name="Connecteur droit 13"/>
            <p:cNvCxnSpPr/>
            <p:nvPr>
              <p:custDataLst>
                <p:tags r:id="rId9"/>
              </p:custDataLst>
            </p:nvPr>
          </p:nvCxnSpPr>
          <p:spPr>
            <a:xfrm flipV="1">
              <a:off x="6477663" y="4441311"/>
              <a:ext cx="127244" cy="2668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>
              <p:custDataLst>
                <p:tags r:id="rId10"/>
              </p:custDataLst>
            </p:nvPr>
          </p:nvCxnSpPr>
          <p:spPr>
            <a:xfrm flipH="1">
              <a:off x="6096000" y="4713337"/>
              <a:ext cx="38166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ZoneTexte 5"/>
          <p:cNvSpPr txBox="1"/>
          <p:nvPr/>
        </p:nvSpPr>
        <p:spPr>
          <a:xfrm>
            <a:off x="1066461" y="4121647"/>
            <a:ext cx="1470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transition index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4492490" y="4225065"/>
            <a:ext cx="1815771" cy="839915"/>
            <a:chOff x="6096000" y="4446290"/>
            <a:chExt cx="508908" cy="267047"/>
          </a:xfrm>
        </p:grpSpPr>
        <p:cxnSp>
          <p:nvCxnSpPr>
            <p:cNvPr id="17" name="Connecteur droit 16"/>
            <p:cNvCxnSpPr/>
            <p:nvPr>
              <p:custDataLst>
                <p:tags r:id="rId7"/>
              </p:custDataLst>
            </p:nvPr>
          </p:nvCxnSpPr>
          <p:spPr>
            <a:xfrm flipV="1">
              <a:off x="6477664" y="4446290"/>
              <a:ext cx="127244" cy="2668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>
              <p:custDataLst>
                <p:tags r:id="rId8"/>
              </p:custDataLst>
            </p:nvPr>
          </p:nvCxnSpPr>
          <p:spPr>
            <a:xfrm flipH="1">
              <a:off x="6096000" y="4713337"/>
              <a:ext cx="38166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>
            <a:off x="3038949" y="4806891"/>
            <a:ext cx="170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mass shift</a:t>
            </a:r>
            <a:endParaRPr lang="fr-FR" sz="2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701579" y="5534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838200" y="5287218"/>
            <a:ext cx="4993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changing</a:t>
            </a:r>
            <a:r>
              <a:rPr lang="fr-FR" dirty="0" smtClean="0"/>
              <a:t> the </a:t>
            </a:r>
            <a:r>
              <a:rPr lang="fr-FR" dirty="0" err="1" smtClean="0"/>
              <a:t>nuclear</a:t>
            </a:r>
            <a:r>
              <a:rPr lang="fr-FR" dirty="0" smtClean="0"/>
              <a:t> mass modifies:</a:t>
            </a:r>
          </a:p>
          <a:p>
            <a:r>
              <a:rPr lang="fr-FR" dirty="0" smtClean="0"/>
              <a:t>the center-of-mass (</a:t>
            </a:r>
            <a:r>
              <a:rPr lang="fr-FR" dirty="0" smtClean="0">
                <a:solidFill>
                  <a:srgbClr val="00B0F0"/>
                </a:solidFill>
              </a:rPr>
              <a:t>normal MS</a:t>
            </a:r>
            <a:r>
              <a:rPr lang="fr-FR" dirty="0" smtClean="0"/>
              <a:t>) </a:t>
            </a:r>
          </a:p>
          <a:p>
            <a:r>
              <a:rPr lang="fr-FR" dirty="0" smtClean="0"/>
              <a:t>and </a:t>
            </a:r>
            <a:r>
              <a:rPr lang="fr-FR" dirty="0" err="1" smtClean="0"/>
              <a:t>electron-electron</a:t>
            </a:r>
            <a:r>
              <a:rPr lang="fr-FR" dirty="0" smtClean="0"/>
              <a:t> </a:t>
            </a:r>
            <a:r>
              <a:rPr lang="fr-FR" dirty="0" err="1" smtClean="0"/>
              <a:t>repulsion</a:t>
            </a:r>
            <a:r>
              <a:rPr lang="fr-FR" dirty="0" smtClean="0"/>
              <a:t> </a:t>
            </a:r>
            <a:r>
              <a:rPr lang="fr-FR" dirty="0" err="1" smtClean="0"/>
              <a:t>terms</a:t>
            </a:r>
            <a:r>
              <a:rPr lang="fr-FR" dirty="0" smtClean="0"/>
              <a:t> (</a:t>
            </a:r>
            <a:r>
              <a:rPr lang="fr-FR" dirty="0" err="1" smtClean="0">
                <a:solidFill>
                  <a:srgbClr val="00B0F0"/>
                </a:solidFill>
              </a:rPr>
              <a:t>specific</a:t>
            </a:r>
            <a:r>
              <a:rPr lang="fr-FR" dirty="0" smtClean="0">
                <a:solidFill>
                  <a:srgbClr val="00B0F0"/>
                </a:solidFill>
              </a:rPr>
              <a:t> MS</a:t>
            </a:r>
            <a:r>
              <a:rPr lang="fr-FR" dirty="0" smtClean="0"/>
              <a:t>)</a:t>
            </a:r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7940089" y="4222649"/>
            <a:ext cx="573565" cy="426446"/>
            <a:chOff x="6332657" y="4446290"/>
            <a:chExt cx="272251" cy="267047"/>
          </a:xfrm>
        </p:grpSpPr>
        <p:cxnSp>
          <p:nvCxnSpPr>
            <p:cNvPr id="23" name="Connecteur droit 22"/>
            <p:cNvCxnSpPr/>
            <p:nvPr>
              <p:custDataLst>
                <p:tags r:id="rId5"/>
              </p:custDataLst>
            </p:nvPr>
          </p:nvCxnSpPr>
          <p:spPr>
            <a:xfrm flipV="1">
              <a:off x="6477664" y="4446290"/>
              <a:ext cx="127244" cy="2668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>
              <p:custDataLst>
                <p:tags r:id="rId6"/>
              </p:custDataLst>
            </p:nvPr>
          </p:nvCxnSpPr>
          <p:spPr>
            <a:xfrm flipH="1">
              <a:off x="6332657" y="4713337"/>
              <a:ext cx="14500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ZoneTexte 25"/>
          <p:cNvSpPr txBox="1"/>
          <p:nvPr/>
        </p:nvSpPr>
        <p:spPr>
          <a:xfrm>
            <a:off x="6561000" y="4386361"/>
            <a:ext cx="153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field</a:t>
            </a:r>
            <a:r>
              <a:rPr lang="fr-FR" sz="2400" b="1" dirty="0" smtClean="0"/>
              <a:t> shift</a:t>
            </a:r>
            <a:endParaRPr lang="fr-FR" sz="24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6928396" y="4781535"/>
            <a:ext cx="3785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adding</a:t>
            </a:r>
            <a:r>
              <a:rPr lang="fr-FR" dirty="0" smtClean="0"/>
              <a:t>/</a:t>
            </a:r>
            <a:r>
              <a:rPr lang="fr-FR" dirty="0" err="1" smtClean="0"/>
              <a:t>removing</a:t>
            </a:r>
            <a:r>
              <a:rPr lang="fr-FR" dirty="0" smtClean="0"/>
              <a:t> neutrons affects 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nuclear</a:t>
            </a:r>
            <a:r>
              <a:rPr lang="fr-FR" dirty="0" smtClean="0"/>
              <a:t> charge distribution, </a:t>
            </a:r>
          </a:p>
          <a:p>
            <a:r>
              <a:rPr lang="fr-FR" dirty="0" err="1" smtClean="0"/>
              <a:t>represented</a:t>
            </a:r>
            <a:r>
              <a:rPr lang="fr-FR" dirty="0" smtClean="0"/>
              <a:t> @LO by the </a:t>
            </a:r>
            <a:r>
              <a:rPr lang="fr-FR" dirty="0" smtClean="0">
                <a:solidFill>
                  <a:srgbClr val="FF0000"/>
                </a:solidFill>
              </a:rPr>
              <a:t>charge radius</a:t>
            </a:r>
          </a:p>
        </p:txBody>
      </p:sp>
      <p:pic>
        <p:nvPicPr>
          <p:cNvPr id="29" name="Image 28" descr="\documentclass{article}&#10;\usepackage{amsmath,xcolor,hep}&#10;\pagestyle{empty}&#10;\begin{document}&#10;&#10;$&#10;{\color{black}&#10;\delta\langle r^2\rangle_{AA'}\equiv \langle r^2\rangle_{A} -\langle r^2\rangle_{A'}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07" y="5837304"/>
            <a:ext cx="3084190" cy="352000"/>
          </a:xfrm>
          <a:prstGeom prst="rect">
            <a:avLst/>
          </a:prstGeom>
        </p:spPr>
      </p:pic>
      <p:cxnSp>
        <p:nvCxnSpPr>
          <p:cNvPr id="34" name="Connecteur droit 33"/>
          <p:cNvCxnSpPr/>
          <p:nvPr/>
        </p:nvCxnSpPr>
        <p:spPr>
          <a:xfrm flipV="1">
            <a:off x="6279211" y="2894275"/>
            <a:ext cx="1934486" cy="7594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7975159" y="2914014"/>
            <a:ext cx="246569" cy="6939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214891" y="2898089"/>
            <a:ext cx="47588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8690776" y="2693969"/>
            <a:ext cx="3072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</a:t>
            </a:r>
            <a:r>
              <a:rPr lang="fr-FR" sz="2000" b="1" dirty="0" smtClean="0"/>
              <a:t>onstants</a:t>
            </a:r>
            <a:r>
              <a:rPr lang="fr-FR" sz="2000" dirty="0" smtClean="0"/>
              <a:t> </a:t>
            </a:r>
            <a:r>
              <a:rPr lang="fr-FR" sz="2000" dirty="0" err="1" smtClean="0"/>
              <a:t>depending</a:t>
            </a:r>
            <a:r>
              <a:rPr lang="fr-FR" sz="2000" dirty="0" smtClean="0"/>
              <a:t> on </a:t>
            </a:r>
          </a:p>
          <a:p>
            <a:r>
              <a:rPr lang="fr-FR" sz="2000" dirty="0" smtClean="0"/>
              <a:t>the </a:t>
            </a:r>
            <a:r>
              <a:rPr lang="fr-FR" sz="2000" dirty="0" err="1" smtClean="0"/>
              <a:t>electronic</a:t>
            </a:r>
            <a:r>
              <a:rPr lang="fr-FR" sz="2000" dirty="0" smtClean="0"/>
              <a:t> configuration</a:t>
            </a:r>
            <a:endParaRPr lang="fr-FR" sz="200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2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0" grpId="0"/>
      <p:bldP spid="26" grpId="0"/>
      <p:bldP spid="27" grpId="0"/>
      <p:bldP spid="4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IS Theory (</a:t>
            </a:r>
            <a:r>
              <a:rPr lang="fr-FR" dirty="0" err="1" smtClean="0">
                <a:ea typeface="Verdana" panose="020B0604030504040204" pitchFamily="34" charset="0"/>
                <a:cs typeface="Tahoma" panose="020B0604030504040204" pitchFamily="34" charset="0"/>
              </a:rPr>
              <a:t>continued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)</a:t>
            </a:r>
            <a:endParaRPr lang="fr-FR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200" y="1491668"/>
            <a:ext cx="10866120" cy="5139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Nuclear</a:t>
            </a:r>
            <a:r>
              <a:rPr lang="fr-FR" dirty="0" smtClean="0">
                <a:cs typeface="Arial" panose="020B0604020202020204" pitchFamily="34" charset="0"/>
              </a:rPr>
              <a:t> masses are </a:t>
            </a:r>
            <a:r>
              <a:rPr lang="fr-FR" dirty="0" err="1" smtClean="0">
                <a:cs typeface="Arial" panose="020B0604020202020204" pitchFamily="34" charset="0"/>
              </a:rPr>
              <a:t>measured</a:t>
            </a:r>
            <a:r>
              <a:rPr lang="fr-FR" dirty="0" smtClean="0">
                <a:cs typeface="Arial" panose="020B0604020202020204" pitchFamily="34" charset="0"/>
              </a:rPr>
              <a:t> at	       </a:t>
            </a:r>
            <a:r>
              <a:rPr lang="fr-FR" dirty="0" err="1" smtClean="0">
                <a:cs typeface="Arial" panose="020B0604020202020204" pitchFamily="34" charset="0"/>
              </a:rPr>
              <a:t>accuracy</a:t>
            </a:r>
            <a:r>
              <a:rPr lang="fr-FR" dirty="0" smtClean="0">
                <a:cs typeface="Arial" panose="020B0604020202020204" pitchFamily="34" charset="0"/>
              </a:rPr>
              <a:t> (from spin </a:t>
            </a:r>
            <a:r>
              <a:rPr lang="fr-FR" dirty="0" err="1" smtClean="0">
                <a:cs typeface="Arial" panose="020B0604020202020204" pitchFamily="34" charset="0"/>
              </a:rPr>
              <a:t>precession</a:t>
            </a:r>
            <a:r>
              <a:rPr lang="fr-FR" dirty="0" smtClean="0">
                <a:cs typeface="Arial" panose="020B0604020202020204" pitchFamily="34" charset="0"/>
              </a:rPr>
              <a:t> in </a:t>
            </a:r>
            <a:r>
              <a:rPr lang="fr-FR" dirty="0" err="1" smtClean="0">
                <a:cs typeface="Arial" panose="020B0604020202020204" pitchFamily="34" charset="0"/>
              </a:rPr>
              <a:t>Penning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traps</a:t>
            </a:r>
            <a:r>
              <a:rPr lang="fr-FR" dirty="0" smtClean="0"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However</a:t>
            </a:r>
            <a:r>
              <a:rPr lang="fr-FR" dirty="0" smtClean="0">
                <a:cs typeface="Arial" panose="020B0604020202020204" pitchFamily="34" charset="0"/>
              </a:rPr>
              <a:t>, charge </a:t>
            </a:r>
            <a:r>
              <a:rPr lang="fr-FR" dirty="0" err="1" smtClean="0">
                <a:cs typeface="Arial" panose="020B0604020202020204" pitchFamily="34" charset="0"/>
              </a:rPr>
              <a:t>radii</a:t>
            </a:r>
            <a:r>
              <a:rPr lang="fr-FR" dirty="0" smtClean="0">
                <a:cs typeface="Arial" panose="020B0604020202020204" pitchFamily="34" charset="0"/>
              </a:rPr>
              <a:t> are </a:t>
            </a:r>
            <a:r>
              <a:rPr lang="fr-FR" dirty="0" err="1" smtClean="0">
                <a:cs typeface="Arial" panose="020B0604020202020204" pitchFamily="34" charset="0"/>
              </a:rPr>
              <a:t>poorly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known</a:t>
            </a:r>
            <a:r>
              <a:rPr lang="fr-FR" dirty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and </a:t>
            </a:r>
            <a:r>
              <a:rPr lang="fr-FR" dirty="0" err="1" smtClean="0">
                <a:cs typeface="Arial" panose="020B0604020202020204" pitchFamily="34" charset="0"/>
              </a:rPr>
              <a:t>electronic</a:t>
            </a:r>
            <a:r>
              <a:rPr lang="fr-FR" dirty="0" smtClean="0">
                <a:cs typeface="Arial" panose="020B0604020202020204" pitchFamily="34" charset="0"/>
              </a:rPr>
              <a:t> constants </a:t>
            </a:r>
            <a:r>
              <a:rPr lang="fr-FR" dirty="0" err="1" smtClean="0">
                <a:cs typeface="Arial" panose="020B0604020202020204" pitchFamily="34" charset="0"/>
              </a:rPr>
              <a:t>can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be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obtained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within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  <a:sym typeface="Symbol" panose="05050102010706020507" pitchFamily="18" charset="2"/>
              </a:rPr>
              <a:t>1% from </a:t>
            </a:r>
            <a:r>
              <a:rPr lang="fr-FR" dirty="0" err="1" smtClean="0">
                <a:cs typeface="Arial" panose="020B0604020202020204" pitchFamily="34" charset="0"/>
                <a:sym typeface="Symbol" panose="05050102010706020507" pitchFamily="18" charset="2"/>
              </a:rPr>
              <a:t>atomic</a:t>
            </a:r>
            <a:r>
              <a:rPr lang="fr-FR" dirty="0" smtClean="0">
                <a:cs typeface="Arial" panose="020B0604020202020204" pitchFamily="34" charset="0"/>
                <a:sym typeface="Symbol" panose="05050102010706020507" pitchFamily="18" charset="2"/>
              </a:rPr>
              <a:t> structure </a:t>
            </a:r>
            <a:r>
              <a:rPr lang="fr-FR" dirty="0" err="1" smtClean="0">
                <a:cs typeface="Arial" panose="020B0604020202020204" pitchFamily="34" charset="0"/>
                <a:sym typeface="Symbol" panose="05050102010706020507" pitchFamily="18" charset="2"/>
              </a:rPr>
              <a:t>calculations</a:t>
            </a:r>
            <a:r>
              <a:rPr lang="fr-FR" dirty="0" smtClean="0"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  <a:sym typeface="Symbol" panose="05050102010706020507" pitchFamily="18" charset="2"/>
              </a:rPr>
              <a:t>			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are </a:t>
            </a:r>
            <a:r>
              <a:rPr lang="fr-FR" i="1" dirty="0" err="1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we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FR" i="1" dirty="0" err="1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stuck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FR" i="1" dirty="0" err="1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again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?</a:t>
            </a:r>
          </a:p>
          <a:p>
            <a:pPr marL="0" indent="0">
              <a:buNone/>
            </a:pPr>
            <a:endParaRPr lang="fr-FR" dirty="0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Not </a:t>
            </a:r>
            <a:r>
              <a:rPr lang="fr-FR" dirty="0" err="1" smtClean="0">
                <a:cs typeface="Arial" panose="020B0604020202020204" pitchFamily="34" charset="0"/>
              </a:rPr>
              <a:t>quite</a:t>
            </a:r>
            <a:r>
              <a:rPr lang="fr-FR" dirty="0" smtClean="0">
                <a:cs typeface="Arial" panose="020B0604020202020204" pitchFamily="34" charset="0"/>
              </a:rPr>
              <a:t>, </a:t>
            </a:r>
            <a:r>
              <a:rPr lang="fr-FR" dirty="0" err="1" smtClean="0">
                <a:cs typeface="Arial" panose="020B0604020202020204" pitchFamily="34" charset="0"/>
              </a:rPr>
              <a:t>since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>
                <a:cs typeface="Arial" panose="020B0604020202020204" pitchFamily="34" charset="0"/>
              </a:rPr>
              <a:t>t</a:t>
            </a:r>
            <a:r>
              <a:rPr lang="fr-FR" dirty="0" smtClean="0">
                <a:cs typeface="Arial" panose="020B0604020202020204" pitchFamily="34" charset="0"/>
              </a:rPr>
              <a:t>he </a:t>
            </a:r>
            <a:r>
              <a:rPr lang="fr-FR" dirty="0" err="1" smtClean="0">
                <a:cs typeface="Arial" panose="020B0604020202020204" pitchFamily="34" charset="0"/>
              </a:rPr>
              <a:t>nuclear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parameters</a:t>
            </a:r>
            <a:r>
              <a:rPr lang="fr-FR" dirty="0" smtClean="0">
                <a:cs typeface="Arial" panose="020B0604020202020204" pitchFamily="34" charset="0"/>
              </a:rPr>
              <a:t> are </a:t>
            </a:r>
            <a:r>
              <a:rPr lang="fr-FR" dirty="0" err="1" smtClean="0">
                <a:cs typeface="Arial" panose="020B0604020202020204" pitchFamily="34" charset="0"/>
              </a:rPr>
              <a:t>common</a:t>
            </a:r>
            <a:r>
              <a:rPr lang="fr-FR" dirty="0" smtClean="0">
                <a:cs typeface="Arial" panose="020B0604020202020204" pitchFamily="34" charset="0"/>
              </a:rPr>
              <a:t> to all </a:t>
            </a:r>
            <a:r>
              <a:rPr lang="fr-FR" dirty="0" err="1" smtClean="0">
                <a:cs typeface="Arial" panose="020B0604020202020204" pitchFamily="34" charset="0"/>
              </a:rPr>
              <a:t>electronic</a:t>
            </a:r>
            <a:r>
              <a:rPr lang="fr-FR" dirty="0" smtClean="0">
                <a:cs typeface="Arial" panose="020B0604020202020204" pitchFamily="34" charset="0"/>
              </a:rPr>
              <a:t> states and the </a:t>
            </a:r>
            <a:r>
              <a:rPr lang="fr-FR" dirty="0" err="1" smtClean="0">
                <a:cs typeface="Arial" panose="020B0604020202020204" pitchFamily="34" charset="0"/>
              </a:rPr>
              <a:t>electronic</a:t>
            </a:r>
            <a:r>
              <a:rPr lang="fr-FR" dirty="0" smtClean="0">
                <a:cs typeface="Arial" panose="020B0604020202020204" pitchFamily="34" charset="0"/>
              </a:rPr>
              <a:t> states are the same for all isotopes (at least at </a:t>
            </a:r>
            <a:r>
              <a:rPr lang="fr-FR" dirty="0" smtClean="0">
                <a:cs typeface="Arial" panose="020B0604020202020204" pitchFamily="34" charset="0"/>
              </a:rPr>
              <a:t>first </a:t>
            </a:r>
            <a:r>
              <a:rPr lang="fr-FR" dirty="0" err="1" smtClean="0">
                <a:cs typeface="Arial" panose="020B0604020202020204" pitchFamily="34" charset="0"/>
              </a:rPr>
              <a:t>order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in </a:t>
            </a:r>
            <a:r>
              <a:rPr lang="fr-FR" dirty="0" err="1" smtClean="0">
                <a:cs typeface="Arial" panose="020B0604020202020204" pitchFamily="34" charset="0"/>
              </a:rPr>
              <a:t>these</a:t>
            </a:r>
            <a:r>
              <a:rPr lang="fr-FR" dirty="0" smtClean="0">
                <a:cs typeface="Arial" panose="020B0604020202020204" pitchFamily="34" charset="0"/>
              </a:rPr>
              <a:t> perturbations). </a:t>
            </a:r>
          </a:p>
          <a:p>
            <a:pPr marL="0" indent="0">
              <a:buNone/>
            </a:pPr>
            <a:endParaRPr lang="fr-FR" sz="12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This simple observation </a:t>
            </a:r>
            <a:r>
              <a:rPr lang="fr-FR" dirty="0" err="1" smtClean="0">
                <a:cs typeface="Arial" panose="020B0604020202020204" pitchFamily="34" charset="0"/>
              </a:rPr>
              <a:t>grants</a:t>
            </a:r>
            <a:r>
              <a:rPr lang="fr-FR" dirty="0" smtClean="0">
                <a:cs typeface="Arial" panose="020B0604020202020204" pitchFamily="34" charset="0"/>
              </a:rPr>
              <a:t> us with a trick, </a:t>
            </a:r>
            <a:r>
              <a:rPr lang="fr-FR" dirty="0" err="1" smtClean="0">
                <a:cs typeface="Arial" panose="020B0604020202020204" pitchFamily="34" charset="0"/>
              </a:rPr>
              <a:t>noticed</a:t>
            </a:r>
            <a:r>
              <a:rPr lang="fr-FR" dirty="0" smtClean="0">
                <a:cs typeface="Arial" panose="020B0604020202020204" pitchFamily="34" charset="0"/>
              </a:rPr>
              <a:t> by King in the 60’s</a:t>
            </a:r>
          </a:p>
          <a:p>
            <a:pPr marL="0" indent="0">
              <a:buNone/>
            </a:pPr>
            <a:endParaRPr lang="fr-FR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fr-FR" dirty="0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fr-FR" dirty="0" smtClean="0">
              <a:cs typeface="Arial" panose="020B0604020202020204" pitchFamily="34" charset="0"/>
            </a:endParaRPr>
          </a:p>
          <a:p>
            <a:endParaRPr lang="fr-FR" dirty="0" smtClean="0">
              <a:cs typeface="Arial" panose="020B0604020202020204" pitchFamily="34" charset="0"/>
            </a:endParaRPr>
          </a:p>
          <a:p>
            <a:pPr lvl="1"/>
            <a:endParaRPr lang="fr-FR" b="1" dirty="0">
              <a:cs typeface="Arial" panose="020B0604020202020204" pitchFamily="34" charset="0"/>
            </a:endParaRPr>
          </a:p>
        </p:txBody>
      </p:sp>
      <p:pic>
        <p:nvPicPr>
          <p:cNvPr id="9" name="Image 8" descr="\documentclass{article}&#10;\usepackage{amsmath,xcolor,hep}&#10;\pagestyle{empty}&#10;\begin{document}&#10;&#10;$&#10;{\color{black}&#10;\sim 10^{-11}&#10;}&#10;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29" y="1467201"/>
            <a:ext cx="1188267" cy="3456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1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365126"/>
            <a:ext cx="10515600" cy="653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King plot </a:t>
            </a:r>
            <a:r>
              <a:rPr lang="fr-FR" dirty="0" err="1" smtClean="0">
                <a:ea typeface="Verdana" panose="020B0604030504040204" pitchFamily="34" charset="0"/>
                <a:cs typeface="Tahoma" panose="020B0604030504040204" pitchFamily="34" charset="0"/>
              </a:rPr>
              <a:t>linearity</a:t>
            </a:r>
            <a:endParaRPr lang="fr-FR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ce réservé du contenu 1 1"/>
          <p:cNvSpPr txBox="1">
            <a:spLocks/>
          </p:cNvSpPr>
          <p:nvPr/>
        </p:nvSpPr>
        <p:spPr>
          <a:xfrm>
            <a:off x="838200" y="1356497"/>
            <a:ext cx="10866120" cy="31280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The trick </a:t>
            </a:r>
            <a:r>
              <a:rPr lang="fr-FR" dirty="0" err="1" smtClean="0">
                <a:cs typeface="Arial" panose="020B0604020202020204" pitchFamily="34" charset="0"/>
              </a:rPr>
              <a:t>is</a:t>
            </a:r>
            <a:r>
              <a:rPr lang="fr-FR" dirty="0" smtClean="0">
                <a:cs typeface="Arial" panose="020B0604020202020204" pitchFamily="34" charset="0"/>
              </a:rPr>
              <a:t> to use </a:t>
            </a:r>
            <a:r>
              <a:rPr lang="fr-FR" dirty="0" smtClean="0">
                <a:solidFill>
                  <a:srgbClr val="FF0000"/>
                </a:solidFill>
                <a:cs typeface="Arial" panose="020B0604020202020204" pitchFamily="34" charset="0"/>
              </a:rPr>
              <a:t>two</a:t>
            </a:r>
            <a:r>
              <a:rPr lang="fr-FR" dirty="0" smtClean="0">
                <a:cs typeface="Arial" panose="020B0604020202020204" pitchFamily="34" charset="0"/>
              </a:rPr>
              <a:t> distinct transitions, one </a:t>
            </a:r>
            <a:r>
              <a:rPr lang="fr-FR" dirty="0" err="1" smtClean="0">
                <a:cs typeface="Arial" panose="020B0604020202020204" pitchFamily="34" charset="0"/>
              </a:rPr>
              <a:t>being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used</a:t>
            </a:r>
            <a:r>
              <a:rPr lang="fr-FR" dirty="0" smtClean="0">
                <a:cs typeface="Arial" panose="020B0604020202020204" pitchFamily="34" charset="0"/>
              </a:rPr>
              <a:t> to </a:t>
            </a:r>
            <a:r>
              <a:rPr lang="fr-FR" dirty="0" err="1" smtClean="0">
                <a:cs typeface="Arial" panose="020B0604020202020204" pitchFamily="34" charset="0"/>
              </a:rPr>
              <a:t>fix</a:t>
            </a:r>
            <a:r>
              <a:rPr lang="fr-FR" dirty="0" smtClean="0">
                <a:cs typeface="Arial" panose="020B0604020202020204" pitchFamily="34" charset="0"/>
              </a:rPr>
              <a:t> the </a:t>
            </a:r>
            <a:r>
              <a:rPr lang="fr-FR" dirty="0" err="1" smtClean="0">
                <a:cs typeface="Arial" panose="020B0604020202020204" pitchFamily="34" charset="0"/>
              </a:rPr>
              <a:t>unknown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nuclear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parameter</a:t>
            </a:r>
            <a:endParaRPr lang="fr-FR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This </a:t>
            </a:r>
            <a:r>
              <a:rPr lang="fr-FR" dirty="0" err="1" smtClean="0">
                <a:cs typeface="Arial" panose="020B0604020202020204" pitchFamily="34" charset="0"/>
              </a:rPr>
              <a:t>yields</a:t>
            </a:r>
            <a:r>
              <a:rPr lang="fr-FR" dirty="0" smtClean="0">
                <a:cs typeface="Arial" panose="020B0604020202020204" pitchFamily="34" charset="0"/>
              </a:rPr>
              <a:t> a </a:t>
            </a:r>
            <a:r>
              <a:rPr lang="fr-FR" b="1" dirty="0" err="1" smtClean="0">
                <a:cs typeface="Arial" panose="020B0604020202020204" pitchFamily="34" charset="0"/>
              </a:rPr>
              <a:t>linear</a:t>
            </a:r>
            <a:r>
              <a:rPr lang="fr-FR" dirty="0" smtClean="0">
                <a:cs typeface="Arial" panose="020B0604020202020204" pitchFamily="34" charset="0"/>
              </a:rPr>
              <a:t> relation </a:t>
            </a:r>
            <a:r>
              <a:rPr lang="fr-FR" dirty="0" err="1" smtClean="0">
                <a:cs typeface="Arial" panose="020B0604020202020204" pitchFamily="34" charset="0"/>
              </a:rPr>
              <a:t>among</a:t>
            </a:r>
            <a:r>
              <a:rPr lang="fr-FR" dirty="0" smtClean="0">
                <a:cs typeface="Arial" panose="020B0604020202020204" pitchFamily="34" charset="0"/>
              </a:rPr>
              <a:t> the IS of the two transitions. </a:t>
            </a:r>
          </a:p>
          <a:p>
            <a:endParaRPr lang="fr-FR" dirty="0" smtClean="0">
              <a:cs typeface="Arial" panose="020B0604020202020204" pitchFamily="34" charset="0"/>
            </a:endParaRPr>
          </a:p>
          <a:p>
            <a:endParaRPr lang="fr-FR" dirty="0" smtClean="0">
              <a:cs typeface="Arial" panose="020B0604020202020204" pitchFamily="34" charset="0"/>
            </a:endParaRPr>
          </a:p>
          <a:p>
            <a:pPr lvl="1"/>
            <a:endParaRPr lang="fr-FR" b="1" dirty="0">
              <a:cs typeface="Arial" panose="020B0604020202020204" pitchFamily="34" charset="0"/>
            </a:endParaRPr>
          </a:p>
        </p:txBody>
      </p:sp>
      <p:pic>
        <p:nvPicPr>
          <p:cNvPr id="7" name="Image 6" descr="\documentclass{article}&#10;\usepackage{amsmath,xcolor,hep}&#10;\pagestyle{empty}&#10;\begin{document}&#10;&#10;$&#10;{\color{black}&#10;\delta\langle r^2\rangle/\mu&#10;}&#10;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36" y="1744869"/>
            <a:ext cx="1143467" cy="4266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39" y="3457823"/>
            <a:ext cx="4453744" cy="467501"/>
          </a:xfrm>
          <a:prstGeom prst="rect">
            <a:avLst/>
          </a:prstGeom>
        </p:spPr>
      </p:pic>
      <p:pic>
        <p:nvPicPr>
          <p:cNvPr id="27" name="Image 26" descr="\documentclass{article}&#10;\usepackage{amsmath,color,amssymb}&#10;\pagestyle{empty}&#10;\begin{document}&#10;&#10;$&#10;{\color{black}  &#10;F_2/F_1&#10;}&#10;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01" y="4475191"/>
            <a:ext cx="640000" cy="254476"/>
          </a:xfrm>
          <a:prstGeom prst="rect">
            <a:avLst/>
          </a:prstGeom>
        </p:spPr>
      </p:pic>
      <p:pic>
        <p:nvPicPr>
          <p:cNvPr id="33" name="Image 32" descr="\documentclass{article}&#10;\usepackage{amsmath,color,amssymb}&#10;\pagestyle{empty}&#10;\begin{document}&#10;&#10;$&#10;{\color{black}  &#10;m\nu \equiv \nu/\mu&#10;}&#10;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67" y="4264266"/>
            <a:ext cx="1106945" cy="255717"/>
          </a:xfrm>
          <a:prstGeom prst="rect">
            <a:avLst/>
          </a:prstGeom>
        </p:spPr>
      </p:pic>
      <p:pic>
        <p:nvPicPr>
          <p:cNvPr id="30" name="Image 29" descr="\documentclass{article}&#10;\usepackage{amsmath,color,amssymb}&#10;\pagestyle{empty}&#10;\begin{document}&#10;&#10;$&#10;{\color{black}  &#10; K_2-F_{21}K_1&#10;}&#10;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65" y="4491444"/>
            <a:ext cx="1434819" cy="231314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7468082" y="3534812"/>
            <a:ext cx="4338808" cy="2973644"/>
            <a:chOff x="8075044" y="3864200"/>
            <a:chExt cx="3612036" cy="2475544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452755" y="5374176"/>
              <a:ext cx="604756" cy="4710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V="1">
              <a:off x="8773244" y="3864200"/>
              <a:ext cx="0" cy="1965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>
              <a:off x="8925644" y="5982250"/>
              <a:ext cx="24975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age 1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9423" y="6175477"/>
              <a:ext cx="467657" cy="164267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044" y="3864200"/>
              <a:ext cx="474870" cy="165371"/>
            </a:xfrm>
            <a:prstGeom prst="rect">
              <a:avLst/>
            </a:prstGeom>
          </p:spPr>
        </p:pic>
        <p:cxnSp>
          <p:nvCxnSpPr>
            <p:cNvPr id="18" name="Connecteur droit 17"/>
            <p:cNvCxnSpPr/>
            <p:nvPr/>
          </p:nvCxnSpPr>
          <p:spPr>
            <a:xfrm>
              <a:off x="9013508" y="4255662"/>
              <a:ext cx="1119852" cy="87222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9305062" y="4457928"/>
              <a:ext cx="136849" cy="13684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9944236" y="4964742"/>
              <a:ext cx="136849" cy="13684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0588048" y="5472843"/>
              <a:ext cx="136849" cy="13684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Image 2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5546" y="4181153"/>
              <a:ext cx="625219" cy="244724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639" y="4700462"/>
              <a:ext cx="633543" cy="245816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1746" y="5238471"/>
              <a:ext cx="665474" cy="246913"/>
            </a:xfrm>
            <a:prstGeom prst="rect">
              <a:avLst/>
            </a:prstGeom>
          </p:spPr>
        </p:pic>
        <p:cxnSp>
          <p:nvCxnSpPr>
            <p:cNvPr id="25" name="Connecteur droit 24"/>
            <p:cNvCxnSpPr/>
            <p:nvPr/>
          </p:nvCxnSpPr>
          <p:spPr>
            <a:xfrm>
              <a:off x="10135692" y="5134509"/>
              <a:ext cx="317063" cy="246953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27"/>
          <p:cNvCxnSpPr/>
          <p:nvPr>
            <p:custDataLst>
              <p:tags r:id="rId6"/>
            </p:custDataLst>
          </p:nvPr>
        </p:nvCxnSpPr>
        <p:spPr>
          <a:xfrm flipH="1" flipV="1">
            <a:off x="3250419" y="3948106"/>
            <a:ext cx="185964" cy="4199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>
            <p:custDataLst>
              <p:tags r:id="rId7"/>
            </p:custDataLst>
          </p:nvPr>
        </p:nvCxnSpPr>
        <p:spPr>
          <a:xfrm flipV="1">
            <a:off x="5350820" y="3948106"/>
            <a:ext cx="135216" cy="4199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contenu 1 2"/>
          <p:cNvSpPr txBox="1">
            <a:spLocks/>
          </p:cNvSpPr>
          <p:nvPr/>
        </p:nvSpPr>
        <p:spPr>
          <a:xfrm>
            <a:off x="837836" y="5454952"/>
            <a:ext cx="7087775" cy="12748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err="1" smtClean="0">
                <a:cs typeface="Arial" panose="020B0604020202020204" pitchFamily="34" charset="0"/>
              </a:rPr>
              <a:t>Testing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King’s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linearity</a:t>
            </a:r>
            <a:r>
              <a:rPr lang="fr-FR" dirty="0" smtClean="0">
                <a:cs typeface="Arial" panose="020B0604020202020204" pitchFamily="34" charset="0"/>
              </a:rPr>
              <a:t> does not </a:t>
            </a:r>
            <a:r>
              <a:rPr lang="fr-FR" dirty="0" err="1" smtClean="0">
                <a:cs typeface="Arial" panose="020B0604020202020204" pitchFamily="34" charset="0"/>
              </a:rPr>
              <a:t>require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calculation</a:t>
            </a:r>
            <a:r>
              <a:rPr lang="fr-FR" dirty="0" smtClean="0">
                <a:cs typeface="Arial" panose="020B0604020202020204" pitchFamily="34" charset="0"/>
              </a:rPr>
              <a:t> of </a:t>
            </a:r>
            <a:endParaRPr lang="fr-FR" b="1" dirty="0">
              <a:cs typeface="Arial" panose="020B0604020202020204" pitchFamily="34" charset="0"/>
            </a:endParaRPr>
          </a:p>
        </p:txBody>
      </p:sp>
      <p:pic>
        <p:nvPicPr>
          <p:cNvPr id="37" name="Image 36" descr="\documentclass{article}&#10;\usepackage{amsmath,color,amssymb}&#10;\pagestyle{empty}&#10;\begin{document}&#10;&#10;$&#10;{\color{black}  &#10;K,F}&#10;$&#10;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97" y="5938014"/>
            <a:ext cx="719490" cy="311603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8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Autofit/>
          </a:bodyPr>
          <a:lstStyle/>
          <a:p>
            <a:pPr algn="ctr"/>
            <a:r>
              <a:rPr lang="fr-FR" dirty="0" err="1" smtClean="0">
                <a:ea typeface="Verdana" panose="020B0604030504040204" pitchFamily="34" charset="0"/>
                <a:cs typeface="Tahoma" panose="020B0604030504040204" pitchFamily="34" charset="0"/>
              </a:rPr>
              <a:t>N</a:t>
            </a:r>
            <a:r>
              <a:rPr lang="fr-FR" dirty="0" err="1" smtClean="0">
                <a:ea typeface="Verdana" panose="020B0604030504040204" pitchFamily="34" charset="0"/>
                <a:cs typeface="Tahoma" panose="020B0604030504040204" pitchFamily="34" charset="0"/>
              </a:rPr>
              <a:t>onlinearities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 err="1" smtClean="0">
                <a:ea typeface="Verdana" panose="020B0604030504040204" pitchFamily="34" charset="0"/>
                <a:cs typeface="Tahoma" panose="020B0604030504040204" pitchFamily="34" charset="0"/>
              </a:rPr>
              <a:t>beyond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 the SM</a:t>
            </a:r>
            <a:endParaRPr lang="fr-FR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199" y="1825625"/>
            <a:ext cx="8580249" cy="4774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NP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brings</a:t>
            </a:r>
            <a:r>
              <a:rPr lang="fr-FR" dirty="0" smtClean="0">
                <a:cs typeface="Arial" panose="020B0604020202020204" pitchFamily="34" charset="0"/>
              </a:rPr>
              <a:t> about </a:t>
            </a:r>
            <a:r>
              <a:rPr lang="fr-FR" dirty="0" err="1" smtClean="0">
                <a:cs typeface="Arial" panose="020B0604020202020204" pitchFamily="34" charset="0"/>
              </a:rPr>
              <a:t>another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nuclear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parameters</a:t>
            </a:r>
            <a:r>
              <a:rPr lang="fr-FR" dirty="0" smtClean="0">
                <a:cs typeface="Arial" panose="020B0604020202020204" pitchFamily="34" charset="0"/>
              </a:rPr>
              <a:t>:		     </a:t>
            </a:r>
          </a:p>
          <a:p>
            <a:endParaRPr lang="fr-FR" dirty="0" smtClean="0">
              <a:cs typeface="Arial" panose="020B0604020202020204" pitchFamily="34" charset="0"/>
            </a:endParaRPr>
          </a:p>
          <a:p>
            <a:endParaRPr lang="fr-FR" sz="1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breaking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King’s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linearity</a:t>
            </a:r>
            <a:r>
              <a:rPr lang="fr-FR" dirty="0" smtClean="0">
                <a:cs typeface="Arial" panose="020B0604020202020204" pitchFamily="34" charset="0"/>
              </a:rPr>
              <a:t> :</a:t>
            </a:r>
          </a:p>
          <a:p>
            <a:endParaRPr lang="fr-FR" dirty="0" smtClean="0">
              <a:cs typeface="Arial" panose="020B0604020202020204" pitchFamily="34" charset="0"/>
            </a:endParaRPr>
          </a:p>
          <a:p>
            <a:endParaRPr lang="fr-FR" dirty="0" smtClean="0">
              <a:cs typeface="Arial" panose="020B0604020202020204" pitchFamily="34" charset="0"/>
            </a:endParaRPr>
          </a:p>
          <a:p>
            <a:endParaRPr lang="fr-FR" sz="1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The </a:t>
            </a:r>
            <a:r>
              <a:rPr lang="fr-FR" dirty="0" err="1" smtClean="0">
                <a:cs typeface="Arial" panose="020B0604020202020204" pitchFamily="34" charset="0"/>
              </a:rPr>
              <a:t>nonlinearity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is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conveniently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quantified</a:t>
            </a:r>
            <a:r>
              <a:rPr lang="fr-FR" dirty="0" smtClean="0">
                <a:cs typeface="Arial" panose="020B0604020202020204" pitchFamily="34" charset="0"/>
              </a:rPr>
              <a:t> by</a:t>
            </a:r>
          </a:p>
          <a:p>
            <a:endParaRPr lang="fr-FR" dirty="0" smtClean="0">
              <a:cs typeface="Arial" panose="020B0604020202020204" pitchFamily="34" charset="0"/>
            </a:endParaRPr>
          </a:p>
          <a:p>
            <a:endParaRPr lang="fr-FR" dirty="0">
              <a:cs typeface="Arial" panose="020B0604020202020204" pitchFamily="34" charset="0"/>
            </a:endParaRPr>
          </a:p>
          <a:p>
            <a:endParaRPr lang="fr-FR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 smtClean="0">
              <a:cs typeface="Arial" panose="020B0604020202020204" pitchFamily="34" charset="0"/>
            </a:endParaRPr>
          </a:p>
          <a:p>
            <a:endParaRPr lang="fr-FR" dirty="0" smtClean="0">
              <a:cs typeface="Arial" panose="020B0604020202020204" pitchFamily="34" charset="0"/>
            </a:endParaRPr>
          </a:p>
          <a:p>
            <a:endParaRPr lang="fr-FR" dirty="0">
              <a:cs typeface="Arial" panose="020B0604020202020204" pitchFamily="34" charset="0"/>
            </a:endParaRPr>
          </a:p>
          <a:p>
            <a:endParaRPr lang="fr-FR" dirty="0" smtClean="0">
              <a:cs typeface="Arial" panose="020B0604020202020204" pitchFamily="34" charset="0"/>
            </a:endParaRPr>
          </a:p>
        </p:txBody>
      </p:sp>
      <p:pic>
        <p:nvPicPr>
          <p:cNvPr id="97" name="Image 9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3" y="3728197"/>
            <a:ext cx="4453744" cy="467501"/>
          </a:xfrm>
          <a:prstGeom prst="rect">
            <a:avLst/>
          </a:prstGeom>
        </p:spPr>
      </p:pic>
      <p:pic>
        <p:nvPicPr>
          <p:cNvPr id="6" name="Image 5" descr="\documentclass{article}&#10;\usepackage{amsmath,color,amssymb}&#10;\pagestyle{empty}&#10;\begin{document}&#10;&#10;$&#10;{\color{black}  &#10;+\ \alpha_{\rm NP}X_i{\color{red}\gamma_{AA'}}&#10;}&#10;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92" y="2452354"/>
            <a:ext cx="2266881" cy="355302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23" y="3841230"/>
            <a:ext cx="2348662" cy="323833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57" y="5652662"/>
            <a:ext cx="4132817" cy="384352"/>
          </a:xfrm>
          <a:prstGeom prst="rect">
            <a:avLst/>
          </a:prstGeom>
        </p:spPr>
      </p:pic>
      <p:cxnSp>
        <p:nvCxnSpPr>
          <p:cNvPr id="36" name="Connecteur droit 35"/>
          <p:cNvCxnSpPr/>
          <p:nvPr/>
        </p:nvCxnSpPr>
        <p:spPr>
          <a:xfrm>
            <a:off x="10326084" y="5348969"/>
            <a:ext cx="726427" cy="56579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8308671" y="3535200"/>
            <a:ext cx="0" cy="2361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8491733" y="6079382"/>
            <a:ext cx="3000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998" y="6311484"/>
            <a:ext cx="561745" cy="19731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00" y="3535200"/>
            <a:ext cx="570409" cy="198642"/>
          </a:xfrm>
          <a:prstGeom prst="rect">
            <a:avLst/>
          </a:prstGeom>
        </p:spPr>
      </p:pic>
      <p:cxnSp>
        <p:nvCxnSpPr>
          <p:cNvPr id="20" name="Connecteur droit 19"/>
          <p:cNvCxnSpPr/>
          <p:nvPr/>
        </p:nvCxnSpPr>
        <p:spPr>
          <a:xfrm>
            <a:off x="8597274" y="4005420"/>
            <a:ext cx="1345155" cy="104771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8947486" y="4248380"/>
            <a:ext cx="164382" cy="1643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715256" y="4857161"/>
            <a:ext cx="164382" cy="1643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10488596" y="5467487"/>
            <a:ext cx="164382" cy="1643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>
            <a:off x="9945231" y="5053132"/>
            <a:ext cx="380853" cy="29663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8947486" y="3608010"/>
            <a:ext cx="164382" cy="1643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9715254" y="5334255"/>
            <a:ext cx="164382" cy="1643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0488596" y="4973550"/>
            <a:ext cx="164382" cy="1643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9029676" y="3810265"/>
            <a:ext cx="1" cy="3857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9797445" y="5053132"/>
            <a:ext cx="0" cy="217214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 flipV="1">
            <a:off x="10570787" y="5168054"/>
            <a:ext cx="1" cy="2741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8801816" y="4954298"/>
            <a:ext cx="0" cy="14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orme libre 44"/>
          <p:cNvSpPr/>
          <p:nvPr/>
        </p:nvSpPr>
        <p:spPr>
          <a:xfrm>
            <a:off x="9026874" y="3695352"/>
            <a:ext cx="1554369" cy="1746885"/>
          </a:xfrm>
          <a:custGeom>
            <a:avLst/>
            <a:gdLst>
              <a:gd name="connsiteX0" fmla="*/ 0 w 1300065"/>
              <a:gd name="connsiteY0" fmla="*/ 0 h 1424474"/>
              <a:gd name="connsiteX1" fmla="*/ 653142 w 1300065"/>
              <a:gd name="connsiteY1" fmla="*/ 1424474 h 1424474"/>
              <a:gd name="connsiteX2" fmla="*/ 1300065 w 1300065"/>
              <a:gd name="connsiteY2" fmla="*/ 1119674 h 1424474"/>
              <a:gd name="connsiteX3" fmla="*/ 0 w 1300065"/>
              <a:gd name="connsiteY3" fmla="*/ 0 h 142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065" h="1424474">
                <a:moveTo>
                  <a:pt x="0" y="0"/>
                </a:moveTo>
                <a:lnTo>
                  <a:pt x="653142" y="1424474"/>
                </a:lnTo>
                <a:lnTo>
                  <a:pt x="1300065" y="1119674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Imag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39" y="6278663"/>
            <a:ext cx="1925486" cy="326857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26" y="2339368"/>
            <a:ext cx="4854081" cy="464661"/>
          </a:xfrm>
          <a:prstGeom prst="rect">
            <a:avLst/>
          </a:prstGeom>
        </p:spPr>
      </p:pic>
      <p:pic>
        <p:nvPicPr>
          <p:cNvPr id="7" name="Image 6" descr="\documentclass{article}&#10;\usepackage{amsmath,xcolor,hep}&#10;\pagestyle{empty}&#10;\begin{document}&#10;&#10;$&#10;{\color{black}&#10;\gamma_{AA'} =A-A'&#10;}&#10;$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41" y="2477851"/>
            <a:ext cx="1592381" cy="30171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216197" y="2443476"/>
            <a:ext cx="52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e.g</a:t>
            </a:r>
            <a:r>
              <a:rPr lang="fr-FR" i="1" dirty="0" smtClean="0"/>
              <a:t>.</a:t>
            </a:r>
            <a:endParaRPr lang="fr-FR" i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94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  <p:bldP spid="4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533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Directly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>
                <a:cs typeface="Arial" panose="020B0604020202020204" pitchFamily="34" charset="0"/>
              </a:rPr>
              <a:t>s</a:t>
            </a:r>
            <a:r>
              <a:rPr lang="fr-FR" dirty="0" err="1" smtClean="0">
                <a:cs typeface="Arial" panose="020B0604020202020204" pitchFamily="34" charset="0"/>
              </a:rPr>
              <a:t>olving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King’s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equation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gives</a:t>
            </a:r>
            <a:r>
              <a:rPr lang="fr-FR" dirty="0" smtClean="0">
                <a:cs typeface="Arial" panose="020B0604020202020204" pitchFamily="34" charset="0"/>
              </a:rPr>
              <a:t>: </a:t>
            </a:r>
            <a:endParaRPr lang="fr-FR" dirty="0">
              <a:cs typeface="Arial" panose="020B0604020202020204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Autofit/>
          </a:bodyPr>
          <a:lstStyle/>
          <a:p>
            <a:pPr algn="ctr"/>
            <a:r>
              <a:rPr lang="fr-FR" dirty="0" err="1" smtClean="0">
                <a:ea typeface="Verdana" panose="020B0604030504040204" pitchFamily="34" charset="0"/>
                <a:cs typeface="Tahoma" panose="020B0604030504040204" pitchFamily="34" charset="0"/>
              </a:rPr>
              <a:t>Extracting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 the NP coupling</a:t>
            </a:r>
            <a:endParaRPr lang="fr-FR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572527" y="2462650"/>
            <a:ext cx="6156822" cy="857309"/>
            <a:chOff x="3271520" y="2821974"/>
            <a:chExt cx="6156822" cy="857309"/>
          </a:xfrm>
        </p:grpSpPr>
        <p:pic>
          <p:nvPicPr>
            <p:cNvPr id="11" name="Image 1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431" y="2821974"/>
              <a:ext cx="4816911" cy="857309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520" y="3138628"/>
              <a:ext cx="1056000" cy="224000"/>
            </a:xfrm>
            <a:prstGeom prst="rect">
              <a:avLst/>
            </a:prstGeom>
          </p:spPr>
        </p:pic>
      </p:grpSp>
      <p:sp>
        <p:nvSpPr>
          <p:cNvPr id="14" name="ZoneTexte 13"/>
          <p:cNvSpPr txBox="1"/>
          <p:nvPr/>
        </p:nvSpPr>
        <p:spPr>
          <a:xfrm>
            <a:off x="8873542" y="1728592"/>
            <a:ext cx="1646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NL in data</a:t>
            </a:r>
            <a:endParaRPr lang="fr-FR" sz="28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240803" y="3367210"/>
            <a:ext cx="20241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NL </a:t>
            </a:r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predicted</a:t>
            </a:r>
            <a:endParaRPr lang="fr-FR" sz="2800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by IS </a:t>
            </a:r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theory</a:t>
            </a:r>
            <a:endParaRPr lang="fr-FR" sz="2800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4" name="Image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54" y="3862866"/>
            <a:ext cx="5179965" cy="507663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088182" y="4845033"/>
            <a:ext cx="2442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Electronic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alignment</a:t>
            </a:r>
          </a:p>
          <a:p>
            <a:r>
              <a:rPr lang="fr-FR" sz="2000" dirty="0" smtClean="0">
                <a:cs typeface="Arial" panose="020B0604020202020204" pitchFamily="34" charset="0"/>
              </a:rPr>
              <a:t>→ </a:t>
            </a:r>
            <a:r>
              <a:rPr lang="fr-FR" sz="2000" dirty="0" err="1" smtClean="0">
                <a:cs typeface="Arial" panose="020B0604020202020204" pitchFamily="34" charset="0"/>
              </a:rPr>
              <a:t>strong</a:t>
            </a:r>
            <a:r>
              <a:rPr lang="fr-FR" sz="2000" dirty="0" smtClean="0">
                <a:cs typeface="Arial" panose="020B0604020202020204" pitchFamily="34" charset="0"/>
              </a:rPr>
              <a:t> suppression</a:t>
            </a:r>
          </a:p>
          <a:p>
            <a:r>
              <a:rPr lang="fr-FR" sz="2000" dirty="0" smtClean="0">
                <a:cs typeface="Arial" panose="020B0604020202020204" pitchFamily="34" charset="0"/>
              </a:rPr>
              <a:t>for</a:t>
            </a:r>
            <a:endParaRPr lang="fr-FR" sz="2000" dirty="0"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975107" y="4807912"/>
            <a:ext cx="267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Nuclear alignment</a:t>
            </a:r>
          </a:p>
          <a:p>
            <a:r>
              <a:rPr lang="fr-FR" sz="2000" dirty="0" smtClean="0">
                <a:cs typeface="Arial" panose="020B0604020202020204" pitchFamily="34" charset="0"/>
              </a:rPr>
              <a:t>→ suppression of</a:t>
            </a:r>
            <a:endParaRPr lang="fr-FR" sz="2000" dirty="0">
              <a:cs typeface="Arial" panose="020B0604020202020204" pitchFamily="34" charset="0"/>
            </a:endParaRPr>
          </a:p>
        </p:txBody>
      </p:sp>
      <p:pic>
        <p:nvPicPr>
          <p:cNvPr id="2" name="Image 1" descr="\documentclass{article}&#10;\usepackage{amsmath,color,amssymb}&#10;\pagestyle{empty}&#10;\begin{document}&#10;&#10;$&#10;{\color{black}  &#10;m_{\rm NP}&gt;\Lambda_{\rm QCD}}&#10;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97" y="5529457"/>
            <a:ext cx="1623340" cy="28886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21" y="5913533"/>
            <a:ext cx="935314" cy="232991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50" y="5547762"/>
            <a:ext cx="2425448" cy="284952"/>
          </a:xfrm>
          <a:prstGeom prst="rect">
            <a:avLst/>
          </a:prstGeom>
        </p:spPr>
      </p:pic>
      <p:cxnSp>
        <p:nvCxnSpPr>
          <p:cNvPr id="23" name="Connecteur droit 22"/>
          <p:cNvCxnSpPr/>
          <p:nvPr>
            <p:custDataLst>
              <p:tags r:id="rId5"/>
            </p:custDataLst>
          </p:nvPr>
        </p:nvCxnSpPr>
        <p:spPr>
          <a:xfrm flipV="1">
            <a:off x="8038769" y="2042734"/>
            <a:ext cx="788527" cy="4199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>
            <p:custDataLst>
              <p:tags r:id="rId6"/>
            </p:custDataLst>
          </p:nvPr>
        </p:nvCxnSpPr>
        <p:spPr>
          <a:xfrm>
            <a:off x="8827296" y="3371523"/>
            <a:ext cx="324655" cy="1708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/>
          <p:cNvGrpSpPr/>
          <p:nvPr/>
        </p:nvGrpSpPr>
        <p:grpSpPr>
          <a:xfrm>
            <a:off x="3522759" y="4493478"/>
            <a:ext cx="1110896" cy="839915"/>
            <a:chOff x="6293556" y="4446290"/>
            <a:chExt cx="311352" cy="267047"/>
          </a:xfrm>
        </p:grpSpPr>
        <p:cxnSp>
          <p:nvCxnSpPr>
            <p:cNvPr id="33" name="Connecteur droit 32"/>
            <p:cNvCxnSpPr/>
            <p:nvPr>
              <p:custDataLst>
                <p:tags r:id="rId9"/>
              </p:custDataLst>
            </p:nvPr>
          </p:nvCxnSpPr>
          <p:spPr>
            <a:xfrm flipV="1">
              <a:off x="6477664" y="4446290"/>
              <a:ext cx="127244" cy="2668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6293556" y="4713141"/>
              <a:ext cx="184107" cy="1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/>
          <p:cNvGrpSpPr/>
          <p:nvPr/>
        </p:nvGrpSpPr>
        <p:grpSpPr>
          <a:xfrm flipH="1">
            <a:off x="6782169" y="4543095"/>
            <a:ext cx="1110896" cy="509476"/>
            <a:chOff x="6293556" y="4446290"/>
            <a:chExt cx="311352" cy="267047"/>
          </a:xfrm>
        </p:grpSpPr>
        <p:cxnSp>
          <p:nvCxnSpPr>
            <p:cNvPr id="38" name="Connecteur droit 37"/>
            <p:cNvCxnSpPr/>
            <p:nvPr>
              <p:custDataLst>
                <p:tags r:id="rId7"/>
              </p:custDataLst>
            </p:nvPr>
          </p:nvCxnSpPr>
          <p:spPr>
            <a:xfrm flipV="1">
              <a:off x="6477664" y="4446290"/>
              <a:ext cx="127244" cy="2668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6293556" y="4713141"/>
              <a:ext cx="184107" cy="1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3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fr-FR" dirty="0" err="1" smtClean="0">
                <a:ea typeface="Verdana" panose="020B0604030504040204" pitchFamily="34" charset="0"/>
                <a:cs typeface="Tahoma" panose="020B0604030504040204" pitchFamily="34" charset="0"/>
              </a:rPr>
              <a:t>linearity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 in Ca+ </a:t>
            </a:r>
            <a:endParaRPr lang="fr-FR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9101" y="1189956"/>
            <a:ext cx="4197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Solaro</a:t>
            </a:r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r-FR" sz="1400" dirty="0">
                <a:solidFill>
                  <a:srgbClr val="00B050"/>
                </a:solidFill>
              </a:rPr>
              <a:t>Phys. </a:t>
            </a:r>
            <a:r>
              <a:rPr lang="fr-FR" sz="1400" dirty="0" err="1">
                <a:solidFill>
                  <a:srgbClr val="00B050"/>
                </a:solidFill>
              </a:rPr>
              <a:t>Rev</a:t>
            </a:r>
            <a:r>
              <a:rPr lang="fr-FR" sz="1400" dirty="0">
                <a:solidFill>
                  <a:srgbClr val="00B050"/>
                </a:solidFill>
              </a:rPr>
              <a:t>. </a:t>
            </a:r>
            <a:r>
              <a:rPr lang="fr-FR" sz="1400" dirty="0" err="1">
                <a:solidFill>
                  <a:srgbClr val="00B050"/>
                </a:solidFill>
              </a:rPr>
              <a:t>Lett</a:t>
            </a:r>
            <a:r>
              <a:rPr lang="fr-FR" sz="1400" dirty="0">
                <a:solidFill>
                  <a:srgbClr val="00B050"/>
                </a:solidFill>
              </a:rPr>
              <a:t>. </a:t>
            </a:r>
            <a:r>
              <a:rPr lang="fr-FR" sz="1400" b="1" dirty="0">
                <a:solidFill>
                  <a:srgbClr val="00B050"/>
                </a:solidFill>
              </a:rPr>
              <a:t>115</a:t>
            </a:r>
            <a:r>
              <a:rPr lang="fr-FR" sz="1400" dirty="0">
                <a:solidFill>
                  <a:srgbClr val="00B050"/>
                </a:solidFill>
              </a:rPr>
              <a:t>, </a:t>
            </a:r>
            <a:r>
              <a:rPr lang="fr-FR" sz="1400" dirty="0" smtClean="0">
                <a:solidFill>
                  <a:srgbClr val="00B050"/>
                </a:solidFill>
              </a:rPr>
              <a:t>123003 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9" y="1497733"/>
            <a:ext cx="5258810" cy="51999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50" y="1262962"/>
            <a:ext cx="3762900" cy="24482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43842" y="4091324"/>
            <a:ext cx="56261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>
                <a:cs typeface="Arial" panose="020B0604020202020204" pitchFamily="34" charset="0"/>
              </a:rPr>
              <a:t>Using</a:t>
            </a:r>
            <a:r>
              <a:rPr lang="fr-FR" sz="2800" dirty="0" smtClean="0"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cs typeface="Arial" panose="020B0604020202020204" pitchFamily="34" charset="0"/>
              </a:rPr>
              <a:t>optical</a:t>
            </a:r>
            <a:r>
              <a:rPr lang="fr-FR" sz="2800" dirty="0" smtClean="0"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cs typeface="Arial" panose="020B0604020202020204" pitchFamily="34" charset="0"/>
              </a:rPr>
              <a:t>clock</a:t>
            </a:r>
            <a:r>
              <a:rPr lang="fr-FR" sz="2800" dirty="0" smtClean="0">
                <a:cs typeface="Arial" panose="020B0604020202020204" pitchFamily="34" charset="0"/>
              </a:rPr>
              <a:t> (S</a:t>
            </a:r>
            <a:r>
              <a:rPr lang="fr-FR" sz="2800" dirty="0" smtClean="0">
                <a:cs typeface="Arial" panose="020B0604020202020204" pitchFamily="34" charset="0"/>
                <a:sym typeface="Symbol" panose="05050102010706020507" pitchFamily="18" charset="2"/>
              </a:rPr>
              <a:t>D)</a:t>
            </a:r>
            <a:r>
              <a:rPr lang="fr-FR" sz="2800" dirty="0" smtClean="0">
                <a:cs typeface="Arial" panose="020B0604020202020204" pitchFamily="34" charset="0"/>
              </a:rPr>
              <a:t> transitions </a:t>
            </a:r>
          </a:p>
          <a:p>
            <a:r>
              <a:rPr lang="fr-FR" sz="2800" dirty="0" smtClean="0">
                <a:cs typeface="Arial" panose="020B0604020202020204" pitchFamily="34" charset="0"/>
              </a:rPr>
              <a:t>with </a:t>
            </a:r>
            <a:r>
              <a:rPr lang="fr-FR" sz="2800" dirty="0" smtClean="0"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lang="fr-FR" sz="2800" dirty="0" smtClean="0">
                <a:cs typeface="Arial" panose="020B0604020202020204" pitchFamily="34" charset="0"/>
              </a:rPr>
              <a:t>20Hz </a:t>
            </a:r>
            <a:r>
              <a:rPr lang="fr-FR" sz="2800" dirty="0" err="1" smtClean="0">
                <a:cs typeface="Arial" panose="020B0604020202020204" pitchFamily="34" charset="0"/>
              </a:rPr>
              <a:t>accuracy</a:t>
            </a:r>
            <a:r>
              <a:rPr lang="fr-FR" sz="2800" dirty="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3842" y="5381416"/>
            <a:ext cx="50965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>
                <a:cs typeface="Arial" panose="020B0604020202020204" pitchFamily="34" charset="0"/>
              </a:rPr>
              <a:t>Measurements</a:t>
            </a:r>
            <a:r>
              <a:rPr lang="fr-FR" sz="2800" dirty="0" smtClean="0">
                <a:cs typeface="Arial" panose="020B0604020202020204" pitchFamily="34" charset="0"/>
              </a:rPr>
              <a:t> are consistent </a:t>
            </a:r>
          </a:p>
          <a:p>
            <a:r>
              <a:rPr lang="fr-FR" sz="2800" dirty="0" smtClean="0">
                <a:cs typeface="Arial" panose="020B0604020202020204" pitchFamily="34" charset="0"/>
              </a:rPr>
              <a:t>with </a:t>
            </a:r>
            <a:r>
              <a:rPr lang="fr-FR" sz="2800" dirty="0" err="1" smtClean="0">
                <a:cs typeface="Arial" panose="020B0604020202020204" pitchFamily="34" charset="0"/>
              </a:rPr>
              <a:t>linearity</a:t>
            </a:r>
            <a:r>
              <a:rPr lang="fr-FR" sz="2800" dirty="0" smtClean="0"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cs typeface="Arial" panose="020B0604020202020204" pitchFamily="34" charset="0"/>
              </a:rPr>
              <a:t>within</a:t>
            </a:r>
            <a:r>
              <a:rPr lang="fr-FR" sz="2800" dirty="0" smtClean="0"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cs typeface="Arial" panose="020B0604020202020204" pitchFamily="34" charset="0"/>
              </a:rPr>
              <a:t>uncertainties</a:t>
            </a:r>
            <a:endParaRPr lang="fr-FR" sz="2800" dirty="0" smtClean="0">
              <a:cs typeface="Arial" panose="020B0604020202020204" pitchFamily="34" charset="0"/>
            </a:endParaRPr>
          </a:p>
        </p:txBody>
      </p:sp>
      <p:pic>
        <p:nvPicPr>
          <p:cNvPr id="3" name="Image 2" descr="\documentclass{article}&#10;\usepackage{amsmath,xcolor,hep}&#10;\pagestyle{empty}&#10;\begin{document}&#10;&#10;$&#10;{\color{red}&#10;\sim \mathcal{O}(10^{-13})&#10;}&#10;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147" y="4624630"/>
            <a:ext cx="1510400" cy="365714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5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An </a:t>
            </a:r>
            <a:r>
              <a:rPr lang="fr-FR" dirty="0" err="1"/>
              <a:t>I</a:t>
            </a:r>
            <a:r>
              <a:rPr lang="fr-FR" dirty="0" err="1" smtClean="0"/>
              <a:t>ncomplete</a:t>
            </a:r>
            <a:r>
              <a:rPr lang="fr-FR" dirty="0" smtClean="0"/>
              <a:t> </a:t>
            </a:r>
            <a:r>
              <a:rPr lang="fr-FR" dirty="0" err="1"/>
              <a:t>M</a:t>
            </a:r>
            <a:r>
              <a:rPr lang="fr-FR" dirty="0" err="1" smtClean="0"/>
              <a:t>asterpiece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81" y="1690688"/>
            <a:ext cx="3226862" cy="49232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94" y="3683978"/>
            <a:ext cx="943107" cy="8478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86" y="2159158"/>
            <a:ext cx="785922" cy="8526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94" y="5418717"/>
            <a:ext cx="943107" cy="85260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99127" y="3502516"/>
            <a:ext cx="4585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Matter</a:t>
            </a:r>
            <a:r>
              <a:rPr lang="fr-FR" sz="2800" dirty="0" smtClean="0"/>
              <a:t>/</a:t>
            </a:r>
            <a:r>
              <a:rPr lang="fr-FR" sz="2800" dirty="0" err="1" smtClean="0"/>
              <a:t>antimatter</a:t>
            </a:r>
            <a:r>
              <a:rPr lang="fr-FR" sz="2800" dirty="0" smtClean="0"/>
              <a:t> </a:t>
            </a:r>
            <a:r>
              <a:rPr lang="fr-FR" sz="2800" dirty="0" err="1" smtClean="0"/>
              <a:t>asymmetry</a:t>
            </a:r>
            <a:endParaRPr lang="fr-FR" sz="2800" dirty="0"/>
          </a:p>
        </p:txBody>
      </p:sp>
      <p:pic>
        <p:nvPicPr>
          <p:cNvPr id="11" name="Image 10" descr="\documentclass{article}&#10;\usepackage{amsmath,color,amssymb}&#10;\pagestyle{empty}&#10;\begin{document}&#10;&#10;$&#10;{\color{black}  &#10;\eta\equiv n_B/n_\gamma \approx 6\times 10^{-10}&#10;}&#10;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30" y="4069659"/>
            <a:ext cx="3353423" cy="37146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859974" y="1906406"/>
            <a:ext cx="3188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Neutrino oscillations</a:t>
            </a:r>
            <a:endParaRPr lang="fr-FR" sz="2800" dirty="0"/>
          </a:p>
        </p:txBody>
      </p:sp>
      <p:pic>
        <p:nvPicPr>
          <p:cNvPr id="16" name="Image 15" descr="\documentclass{article}&#10;\usepackage{amsmath,color,amssymb}&#10;\pagestyle{empty}&#10;\begin{document}&#10;&#10;$&#10;{\color{black}  &#10;\Omega_{\rm DM}=\rho_{\rm DM}/\rho_c\approx 0.25&#10;}&#10;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09" y="5732324"/>
            <a:ext cx="3212788" cy="33296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899127" y="5139165"/>
            <a:ext cx="1937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Dark</a:t>
            </a:r>
            <a:r>
              <a:rPr lang="fr-FR" sz="2800" dirty="0" smtClean="0"/>
              <a:t> </a:t>
            </a:r>
            <a:r>
              <a:rPr lang="fr-FR" sz="2800" dirty="0" err="1" smtClean="0"/>
              <a:t>matter</a:t>
            </a:r>
            <a:endParaRPr lang="fr-FR" sz="2800" dirty="0"/>
          </a:p>
        </p:txBody>
      </p:sp>
      <p:pic>
        <p:nvPicPr>
          <p:cNvPr id="18" name="Image 17" descr="\documentclass{article}&#10;\usepackage{amsmath,color,amssymb}&#10;\pagestyle{empty}&#10;\begin{document}&#10;&#10;$&#10;{\color{black}  &#10;m_\nu\sim 0.1\,{\rm eV}&#10;}&#10;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789" y="2429120"/>
            <a:ext cx="1749269" cy="27763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116740" y="2731289"/>
            <a:ext cx="476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  </a:t>
            </a:r>
            <a:r>
              <a:rPr lang="fr-FR" dirty="0" smtClean="0">
                <a:sym typeface="Symbol" panose="05050102010706020507" pitchFamily="18" charset="2"/>
              </a:rPr>
              <a:t>Lepton </a:t>
            </a:r>
            <a:r>
              <a:rPr lang="fr-FR" dirty="0" err="1" smtClean="0">
                <a:sym typeface="Symbol" panose="05050102010706020507" pitchFamily="18" charset="2"/>
              </a:rPr>
              <a:t>number-violating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 smtClean="0">
                <a:sym typeface="Symbol" panose="05050102010706020507" pitchFamily="18" charset="2"/>
              </a:rPr>
              <a:t>interactions </a:t>
            </a:r>
            <a:r>
              <a:rPr lang="fr-FR" dirty="0" err="1" smtClean="0">
                <a:sym typeface="Symbol" panose="05050102010706020507" pitchFamily="18" charset="2"/>
              </a:rPr>
              <a:t>needed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219906" y="4460195"/>
            <a:ext cx="402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  new CP-</a:t>
            </a:r>
            <a:r>
              <a:rPr lang="fr-FR" dirty="0" err="1" smtClean="0">
                <a:sym typeface="Symbol" panose="05050102010706020507" pitchFamily="18" charset="2"/>
              </a:rPr>
              <a:t>violating</a:t>
            </a:r>
            <a:r>
              <a:rPr lang="fr-FR" dirty="0" smtClean="0">
                <a:sym typeface="Symbol" panose="05050102010706020507" pitchFamily="18" charset="2"/>
              </a:rPr>
              <a:t> interactions </a:t>
            </a:r>
            <a:r>
              <a:rPr lang="fr-FR" dirty="0" err="1" smtClean="0">
                <a:sym typeface="Symbol" panose="05050102010706020507" pitchFamily="18" charset="2"/>
              </a:rPr>
              <a:t>needed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456160" y="6164436"/>
            <a:ext cx="308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  new type of </a:t>
            </a:r>
            <a:r>
              <a:rPr lang="fr-FR" dirty="0" err="1" smtClean="0">
                <a:sym typeface="Symbol" panose="05050102010706020507" pitchFamily="18" charset="2"/>
              </a:rPr>
              <a:t>matter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 err="1" smtClean="0">
                <a:sym typeface="Symbol" panose="05050102010706020507" pitchFamily="18" charset="2"/>
              </a:rPr>
              <a:t>needed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541781" y="1370925"/>
            <a:ext cx="187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Standard </a:t>
            </a:r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0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9" grpId="0"/>
      <p:bldP spid="20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Autofit/>
          </a:bodyPr>
          <a:lstStyle/>
          <a:p>
            <a:pPr algn="ctr"/>
            <a:r>
              <a:rPr lang="fr-FR" dirty="0" err="1" smtClean="0">
                <a:ea typeface="Verdana" panose="020B0604030504040204" pitchFamily="34" charset="0"/>
                <a:cs typeface="Tahoma" panose="020B0604030504040204" pitchFamily="34" charset="0"/>
              </a:rPr>
              <a:t>Nonlinearities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Yb+</a:t>
            </a:r>
            <a:endParaRPr lang="fr-FR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13029" y="1245362"/>
            <a:ext cx="415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r-FR" sz="1400" dirty="0">
                <a:solidFill>
                  <a:srgbClr val="00B050"/>
                </a:solidFill>
              </a:rPr>
              <a:t>Phys. </a:t>
            </a:r>
            <a:r>
              <a:rPr lang="fr-FR" sz="1400" dirty="0" err="1">
                <a:solidFill>
                  <a:srgbClr val="00B050"/>
                </a:solidFill>
              </a:rPr>
              <a:t>Rev</a:t>
            </a:r>
            <a:r>
              <a:rPr lang="fr-FR" sz="1400" dirty="0">
                <a:solidFill>
                  <a:srgbClr val="00B050"/>
                </a:solidFill>
              </a:rPr>
              <a:t>. </a:t>
            </a:r>
            <a:r>
              <a:rPr lang="fr-FR" sz="1400" dirty="0" err="1">
                <a:solidFill>
                  <a:srgbClr val="00B050"/>
                </a:solidFill>
              </a:rPr>
              <a:t>Lett</a:t>
            </a:r>
            <a:r>
              <a:rPr lang="fr-FR" sz="1400" dirty="0">
                <a:solidFill>
                  <a:srgbClr val="00B050"/>
                </a:solidFill>
              </a:rPr>
              <a:t>. </a:t>
            </a:r>
            <a:r>
              <a:rPr lang="fr-FR" sz="1400" b="1" dirty="0" smtClean="0">
                <a:solidFill>
                  <a:srgbClr val="00B050"/>
                </a:solidFill>
              </a:rPr>
              <a:t>125</a:t>
            </a:r>
            <a:r>
              <a:rPr lang="fr-FR" sz="1400" dirty="0">
                <a:solidFill>
                  <a:srgbClr val="00B050"/>
                </a:solidFill>
              </a:rPr>
              <a:t>, </a:t>
            </a:r>
            <a:r>
              <a:rPr lang="fr-FR" sz="1400" dirty="0" smtClean="0">
                <a:solidFill>
                  <a:srgbClr val="00B050"/>
                </a:solidFill>
              </a:rPr>
              <a:t>123002 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2" y="1448729"/>
            <a:ext cx="5373654" cy="52445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62" y="1399251"/>
            <a:ext cx="2861451" cy="2039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97522" y="5279485"/>
            <a:ext cx="552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>
                <a:cs typeface="Arial" panose="020B0604020202020204" pitchFamily="34" charset="0"/>
              </a:rPr>
              <a:t>Nonlinearities</a:t>
            </a:r>
            <a:r>
              <a:rPr lang="fr-FR" sz="2800" dirty="0" smtClean="0">
                <a:cs typeface="Arial" panose="020B0604020202020204" pitchFamily="34" charset="0"/>
              </a:rPr>
              <a:t> at 3</a:t>
            </a:r>
            <a:r>
              <a:rPr lang="fr-FR" sz="2800" dirty="0" smtClean="0">
                <a:cs typeface="Arial" panose="020B0604020202020204" pitchFamily="34" charset="0"/>
                <a:sym typeface="Symbol" panose="05050102010706020507" pitchFamily="18" charset="2"/>
              </a:rPr>
              <a:t> </a:t>
            </a:r>
            <a:r>
              <a:rPr lang="fr-FR" sz="2800" i="1" dirty="0" smtClean="0">
                <a:solidFill>
                  <a:srgbClr val="FFC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NP </a:t>
            </a:r>
            <a:r>
              <a:rPr lang="fr-FR" sz="2800" i="1" dirty="0" err="1" smtClean="0">
                <a:solidFill>
                  <a:srgbClr val="FFC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evidence</a:t>
            </a:r>
            <a:r>
              <a:rPr lang="fr-FR" sz="2800" i="1" dirty="0" smtClean="0">
                <a:solidFill>
                  <a:srgbClr val="FFC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7522" y="3660250"/>
            <a:ext cx="56261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>
                <a:cs typeface="Arial" panose="020B0604020202020204" pitchFamily="34" charset="0"/>
              </a:rPr>
              <a:t>Using</a:t>
            </a:r>
            <a:r>
              <a:rPr lang="fr-FR" sz="2800" dirty="0" smtClean="0"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cs typeface="Arial" panose="020B0604020202020204" pitchFamily="34" charset="0"/>
              </a:rPr>
              <a:t>optical</a:t>
            </a:r>
            <a:r>
              <a:rPr lang="fr-FR" sz="2800" dirty="0" smtClean="0"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cs typeface="Arial" panose="020B0604020202020204" pitchFamily="34" charset="0"/>
              </a:rPr>
              <a:t>clock</a:t>
            </a:r>
            <a:r>
              <a:rPr lang="fr-FR" sz="2800" dirty="0" smtClean="0">
                <a:cs typeface="Arial" panose="020B0604020202020204" pitchFamily="34" charset="0"/>
              </a:rPr>
              <a:t> (S</a:t>
            </a:r>
            <a:r>
              <a:rPr lang="fr-FR" sz="2800" dirty="0" smtClean="0">
                <a:cs typeface="Arial" panose="020B0604020202020204" pitchFamily="34" charset="0"/>
                <a:sym typeface="Symbol" panose="05050102010706020507" pitchFamily="18" charset="2"/>
              </a:rPr>
              <a:t>D)</a:t>
            </a:r>
            <a:r>
              <a:rPr lang="fr-FR" sz="2800" dirty="0" smtClean="0">
                <a:cs typeface="Arial" panose="020B0604020202020204" pitchFamily="34" charset="0"/>
              </a:rPr>
              <a:t> transitions </a:t>
            </a:r>
          </a:p>
          <a:p>
            <a:r>
              <a:rPr lang="fr-FR" sz="2800" dirty="0" smtClean="0">
                <a:cs typeface="Arial" panose="020B0604020202020204" pitchFamily="34" charset="0"/>
              </a:rPr>
              <a:t>with </a:t>
            </a:r>
            <a:r>
              <a:rPr lang="fr-FR" sz="2800" dirty="0" smtClean="0">
                <a:cs typeface="Arial" panose="020B0604020202020204" pitchFamily="34" charset="0"/>
                <a:sym typeface="Symbol" panose="05050102010706020507" pitchFamily="18" charset="2"/>
              </a:rPr>
              <a:t>3</a:t>
            </a:r>
            <a:r>
              <a:rPr lang="fr-FR" sz="2800" dirty="0" smtClean="0">
                <a:cs typeface="Arial" panose="020B0604020202020204" pitchFamily="34" charset="0"/>
              </a:rPr>
              <a:t>00Hz </a:t>
            </a:r>
            <a:r>
              <a:rPr lang="fr-FR" sz="2800" dirty="0" err="1" smtClean="0">
                <a:cs typeface="Arial" panose="020B0604020202020204" pitchFamily="34" charset="0"/>
              </a:rPr>
              <a:t>accuracy</a:t>
            </a:r>
            <a:endParaRPr lang="fr-FR" sz="2800" dirty="0" smtClean="0"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1" y="1125712"/>
            <a:ext cx="5523807" cy="5574167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NP </a:t>
            </a:r>
            <a:r>
              <a:rPr lang="fr-FR" dirty="0" err="1" smtClean="0">
                <a:ea typeface="Verdana" panose="020B0604030504040204" pitchFamily="34" charset="0"/>
                <a:cs typeface="Tahoma" panose="020B0604030504040204" pitchFamily="34" charset="0"/>
              </a:rPr>
              <a:t>nonlinearities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fr-FR" dirty="0" err="1" smtClean="0">
                <a:ea typeface="Verdana" panose="020B0604030504040204" pitchFamily="34" charset="0"/>
                <a:cs typeface="Tahoma" panose="020B0604030504040204" pitchFamily="34" charset="0"/>
              </a:rPr>
              <a:t>correlated</a:t>
            </a:r>
            <a:endParaRPr lang="fr-FR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6387" y="1691732"/>
            <a:ext cx="5067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cs typeface="Arial" panose="020B0604020202020204" pitchFamily="34" charset="0"/>
              </a:rPr>
              <a:t>Ca+ </a:t>
            </a:r>
            <a:r>
              <a:rPr lang="fr-FR" sz="2800" dirty="0" err="1" smtClean="0">
                <a:cs typeface="Arial" panose="020B0604020202020204" pitchFamily="34" charset="0"/>
              </a:rPr>
              <a:t>bound</a:t>
            </a:r>
            <a:r>
              <a:rPr lang="fr-FR" sz="2800" dirty="0" smtClean="0"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cs typeface="Arial" panose="020B0604020202020204" pitchFamily="34" charset="0"/>
              </a:rPr>
              <a:t>excludes</a:t>
            </a:r>
            <a:r>
              <a:rPr lang="fr-FR" sz="2800" dirty="0" smtClean="0">
                <a:cs typeface="Arial" panose="020B0604020202020204" pitchFamily="34" charset="0"/>
              </a:rPr>
              <a:t> NP as the </a:t>
            </a:r>
            <a:r>
              <a:rPr lang="fr-FR" sz="2800" dirty="0" err="1" smtClean="0">
                <a:cs typeface="Arial" panose="020B0604020202020204" pitchFamily="34" charset="0"/>
              </a:rPr>
              <a:t>origin</a:t>
            </a:r>
            <a:r>
              <a:rPr lang="fr-FR" sz="2800" dirty="0" smtClean="0">
                <a:cs typeface="Arial" panose="020B0604020202020204" pitchFamily="34" charset="0"/>
              </a:rPr>
              <a:t> of the Yb+ </a:t>
            </a:r>
            <a:r>
              <a:rPr lang="fr-FR" sz="2800" dirty="0" err="1" smtClean="0">
                <a:cs typeface="Arial" panose="020B0604020202020204" pitchFamily="34" charset="0"/>
              </a:rPr>
              <a:t>nonlinearities</a:t>
            </a:r>
            <a:endParaRPr lang="fr-FR" sz="2800" dirty="0" smtClean="0">
              <a:cs typeface="Arial" panose="020B0604020202020204" pitchFamily="34" charset="0"/>
            </a:endParaRPr>
          </a:p>
          <a:p>
            <a:r>
              <a:rPr lang="fr-FR" sz="2800" dirty="0" smtClean="0">
                <a:cs typeface="Arial" panose="020B0604020202020204" pitchFamily="34" charset="0"/>
              </a:rPr>
              <a:t>in </a:t>
            </a:r>
            <a:r>
              <a:rPr lang="fr-FR" sz="2800" dirty="0" err="1" smtClean="0">
                <a:cs typeface="Arial" panose="020B0604020202020204" pitchFamily="34" charset="0"/>
              </a:rPr>
              <a:t>most</a:t>
            </a:r>
            <a:r>
              <a:rPr lang="fr-FR" sz="2800" dirty="0" smtClean="0">
                <a:cs typeface="Arial" panose="020B0604020202020204" pitchFamily="34" charset="0"/>
              </a:rPr>
              <a:t> of the mass range </a:t>
            </a:r>
            <a:endParaRPr lang="fr-FR" sz="2800" dirty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6387" y="5012501"/>
            <a:ext cx="5067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cs typeface="Arial" panose="020B0604020202020204" pitchFamily="34" charset="0"/>
              </a:rPr>
              <a:t>Subleading</a:t>
            </a:r>
            <a:r>
              <a:rPr lang="fr-FR" sz="2800" dirty="0" smtClean="0"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cs typeface="Arial" panose="020B0604020202020204" pitchFamily="34" charset="0"/>
              </a:rPr>
              <a:t>nuclear</a:t>
            </a:r>
            <a:r>
              <a:rPr lang="fr-FR" sz="2800" dirty="0" smtClean="0"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cs typeface="Arial" panose="020B0604020202020204" pitchFamily="34" charset="0"/>
              </a:rPr>
              <a:t>effects</a:t>
            </a:r>
            <a:r>
              <a:rPr lang="fr-FR" sz="2800" dirty="0" smtClean="0">
                <a:cs typeface="Arial" panose="020B0604020202020204" pitchFamily="34" charset="0"/>
              </a:rPr>
              <a:t> are the dominant cause of what </a:t>
            </a:r>
            <a:r>
              <a:rPr lang="fr-FR" sz="2800" dirty="0" err="1" smtClean="0">
                <a:cs typeface="Arial" panose="020B0604020202020204" pitchFamily="34" charset="0"/>
              </a:rPr>
              <a:t>is</a:t>
            </a:r>
            <a:r>
              <a:rPr lang="fr-FR" sz="2800" dirty="0" smtClean="0"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cs typeface="Arial" panose="020B0604020202020204" pitchFamily="34" charset="0"/>
              </a:rPr>
              <a:t>observed</a:t>
            </a:r>
            <a:r>
              <a:rPr lang="fr-FR" sz="2800" dirty="0" smtClean="0">
                <a:cs typeface="Arial" panose="020B0604020202020204" pitchFamily="34" charset="0"/>
              </a:rPr>
              <a:t> in Yb+</a:t>
            </a:r>
            <a:endParaRPr lang="fr-FR" sz="2800" dirty="0"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132814" y="4381169"/>
            <a:ext cx="1375576" cy="723568"/>
          </a:xfrm>
          <a:prstGeom prst="line">
            <a:avLst/>
          </a:prstGeom>
          <a:ln>
            <a:solidFill>
              <a:srgbClr val="A95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449928" y="5004390"/>
            <a:ext cx="14063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 smtClean="0"/>
              <a:t>Hydrogen</a:t>
            </a:r>
            <a:r>
              <a:rPr lang="fr-FR" sz="1050" dirty="0" smtClean="0"/>
              <a:t>/</a:t>
            </a:r>
            <a:r>
              <a:rPr lang="fr-FR" sz="1050" dirty="0" err="1" smtClean="0"/>
              <a:t>Deuterium</a:t>
            </a:r>
            <a:endParaRPr lang="fr-FR" sz="1050" dirty="0" smtClean="0"/>
          </a:p>
          <a:p>
            <a:r>
              <a:rPr lang="fr-FR" sz="1050" dirty="0" smtClean="0"/>
              <a:t>IS consistent with QED</a:t>
            </a:r>
            <a:endParaRPr lang="fr-FR" sz="1050" dirty="0"/>
          </a:p>
        </p:txBody>
      </p:sp>
      <p:sp>
        <p:nvSpPr>
          <p:cNvPr id="12" name="ZoneTexte 11"/>
          <p:cNvSpPr txBox="1"/>
          <p:nvPr/>
        </p:nvSpPr>
        <p:spPr>
          <a:xfrm>
            <a:off x="4683229" y="5368528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 </a:t>
            </a:r>
            <a:r>
              <a:rPr lang="fr-FR" sz="105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fr-FR" sz="105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4577193" y="3189227"/>
            <a:ext cx="177687" cy="372957"/>
          </a:xfrm>
          <a:prstGeom prst="line">
            <a:avLst/>
          </a:prstGeom>
          <a:ln>
            <a:solidFill>
              <a:srgbClr val="FFA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428128" y="3575853"/>
            <a:ext cx="14063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 smtClean="0"/>
              <a:t>electron</a:t>
            </a:r>
            <a:r>
              <a:rPr lang="fr-FR" sz="1050" dirty="0" smtClean="0"/>
              <a:t> g-2 and </a:t>
            </a:r>
            <a:r>
              <a:rPr lang="fr-FR" sz="1050" dirty="0" err="1" smtClean="0"/>
              <a:t>nuclear</a:t>
            </a:r>
            <a:r>
              <a:rPr lang="fr-FR" sz="1050" dirty="0" smtClean="0"/>
              <a:t> </a:t>
            </a:r>
            <a:r>
              <a:rPr lang="fr-FR" sz="1050" dirty="0" err="1" smtClean="0"/>
              <a:t>scattering</a:t>
            </a:r>
            <a:endParaRPr lang="fr-FR" sz="1050" dirty="0" smtClean="0"/>
          </a:p>
          <a:p>
            <a:r>
              <a:rPr lang="fr-FR" sz="1050" dirty="0" err="1" smtClean="0"/>
              <a:t>combined</a:t>
            </a:r>
            <a:r>
              <a:rPr lang="fr-FR" sz="1050" dirty="0" smtClean="0"/>
              <a:t> </a:t>
            </a:r>
            <a:r>
              <a:rPr lang="fr-FR" sz="1050" dirty="0" err="1" smtClean="0"/>
              <a:t>bound</a:t>
            </a:r>
            <a:endParaRPr lang="fr-FR" sz="1050" dirty="0"/>
          </a:p>
        </p:txBody>
      </p:sp>
      <p:sp>
        <p:nvSpPr>
          <p:cNvPr id="16" name="Rectangle 15"/>
          <p:cNvSpPr/>
          <p:nvPr/>
        </p:nvSpPr>
        <p:spPr>
          <a:xfrm>
            <a:off x="6286387" y="3264032"/>
            <a:ext cx="5067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cs typeface="Arial" panose="020B0604020202020204" pitchFamily="34" charset="0"/>
              </a:rPr>
              <a:t>Moreover</a:t>
            </a:r>
            <a:r>
              <a:rPr lang="fr-FR" sz="2800" dirty="0" smtClean="0">
                <a:cs typeface="Arial" panose="020B0604020202020204" pitchFamily="34" charset="0"/>
              </a:rPr>
              <a:t>, the NP coupling </a:t>
            </a:r>
            <a:r>
              <a:rPr lang="fr-FR" sz="2800" dirty="0" err="1" smtClean="0">
                <a:cs typeface="Arial" panose="020B0604020202020204" pitchFamily="34" charset="0"/>
              </a:rPr>
              <a:t>needed</a:t>
            </a:r>
            <a:r>
              <a:rPr lang="fr-FR" sz="2800" dirty="0" smtClean="0"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cs typeface="Arial" panose="020B0604020202020204" pitchFamily="34" charset="0"/>
              </a:rPr>
              <a:t>is</a:t>
            </a:r>
            <a:r>
              <a:rPr lang="fr-FR" sz="2800" dirty="0" smtClean="0"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cs typeface="Arial" panose="020B0604020202020204" pitchFamily="34" charset="0"/>
              </a:rPr>
              <a:t>excluded</a:t>
            </a:r>
            <a:r>
              <a:rPr lang="fr-FR" sz="2800" dirty="0" smtClean="0">
                <a:cs typeface="Arial" panose="020B0604020202020204" pitchFamily="34" charset="0"/>
              </a:rPr>
              <a:t> by </a:t>
            </a:r>
            <a:r>
              <a:rPr lang="fr-FR" sz="2800" dirty="0" err="1" smtClean="0">
                <a:cs typeface="Arial" panose="020B0604020202020204" pitchFamily="34" charset="0"/>
              </a:rPr>
              <a:t>other</a:t>
            </a:r>
            <a:r>
              <a:rPr lang="fr-FR" sz="2800" dirty="0" smtClean="0">
                <a:cs typeface="Arial" panose="020B0604020202020204" pitchFamily="34" charset="0"/>
              </a:rPr>
              <a:t> observables</a:t>
            </a:r>
            <a:endParaRPr lang="fr-FR" sz="2800" dirty="0"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820093" y="5874276"/>
            <a:ext cx="2589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Flambaum 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(2017)</a:t>
            </a:r>
          </a:p>
          <a:p>
            <a:pPr algn="r"/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first-time </a:t>
            </a:r>
            <a:r>
              <a:rPr lang="fr-FR" sz="1400" b="1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400" b="1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NLs</a:t>
            </a:r>
            <a:endParaRPr lang="fr-FR" sz="1400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3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Nonlinearities</a:t>
            </a:r>
            <a:r>
              <a:rPr lang="fr-FR" dirty="0" smtClean="0"/>
              <a:t> from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Beyond LO, </a:t>
            </a:r>
            <a:r>
              <a:rPr lang="fr-FR" dirty="0" err="1" smtClean="0"/>
              <a:t>electrons</a:t>
            </a:r>
            <a:r>
              <a:rPr lang="fr-FR" dirty="0" smtClean="0"/>
              <a:t> </a:t>
            </a:r>
            <a:r>
              <a:rPr lang="fr-FR" dirty="0" err="1" smtClean="0"/>
              <a:t>adapt</a:t>
            </a:r>
            <a:r>
              <a:rPr lang="fr-FR" dirty="0" smtClean="0"/>
              <a:t> to the change of nucleus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Only a </a:t>
            </a:r>
            <a:r>
              <a:rPr lang="fr-FR" dirty="0" err="1" smtClean="0"/>
              <a:t>finite</a:t>
            </a:r>
            <a:r>
              <a:rPr lang="fr-FR" dirty="0" smtClean="0"/>
              <a:t> # of </a:t>
            </a:r>
            <a:r>
              <a:rPr lang="fr-FR" dirty="0" err="1" smtClean="0"/>
              <a:t>terms</a:t>
            </a:r>
            <a:r>
              <a:rPr lang="fr-FR" dirty="0" smtClean="0"/>
              <a:t> are relevant for a </a:t>
            </a:r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accuracy</a:t>
            </a:r>
            <a:r>
              <a:rPr lang="fr-FR" dirty="0"/>
              <a:t>.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C000"/>
                </a:solidFill>
                <a:latin typeface="Arial Black" panose="020B0A04020102020204" pitchFamily="34" charset="0"/>
              </a:rPr>
              <a:t>	</a:t>
            </a:r>
            <a:r>
              <a:rPr lang="fr-FR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How </a:t>
            </a:r>
            <a:r>
              <a:rPr lang="fr-FR" sz="24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many</a:t>
            </a:r>
            <a:r>
              <a:rPr lang="fr-FR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? What A </a:t>
            </a:r>
            <a:r>
              <a:rPr lang="fr-FR" sz="24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dependence</a:t>
            </a:r>
            <a:r>
              <a:rPr lang="fr-FR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?</a:t>
            </a:r>
            <a:endParaRPr lang="fr-FR" sz="1800" dirty="0" smtClean="0"/>
          </a:p>
          <a:p>
            <a:pPr marL="0" indent="0">
              <a:buNone/>
            </a:pPr>
            <a:r>
              <a:rPr lang="fr-FR" dirty="0" smtClean="0"/>
              <a:t>There are candidates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higher</a:t>
            </a:r>
            <a:r>
              <a:rPr lang="fr-FR" dirty="0" smtClean="0"/>
              <a:t>-moments of the </a:t>
            </a:r>
            <a:r>
              <a:rPr lang="fr-FR" dirty="0" err="1" smtClean="0"/>
              <a:t>nuclear</a:t>
            </a:r>
            <a:r>
              <a:rPr lang="fr-FR" dirty="0" smtClean="0"/>
              <a:t> charge distribution. </a:t>
            </a:r>
            <a:r>
              <a:rPr lang="fr-FR" dirty="0" err="1" smtClean="0"/>
              <a:t>Unfortunately</a:t>
            </a:r>
            <a:r>
              <a:rPr lang="fr-FR" dirty="0" smtClean="0"/>
              <a:t>, </a:t>
            </a:r>
            <a:r>
              <a:rPr lang="fr-FR" dirty="0" smtClean="0">
                <a:latin typeface="Arial Black" panose="020B0A04020102020204" pitchFamily="34" charset="0"/>
              </a:rPr>
              <a:t>no EFT-</a:t>
            </a:r>
            <a:r>
              <a:rPr lang="fr-FR" dirty="0" err="1" smtClean="0">
                <a:latin typeface="Arial Black" panose="020B0A04020102020204" pitchFamily="34" charset="0"/>
              </a:rPr>
              <a:t>like</a:t>
            </a:r>
            <a:r>
              <a:rPr lang="fr-FR" dirty="0" smtClean="0">
                <a:latin typeface="Arial Black" panose="020B0A04020102020204" pitchFamily="34" charset="0"/>
              </a:rPr>
              <a:t> expansion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known</a:t>
            </a:r>
            <a:r>
              <a:rPr lang="fr-FR" dirty="0" smtClean="0"/>
              <a:t>… 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 descr="\documentclass{article}&#10;\usepackage{amsmath,color}&#10;\pagestyle{empty}&#10;\begin{document}&#10;&#10;$&#10;{\color{black}  &#10;\nu_i^{AA'}  = K_i^{{\color{red}AA'}}\,\mu_{AA'} + F_i^{{\color{red}AA'}}\, \delta\langle r^2\rangle_{AA'}+\cdots&#10;}&#10;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96" y="2588404"/>
            <a:ext cx="6764551" cy="466879"/>
          </a:xfrm>
          <a:prstGeom prst="rect">
            <a:avLst/>
          </a:prstGeom>
        </p:spPr>
      </p:pic>
      <p:pic>
        <p:nvPicPr>
          <p:cNvPr id="12" name="Image 11" descr="\documentclass{article}&#10;\usepackage{amsmath,xcolor,hep}&#10;\pagestyle{empty}&#10;\begin{document}&#10;&#10;$&#10;{\color{black}&#10;=K_i \mu_{AA'}+F_i\delta\langle r^2\rangle_{AA'}{\color{red}+\sum_{k\geq 1}G_{i,k}\lambda^k_{AA'}}&#10;}&#10;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98" y="3271700"/>
            <a:ext cx="6262141" cy="500598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4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Nonetheless</a:t>
            </a:r>
            <a:r>
              <a:rPr lang="fr-FR" dirty="0" smtClean="0">
                <a:cs typeface="Arial" panose="020B0604020202020204" pitchFamily="34" charset="0"/>
              </a:rPr>
              <a:t>, NP </a:t>
            </a:r>
            <a:r>
              <a:rPr lang="fr-FR" dirty="0" err="1" smtClean="0">
                <a:cs typeface="Arial" panose="020B0604020202020204" pitchFamily="34" charset="0"/>
              </a:rPr>
              <a:t>can</a:t>
            </a:r>
            <a:r>
              <a:rPr lang="fr-FR" dirty="0" smtClean="0">
                <a:cs typeface="Arial" panose="020B0604020202020204" pitchFamily="34" charset="0"/>
              </a:rPr>
              <a:t> still </a:t>
            </a:r>
            <a:r>
              <a:rPr lang="fr-FR" dirty="0" err="1" smtClean="0">
                <a:cs typeface="Arial" panose="020B0604020202020204" pitchFamily="34" charset="0"/>
              </a:rPr>
              <a:t>be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probed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without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theory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calculation</a:t>
            </a:r>
            <a:r>
              <a:rPr lang="fr-FR" dirty="0" smtClean="0">
                <a:cs typeface="Arial" panose="020B0604020202020204" pitchFamily="34" charset="0"/>
              </a:rPr>
              <a:t> of </a:t>
            </a:r>
            <a:r>
              <a:rPr lang="fr-FR" dirty="0" err="1" smtClean="0">
                <a:cs typeface="Arial" panose="020B0604020202020204" pitchFamily="34" charset="0"/>
              </a:rPr>
              <a:t>NLs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Using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more transitions </a:t>
            </a:r>
            <a:r>
              <a:rPr lang="fr-FR" dirty="0" smtClean="0">
                <a:cs typeface="Arial" panose="020B0604020202020204" pitchFamily="34" charset="0"/>
              </a:rPr>
              <a:t>(and isotopes) to </a:t>
            </a:r>
            <a:r>
              <a:rPr lang="fr-FR" dirty="0" err="1" smtClean="0">
                <a:cs typeface="Arial" panose="020B0604020202020204" pitchFamily="34" charset="0"/>
              </a:rPr>
              <a:t>fix</a:t>
            </a:r>
            <a:r>
              <a:rPr lang="fr-FR" dirty="0" smtClean="0">
                <a:cs typeface="Arial" panose="020B0604020202020204" pitchFamily="34" charset="0"/>
              </a:rPr>
              <a:t> the nuclear parameters </a:t>
            </a:r>
            <a:r>
              <a:rPr lang="fr-FR" dirty="0" err="1" smtClean="0">
                <a:cs typeface="Arial" panose="020B0604020202020204" pitchFamily="34" charset="0"/>
              </a:rPr>
              <a:t>sourcing</a:t>
            </a:r>
            <a:r>
              <a:rPr lang="fr-FR" dirty="0" smtClean="0">
                <a:cs typeface="Arial" panose="020B0604020202020204" pitchFamily="34" charset="0"/>
              </a:rPr>
              <a:t> the </a:t>
            </a:r>
            <a:r>
              <a:rPr lang="fr-FR" dirty="0" err="1" smtClean="0">
                <a:cs typeface="Arial" panose="020B0604020202020204" pitchFamily="34" charset="0"/>
              </a:rPr>
              <a:t>nonlinearities</a:t>
            </a:r>
            <a:r>
              <a:rPr lang="fr-FR" dirty="0" smtClean="0">
                <a:cs typeface="Arial" panose="020B0604020202020204" pitchFamily="34" charset="0"/>
              </a:rPr>
              <a:t>.</a:t>
            </a:r>
          </a:p>
          <a:p>
            <a:endParaRPr lang="fr-FR" sz="105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For instance, </a:t>
            </a:r>
            <a:r>
              <a:rPr lang="fr-FR" dirty="0" err="1" smtClean="0">
                <a:cs typeface="Arial" panose="020B0604020202020204" pitchFamily="34" charset="0"/>
              </a:rPr>
              <a:t>assuming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2E75B6"/>
                </a:solidFill>
                <a:cs typeface="Arial" panose="020B0604020202020204" pitchFamily="34" charset="0"/>
              </a:rPr>
              <a:t>only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one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term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dominates</a:t>
            </a:r>
            <a:r>
              <a:rPr lang="fr-FR" dirty="0" smtClean="0">
                <a:cs typeface="Arial" panose="020B0604020202020204" pitchFamily="34" charset="0"/>
              </a:rPr>
              <a:t> (like FS</a:t>
            </a:r>
            <a:r>
              <a:rPr lang="fr-FR" baseline="30000" dirty="0" smtClean="0">
                <a:cs typeface="Arial" panose="020B0604020202020204" pitchFamily="34" charset="0"/>
              </a:rPr>
              <a:t>2</a:t>
            </a:r>
            <a:r>
              <a:rPr lang="fr-FR" dirty="0" smtClean="0">
                <a:cs typeface="Arial" panose="020B0604020202020204" pitchFamily="34" charset="0"/>
              </a:rPr>
              <a:t>):	</a:t>
            </a:r>
          </a:p>
          <a:p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4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Then</a:t>
            </a:r>
            <a:r>
              <a:rPr lang="fr-FR" dirty="0" smtClean="0">
                <a:cs typeface="Arial" panose="020B0604020202020204" pitchFamily="34" charset="0"/>
              </a:rPr>
              <a:t> the </a:t>
            </a:r>
            <a:r>
              <a:rPr lang="fr-FR" dirty="0" err="1" smtClean="0">
                <a:cs typeface="Arial" panose="020B0604020202020204" pitchFamily="34" charset="0"/>
              </a:rPr>
              <a:t>mIS</a:t>
            </a:r>
            <a:r>
              <a:rPr lang="fr-FR" dirty="0" smtClean="0">
                <a:cs typeface="Arial" panose="020B0604020202020204" pitchFamily="34" charset="0"/>
              </a:rPr>
              <a:t> of 3 transitions are </a:t>
            </a:r>
            <a:r>
              <a:rPr lang="fr-FR" dirty="0" err="1" smtClean="0">
                <a:cs typeface="Arial" panose="020B0604020202020204" pitchFamily="34" charset="0"/>
              </a:rPr>
              <a:t>linearly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related</a:t>
            </a:r>
            <a:endParaRPr lang="fr-FR" dirty="0" smtClean="0">
              <a:cs typeface="Arial" panose="020B0604020202020204" pitchFamily="34" charset="0"/>
            </a:endParaRPr>
          </a:p>
          <a:p>
            <a:endParaRPr lang="fr-FR" dirty="0">
              <a:cs typeface="Arial" panose="020B0604020202020204" pitchFamily="34" charset="0"/>
            </a:endParaRPr>
          </a:p>
          <a:p>
            <a:endParaRPr lang="fr-FR" dirty="0">
              <a:cs typeface="Arial" panose="020B0604020202020204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Autofit/>
          </a:bodyPr>
          <a:lstStyle/>
          <a:p>
            <a:pPr algn="ctr"/>
            <a:r>
              <a:rPr lang="fr-FR" dirty="0" err="1" smtClean="0">
                <a:ea typeface="Verdana" panose="020B0604030504040204" pitchFamily="34" charset="0"/>
                <a:cs typeface="Tahoma" panose="020B0604030504040204" pitchFamily="34" charset="0"/>
              </a:rPr>
              <a:t>Overcoming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 err="1">
                <a:ea typeface="Verdana" panose="020B0604030504040204" pitchFamily="34" charset="0"/>
                <a:cs typeface="Tahoma" panose="020B0604030504040204" pitchFamily="34" charset="0"/>
              </a:rPr>
              <a:t>n</a:t>
            </a:r>
            <a:r>
              <a:rPr lang="fr-FR" dirty="0" err="1" smtClean="0">
                <a:ea typeface="Verdana" panose="020B0604030504040204" pitchFamily="34" charset="0"/>
                <a:cs typeface="Tahoma" panose="020B0604030504040204" pitchFamily="34" charset="0"/>
              </a:rPr>
              <a:t>uclear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 err="1" smtClean="0">
                <a:ea typeface="Verdana" panose="020B0604030504040204" pitchFamily="34" charset="0"/>
                <a:cs typeface="Tahoma" panose="020B0604030504040204" pitchFamily="34" charset="0"/>
              </a:rPr>
              <a:t>nonlinearities</a:t>
            </a:r>
            <a:endParaRPr lang="fr-FR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30" y="4515166"/>
            <a:ext cx="5746340" cy="40398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91" y="5828705"/>
            <a:ext cx="5975079" cy="461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2979" y="3915680"/>
            <a:ext cx="8895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any number of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nuclear parameters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straightforward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819844"/>
            <a:ext cx="928609" cy="239695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90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63040"/>
            <a:ext cx="7180729" cy="471392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IS data for 4 isotope pairs are </a:t>
            </a:r>
            <a:r>
              <a:rPr lang="fr-FR" dirty="0" err="1" smtClean="0">
                <a:cs typeface="Arial" panose="020B0604020202020204" pitchFamily="34" charset="0"/>
              </a:rPr>
              <a:t>predicted</a:t>
            </a:r>
            <a:r>
              <a:rPr lang="fr-FR" dirty="0" smtClean="0">
                <a:cs typeface="Arial" panose="020B0604020202020204" pitchFamily="34" charset="0"/>
              </a:rPr>
              <a:t> to lie in a plane in 3D  </a:t>
            </a:r>
            <a:r>
              <a:rPr lang="fr-FR" dirty="0" smtClean="0"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generalized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King’s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linearity</a:t>
            </a:r>
            <a:endParaRPr lang="fr-FR" i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Again</a:t>
            </a:r>
            <a:r>
              <a:rPr lang="fr-FR" dirty="0" smtClean="0">
                <a:cs typeface="Arial" panose="020B0604020202020204" pitchFamily="34" charset="0"/>
              </a:rPr>
              <a:t> NP breaks </a:t>
            </a:r>
            <a:r>
              <a:rPr lang="fr-FR" dirty="0" err="1" smtClean="0">
                <a:cs typeface="Arial" panose="020B0604020202020204" pitchFamily="34" charset="0"/>
              </a:rPr>
              <a:t>this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prediction</a:t>
            </a:r>
            <a:endParaRPr lang="fr-FR" dirty="0" smtClean="0">
              <a:cs typeface="Arial" panose="020B0604020202020204" pitchFamily="34" charset="0"/>
            </a:endParaRPr>
          </a:p>
          <a:p>
            <a:endParaRPr lang="fr-FR" dirty="0">
              <a:cs typeface="Arial" panose="020B0604020202020204" pitchFamily="34" charset="0"/>
            </a:endParaRPr>
          </a:p>
          <a:p>
            <a:endParaRPr lang="fr-FR" dirty="0" smtClean="0">
              <a:cs typeface="Arial" panose="020B0604020202020204" pitchFamily="34" charset="0"/>
            </a:endParaRPr>
          </a:p>
          <a:p>
            <a:endParaRPr lang="fr-FR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NL </a:t>
            </a:r>
            <a:r>
              <a:rPr lang="fr-FR" dirty="0" err="1" smtClean="0">
                <a:cs typeface="Arial" panose="020B0604020202020204" pitchFamily="34" charset="0"/>
              </a:rPr>
              <a:t>measured</a:t>
            </a:r>
            <a:r>
              <a:rPr lang="fr-FR" dirty="0" smtClean="0">
                <a:cs typeface="Arial" panose="020B0604020202020204" pitchFamily="34" charset="0"/>
              </a:rPr>
              <a:t> by the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volume</a:t>
            </a:r>
            <a:endParaRPr lang="fr-FR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Autofit/>
          </a:bodyPr>
          <a:lstStyle/>
          <a:p>
            <a:pPr algn="ctr"/>
            <a:r>
              <a:rPr lang="fr-FR" dirty="0" err="1" smtClean="0">
                <a:ea typeface="Verdana" panose="020B0604030504040204" pitchFamily="34" charset="0"/>
                <a:cs typeface="Tahoma" panose="020B0604030504040204" pitchFamily="34" charset="0"/>
              </a:rPr>
              <a:t>Generalized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 King Plots</a:t>
            </a:r>
            <a:endParaRPr lang="fr-FR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92" y="3411429"/>
            <a:ext cx="5180776" cy="400112"/>
          </a:xfrm>
          <a:prstGeom prst="rect">
            <a:avLst/>
          </a:prstGeom>
        </p:spPr>
      </p:pic>
      <p:pic>
        <p:nvPicPr>
          <p:cNvPr id="5" name="Image 4" descr="\documentclass{article}&#10;\usepackage{amsmath,color,amssymb}&#10;\pagestyle{empty}&#10;\begin{document}&#10;&#10;$&#10;{\color{red}  &#10;+\ \alpha_{\rm NP} [X_3-f_{3\alpha}X_\alpha]h_{AA'}&#10;}&#10;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08" y="3981163"/>
            <a:ext cx="3538462" cy="33478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34" y="5785684"/>
            <a:ext cx="5190034" cy="39127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70" y="2386566"/>
            <a:ext cx="5112912" cy="3263418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02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61826"/>
            <a:ext cx="10515600" cy="48809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The NP coupling </a:t>
            </a:r>
            <a:r>
              <a:rPr lang="fr-FR" dirty="0" err="1" smtClean="0">
                <a:cs typeface="Arial" panose="020B0604020202020204" pitchFamily="34" charset="0"/>
              </a:rPr>
              <a:t>can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be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extracted</a:t>
            </a:r>
            <a:r>
              <a:rPr lang="fr-FR" dirty="0" smtClean="0">
                <a:cs typeface="Arial" panose="020B0604020202020204" pitchFamily="34" charset="0"/>
              </a:rPr>
              <a:t> using only spectroscopy, without </a:t>
            </a:r>
            <a:r>
              <a:rPr lang="fr-FR" dirty="0" err="1" smtClean="0">
                <a:cs typeface="Arial" panose="020B0604020202020204" pitchFamily="34" charset="0"/>
              </a:rPr>
              <a:t>knowledge</a:t>
            </a:r>
            <a:r>
              <a:rPr lang="fr-FR" dirty="0" smtClean="0">
                <a:cs typeface="Arial" panose="020B0604020202020204" pitchFamily="34" charset="0"/>
              </a:rPr>
              <a:t> of	              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or            </a:t>
            </a:r>
            <a:r>
              <a:rPr lang="fr-FR" dirty="0" smtClean="0">
                <a:cs typeface="Arial" panose="020B0604020202020204" pitchFamily="34" charset="0"/>
              </a:rPr>
              <a:t>:   </a:t>
            </a:r>
            <a:endParaRPr lang="fr-FR" dirty="0">
              <a:cs typeface="Arial" panose="020B0604020202020204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Autofit/>
          </a:bodyPr>
          <a:lstStyle/>
          <a:p>
            <a:pPr algn="ctr"/>
            <a:r>
              <a:rPr lang="fr-FR" dirty="0" err="1" smtClean="0">
                <a:ea typeface="Verdana" panose="020B0604030504040204" pitchFamily="34" charset="0"/>
                <a:cs typeface="Tahoma" panose="020B0604030504040204" pitchFamily="34" charset="0"/>
              </a:rPr>
              <a:t>Extracting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 NP 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coupling</a:t>
            </a:r>
            <a:endParaRPr lang="fr-FR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17" y="2093288"/>
            <a:ext cx="1582933" cy="384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36" y="2125631"/>
            <a:ext cx="612740" cy="3201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32" y="4042392"/>
            <a:ext cx="985600" cy="2090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64" y="3768116"/>
            <a:ext cx="4428271" cy="75762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730016" y="2825007"/>
            <a:ext cx="264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olume in data</a:t>
            </a:r>
            <a:endParaRPr lang="fr-FR" sz="28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670032" y="5110648"/>
            <a:ext cx="34483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volume </a:t>
            </a:r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predicted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by IS </a:t>
            </a:r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theory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with one </a:t>
            </a:r>
          </a:p>
          <a:p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nuclear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source of NL</a:t>
            </a:r>
            <a:endParaRPr lang="fr-FR" sz="28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9" name="Connecteur droit 18"/>
          <p:cNvCxnSpPr/>
          <p:nvPr>
            <p:custDataLst>
              <p:tags r:id="rId5"/>
            </p:custDataLst>
          </p:nvPr>
        </p:nvCxnSpPr>
        <p:spPr>
          <a:xfrm flipV="1">
            <a:off x="6941489" y="3236400"/>
            <a:ext cx="788527" cy="4199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>
            <p:custDataLst>
              <p:tags r:id="rId6"/>
            </p:custDataLst>
          </p:nvPr>
        </p:nvCxnSpPr>
        <p:spPr>
          <a:xfrm flipH="1">
            <a:off x="5606321" y="4637536"/>
            <a:ext cx="314794" cy="6633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7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Autofit/>
          </a:bodyPr>
          <a:lstStyle/>
          <a:p>
            <a:pPr algn="ctr"/>
            <a:r>
              <a:rPr lang="fr-FR" dirty="0" err="1" smtClean="0">
                <a:ea typeface="Verdana" panose="020B0604030504040204" pitchFamily="34" charset="0"/>
                <a:cs typeface="Tahoma" panose="020B0604030504040204" pitchFamily="34" charset="0"/>
              </a:rPr>
              <a:t>Generalized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 King plot 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Yb/Yb</a:t>
            </a:r>
            <a:r>
              <a:rPr lang="fr-FR" dirty="0" smtClean="0">
                <a:ea typeface="Verdana" panose="020B0604030504040204" pitchFamily="34" charset="0"/>
                <a:cs typeface="Tahoma" panose="020B0604030504040204" pitchFamily="34" charset="0"/>
              </a:rPr>
              <a:t>+</a:t>
            </a:r>
            <a:endParaRPr lang="fr-FR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72724" y="1007904"/>
            <a:ext cx="352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Ono et al. | </a:t>
            </a:r>
            <a:r>
              <a:rPr lang="fr-FR" sz="1400" dirty="0">
                <a:solidFill>
                  <a:srgbClr val="00B050"/>
                </a:solidFill>
              </a:rPr>
              <a:t>Phys. </a:t>
            </a:r>
            <a:r>
              <a:rPr lang="fr-FR" sz="1400" dirty="0" err="1">
                <a:solidFill>
                  <a:srgbClr val="00B050"/>
                </a:solidFill>
              </a:rPr>
              <a:t>Rev</a:t>
            </a:r>
            <a:r>
              <a:rPr lang="fr-FR" sz="1400" dirty="0">
                <a:solidFill>
                  <a:srgbClr val="00B050"/>
                </a:solidFill>
              </a:rPr>
              <a:t>. </a:t>
            </a:r>
            <a:r>
              <a:rPr lang="fr-FR" sz="1400" dirty="0" smtClean="0">
                <a:solidFill>
                  <a:srgbClr val="00B050"/>
                </a:solidFill>
              </a:rPr>
              <a:t>X</a:t>
            </a:r>
            <a:r>
              <a:rPr lang="fr-FR" sz="1400" dirty="0">
                <a:solidFill>
                  <a:srgbClr val="00B050"/>
                </a:solidFill>
              </a:rPr>
              <a:t> </a:t>
            </a:r>
            <a:r>
              <a:rPr lang="fr-FR" sz="1400" b="1" dirty="0" smtClean="0">
                <a:solidFill>
                  <a:srgbClr val="00B050"/>
                </a:solidFill>
              </a:rPr>
              <a:t>12</a:t>
            </a:r>
            <a:r>
              <a:rPr lang="fr-FR" sz="1400" dirty="0" smtClean="0">
                <a:solidFill>
                  <a:srgbClr val="00B050"/>
                </a:solidFill>
              </a:rPr>
              <a:t>, 021033 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4" y="1718944"/>
            <a:ext cx="5344271" cy="45631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411529" y="3640364"/>
            <a:ext cx="54819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cs typeface="Arial" panose="020B0604020202020204" pitchFamily="34" charset="0"/>
              </a:rPr>
              <a:t>Experimental</a:t>
            </a:r>
            <a:r>
              <a:rPr lang="fr-FR" sz="2800" dirty="0" smtClean="0">
                <a:cs typeface="Arial" panose="020B0604020202020204" pitchFamily="34" charset="0"/>
              </a:rPr>
              <a:t> 3D King plot</a:t>
            </a:r>
          </a:p>
          <a:p>
            <a:r>
              <a:rPr lang="fr-FR" sz="2800" dirty="0" err="1" smtClean="0">
                <a:cs typeface="Arial" panose="020B0604020202020204" pitchFamily="34" charset="0"/>
              </a:rPr>
              <a:t>using</a:t>
            </a:r>
            <a:r>
              <a:rPr lang="fr-FR" sz="2800" dirty="0" smtClean="0"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cs typeface="Arial" panose="020B0604020202020204" pitchFamily="34" charset="0"/>
              </a:rPr>
              <a:t>different</a:t>
            </a:r>
            <a:r>
              <a:rPr lang="fr-FR" sz="2800" dirty="0" smtClean="0">
                <a:cs typeface="Arial" panose="020B0604020202020204" pitchFamily="34" charset="0"/>
              </a:rPr>
              <a:t> transitions in Yb/Yb+ </a:t>
            </a:r>
          </a:p>
          <a:p>
            <a:r>
              <a:rPr lang="fr-FR" sz="2800" dirty="0" smtClean="0">
                <a:cs typeface="Arial" panose="020B0604020202020204" pitchFamily="34" charset="0"/>
              </a:rPr>
              <a:t>shows </a:t>
            </a:r>
            <a:r>
              <a:rPr lang="fr-FR" sz="2800" dirty="0" smtClean="0"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lang="fr-FR" sz="2800" dirty="0" smtClean="0">
                <a:cs typeface="Arial" panose="020B0604020202020204" pitchFamily="34" charset="0"/>
              </a:rPr>
              <a:t>3</a:t>
            </a:r>
            <a:r>
              <a:rPr lang="fr-FR" sz="2800" dirty="0" smtClean="0">
                <a:cs typeface="Arial" panose="020B0604020202020204" pitchFamily="34" charset="0"/>
                <a:sym typeface="Symbol" panose="05050102010706020507" pitchFamily="18" charset="2"/>
              </a:rPr>
              <a:t> </a:t>
            </a:r>
            <a:r>
              <a:rPr lang="fr-FR" sz="2800" dirty="0" err="1" smtClean="0">
                <a:cs typeface="Arial" panose="020B0604020202020204" pitchFamily="34" charset="0"/>
              </a:rPr>
              <a:t>evidence</a:t>
            </a:r>
            <a:r>
              <a:rPr lang="fr-FR" sz="2800" dirty="0" smtClean="0">
                <a:cs typeface="Arial" panose="020B0604020202020204" pitchFamily="34" charset="0"/>
                <a:sym typeface="Symbol" panose="05050102010706020507" pitchFamily="18" charset="2"/>
              </a:rPr>
              <a:t> for a </a:t>
            </a:r>
          </a:p>
          <a:p>
            <a:r>
              <a:rPr lang="fr-FR" sz="2800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second source </a:t>
            </a:r>
            <a:r>
              <a:rPr lang="fr-FR" sz="2800" dirty="0" smtClean="0">
                <a:cs typeface="Arial" panose="020B0604020202020204" pitchFamily="34" charset="0"/>
                <a:sym typeface="Symbol" panose="05050102010706020507" pitchFamily="18" charset="2"/>
              </a:rPr>
              <a:t>of NL!</a:t>
            </a:r>
            <a:endParaRPr lang="fr-FR" sz="2800" dirty="0"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61" y="1439154"/>
            <a:ext cx="3214342" cy="200300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754087" y="5644688"/>
            <a:ext cx="4357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cs typeface="Arial" panose="020B0604020202020204" pitchFamily="34" charset="0"/>
              </a:rPr>
              <a:t>This calls for a 4D King plot…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7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sz="4000" dirty="0" smtClean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 algn="ctr">
              <a:buNone/>
            </a:pPr>
            <a:r>
              <a:rPr lang="fr-FR" sz="4000" dirty="0" smtClean="0">
                <a:latin typeface="+mj-lt"/>
              </a:rPr>
              <a:t>Conclusions</a:t>
            </a:r>
            <a:endParaRPr lang="fr-FR" dirty="0">
              <a:latin typeface="+mj-lt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5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26843"/>
            <a:ext cx="9951720" cy="48614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The Standard Model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incomplete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recently</a:t>
            </a:r>
            <a:r>
              <a:rPr lang="fr-FR" dirty="0" smtClean="0"/>
              <a:t>, </a:t>
            </a:r>
            <a:r>
              <a:rPr lang="fr-FR" dirty="0" err="1" smtClean="0"/>
              <a:t>physicists</a:t>
            </a:r>
            <a:r>
              <a:rPr lang="fr-FR" dirty="0" smtClean="0"/>
              <a:t> </a:t>
            </a:r>
            <a:r>
              <a:rPr lang="fr-FR" dirty="0" err="1" smtClean="0"/>
              <a:t>focused</a:t>
            </a:r>
            <a:r>
              <a:rPr lang="fr-FR" dirty="0" smtClean="0"/>
              <a:t> on </a:t>
            </a:r>
            <a:r>
              <a:rPr lang="fr-FR" dirty="0" err="1" smtClean="0"/>
              <a:t>searching</a:t>
            </a:r>
            <a:r>
              <a:rPr lang="fr-FR" dirty="0" smtClean="0"/>
              <a:t> for BSM at the </a:t>
            </a:r>
            <a:r>
              <a:rPr lang="fr-FR" dirty="0" err="1" smtClean="0"/>
              <a:t>highest</a:t>
            </a:r>
            <a:r>
              <a:rPr lang="fr-FR" dirty="0" smtClean="0"/>
              <a:t> </a:t>
            </a:r>
            <a:r>
              <a:rPr lang="fr-FR" dirty="0" err="1" smtClean="0"/>
              <a:t>energies</a:t>
            </a:r>
            <a:r>
              <a:rPr lang="fr-FR" dirty="0" smtClean="0"/>
              <a:t> (</a:t>
            </a:r>
            <a:r>
              <a:rPr lang="fr-FR" dirty="0" err="1" smtClean="0"/>
              <a:t>TeV</a:t>
            </a:r>
            <a:r>
              <a:rPr lang="fr-FR" dirty="0" smtClean="0"/>
              <a:t> and </a:t>
            </a:r>
            <a:r>
              <a:rPr lang="fr-FR" dirty="0" err="1" smtClean="0"/>
              <a:t>above</a:t>
            </a:r>
            <a:r>
              <a:rPr lang="fr-FR" dirty="0" smtClean="0"/>
              <a:t>), </a:t>
            </a:r>
            <a:r>
              <a:rPr lang="fr-FR" dirty="0" err="1" smtClean="0"/>
              <a:t>thinking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at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energies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understood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sz="1900" dirty="0" smtClean="0"/>
          </a:p>
          <a:p>
            <a:pPr marL="0" indent="0">
              <a:buNone/>
            </a:pPr>
            <a:r>
              <a:rPr lang="fr-FR" dirty="0" smtClean="0"/>
              <a:t>Yet,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Light &amp; </a:t>
            </a:r>
            <a:r>
              <a:rPr lang="fr-FR" dirty="0" err="1" smtClean="0"/>
              <a:t>weakly-coupled</a:t>
            </a:r>
            <a:r>
              <a:rPr lang="fr-FR" dirty="0" smtClean="0"/>
              <a:t> New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possible 			   and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motivated</a:t>
            </a:r>
            <a:r>
              <a:rPr lang="fr-FR" dirty="0" smtClean="0"/>
              <a:t> </a:t>
            </a:r>
            <a:r>
              <a:rPr lang="fr-FR" dirty="0" err="1" smtClean="0"/>
              <a:t>theoretically</a:t>
            </a:r>
            <a:r>
              <a:rPr lang="fr-FR" dirty="0" smtClean="0"/>
              <a:t>. </a:t>
            </a:r>
            <a:r>
              <a:rPr lang="fr-FR" dirty="0" smtClean="0"/>
              <a:t>					        </a:t>
            </a:r>
            <a:r>
              <a:rPr lang="fr-FR" dirty="0" smtClean="0">
                <a:solidFill>
                  <a:srgbClr val="FF0000"/>
                </a:solidFill>
              </a:rPr>
              <a:t>Atomic </a:t>
            </a:r>
            <a:r>
              <a:rPr lang="fr-FR" dirty="0" err="1" smtClean="0">
                <a:solidFill>
                  <a:srgbClr val="FF0000"/>
                </a:solidFill>
              </a:rPr>
              <a:t>spectroscopy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can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repurposed</a:t>
            </a:r>
            <a:r>
              <a:rPr lang="fr-FR" dirty="0" smtClean="0">
                <a:solidFill>
                  <a:srgbClr val="FF0000"/>
                </a:solidFill>
              </a:rPr>
              <a:t> to </a:t>
            </a:r>
            <a:r>
              <a:rPr lang="fr-FR" dirty="0" err="1" smtClean="0">
                <a:solidFill>
                  <a:srgbClr val="FF0000"/>
                </a:solidFill>
              </a:rPr>
              <a:t>search</a:t>
            </a:r>
            <a:r>
              <a:rPr lang="fr-FR" dirty="0" smtClean="0">
                <a:solidFill>
                  <a:srgbClr val="FF0000"/>
                </a:solidFill>
              </a:rPr>
              <a:t> for </a:t>
            </a:r>
            <a:r>
              <a:rPr lang="fr-FR" dirty="0" err="1" smtClean="0">
                <a:solidFill>
                  <a:srgbClr val="FF0000"/>
                </a:solidFill>
              </a:rPr>
              <a:t>it</a:t>
            </a:r>
            <a:r>
              <a:rPr lang="fr-FR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fr-FR" sz="1900" dirty="0" smtClean="0"/>
          </a:p>
          <a:p>
            <a:pPr marL="0" indent="0">
              <a:buNone/>
            </a:pP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searches</a:t>
            </a:r>
            <a:r>
              <a:rPr lang="fr-FR" dirty="0" smtClean="0"/>
              <a:t>, by </a:t>
            </a:r>
            <a:r>
              <a:rPr lang="fr-FR" dirty="0" err="1" smtClean="0"/>
              <a:t>probing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types of BSM </a:t>
            </a:r>
            <a:r>
              <a:rPr lang="fr-FR" dirty="0" err="1" smtClean="0"/>
              <a:t>physics</a:t>
            </a:r>
            <a:r>
              <a:rPr lang="fr-FR" dirty="0" smtClean="0"/>
              <a:t>, </a:t>
            </a:r>
            <a:r>
              <a:rPr lang="fr-FR" dirty="0" err="1" smtClean="0"/>
              <a:t>complement</a:t>
            </a:r>
            <a:r>
              <a:rPr lang="fr-FR" dirty="0" smtClean="0"/>
              <a:t> the efforts (to </a:t>
            </a:r>
            <a:r>
              <a:rPr lang="fr-FR" dirty="0" err="1" smtClean="0"/>
              <a:t>be</a:t>
            </a:r>
            <a:r>
              <a:rPr lang="fr-FR" dirty="0" smtClean="0"/>
              <a:t>) </a:t>
            </a:r>
            <a:r>
              <a:rPr lang="fr-FR" dirty="0" err="1" smtClean="0"/>
              <a:t>invested</a:t>
            </a:r>
            <a:r>
              <a:rPr lang="fr-FR" dirty="0" smtClean="0"/>
              <a:t> at </a:t>
            </a:r>
            <a:r>
              <a:rPr lang="fr-FR" dirty="0" err="1" smtClean="0"/>
              <a:t>colliders</a:t>
            </a:r>
            <a:r>
              <a:rPr lang="fr-FR" dirty="0" smtClean="0"/>
              <a:t>  </a:t>
            </a:r>
          </a:p>
          <a:p>
            <a:pPr marL="0" indent="0">
              <a:buNone/>
            </a:pPr>
            <a:r>
              <a:rPr lang="fr-FR" dirty="0" smtClean="0"/>
              <a:t> 		</a:t>
            </a:r>
            <a:r>
              <a:rPr lang="fr-FR" dirty="0" smtClean="0">
                <a:sym typeface="Symbol" panose="05050102010706020507" pitchFamily="18" charset="2"/>
              </a:rPr>
              <a:t>  « multi-</a:t>
            </a:r>
            <a:r>
              <a:rPr lang="fr-FR" dirty="0" err="1" smtClean="0">
                <a:sym typeface="Symbol" panose="05050102010706020507" pitchFamily="18" charset="2"/>
              </a:rPr>
              <a:t>messenger</a:t>
            </a:r>
            <a:r>
              <a:rPr lang="fr-FR" dirty="0" smtClean="0">
                <a:sym typeface="Symbol" panose="05050102010706020507" pitchFamily="18" charset="2"/>
              </a:rPr>
              <a:t> » </a:t>
            </a:r>
            <a:r>
              <a:rPr lang="fr-FR" dirty="0" err="1" smtClean="0">
                <a:sym typeface="Symbol" panose="05050102010706020507" pitchFamily="18" charset="2"/>
              </a:rPr>
              <a:t>search</a:t>
            </a:r>
            <a:r>
              <a:rPr lang="fr-FR" dirty="0" smtClean="0">
                <a:sym typeface="Symbol" panose="05050102010706020507" pitchFamily="18" charset="2"/>
              </a:rPr>
              <a:t> program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3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In the </a:t>
            </a:r>
            <a:r>
              <a:rPr lang="fr-FR" dirty="0" err="1" smtClean="0"/>
              <a:t>XXth</a:t>
            </a:r>
            <a:r>
              <a:rPr lang="fr-FR" dirty="0" smtClean="0"/>
              <a:t> </a:t>
            </a:r>
            <a:r>
              <a:rPr lang="fr-FR" dirty="0" err="1" smtClean="0"/>
              <a:t>century</a:t>
            </a:r>
            <a:r>
              <a:rPr lang="fr-FR" dirty="0" smtClean="0"/>
              <a:t>, </a:t>
            </a:r>
            <a:r>
              <a:rPr lang="fr-FR" dirty="0" err="1" smtClean="0"/>
              <a:t>understanding</a:t>
            </a:r>
            <a:r>
              <a:rPr lang="fr-FR" dirty="0" smtClean="0"/>
              <a:t>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spectra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to </a:t>
            </a:r>
            <a:r>
              <a:rPr lang="fr-FR" dirty="0" err="1" smtClean="0"/>
              <a:t>amazing</a:t>
            </a:r>
            <a:r>
              <a:rPr lang="fr-FR" dirty="0" smtClean="0"/>
              <a:t> </a:t>
            </a:r>
            <a:r>
              <a:rPr lang="fr-FR" dirty="0" err="1" smtClean="0"/>
              <a:t>conceptual</a:t>
            </a:r>
            <a:r>
              <a:rPr lang="fr-FR" dirty="0" smtClean="0"/>
              <a:t> </a:t>
            </a:r>
            <a:r>
              <a:rPr lang="fr-FR" dirty="0" err="1" smtClean="0"/>
              <a:t>revolutions</a:t>
            </a:r>
            <a:r>
              <a:rPr lang="fr-FR" dirty="0" smtClean="0"/>
              <a:t> in </a:t>
            </a:r>
            <a:r>
              <a:rPr lang="fr-FR" dirty="0" err="1" smtClean="0"/>
              <a:t>physics</a:t>
            </a:r>
            <a:r>
              <a:rPr lang="fr-FR" dirty="0" smtClean="0"/>
              <a:t>.</a:t>
            </a: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err="1" smtClean="0"/>
              <a:t>Wouldn’t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smtClean="0"/>
              <a:t>a </a:t>
            </a:r>
            <a:r>
              <a:rPr lang="fr-FR" dirty="0" err="1" smtClean="0"/>
              <a:t>cute</a:t>
            </a:r>
            <a:r>
              <a:rPr lang="fr-FR" dirty="0" smtClean="0"/>
              <a:t> </a:t>
            </a:r>
            <a:r>
              <a:rPr lang="fr-FR" dirty="0" err="1" smtClean="0"/>
              <a:t>thing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yet a </a:t>
            </a:r>
            <a:r>
              <a:rPr lang="fr-FR" dirty="0" err="1" smtClean="0"/>
              <a:t>deeper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of Nature </a:t>
            </a:r>
            <a:r>
              <a:rPr lang="fr-FR" dirty="0" smtClean="0"/>
              <a:t>came from </a:t>
            </a:r>
            <a:r>
              <a:rPr lang="fr-FR" dirty="0" err="1" smtClean="0"/>
              <a:t>atoms</a:t>
            </a:r>
            <a:r>
              <a:rPr lang="fr-FR" dirty="0" smtClean="0"/>
              <a:t>, once </a:t>
            </a:r>
            <a:r>
              <a:rPr lang="fr-FR" dirty="0" err="1" smtClean="0"/>
              <a:t>again</a:t>
            </a:r>
            <a:r>
              <a:rPr lang="fr-FR" dirty="0" smtClean="0"/>
              <a:t>?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3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An </a:t>
            </a:r>
            <a:r>
              <a:rPr lang="fr-FR" dirty="0" err="1"/>
              <a:t>I</a:t>
            </a:r>
            <a:r>
              <a:rPr lang="fr-FR" dirty="0" err="1" smtClean="0"/>
              <a:t>ncomplete</a:t>
            </a:r>
            <a:r>
              <a:rPr lang="fr-FR" dirty="0" smtClean="0"/>
              <a:t> </a:t>
            </a:r>
            <a:r>
              <a:rPr lang="fr-FR" dirty="0" err="1"/>
              <a:t>M</a:t>
            </a:r>
            <a:r>
              <a:rPr lang="fr-FR" dirty="0" err="1" smtClean="0"/>
              <a:t>asterpiece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81" y="1690688"/>
            <a:ext cx="3226862" cy="49232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46" y="2641560"/>
            <a:ext cx="943107" cy="8478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70" y="1924923"/>
            <a:ext cx="785922" cy="8526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70" y="3481039"/>
            <a:ext cx="943107" cy="85260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14268" y="1812897"/>
            <a:ext cx="49085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 Black" panose="020B0A04020102020204" pitchFamily="34" charset="0"/>
              </a:rPr>
              <a:t>New </a:t>
            </a:r>
            <a:r>
              <a:rPr lang="fr-FR" sz="2800" dirty="0" err="1" smtClean="0">
                <a:latin typeface="Arial Black" panose="020B0A04020102020204" pitchFamily="34" charset="0"/>
              </a:rPr>
              <a:t>Physics</a:t>
            </a:r>
            <a:r>
              <a:rPr lang="fr-FR" sz="2800" dirty="0" smtClean="0"/>
              <a:t>, </a:t>
            </a:r>
            <a:r>
              <a:rPr lang="fr-FR" sz="2800" i="1" dirty="0" smtClean="0"/>
              <a:t>i.e.</a:t>
            </a:r>
            <a:r>
              <a:rPr lang="fr-FR" sz="2800" dirty="0" smtClean="0"/>
              <a:t> </a:t>
            </a:r>
            <a:r>
              <a:rPr lang="fr-FR" sz="2800" dirty="0" err="1" smtClean="0"/>
              <a:t>physics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i="1" dirty="0" smtClean="0"/>
              <a:t>not</a:t>
            </a:r>
            <a:r>
              <a:rPr lang="fr-FR" sz="2800" dirty="0" smtClean="0"/>
              <a:t> </a:t>
            </a:r>
            <a:r>
              <a:rPr lang="fr-FR" sz="2800" dirty="0" err="1" smtClean="0"/>
              <a:t>described</a:t>
            </a:r>
            <a:r>
              <a:rPr lang="fr-FR" sz="2800" dirty="0" smtClean="0"/>
              <a:t> by</a:t>
            </a:r>
          </a:p>
          <a:p>
            <a:r>
              <a:rPr lang="fr-FR" sz="2800" dirty="0" smtClean="0"/>
              <a:t>the Standard Model, has already been (</a:t>
            </a:r>
            <a:r>
              <a:rPr lang="fr-FR" sz="2800" dirty="0" err="1" smtClean="0"/>
              <a:t>indirectly</a:t>
            </a:r>
            <a:r>
              <a:rPr lang="fr-FR" sz="2800" dirty="0" smtClean="0"/>
              <a:t>) </a:t>
            </a:r>
            <a:r>
              <a:rPr lang="fr-FR" sz="2800" dirty="0" err="1" smtClean="0">
                <a:latin typeface="Arial Black" panose="020B0A04020102020204" pitchFamily="34" charset="0"/>
              </a:rPr>
              <a:t>discovered</a:t>
            </a:r>
            <a:endParaRPr lang="fr-FR" sz="2800" dirty="0" smtClean="0">
              <a:latin typeface="Arial Black" panose="020B0A04020102020204" pitchFamily="34" charset="0"/>
            </a:endParaRPr>
          </a:p>
          <a:p>
            <a:endParaRPr lang="fr-FR" sz="2800" dirty="0"/>
          </a:p>
          <a:p>
            <a:r>
              <a:rPr lang="fr-FR" sz="2800" dirty="0" smtClean="0"/>
              <a:t>The SM </a:t>
            </a:r>
            <a:r>
              <a:rPr lang="fr-FR" sz="2800" dirty="0" err="1" smtClean="0"/>
              <a:t>is</a:t>
            </a:r>
            <a:r>
              <a:rPr lang="fr-FR" sz="2800" dirty="0" smtClean="0"/>
              <a:t> an </a:t>
            </a:r>
            <a:r>
              <a:rPr lang="fr-FR" sz="2800" i="1" dirty="0" smtClean="0"/>
              <a:t>approximation</a:t>
            </a:r>
            <a:r>
              <a:rPr lang="fr-FR" sz="2800" dirty="0" smtClean="0"/>
              <a:t> of a more </a:t>
            </a:r>
            <a:r>
              <a:rPr lang="fr-FR" sz="2800" dirty="0" err="1" smtClean="0"/>
              <a:t>fundamental</a:t>
            </a:r>
            <a:r>
              <a:rPr lang="fr-FR" sz="2800" dirty="0" smtClean="0"/>
              <a:t> </a:t>
            </a:r>
            <a:r>
              <a:rPr lang="fr-FR" sz="2800" dirty="0" err="1" smtClean="0"/>
              <a:t>theory</a:t>
            </a:r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err="1" smtClean="0"/>
              <a:t>However</a:t>
            </a:r>
            <a:r>
              <a:rPr lang="fr-FR" sz="2800" dirty="0" smtClean="0"/>
              <a:t>, the NP </a:t>
            </a:r>
            <a:r>
              <a:rPr lang="fr-FR" sz="2800" dirty="0" err="1" smtClean="0"/>
              <a:t>energy</a:t>
            </a:r>
            <a:r>
              <a:rPr lang="fr-FR" sz="2800" dirty="0" smtClean="0"/>
              <a:t> </a:t>
            </a:r>
            <a:r>
              <a:rPr lang="fr-FR" sz="2800" dirty="0" err="1" smtClean="0"/>
              <a:t>scale</a:t>
            </a:r>
            <a:r>
              <a:rPr lang="fr-FR" sz="2800" dirty="0" smtClean="0"/>
              <a:t>  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i="1" dirty="0" err="1" smtClean="0"/>
              <a:t>unknown</a:t>
            </a:r>
            <a:r>
              <a:rPr lang="fr-FR" sz="2800" i="1" dirty="0" smtClean="0"/>
              <a:t>. </a:t>
            </a:r>
            <a:r>
              <a:rPr lang="fr-FR" sz="2800" dirty="0" err="1" smtClean="0"/>
              <a:t>Nevertheless</a:t>
            </a:r>
            <a:r>
              <a:rPr lang="fr-FR" sz="2800" dirty="0" smtClean="0"/>
              <a:t>, the SM </a:t>
            </a:r>
            <a:r>
              <a:rPr lang="fr-FR" sz="2800" dirty="0" err="1" smtClean="0"/>
              <a:t>provides</a:t>
            </a:r>
            <a:r>
              <a:rPr lang="fr-FR" sz="2800" dirty="0" smtClean="0"/>
              <a:t> </a:t>
            </a:r>
            <a:r>
              <a:rPr lang="fr-FR" sz="2800" dirty="0" err="1" smtClean="0"/>
              <a:t>some</a:t>
            </a:r>
            <a:r>
              <a:rPr lang="fr-FR" sz="2800" dirty="0" smtClean="0"/>
              <a:t> guidance 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541781" y="1370925"/>
            <a:ext cx="187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Standard </a:t>
            </a:r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01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sz="4000" dirty="0" smtClean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 algn="ctr">
              <a:buNone/>
            </a:pPr>
            <a:r>
              <a:rPr lang="fr-FR" sz="4000" dirty="0" smtClean="0">
                <a:latin typeface="+mj-lt"/>
              </a:rPr>
              <a:t>backups</a:t>
            </a:r>
            <a:endParaRPr lang="fr-FR" dirty="0">
              <a:latin typeface="+mj-lt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4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The Light </a:t>
            </a:r>
            <a:r>
              <a:rPr lang="fr-FR" dirty="0" err="1" smtClean="0"/>
              <a:t>Vector</a:t>
            </a:r>
            <a:r>
              <a:rPr lang="fr-FR" dirty="0" smtClean="0"/>
              <a:t> Case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1440090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>
                <a:latin typeface="Arial Black" panose="020B0A04020102020204" pitchFamily="34" charset="0"/>
              </a:rPr>
              <a:t>Vectors</a:t>
            </a:r>
            <a:r>
              <a:rPr lang="fr-FR" dirty="0" smtClean="0"/>
              <a:t> with 			     	   </a:t>
            </a:r>
            <a:r>
              <a:rPr lang="fr-FR" dirty="0" err="1" smtClean="0"/>
              <a:t>induce</a:t>
            </a:r>
            <a:r>
              <a:rPr lang="fr-FR" dirty="0" smtClean="0"/>
              <a:t> a long-range force</a:t>
            </a:r>
          </a:p>
          <a:p>
            <a:pPr marL="0" indent="0">
              <a:buNone/>
            </a:pPr>
            <a:r>
              <a:rPr lang="fr-FR" dirty="0" err="1" smtClean="0"/>
              <a:t>Then</a:t>
            </a:r>
            <a:r>
              <a:rPr lang="fr-FR" dirty="0" smtClean="0"/>
              <a:t>, </a:t>
            </a:r>
            <a:r>
              <a:rPr lang="fr-FR" dirty="0" err="1" smtClean="0"/>
              <a:t>effects</a:t>
            </a:r>
            <a:r>
              <a:rPr lang="fr-FR" dirty="0" smtClean="0"/>
              <a:t> are </a:t>
            </a:r>
            <a:r>
              <a:rPr lang="fr-FR" dirty="0" err="1" smtClean="0"/>
              <a:t>suppressed</a:t>
            </a:r>
            <a:r>
              <a:rPr lang="fr-FR" dirty="0" smtClean="0"/>
              <a:t> for </a:t>
            </a:r>
            <a:r>
              <a:rPr lang="fr-FR" dirty="0" err="1" smtClean="0"/>
              <a:t>couplings</a:t>
            </a:r>
            <a:r>
              <a:rPr lang="fr-FR" dirty="0" smtClean="0"/>
              <a:t> </a:t>
            </a:r>
            <a:r>
              <a:rPr lang="fr-FR" dirty="0" err="1" smtClean="0"/>
              <a:t>aligned</a:t>
            </a:r>
            <a:r>
              <a:rPr lang="fr-FR" dirty="0" smtClean="0"/>
              <a:t> with QED (	           ) because: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6" name="Image 15" descr="\documentclass{article}&#10;\usepackage{amsmath,xcolor,hep}&#10;\pagestyle{empty}&#10;\begin{document}&#10;&#10;$&#10;{\color{black}&#10;m_\phi\ll \alpha m_e\simeq 4\,{\rm keV}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87" y="1899101"/>
            <a:ext cx="3037579" cy="371313"/>
          </a:xfrm>
          <a:prstGeom prst="rect">
            <a:avLst/>
          </a:prstGeom>
        </p:spPr>
      </p:pic>
      <p:cxnSp>
        <p:nvCxnSpPr>
          <p:cNvPr id="5" name="Connecteur droit 4"/>
          <p:cNvCxnSpPr/>
          <p:nvPr>
            <p:custDataLst>
              <p:tags r:id="rId5"/>
            </p:custDataLst>
          </p:nvPr>
        </p:nvCxnSpPr>
        <p:spPr>
          <a:xfrm flipV="1">
            <a:off x="4751614" y="1623718"/>
            <a:ext cx="146960" cy="2271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>
            <p:custDataLst>
              <p:tags r:id="rId6"/>
            </p:custDataLst>
          </p:nvPr>
        </p:nvCxnSpPr>
        <p:spPr>
          <a:xfrm flipH="1">
            <a:off x="4898574" y="1621863"/>
            <a:ext cx="4000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7"/>
            </p:custDataLst>
          </p:nvPr>
        </p:nvSpPr>
        <p:spPr>
          <a:xfrm>
            <a:off x="5292989" y="1445364"/>
            <a:ext cx="19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inverse Bohr radius</a:t>
            </a:r>
            <a:endParaRPr lang="fr-FR" dirty="0"/>
          </a:p>
        </p:txBody>
      </p:sp>
      <p:pic>
        <p:nvPicPr>
          <p:cNvPr id="18" name="Image 17" descr="\documentclass{article}&#10;\usepackage{amsmath,xcolor,hep}&#10;\pagestyle{empty}&#10;\begin{document}&#10;&#10;$&#10;{\color{black}&#10;q_i\simeq Q_i&#10;}&#10;$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52" y="2399864"/>
            <a:ext cx="1102933" cy="324267"/>
          </a:xfrm>
          <a:prstGeom prst="rect">
            <a:avLst/>
          </a:prstGeom>
        </p:spPr>
      </p:pic>
      <p:pic>
        <p:nvPicPr>
          <p:cNvPr id="33" name="Image 32" descr="\documentclass{article}&#10;\usepackage{amsmath,xcolor,hep}&#10;\pagestyle{empty}&#10;\begin{document}&#10;&#10;$&#10;{\color{black}&#10;\mathcal{L}_{\rm QED}(\alpha)+\mathcal{L}_{A_\mu'}(\alpha',m_{A'}\to 0)\to \mathcal{L}_{\rm QED}({\color{red}\alpha+\alpha'})&#10;}&#10;$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97" y="3333946"/>
            <a:ext cx="7765076" cy="559085"/>
          </a:xfrm>
          <a:prstGeom prst="rect">
            <a:avLst/>
          </a:prstGeom>
        </p:spPr>
      </p:pic>
      <p:sp>
        <p:nvSpPr>
          <p:cNvPr id="21" name="ZoneTexte 20"/>
          <p:cNvSpPr txBox="1"/>
          <p:nvPr>
            <p:custDataLst>
              <p:tags r:id="rId10"/>
            </p:custDataLst>
          </p:nvPr>
        </p:nvSpPr>
        <p:spPr>
          <a:xfrm>
            <a:off x="4041916" y="4048828"/>
            <a:ext cx="5808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massless</a:t>
            </a:r>
            <a:r>
              <a:rPr lang="fr-FR" sz="2400" dirty="0" smtClean="0"/>
              <a:t> </a:t>
            </a:r>
            <a:r>
              <a:rPr lang="fr-FR" sz="2400" dirty="0" err="1" smtClean="0"/>
              <a:t>dark</a:t>
            </a:r>
            <a:r>
              <a:rPr lang="fr-FR" sz="2400" dirty="0" smtClean="0"/>
              <a:t> photon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unobservable</a:t>
            </a:r>
            <a:r>
              <a:rPr lang="fr-FR" sz="2400" dirty="0" smtClean="0"/>
              <a:t>!</a:t>
            </a:r>
            <a:endParaRPr lang="fr-FR" sz="2400" dirty="0"/>
          </a:p>
        </p:txBody>
      </p:sp>
      <p:sp>
        <p:nvSpPr>
          <p:cNvPr id="25" name="Espace réservé du contenu 2 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838200" y="4745927"/>
            <a:ext cx="10870445" cy="925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This </a:t>
            </a:r>
            <a:r>
              <a:rPr lang="fr-FR" dirty="0" err="1" smtClean="0"/>
              <a:t>behavior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only </a:t>
            </a:r>
            <a:r>
              <a:rPr lang="fr-FR" dirty="0" err="1" smtClean="0"/>
              <a:t>manifest</a:t>
            </a:r>
            <a:r>
              <a:rPr lang="fr-FR" dirty="0" smtClean="0"/>
              <a:t> for	            and                   	   </a:t>
            </a:r>
            <a:r>
              <a:rPr lang="fr-FR" dirty="0" err="1" smtClean="0"/>
              <a:t>calculated</a:t>
            </a:r>
            <a:r>
              <a:rPr lang="fr-FR" dirty="0" smtClean="0"/>
              <a:t> at the </a:t>
            </a:r>
            <a:r>
              <a:rPr lang="fr-FR" i="1" u="sng" dirty="0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order</a:t>
            </a:r>
            <a:r>
              <a:rPr lang="fr-FR" dirty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couplings</a:t>
            </a:r>
            <a:r>
              <a:rPr lang="fr-FR" dirty="0" smtClean="0"/>
              <a:t>. </a:t>
            </a:r>
            <a:r>
              <a:rPr lang="fr-FR" dirty="0" err="1" smtClean="0"/>
              <a:t>Otherwise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31" name="Image 30" descr="\documentclass{article}&#10;\usepackage{amsmath,xcolor,hep}&#10;\pagestyle{empty}&#10;\begin{document}&#10;&#10;$&#10;{\color{black}&#10;\mathcal{O}_{\rm NP}}(\alpha')&#10;$&#10;&#10;\end{document}" title="IguanaTex Bitmap Display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05" y="4783702"/>
            <a:ext cx="1252758" cy="407564"/>
          </a:xfrm>
          <a:prstGeom prst="rect">
            <a:avLst/>
          </a:prstGeom>
        </p:spPr>
      </p:pic>
      <p:pic>
        <p:nvPicPr>
          <p:cNvPr id="32" name="Image 31" descr="\documentclass{article}&#10;\usepackage{amsmath,xcolor,hep}&#10;\pagestyle{empty}&#10;\begin{document}&#10;&#10;$&#10;{\color{black}&#10;\mathcal{O}_{\rm SM}}(\alpha)&#10;$&#10;&#10;\end{document}" title="IguanaTex Bitmap Display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998" y="4838342"/>
            <a:ext cx="1168594" cy="364375"/>
          </a:xfrm>
          <a:prstGeom prst="rect">
            <a:avLst/>
          </a:prstGeom>
        </p:spPr>
      </p:pic>
      <p:pic>
        <p:nvPicPr>
          <p:cNvPr id="40" name="Image 39" descr="\documentclass{article}&#10;\usepackage{amsmath,xcolor,hep}&#10;\pagestyle{empty}&#10;\begin{document}&#10;&#10;$&#10;{\color{black}&#10;\mathcal{O}\to \mathcal{O}_{\rm SM}^{\rm LO}(\alpha+\alpha')+\mathcal{O}_{\rm SM}^{\rm NLO}(\alpha)&#10;}&#10;$&#10;&#10;\end{document}" title="IguanaTex Bitmap Display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08" y="6163920"/>
            <a:ext cx="4610133" cy="437333"/>
          </a:xfrm>
          <a:prstGeom prst="rect">
            <a:avLst/>
          </a:prstGeom>
        </p:spPr>
      </p:pic>
      <p:cxnSp>
        <p:nvCxnSpPr>
          <p:cNvPr id="42" name="Connecteur droit 41"/>
          <p:cNvCxnSpPr/>
          <p:nvPr>
            <p:custDataLst>
              <p:tags r:id="rId15"/>
            </p:custDataLst>
          </p:nvPr>
        </p:nvCxnSpPr>
        <p:spPr>
          <a:xfrm flipH="1">
            <a:off x="7468541" y="5936292"/>
            <a:ext cx="4000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>
            <p:custDataLst>
              <p:tags r:id="rId16"/>
            </p:custDataLst>
          </p:nvPr>
        </p:nvCxnSpPr>
        <p:spPr>
          <a:xfrm flipV="1">
            <a:off x="7045779" y="5936293"/>
            <a:ext cx="422763" cy="2276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>
            <p:custDataLst>
              <p:tags r:id="rId17"/>
            </p:custDataLst>
          </p:nvPr>
        </p:nvSpPr>
        <p:spPr>
          <a:xfrm>
            <a:off x="7868591" y="5686625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would </a:t>
            </a:r>
            <a:r>
              <a:rPr lang="fr-FR" sz="2400" dirty="0" err="1" smtClean="0"/>
              <a:t>fictitiously</a:t>
            </a:r>
            <a:r>
              <a:rPr lang="fr-FR" sz="2400" dirty="0" smtClean="0"/>
              <a:t> </a:t>
            </a:r>
            <a:r>
              <a:rPr lang="fr-FR" sz="2400" dirty="0" err="1" smtClean="0"/>
              <a:t>distinguish</a:t>
            </a:r>
            <a:r>
              <a:rPr lang="fr-FR" sz="2400" dirty="0" smtClean="0"/>
              <a:t> 	</a:t>
            </a:r>
          </a:p>
          <a:p>
            <a:r>
              <a:rPr lang="fr-FR" sz="2400" dirty="0" smtClean="0"/>
              <a:t>photon from </a:t>
            </a:r>
            <a:r>
              <a:rPr lang="fr-FR" sz="2400" dirty="0" err="1" smtClean="0"/>
              <a:t>darkphoton</a:t>
            </a:r>
            <a:endParaRPr lang="fr-FR" sz="24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61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2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The Light </a:t>
            </a:r>
            <a:r>
              <a:rPr lang="fr-FR" dirty="0" err="1" smtClean="0"/>
              <a:t>Vector</a:t>
            </a:r>
            <a:r>
              <a:rPr lang="fr-FR" dirty="0" smtClean="0"/>
              <a:t> Case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1440090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>
                <a:latin typeface="Arial Black" panose="020B0A04020102020204" pitchFamily="34" charset="0"/>
              </a:rPr>
              <a:t>Vectors</a:t>
            </a:r>
            <a:r>
              <a:rPr lang="fr-FR" dirty="0" smtClean="0"/>
              <a:t> with 			     	   </a:t>
            </a:r>
            <a:r>
              <a:rPr lang="fr-FR" dirty="0" err="1" smtClean="0"/>
              <a:t>induce</a:t>
            </a:r>
            <a:r>
              <a:rPr lang="fr-FR" dirty="0" smtClean="0"/>
              <a:t> a long-range force</a:t>
            </a:r>
          </a:p>
          <a:p>
            <a:pPr marL="0" indent="0">
              <a:buNone/>
            </a:pPr>
            <a:r>
              <a:rPr lang="fr-FR" dirty="0" err="1" smtClean="0"/>
              <a:t>Then</a:t>
            </a:r>
            <a:r>
              <a:rPr lang="fr-FR" dirty="0" smtClean="0"/>
              <a:t>, </a:t>
            </a:r>
            <a:r>
              <a:rPr lang="fr-FR" dirty="0" err="1" smtClean="0"/>
              <a:t>effects</a:t>
            </a:r>
            <a:r>
              <a:rPr lang="fr-FR" dirty="0" smtClean="0"/>
              <a:t> are </a:t>
            </a:r>
            <a:r>
              <a:rPr lang="fr-FR" dirty="0" err="1" smtClean="0"/>
              <a:t>suppressed</a:t>
            </a:r>
            <a:r>
              <a:rPr lang="fr-FR" dirty="0" smtClean="0"/>
              <a:t> for </a:t>
            </a:r>
            <a:r>
              <a:rPr lang="fr-FR" dirty="0" err="1" smtClean="0"/>
              <a:t>couplings</a:t>
            </a:r>
            <a:r>
              <a:rPr lang="fr-FR" dirty="0" smtClean="0"/>
              <a:t> </a:t>
            </a:r>
            <a:r>
              <a:rPr lang="fr-FR" dirty="0" err="1" smtClean="0"/>
              <a:t>aligned</a:t>
            </a:r>
            <a:r>
              <a:rPr lang="fr-FR" dirty="0" smtClean="0"/>
              <a:t> with QED (	           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6" name="Image 15" descr="\documentclass{article}&#10;\usepackage{amsmath,xcolor,hep}&#10;\pagestyle{empty}&#10;\begin{document}&#10;&#10;$&#10;{\color{black}&#10;m_\phi\ll \alpha m_e\simeq 4\,{\rm keV}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87" y="1899101"/>
            <a:ext cx="3037579" cy="371313"/>
          </a:xfrm>
          <a:prstGeom prst="rect">
            <a:avLst/>
          </a:prstGeom>
        </p:spPr>
      </p:pic>
      <p:cxnSp>
        <p:nvCxnSpPr>
          <p:cNvPr id="5" name="Connecteur droit 4"/>
          <p:cNvCxnSpPr/>
          <p:nvPr>
            <p:custDataLst>
              <p:tags r:id="rId5"/>
            </p:custDataLst>
          </p:nvPr>
        </p:nvCxnSpPr>
        <p:spPr>
          <a:xfrm flipV="1">
            <a:off x="4751614" y="1623718"/>
            <a:ext cx="146960" cy="2271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>
            <p:custDataLst>
              <p:tags r:id="rId6"/>
            </p:custDataLst>
          </p:nvPr>
        </p:nvCxnSpPr>
        <p:spPr>
          <a:xfrm flipH="1">
            <a:off x="4898574" y="1621863"/>
            <a:ext cx="4000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7"/>
            </p:custDataLst>
          </p:nvPr>
        </p:nvSpPr>
        <p:spPr>
          <a:xfrm>
            <a:off x="5292989" y="1445364"/>
            <a:ext cx="19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inverse Bohr radius</a:t>
            </a:r>
            <a:endParaRPr lang="fr-FR" dirty="0"/>
          </a:p>
        </p:txBody>
      </p:sp>
      <p:pic>
        <p:nvPicPr>
          <p:cNvPr id="18" name="Image 17" descr="\documentclass{article}&#10;\usepackage{amsmath,xcolor,hep}&#10;\pagestyle{empty}&#10;\begin{document}&#10;&#10;$&#10;{\color{black}&#10;q_i\simeq Q_i&#10;}&#10;$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52" y="2399864"/>
            <a:ext cx="1102933" cy="324267"/>
          </a:xfrm>
          <a:prstGeom prst="rect">
            <a:avLst/>
          </a:prstGeom>
        </p:spPr>
      </p:pic>
      <p:sp>
        <p:nvSpPr>
          <p:cNvPr id="34" name="Espace réservé du contenu 2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38200" y="3092071"/>
            <a:ext cx="10870445" cy="925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err="1" smtClean="0"/>
              <a:t>Instead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use a simple </a:t>
            </a:r>
            <a:r>
              <a:rPr lang="fr-FR" i="1" dirty="0" smtClean="0"/>
              <a:t>prescription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36" name="Image 35" descr="\documentclass{article}&#10;\usepackage{amsmath,xcolor,hep}&#10;\pagestyle{empty}&#10;\begin{document}&#10;&#10;$&#10;{\color{black}&#10;\tilde{V}_{\rm NP}^{ij}\equiv\alpha_\phi (q_i q_je^{-m_\phi r}-Q_iQ_j)/r&#10;}&#10;$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69" y="3801536"/>
            <a:ext cx="4929783" cy="468792"/>
          </a:xfrm>
          <a:prstGeom prst="rect">
            <a:avLst/>
          </a:prstGeom>
        </p:spPr>
      </p:pic>
      <p:pic>
        <p:nvPicPr>
          <p:cNvPr id="39" name="Image 38" descr="\documentclass{article}&#10;\usepackage{amsmath,xcolor,hep}&#10;\pagestyle{empty}&#10;\begin{document}&#10;&#10;$&#10;{\color{black}&#10;V_{\rm NP}^{ij}=\alpha_\phi\frac{Q_iQ_j}{r}+\tilde{V}_{\rm NP}^{ij}&#10;}&#10;$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26" y="3752168"/>
            <a:ext cx="3306601" cy="513132"/>
          </a:xfrm>
          <a:prstGeom prst="rect">
            <a:avLst/>
          </a:prstGeom>
        </p:spPr>
      </p:pic>
      <p:sp>
        <p:nvSpPr>
          <p:cNvPr id="4" name="ZoneTexte 3"/>
          <p:cNvSpPr txBox="1"/>
          <p:nvPr>
            <p:custDataLst>
              <p:tags r:id="rId12"/>
            </p:custDataLst>
          </p:nvPr>
        </p:nvSpPr>
        <p:spPr>
          <a:xfrm>
            <a:off x="5014253" y="3805099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with</a:t>
            </a:r>
            <a:endParaRPr lang="fr-FR" sz="2400" dirty="0"/>
          </a:p>
        </p:txBody>
      </p:sp>
      <p:cxnSp>
        <p:nvCxnSpPr>
          <p:cNvPr id="19" name="Connecteur droit 18"/>
          <p:cNvCxnSpPr/>
          <p:nvPr>
            <p:custDataLst>
              <p:tags r:id="rId13"/>
            </p:custDataLst>
          </p:nvPr>
        </p:nvCxnSpPr>
        <p:spPr>
          <a:xfrm flipV="1">
            <a:off x="2884653" y="4336440"/>
            <a:ext cx="255001" cy="4127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>
            <p:custDataLst>
              <p:tags r:id="rId14"/>
            </p:custDataLst>
          </p:nvPr>
        </p:nvSpPr>
        <p:spPr>
          <a:xfrm>
            <a:off x="267073" y="4520413"/>
            <a:ext cx="2217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included</a:t>
            </a:r>
            <a:r>
              <a:rPr lang="fr-FR" dirty="0" smtClean="0"/>
              <a:t> to all </a:t>
            </a:r>
            <a:r>
              <a:rPr lang="fr-FR" dirty="0" err="1" smtClean="0"/>
              <a:t>orders</a:t>
            </a:r>
            <a:r>
              <a:rPr lang="fr-FR" dirty="0" smtClean="0"/>
              <a:t> </a:t>
            </a:r>
          </a:p>
          <a:p>
            <a:r>
              <a:rPr lang="fr-FR" dirty="0" smtClean="0"/>
              <a:t>by </a:t>
            </a:r>
            <a:r>
              <a:rPr lang="fr-FR" dirty="0" err="1" smtClean="0"/>
              <a:t>shifting</a:t>
            </a:r>
            <a:endParaRPr lang="fr-FR" dirty="0" smtClean="0"/>
          </a:p>
          <a:p>
            <a:r>
              <a:rPr lang="fr-FR" dirty="0" smtClean="0"/>
              <a:t>in  </a:t>
            </a:r>
            <a:endParaRPr lang="fr-FR" dirty="0"/>
          </a:p>
        </p:txBody>
      </p:sp>
      <p:pic>
        <p:nvPicPr>
          <p:cNvPr id="10" name="Image 9" descr="\documentclass{article}&#10;\usepackage{amsmath,xcolor,hep}&#10;\pagestyle{empty}&#10;\begin{document}&#10;&#10;$&#10;{\color{red}&#10;\alpha\to\alpha+\alpha_\phi&#10;}&#10;$&#10;&#10;\end{document}" title="IguanaTex Bitmap Display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28" y="4899043"/>
            <a:ext cx="1426438" cy="259809"/>
          </a:xfrm>
          <a:prstGeom prst="rect">
            <a:avLst/>
          </a:prstGeom>
        </p:spPr>
      </p:pic>
      <p:pic>
        <p:nvPicPr>
          <p:cNvPr id="12" name="Image 11" descr="\documentclass{article}&#10;\usepackage{amsmath,xcolor,hep}&#10;\pagestyle{empty}&#10;\begin{document}&#10;&#10;$&#10;{\color{black}&#10;\mathcal{O}_{\rm SM}&#10;}&#10;$&#10;&#10;\end{document}" title="IguanaTex Bitmap Display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5" y="5132390"/>
            <a:ext cx="517943" cy="256457"/>
          </a:xfrm>
          <a:prstGeom prst="rect">
            <a:avLst/>
          </a:prstGeom>
        </p:spPr>
      </p:pic>
      <p:cxnSp>
        <p:nvCxnSpPr>
          <p:cNvPr id="26" name="Connecteur droit 25"/>
          <p:cNvCxnSpPr/>
          <p:nvPr>
            <p:custDataLst>
              <p:tags r:id="rId17"/>
            </p:custDataLst>
          </p:nvPr>
        </p:nvCxnSpPr>
        <p:spPr>
          <a:xfrm flipH="1" flipV="1">
            <a:off x="4358325" y="4308922"/>
            <a:ext cx="221202" cy="4428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>
            <p:custDataLst>
              <p:tags r:id="rId18"/>
            </p:custDataLst>
          </p:nvPr>
        </p:nvCxnSpPr>
        <p:spPr>
          <a:xfrm flipH="1">
            <a:off x="4579527" y="4751753"/>
            <a:ext cx="4000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>
            <p:custDataLst>
              <p:tags r:id="rId19"/>
            </p:custDataLst>
          </p:nvPr>
        </p:nvSpPr>
        <p:spPr>
          <a:xfrm>
            <a:off x="5014253" y="4571096"/>
            <a:ext cx="3775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deviations</a:t>
            </a:r>
            <a:r>
              <a:rPr lang="fr-FR" dirty="0" smtClean="0"/>
              <a:t> from </a:t>
            </a:r>
            <a:r>
              <a:rPr lang="fr-FR" dirty="0" err="1" smtClean="0"/>
              <a:t>either</a:t>
            </a:r>
            <a:r>
              <a:rPr lang="fr-FR" dirty="0" smtClean="0"/>
              <a:t>	         or </a:t>
            </a:r>
          </a:p>
          <a:p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treated</a:t>
            </a:r>
            <a:r>
              <a:rPr lang="fr-FR" dirty="0" smtClean="0"/>
              <a:t> as perturbations at </a:t>
            </a:r>
            <a:r>
              <a:rPr lang="fr-FR" dirty="0" smtClean="0">
                <a:latin typeface="Arial Black" panose="020B0A04020102020204" pitchFamily="34" charset="0"/>
              </a:rPr>
              <a:t>LO</a:t>
            </a:r>
            <a:endParaRPr lang="fr-FR" dirty="0"/>
          </a:p>
        </p:txBody>
      </p:sp>
      <p:pic>
        <p:nvPicPr>
          <p:cNvPr id="17" name="Image 16" descr="\documentclass{article}&#10;\usepackage{amsmath,xcolor,hep}&#10;\pagestyle{empty}&#10;\begin{document}&#10;&#10;$&#10;{\color{black}&#10;m_\phi\neq 0&#10;}&#10;$&#10;&#10;\end{document}" title="IguanaTex Bitmap Display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55" y="4624955"/>
            <a:ext cx="885028" cy="296686"/>
          </a:xfrm>
          <a:prstGeom prst="rect">
            <a:avLst/>
          </a:prstGeom>
        </p:spPr>
      </p:pic>
      <p:pic>
        <p:nvPicPr>
          <p:cNvPr id="22" name="Image 21" descr="\documentclass{article}&#10;\usepackage{amsmath,xcolor,hep}&#10;\pagestyle{empty}&#10;\begin{document}&#10;&#10;$&#10;{\color{black}&#10;q_i\neq Q_i&#10;}&#10;$&#10;&#10;\end{document}" title="IguanaTex Bitmap Display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1" y="4655203"/>
            <a:ext cx="787809" cy="236190"/>
          </a:xfrm>
          <a:prstGeom prst="rect">
            <a:avLst/>
          </a:prstGeom>
        </p:spPr>
      </p:pic>
      <p:cxnSp>
        <p:nvCxnSpPr>
          <p:cNvPr id="37" name="Connecteur droit 36"/>
          <p:cNvCxnSpPr/>
          <p:nvPr>
            <p:custDataLst>
              <p:tags r:id="rId22"/>
            </p:custDataLst>
          </p:nvPr>
        </p:nvCxnSpPr>
        <p:spPr>
          <a:xfrm flipH="1">
            <a:off x="2484603" y="4749170"/>
            <a:ext cx="4000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62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88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 smtClean="0"/>
              <a:t>The Light </a:t>
            </a:r>
            <a:r>
              <a:rPr lang="fr-FR" dirty="0" err="1" smtClean="0"/>
              <a:t>Vector</a:t>
            </a:r>
            <a:r>
              <a:rPr lang="fr-FR" dirty="0" smtClean="0"/>
              <a:t> Case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1440090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>
                <a:latin typeface="Arial Black" panose="020B0A04020102020204" pitchFamily="34" charset="0"/>
              </a:rPr>
              <a:t>Vectors</a:t>
            </a:r>
            <a:r>
              <a:rPr lang="fr-FR" dirty="0" smtClean="0"/>
              <a:t> with 			     	   </a:t>
            </a:r>
            <a:r>
              <a:rPr lang="fr-FR" dirty="0" err="1" smtClean="0"/>
              <a:t>induce</a:t>
            </a:r>
            <a:r>
              <a:rPr lang="fr-FR" dirty="0" smtClean="0"/>
              <a:t> a long-range force</a:t>
            </a:r>
          </a:p>
          <a:p>
            <a:pPr marL="0" indent="0">
              <a:buNone/>
            </a:pPr>
            <a:r>
              <a:rPr lang="fr-FR" dirty="0" err="1" smtClean="0"/>
              <a:t>Then</a:t>
            </a:r>
            <a:r>
              <a:rPr lang="fr-FR" dirty="0" smtClean="0"/>
              <a:t>, </a:t>
            </a:r>
            <a:r>
              <a:rPr lang="fr-FR" dirty="0" err="1" smtClean="0"/>
              <a:t>effects</a:t>
            </a:r>
            <a:r>
              <a:rPr lang="fr-FR" dirty="0" smtClean="0"/>
              <a:t> are </a:t>
            </a:r>
            <a:r>
              <a:rPr lang="fr-FR" dirty="0" err="1" smtClean="0"/>
              <a:t>suppressed</a:t>
            </a:r>
            <a:r>
              <a:rPr lang="fr-FR" dirty="0" smtClean="0"/>
              <a:t> for </a:t>
            </a:r>
            <a:r>
              <a:rPr lang="fr-FR" dirty="0" err="1" smtClean="0"/>
              <a:t>couplings</a:t>
            </a:r>
            <a:r>
              <a:rPr lang="fr-FR" dirty="0" smtClean="0"/>
              <a:t> </a:t>
            </a:r>
            <a:r>
              <a:rPr lang="fr-FR" dirty="0" err="1" smtClean="0"/>
              <a:t>aligned</a:t>
            </a:r>
            <a:r>
              <a:rPr lang="fr-FR" dirty="0" smtClean="0"/>
              <a:t> with QED (	           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6" name="Image 15" descr="\documentclass{article}&#10;\usepackage{amsmath,xcolor,hep}&#10;\pagestyle{empty}&#10;\begin{document}&#10;&#10;$&#10;{\color{black}&#10;m_\phi\ll \alpha m_e\simeq 4\,{\rm keV}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87" y="1899101"/>
            <a:ext cx="3037579" cy="371313"/>
          </a:xfrm>
          <a:prstGeom prst="rect">
            <a:avLst/>
          </a:prstGeom>
        </p:spPr>
      </p:pic>
      <p:cxnSp>
        <p:nvCxnSpPr>
          <p:cNvPr id="5" name="Connecteur droit 4"/>
          <p:cNvCxnSpPr/>
          <p:nvPr>
            <p:custDataLst>
              <p:tags r:id="rId5"/>
            </p:custDataLst>
          </p:nvPr>
        </p:nvCxnSpPr>
        <p:spPr>
          <a:xfrm flipV="1">
            <a:off x="4751614" y="1623718"/>
            <a:ext cx="146960" cy="2271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>
            <p:custDataLst>
              <p:tags r:id="rId6"/>
            </p:custDataLst>
          </p:nvPr>
        </p:nvCxnSpPr>
        <p:spPr>
          <a:xfrm flipH="1">
            <a:off x="4898574" y="1621863"/>
            <a:ext cx="4000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7"/>
            </p:custDataLst>
          </p:nvPr>
        </p:nvSpPr>
        <p:spPr>
          <a:xfrm>
            <a:off x="5292989" y="1445364"/>
            <a:ext cx="19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inverse Bohr radius</a:t>
            </a:r>
            <a:endParaRPr lang="fr-FR" dirty="0"/>
          </a:p>
        </p:txBody>
      </p:sp>
      <p:pic>
        <p:nvPicPr>
          <p:cNvPr id="18" name="Image 17" descr="\documentclass{article}&#10;\usepackage{amsmath,xcolor,hep}&#10;\pagestyle{empty}&#10;\begin{document}&#10;&#10;$&#10;{\color{black}&#10;q_i\simeq Q_i&#10;}&#10;$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52" y="2399864"/>
            <a:ext cx="1102933" cy="324267"/>
          </a:xfrm>
          <a:prstGeom prst="rect">
            <a:avLst/>
          </a:prstGeom>
        </p:spPr>
      </p:pic>
      <p:sp>
        <p:nvSpPr>
          <p:cNvPr id="34" name="Espace réservé du contenu 2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38200" y="3092071"/>
            <a:ext cx="10870445" cy="925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err="1" smtClean="0"/>
              <a:t>Instead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use a simple </a:t>
            </a:r>
            <a:r>
              <a:rPr lang="fr-FR" i="1" dirty="0" smtClean="0"/>
              <a:t>prescription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36" name="Image 35" descr="\documentclass{article}&#10;\usepackage{amsmath,xcolor,hep}&#10;\pagestyle{empty}&#10;\begin{document}&#10;&#10;$&#10;{\color{black}&#10;\tilde{V}_{\rm NP}^{ij}\equiv\alpha_\phi (q_i q_je^{-m_\phi r}-Q_iQ_j)/r&#10;}&#10;$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69" y="3801536"/>
            <a:ext cx="4929783" cy="468792"/>
          </a:xfrm>
          <a:prstGeom prst="rect">
            <a:avLst/>
          </a:prstGeom>
        </p:spPr>
      </p:pic>
      <p:pic>
        <p:nvPicPr>
          <p:cNvPr id="39" name="Image 38" descr="\documentclass{article}&#10;\usepackage{amsmath,xcolor,hep}&#10;\pagestyle{empty}&#10;\begin{document}&#10;&#10;$&#10;{\color{black}&#10;V_{\rm NP}^{ij}=\alpha_\phi\frac{Q_iQ_j}{r}+\tilde{V}_{\rm NP}^{ij}&#10;}&#10;$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26" y="3752168"/>
            <a:ext cx="3306601" cy="513132"/>
          </a:xfrm>
          <a:prstGeom prst="rect">
            <a:avLst/>
          </a:prstGeom>
        </p:spPr>
      </p:pic>
      <p:sp>
        <p:nvSpPr>
          <p:cNvPr id="4" name="ZoneTexte 3"/>
          <p:cNvSpPr txBox="1"/>
          <p:nvPr>
            <p:custDataLst>
              <p:tags r:id="rId12"/>
            </p:custDataLst>
          </p:nvPr>
        </p:nvSpPr>
        <p:spPr>
          <a:xfrm>
            <a:off x="5014253" y="3805099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with</a:t>
            </a:r>
            <a:endParaRPr lang="fr-FR" sz="2400" dirty="0"/>
          </a:p>
        </p:txBody>
      </p:sp>
      <p:cxnSp>
        <p:nvCxnSpPr>
          <p:cNvPr id="19" name="Connecteur droit 18"/>
          <p:cNvCxnSpPr/>
          <p:nvPr>
            <p:custDataLst>
              <p:tags r:id="rId13"/>
            </p:custDataLst>
          </p:nvPr>
        </p:nvCxnSpPr>
        <p:spPr>
          <a:xfrm flipV="1">
            <a:off x="2884653" y="4336440"/>
            <a:ext cx="255001" cy="4127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>
            <p:custDataLst>
              <p:tags r:id="rId14"/>
            </p:custDataLst>
          </p:nvPr>
        </p:nvSpPr>
        <p:spPr>
          <a:xfrm>
            <a:off x="267073" y="4520413"/>
            <a:ext cx="2217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included</a:t>
            </a:r>
            <a:r>
              <a:rPr lang="fr-FR" dirty="0" smtClean="0"/>
              <a:t> to all </a:t>
            </a:r>
            <a:r>
              <a:rPr lang="fr-FR" dirty="0" err="1" smtClean="0"/>
              <a:t>orders</a:t>
            </a:r>
            <a:r>
              <a:rPr lang="fr-FR" dirty="0" smtClean="0"/>
              <a:t> </a:t>
            </a:r>
          </a:p>
          <a:p>
            <a:r>
              <a:rPr lang="fr-FR" dirty="0" smtClean="0"/>
              <a:t>by </a:t>
            </a:r>
            <a:r>
              <a:rPr lang="fr-FR" dirty="0" err="1" smtClean="0"/>
              <a:t>shifting</a:t>
            </a:r>
            <a:endParaRPr lang="fr-FR" dirty="0" smtClean="0"/>
          </a:p>
          <a:p>
            <a:r>
              <a:rPr lang="fr-FR" dirty="0" smtClean="0"/>
              <a:t>in  </a:t>
            </a:r>
            <a:endParaRPr lang="fr-FR" dirty="0"/>
          </a:p>
        </p:txBody>
      </p:sp>
      <p:pic>
        <p:nvPicPr>
          <p:cNvPr id="10" name="Image 9" descr="\documentclass{article}&#10;\usepackage{amsmath,xcolor,hep}&#10;\pagestyle{empty}&#10;\begin{document}&#10;&#10;$&#10;{\color{red}&#10;\alpha\to\alpha+\alpha_\phi&#10;}&#10;$&#10;&#10;\end{document}" title="IguanaTex Bitmap Display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28" y="4899043"/>
            <a:ext cx="1426438" cy="259809"/>
          </a:xfrm>
          <a:prstGeom prst="rect">
            <a:avLst/>
          </a:prstGeom>
        </p:spPr>
      </p:pic>
      <p:pic>
        <p:nvPicPr>
          <p:cNvPr id="12" name="Image 11" descr="\documentclass{article}&#10;\usepackage{amsmath,xcolor,hep}&#10;\pagestyle{empty}&#10;\begin{document}&#10;&#10;$&#10;{\color{black}&#10;\mathcal{O}_{\rm SM}&#10;}&#10;$&#10;&#10;\end{document}" title="IguanaTex Bitmap Display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5" y="5132390"/>
            <a:ext cx="517943" cy="256457"/>
          </a:xfrm>
          <a:prstGeom prst="rect">
            <a:avLst/>
          </a:prstGeom>
        </p:spPr>
      </p:pic>
      <p:cxnSp>
        <p:nvCxnSpPr>
          <p:cNvPr id="26" name="Connecteur droit 25"/>
          <p:cNvCxnSpPr/>
          <p:nvPr>
            <p:custDataLst>
              <p:tags r:id="rId17"/>
            </p:custDataLst>
          </p:nvPr>
        </p:nvCxnSpPr>
        <p:spPr>
          <a:xfrm flipH="1" flipV="1">
            <a:off x="4358325" y="4308922"/>
            <a:ext cx="221202" cy="4428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>
            <p:custDataLst>
              <p:tags r:id="rId18"/>
            </p:custDataLst>
          </p:nvPr>
        </p:nvCxnSpPr>
        <p:spPr>
          <a:xfrm flipH="1">
            <a:off x="4579527" y="4751753"/>
            <a:ext cx="4000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>
            <p:custDataLst>
              <p:tags r:id="rId19"/>
            </p:custDataLst>
          </p:nvPr>
        </p:nvSpPr>
        <p:spPr>
          <a:xfrm>
            <a:off x="5014253" y="4571096"/>
            <a:ext cx="3775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deviations</a:t>
            </a:r>
            <a:r>
              <a:rPr lang="fr-FR" dirty="0" smtClean="0"/>
              <a:t> from </a:t>
            </a:r>
            <a:r>
              <a:rPr lang="fr-FR" dirty="0" err="1" smtClean="0"/>
              <a:t>either</a:t>
            </a:r>
            <a:r>
              <a:rPr lang="fr-FR" dirty="0" smtClean="0"/>
              <a:t>	         or </a:t>
            </a:r>
          </a:p>
          <a:p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treated</a:t>
            </a:r>
            <a:r>
              <a:rPr lang="fr-FR" dirty="0" smtClean="0"/>
              <a:t> as perturbations at </a:t>
            </a:r>
            <a:r>
              <a:rPr lang="fr-FR" dirty="0" smtClean="0">
                <a:latin typeface="Arial Black" panose="020B0A04020102020204" pitchFamily="34" charset="0"/>
              </a:rPr>
              <a:t>LO</a:t>
            </a:r>
            <a:endParaRPr lang="fr-FR" dirty="0"/>
          </a:p>
        </p:txBody>
      </p:sp>
      <p:pic>
        <p:nvPicPr>
          <p:cNvPr id="17" name="Image 16" descr="\documentclass{article}&#10;\usepackage{amsmath,xcolor,hep}&#10;\pagestyle{empty}&#10;\begin{document}&#10;&#10;$&#10;{\color{black}&#10;m_\phi\neq 0&#10;}&#10;$&#10;&#10;\end{document}" title="IguanaTex Bitmap Display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55" y="4624955"/>
            <a:ext cx="885028" cy="296686"/>
          </a:xfrm>
          <a:prstGeom prst="rect">
            <a:avLst/>
          </a:prstGeom>
        </p:spPr>
      </p:pic>
      <p:pic>
        <p:nvPicPr>
          <p:cNvPr id="22" name="Image 21" descr="\documentclass{article}&#10;\usepackage{amsmath,xcolor,hep}&#10;\pagestyle{empty}&#10;\begin{document}&#10;&#10;$&#10;{\color{black}&#10;q_i\neq Q_i&#10;}&#10;$&#10;&#10;\end{document}" title="IguanaTex Bitmap Display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1" y="4655203"/>
            <a:ext cx="787809" cy="236190"/>
          </a:xfrm>
          <a:prstGeom prst="rect">
            <a:avLst/>
          </a:prstGeom>
        </p:spPr>
      </p:pic>
      <p:pic>
        <p:nvPicPr>
          <p:cNvPr id="24" name="Image 23" descr="\documentclass{article}&#10;\usepackage{amsmath,xcolor,hep}&#10;\pagestyle{empty}&#10;\begin{document}&#10;&#10;$&#10;{\color{black}&#10;\mathcal{O}=\mathcal{O}_{\rm SM}(\alpha+\alpha_\phi)+\tilde{\mathcal{O}}_{\rm NP}(\alpha+\alpha_\phi,\alpha_\phi,m_\phi)+\delta\mathcal{O}_{\rm th}&#10;}&#10;$&#10;&#10;\end{document}" title="IguanaTex Bitmap Display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08" y="5626007"/>
            <a:ext cx="8214144" cy="484749"/>
          </a:xfrm>
          <a:prstGeom prst="rect">
            <a:avLst/>
          </a:prstGeom>
        </p:spPr>
      </p:pic>
      <p:cxnSp>
        <p:nvCxnSpPr>
          <p:cNvPr id="37" name="Connecteur droit 36"/>
          <p:cNvCxnSpPr/>
          <p:nvPr>
            <p:custDataLst>
              <p:tags r:id="rId23"/>
            </p:custDataLst>
          </p:nvPr>
        </p:nvCxnSpPr>
        <p:spPr>
          <a:xfrm flipH="1">
            <a:off x="2484603" y="4749170"/>
            <a:ext cx="4000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>
            <p:custDataLst>
              <p:tags r:id="rId24"/>
            </p:custDataLst>
          </p:nvPr>
        </p:nvSpPr>
        <p:spPr>
          <a:xfrm>
            <a:off x="1272926" y="5560763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Hence</a:t>
            </a:r>
            <a:r>
              <a:rPr lang="fr-FR" sz="2800" dirty="0" smtClean="0"/>
              <a:t>:</a:t>
            </a:r>
            <a:endParaRPr lang="fr-FR" sz="2800" dirty="0"/>
          </a:p>
        </p:txBody>
      </p:sp>
      <p:cxnSp>
        <p:nvCxnSpPr>
          <p:cNvPr id="41" name="Connecteur droit 40"/>
          <p:cNvCxnSpPr/>
          <p:nvPr>
            <p:custDataLst>
              <p:tags r:id="rId25"/>
            </p:custDataLst>
          </p:nvPr>
        </p:nvCxnSpPr>
        <p:spPr>
          <a:xfrm flipH="1" flipV="1">
            <a:off x="6637564" y="6180364"/>
            <a:ext cx="140921" cy="2784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>
            <p:custDataLst>
              <p:tags r:id="rId26"/>
            </p:custDataLst>
          </p:nvPr>
        </p:nvCxnSpPr>
        <p:spPr>
          <a:xfrm flipH="1">
            <a:off x="6778485" y="6458806"/>
            <a:ext cx="4000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 43" descr="\documentclass{article}&#10;\usepackage{amsmath,xcolor,hep}&#10;\pagestyle{empty}&#10;\begin{document}&#10;&#10;$&#10;{\color{black}&#10;\propto m_\phi^2&#10;}&#10;$&#10;&#10;\end{document}" title="IguanaTex Bitmap Display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37" y="6260841"/>
            <a:ext cx="711844" cy="395930"/>
          </a:xfrm>
          <a:prstGeom prst="rect">
            <a:avLst/>
          </a:prstGeom>
        </p:spPr>
      </p:pic>
      <p:sp>
        <p:nvSpPr>
          <p:cNvPr id="45" name="ZoneTexte 44"/>
          <p:cNvSpPr txBox="1"/>
          <p:nvPr>
            <p:custDataLst>
              <p:tags r:id="rId28"/>
            </p:custDataLst>
          </p:nvPr>
        </p:nvSpPr>
        <p:spPr>
          <a:xfrm>
            <a:off x="8150241" y="6308242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 </a:t>
            </a:r>
            <a:endParaRPr lang="fr-FR" dirty="0"/>
          </a:p>
        </p:txBody>
      </p:sp>
      <p:pic>
        <p:nvPicPr>
          <p:cNvPr id="52" name="Image 51" descr="\documentclass{article}&#10;\usepackage{amsmath,xcolor,hep}&#10;\pagestyle{empty}&#10;\begin{document}&#10;&#10;$&#10;{\color{black}&#10;\delta q_iQ_j+Q_i\delta q_j&#10;}&#10;$&#10;&#10;\end{document}" title="IguanaTex Bitmap Display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81" y="6335913"/>
            <a:ext cx="1843540" cy="327342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63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9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139288" y="3025863"/>
            <a:ext cx="955634" cy="617935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hierarchy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9589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Quantum fluctuations </a:t>
            </a:r>
            <a:r>
              <a:rPr lang="fr-FR" dirty="0" err="1" smtClean="0"/>
              <a:t>bury</a:t>
            </a:r>
            <a:r>
              <a:rPr lang="fr-FR" dirty="0" smtClean="0"/>
              <a:t> </a:t>
            </a:r>
            <a:r>
              <a:rPr lang="fr-FR" dirty="0" err="1" smtClean="0"/>
              <a:t>away</a:t>
            </a:r>
            <a:r>
              <a:rPr lang="fr-FR" dirty="0" smtClean="0"/>
              <a:t> the </a:t>
            </a:r>
            <a:r>
              <a:rPr lang="fr-FR" dirty="0" err="1" smtClean="0"/>
              <a:t>weak</a:t>
            </a:r>
            <a:r>
              <a:rPr lang="fr-FR" dirty="0" smtClean="0"/>
              <a:t> force 			     down to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shorter</a:t>
            </a:r>
            <a:r>
              <a:rPr lang="fr-FR" dirty="0" smtClean="0"/>
              <a:t> distances</a:t>
            </a:r>
            <a:endParaRPr lang="fr-FR" dirty="0"/>
          </a:p>
        </p:txBody>
      </p:sp>
      <p:pic>
        <p:nvPicPr>
          <p:cNvPr id="4" name="Image 3" descr="\documentclass{article}&#10;\usepackage{amsmath,xcolor,hep}&#10;\pagestyle{empty}&#10;\begin{document}&#10;&#10;$&#10;{\color{black}&#10;\mathcal{L}_{\rm SM} \supset -m_H^2|H|^2&#10;}&#10;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95" y="3088641"/>
            <a:ext cx="2634667" cy="426667"/>
          </a:xfrm>
          <a:prstGeom prst="rect">
            <a:avLst/>
          </a:prstGeom>
        </p:spPr>
      </p:pic>
      <p:pic>
        <p:nvPicPr>
          <p:cNvPr id="14" name="Image 13" descr="\documentclass{article}&#10;\usepackage{amsmath,xcolor,hep}&#10;\pagestyle{empty}&#10;\begin{document}&#10;&#10;$&#10;{\color{black}&#10;m_H^2 = (m_H^2)_{\rm cl.} + \mathcal{O}(M^2/16\pi^2) \approx -(90\,{\rm GeV})^2&#10;}&#10;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12" y="3116507"/>
            <a:ext cx="6431661" cy="40407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flipH="1" flipV="1">
            <a:off x="8427190" y="3585247"/>
            <a:ext cx="223055" cy="7162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903597" y="4439485"/>
            <a:ext cx="2955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from new </a:t>
            </a:r>
            <a:r>
              <a:rPr lang="fr-FR" sz="2000" dirty="0" err="1" smtClean="0"/>
              <a:t>particle</a:t>
            </a:r>
            <a:r>
              <a:rPr lang="fr-FR" sz="2000" dirty="0" smtClean="0"/>
              <a:t> of mass </a:t>
            </a:r>
          </a:p>
          <a:p>
            <a:r>
              <a:rPr lang="fr-FR" sz="2000" i="1" dirty="0" err="1" smtClean="0"/>
              <a:t>beyond</a:t>
            </a:r>
            <a:r>
              <a:rPr lang="fr-FR" sz="2000" dirty="0" smtClean="0"/>
              <a:t> the SM, </a:t>
            </a:r>
          </a:p>
          <a:p>
            <a:r>
              <a:rPr lang="fr-FR" sz="2000" dirty="0" err="1" smtClean="0"/>
              <a:t>fluctuating</a:t>
            </a:r>
            <a:r>
              <a:rPr lang="fr-FR" sz="2000" dirty="0" smtClean="0"/>
              <a:t> in the vacuum</a:t>
            </a:r>
            <a:endParaRPr lang="fr-FR" sz="2000" dirty="0"/>
          </a:p>
        </p:txBody>
      </p:sp>
      <p:pic>
        <p:nvPicPr>
          <p:cNvPr id="13" name="Image 12" descr="\documentclass{article}&#10;\usepackage{amsmath,xcolor,hep}&#10;\pagestyle{empty}&#10;\begin{document}&#10;&#10;$&#10;{\color{black}&#10;M\gg 4\pi m_W\sim {\rm TeV}&#10;}&#10;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13" y="5184560"/>
            <a:ext cx="2844968" cy="29711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1032" y="5024814"/>
            <a:ext cx="83440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If		 </a:t>
            </a:r>
          </a:p>
          <a:p>
            <a:r>
              <a:rPr lang="fr-FR" sz="2800" dirty="0" err="1" smtClean="0"/>
              <a:t>we</a:t>
            </a:r>
            <a:r>
              <a:rPr lang="fr-FR" sz="2800" dirty="0" smtClean="0"/>
              <a:t> have a (</a:t>
            </a:r>
            <a:r>
              <a:rPr lang="fr-FR" sz="2800" dirty="0" err="1" smtClean="0"/>
              <a:t>naturalness</a:t>
            </a:r>
            <a:r>
              <a:rPr lang="fr-FR" sz="2800" dirty="0" smtClean="0"/>
              <a:t>) </a:t>
            </a:r>
            <a:r>
              <a:rPr lang="fr-FR" sz="2800" dirty="0" err="1" smtClean="0"/>
              <a:t>problem</a:t>
            </a:r>
            <a:r>
              <a:rPr lang="fr-FR" sz="2800" dirty="0" smtClean="0"/>
              <a:t>, </a:t>
            </a:r>
          </a:p>
          <a:p>
            <a:r>
              <a:rPr lang="fr-FR" sz="2800" dirty="0" err="1" smtClean="0"/>
              <a:t>unless</a:t>
            </a:r>
            <a:r>
              <a:rPr lang="fr-FR" sz="2800" dirty="0" smtClean="0"/>
              <a:t> </a:t>
            </a:r>
            <a:r>
              <a:rPr lang="fr-FR" sz="2800" dirty="0" err="1" smtClean="0"/>
              <a:t>there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mechanism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protects</a:t>
            </a:r>
            <a:r>
              <a:rPr lang="fr-FR" sz="2800" dirty="0" smtClean="0"/>
              <a:t> the </a:t>
            </a:r>
            <a:r>
              <a:rPr lang="fr-FR" sz="2800" dirty="0" err="1" smtClean="0"/>
              <a:t>Higgs</a:t>
            </a:r>
            <a:r>
              <a:rPr lang="fr-FR" sz="2800" dirty="0" smtClean="0"/>
              <a:t> mass </a:t>
            </a:r>
            <a:endParaRPr lang="fr-FR" sz="2800" dirty="0"/>
          </a:p>
        </p:txBody>
      </p:sp>
      <p:pic>
        <p:nvPicPr>
          <p:cNvPr id="15" name="Image 14" descr="\documentclass{article}&#10;\usepackage{amsmath,xcolor,hep}&#10;\pagestyle{empty}&#10;\begin{document}&#10;&#10;$&#10;{\color{black}&#10;M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43" y="4496021"/>
            <a:ext cx="332800" cy="223848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9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2503183" y="2373855"/>
            <a:ext cx="526263" cy="617935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strong</a:t>
            </a:r>
            <a:r>
              <a:rPr lang="fr-FR" dirty="0" smtClean="0"/>
              <a:t> CP </a:t>
            </a:r>
            <a:r>
              <a:rPr lang="fr-FR" dirty="0" err="1" smtClean="0"/>
              <a:t>problem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2681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In </a:t>
            </a:r>
            <a:r>
              <a:rPr lang="fr-FR" dirty="0" err="1" smtClean="0"/>
              <a:t>principle</a:t>
            </a:r>
            <a:r>
              <a:rPr lang="fr-FR" dirty="0" smtClean="0"/>
              <a:t>, QCD </a:t>
            </a:r>
            <a:r>
              <a:rPr lang="fr-FR" dirty="0" err="1" smtClean="0"/>
              <a:t>violate</a:t>
            </a:r>
            <a:r>
              <a:rPr lang="fr-FR" dirty="0" smtClean="0"/>
              <a:t> CP </a:t>
            </a:r>
            <a:r>
              <a:rPr lang="fr-FR" dirty="0" err="1" smtClean="0"/>
              <a:t>symmetry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This 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topological</a:t>
            </a:r>
            <a:r>
              <a:rPr lang="fr-FR" dirty="0" smtClean="0"/>
              <a:t> and </a:t>
            </a:r>
            <a:r>
              <a:rPr lang="fr-FR" dirty="0" err="1" smtClean="0"/>
              <a:t>predicts</a:t>
            </a:r>
            <a:r>
              <a:rPr lang="fr-FR" dirty="0" smtClean="0"/>
              <a:t> an </a:t>
            </a:r>
            <a:r>
              <a:rPr lang="fr-FR" dirty="0" err="1" smtClean="0"/>
              <a:t>electric</a:t>
            </a:r>
            <a:r>
              <a:rPr lang="fr-FR" dirty="0" smtClean="0"/>
              <a:t> </a:t>
            </a:r>
            <a:r>
              <a:rPr lang="fr-FR" dirty="0" err="1" smtClean="0"/>
              <a:t>dipole</a:t>
            </a:r>
            <a:r>
              <a:rPr lang="fr-FR" dirty="0" smtClean="0"/>
              <a:t> moment for the neutron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i="1" dirty="0" smtClean="0"/>
              <a:t>not</a:t>
            </a:r>
            <a:r>
              <a:rPr lang="fr-FR" dirty="0" smtClean="0"/>
              <a:t> </a:t>
            </a:r>
            <a:r>
              <a:rPr lang="fr-FR" dirty="0" err="1" smtClean="0"/>
              <a:t>observed</a:t>
            </a:r>
            <a:r>
              <a:rPr lang="fr-FR" dirty="0" smtClean="0"/>
              <a:t> </a:t>
            </a:r>
            <a:r>
              <a:rPr lang="fr-FR" dirty="0" err="1" smtClean="0"/>
              <a:t>experimentally</a:t>
            </a:r>
            <a:endParaRPr lang="fr-FR" dirty="0"/>
          </a:p>
        </p:txBody>
      </p:sp>
      <p:pic>
        <p:nvPicPr>
          <p:cNvPr id="6" name="Image 5" descr="\documentclass{article}&#10;\usepackage{amsmath,xcolor,hep}&#10;\pagestyle{empty}&#10;\begin{document}&#10;&#10;$&#10;{\color{black}&#10;\alpha_s\theta\,\epsilon^{\mu\nu\rho\sigma} G_{\mu\nu}G_{\rho\sigma}/8\pi&#10;}&#10;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19" y="2532049"/>
            <a:ext cx="2990703" cy="381442"/>
          </a:xfrm>
          <a:prstGeom prst="rect">
            <a:avLst/>
          </a:prstGeom>
        </p:spPr>
      </p:pic>
      <p:pic>
        <p:nvPicPr>
          <p:cNvPr id="13" name="Image 12" descr="\documentclass{article}&#10;\usepackage{amsmath,xcolor,hep,amssymb}&#10;\pagestyle{empty}&#10;\begin{document}&#10;&#10;$&#10;{\color{black}&#10;|\vec{d_n}|\sim e \theta m_q/m_n^2\lesssim 10^{-26}\,{\rm e.cm}&#10;}&#10;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95" y="5428125"/>
            <a:ext cx="4279054" cy="437055"/>
          </a:xfrm>
          <a:prstGeom prst="rect">
            <a:avLst/>
          </a:prstGeom>
        </p:spPr>
      </p:pic>
      <p:pic>
        <p:nvPicPr>
          <p:cNvPr id="12" name="Image 11" descr="\documentclass{article}&#10;\usepackage{amsmath,xcolor,hep}&#10;\pagestyle{empty}&#10;\begin{document}&#10;&#10;$&#10;{\color{black}&#10;H\supset -\vec{d_n}\cdot \vec E&#10;}&#10;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13" y="4560020"/>
            <a:ext cx="1686767" cy="363235"/>
          </a:xfrm>
          <a:prstGeom prst="rect">
            <a:avLst/>
          </a:prstGeom>
        </p:spPr>
      </p:pic>
      <p:pic>
        <p:nvPicPr>
          <p:cNvPr id="14" name="Image 13" descr="\documentclass{article}&#10;\usepackage{amsmath,xcolor,hep,amssymb}&#10;\pagestyle{empty}&#10;\begin{document}&#10;&#10;$&#10;{\color{black}&#10;\theta\lesssim 10^{-10} {\color{red}\ll \mathcal{O}(1)}&#10;}&#10;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09" y="5630210"/>
            <a:ext cx="2482133" cy="39619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586820" y="4560020"/>
            <a:ext cx="54080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In practice, QCD </a:t>
            </a:r>
            <a:r>
              <a:rPr lang="fr-FR" sz="2800" dirty="0" err="1" smtClean="0"/>
              <a:t>is</a:t>
            </a:r>
            <a:r>
              <a:rPr lang="fr-FR" sz="2800" dirty="0" smtClean="0"/>
              <a:t> found to respect </a:t>
            </a:r>
          </a:p>
          <a:p>
            <a:r>
              <a:rPr lang="fr-FR" sz="2800" dirty="0" smtClean="0"/>
              <a:t>CP to a </a:t>
            </a:r>
            <a:r>
              <a:rPr lang="fr-FR" sz="2800" dirty="0" err="1" smtClean="0"/>
              <a:t>very</a:t>
            </a:r>
            <a:r>
              <a:rPr lang="fr-FR" sz="2800" dirty="0" smtClean="0"/>
              <a:t>-high </a:t>
            </a:r>
            <a:r>
              <a:rPr lang="fr-FR" sz="2800" dirty="0" err="1" smtClean="0"/>
              <a:t>degree</a:t>
            </a:r>
            <a:r>
              <a:rPr lang="fr-FR" sz="2800" dirty="0" smtClean="0"/>
              <a:t>, </a:t>
            </a:r>
            <a:r>
              <a:rPr lang="fr-FR" sz="2800" i="1" dirty="0" err="1" smtClean="0"/>
              <a:t>why</a:t>
            </a:r>
            <a:r>
              <a:rPr lang="fr-FR" sz="2800" i="1" dirty="0" smtClean="0"/>
              <a:t>?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9" name="Image 8" descr="\documentclass{article}&#10;\usepackage{amsmath,xcolor,hep}&#10;\pagestyle{empty}&#10;\begin{document}&#10;&#10;$&#10;{\color{black}&#10;\theta=\theta_0+{\rm argdet}m_q&#10;}&#10;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37" y="2532049"/>
            <a:ext cx="2616838" cy="344686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3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flavor</a:t>
            </a:r>
            <a:r>
              <a:rPr lang="fr-FR" dirty="0" smtClean="0"/>
              <a:t> puzzle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Charged</a:t>
            </a:r>
            <a:r>
              <a:rPr lang="fr-FR" dirty="0" smtClean="0"/>
              <a:t> fermion masses arise from a </a:t>
            </a:r>
            <a:r>
              <a:rPr lang="fr-FR" i="1" dirty="0" smtClean="0"/>
              <a:t>single</a:t>
            </a:r>
            <a:r>
              <a:rPr lang="fr-FR" dirty="0" smtClean="0"/>
              <a:t> source (the </a:t>
            </a:r>
            <a:r>
              <a:rPr lang="fr-FR" dirty="0" err="1" smtClean="0"/>
              <a:t>Higgs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Yet, they </a:t>
            </a:r>
            <a:r>
              <a:rPr lang="fr-FR" dirty="0" err="1" smtClean="0"/>
              <a:t>differ</a:t>
            </a:r>
            <a:r>
              <a:rPr lang="fr-FR" dirty="0" smtClean="0"/>
              <a:t> by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orders</a:t>
            </a:r>
            <a:r>
              <a:rPr lang="fr-FR" dirty="0" smtClean="0"/>
              <a:t> of magnitude, </a:t>
            </a:r>
            <a:r>
              <a:rPr lang="fr-FR" i="1" dirty="0" err="1" smtClean="0"/>
              <a:t>why</a:t>
            </a:r>
            <a:r>
              <a:rPr lang="fr-FR" i="1" dirty="0" smtClean="0"/>
              <a:t>?</a:t>
            </a:r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3" y="3671214"/>
            <a:ext cx="10058400" cy="30154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95" y="3040966"/>
            <a:ext cx="2126588" cy="14425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08" y="4020949"/>
            <a:ext cx="581989" cy="3255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1778" y="3420102"/>
            <a:ext cx="1164385" cy="9582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5963" y="3724079"/>
            <a:ext cx="1077041" cy="718028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171F-7A75-4A1B-9C88-D3C1869DC2F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12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313,836"/>
  <p:tag name="LATEXADDIN" val="\documentclass{article}&#10;\usepackage{amsmath,xcolor,hep}&#10;\pagestyle{empty}&#10;\begin{document}&#10;&#10;$&#10;{\color{black}&#10;\mathcal{L}_{\rm SM}=-\frac{1}{4}F_{\mu\nu}^2 + i\bar\psi_i \slashed D \psi_i  &#10;}&#10;$&#10;&#10;\end{document}"/>
  <p:tag name="IGUANATEXSIZE" val="26"/>
  <p:tag name="IGUANATEXCURSOR" val="15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2432,696"/>
  <p:tag name="LATEXADDIN" val="\documentclass{article}&#10;\usepackage{amsmath,xcolor,hep}&#10;\pagestyle{empty}&#10;\begin{document}&#10;&#10;$&#10;{\color{black}&#10;m_H^2 = (m_H^2)_{\rm cl.} + \mathcal{O}(M^2/16\pi^2) \approx -(90\,{\rm GeV})^2&#10;}&#10;$&#10;&#10;\end{document}"/>
  <p:tag name="IGUANATEXSIZE" val="26"/>
  <p:tag name="IGUANATEXCURSOR" val="18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182,9771"/>
  <p:tag name="LATEXADDIN" val="\documentclass{article}&#10;\usepackage{amsmath,xcolor,hep}&#10;\pagestyle{empty}&#10;\begin{document}&#10;&#10;$&#10;{\color{black}&#10;\ R_\infty \ &#10;}&#10;$&#10;&#10;\end{document}"/>
  <p:tag name="IGUANATEXSIZE" val="30"/>
  <p:tag name="IGUANATEXCURSOR" val="110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0,49118"/>
  <p:tag name="LATEXADDIN" val="\documentclass{article}&#10;\usepackage{amsmath,xcolor,hep}&#10;\pagestyle{empty}&#10;\begin{document}&#10;&#10;$&#10;{\color{black}&#10;\ \alpha\ &#10;}&#10;$&#10;&#10;\end{document}"/>
  <p:tag name="IGUANATEXSIZE" val="30"/>
  <p:tag name="IGUANATEXCURSOR" val="117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77,4653"/>
  <p:tag name="LATEXADDIN" val="\documentclass{article}&#10;\usepackage{amsmath,xcolor,hep}&#10;\pagestyle{empty}&#10;\begin{document}&#10;&#10;$&#10;{\color{black}&#10;A_{\rm r}(e)&#10;}&#10;$&#10;&#10;\end{document}"/>
  <p:tag name="IGUANATEXSIZE" val="2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84,2145"/>
  <p:tag name="LATEXADDIN" val="\documentclass{article}&#10;\usepackage{amsmath,xcolor,hep}&#10;\pagestyle{empty}&#10;\begin{document}&#10;&#10;$&#10;{\color{black}&#10;A_{\rm r}(d)&#10;}&#10;$&#10;&#10;\end{document}"/>
  <p:tag name="IGUANATEXSIZE" val="2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98985"/>
  <p:tag name="ORIGINALWIDTH" val="103,4871"/>
  <p:tag name="LATEXADDIN" val="\documentclass{article}&#10;\usepackage{amsmath,xcolor,hep}&#10;\pagestyle{empty}&#10;\begin{document}&#10;&#10;$&#10;{\color{black}&#10;\ r_d\ &#10;}&#10;$&#10;&#10;\end{document}"/>
  <p:tag name="IGUANATEXSIZE" val="30"/>
  <p:tag name="IGUANATEXCURSOR" val="114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82,7147"/>
  <p:tag name="LATEXADDIN" val="\documentclass{article}&#10;\usepackage{amsmath,xcolor,hep}&#10;\pagestyle{empty}&#10;\begin{document}&#10;&#10;$&#10;{\color{black}&#10;A_{\rm r}(p)&#10;}&#10;$&#10;&#10;\end{document}"/>
  <p:tag name="IGUANATEXSIZE" val="2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,48779"/>
  <p:tag name="ORIGINALWIDTH" val="101,9872"/>
  <p:tag name="LATEXADDIN" val="\documentclass{article}&#10;\usepackage{amsmath,xcolor,hep}&#10;\pagestyle{empty}&#10;\begin{document}&#10;&#10;$&#10;{\color{black}&#10;\ r_p\ &#10;}&#10;$&#10;&#10;\end{document}"/>
  <p:tag name="IGUANATEXSIZE" val="30"/>
  <p:tag name="IGUANATEXCURSOR" val="114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98952"/>
  <p:tag name="ORIGINALWIDTH" val="224,222"/>
  <p:tag name="LATEXADDIN" val="\documentclass{article}&#10;\usepackage{amsmath,xcolor,hep}&#10;\pagestyle{empty}&#10;\begin{document}&#10;&#10;$&#10;{\color{gray}&#10;2.1\sigma&#10;}&#10;$&#10;&#10;\end{document}"/>
  <p:tag name="IGUANATEXSIZE" val="18"/>
  <p:tag name="IGUANATEXCURSOR" val="10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225,7218"/>
  <p:tag name="LATEXADDIN" val="\documentclass{article}&#10;\usepackage{amsmath,xcolor,hep}&#10;\pagestyle{empty}&#10;\begin{document}&#10;&#10;$&#10;{\color{gray}&#10;3.9\sigma&#10;}&#10;$&#10;&#10;\end{document}"/>
  <p:tag name="IGUANATEXSIZE" val="18"/>
  <p:tag name="IGUANATEXCURSOR" val="10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98914"/>
  <p:tag name="ORIGINALWIDTH" val="224,222"/>
  <p:tag name="LATEXADDIN" val="\documentclass{article}&#10;\usepackage{amsmath,xcolor,hep}&#10;\pagestyle{empty}&#10;\begin{document}&#10;&#10;$&#10;{\color{red}&#10;5.4\sigma&#10;}&#10;$&#10;&#10;\end{document}"/>
  <p:tag name="IGUANATEXSIZE" val="22"/>
  <p:tag name="IGUANATEXCURSOR" val="11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076,115"/>
  <p:tag name="LATEXADDIN" val="\documentclass{article}&#10;\usepackage{amsmath,xcolor,hep}&#10;\pagestyle{empty}&#10;\begin{document}&#10;&#10;$&#10;{\color{black}&#10;M\gg 4\pi m_W\sim {\rm TeV}&#10;}&#10;$&#10;&#10;\end{document}"/>
  <p:tag name="IGUANATEXSIZE" val="26"/>
  <p:tag name="IGUANATEXCURSOR" val="13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336,7079"/>
  <p:tag name="LATEXADDIN" val="\documentclass{article}&#10;\usepackage{amsmath,xcolor,hep}&#10;\pagestyle{empty}&#10;\begin{document}&#10;&#10;$&#10;{\color{black}&#10;\nu_{\rm 1S-2S}&#10;}&#10;$&#10;&#10;\end{document}"/>
  <p:tag name="IGUANATEXSIZE" val="18"/>
  <p:tag name="IGUANATEXCURSOR" val="12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9865"/>
  <p:tag name="ORIGINALWIDTH" val="270,7162"/>
  <p:tag name="LATEXADDIN" val="\documentclass{article}&#10;\usepackage{amsmath,xcolor,hep}&#10;\pagestyle{empty}&#10;\begin{document}&#10;&#10;$&#10;{\color{black}&#10;g-2&#10;}&#10;$&#10;&#10;\end{document}"/>
  <p:tag name="IGUANATEXSIZE" val="18"/>
  <p:tag name="IGUANATEXCURSOR" val="11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,4773"/>
  <p:tag name="ORIGINALWIDTH" val="1250,094"/>
  <p:tag name="LATEXADDIN" val="\documentclass{article}&#10;\usepackage{amsmath,xcolor,hep}&#10;\pagestyle{empty}&#10;\begin{document}&#10;&#10;$&#10;{\color{black}&#10;\alpha^2 = 2R_\infty/c\times \frac{m}{m_e}\times \frac{h}{m}&#10;}&#10;$&#10;&#10;\end{document}"/>
  <p:tag name="IGUANATEXSIZE" val="18"/>
  <p:tag name="IGUANATEXCURSOR" val="14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9846"/>
  <p:tag name="ORIGINALWIDTH" val="257,9677"/>
  <p:tag name="LATEXADDIN" val="\documentclass{article}&#10;\usepackage{amsmath,xcolor,hep}&#10;\pagestyle{empty}&#10;\begin{document}&#10;&#10;$&#10;{\color{black}&#10;^{87}{\rm Rb}&#10;}&#10;$&#10;&#10;\end{document}"/>
  <p:tag name="IGUANATEXSIZE" val="14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4848"/>
  <p:tag name="ORIGINALWIDTH" val="281,2149"/>
  <p:tag name="LATEXADDIN" val="\documentclass{article}&#10;\usepackage{amsmath,xcolor,hep}&#10;\pagestyle{empty}&#10;\begin{document}&#10;&#10;$&#10;{\color{black}&#10;^{133}{\rm Cs}&#10;}&#10;$&#10;&#10;\end{document}"/>
  <p:tag name="IGUANATEXSIZE" val="14"/>
  <p:tag name="IGUANATEXCURSOR" val="12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2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182,9771"/>
  <p:tag name="LATEXADDIN" val="\documentclass{article}&#10;\usepackage{amsmath,xcolor,hep}&#10;\pagestyle{empty}&#10;\begin{document}&#10;&#10;$&#10;{\color{black}&#10;\ R_\infty \ &#10;}&#10;$&#10;&#10;\end{document}"/>
  <p:tag name="IGUANATEXSIZE" val="30"/>
  <p:tag name="IGUANATEXCURSOR" val="110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336,7079"/>
  <p:tag name="LATEXADDIN" val="\documentclass{article}&#10;\usepackage{amsmath,xcolor,hep}&#10;\pagestyle{empty}&#10;\begin{document}&#10;&#10;$&#10;{\color{black}&#10;\nu_{\rm 1S-2S}&#10;}&#10;$&#10;&#10;\end{document}"/>
  <p:tag name="IGUANATEXSIZE" val="18"/>
  <p:tag name="IGUANATEXCURSOR" val="12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0,49118"/>
  <p:tag name="LATEXADDIN" val="\documentclass{article}&#10;\usepackage{amsmath,xcolor,hep}&#10;\pagestyle{empty}&#10;\begin{document}&#10;&#10;$&#10;{\color{black}&#10;\ \alpha\ &#10;}&#10;$&#10;&#10;\end{document}"/>
  <p:tag name="IGUANATEXSIZE" val="30"/>
  <p:tag name="IGUANATEXCURSOR" val="117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77,4653"/>
  <p:tag name="LATEXADDIN" val="\documentclass{article}&#10;\usepackage{amsmath,xcolor,hep}&#10;\pagestyle{empty}&#10;\begin{document}&#10;&#10;$&#10;{\color{black}&#10;A_{\rm r}(e)&#10;}&#10;$&#10;&#10;\end{document}"/>
  <p:tag name="IGUANATEXSIZE" val="2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125,9843"/>
  <p:tag name="LATEXADDIN" val="\documentclass{article}&#10;\usepackage{amsmath,xcolor,hep}&#10;\pagestyle{empty}&#10;\begin{document}&#10;&#10;$&#10;{\color{black}&#10;M&#10;}&#10;$&#10;&#10;\end{document}"/>
  <p:tag name="IGUANATEXSIZE" val="26"/>
  <p:tag name="IGUANATEXCURSOR" val="11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84,2145"/>
  <p:tag name="LATEXADDIN" val="\documentclass{article}&#10;\usepackage{amsmath,xcolor,hep}&#10;\pagestyle{empty}&#10;\begin{document}&#10;&#10;$&#10;{\color{black}&#10;A_{\rm r}(d)&#10;}&#10;$&#10;&#10;\end{document}"/>
  <p:tag name="IGUANATEXSIZE" val="2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98985"/>
  <p:tag name="ORIGINALWIDTH" val="103,4871"/>
  <p:tag name="LATEXADDIN" val="\documentclass{article}&#10;\usepackage{amsmath,xcolor,hep}&#10;\pagestyle{empty}&#10;\begin{document}&#10;&#10;$&#10;{\color{black}&#10;\ r_d\ &#10;}&#10;$&#10;&#10;\end{document}"/>
  <p:tag name="IGUANATEXSIZE" val="30"/>
  <p:tag name="IGUANATEXCURSOR" val="114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82,7147"/>
  <p:tag name="LATEXADDIN" val="\documentclass{article}&#10;\usepackage{amsmath,xcolor,hep}&#10;\pagestyle{empty}&#10;\begin{document}&#10;&#10;$&#10;{\color{black}&#10;A_{\rm r}(p)&#10;}&#10;$&#10;&#10;\end{document}"/>
  <p:tag name="IGUANATEXSIZE" val="2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,48779"/>
  <p:tag name="ORIGINALWIDTH" val="101,9872"/>
  <p:tag name="LATEXADDIN" val="\documentclass{article}&#10;\usepackage{amsmath,xcolor,hep}&#10;\pagestyle{empty}&#10;\begin{document}&#10;&#10;$&#10;{\color{black}&#10;\ r_p\ &#10;}&#10;$&#10;&#10;\end{document}"/>
  <p:tag name="IGUANATEXSIZE" val="30"/>
  <p:tag name="IGUANATEXCURSOR" val="114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9865"/>
  <p:tag name="ORIGINALWIDTH" val="270,7162"/>
  <p:tag name="LATEXADDIN" val="\documentclass{article}&#10;\usepackage{amsmath,xcolor,hep}&#10;\pagestyle{empty}&#10;\begin{document}&#10;&#10;$&#10;{\color{black}&#10;g-2&#10;}&#10;$&#10;&#10;\end{document}"/>
  <p:tag name="IGUANATEXSIZE" val="18"/>
  <p:tag name="IGUANATEXCURSOR" val="11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,4773"/>
  <p:tag name="ORIGINALWIDTH" val="1250,094"/>
  <p:tag name="LATEXADDIN" val="\documentclass{article}&#10;\usepackage{amsmath,xcolor,hep}&#10;\pagestyle{empty}&#10;\begin{document}&#10;&#10;$&#10;{\color{black}&#10;\alpha^2 = 2R_\infty/c\times \frac{m}{m_e}\times \frac{h}{m}&#10;}&#10;$&#10;&#10;\end{document}"/>
  <p:tag name="IGUANATEXSIZE" val="18"/>
  <p:tag name="IGUANATEXCURSOR" val="14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9846"/>
  <p:tag name="ORIGINALWIDTH" val="257,9677"/>
  <p:tag name="LATEXADDIN" val="\documentclass{article}&#10;\usepackage{amsmath,xcolor,hep}&#10;\pagestyle{empty}&#10;\begin{document}&#10;&#10;$&#10;{\color{black}&#10;^{87}{\rm Rb}&#10;}&#10;$&#10;&#10;\end{document}"/>
  <p:tag name="IGUANATEXSIZE" val="14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4848"/>
  <p:tag name="ORIGINALWIDTH" val="281,2149"/>
  <p:tag name="LATEXADDIN" val="\documentclass{article}&#10;\usepackage{amsmath,xcolor,hep}&#10;\pagestyle{empty}&#10;\begin{document}&#10;&#10;$&#10;{\color{black}&#10;^{133}{\rm Cs}&#10;}&#10;$&#10;&#10;\end{document}"/>
  <p:tag name="IGUANATEXSIZE" val="14"/>
  <p:tag name="IGUANATEXCURSOR" val="12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257,9677"/>
  <p:tag name="LATEXADDIN" val="\documentclass{article}&#10;\usepackage{amsmath,xcolor,hep}&#10;\pagestyle{empty}&#10;\begin{document}&#10;&#10;$&#10;{\color{red}&#10;\sim 3\sigma&#10;}&#10;$&#10;&#10;\end{document}"/>
  <p:tag name="IGUANATEXSIZE" val="22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2321"/>
  <p:tag name="ORIGINALWIDTH" val="1129,359"/>
  <p:tag name="LATEXADDIN" val="\documentclass{article}&#10;\usepackage{amsmath,xcolor,hep}&#10;\pagestyle{empty}&#10;\begin{document}&#10;&#10;$&#10;{\color{black}&#10;\alpha_s\theta\,\epsilon^{\mu\nu\rho\sigma} G_{\mu\nu}G_{\rho\sigma}/8\pi&#10;}&#10;$&#10;&#10;\end{document}"/>
  <p:tag name="IGUANATEXSIZE" val="26"/>
  <p:tag name="IGUANATEXCURSOR" val="16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182,9771"/>
  <p:tag name="LATEXADDIN" val="\documentclass{article}&#10;\usepackage{amsmath,xcolor,hep}&#10;\pagestyle{empty}&#10;\begin{document}&#10;&#10;$&#10;{\color{black}&#10;\ R_\infty \ &#10;}&#10;$&#10;&#10;\end{document}"/>
  <p:tag name="IGUANATEXSIZE" val="30"/>
  <p:tag name="IGUANATEXCURSOR" val="110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336,7079"/>
  <p:tag name="LATEXADDIN" val="\documentclass{article}&#10;\usepackage{amsmath,xcolor,hep}&#10;\pagestyle{empty}&#10;\begin{document}&#10;&#10;$&#10;{\color{black}&#10;\nu_{\rm 1S-2S}&#10;}&#10;$&#10;&#10;\end{document}"/>
  <p:tag name="IGUANATEXSIZE" val="18"/>
  <p:tag name="IGUANATEXCURSOR" val="12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0,49118"/>
  <p:tag name="LATEXADDIN" val="\documentclass{article}&#10;\usepackage{amsmath,xcolor,hep}&#10;\pagestyle{empty}&#10;\begin{document}&#10;&#10;$&#10;{\color{black}&#10;\ \alpha\ &#10;}&#10;$&#10;&#10;\end{document}"/>
  <p:tag name="IGUANATEXSIZE" val="30"/>
  <p:tag name="IGUANATEXCURSOR" val="117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77,4653"/>
  <p:tag name="LATEXADDIN" val="\documentclass{article}&#10;\usepackage{amsmath,xcolor,hep}&#10;\pagestyle{empty}&#10;\begin{document}&#10;&#10;$&#10;{\color{black}&#10;A_{\rm r}(e)&#10;}&#10;$&#10;&#10;\end{document}"/>
  <p:tag name="IGUANATEXSIZE" val="2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84,2145"/>
  <p:tag name="LATEXADDIN" val="\documentclass{article}&#10;\usepackage{amsmath,xcolor,hep}&#10;\pagestyle{empty}&#10;\begin{document}&#10;&#10;$&#10;{\color{black}&#10;A_{\rm r}(d)&#10;}&#10;$&#10;&#10;\end{document}"/>
  <p:tag name="IGUANATEXSIZE" val="2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98985"/>
  <p:tag name="ORIGINALWIDTH" val="103,4871"/>
  <p:tag name="LATEXADDIN" val="\documentclass{article}&#10;\usepackage{amsmath,xcolor,hep}&#10;\pagestyle{empty}&#10;\begin{document}&#10;&#10;$&#10;{\color{black}&#10;\ r_d\ &#10;}&#10;$&#10;&#10;\end{document}"/>
  <p:tag name="IGUANATEXSIZE" val="30"/>
  <p:tag name="IGUANATEXCURSOR" val="114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82,7147"/>
  <p:tag name="LATEXADDIN" val="\documentclass{article}&#10;\usepackage{amsmath,xcolor,hep}&#10;\pagestyle{empty}&#10;\begin{document}&#10;&#10;$&#10;{\color{black}&#10;A_{\rm r}(p)&#10;}&#10;$&#10;&#10;\end{document}"/>
  <p:tag name="IGUANATEXSIZE" val="2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,48779"/>
  <p:tag name="ORIGINALWIDTH" val="101,9872"/>
  <p:tag name="LATEXADDIN" val="\documentclass{article}&#10;\usepackage{amsmath,xcolor,hep}&#10;\pagestyle{empty}&#10;\begin{document}&#10;&#10;$&#10;{\color{black}&#10;\ r_p\ &#10;}&#10;$&#10;&#10;\end{document}"/>
  <p:tag name="IGUANATEXSIZE" val="30"/>
  <p:tag name="IGUANATEXCURSOR" val="114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9865"/>
  <p:tag name="ORIGINALWIDTH" val="270,7162"/>
  <p:tag name="LATEXADDIN" val="\documentclass{article}&#10;\usepackage{amsmath,xcolor,hep}&#10;\pagestyle{empty}&#10;\begin{document}&#10;&#10;$&#10;{\color{black}&#10;g-2&#10;}&#10;$&#10;&#10;\end{document}"/>
  <p:tag name="IGUANATEXSIZE" val="18"/>
  <p:tag name="IGUANATEXCURSOR" val="11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,4773"/>
  <p:tag name="ORIGINALWIDTH" val="1250,094"/>
  <p:tag name="LATEXADDIN" val="\documentclass{article}&#10;\usepackage{amsmath,xcolor,hep}&#10;\pagestyle{empty}&#10;\begin{document}&#10;&#10;$&#10;{\color{black}&#10;\alpha^2 = 2R_\infty/c\times \frac{m}{m_e}\times \frac{h}{m}&#10;}&#10;$&#10;&#10;\end{document}"/>
  <p:tag name="IGUANATEXSIZE" val="18"/>
  <p:tag name="IGUANATEXCURSOR" val="14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,9794"/>
  <p:tag name="ORIGINALWIDTH" val="1618,298"/>
  <p:tag name="LATEXADDIN" val="\documentclass{article}&#10;\usepackage{amsmath,xcolor,hep,amssymb}&#10;\pagestyle{empty}&#10;\begin{document}&#10;&#10;$&#10;{\color{black}&#10;|\vec{d_n}|\sim e \theta m_q/m_n^2\lesssim 10^{-26}\,{\rm e.cm}&#10;}&#10;$&#10;&#10;\end{document}"/>
  <p:tag name="IGUANATEXSIZE" val="26"/>
  <p:tag name="IGUANATEXCURSOR" val="12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9846"/>
  <p:tag name="ORIGINALWIDTH" val="257,9677"/>
  <p:tag name="LATEXADDIN" val="\documentclass{article}&#10;\usepackage{amsmath,xcolor,hep}&#10;\pagestyle{empty}&#10;\begin{document}&#10;&#10;$&#10;{\color{black}&#10;^{87}{\rm Rb}&#10;}&#10;$&#10;&#10;\end{document}"/>
  <p:tag name="IGUANATEXSIZE" val="14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4848"/>
  <p:tag name="ORIGINALWIDTH" val="281,2149"/>
  <p:tag name="LATEXADDIN" val="\documentclass{article}&#10;\usepackage{amsmath,xcolor,hep}&#10;\pagestyle{empty}&#10;\begin{document}&#10;&#10;$&#10;{\color{black}&#10;^{133}{\rm Cs}&#10;}&#10;$&#10;&#10;\end{document}"/>
  <p:tag name="IGUANATEXSIZE" val="14"/>
  <p:tag name="IGUANATEXCURSOR" val="12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876,6404"/>
  <p:tag name="LATEXADDIN" val="\documentclass{article}&#10;\usepackage{amsmath,xcolor,hep}&#10;\pagestyle{empty}&#10;\begin{document}&#10;&#10;$&#10;{\color{black}&#10;m_X=A_{\rm r}(X)m_{\rm u}&#10;}&#10;$&#10;&#10;\end{document}"/>
  <p:tag name="IGUANATEXSIZE" val="18"/>
  <p:tag name="IGUANATEXCURSOR" val="13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761,9047"/>
  <p:tag name="LATEXADDIN" val="\documentclass{article}&#10;\usepackage{amsmath,xcolor,hep}&#10;\pagestyle{empty}&#10;\begin{document}&#10;&#10;$&#10;{\color{gray}&#10;[A_{\rm r}(^{12}{\rm C})\equiv 12]&#10;}&#10;$&#10;&#10;\end{document}"/>
  <p:tag name="IGUANATEXSIZE" val="14"/>
  <p:tag name="IGUANATEXCURSOR" val="13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2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182,9771"/>
  <p:tag name="LATEXADDIN" val="\documentclass{article}&#10;\usepackage{amsmath,xcolor,hep}&#10;\pagestyle{empty}&#10;\begin{document}&#10;&#10;$&#10;{\color{black}&#10;\ R_\infty \ &#10;}&#10;$&#10;&#10;\end{document}"/>
  <p:tag name="IGUANATEXSIZE" val="30"/>
  <p:tag name="IGUANATEXCURSOR" val="110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336,7079"/>
  <p:tag name="LATEXADDIN" val="\documentclass{article}&#10;\usepackage{amsmath,xcolor,hep}&#10;\pagestyle{empty}&#10;\begin{document}&#10;&#10;$&#10;{\color{black}&#10;\nu_{\rm 1S-2S}&#10;}&#10;$&#10;&#10;\end{document}"/>
  <p:tag name="IGUANATEXSIZE" val="18"/>
  <p:tag name="IGUANATEXCURSOR" val="12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0,49118"/>
  <p:tag name="LATEXADDIN" val="\documentclass{article}&#10;\usepackage{amsmath,xcolor,hep}&#10;\pagestyle{empty}&#10;\begin{document}&#10;&#10;$&#10;{\color{black}&#10;\ \alpha\ &#10;}&#10;$&#10;&#10;\end{document}"/>
  <p:tag name="IGUANATEXSIZE" val="30"/>
  <p:tag name="IGUANATEXCURSOR" val="117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77,4653"/>
  <p:tag name="LATEXADDIN" val="\documentclass{article}&#10;\usepackage{amsmath,xcolor,hep}&#10;\pagestyle{empty}&#10;\begin{document}&#10;&#10;$&#10;{\color{black}&#10;A_{\rm r}(e)&#10;}&#10;$&#10;&#10;\end{document}"/>
  <p:tag name="IGUANATEXSIZE" val="2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84,2145"/>
  <p:tag name="LATEXADDIN" val="\documentclass{article}&#10;\usepackage{amsmath,xcolor,hep}&#10;\pagestyle{empty}&#10;\begin{document}&#10;&#10;$&#10;{\color{black}&#10;A_{\rm r}(d)&#10;}&#10;$&#10;&#10;\end{document}"/>
  <p:tag name="IGUANATEXSIZE" val="2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691,4135"/>
  <p:tag name="LATEXADDIN" val="\documentclass{article}&#10;\usepackage{amsmath,xcolor,hep}&#10;\pagestyle{empty}&#10;\begin{document}&#10;&#10;$&#10;{\color{black}&#10;H\supset -\vec{d_n}\cdot \vec E&#10;}&#10;$&#10;&#10;\end{document}"/>
  <p:tag name="IGUANATEXSIZE" val="24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98985"/>
  <p:tag name="ORIGINALWIDTH" val="103,4871"/>
  <p:tag name="LATEXADDIN" val="\documentclass{article}&#10;\usepackage{amsmath,xcolor,hep}&#10;\pagestyle{empty}&#10;\begin{document}&#10;&#10;$&#10;{\color{black}&#10;\ r_d\ &#10;}&#10;$&#10;&#10;\end{document}"/>
  <p:tag name="IGUANATEXSIZE" val="30"/>
  <p:tag name="IGUANATEXCURSOR" val="114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82,7147"/>
  <p:tag name="LATEXADDIN" val="\documentclass{article}&#10;\usepackage{amsmath,xcolor,hep}&#10;\pagestyle{empty}&#10;\begin{document}&#10;&#10;$&#10;{\color{black}&#10;A_{\rm r}(p)&#10;}&#10;$&#10;&#10;\end{document}"/>
  <p:tag name="IGUANATEXSIZE" val="2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,48779"/>
  <p:tag name="ORIGINALWIDTH" val="101,9872"/>
  <p:tag name="LATEXADDIN" val="\documentclass{article}&#10;\usepackage{amsmath,xcolor,hep}&#10;\pagestyle{empty}&#10;\begin{document}&#10;&#10;$&#10;{\color{black}&#10;\ r_p\ &#10;}&#10;$&#10;&#10;\end{document}"/>
  <p:tag name="IGUANATEXSIZE" val="30"/>
  <p:tag name="IGUANATEXCURSOR" val="114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9865"/>
  <p:tag name="ORIGINALWIDTH" val="270,7162"/>
  <p:tag name="LATEXADDIN" val="\documentclass{article}&#10;\usepackage{amsmath,xcolor,hep}&#10;\pagestyle{empty}&#10;\begin{document}&#10;&#10;$&#10;{\color{black}&#10;g-2&#10;}&#10;$&#10;&#10;\end{document}"/>
  <p:tag name="IGUANATEXSIZE" val="18"/>
  <p:tag name="IGUANATEXCURSOR" val="11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,4773"/>
  <p:tag name="ORIGINALWIDTH" val="1250,094"/>
  <p:tag name="LATEXADDIN" val="\documentclass{article}&#10;\usepackage{amsmath,xcolor,hep}&#10;\pagestyle{empty}&#10;\begin{document}&#10;&#10;$&#10;{\color{black}&#10;\alpha^2 = 2R_\infty/c\times \frac{m}{m_e}\times \frac{h}{m}&#10;}&#10;$&#10;&#10;\end{document}"/>
  <p:tag name="IGUANATEXSIZE" val="18"/>
  <p:tag name="IGUANATEXCURSOR" val="14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9846"/>
  <p:tag name="ORIGINALWIDTH" val="257,9677"/>
  <p:tag name="LATEXADDIN" val="\documentclass{article}&#10;\usepackage{amsmath,xcolor,hep}&#10;\pagestyle{empty}&#10;\begin{document}&#10;&#10;$&#10;{\color{black}&#10;^{87}{\rm Rb}&#10;}&#10;$&#10;&#10;\end{document}"/>
  <p:tag name="IGUANATEXSIZE" val="14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4848"/>
  <p:tag name="ORIGINALWIDTH" val="281,2149"/>
  <p:tag name="LATEXADDIN" val="\documentclass{article}&#10;\usepackage{amsmath,xcolor,hep}&#10;\pagestyle{empty}&#10;\begin{document}&#10;&#10;$&#10;{\color{black}&#10;^{133}{\rm Cs}&#10;}&#10;$&#10;&#10;\end{document}"/>
  <p:tag name="IGUANATEXSIZE" val="14"/>
  <p:tag name="IGUANATEXCURSOR" val="12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876,6404"/>
  <p:tag name="LATEXADDIN" val="\documentclass{article}&#10;\usepackage{amsmath,xcolor,hep}&#10;\pagestyle{empty}&#10;\begin{document}&#10;&#10;$&#10;{\color{black}&#10;m_X=A_{\rm r}(X)m_{\rm u}&#10;}&#10;$&#10;&#10;\end{document}"/>
  <p:tag name="IGUANATEXSIZE" val="18"/>
  <p:tag name="IGUANATEXCURSOR" val="13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761,9047"/>
  <p:tag name="LATEXADDIN" val="\documentclass{article}&#10;\usepackage{amsmath,xcolor,hep}&#10;\pagestyle{empty}&#10;\begin{document}&#10;&#10;$&#10;{\color{gray}&#10;[A_{\rm r}(^{12}{\rm C})\equiv 12]&#10;}&#10;$&#10;&#10;\end{document}"/>
  <p:tag name="IGUANATEXSIZE" val="14"/>
  <p:tag name="IGUANATEXCURSOR" val="13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939,6325"/>
  <p:tag name="LATEXADDIN" val="\documentclass{article}&#10;\usepackage{amsmath,xcolor,hep,amssymb}&#10;\pagestyle{empty}&#10;\begin{document}&#10;&#10;$&#10;{\color{black}&#10;\theta\lesssim 10^{-10} {\color{red}\ll \mathcal{O}(1)}&#10;}&#10;$&#10;&#10;\end{document}"/>
  <p:tag name="IGUANATEXSIZE" val="26"/>
  <p:tag name="IGUANATEXCURSOR" val="5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3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368,9539"/>
  <p:tag name="LATEXADDIN" val="\documentclass{article}&#10;\usepackage{amsmath,xcolor,hep}&#10;\pagestyle{empty}&#10;\begin{document}&#10;&#10;$&#10;{\color{black}&#10;\sim{\rm GeV}&#10;}&#10;$&#10;&#10;\end{document}"/>
  <p:tag name="IGUANATEXSIZE" val="28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1136,858"/>
  <p:tag name="LATEXADDIN" val="\documentclass{article}&#10;\usepackage{amsmath,xcolor,hep}&#10;\pagestyle{empty}&#10;\begin{document}&#10;&#10;$&#10;{\color{black}&#10;\mathcal{L}_{\rm int}= \sum g_\psi \bar \psi [\Gamma\cdot \phi] \psi&#10;}&#10;$&#10;&#10;\end{document}"/>
  <p:tag name="IGUANATEXSIZE" val="28"/>
  <p:tag name="IGUANATEXCURSOR" val="13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681,6648"/>
  <p:tag name="LATEXADDIN" val="\documentclass{article}&#10;\usepackage{amsmath,xcolor,hep}&#10;\pagestyle{empty}&#10;\begin{document}&#10;&#10;$&#10;{\color{black}&#10;\psi=e,\mu,p,n&#10;}&#10;$&#10;&#10;\end{document}"/>
  <p:tag name="IGUANATEXSIZE" val="18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65,99173"/>
  <p:tag name="LATEXADDIN" val="\documentclass{article}&#10;\usepackage{amsmath,xcolor,hep}&#10;\pagestyle{empty}&#10;\begin{document}&#10;&#10;$&#10;{\color{black}&#10;\phi&#10;}&#10;$&#10;&#10;\end{document}"/>
  <p:tag name="IGUANATEXSIZE" val="28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990,6262"/>
  <p:tag name="LATEXADDIN" val="\documentclass{article}&#10;\usepackage{amsmath,xcolor,hep}&#10;\pagestyle{empty}&#10;\begin{document}&#10;&#10;$&#10;{\color{black}&#10;\theta=\theta_0+{\rm argdet}m_q&#10;}&#10;$&#10;&#10;\end{document}"/>
  <p:tag name="IGUANATEXSIZE" val="26"/>
  <p:tag name="IGUANATEXCURSOR" val="14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2321"/>
  <p:tag name="ORIGINALWIDTH" val="267,7165"/>
  <p:tag name="LATEXADDIN" val="\documentclass{article}&#10;\usepackage{amsmath,xcolor,hep}&#10;\pagestyle{empty}&#10;\begin{document}&#10;&#10;$&#10;{\color{black}&#10;\gamma^\mu\phi_\mu&#10;}&#10;$&#10;&#10;\end{document}"/>
  <p:tag name="IGUANATEXSIZE" val="28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3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368,9539"/>
  <p:tag name="LATEXADDIN" val="\documentclass{article}&#10;\usepackage{amsmath,xcolor,hep}&#10;\pagestyle{empty}&#10;\begin{document}&#10;&#10;$&#10;{\color{black}&#10;\sim{\rm GeV}&#10;}&#10;$&#10;&#10;\end{document}"/>
  <p:tag name="IGUANATEXSIZE" val="28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1136,858"/>
  <p:tag name="LATEXADDIN" val="\documentclass{article}&#10;\usepackage{amsmath,xcolor,hep}&#10;\pagestyle{empty}&#10;\begin{document}&#10;&#10;$&#10;{\color{black}&#10;\mathcal{L}_{\rm int}= \sum g_\psi \bar \psi [\Gamma\cdot \phi] \psi&#10;}&#10;$&#10;&#10;\end{document}"/>
  <p:tag name="IGUANATEXSIZE" val="28"/>
  <p:tag name="IGUANATEXCURSOR" val="13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681,6648"/>
  <p:tag name="LATEXADDIN" val="\documentclass{article}&#10;\usepackage{amsmath,xcolor,hep}&#10;\pagestyle{empty}&#10;\begin{document}&#10;&#10;$&#10;{\color{black}&#10;\psi=e,\mu,p,n&#10;}&#10;$&#10;&#10;\end{document}"/>
  <p:tag name="IGUANATEXSIZE" val="18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65,99173"/>
  <p:tag name="LATEXADDIN" val="\documentclass{article}&#10;\usepackage{amsmath,xcolor,hep}&#10;\pagestyle{empty}&#10;\begin{document}&#10;&#10;$&#10;{\color{black}&#10;\phi&#10;}&#10;$&#10;&#10;\end{document}"/>
  <p:tag name="IGUANATEXSIZE" val="28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528,684"/>
  <p:tag name="LATEXADDIN" val="\documentclass{article}&#10;\usepackage{amsmath,xcolor,hep}&#10;\pagestyle{empty}&#10;\begin{document}&#10;&#10;$&#10;{\color{black}&#10;E\sim \hbar c/L&#10;}&#10;$&#10;&#10;\end{document}"/>
  <p:tag name="IGUANATEXSIZE" val="28"/>
  <p:tag name="IGUANATEXCURSOR" val="12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2321"/>
  <p:tag name="ORIGINALWIDTH" val="267,7165"/>
  <p:tag name="LATEXADDIN" val="\documentclass{article}&#10;\usepackage{amsmath,xcolor,hep}&#10;\pagestyle{empty}&#10;\begin{document}&#10;&#10;$&#10;{\color{black}&#10;\gamma^\mu\phi_\mu&#10;}&#10;$&#10;&#10;\end{document}"/>
  <p:tag name="IGUANATEXSIZE" val="28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,7289"/>
  <p:tag name="ORIGINALWIDTH" val="1479,565"/>
  <p:tag name="LATEXADDIN" val="\documentclass{article}&#10;\usepackage{amsmath,xcolor,hep}&#10;\pagestyle{empty}&#10;\begin{document}&#10;&#10;$&#10;{\color{black}&#10;V_{\rm NP}^{ij}=(-1)^{s+1}\alpha_\phi q_i q_j\frac{e^{-m_\phi r}}{r}&#10;}&#10;$&#10;&#10;\end{document}"/>
  <p:tag name="IGUANATEXSIZE" val="28"/>
  <p:tag name="IGUANATEXCURSOR" val="17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2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,2246"/>
  <p:tag name="ORIGINALWIDTH" val="634,4207"/>
  <p:tag name="LATEXADDIN" val="\documentclass{article}&#10;\usepackage{amsmath,xcolor,hep}&#10;\pagestyle{empty}&#10;\begin{document}&#10;&#10;$&#10;{\color{black}&#10;q_i\equiv \frac{g_i}{\sqrt{|g_eg_p|}}&#10;}&#10;$&#10;&#10;\end{document}"/>
  <p:tag name="IGUANATEXSIZE" val="18"/>
  <p:tag name="IGUANATEXCURSOR" val="12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4848"/>
  <p:tag name="ORIGINALWIDTH" val="398,9502"/>
  <p:tag name="LATEXADDIN" val="\documentclass{article}&#10;\usepackage{amsmath,xcolor,hep}&#10;\pagestyle{empty}&#10;\begin{document}&#10;&#10;$&#10;{\color{red}&#10;10^{-18}{\rm m}&#10;}&#10;$&#10;&#10;\end{document}"/>
  <p:tag name="IGUANATEXSIZE" val="26"/>
  <p:tag name="IGUANATEXCURSOR" val="10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,2276"/>
  <p:tag name="ORIGINALWIDTH" val="635,1707"/>
  <p:tag name="LATEXADDIN" val="\documentclass{article}&#10;\usepackage{amsmath,xcolor,hep}&#10;\pagestyle{empty}&#10;\begin{document}&#10;&#10;$&#10;{\color{black}&#10;\equiv \frac{|g_eg_p|}{4\pi}\geq 0&#10;}&#10;$&#10;&#10;\end{document}"/>
  <p:tag name="IGUANATEXSIZE" val="18"/>
  <p:tag name="IGUANATEXCURSOR" val="14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8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891,6385"/>
  <p:tag name="LATEXADDIN" val="\documentclass{article}&#10;\usepackage{amsmath,xcolor,hep}&#10;\pagestyle{empty}&#10;\begin{document}&#10;&#10;$&#10;{\color{black}&#10;\sim \alpha_\phi q_eq_p = \pm \alpha_\phi&#10;}&#10;$&#10;&#10;\end{document}"/>
  <p:tag name="IGUANATEXSIZE" val="22"/>
  <p:tag name="IGUANATEXCURSOR" val="15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7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772,4034"/>
  <p:tag name="LATEXADDIN" val="\documentclass{article}&#10;\usepackage{amsmath,xcolor,hep}&#10;\pagestyle{empty}&#10;\begin{document}&#10;&#10;$&#10;{\color{black}&#10;\sim \alpha_\phi[1+ q_eq_n]&#10;}&#10;$&#10;&#10;\end{document}"/>
  <p:tag name="IGUANATEXSIZE" val="22"/>
  <p:tag name="IGUANATEXCURSOR" val="13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5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,4795"/>
  <p:tag name="ORIGINALWIDTH" val="1547,057"/>
  <p:tag name="LATEXADDIN" val="\documentclass{article}&#10;\usepackage{amsmath,xcolor,hep}&#10;\pagestyle{empty}&#10;\begin{document}&#10;&#10;$&#10;{\color{black}&#10;+ |D_\mu H|^2 -m_H^2|H|^2-\lambda |H|^4&#10;}&#10;$&#10;&#10;\end{document}"/>
  <p:tag name="IGUANATEXSIZE" val="26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528,684"/>
  <p:tag name="LATEXADDIN" val="\documentclass{article}&#10;\usepackage{amsmath,xcolor,hep}&#10;\pagestyle{empty}&#10;\begin{document}&#10;&#10;$&#10;{\color{black}&#10;E\sim \hbar c/L&#10;}&#10;$&#10;&#10;\end{document}"/>
  <p:tag name="IGUANATEXSIZE" val="28"/>
  <p:tag name="IGUANATEXCURSOR" val="12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,9872"/>
  <p:tag name="ORIGINALWIDTH" val="608,174"/>
  <p:tag name="LATEXADDIN" val="\documentclass{article}&#10;\usepackage{amsmath,xcolor,hep}&#10;\pagestyle{empty}&#10;\begin{document}&#10;&#10;$&#10;{\color{black}&#10;\sim \alpha_\phi q_\mu q_{p/n}&#10;}&#10;$&#10;&#10;\end{document}"/>
  <p:tag name="IGUANATEXSIZE" val="22"/>
  <p:tag name="IGUANATEXCURSOR" val="13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6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5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967,379"/>
  <p:tag name="LATEXADDIN" val="\documentclass{article}&#10;\usepackage{amsmath,xcolor,hep}&#10;\pagestyle{empty}&#10;\begin{document}&#10;&#10;$&#10;{\color{black}&#10;\sim \alpha_\phi[1,q_e q_n,q_pq_n]&#10;}&#10;$&#10;&#10;\end{document}"/>
  <p:tag name="IGUANATEXSIZE" val="22"/>
  <p:tag name="IGUANATEXCURSOR" val="14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5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8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8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8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3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368,9539"/>
  <p:tag name="LATEXADDIN" val="\documentclass{article}&#10;\usepackage{amsmath,xcolor,hep}&#10;\pagestyle{empty}&#10;\begin{document}&#10;&#10;$&#10;{\color{black}&#10;\sim{\rm GeV}&#10;}&#10;$&#10;&#10;\end{document}"/>
  <p:tag name="IGUANATEXSIZE" val="28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,7315"/>
  <p:tag name="ORIGINALWIDTH" val="209,2239"/>
  <p:tag name="LATEXADDIN" val="\documentclass{article}&#10;\usepackage{amsmath,xcolor,hep}&#10;\pagestyle{empty}&#10;\begin{document}&#10;&#10;$&#10;{\color{black}&#10;\alpha_{\rm NP}^{-1}&#10;}&#10;$&#10;&#10;\end{document}"/>
  <p:tag name="IGUANATEXSIZE" val="26"/>
  <p:tag name="IGUANATEXCURSOR" val="12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1136,858"/>
  <p:tag name="LATEXADDIN" val="\documentclass{article}&#10;\usepackage{amsmath,xcolor,hep}&#10;\pagestyle{empty}&#10;\begin{document}&#10;&#10;$&#10;{\color{black}&#10;\mathcal{L}_{\rm int}= \sum g_\psi \bar \psi [\Gamma\cdot \phi] \psi&#10;}&#10;$&#10;&#10;\end{document}"/>
  <p:tag name="IGUANATEXSIZE" val="28"/>
  <p:tag name="IGUANATEXCURSOR" val="13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681,6648"/>
  <p:tag name="LATEXADDIN" val="\documentclass{article}&#10;\usepackage{amsmath,xcolor,hep}&#10;\pagestyle{empty}&#10;\begin{document}&#10;&#10;$&#10;{\color{black}&#10;\psi=e,\mu,p,n&#10;}&#10;$&#10;&#10;\end{document}"/>
  <p:tag name="IGUANATEXSIZE" val="18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65,99173"/>
  <p:tag name="LATEXADDIN" val="\documentclass{article}&#10;\usepackage{amsmath,xcolor,hep}&#10;\pagestyle{empty}&#10;\begin{document}&#10;&#10;$&#10;{\color{black}&#10;\phi&#10;}&#10;$&#10;&#10;\end{document}"/>
  <p:tag name="IGUANATEXSIZE" val="28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2321"/>
  <p:tag name="ORIGINALWIDTH" val="267,7165"/>
  <p:tag name="LATEXADDIN" val="\documentclass{article}&#10;\usepackage{amsmath,xcolor,hep}&#10;\pagestyle{empty}&#10;\begin{document}&#10;&#10;$&#10;{\color{black}&#10;\gamma^\mu\phi_\mu&#10;}&#10;$&#10;&#10;\end{document}"/>
  <p:tag name="IGUANATEXSIZE" val="28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,7289"/>
  <p:tag name="ORIGINALWIDTH" val="1479,565"/>
  <p:tag name="LATEXADDIN" val="\documentclass{article}&#10;\usepackage{amsmath,xcolor,hep}&#10;\pagestyle{empty}&#10;\begin{document}&#10;&#10;$&#10;{\color{black}&#10;V_{\rm NP}^{ij}=(-1)^{s+1}\alpha_\phi q_i q_j\frac{e^{-m_\phi r}}{r}&#10;}&#10;$&#10;&#10;\end{document}"/>
  <p:tag name="IGUANATEXSIZE" val="28"/>
  <p:tag name="IGUANATEXCURSOR" val="17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665,1669"/>
  <p:tag name="LATEXADDIN" val="\documentclass{article}&#10;\usepackage{amsmath,xcolor,hep}&#10;\pagestyle{empty}&#10;\begin{document}&#10;&#10;$&#10;{\color{red}&#10;\alpha_{\rm NP}\ll \mathcal{O}(1)&#10;}&#10;$&#10;&#10;\end{document}"/>
  <p:tag name="IGUANATEXSIZE" val="26"/>
  <p:tag name="IGUANATEXCURSOR" val="10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,2246"/>
  <p:tag name="ORIGINALWIDTH" val="634,4207"/>
  <p:tag name="LATEXADDIN" val="\documentclass{article}&#10;\usepackage{amsmath,xcolor,hep}&#10;\pagestyle{empty}&#10;\begin{document}&#10;&#10;$&#10;{\color{black}&#10;q_i\equiv \frac{g_i}{\sqrt{|g_eg_p|}}&#10;}&#10;$&#10;&#10;\end{document}"/>
  <p:tag name="IGUANATEXSIZE" val="18"/>
  <p:tag name="IGUANATEXCURSOR" val="12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3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,2276"/>
  <p:tag name="ORIGINALWIDTH" val="635,1707"/>
  <p:tag name="LATEXADDIN" val="\documentclass{article}&#10;\usepackage{amsmath,xcolor,hep}&#10;\pagestyle{empty}&#10;\begin{document}&#10;&#10;$&#10;{\color{black}&#10;\equiv \frac{|g_eg_p|}{4\pi}\geq 0&#10;}&#10;$&#10;&#10;\end{document}"/>
  <p:tag name="IGUANATEXSIZE" val="18"/>
  <p:tag name="IGUANATEXCURSOR" val="14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8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891,6385"/>
  <p:tag name="LATEXADDIN" val="\documentclass{article}&#10;\usepackage{amsmath,xcolor,hep}&#10;\pagestyle{empty}&#10;\begin{document}&#10;&#10;$&#10;{\color{black}&#10;\sim \alpha_\phi q_eq_p = \pm \alpha_\phi&#10;}&#10;$&#10;&#10;\end{document}"/>
  <p:tag name="IGUANATEXSIZE" val="22"/>
  <p:tag name="IGUANATEXCURSOR" val="15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7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528,684"/>
  <p:tag name="LATEXADDIN" val="\documentclass{article}&#10;\usepackage{amsmath,xcolor,hep}&#10;\pagestyle{empty}&#10;\begin{document}&#10;&#10;$&#10;{\color{black}&#10;E\sim \hbar c/L&#10;}&#10;$&#10;&#10;\end{document}"/>
  <p:tag name="IGUANATEXSIZE" val="28"/>
  <p:tag name="IGUANATEXCURSOR" val="12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772,4034"/>
  <p:tag name="LATEXADDIN" val="\documentclass{article}&#10;\usepackage{amsmath,xcolor,hep}&#10;\pagestyle{empty}&#10;\begin{document}&#10;&#10;$&#10;{\color{black}&#10;\sim \alpha_\phi[1+ q_eq_n]&#10;}&#10;$&#10;&#10;\end{document}"/>
  <p:tag name="IGUANATEXSIZE" val="22"/>
  <p:tag name="IGUANATEXCURSOR" val="13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5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5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,9872"/>
  <p:tag name="ORIGINALWIDTH" val="608,174"/>
  <p:tag name="LATEXADDIN" val="\documentclass{article}&#10;\usepackage{amsmath,xcolor,hep}&#10;\pagestyle{empty}&#10;\begin{document}&#10;&#10;$&#10;{\color{black}&#10;\sim \alpha_\phi q_\mu q_{p/n}&#10;}&#10;$&#10;&#10;\end{document}"/>
  <p:tag name="IGUANATEXSIZE" val="22"/>
  <p:tag name="IGUANATEXCURSOR" val="13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6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5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967,379"/>
  <p:tag name="LATEXADDIN" val="\documentclass{article}&#10;\usepackage{amsmath,xcolor,hep}&#10;\pagestyle{empty}&#10;\begin{document}&#10;&#10;$&#10;{\color{black}&#10;\sim \alpha_\phi[1,q_e q_n,q_pq_n]&#10;}&#10;$&#10;&#10;\end{document}"/>
  <p:tag name="IGUANATEXSIZE" val="22"/>
  <p:tag name="IGUANATEXCURSOR" val="14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5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8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8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8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1548,556"/>
  <p:tag name="LATEXADDIN" val="\documentclass{article}&#10;\usepackage{amsmath,xcolor,hep}&#10;\pagestyle{empty}&#10;\begin{document}&#10;&#10;$&#10;{\color{black}&#10;m_H^2\to m_H^2(\phi)=-\Lambda^2+g\Lambda\phi&#10;}&#10;$&#10;&#10;\end{document}"/>
  <p:tag name="IGUANATEXSIZE" val="28"/>
  <p:tag name="IGUANATEXCURSOR" val="12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65,99173"/>
  <p:tag name="LATEXADDIN" val="\documentclass{article}&#10;\usepackage{amsmath,xcolor,hep}&#10;\pagestyle{empty}&#10;\begin{document}&#10;&#10;$&#10;{\color{black}&#10;\phi&#10;}&#10;$&#10;&#10;\end{document}"/>
  <p:tag name="IGUANATEXSIZE" val="18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581,9272"/>
  <p:tag name="LATEXADDIN" val="\documentclass{article}&#10;\usepackage{amsmath,xcolor,hep}&#10;\pagestyle{empty}&#10;\begin{document}&#10;&#10;$&#10;{\color{black}&#10;\sim \alpha_\phi q_e^2/4\pi&#10;}&#10;$&#10;&#10;\end{document}"/>
  <p:tag name="IGUANATEXSIZE" val="22"/>
  <p:tag name="IGUANATEXCURSOR" val="10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98985"/>
  <p:tag name="ORIGINALWIDTH" val="104,9868"/>
  <p:tag name="LATEXADDIN" val="\documentclass{article}&#10;\usepackage{amsmath,xcolor,hep}&#10;\pagestyle{empty}&#10;\begin{document}&#10;&#10;$&#10;{\color{black}&#10;a_e&#10;}&#10;$&#10;&#10;\end{document}"/>
  <p:tag name="IGUANATEXSIZE" val="24"/>
  <p:tag name="IGUANATEXCURSOR" val="11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3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368,9539"/>
  <p:tag name="LATEXADDIN" val="\documentclass{article}&#10;\usepackage{amsmath,xcolor,hep}&#10;\pagestyle{empty}&#10;\begin{document}&#10;&#10;$&#10;{\color{black}&#10;\sim{\rm GeV}&#10;}&#10;$&#10;&#10;\end{document}"/>
  <p:tag name="IGUANATEXSIZE" val="28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1136,858"/>
  <p:tag name="LATEXADDIN" val="\documentclass{article}&#10;\usepackage{amsmath,xcolor,hep}&#10;\pagestyle{empty}&#10;\begin{document}&#10;&#10;$&#10;{\color{black}&#10;\mathcal{L}_{\rm int}= \sum g_\psi \bar \psi [\Gamma\cdot \phi] \psi&#10;}&#10;$&#10;&#10;\end{document}"/>
  <p:tag name="IGUANATEXSIZE" val="28"/>
  <p:tag name="IGUANATEXCURSOR" val="13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681,6648"/>
  <p:tag name="LATEXADDIN" val="\documentclass{article}&#10;\usepackage{amsmath,xcolor,hep}&#10;\pagestyle{empty}&#10;\begin{document}&#10;&#10;$&#10;{\color{black}&#10;\psi=e,\mu,p,n&#10;}&#10;$&#10;&#10;\end{document}"/>
  <p:tag name="IGUANATEXSIZE" val="18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65,99173"/>
  <p:tag name="LATEXADDIN" val="\documentclass{article}&#10;\usepackage{amsmath,xcolor,hep}&#10;\pagestyle{empty}&#10;\begin{document}&#10;&#10;$&#10;{\color{black}&#10;\phi&#10;}&#10;$&#10;&#10;\end{document}"/>
  <p:tag name="IGUANATEXSIZE" val="28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275,966"/>
  <p:tag name="LATEXADDIN" val="\documentclass{article}&#10;\usepackage{amsmath,xcolor,hep}&#10;\pagestyle{empty}&#10;\begin{document}&#10;&#10;$&#10;{\color{black}&#10;\nu_{{\rm Yb}}/\nu_{{\rm Sr}}=  1.207\ 507\ 039\ 343\ 337\ 8482{\color{red}(82)}&#10;}&#10;$&#10;&#10;\end{document}"/>
  <p:tag name="IGUANATEXSIZE" val="28"/>
  <p:tag name="IGUANATEXCURSOR" val="18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2321"/>
  <p:tag name="ORIGINALWIDTH" val="267,7165"/>
  <p:tag name="LATEXADDIN" val="\documentclass{article}&#10;\usepackage{amsmath,xcolor,hep}&#10;\pagestyle{empty}&#10;\begin{document}&#10;&#10;$&#10;{\color{black}&#10;\gamma^\mu\phi_\mu&#10;}&#10;$&#10;&#10;\end{document}"/>
  <p:tag name="IGUANATEXSIZE" val="28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,7289"/>
  <p:tag name="ORIGINALWIDTH" val="1479,565"/>
  <p:tag name="LATEXADDIN" val="\documentclass{article}&#10;\usepackage{amsmath,xcolor,hep}&#10;\pagestyle{empty}&#10;\begin{document}&#10;&#10;$&#10;{\color{black}&#10;V_{\rm NP}^{ij}=(-1)^{s+1}\alpha_\phi q_i q_j\frac{e^{-m_\phi r}}{r}&#10;}&#10;$&#10;&#10;\end{document}"/>
  <p:tag name="IGUANATEXSIZE" val="28"/>
  <p:tag name="IGUANATEXCURSOR" val="17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,2246"/>
  <p:tag name="ORIGINALWIDTH" val="634,4207"/>
  <p:tag name="LATEXADDIN" val="\documentclass{article}&#10;\usepackage{amsmath,xcolor,hep}&#10;\pagestyle{empty}&#10;\begin{document}&#10;&#10;$&#10;{\color{black}&#10;q_i\equiv \frac{g_i}{\sqrt{|g_eg_p|}}&#10;}&#10;$&#10;&#10;\end{document}"/>
  <p:tag name="IGUANATEXSIZE" val="18"/>
  <p:tag name="IGUANATEXCURSOR" val="12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,2276"/>
  <p:tag name="ORIGINALWIDTH" val="635,1707"/>
  <p:tag name="LATEXADDIN" val="\documentclass{article}&#10;\usepackage{amsmath,xcolor,hep}&#10;\pagestyle{empty}&#10;\begin{document}&#10;&#10;$&#10;{\color{black}&#10;\equiv \frac{|g_eg_p|}{4\pi}\geq 0&#10;}&#10;$&#10;&#10;\end{document}"/>
  <p:tag name="IGUANATEXSIZE" val="18"/>
  <p:tag name="IGUANATEXCURSOR" val="14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89,98874"/>
  <p:tag name="LATEXADDIN" val="\documentclass{article}&#10;\usepackage{amsmath,xcolor,hep}&#10;\pagestyle{empty}&#10;\begin{document}&#10;&#10;$&#10;{\color{black}&#10;\mathcal{O}&#10;}&#10;$&#10;&#10;\end{document}"/>
  <p:tag name="IGUANATEXSIZE" val="28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2453,693"/>
  <p:tag name="LATEXADDIN" val="\documentclass{article}&#10;\usepackage{amsmath,xcolor,hep}&#10;\pagestyle{empty}&#10;\begin{document}&#10;&#10;$&#10;{\color{black}&#10;\mathcal{O}_{\rm th}=\mathcal{O}_{\rm SM}(g_{\rm SM})+\mathcal{O}_{\rm NP}(g_{\rm SM},\alpha_\phi,m_\phi)+\delta\mathcal{O}_{\rm th}&#10;}&#10;$&#10;&#10;\end{document}"/>
  <p:tag name="IGUANATEXSIZE" val="30"/>
  <p:tag name="IGUANATEXCURSOR" val="12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,4841"/>
  <p:tag name="ORIGINALWIDTH" val="689,9138"/>
  <p:tag name="LATEXADDIN" val="\documentclass{article}&#10;\usepackage{amsmath,xcolor,hep}&#10;\pagestyle{empty}&#10;\begin{document}&#10;&#10;$&#10;{\color{black}&#10;R_\infty,\alpha,r_p,\dots&#10;}&#10;$&#10;&#10;\end{document}"/>
  <p:tag name="IGUANATEXSIZE" val="22"/>
  <p:tag name="IGUANATEXCURSOR" val="12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,23772"/>
  <p:tag name="ORIGINALWIDTH" val="131,9835"/>
  <p:tag name="LATEXADDIN" val="\documentclass{article}&#10;\usepackage{amsmath,xcolor,hep}&#10;\pagestyle{empty}&#10;\begin{document}&#10;&#10;$&#10;{\color{black}&#10;\alpha_\phi&#10;}&#10;$&#10;&#10;\end{document}"/>
  <p:tag name="IGUANATEXSIZE" val="24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65,99173"/>
  <p:tag name="LATEXADDIN" val="\documentclass{article}&#10;\usepackage{amsmath,xcolor,hep}&#10;\pagestyle{empty}&#10;\begin{document}&#10;&#10;$&#10;{\color{black}&#10;\phi&#10;}&#10;$&#10;&#10;\end{document}"/>
  <p:tag name="IGUANATEXSIZE" val="18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581,9272"/>
  <p:tag name="LATEXADDIN" val="\documentclass{article}&#10;\usepackage{amsmath,xcolor,hep}&#10;\pagestyle{empty}&#10;\begin{document}&#10;&#10;$&#10;{\color{black}&#10;\sim \alpha_\phi q_e^2/4\pi&#10;}&#10;$&#10;&#10;\end{document}"/>
  <p:tag name="IGUANATEXSIZE" val="22"/>
  <p:tag name="IGUANATEXCURSOR" val="10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98985"/>
  <p:tag name="ORIGINALWIDTH" val="104,9868"/>
  <p:tag name="LATEXADDIN" val="\documentclass{article}&#10;\usepackage{amsmath,xcolor,hep}&#10;\pagestyle{empty}&#10;\begin{document}&#10;&#10;$&#10;{\color{black}&#10;a_e&#10;}&#10;$&#10;&#10;\end{document}"/>
  <p:tag name="IGUANATEXSIZE" val="24"/>
  <p:tag name="IGUANATEXCURSOR" val="11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3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4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,7308"/>
  <p:tag name="ORIGINALWIDTH" val="962,8796"/>
  <p:tag name="LATEXADDIN" val="\documentclass{article}&#10;\usepackage{amsmath,xcolor,hep}&#10;\pagestyle{empty}&#10;\begin{document}&#10;&#10;$&#10;{\color{black}&#10;\mathcal{L}_{\rm int} = -\frac{\epsilon}{2}F^{\mu\nu}F_{\mu\nu}'&#10;}&#10;$&#10;&#10;\end{document}"/>
  <p:tag name="IGUANATEXSIZE" val="22"/>
  <p:tag name="IGUANATEXCURSOR" val="17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482,1897"/>
  <p:tag name="LATEXADDIN" val="\documentclass{article}&#10;\usepackage{amsmath,xcolor,hep}&#10;\pagestyle{empty}&#10;\begin{document}&#10;&#10;$&#10;{\color{black}&#10;\alpha_\phi=\alpha \epsilon^2&#10;}&#10;$&#10;&#10;\end{document}"/>
  <p:tag name="IGUANATEXSIZE" val="22"/>
  <p:tag name="IGUANATEXCURSOR" val="13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90,4012"/>
  <p:tag name="LATEXADDIN" val="\documentclass{article}&#10;\usepackage{amsmath,xcolor,hep}&#10;\pagestyle{empty}&#10;\begin{document}&#10;&#10;$&#10;{\color{black}&#10;q_{\ell}=-q_p=-1&#10;}&#10;$&#10;&#10;\end{document}"/>
  <p:tag name="IGUANATEXSIZE" val="22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3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342,7072"/>
  <p:tag name="LATEXADDIN" val="\documentclass{article}&#10;\usepackage{amsmath,xcolor,hep}&#10;\pagestyle{empty}&#10;\begin{document}&#10;&#10;$&#10;{\color{black}&#10;q_n=0&#10;}&#10;$&#10;&#10;\end{document}"/>
  <p:tag name="IGUANATEXSIZE" val="22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275,966"/>
  <p:tag name="LATEXADDIN" val="\documentclass{article}&#10;\usepackage{amsmath,xcolor,hep}&#10;\pagestyle{empty}&#10;\begin{document}&#10;&#10;$&#10;{\color{black}&#10;\nu_{{\rm Yb}}/\nu_{{\rm Sr}}=  1.207\ 507\ 039\ 343\ 337\ 8482{\color{red}(82)}&#10;}&#10;$&#10;&#10;\end{document}"/>
  <p:tag name="IGUANATEXSIZE" val="28"/>
  <p:tag name="IGUANATEXCURSOR" val="18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777,6528"/>
  <p:tag name="LATEXADDIN" val="\documentclass{article}&#10;\usepackage{amsmath,xcolor,hep}&#10;\pagestyle{empty}&#10;\begin{document}&#10;&#10;$&#10;{\color{black}&#10;\alpha_\phi=g_{\rm B-L}^2/4\pi&#10;}&#10;$&#10;&#10;\end{document}"/>
  <p:tag name="IGUANATEXSIZE" val="22"/>
  <p:tag name="IGUANATEXCURSOR" val="13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90,4012"/>
  <p:tag name="LATEXADDIN" val="\documentclass{article}&#10;\usepackage{amsmath,xcolor,hep}&#10;\pagestyle{empty}&#10;\begin{document}&#10;&#10;$&#10;{\color{black}&#10;q_{\ell}=-q_p=-1&#10;}&#10;$&#10;&#10;\end{document}"/>
  <p:tag name="IGUANATEXSIZE" val="22"/>
  <p:tag name="IGUANATEXCURSOR" val="11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3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337,4578"/>
  <p:tag name="LATEXADDIN" val="\documentclass{article}&#10;\usepackage{amsmath,xcolor,hep}&#10;\pagestyle{empty}&#10;\begin{document}&#10;&#10;$&#10;{\color{black}&#10;q_n=1&#10;}&#10;$&#10;&#10;\end{document}"/>
  <p:tag name="IGUANATEXSIZE" val="22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2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1462,317"/>
  <p:tag name="LATEXADDIN" val="\documentclass{article}&#10;\usepackage{amsmath,xcolor,hep}&#10;\pagestyle{empty}&#10;\begin{document}&#10;&#10;$&#10;{\color{black}&#10;\alpha_\phi=\sin\theta^2 m_e\kappa_p m_p/(4\pi v^2)&#10;}&#10;$&#10;&#10;\end{document}"/>
  <p:tag name="IGUANATEXSIZE" val="22"/>
  <p:tag name="IGUANATEXCURSOR" val="16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2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046,869"/>
  <p:tag name="LATEXADDIN" val="\documentclass{article}&#10;\usepackage{amsmath,xcolor,hep}&#10;\pagestyle{empty}&#10;\begin{document}&#10;&#10;$&#10;{\color{black}&#10;q_\ell=m_\ell/\sqrt{m_e\kappa_p m_p}&#10;}&#10;$&#10;&#10;\end{document}"/>
  <p:tag name="IGUANATEXSIZE" val="22"/>
  <p:tag name="IGUANATEXCURSOR" val="14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469,066"/>
  <p:tag name="LATEXADDIN" val="\documentclass{article}&#10;\usepackage{amsmath,xcolor,hep}&#10;\pagestyle{empty}&#10;\begin{document}&#10;&#10;$&#10;{\color{black}&#10;q_{p,n}=\kappa_{p,n}m_{p,n}/\sqrt{m_e\kappa_p m_p}&#10;}&#10;$&#10;&#10;\end{document}"/>
  <p:tag name="IGUANATEXSIZE" val="22"/>
  <p:tag name="IGUANATEXCURSOR" val="15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322,4597"/>
  <p:tag name="LATEXADDIN" val="\documentclass{article}&#10;\usepackage{amsmath,xcolor,hep}&#10;\pagestyle{empty}&#10;\begin{document}&#10;&#10;$&#10;{\color{black}&#10;q_{\ell}=0&#10;}&#10;$&#10;&#10;\end{document}"/>
  <p:tag name="IGUANATEXSIZE" val="22"/>
  <p:tag name="IGUANATEXCURSOR" val="11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3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1462,317"/>
  <p:tag name="LATEXADDIN" val="\documentclass{article}&#10;\usepackage{amsmath,xcolor,hep}&#10;\pagestyle{empty}&#10;\begin{document}&#10;&#10;$&#10;{\color{black}&#10;\alpha_\phi=\sin\theta^2 m_e\kappa_p m_p/(4\pi v^2)&#10;}&#10;$&#10;&#10;\end{document}"/>
  <p:tag name="IGUANATEXSIZE" val="22"/>
  <p:tag name="IGUANATEXCURSOR" val="16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3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1688,789"/>
  <p:tag name="LATEXADDIN" val="\documentclass{article}&#10;\usepackage{amsmath,xcolor,hep}&#10;\pagestyle{empty}&#10;\begin{document}&#10;&#10;$&#10;{\color{gray}&#10;\kappa_p=0.306(14),\ \kappa_n=0.308(14)&#10;}&#10;$&#10;&#10;\end{document}"/>
  <p:tag name="IGUANATEXSIZE" val="18"/>
  <p:tag name="IGUANATEXCURSOR" val="10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469,066"/>
  <p:tag name="LATEXADDIN" val="\documentclass{article}&#10;\usepackage{amsmath,xcolor,hep}&#10;\pagestyle{empty}&#10;\begin{document}&#10;&#10;$&#10;{\color{black}&#10;q_{p,n}=\kappa_{p,n}m_{p,n}/\sqrt{m_e\kappa_p m_p}&#10;}&#10;$&#10;&#10;\end{document}"/>
  <p:tag name="IGUANATEXSIZE" val="22"/>
  <p:tag name="IGUANATEXCURSOR" val="15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1295,838"/>
  <p:tag name="LATEXADDIN" val="\documentclass{article}&#10;\usepackage{amsmath,xcolor,hep}&#10;\pagestyle{empty}&#10;\begin{document}&#10;&#10;$&#10;{\color{black}&#10;\alpha_\phi=k^2 m_e\kappa_p' m_p/(4\pi v^2)&#10;}&#10;$&#10;&#10;\end{document}"/>
  <p:tag name="IGUANATEXSIZE" val="22"/>
  <p:tag name="IGUANATEXCURSOR" val="13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2659,167"/>
  <p:tag name="LATEXADDIN" val="\documentclass{article}&#10;\usepackage{amsmath,xcolor,hep}&#10;\pagestyle{empty}&#10;\begin{document}&#10;&#10;$&#10;{\color{black}&#10;q_\ell=m_\ell/\sqrt{m_e\kappa_p' m_p},\ q_{p,n}=\kappa_{p,n}'m_{p,n}/\sqrt{m_e\kappa_p' m_p}&#10;}&#10;$&#10;&#10;\end{document}"/>
  <p:tag name="IGUANATEXSIZE" val="22"/>
  <p:tag name="IGUANATEXCURSOR" val="20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5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2309"/>
  <p:tag name="ORIGINALWIDTH" val="1564,304"/>
  <p:tag name="LATEXADDIN" val="\documentclass{article}&#10;\usepackage{amsmath,xcolor,hep}&#10;\pagestyle{empty}&#10;\begin{document}&#10;&#10;$&#10;{\color{violet}&#10;\kappa_p'=0.018(5),\ \kappa_n'=0.016(5)&#10;}&#10;$&#10;&#10;\end{document}"/>
  <p:tag name="IGUANATEXSIZE" val="18"/>
  <p:tag name="IGUANATEXCURSOR" val="10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6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5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74,9532"/>
  <p:tag name="LATEXADDIN" val="\documentclass{article}&#10;\usepackage{amsmath,xcolor,hep}&#10;\pagestyle{empty}&#10;\begin{document}&#10;&#10;$&#10;{\color{black}&#10;V(r)=&#10;}&#10;$&#10;&#10;\end{document}"/>
  <p:tag name="IGUANATEXSIZE" val="26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5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65,99173"/>
  <p:tag name="LATEXADDIN" val="\documentclass{article}&#10;\usepackage{amsmath,xcolor,hep}&#10;\pagestyle{empty}&#10;\begin{document}&#10;&#10;$&#10;{\color{black}&#10;\phi&#10;}&#10;$&#10;&#10;\end{document}"/>
  <p:tag name="IGUANATEXSIZE" val="22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5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5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4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4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951,631"/>
  <p:tag name="LATEXADDIN" val="\documentclass{article}&#10;\usepackage{amsmath,xcolor,hep}&#10;\pagestyle{empty}&#10;\begin{document}&#10;&#10;$&#10;{\color{black}&#10;- Y_{ij}\bar\psi_i H \psi_j +{\rm h.c.} &#10;}&#10;$&#10;&#10;\end{document}"/>
  <p:tag name="IGUANATEXSIZE" val="26"/>
  <p:tag name="IGUANATEXCURSOR" val="14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,xcolor,hep}&#10;\pagestyle{empty}&#10;\begin{document}&#10;&#10;$&#10;{\color{black}&#10;+&#10;}&#10;$&#10;&#10;\end{document}"/>
  <p:tag name="IGUANATEXSIZE" val="26"/>
  <p:tag name="IGUANATEXCURSOR" val="11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290,9636"/>
  <p:tag name="LATEXADDIN" val="\documentclass{article}&#10;\usepackage{amsmath,xcolor,hep}&#10;\pagestyle{empty}&#10;\begin{document}&#10;&#10;$&#10;{\color{red}&#10;\propto m_\phi^2&#10;}&#10;$&#10;&#10;\end{document}"/>
  <p:tag name="IGUANATEXSIZE" val="28"/>
  <p:tag name="IGUANATEXCURSOR" val="10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290,9636"/>
  <p:tag name="LATEXADDIN" val="\documentclass{article}&#10;\usepackage{amsmath,xcolor,hep}&#10;\pagestyle{empty}&#10;\begin{document}&#10;&#10;$&#10;{\color{black}&#10;\propto m_\phi^0&#10;}&#10;$&#10;&#10;\end{document}"/>
  <p:tag name="IGUANATEXSIZE" val="28"/>
  <p:tag name="IGUANATEXCURSOR" val="10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1247,094"/>
  <p:tag name="LATEXADDIN" val="\documentclass{article}&#10;\usepackage{amsmath,xcolor,hep}&#10;\pagestyle{empty}&#10;\begin{document}&#10;&#10;$&#10;{\color{black}&#10;q_N/q_e\sim m_N/m_e\sim 10^3&#10;}&#10;$&#10;&#10;\end{document}"/>
  <p:tag name="IGUANATEXSIZE" val="22"/>
  <p:tag name="IGUANATEXCURSOR" val="13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9828"/>
  <p:tag name="ORIGINALWIDTH" val="1204,349"/>
  <p:tag name="LATEXADDIN" val="\documentclass{article}&#10;\usepackage{amsmath,xcolor,hep}&#10;\pagestyle{empty}&#10;\begin{document}&#10;&#10;$&#10;{\color{black}&#10;q_\mu/q_e\sim m_\mu/m_e\sim 200&#10;}&#10;$&#10;&#10;\end{document}"/>
  <p:tag name="IGUANATEXSIZE" val="22"/>
  <p:tag name="IGUANATEXCURSOR" val="14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84,2145"/>
  <p:tag name="LATEXADDIN" val="\documentclass{article}&#10;\usepackage{amsmath,xcolor,hep}&#10;\pagestyle{empty}&#10;\begin{document}&#10;&#10;$&#10;{\color{black}&#10;-\alpha/r&#10;}&#10;$&#10;&#10;\end{document}"/>
  <p:tag name="IGUANATEXSIZE" val="26"/>
  <p:tag name="IGUANATEXCURSOR" val="11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5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13,4233"/>
  <p:tag name="LATEXADDIN" val="\documentclass{article}&#10;\usepackage{amsmath,xcolor,hep}&#10;\pagestyle{empty}&#10;\begin{document}&#10;&#10;$&#10;{\color{black}&#10;\sin\theta\simeq 0.35&#10;}&#10;$&#10;&#10;\end{document}"/>
  <p:tag name="IGUANATEXSIZE" val="24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755,1556"/>
  <p:tag name="LATEXADDIN" val="\documentclass{article}&#10;\usepackage{amsmath,xcolor,hep}&#10;\pagestyle{empty}&#10;\begin{document}&#10;&#10;$&#10;{\color{black}&#10;m_\phi\simeq 400\,{\rm keV}&#10;}&#10;$&#10;&#10;\end{document}"/>
  <p:tag name="IGUANATEXSIZE" val="24"/>
  <p:tag name="IGUANATEXCURSOR" val="13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777,6528"/>
  <p:tag name="LATEXADDIN" val="\documentclass{article}&#10;\usepackage{amsmath,xcolor,hep}&#10;\pagestyle{empty}&#10;\begin{document}&#10;&#10;$&#10;{\color{black}&#10;K^+\to \pi^+X_{\rm inv}&#10;}&#10;$&#10;&#10;\end{document}"/>
  <p:tag name="IGUANATEXSIZE" val="24"/>
  <p:tag name="IGUANATEXCURSOR" val="13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1077,615"/>
  <p:tag name="LATEXADDIN" val="\documentclass{article}&#10;\usepackage{amsmath,xcolor,hep}&#10;\pagestyle{empty}&#10;\begin{document}&#10;&#10;$&#10;{\color{black}&#10;-(-1)^{s}\alpha_{\rm NP}e^{-m_\phi r}/r&#10;}&#10;$&#10;&#10;\end{document}"/>
  <p:tag name="IGUANATEXSIZE" val="26"/>
  <p:tag name="IGUANATEXCURSOR" val="14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5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13,4233"/>
  <p:tag name="LATEXADDIN" val="\documentclass{article}&#10;\usepackage{amsmath,xcolor,hep}&#10;\pagestyle{empty}&#10;\begin{document}&#10;&#10;$&#10;{\color{black}&#10;\sin\theta\simeq 0.35&#10;}&#10;$&#10;&#10;\end{document}"/>
  <p:tag name="IGUANATEXSIZE" val="24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755,1556"/>
  <p:tag name="LATEXADDIN" val="\documentclass{article}&#10;\usepackage{amsmath,xcolor,hep}&#10;\pagestyle{empty}&#10;\begin{document}&#10;&#10;$&#10;{\color{black}&#10;m_\phi\simeq 400\,{\rm keV}&#10;}&#10;$&#10;&#10;\end{document}"/>
  <p:tag name="IGUANATEXSIZE" val="24"/>
  <p:tag name="IGUANATEXCURSOR" val="13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777,6528"/>
  <p:tag name="LATEXADDIN" val="\documentclass{article}&#10;\usepackage{amsmath,xcolor,hep}&#10;\pagestyle{empty}&#10;\begin{document}&#10;&#10;$&#10;{\color{black}&#10;K^+\to \pi^+X_{\rm inv}&#10;}&#10;$&#10;&#10;\end{document}"/>
  <p:tag name="IGUANATEXSIZE" val="24"/>
  <p:tag name="IGUANATEXCURSOR" val="13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65,99173"/>
  <p:tag name="LATEXADDIN" val="\documentclass{article}&#10;\usepackage{amsmath,xcolor,hep}&#10;\pagestyle{empty}&#10;\begin{document}&#10;&#10;$&#10;{\color{brown}&#10;\phi&#10;}&#10;$&#10;&#10;\end{document}"/>
  <p:tag name="IGUANATEXSIZE" val="24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529,4338"/>
  <p:tag name="LATEXADDIN" val="\documentclass{article}&#10;\usepackage{amsmath,xcolor,hep}&#10;\pagestyle{empty}&#10;\begin{document}&#10;&#10;$&#10;{\color{black}&#10;\phi\to e^+e^-&#10;}&#10;$&#10;&#10;\end{document}"/>
  <p:tag name="IGUANATEXSIZE" val="24"/>
  <p:tag name="IGUANATEXCURSOR" val="12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5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911,886"/>
  <p:tag name="LATEXADDIN" val="\documentclass{article}&#10;\usepackage{amsmath,xcolor,hep}&#10;\pagestyle{empty}&#10;\begin{document}&#10;&#10;$&#10;{\color{black}&#10;\alpha_\phi\simeq 6.7\times 10^{-11}&#10;}&#10;$&#10;&#10;\end{document}"/>
  <p:tag name="IGUANATEXSIZE" val="24"/>
  <p:tag name="IGUANATEXCURSOR" val="14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755,1556"/>
  <p:tag name="LATEXADDIN" val="\documentclass{article}&#10;\usepackage{amsmath,xcolor,hep}&#10;\pagestyle{empty}&#10;\begin{document}&#10;&#10;$&#10;{\color{black}&#10;m_\phi\simeq 300\,{\rm keV}&#10;}&#10;$&#10;&#10;\end{document}"/>
  <p:tag name="IGUANATEXSIZE" val="24"/>
  <p:tag name="IGUANATEXCURSOR" val="12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66,74165"/>
  <p:tag name="LATEXADDIN" val="\documentclass{article}&#10;\usepackage{amsmath,xcolor,hep}&#10;\pagestyle{empty}&#10;\begin{document}&#10;&#10;$&#10;{\color{blue}&#10;\gamma&#10;}&#10;$&#10;&#10;\end{document}"/>
  <p:tag name="IGUANATEXSIZE" val="24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675,6655"/>
  <p:tag name="LATEXADDIN" val="\documentclass{article}&#10;\usepackage{amsmath,xcolor,hep}&#10;\pagestyle{empty}&#10;\begin{document}&#10;&#10;$&#10;{\color{black}&#10;\phi\to {\rm DMDM}&#10;}&#10;$&#10;&#10;\end{document}"/>
  <p:tag name="IGUANATEXSIZE" val="24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731,9085"/>
  <p:tag name="LATEXADDIN" val="\documentclass{article}&#10;\usepackage{amsmath,xcolor,hep}&#10;\pagestyle{empty}&#10;\begin{document}&#10;&#10;$&#10;{\color{black}&#10;e^-Z\to e^- Z \phi&#10;}&#10;$&#10;&#10;\end{document}"/>
  <p:tag name="IGUANATEXSIZE" val="24"/>
  <p:tag name="IGUANATEXCURSOR" val="12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5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275,966"/>
  <p:tag name="LATEXADDIN" val="\documentclass{article}&#10;\usepackage{amsmath,xcolor,hep}&#10;\pagestyle{empty}&#10;\begin{document}&#10;&#10;$&#10;{\color{black}&#10;\nu_{{\rm Yb}}/\nu_{{\rm Sr}}=  1.207\ 507\ 039\ 343\ 337\ 8482{\color{red}(82)}&#10;}&#10;$&#10;&#10;\end{document}"/>
  <p:tag name="IGUANATEXSIZE" val="28"/>
  <p:tag name="IGUANATEXCURSOR" val="18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4863"/>
  <p:tag name="ORIGINALWIDTH" val="459,6925"/>
  <p:tag name="LATEXADDIN" val="\documentclass{article}&#10;\usepackage{amsmath,xcolor,hep}&#10;\pagestyle{empty}&#10;\begin{document}&#10;&#10;$&#10;{\color{red}&#10;\sim 13\sigma_{\rm SM}&#10;}&#10;$&#10;&#10;\end{document}"/>
  <p:tag name="IGUANATEXSIZE" val="30"/>
  <p:tag name="IGUANATEXCURSOR" val="10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5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4863"/>
  <p:tag name="ORIGINALWIDTH" val="459,6925"/>
  <p:tag name="LATEXADDIN" val="\documentclass{article}&#10;\usepackage{amsmath,xcolor,hep}&#10;\pagestyle{empty}&#10;\begin{document}&#10;&#10;$&#10;{\color{red}&#10;\sim 13\sigma_{\rm SM}&#10;}&#10;$&#10;&#10;\end{document}"/>
  <p:tag name="IGUANATEXSIZE" val="30"/>
  <p:tag name="IGUANATEXCURSOR" val="10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732,6584"/>
  <p:tag name="LATEXADDIN" val="\documentclass{article}&#10;\usepackage{amsmath,xcolor,hep}&#10;\pagestyle{empty}&#10;\begin{document}&#10;&#10;$&#10;{\color{black}&#10;\sim \alpha m_e/\Lambda_{\rm QCD}&#10;}&#10;$&#10;&#10;\end{document}"/>
  <p:tag name="IGUANATEXSIZE" val="18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2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4811"/>
  <p:tag name="ORIGINALWIDTH" val="2244,469"/>
  <p:tag name="LATEXADDIN" val="\documentclass{article}&#10;\usepackage{amsmath,color}&#10;\pagestyle{empty}&#10;\begin{document}&#10;&#10;$&#10;{\color{black}  &#10;\nu_i^{AA'} \equiv \nu_i^A-\nu_i^{A'} = K_i\,\mu_{AA'} + F_i\, \delta\langle r^2\rangle_{AA'}&#10;}&#10;$&#10;&#10;&#10;\end{document}"/>
  <p:tag name="IGUANATEXSIZE" val="30"/>
  <p:tag name="IGUANATEXCURSOR" val="16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,7315"/>
  <p:tag name="ORIGINALWIDTH" val="1051,369"/>
  <p:tag name="LATEXADDIN" val="\documentclass{article}&#10;\usepackage{amsmath,color,amssymb}&#10;\pagestyle{empty}&#10;\begin{document}&#10;&#10;$&#10;{\color{black}  &#10;\mu_{AA'}\equiv m_A^{-1}-m_{A'}^{-1}&#10;}&#10;$&#10;&#10;&#10;\end{document}"/>
  <p:tag name="IGUANATEXSIZE" val="22"/>
  <p:tag name="IGUANATEXCURSOR" val="15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737,9077"/>
  <p:tag name="LATEXADDIN" val="\documentclass{article}&#10;\usepackage{amsmath,xcolor,hep}&#10;\pagestyle{empty}&#10;\begin{document}&#10;&#10;$&#10;{\color{black}&#10;\Lambda_{\rm QCD} \gg \alpha m_e&#10;}&#10;$&#10;&#10;\end{document}"/>
  <p:tag name="IGUANATEXSIZE" val="26"/>
  <p:tag name="IGUANATEXCURSOR" val="14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1379,827"/>
  <p:tag name="LATEXADDIN" val="\documentclass{article}&#10;\usepackage{amsmath,xcolor,hep}&#10;\pagestyle{empty}&#10;\begin{document}&#10;&#10;$&#10;{\color{black}&#10;\delta\langle r^2\rangle_{AA'}\equiv \langle r^2\rangle_{A} -\langle r^2\rangle_{A'}&#10;}&#10;$&#10;&#10;\end{document}"/>
  <p:tag name="IGUANATEXSIZE" val="22"/>
  <p:tag name="IGUANATEXCURSOR" val="19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1288,339"/>
  <p:tag name="LATEXADDIN" val="\documentclass{article}&#10;\usepackage{amsmath,amssymb,xcolor,hep}&#10;\pagestyle{empty}&#10;\begin{document}&#10;&#10;$&#10;{\color{red}&#10;m_\phi\gtrsim\Lambda_{\rm QCD}\simeq 200\,{\rm MeV}&#10;}&#10;$&#10;&#10;\end{document}"/>
  <p:tag name="IGUANATEXSIZE" val="2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4848"/>
  <p:tag name="ORIGINALWIDTH" val="417,6978"/>
  <p:tag name="LATEXADDIN" val="\documentclass{article}&#10;\usepackage{amsmath,xcolor,hep}&#10;\pagestyle{empty}&#10;\begin{document}&#10;&#10;$&#10;{\color{black}&#10;\sim 10^{-11}&#10;}&#10;$&#10;&#10;\end{document}"/>
  <p:tag name="IGUANATEXSIZE" val="28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401,9498"/>
  <p:tag name="LATEXADDIN" val="\documentclass{article}&#10;\usepackage{amsmath,xcolor,hep}&#10;\pagestyle{empty}&#10;\begin{document}&#10;&#10;$&#10;{\color{black}&#10;\delta\langle r^2\rangle/\mu&#10;}&#10;$&#10;&#10;\end{document}"/>
  <p:tag name="IGUANATEXSIZE" val="28"/>
  <p:tag name="IGUANATEXCURSOR" val="13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1454,818"/>
  <p:tag name="LATEXADDIN" val="\documentclass{article}&#10;\usepackage{amsmath,color}&#10;\pagestyle{empty}&#10;\begin{document}&#10;&#10;$&#10;{\color{black}  &#10;m\nu_2^{AA'} = F_{21}\, m\nu_1^{AA'} + K_{21}&#10;}&#10;$&#10;&#10;&#10;\end{document}"/>
  <p:tag name="IGUANATEXSIZE" val="30"/>
  <p:tag name="IGUANATEXCURSOR" val="15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14,9606"/>
  <p:tag name="LATEXADDIN" val="\documentclass{article}&#10;\usepackage{amsmath,color,amssymb}&#10;\pagestyle{empty}&#10;\begin{document}&#10;&#10;$&#10;{\color{black}  &#10;F_2/F_1&#10;}&#10;$&#10;&#10;&#10;\end{document}"/>
  <p:tag name="IGUANATEXSIZE" val="20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544,4319"/>
  <p:tag name="LATEXADDIN" val="\documentclass{article}&#10;\usepackage{amsmath,color,amssymb}&#10;\pagestyle{empty}&#10;\begin{document}&#10;&#10;$&#10;{\color{black}  &#10;m\nu \equiv \nu/\mu&#10;}&#10;$&#10;&#10;&#10;\end{document}"/>
  <p:tag name="IGUANATEXSIZE" val="20"/>
  <p:tag name="IGUANATEXCURSOR" val="13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641,9197"/>
  <p:tag name="LATEXADDIN" val="\documentclass{article}&#10;\usepackage{amsmath,color,amssymb}&#10;\pagestyle{empty}&#10;\begin{document}&#10;&#10;$&#10;{\color{black}  &#10; K_2-F_{21}K_1&#10;}&#10;$&#10;&#10;&#10;\end{document}"/>
  <p:tag name="IGUANATEXSIZE" val="22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252,7184"/>
  <p:tag name="LATEXADDIN" val="\documentclass{article}&#10;\usepackage{amsmath,color,amssymb}&#10;\pagestyle{empty}&#10;\begin{document}&#10;&#10;$&#10;{\color{black}  &#10;K,F}&#10;$&#10;&#10;&#10;\end{document}"/>
  <p:tag name="IGUANATEXSIZE" val="28"/>
  <p:tag name="IGUANATEXCURSOR" val="11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77,6903"/>
  <p:tag name="LATEXADDIN" val="\documentclass{article}&#10;\usepackage{amsmath,xcolor,hep}&#10;\pagestyle{empty}&#10;\begin{document}&#10;&#10;$&#10;{\color{black}&#10;\sim \mathcal{O}(1\%)&#10;}&#10;$&#10;&#10;\end{document}"/>
  <p:tag name="IGUANATEXSIZE" val="18"/>
  <p:tag name="IGUANATEXCURSOR" val="13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209,2239"/>
  <p:tag name="LATEXADDIN" val="\documentclass{article}&#10;\usepackage{amsmath,color,amssymb}&#10;\pagestyle{empty}&#10;\begin{document}&#10;&#10;$&#10;{\color{black}  &#10;m\nu_1&#10;}&#10;$&#10;&#10;&#10;\end{document}"/>
  <p:tag name="IGUANATEXSIZE" val="22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212,2235"/>
  <p:tag name="LATEXADDIN" val="\documentclass{article}&#10;\usepackage{amsmath,color,amssymb}&#10;\pagestyle{empty}&#10;\begin{document}&#10;&#10;$&#10;{\color{black}  &#10;m\nu_2&#10;}&#10;$&#10;&#10;&#10;\end{document}"/>
  <p:tag name="IGUANATEXSIZE" val="22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4863"/>
  <p:tag name="ORIGINALWIDTH" val="279,715"/>
  <p:tag name="LATEXADDIN" val="\documentclass{article}&#10;\usepackage{amsmath,color,amssymb}&#10;\pagestyle{empty}&#10;\begin{document}&#10;&#10;$&#10;{\color{black}  &#10;A_0A_1&#10;}&#10;$&#10;&#10;&#10;\end{document}"/>
  <p:tag name="IGUANATEXSIZE" val="22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4863"/>
  <p:tag name="ORIGINALWIDTH" val="282,7147"/>
  <p:tag name="LATEXADDIN" val="\documentclass{article}&#10;\usepackage{amsmath,color,amssymb}&#10;\pagestyle{empty}&#10;\begin{document}&#10;&#10;$&#10;{\color{black}  &#10;A_0A_2&#10;}&#10;$&#10;&#10;&#10;\end{document}"/>
  <p:tag name="IGUANATEXSIZE" val="22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4863"/>
  <p:tag name="ORIGINALWIDTH" val="296,213"/>
  <p:tag name="LATEXADDIN" val="\documentclass{article}&#10;\usepackage{amsmath,color,amssymb}&#10;\pagestyle{empty}&#10;\begin{document}&#10;&#10;$&#10;{\color{black}  &#10;A_0A_n&#10;}&#10;$&#10;&#10;&#10;\end{document}"/>
  <p:tag name="IGUANATEXSIZE" val="22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1454,818"/>
  <p:tag name="LATEXADDIN" val="\documentclass{article}&#10;\usepackage{amsmath,color}&#10;\pagestyle{empty}&#10;\begin{document}&#10;&#10;$&#10;{\color{black}  &#10;m\nu_2^{AA'} = F_{21}\, m\nu_1^{AA'} + K_{21}&#10;}&#10;$&#10;&#10;&#10;\end{document}"/>
  <p:tag name="IGUANATEXSIZE" val="30"/>
  <p:tag name="IGUANATEXCURSOR" val="15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740,1575"/>
  <p:tag name="LATEXADDIN" val="\documentclass{article}&#10;\usepackage{amsmath,color,amssymb}&#10;\pagestyle{empty}&#10;\begin{document}&#10;&#10;$&#10;{\color{black}  &#10;+\ \alpha_{\rm NP}X_i{\color{red}\gamma_{AA'}}&#10;}&#10;$&#10;&#10;&#10;\end{document}"/>
  <p:tag name="IGUANATEXSIZE" val="30"/>
  <p:tag name="IGUANATEXCURSOR" val="16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770,1537"/>
  <p:tag name="LATEXADDIN" val="\documentclass{article}&#10;\usepackage{amsmath,color,amssymb}&#10;\pagestyle{empty}&#10;\begin{document}&#10;&#10;$&#10;{\color{red}  &#10;+\alpha_{\rm NP}X_{21}h_{AA'}&#10;}&#10;$&#10;&#10;&#10;\end{document}"/>
  <p:tag name="IGUANATEXSIZE" val="30"/>
  <p:tag name="IGUANATEXCURSOR" val="13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355,081"/>
  <p:tag name="LATEXADDIN" val="\documentclass{article}&#10;\usepackage{amsmath,color,amssymb}&#10;\pagestyle{empty}&#10;\begin{document}&#10;&#10;$&#10;{\color{black}  &#10;{\rm NL} = \det(\vec{m\nu}_1,\vec{m\nu}_2,\vec{m\mu})&#10;}&#10;$&#10;&#10;&#10;\end{document}"/>
  <p:tag name="IGUANATEXSIZE" val="30"/>
  <p:tag name="IGUANATEXCURSOR" val="16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209,2239"/>
  <p:tag name="LATEXADDIN" val="\documentclass{article}&#10;\usepackage{amsmath,color,amssymb}&#10;\pagestyle{empty}&#10;\begin{document}&#10;&#10;$&#10;{\color{black}  &#10;m\nu_1&#10;}&#10;$&#10;&#10;&#10;\end{document}"/>
  <p:tag name="IGUANATEXSIZE" val="22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212,2235"/>
  <p:tag name="LATEXADDIN" val="\documentclass{article}&#10;\usepackage{amsmath,color,amssymb}&#10;\pagestyle{empty}&#10;\begin{document}&#10;&#10;$&#10;{\color{black}  &#10;m\nu_2&#10;}&#10;$&#10;&#10;&#10;\end{document}"/>
  <p:tag name="IGUANATEXSIZE" val="22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728,9089"/>
  <p:tag name="LATEXADDIN" val="\documentclass{article}&#10;\usepackage{amsmath,color,amssymb}&#10;\pagestyle{empty}&#10;\begin{document}&#10;&#10;$&#10;{\color{black}  &#10;\vec{m\mu}=(1,1,1)&#10;}&#10;$&#10;&#10;&#10;\end{document}"/>
  <p:tag name="IGUANATEXSIZE" val="26"/>
  <p:tag name="IGUANATEXCURSOR" val="13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4811"/>
  <p:tag name="ORIGINALWIDTH" val="1592,051"/>
  <p:tag name="LATEXADDIN" val="\documentclass{article}&#10;\usepackage{amsmath,color}&#10;\pagestyle{empty}&#10;\begin{document}&#10;&#10;$&#10;{\color{black}  &#10;\nu_i^{AA'}= K_i\,\mu_{AA'} + F_i\, \delta\langle r^2\rangle_{AA'}&#10;}&#10;$&#10;&#10;&#10;\end{document}"/>
  <p:tag name="IGUANATEXSIZE" val="30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783,652"/>
  <p:tag name="LATEXADDIN" val="\documentclass{article}&#10;\usepackage{amsmath,xcolor,hep}&#10;\pagestyle{empty}&#10;\begin{document}&#10;&#10;$&#10;{\color{black}&#10;\gamma_{AA'} =A-A'&#10;}&#10;$&#10;&#10;\end{document}"/>
  <p:tag name="IGUANATEXSIZE" val="20"/>
  <p:tag name="IGUANATEXCURSOR" val="12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293"/>
  <p:tag name="ORIGINALWIDTH" val="1697,788"/>
  <p:tag name="LATEXADDIN" val="\documentclass{article}&#10;\usepackage{amsmath,color,amssymb}&#10;\pagestyle{empty}&#10;\begin{document}&#10;&#10;$&#10;{\color{black}  &#10;= \epsilon_{ij}F_iX_j \times \det(\vec{m\delta\langle r^2\rangle}, \vec h, \vec{m\mu})&#10;}&#10;$&#10;&#10;&#10;\end{document}"/>
  <p:tag name="IGUANATEXSIZE" val="30"/>
  <p:tag name="IGUANATEXCURSOR" val="20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22,1597"/>
  <p:tag name="LATEXADDIN" val="\documentclass{article}&#10;\usepackage{amsmath,color,amssymb}&#10;\pagestyle{empty}&#10;\begin{document}&#10;&#10;$&#10;{\color{black}  &#10;m_{\rm NP}&gt;\Lambda_{\rm QCD}}&#10;$&#10;&#10;&#10;\end{document}"/>
  <p:tag name="IGUANATEXSIZE" val="22"/>
  <p:tag name="IGUANATEXCURSOR" val="14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418,4477"/>
  <p:tag name="LATEXADDIN" val="\documentclass{article}&#10;\usepackage{amsmath,color,amssymb}&#10;\pagestyle{empty}&#10;\begin{document}&#10;&#10;$&#10;{\color{black}  &#10;X_i\propto F_i&#10;}&#10;$&#10;&#10;&#10;\end{document}"/>
  <p:tag name="IGUANATEXSIZE" val="22"/>
  <p:tag name="IGUANATEXCURSOR" val="12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,4841"/>
  <p:tag name="ORIGINALWIDTH" val="1085,114"/>
  <p:tag name="LATEXADDIN" val="\documentclass{article}&#10;\usepackage{amsmath,color,amssymb}&#10;\pagestyle{empty}&#10;\begin{document}&#10;&#10;$&#10;{\color{black}  &#10;\delta m_A^{\rm max}/m_A\sim\mathcal{O}(10)&#10;}&#10;$&#10;&#10;&#10;\end{document}"/>
  <p:tag name="IGUANATEXSIZE" val="22"/>
  <p:tag name="IGUANATEXCURSOR" val="15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424,4469"/>
  <p:tag name="LATEXADDIN" val="\documentclass{article}&#10;\usepackage{amsmath,xcolor,hep}&#10;\pagestyle{empty}&#10;\begin{document}&#10;&#10;$&#10;{\color{black}&#10;m_H^2 &lt;0&#10;}&#10;$&#10;&#10;\end{document}"/>
  <p:tag name="IGUANATEXSIZE" val="18"/>
  <p:tag name="IGUANATEXCURSOR" val="11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,9738"/>
  <p:tag name="ORIGINALWIDTH" val="1184,852"/>
  <p:tag name="LATEXADDIN" val="\documentclass{article}&#10;\usepackage{amsmath,color,amssymb}&#10;\pagestyle{empty}&#10;\begin{document}&#10;&#10;$&#10;{\color{black}  &#10; \frac{\det(\vec{m\nu}_1,\vec{m\nu}_2,\vec{m\mu})}{\det[X_1\vec{m\nu}_2-X_2\vec{m\nu}_1,\vec h,\vec{m\mu}]}&#10;}&#10;$&#10;&#10;&#10;\end{document}"/>
  <p:tag name="IGUANATEXSIZE" val="40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346,4567"/>
  <p:tag name="LATEXADDIN" val="\documentclass{article}&#10;\usepackage{amsmath,color,amssymb}&#10;\pagestyle{empty}&#10;\begin{document}&#10;&#10;$&#10;{\color{black}  &#10;\alpha_{\rm NP} =&#10;}&#10;$&#10;&#10;&#10;\end{document}"/>
  <p:tag name="IGUANATEXSIZE" val="30"/>
  <p:tag name="IGUANATEXCURSOR" val="13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619,4226"/>
  <p:tag name="LATEXADDIN" val="\documentclass{article}&#10;\usepackage{amsmath,xcolor,hep}&#10;\pagestyle{empty}&#10;\begin{document}&#10;&#10;$&#10;{\color{red}&#10;\sim \mathcal{O}(10^{-13})&#10;}&#10;$&#10;&#10;\end{document}"/>
  <p:tag name="IGUANATEXSIZE" val="24"/>
  <p:tag name="IGUANATEXCURSOR" val="13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217,473"/>
  <p:tag name="LATEXADDIN" val="\documentclass{article}&#10;\usepackage{amsmath,color}&#10;\pagestyle{empty}&#10;\begin{document}&#10;&#10;$&#10;{\color{black}  &#10;\nu_i^{AA'}  = K_i^{{\color{red}AA'}}\,\mu_{AA'} + F_i^{{\color{red}AA'}}\, \delta\langle r^2\rangle_{AA'}+\cdots&#10;}&#10;$&#10;&#10;&#10;\end{document}"/>
  <p:tag name="IGUANATEXSIZE" val="30"/>
  <p:tag name="IGUANATEXCURSOR" val="21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200,225"/>
  <p:tag name="LATEXADDIN" val="\documentclass{article}&#10;\usepackage{amsmath,xcolor,hep}&#10;\pagestyle{empty}&#10;\begin{document}&#10;&#10;$&#10;{\color{black}&#10;=K_i \mu_{AA'}+F_i\delta\langle r^2\rangle_{AA'}{\color{red}+\sum_{k\geq 1}G_{i,k}\lambda^k_{AA'}}&#10;}&#10;$&#10;&#10;\end{document}"/>
  <p:tag name="IGUANATEXSIZE" val="28"/>
  <p:tag name="IGUANATEXCURSOR" val="18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4811"/>
  <p:tag name="ORIGINALWIDTH" val="2173,228"/>
  <p:tag name="LATEXADDIN" val="\documentclass{article}&#10;\usepackage{amsmath,color}&#10;\pagestyle{empty}&#10;\begin{document}&#10;&#10;$&#10;{\color{black}  &#10;\nu_i^{AA'} = K_i\,\mu_{AA'} + F_i\, \delta\langle r^2\rangle_{AA'}\ {\color{blue}+ \ G_i \lambda_{AA'}}&#10;}&#10;$&#10;&#10;&#10;\end{document}"/>
  <p:tag name="IGUANATEXSIZE" val="26"/>
  <p:tag name="IGUANATEXCURSOR" val="19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1960,255"/>
  <p:tag name="LATEXADDIN" val="\documentclass{article}&#10;\usepackage{amsmath,color,amssymb}&#10;\pagestyle{empty}&#10;\begin{document}&#10;&#10;$&#10;{\color{black}  &#10;m\nu_3^{AA'} = f_{3\alpha}m\nu_\alpha^{AA'}+[K_3-f_{3\alpha}K_\alpha]&#10;}&#10;$&#10;&#10;&#10;\end{document}"/>
  <p:tag name="IGUANATEXSIZE" val="30"/>
  <p:tag name="IGUANATEXCURSOR" val="18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415,448"/>
  <p:tag name="LATEXADDIN" val="\documentclass{article}&#10;\usepackage{amsmath,color,amssymb}&#10;\pagestyle{empty}&#10;\begin{document}&#10;&#10;$&#10;{\color{black}  &#10;\alpha=1,2&#10;}&#10;$&#10;&#10;&#10;\end{document}"/>
  <p:tag name="IGUANATEXSIZE" val="22"/>
  <p:tag name="IGUANATEXCURSOR" val="12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1960,255"/>
  <p:tag name="LATEXADDIN" val="\documentclass{article}&#10;\usepackage{amsmath,color,amssymb}&#10;\pagestyle{empty}&#10;\begin{document}&#10;&#10;$&#10;{\color{black}  &#10;m\nu_3^{AA'} = f_{3\alpha}m\nu_\alpha^{AA'}+[K_3-f_{3\alpha}K_\alpha]&#10;}&#10;$&#10;&#10;&#10;\end{document}"/>
  <p:tag name="IGUANATEXSIZE" val="26"/>
  <p:tag name="IGUANATEXCURSOR" val="18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38,583"/>
  <p:tag name="LATEXADDIN" val="\documentclass{article}&#10;\usepackage{amsmath,color,amssymb}&#10;\pagestyle{empty}&#10;\begin{document}&#10;&#10;$&#10;{\color{red}  &#10;+\ \alpha_{\rm NP} [X_3-f_{3\alpha}X_\alpha]h_{AA'}&#10;}&#10;$&#10;&#10;&#10;\end{document}"/>
  <p:tag name="IGUANATEXSIZE" val="26"/>
  <p:tag name="IGUANATEXCURSOR" val="10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700,787"/>
  <p:tag name="LATEXADDIN" val="\documentclass{article}&#10;\usepackage{amsmath,color,amssymb}&#10;\pagestyle{empty}&#10;\begin{document}&#10;&#10;$&#10;{\color{black}  &#10;{\rm NL}_3 = \det(\vec{m\nu}_1,\vec{m\nu}_2,\vec{m\nu}_3,\vec{m\mu})&#10;}&#10;$&#10;&#10;&#10;\end{document}"/>
  <p:tag name="IGUANATEXSIZE" val="30"/>
  <p:tag name="IGUANATEXCURSOR" val="12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556,4305"/>
  <p:tag name="LATEXADDIN" val="\documentclass{article}&#10;\usepackage{amsmath,color,amssymb}&#10;\pagestyle{empty}&#10;\begin{document}&#10;&#10;$&#10;{\color{black}  &#10;K,F,\delta\langle r^2\rangle&#10;}&#10;$&#10;&#10;&#10;\end{document}"/>
  <p:tag name="IGUANATEXSIZE" val="28"/>
  <p:tag name="IGUANATEXCURSOR" val="14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15,2231"/>
  <p:tag name="LATEXADDIN" val="\documentclass{article}&#10;\usepackage{amsmath,color,amssymb}&#10;\pagestyle{empty}&#10;\begin{document}&#10;&#10;$&#10;{\color{black}  &#10;G,\lambda&#10;}&#10;$&#10;&#10;&#10;\end{document}"/>
  <p:tag name="IGUANATEXSIZE" val="28"/>
  <p:tag name="IGUANATEXCURSOR" val="12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346,4567"/>
  <p:tag name="LATEXADDIN" val="\documentclass{article}&#10;\usepackage{amsmath,color,amssymb}&#10;\pagestyle{empty}&#10;\begin{document}&#10;&#10;$&#10;{\color{black}  &#10;\alpha_{\rm NP} =&#10;}&#10;$&#10;&#10;&#10;\end{document}"/>
  <p:tag name="IGUANATEXSIZE" val="28"/>
  <p:tag name="IGUANATEXCURSOR" val="13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,2228"/>
  <p:tag name="ORIGINALWIDTH" val="1280,84"/>
  <p:tag name="LATEXADDIN" val="\documentclass{article}&#10;\usepackage{amsmath,color,amssymb}&#10;\pagestyle{empty}&#10;\begin{document}&#10;&#10;$&#10;{\color{black}  &#10;\frac{\det(\vec{m\nu}_1,\vec{m\nu}_2,\vec{m\nu}_3,\vec{m\mu})}{\frac{1}{2}\epsilon_{ijk}\det(\vec{m\nu}_i,\vec{m\nu}_j,X_k \vec h,\vec{m\mu})}&#10;}&#10;$&#10;&#10;&#10;\end{document}"/>
  <p:tag name="IGUANATEXSIZE" val="34"/>
  <p:tag name="IGUANATEXCURSOR" val="25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4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1067,117"/>
  <p:tag name="LATEXADDIN" val="\documentclass{article}&#10;\usepackage{amsmath,xcolor,hep}&#10;\pagestyle{empty}&#10;\begin{document}&#10;&#10;$&#10;{\color{black}&#10;m_\phi\ll \alpha m_e\simeq 4\,{\rm keV}&#10;}&#10;$&#10;&#10;\end{document}"/>
  <p:tag name="IGUANATEXSIZE" val="28"/>
  <p:tag name="IGUANATEXCURSOR" val="12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387,7015"/>
  <p:tag name="LATEXADDIN" val="\documentclass{article}&#10;\usepackage{amsmath,xcolor,hep}&#10;\pagestyle{empty}&#10;\begin{document}&#10;&#10;$&#10;{\color{black}&#10;q_i\simeq Q_i&#10;}&#10;$&#10;&#10;\end{document}"/>
  <p:tag name="IGUANATEXSIZE" val="28"/>
  <p:tag name="IGUANATEXCURSOR" val="12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,2272"/>
  <p:tag name="ORIGINALWIDTH" val="2544,432"/>
  <p:tag name="LATEXADDIN" val="\documentclass{article}&#10;\usepackage{amsmath,xcolor,hep}&#10;\pagestyle{empty}&#10;\begin{document}&#10;&#10;$&#10;{\color{black}&#10;\mathcal{L}_{\rm QED}(\alpha)+\mathcal{L}_{A_\mu'}(\alpha',m_{A'}\to 0)\to \mathcal{L}_{\rm QED}({\color{red}\alpha+\alpha'})&#10;}&#10;$&#10;&#10;\end{document}"/>
  <p:tag name="IGUANATEXSIZE" val="30"/>
  <p:tag name="IGUANATEXCURSOR" val="23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3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956,1305"/>
  <p:tag name="LATEXADDIN" val="\documentclass{article}&#10;\usepackage{amsmath,color,amssymb}&#10;\pagestyle{empty}&#10;\begin{document}&#10;&#10;$&#10;{\color{red}  &#10;(\nu-\nu')/\nu \sim 10^{-6}&#10;}&#10;$&#10;&#10;&#10;\end{document}"/>
  <p:tag name="IGUANATEXSIZE" val="28"/>
  <p:tag name="IGUANATEXCURSOR" val="10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438,6952"/>
  <p:tag name="LATEXADDIN" val="\documentclass{article}&#10;\usepackage{amsmath,xcolor,hep}&#10;\pagestyle{empty}&#10;\begin{document}&#10;&#10;$&#10;{\color{black}&#10;\mathcal{O}_{\rm NP}}(\alpha')&#10;$&#10;&#10;\end{document}"/>
  <p:tag name="IGUANATEXSIZE" val="28"/>
  <p:tag name="IGUANATEXCURSOR" val="13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3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07,949"/>
  <p:tag name="LATEXADDIN" val="\documentclass{article}&#10;\usepackage{amsmath,xcolor,hep}&#10;\pagestyle{empty}&#10;\begin{document}&#10;&#10;$&#10;{\color{black}&#10;\mathcal{O}_{\rm SM}}(\alpha)&#10;$&#10;&#10;\end{document}"/>
  <p:tag name="IGUANATEXSIZE" val="28"/>
  <p:tag name="IGUANATEXCURSOR" val="13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3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,7308"/>
  <p:tag name="ORIGINALWIDTH" val="1620,547"/>
  <p:tag name="LATEXADDIN" val="\documentclass{article}&#10;\usepackage{amsmath,xcolor,hep}&#10;\pagestyle{empty}&#10;\begin{document}&#10;&#10;$&#10;{\color{black}&#10;\mathcal{O}\to \mathcal{O}_{\rm SM}^{\rm LO}(\alpha+\alpha')+\mathcal{O}_{\rm SM}^{\rm NLO}(\alpha)&#10;}&#10;$&#10;&#10;\end{document}"/>
  <p:tag name="IGUANATEXSIZE" val="28"/>
  <p:tag name="IGUANATEXCURSOR" val="20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4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275,966"/>
  <p:tag name="LATEXADDIN" val="\documentclass{article}&#10;\usepackage{amsmath,xcolor,hep}&#10;\pagestyle{empty}&#10;\begin{document}&#10;&#10;$&#10;{\color{black}&#10;\nu_{{\rm Yb}}/\nu_{{\rm Sr}}=  {\color{gray}1.207\ 507}\ 039\ 343\ 337\ 8482{\color{red}(82)}&#10;}&#10;$&#10;&#10;\end{document}"/>
  <p:tag name="IGUANATEXSIZE" val="28"/>
  <p:tag name="IGUANATEXCURSOR" val="16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1067,117"/>
  <p:tag name="LATEXADDIN" val="\documentclass{article}&#10;\usepackage{amsmath,xcolor,hep}&#10;\pagestyle{empty}&#10;\begin{document}&#10;&#10;$&#10;{\color{black}&#10;m_\phi\ll \alpha m_e\simeq 4\,{\rm keV}&#10;}&#10;$&#10;&#10;\end{document}"/>
  <p:tag name="IGUANATEXSIZE" val="28"/>
  <p:tag name="IGUANATEXCURSOR" val="12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387,7015"/>
  <p:tag name="LATEXADDIN" val="\documentclass{article}&#10;\usepackage{amsmath,xcolor,hep}&#10;\pagestyle{empty}&#10;\begin{document}&#10;&#10;$&#10;{\color{black}&#10;q_i\simeq Q_i&#10;}&#10;$&#10;&#10;\end{document}"/>
  <p:tag name="IGUANATEXSIZE" val="28"/>
  <p:tag name="IGUANATEXCURSOR" val="12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1724,035"/>
  <p:tag name="LATEXADDIN" val="\documentclass{article}&#10;\usepackage{amsmath,xcolor,hep}&#10;\pagestyle{empty}&#10;\begin{document}&#10;&#10;$&#10;{\color{black}&#10;\tilde{V}_{\rm NP}^{ij}\equiv\alpha_\phi (q_i q_je^{-m_\phi r}-Q_iQ_j)/r&#10;}&#10;$&#10;&#10;\end{document}"/>
  <p:tag name="IGUANATEXSIZE" val="28"/>
  <p:tag name="IGUANATEXCURSOR" val="18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3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,228"/>
  <p:tag name="ORIGINALWIDTH" val="1156,355"/>
  <p:tag name="LATEXADDIN" val="\documentclass{article}&#10;\usepackage{amsmath,xcolor,hep}&#10;\pagestyle{empty}&#10;\begin{document}&#10;&#10;$&#10;{\color{black}&#10;V_{\rm NP}^{ij}=\alpha_\phi\frac{Q_iQ_j}{r}+\tilde{V}_{\rm NP}^{ij}&#10;}&#10;$&#10;&#10;\end{document}"/>
  <p:tag name="IGUANATEXSIZE" val="28"/>
  <p:tag name="IGUANATEXCURSOR" val="17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3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922,3847"/>
  <p:tag name="LATEXADDIN" val="\documentclass{article}&#10;\usepackage{amsmath,color,amssymb}&#10;\pagestyle{empty}&#10;\begin{document}&#10;&#10;$&#10;{\color{red}  &#10;(A-A')/A\sim 0.1&#10;}&#10;$&#10;&#10;&#10;\end{document}"/>
  <p:tag name="IGUANATEXSIZE" val="26"/>
  <p:tag name="IGUANATEXCURSOR" val="12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638,1702"/>
  <p:tag name="LATEXADDIN" val="\documentclass{article}&#10;\usepackage{amsmath,xcolor,hep}&#10;\pagestyle{empty}&#10;\begin{document}&#10;&#10;$&#10;{\color{red}&#10;\alpha\to\alpha+\alpha_\phi&#10;}&#10;$&#10;&#10;\end{document}"/>
  <p:tag name="IGUANATEXSIZE" val="22"/>
  <p:tag name="IGUANATEXCURSOR" val="10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231,721"/>
  <p:tag name="LATEXADDIN" val="\documentclass{article}&#10;\usepackage{amsmath,xcolor,hep}&#10;\pagestyle{empty}&#10;\begin{document}&#10;&#10;$&#10;{\color{black}&#10;\mathcal{O}_{\rm SM}&#10;}&#10;$&#10;&#10;\end{document}"/>
  <p:tag name="IGUANATEXSIZE" val="22"/>
  <p:tag name="IGUANATEXCURSOR" val="12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,7334"/>
  <p:tag name="ORIGINALWIDTH" val="395,9505"/>
  <p:tag name="LATEXADDIN" val="\documentclass{article}&#10;\usepackage{amsmath,xcolor,hep}&#10;\pagestyle{empty}&#10;\begin{document}&#10;&#10;$&#10;{\color{black}&#10;m_\phi\neq 0&#10;}&#10;$&#10;&#10;\end{document}"/>
  <p:tag name="IGUANATEXSIZE" val="22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7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387,7015"/>
  <p:tag name="LATEXADDIN" val="\documentclass{article}&#10;\usepackage{amsmath,xcolor,hep}&#10;\pagestyle{empty}&#10;\begin{document}&#10;&#10;$&#10;{\color{black}&#10;q_i\neq Q_i&#10;}&#10;$&#10;&#10;\end{document}"/>
  <p:tag name="IGUANATEXSIZE" val="20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2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2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4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1067,117"/>
  <p:tag name="LATEXADDIN" val="\documentclass{article}&#10;\usepackage{amsmath,xcolor,hep}&#10;\pagestyle{empty}&#10;\begin{document}&#10;&#10;$&#10;{\color{black}&#10;m_\phi\ll \alpha m_e\simeq 4\,{\rm keV}&#10;}&#10;$&#10;&#10;\end{document}"/>
  <p:tag name="IGUANATEXSIZE" val="28"/>
  <p:tag name="IGUANATEXCURSOR" val="12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387,7015"/>
  <p:tag name="LATEXADDIN" val="\documentclass{article}&#10;\usepackage{amsmath,xcolor,hep}&#10;\pagestyle{empty}&#10;\begin{document}&#10;&#10;$&#10;{\color{black}&#10;q_i\simeq Q_i&#10;}&#10;$&#10;&#10;\end{document}"/>
  <p:tag name="IGUANATEXSIZE" val="28"/>
  <p:tag name="IGUANATEXCURSOR" val="12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1724,035"/>
  <p:tag name="LATEXADDIN" val="\documentclass{article}&#10;\usepackage{amsmath,xcolor,hep}&#10;\pagestyle{empty}&#10;\begin{document}&#10;&#10;$&#10;{\color{black}&#10;\tilde{V}_{\rm NP}^{ij}\equiv\alpha_\phi (q_i q_je^{-m_\phi r}-Q_iQ_j)/r&#10;}&#10;$&#10;&#10;\end{document}"/>
  <p:tag name="IGUANATEXSIZE" val="28"/>
  <p:tag name="IGUANATEXCURSOR" val="18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3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,228"/>
  <p:tag name="ORIGINALWIDTH" val="1156,355"/>
  <p:tag name="LATEXADDIN" val="\documentclass{article}&#10;\usepackage{amsmath,xcolor,hep}&#10;\pagestyle{empty}&#10;\begin{document}&#10;&#10;$&#10;{\color{black}&#10;V_{\rm NP}^{ij}=\alpha_\phi\frac{Q_iQ_j}{r}+\tilde{V}_{\rm NP}^{ij}&#10;}&#10;$&#10;&#10;\end{document}"/>
  <p:tag name="IGUANATEXSIZE" val="28"/>
  <p:tag name="IGUANATEXCURSOR" val="17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3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638,1702"/>
  <p:tag name="LATEXADDIN" val="\documentclass{article}&#10;\usepackage{amsmath,xcolor,hep}&#10;\pagestyle{empty}&#10;\begin{document}&#10;&#10;$&#10;{\color{red}&#10;\alpha\to\alpha+\alpha_\phi&#10;}&#10;$&#10;&#10;\end{document}"/>
  <p:tag name="IGUANATEXSIZE" val="22"/>
  <p:tag name="IGUANATEXCURSOR" val="10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231,721"/>
  <p:tag name="LATEXADDIN" val="\documentclass{article}&#10;\usepackage{amsmath,xcolor,hep}&#10;\pagestyle{empty}&#10;\begin{document}&#10;&#10;$&#10;{\color{black}&#10;\mathcal{O}_{\rm SM}&#10;}&#10;$&#10;&#10;\end{document}"/>
  <p:tag name="IGUANATEXSIZE" val="22"/>
  <p:tag name="IGUANATEXCURSOR" val="12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,7334"/>
  <p:tag name="ORIGINALWIDTH" val="395,9505"/>
  <p:tag name="LATEXADDIN" val="\documentclass{article}&#10;\usepackage{amsmath,xcolor,hep}&#10;\pagestyle{empty}&#10;\begin{document}&#10;&#10;$&#10;{\color{black}&#10;m_\phi\neq 0&#10;}&#10;$&#10;&#10;\end{document}"/>
  <p:tag name="IGUANATEXSIZE" val="22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1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387,7015"/>
  <p:tag name="LATEXADDIN" val="\documentclass{article}&#10;\usepackage{amsmath,xcolor,hep}&#10;\pagestyle{empty}&#10;\begin{document}&#10;&#10;$&#10;{\color{black}&#10;q_i\neq Q_i&#10;}&#10;$&#10;&#10;\end{document}"/>
  <p:tag name="IGUANATEXSIZE" val="20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2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,2302"/>
  <p:tag name="ORIGINALWIDTH" val="2692,913"/>
  <p:tag name="LATEXADDIN" val="\documentclass{article}&#10;\usepackage{amsmath,xcolor,hep}&#10;\pagestyle{empty}&#10;\begin{document}&#10;&#10;$&#10;{\color{black}&#10;\mathcal{O}=\mathcal{O}_{\rm SM}(\alpha+\alpha_\phi)+\tilde{\mathcal{O}}_{\rm NP}(\alpha+\alpha_\phi,\alpha_\phi,m_\phi)+\delta\mathcal{O}_{\rm th}&#10;}&#10;$&#10;&#10;\end{document}"/>
  <p:tag name="IGUANATEXSIZE" val="30"/>
  <p:tag name="IGUANATEXCURSOR" val="18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2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290,9636"/>
  <p:tag name="LATEXADDIN" val="\documentclass{article}&#10;\usepackage{amsmath,xcolor,hep}&#10;\pagestyle{empty}&#10;\begin{document}&#10;&#10;$&#10;{\color{black}&#10;\propto m_\phi^2&#10;}&#10;$&#10;&#10;\end{document}"/>
  <p:tag name="IGUANATEXSIZE" val="24"/>
  <p:tag name="IGUANATEXCURSOR" val="12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749,1564"/>
  <p:tag name="LATEXADDIN" val="\documentclass{article}&#10;\usepackage{amsmath,xcolor,hep}&#10;\pagestyle{empty}&#10;\begin{document}&#10;&#10;$&#10;{\color{black}&#10;\delta q_iQ_j+Q_i\delta q_j&#10;}&#10;$&#10;&#10;\end{document}"/>
  <p:tag name="IGUANATEXSIZE" val="24"/>
  <p:tag name="IGUANATEXCURSOR" val="13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5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021,747"/>
  <p:tag name="LATEXADDIN" val="\documentclass{article}&#10;\usepackage{amsmath,color,amssymb}&#10;\pagestyle{empty}&#10;\begin{document}&#10;&#10;$&#10;{\color{black}  &#10;\nu_{1S-2S} = 2\,466\,061\,413\,187\,035{\color{red}(10)}\,{\rm Hz}&#10;}&#10;$&#10;&#10;&#10;\end{document}"/>
  <p:tag name="IGUANATEXSIZE" val="26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4848"/>
  <p:tag name="ORIGINALWIDTH" val="158,9802"/>
  <p:tag name="LATEXADDIN" val="\documentclass{article}&#10;\usepackage{amsmath,xcolor,hep}&#10;\pagestyle{empty}&#10;\begin{document}&#10;&#10;$&#10;{\color{black}&#10;10^8&#10;}&#10;$&#10;&#10;\end{document}"/>
  <p:tag name="IGUANATEXSIZE" val="28"/>
  <p:tag name="IGUANATEXCURSOR" val="11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2347"/>
  <p:tag name="ORIGINALWIDTH" val="903,637"/>
  <p:tag name="LATEXADDIN" val="\documentclass{article}&#10;\usepackage{amsmath,color,amssymb}&#10;\pagestyle{empty}&#10;\begin{document}&#10;&#10;$&#10;{\color{black}  &#10;u_{\nu}=4.2\times 10^{\color{red}{-15}}&#10;}&#10;$&#10;&#10;&#10;\end{document}"/>
  <p:tag name="IGUANATEXSIZE" val="22"/>
  <p:tag name="IGUANATEXCURSOR" val="15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021,747"/>
  <p:tag name="LATEXADDIN" val="\documentclass{article}&#10;\usepackage{amsmath,color,amssymb}&#10;\pagestyle{empty}&#10;\begin{document}&#10;&#10;$&#10;{\color{black}  &#10;\nu_{1S-2S} = 2\,466\,061\,413\,187\,035{\color{red}(10)}\,{\rm Hz}&#10;}&#10;$&#10;&#10;&#10;\end{document}"/>
  <p:tag name="IGUANATEXSIZE" val="26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2347"/>
  <p:tag name="ORIGINALWIDTH" val="903,637"/>
  <p:tag name="LATEXADDIN" val="\documentclass{article}&#10;\usepackage{amsmath,color,amssymb}&#10;\pagestyle{empty}&#10;\begin{document}&#10;&#10;$&#10;{\color{black}  &#10;u_{\nu}=4.2\times 10^{\color{red}{-15}}&#10;}&#10;$&#10;&#10;&#10;\end{document}"/>
  <p:tag name="IGUANATEXSIZE" val="22"/>
  <p:tag name="IGUANATEXCURSOR" val="15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6,4754"/>
  <p:tag name="ORIGINALWIDTH" val="2662,917"/>
  <p:tag name="LATEXADDIN" val="\documentclass{article}&#10;\usepackage{amsmath,xcolor,hep}&#10;\pagestyle{empty}&#10;\begin{document}&#10;&#10;$&#10;{\color{black}&#10;\nu_{\rm 1S-2S} = \frac{3}{4}\frac{{\color{red}R_\infty} c}{(1+m_e/m_p)}[1+\delta_{\rm 1S-2S}^{\rm QED}(\alpha)+\delta_{\rm 1S-2S}^{\rm FNS}(r_p)]&#10;}&#10;$&#10;&#10;\end{document}"/>
  <p:tag name="IGUANATEXSIZE" val="30"/>
  <p:tag name="IGUANATEXCURSOR" val="2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268,092"/>
  <p:tag name="LATEXADDIN" val="\documentclass{article}&#10;\usepackage{amsmath,color,amssymb}&#10;\pagestyle{empty}&#10;\begin{document}&#10;&#10;$&#10;{\color{black}  &#10;\eta\equiv n_B/n_\gamma \approx 6\times 10^{-10}&#10;}&#10;$&#10;&#10;&#10;\end{document}"/>
  <p:tag name="IGUANATEXSIZE" val="26"/>
  <p:tag name="IGUANATEXCURSOR" val="11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350,9561"/>
  <p:tag name="LATEXADDIN" val="\documentclass{article}&#10;\usepackage{amsmath,xcolor,hep}&#10;\pagestyle{empty}&#10;\begin{document}&#10;&#10;$&#10;{\color{green}&#10;\sim 2\,{\rm Hz}&#10;}&#10;$&#10;&#10;\end{document}"/>
  <p:tag name="IGUANATEXSIZE" val="18"/>
  <p:tag name="IGUANATEXCURSOR" val="10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906,6367"/>
  <p:tag name="LATEXADDIN" val="\documentclass{article}&#10;\usepackage{amsmath,xcolor,hep}&#10;\pagestyle{empty}&#10;\begin{document}&#10;&#10;$&#10;{\color{black}&#10;R_\infty \equiv \alpha^2 m_e c/2h&#10;}&#10;$&#10;&#10;\end{document}"/>
  <p:tag name="IGUANATEXSIZE" val="18"/>
  <p:tag name="IGUANATEXCURSOR" val="14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3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2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14,848"/>
  <p:tag name="LATEXADDIN" val="\documentclass{article}&#10;\usepackage{amsmath,color,amssymb}&#10;\pagestyle{empty}&#10;\begin{document}&#10;&#10;$&#10;{\color{black}  &#10;\Omega_{\rm DM}=\rho_{\rm DM}/\rho_c\approx 0.25&#10;}&#10;$&#10;&#10;&#10;\end{document}"/>
  <p:tag name="IGUANATEXSIZE" val="26"/>
  <p:tag name="IGUANATEXCURSOR" val="14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021,747"/>
  <p:tag name="LATEXADDIN" val="\documentclass{article}&#10;\usepackage{amsmath,color,amssymb}&#10;\pagestyle{empty}&#10;\begin{document}&#10;&#10;$&#10;{\color{black}  &#10;\nu_{1S-2S} = 2\,466\,061\,413\,187\,035{\color{red}(10)}\,{\rm Hz}&#10;}&#10;$&#10;&#10;&#10;\end{document}"/>
  <p:tag name="IGUANATEXSIZE" val="26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2347"/>
  <p:tag name="ORIGINALWIDTH" val="903,637"/>
  <p:tag name="LATEXADDIN" val="\documentclass{article}&#10;\usepackage{amsmath,color,amssymb}&#10;\pagestyle{empty}&#10;\begin{document}&#10;&#10;$&#10;{\color{black}  &#10;u_{\nu}=4.2\times 10^{\color{red}{-15}}&#10;}&#10;$&#10;&#10;&#10;\end{document}"/>
  <p:tag name="IGUANATEXSIZE" val="22"/>
  <p:tag name="IGUANATEXCURSOR" val="15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6,4754"/>
  <p:tag name="ORIGINALWIDTH" val="2662,917"/>
  <p:tag name="LATEXADDIN" val="\documentclass{article}&#10;\usepackage{amsmath,xcolor,hep}&#10;\pagestyle{empty}&#10;\begin{document}&#10;&#10;$&#10;{\color{black}&#10;\nu_{\rm 1S-2S} = \frac{3}{4}\frac{{\color{red}R_\infty} c}{(1+m_e/m_p)}[1+\delta_{\rm 1S-2S}^{\rm QED}(\alpha)+\delta_{\rm 1S-2S}^{\rm FNS}(r_p)]&#10;}&#10;$&#10;&#10;\end{document}"/>
  <p:tag name="IGUANATEXSIZE" val="30"/>
  <p:tag name="IGUANATEXCURSOR" val="2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1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350,9561"/>
  <p:tag name="LATEXADDIN" val="\documentclass{article}&#10;\usepackage{amsmath,xcolor,hep}&#10;\pagestyle{empty}&#10;\begin{document}&#10;&#10;$&#10;{\color{green}&#10;\sim 2\,{\rm Hz}&#10;}&#10;$&#10;&#10;\end{document}"/>
  <p:tag name="IGUANATEXSIZE" val="18"/>
  <p:tag name="IGUANATEXCURSOR" val="10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661,4173"/>
  <p:tag name="LATEXADDIN" val="\documentclass{article}&#10;\usepackage{amsmath,color,amssymb}&#10;\pagestyle{empty}&#10;\begin{document}&#10;&#10;$&#10;{\color{black}  &#10;m_\nu\sim 0.1\,{\rm eV}&#10;}&#10;$&#10;&#10;&#10;\end{document}"/>
  <p:tag name="IGUANATEXSIZE" val="26"/>
  <p:tag name="IGUANATEXCURSOR" val="13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2150,731"/>
  <p:tag name="LATEXADDIN" val="\documentclass{article}&#10;\usepackage{amsmath,color,amssymb}&#10;\pagestyle{empty}&#10;\begin{document}&#10;&#10;$&#10;{\color{black}  &#10;R_\infty c=  3.289\,841\,960\,2508{\color{red}(64)}\times 10^{15}\,{\rm Hz}&#10;}&#10;$&#10;&#10;&#10;\end{document}"/>
  <p:tag name="IGUANATEXSIZE" val="26"/>
  <p:tag name="IGUANATEXCURSOR" val="16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4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906,6367"/>
  <p:tag name="LATEXADDIN" val="\documentclass{article}&#10;\usepackage{amsmath,xcolor,hep}&#10;\pagestyle{empty}&#10;\begin{document}&#10;&#10;$&#10;{\color{black}&#10;R_\infty \equiv \alpha^2 m_e c/2h&#10;}&#10;$&#10;&#10;\end{document}"/>
  <p:tag name="IGUANATEXSIZE" val="18"/>
  <p:tag name="IGUANATEXCURSOR" val="14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3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1013,873"/>
  <p:tag name="LATEXADDIN" val="\documentclass{article}&#10;\usepackage{amsmath,color,amssymb}&#10;\pagestyle{empty}&#10;\begin{document}&#10;&#10;$&#10;{\color{black}  &#10;u_{R_\infty}=1.9\times 10^{\color{red}{-12}}&#10;}&#10;$&#10;&#10;&#10;\end{document}"/>
  <p:tag name="IGUANATEXSIZE" val="22"/>
  <p:tag name="IGUANATEXCURSOR" val="15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  <p:tag name="ID" val=" 3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 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926,1343"/>
  <p:tag name="LATEXADDIN" val="\documentclass{article}&#10;\usepackage{amsmath,xcolor,hep}&#10;\pagestyle{empty}&#10;\begin{document}&#10;&#10;$&#10;{\color{black}&#10;\mathcal{L}_{\rm SM} \supset -m_H^2|H|^2&#10;}&#10;$&#10;&#10;\end{document}"/>
  <p:tag name="IGUANATEXSIZE" val="28"/>
  <p:tag name="IGUANATEXCURSOR" val="14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2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182,9771"/>
  <p:tag name="LATEXADDIN" val="\documentclass{article}&#10;\usepackage{amsmath,xcolor,hep}&#10;\pagestyle{empty}&#10;\begin{document}&#10;&#10;$&#10;{\color{black}&#10;\ R_\infty \ &#10;}&#10;$&#10;&#10;\end{document}"/>
  <p:tag name="IGUANATEXSIZE" val="30"/>
  <p:tag name="IGUANATEXCURSOR" val="110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0,49118"/>
  <p:tag name="LATEXADDIN" val="\documentclass{article}&#10;\usepackage{amsmath,xcolor,hep}&#10;\pagestyle{empty}&#10;\begin{document}&#10;&#10;$&#10;{\color{black}&#10;\ \alpha\ &#10;}&#10;$&#10;&#10;\end{document}"/>
  <p:tag name="IGUANATEXSIZE" val="30"/>
  <p:tag name="IGUANATEXCURSOR" val="117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77,4653"/>
  <p:tag name="LATEXADDIN" val="\documentclass{article}&#10;\usepackage{amsmath,xcolor,hep}&#10;\pagestyle{empty}&#10;\begin{document}&#10;&#10;$&#10;{\color{black}&#10;A_{\rm r}(e)&#10;}&#10;$&#10;&#10;\end{document}"/>
  <p:tag name="IGUANATEXSIZE" val="2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84,2145"/>
  <p:tag name="LATEXADDIN" val="\documentclass{article}&#10;\usepackage{amsmath,xcolor,hep}&#10;\pagestyle{empty}&#10;\begin{document}&#10;&#10;$&#10;{\color{black}&#10;A_{\rm r}(d)&#10;}&#10;$&#10;&#10;\end{document}"/>
  <p:tag name="IGUANATEXSIZE" val="2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98985"/>
  <p:tag name="ORIGINALWIDTH" val="103,4871"/>
  <p:tag name="LATEXADDIN" val="\documentclass{article}&#10;\usepackage{amsmath,xcolor,hep}&#10;\pagestyle{empty}&#10;\begin{document}&#10;&#10;$&#10;{\color{black}&#10;\ r_d\ &#10;}&#10;$&#10;&#10;\end{document}"/>
  <p:tag name="IGUANATEXSIZE" val="30"/>
  <p:tag name="IGUANATEXCURSOR" val="114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82,7147"/>
  <p:tag name="LATEXADDIN" val="\documentclass{article}&#10;\usepackage{amsmath,xcolor,hep}&#10;\pagestyle{empty}&#10;\begin{document}&#10;&#10;$&#10;{\color{black}&#10;A_{\rm r}(p)&#10;}&#10;$&#10;&#10;\end{document}"/>
  <p:tag name="IGUANATEXSIZE" val="26"/>
  <p:tag name="IGUANATEXCURSOR" val="12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,48779"/>
  <p:tag name="ORIGINALWIDTH" val="101,9872"/>
  <p:tag name="LATEXADDIN" val="\documentclass{article}&#10;\usepackage{amsmath,xcolor,hep}&#10;\pagestyle{empty}&#10;\begin{document}&#10;&#10;$&#10;{\color{black}&#10;\ r_p\ &#10;}&#10;$&#10;&#10;\end{document}"/>
  <p:tag name="IGUANATEXSIZE" val="30"/>
  <p:tag name="IGUANATEXCURSOR" val="114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336,7079"/>
  <p:tag name="LATEXADDIN" val="\documentclass{article}&#10;\usepackage{amsmath,xcolor,hep}&#10;\pagestyle{empty}&#10;\begin{document}&#10;&#10;$&#10;{\color{black}&#10;\nu_{\rm 1S-2S}&#10;}&#10;$&#10;&#10;\end{document}"/>
  <p:tag name="IGUANATEXSIZE" val="18"/>
  <p:tag name="IGUANATEXCURSOR" val="12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LIDENUMBER" val=" 2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4107</TotalTime>
  <Words>2932</Words>
  <Application>Microsoft Office PowerPoint</Application>
  <PresentationFormat>Grand écran</PresentationFormat>
  <Paragraphs>616</Paragraphs>
  <Slides>63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72" baseType="lpstr">
      <vt:lpstr>Arial</vt:lpstr>
      <vt:lpstr>Arial </vt:lpstr>
      <vt:lpstr>Arial Black</vt:lpstr>
      <vt:lpstr>Calibri</vt:lpstr>
      <vt:lpstr>Calibri Light</vt:lpstr>
      <vt:lpstr>Symbol</vt:lpstr>
      <vt:lpstr>Tahoma</vt:lpstr>
      <vt:lpstr>Verdana</vt:lpstr>
      <vt:lpstr>Thème Office</vt:lpstr>
      <vt:lpstr>NEW PHYSICS SEARCHES FROM BELOW</vt:lpstr>
      <vt:lpstr>The Standard Model</vt:lpstr>
      <vt:lpstr>Is This the End?</vt:lpstr>
      <vt:lpstr>Is This the End?</vt:lpstr>
      <vt:lpstr>An Incomplete Masterpiece</vt:lpstr>
      <vt:lpstr>An Incomplete Masterpiece</vt:lpstr>
      <vt:lpstr>The hierarchy problem</vt:lpstr>
      <vt:lpstr>The strong CP problem</vt:lpstr>
      <vt:lpstr>The flavor puzzle</vt:lpstr>
      <vt:lpstr>Challenging the Standard Model</vt:lpstr>
      <vt:lpstr>Challenging the Standard Model</vt:lpstr>
      <vt:lpstr>Challenging the Standard Model</vt:lpstr>
      <vt:lpstr>Light New Physics</vt:lpstr>
      <vt:lpstr>Présentation PowerPoint</vt:lpstr>
      <vt:lpstr>Atomic Spectrometry </vt:lpstr>
      <vt:lpstr>Atomic Spectrometry </vt:lpstr>
      <vt:lpstr>Extracting New Physics</vt:lpstr>
      <vt:lpstr>One Possible Strategy</vt:lpstr>
      <vt:lpstr>Another Possible Strategy</vt:lpstr>
      <vt:lpstr>Présentation PowerPoint</vt:lpstr>
      <vt:lpstr>The Hydrogen Frontier</vt:lpstr>
      <vt:lpstr>The Hydrogen Frontier</vt:lpstr>
      <vt:lpstr>The Hydrogen Frontier</vt:lpstr>
      <vt:lpstr>A Constellation of Constants</vt:lpstr>
      <vt:lpstr>A Constellation of Constants</vt:lpstr>
      <vt:lpstr>A Constellation of Constants</vt:lpstr>
      <vt:lpstr>A Constellation of Constants</vt:lpstr>
      <vt:lpstr>A Constellation of Constants</vt:lpstr>
      <vt:lpstr>CODATA 2018 values</vt:lpstr>
      <vt:lpstr>BSM CODATA</vt:lpstr>
      <vt:lpstr>BSM CODATA</vt:lpstr>
      <vt:lpstr>BSM CODATA</vt:lpstr>
      <vt:lpstr>BSM CODATA</vt:lpstr>
      <vt:lpstr>Datasets</vt:lpstr>
      <vt:lpstr>New Physics Models</vt:lpstr>
      <vt:lpstr>New Physics Bounds</vt:lpstr>
      <vt:lpstr>New Physics Bounds</vt:lpstr>
      <vt:lpstr>Non-zero Higgs Portal?</vt:lpstr>
      <vt:lpstr>Non-zero Higgs Portal?</vt:lpstr>
      <vt:lpstr>Evidence for ULD scalar</vt:lpstr>
      <vt:lpstr>Impact on fundamental constants</vt:lpstr>
      <vt:lpstr>Impact on fundamental constants</vt:lpstr>
      <vt:lpstr>Présentation PowerPoint</vt:lpstr>
      <vt:lpstr>Isotope Shift Theory</vt:lpstr>
      <vt:lpstr>IS Theory (continued)</vt:lpstr>
      <vt:lpstr>Présentation PowerPoint</vt:lpstr>
      <vt:lpstr>Nonlinearities beyond the SM</vt:lpstr>
      <vt:lpstr>Extracting the NP coupling</vt:lpstr>
      <vt:lpstr>IS linearity in Ca+ </vt:lpstr>
      <vt:lpstr>Nonlinearities in Yb+</vt:lpstr>
      <vt:lpstr>NP nonlinearities are correlated</vt:lpstr>
      <vt:lpstr>Nonlinearities from nuclear physics</vt:lpstr>
      <vt:lpstr>Overcoming nuclear nonlinearities</vt:lpstr>
      <vt:lpstr>Generalized King Plots</vt:lpstr>
      <vt:lpstr>Extracting NP coupling</vt:lpstr>
      <vt:lpstr>Generalized King plot in Yb/Yb+</vt:lpstr>
      <vt:lpstr>Présentation PowerPoint</vt:lpstr>
      <vt:lpstr>Conclusions</vt:lpstr>
      <vt:lpstr>Présentation PowerPoint</vt:lpstr>
      <vt:lpstr>Présentation PowerPoint</vt:lpstr>
      <vt:lpstr>The Light Vector Case</vt:lpstr>
      <vt:lpstr>The Light Vector Case</vt:lpstr>
      <vt:lpstr>The Light Vector Case</vt:lpstr>
    </vt:vector>
  </TitlesOfParts>
  <Company>LAPP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PHYSICS SEARCHES FROM BELOW</dc:title>
  <dc:creator>Cedric DELAUNAY</dc:creator>
  <cp:lastModifiedBy>Cedric DELAUNAY</cp:lastModifiedBy>
  <cp:revision>32</cp:revision>
  <dcterms:created xsi:type="dcterms:W3CDTF">2024-04-12T13:55:05Z</dcterms:created>
  <dcterms:modified xsi:type="dcterms:W3CDTF">2024-04-15T10:22:48Z</dcterms:modified>
</cp:coreProperties>
</file>