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92" y="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1615-5909-4B1E-A03E-CC84711840F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D66-1CD1-46C5-832C-ED2CF49A78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84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1615-5909-4B1E-A03E-CC84711840F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D66-1CD1-46C5-832C-ED2CF49A78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930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1615-5909-4B1E-A03E-CC84711840F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D66-1CD1-46C5-832C-ED2CF49A78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55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1615-5909-4B1E-A03E-CC84711840F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D66-1CD1-46C5-832C-ED2CF49A78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88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1615-5909-4B1E-A03E-CC84711840F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D66-1CD1-46C5-832C-ED2CF49A78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83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1615-5909-4B1E-A03E-CC84711840F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D66-1CD1-46C5-832C-ED2CF49A78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48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1615-5909-4B1E-A03E-CC84711840F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D66-1CD1-46C5-832C-ED2CF49A78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22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1615-5909-4B1E-A03E-CC84711840F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D66-1CD1-46C5-832C-ED2CF49A78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38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1615-5909-4B1E-A03E-CC84711840F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D66-1CD1-46C5-832C-ED2CF49A78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1615-5909-4B1E-A03E-CC84711840F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D66-1CD1-46C5-832C-ED2CF49A78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5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1615-5909-4B1E-A03E-CC84711840F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D66-1CD1-46C5-832C-ED2CF49A78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1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01615-5909-4B1E-A03E-CC84711840F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9D66-1CD1-46C5-832C-ED2CF49A78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26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26502"/>
            <a:ext cx="9144000" cy="666095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/>
          <a:p>
            <a:r>
              <a:rPr lang="de-DE" sz="2800" b="1" dirty="0" smtClean="0">
                <a:sym typeface="Symbol" panose="05050102010706020507" pitchFamily="18" charset="2"/>
              </a:rPr>
              <a:t>DM LAB </a:t>
            </a:r>
            <a:r>
              <a:rPr lang="de-DE" sz="2800" b="1" dirty="0" err="1" smtClean="0">
                <a:sym typeface="Symbol" panose="05050102010706020507" pitchFamily="18" charset="2"/>
              </a:rPr>
              <a:t>activities</a:t>
            </a:r>
            <a:r>
              <a:rPr lang="de-DE" sz="2800" b="1" dirty="0" smtClean="0">
                <a:sym typeface="Symbol" panose="05050102010706020507" pitchFamily="18" charset="2"/>
              </a:rPr>
              <a:t> GSI/IPHC</a:t>
            </a:r>
            <a:endParaRPr lang="de-DE" sz="2800" b="1" dirty="0"/>
          </a:p>
        </p:txBody>
      </p:sp>
      <p:sp>
        <p:nvSpPr>
          <p:cNvPr id="6" name="Rechteck 5"/>
          <p:cNvSpPr/>
          <p:nvPr/>
        </p:nvSpPr>
        <p:spPr>
          <a:xfrm>
            <a:off x="4764379" y="4455952"/>
            <a:ext cx="1871314" cy="21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28" t="20788" r="8462" b="15496"/>
          <a:stretch/>
        </p:blipFill>
        <p:spPr bwMode="auto">
          <a:xfrm>
            <a:off x="875029" y="1800393"/>
            <a:ext cx="3371850" cy="22479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851318" y="1545316"/>
            <a:ext cx="6611987" cy="28623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66"/>
                </a:solidFill>
              </a:rPr>
              <a:t>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Modelling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simulation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1000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element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array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reveals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outstanding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detection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qualities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R&amp;D on additive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manufacturing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inorganic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scintillator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crystalites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beads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in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optically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matching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substrates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ceramics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employing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sintering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processes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have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started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b="1" dirty="0" err="1" smtClean="0">
                <a:solidFill>
                  <a:srgbClr val="FF0066"/>
                </a:solidFill>
              </a:rPr>
              <a:t>Expectations</a:t>
            </a:r>
            <a:endParaRPr lang="de-DE" b="1" dirty="0" smtClean="0">
              <a:solidFill>
                <a:srgbClr val="FF006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Background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dicrimination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improvement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2-3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orders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magnitude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gamma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particle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origin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determination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63010" y="1078991"/>
            <a:ext cx="855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5"/>
                </a:solidFill>
              </a:rPr>
              <a:t>Development </a:t>
            </a:r>
            <a:r>
              <a:rPr lang="de-DE" b="1" dirty="0" err="1" smtClean="0">
                <a:solidFill>
                  <a:schemeClr val="accent5"/>
                </a:solidFill>
              </a:rPr>
              <a:t>and</a:t>
            </a:r>
            <a:r>
              <a:rPr lang="de-DE" b="1" dirty="0" smtClean="0">
                <a:solidFill>
                  <a:schemeClr val="accent5"/>
                </a:solidFill>
              </a:rPr>
              <a:t> </a:t>
            </a:r>
            <a:r>
              <a:rPr lang="de-DE" b="1" dirty="0" err="1" smtClean="0">
                <a:solidFill>
                  <a:schemeClr val="accent5"/>
                </a:solidFill>
              </a:rPr>
              <a:t>characterization</a:t>
            </a:r>
            <a:r>
              <a:rPr lang="de-DE" b="1" dirty="0" smtClean="0">
                <a:solidFill>
                  <a:schemeClr val="accent5"/>
                </a:solidFill>
              </a:rPr>
              <a:t> </a:t>
            </a:r>
            <a:r>
              <a:rPr lang="de-DE" b="1" dirty="0" err="1" smtClean="0">
                <a:solidFill>
                  <a:schemeClr val="accent5"/>
                </a:solidFill>
              </a:rPr>
              <a:t>of</a:t>
            </a:r>
            <a:r>
              <a:rPr lang="de-DE" b="1" dirty="0" smtClean="0">
                <a:solidFill>
                  <a:schemeClr val="accent5"/>
                </a:solidFill>
              </a:rPr>
              <a:t> </a:t>
            </a:r>
            <a:r>
              <a:rPr lang="de-DE" b="1" dirty="0" err="1" smtClean="0">
                <a:solidFill>
                  <a:schemeClr val="accent5"/>
                </a:solidFill>
              </a:rPr>
              <a:t>position</a:t>
            </a:r>
            <a:r>
              <a:rPr lang="de-DE" b="1" dirty="0" smtClean="0">
                <a:solidFill>
                  <a:schemeClr val="accent5"/>
                </a:solidFill>
              </a:rPr>
              <a:t>-sensitive </a:t>
            </a:r>
            <a:r>
              <a:rPr lang="de-DE" b="1" dirty="0" err="1" smtClean="0">
                <a:solidFill>
                  <a:schemeClr val="accent5"/>
                </a:solidFill>
              </a:rPr>
              <a:t>scintillators</a:t>
            </a:r>
            <a:r>
              <a:rPr lang="de-DE" b="1" dirty="0" smtClean="0">
                <a:solidFill>
                  <a:schemeClr val="accent5"/>
                </a:solidFill>
              </a:rPr>
              <a:t> </a:t>
            </a:r>
            <a:r>
              <a:rPr lang="de-DE" b="1" dirty="0" err="1" smtClean="0">
                <a:solidFill>
                  <a:schemeClr val="accent5"/>
                </a:solidFill>
              </a:rPr>
              <a:t>for</a:t>
            </a:r>
            <a:r>
              <a:rPr lang="de-DE" b="1" dirty="0" smtClean="0">
                <a:solidFill>
                  <a:schemeClr val="accent5"/>
                </a:solidFill>
              </a:rPr>
              <a:t> WIMP </a:t>
            </a:r>
            <a:r>
              <a:rPr lang="de-DE" b="1" dirty="0" err="1" smtClean="0">
                <a:solidFill>
                  <a:schemeClr val="accent5"/>
                </a:solidFill>
              </a:rPr>
              <a:t>detection</a:t>
            </a:r>
            <a:endParaRPr lang="de-DE" b="1" dirty="0">
              <a:solidFill>
                <a:schemeClr val="accent5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63010" y="4953628"/>
            <a:ext cx="4314645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66"/>
                </a:solidFill>
              </a:rPr>
              <a:t>Plans </a:t>
            </a:r>
            <a:r>
              <a:rPr lang="de-DE" b="1" dirty="0" err="1" smtClean="0">
                <a:solidFill>
                  <a:srgbClr val="FF0066"/>
                </a:solidFill>
              </a:rPr>
              <a:t>for</a:t>
            </a:r>
            <a:r>
              <a:rPr lang="de-DE" b="1" dirty="0" smtClean="0">
                <a:solidFill>
                  <a:srgbClr val="FF0066"/>
                </a:solidFill>
              </a:rPr>
              <a:t>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accent5">
                    <a:lumMod val="50000"/>
                  </a:schemeClr>
                </a:solidFill>
              </a:rPr>
              <a:t>development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50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 a prototype </a:t>
            </a:r>
            <a:r>
              <a:rPr lang="de-DE" dirty="0" err="1" smtClean="0">
                <a:solidFill>
                  <a:schemeClr val="accent5">
                    <a:lumMod val="50000"/>
                  </a:schemeClr>
                </a:solidFill>
              </a:rPr>
              <a:t>segmented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50000"/>
                  </a:schemeClr>
                </a:solidFill>
              </a:rPr>
              <a:t>scintillator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50000"/>
                  </a:schemeClr>
                </a:solidFill>
              </a:rPr>
              <a:t>with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 32 </a:t>
            </a:r>
            <a:r>
              <a:rPr lang="de-DE" dirty="0" err="1" smtClean="0">
                <a:solidFill>
                  <a:schemeClr val="accent5">
                    <a:lumMod val="50000"/>
                  </a:schemeClr>
                </a:solidFill>
              </a:rPr>
              <a:t>channels</a:t>
            </a:r>
            <a:endParaRPr lang="de-D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accent5">
                    <a:lumMod val="50000"/>
                  </a:schemeClr>
                </a:solidFill>
              </a:rPr>
              <a:t>characterization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50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50000"/>
                  </a:schemeClr>
                </a:solidFill>
              </a:rPr>
              <a:t>the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 prototype</a:t>
            </a:r>
            <a:endParaRPr lang="de-DE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" name="Grafik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1" r="4816"/>
          <a:stretch/>
        </p:blipFill>
        <p:spPr bwMode="auto">
          <a:xfrm rot="5400000">
            <a:off x="8144352" y="4833301"/>
            <a:ext cx="1569659" cy="18103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8" t="5575" r="13555" b="6242"/>
          <a:stretch/>
        </p:blipFill>
        <p:spPr>
          <a:xfrm rot="5400000">
            <a:off x="9930572" y="4961039"/>
            <a:ext cx="1569660" cy="1554839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5292237" y="4953628"/>
            <a:ext cx="2628143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accent5">
                    <a:lumMod val="50000"/>
                  </a:schemeClr>
                </a:solidFill>
              </a:rPr>
              <a:t>2x4x4 CeBr</a:t>
            </a:r>
            <a:r>
              <a:rPr lang="de-DE" sz="1600" baseline="-25000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de-DE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5">
                    <a:lumMod val="50000"/>
                  </a:schemeClr>
                </a:solidFill>
              </a:rPr>
              <a:t>crystals</a:t>
            </a:r>
            <a:r>
              <a:rPr lang="de-DE" sz="16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de-DE" sz="1600" dirty="0" err="1">
                <a:solidFill>
                  <a:schemeClr val="accent5">
                    <a:lumMod val="50000"/>
                  </a:schemeClr>
                </a:solidFill>
              </a:rPr>
              <a:t>close-packed</a:t>
            </a:r>
            <a:r>
              <a:rPr lang="de-DE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600" dirty="0" err="1" smtClean="0">
                <a:solidFill>
                  <a:schemeClr val="accent5">
                    <a:lumMod val="50000"/>
                  </a:schemeClr>
                </a:solidFill>
              </a:rPr>
              <a:t>array</a:t>
            </a:r>
            <a:endParaRPr lang="de-DE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accent5">
                    <a:lumMod val="50000"/>
                  </a:schemeClr>
                </a:solidFill>
              </a:rPr>
              <a:t>40x34 mm</a:t>
            </a:r>
            <a:r>
              <a:rPr lang="de-DE" sz="1600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de-DE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600" dirty="0" err="1" smtClean="0">
                <a:solidFill>
                  <a:schemeClr val="accent5">
                    <a:lumMod val="50000"/>
                  </a:schemeClr>
                </a:solidFill>
              </a:rPr>
              <a:t>active</a:t>
            </a:r>
            <a:r>
              <a:rPr lang="de-DE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600" dirty="0" err="1" smtClean="0">
                <a:solidFill>
                  <a:schemeClr val="accent5">
                    <a:lumMod val="50000"/>
                  </a:schemeClr>
                </a:solidFill>
              </a:rPr>
              <a:t>volume</a:t>
            </a:r>
            <a:endParaRPr lang="de-DE" sz="1600" dirty="0">
              <a:solidFill>
                <a:schemeClr val="accent5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 err="1">
                <a:solidFill>
                  <a:schemeClr val="accent5">
                    <a:lumMod val="50000"/>
                  </a:schemeClr>
                </a:solidFill>
              </a:rPr>
              <a:t>readout</a:t>
            </a:r>
            <a:r>
              <a:rPr lang="de-DE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5">
                    <a:lumMod val="50000"/>
                  </a:schemeClr>
                </a:solidFill>
              </a:rPr>
              <a:t>by</a:t>
            </a:r>
            <a:r>
              <a:rPr lang="de-DE" sz="1600" dirty="0">
                <a:solidFill>
                  <a:schemeClr val="accent5">
                    <a:lumMod val="50000"/>
                  </a:schemeClr>
                </a:solidFill>
              </a:rPr>
              <a:t> an </a:t>
            </a:r>
            <a:r>
              <a:rPr lang="de-DE" sz="1600" dirty="0" err="1">
                <a:solidFill>
                  <a:schemeClr val="accent5">
                    <a:lumMod val="50000"/>
                  </a:schemeClr>
                </a:solidFill>
              </a:rPr>
              <a:t>array</a:t>
            </a:r>
            <a:r>
              <a:rPr lang="de-DE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5">
                    <a:lumMod val="50000"/>
                  </a:schemeClr>
                </a:solidFill>
              </a:rPr>
              <a:t>of</a:t>
            </a:r>
            <a:r>
              <a:rPr lang="de-DE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5">
                    <a:lumMod val="50000"/>
                  </a:schemeClr>
                </a:solidFill>
              </a:rPr>
              <a:t>single</a:t>
            </a:r>
            <a:r>
              <a:rPr lang="de-DE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5">
                    <a:lumMod val="50000"/>
                  </a:schemeClr>
                </a:solidFill>
              </a:rPr>
              <a:t>SiPM</a:t>
            </a:r>
            <a:r>
              <a:rPr lang="de-DE" sz="1600" dirty="0">
                <a:solidFill>
                  <a:schemeClr val="accent5">
                    <a:lumMod val="50000"/>
                  </a:schemeClr>
                </a:solidFill>
              </a:rPr>
              <a:t> (MICROFJ−60035−</a:t>
            </a:r>
            <a:r>
              <a:rPr lang="de-DE" sz="1600" dirty="0" smtClean="0">
                <a:solidFill>
                  <a:schemeClr val="accent5">
                    <a:lumMod val="50000"/>
                  </a:schemeClr>
                </a:solidFill>
              </a:rPr>
              <a:t>TSV)</a:t>
            </a:r>
            <a:endParaRPr lang="de-DE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DM LAB activities GSI/IPHC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Gerl, Juergen Dr.</dc:creator>
  <cp:lastModifiedBy>Gerl, Juergen Dr.</cp:lastModifiedBy>
  <cp:revision>2</cp:revision>
  <dcterms:created xsi:type="dcterms:W3CDTF">2024-03-01T08:41:25Z</dcterms:created>
  <dcterms:modified xsi:type="dcterms:W3CDTF">2024-03-01T08:46:45Z</dcterms:modified>
</cp:coreProperties>
</file>