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8" r:id="rId3"/>
    <p:sldId id="278" r:id="rId4"/>
    <p:sldId id="279" r:id="rId5"/>
    <p:sldId id="292" r:id="rId6"/>
    <p:sldId id="285" r:id="rId7"/>
    <p:sldId id="288" r:id="rId8"/>
    <p:sldId id="308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FD61D"/>
    <a:srgbClr val="DDE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83060" autoAdjust="0"/>
  </p:normalViewPr>
  <p:slideViewPr>
    <p:cSldViewPr snapToGrid="0">
      <p:cViewPr varScale="1">
        <p:scale>
          <a:sx n="86" d="100"/>
          <a:sy n="86" d="100"/>
        </p:scale>
        <p:origin x="137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A040-F5BE-4849-8F78-6ADC7B9CD47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93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24A3A-3DF6-E61A-0ADD-B01224DBE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EA19780-ADDB-E225-4F71-EED13F8F5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A03829E-D608-DAC6-E88B-B73A39C57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AA9B83-722C-0125-30B8-D503EC279D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A040-F5BE-4849-8F78-6ADC7B9CD47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29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A040-F5BE-4849-8F78-6ADC7B9CD47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82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A040-F5BE-4849-8F78-6ADC7B9CD47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79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2A513-07D5-B159-B1FD-D4F06575B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80374C6-B123-5EAA-00D7-D6F4F045D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9AFFDA7-4BDF-F0BA-1A7E-071BF904C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06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22511" y="457200"/>
            <a:ext cx="8268789" cy="70788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Exercice du CERN</a:t>
            </a: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6" y="1533979"/>
            <a:ext cx="8508708" cy="445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4691" y="6357694"/>
            <a:ext cx="2922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Ne perdez pas la boule !</a:t>
            </a:r>
          </a:p>
        </p:txBody>
      </p:sp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Objectifs </a:t>
            </a:r>
          </a:p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de l’exercice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75704" y="1537003"/>
            <a:ext cx="8302403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omic Sans MS" pitchFamily="66" charset="0"/>
              </a:rPr>
              <a:t>Recherchez le méson D0 dans les données prises par </a:t>
            </a:r>
            <a:r>
              <a:rPr lang="fr-FR" sz="2400" b="1" dirty="0" err="1">
                <a:latin typeface="Comic Sans MS" pitchFamily="66" charset="0"/>
              </a:rPr>
              <a:t>LHCb</a:t>
            </a:r>
            <a:r>
              <a:rPr lang="fr-FR" sz="2400" b="1" dirty="0">
                <a:latin typeface="Comic Sans MS" pitchFamily="66" charset="0"/>
              </a:rPr>
              <a:t> et mesurez sa masse.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ndefined">
            <a:extLst>
              <a:ext uri="{FF2B5EF4-FFF2-40B4-BE49-F238E27FC236}">
                <a16:creationId xmlns:a16="http://schemas.microsoft.com/office/drawing/2014/main" id="{C6681922-3BB2-32BC-B5B8-463308729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14" r="57092" b="3579"/>
          <a:stretch/>
        </p:blipFill>
        <p:spPr bwMode="auto">
          <a:xfrm>
            <a:off x="3193078" y="2536677"/>
            <a:ext cx="2366342" cy="143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71AED2A6-DEFF-39D0-F4D1-3DE8400980F6}"/>
              </a:ext>
            </a:extLst>
          </p:cNvPr>
          <p:cNvSpPr/>
          <p:nvPr/>
        </p:nvSpPr>
        <p:spPr>
          <a:xfrm>
            <a:off x="4015845" y="2981293"/>
            <a:ext cx="411061" cy="41106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75C2703-DD46-289B-5E01-61300136F030}"/>
              </a:ext>
            </a:extLst>
          </p:cNvPr>
          <p:cNvSpPr/>
          <p:nvPr/>
        </p:nvSpPr>
        <p:spPr>
          <a:xfrm>
            <a:off x="3511172" y="3253390"/>
            <a:ext cx="411061" cy="41106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420E02-2DB1-7FBA-1177-82774960B1DD}"/>
              </a:ext>
            </a:extLst>
          </p:cNvPr>
          <p:cNvSpPr txBox="1"/>
          <p:nvPr/>
        </p:nvSpPr>
        <p:spPr>
          <a:xfrm>
            <a:off x="5009626" y="3560503"/>
            <a:ext cx="4122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D</a:t>
            </a:r>
            <a:r>
              <a:rPr lang="fr-FR" sz="1600" baseline="30000" dirty="0"/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2F8733FE-39E5-97CA-18D9-EE8315AEF738}"/>
                  </a:ext>
                </a:extLst>
              </p:cNvPr>
              <p:cNvSpPr txBox="1"/>
              <p:nvPr/>
            </p:nvSpPr>
            <p:spPr>
              <a:xfrm>
                <a:off x="4055595" y="2998371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2F8733FE-39E5-97CA-18D9-EE8315AEF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595" y="2998371"/>
                <a:ext cx="3876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0278B2D-EB08-567A-1695-CF5FF936CBF8}"/>
                  </a:ext>
                </a:extLst>
              </p:cNvPr>
              <p:cNvSpPr txBox="1"/>
              <p:nvPr/>
            </p:nvSpPr>
            <p:spPr>
              <a:xfrm>
                <a:off x="3555419" y="3265535"/>
                <a:ext cx="361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0278B2D-EB08-567A-1695-CF5FF936C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419" y="3265535"/>
                <a:ext cx="3618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ZoneTexte 26">
            <a:extLst>
              <a:ext uri="{FF2B5EF4-FFF2-40B4-BE49-F238E27FC236}">
                <a16:creationId xmlns:a16="http://schemas.microsoft.com/office/drawing/2014/main" id="{5DA1079D-6C02-BE77-DC55-76BDE6A59FEF}"/>
              </a:ext>
            </a:extLst>
          </p:cNvPr>
          <p:cNvSpPr txBox="1"/>
          <p:nvPr/>
        </p:nvSpPr>
        <p:spPr>
          <a:xfrm>
            <a:off x="1064571" y="4688277"/>
            <a:ext cx="6854312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omic Sans MS" pitchFamily="66" charset="0"/>
              </a:rPr>
              <a:t>Mais le méson D0 est trop fugace, il se désintègre rapidement après avoir été créé.</a:t>
            </a:r>
          </a:p>
        </p:txBody>
      </p:sp>
    </p:spTree>
    <p:extLst>
      <p:ext uri="{BB962C8B-B14F-4D97-AF65-F5344CB8AC3E}">
        <p14:creationId xmlns:p14="http://schemas.microsoft.com/office/powerpoint/2010/main" val="238775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Objectifs </a:t>
            </a:r>
          </a:p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de l’exercice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3176" y="1339977"/>
            <a:ext cx="830240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Signature expérimentale de la présence d’un D</a:t>
            </a:r>
            <a:r>
              <a:rPr lang="fr-FR" sz="2400" b="1" baseline="30000" dirty="0">
                <a:latin typeface="Comic Sans MS" pitchFamily="66" charset="0"/>
              </a:rPr>
              <a:t>0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078D0CF-012A-05A3-DA8C-7447633985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063" t="50000" r="11117" b="22908"/>
          <a:stretch/>
        </p:blipFill>
        <p:spPr>
          <a:xfrm>
            <a:off x="432560" y="1869222"/>
            <a:ext cx="8278879" cy="27644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59A4ED5-19E2-1185-CA29-49EF5B40A60D}"/>
                  </a:ext>
                </a:extLst>
              </p:cNvPr>
              <p:cNvSpPr txBox="1"/>
              <p:nvPr/>
            </p:nvSpPr>
            <p:spPr>
              <a:xfrm>
                <a:off x="6181170" y="2896314"/>
                <a:ext cx="27344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Signature </a:t>
                </a:r>
              </a:p>
              <a:p>
                <a:r>
                  <a:rPr lang="fr-FR" b="1" dirty="0"/>
                  <a:t>= vertex secondaire</a:t>
                </a:r>
              </a:p>
              <a:p>
                <a:r>
                  <a:rPr lang="fr-FR" b="1" dirty="0"/>
                  <a:t>   + une paire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fr-FR" b="1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59A4ED5-19E2-1185-CA29-49EF5B40A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170" y="2896314"/>
                <a:ext cx="2734455" cy="923330"/>
              </a:xfrm>
              <a:prstGeom prst="rect">
                <a:avLst/>
              </a:prstGeom>
              <a:blipFill>
                <a:blip r:embed="rId4"/>
                <a:stretch>
                  <a:fillRect l="-2004" t="-3289" b="-9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FFF7C770-471F-758D-147D-09D95E795659}"/>
              </a:ext>
            </a:extLst>
          </p:cNvPr>
          <p:cNvSpPr txBox="1"/>
          <p:nvPr/>
        </p:nvSpPr>
        <p:spPr>
          <a:xfrm>
            <a:off x="536452" y="4701251"/>
            <a:ext cx="82788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Principe de la méthode : </a:t>
            </a:r>
          </a:p>
          <a:p>
            <a:endParaRPr lang="fr-FR" b="1" dirty="0"/>
          </a:p>
          <a:p>
            <a:pPr marL="342900" indent="-342900">
              <a:buAutoNum type="arabicPeriod"/>
            </a:pPr>
            <a:r>
              <a:rPr lang="fr-FR" dirty="0"/>
              <a:t>Sélectionnez les paires kaons + pions de charge opposée et issues d’un vertex secondaire.</a:t>
            </a:r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r>
              <a:rPr lang="fr-FR" dirty="0"/>
              <a:t>Utilisez les lois de conservation d’énergie et d’impulsion pour remonter à la masse du candidat D</a:t>
            </a:r>
            <a:r>
              <a:rPr lang="fr-FR" baseline="30000" dirty="0"/>
              <a:t>0</a:t>
            </a:r>
            <a:r>
              <a:rPr lang="fr-FR" dirty="0"/>
              <a:t> à partir des informations sur les kaons et pions. </a:t>
            </a:r>
          </a:p>
        </p:txBody>
      </p:sp>
    </p:spTree>
    <p:extLst>
      <p:ext uri="{BB962C8B-B14F-4D97-AF65-F5344CB8AC3E}">
        <p14:creationId xmlns:p14="http://schemas.microsoft.com/office/powerpoint/2010/main" val="239266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Travail demandé</a:t>
            </a:r>
            <a:b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aux élèves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3176" y="1339977"/>
            <a:ext cx="8302403" cy="452431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Concrètement, pour chaque événement : </a:t>
            </a:r>
          </a:p>
          <a:p>
            <a:endParaRPr lang="fr-FR" sz="2400" b="1" dirty="0">
              <a:latin typeface="Comic Sans MS" pitchFamily="66" charset="0"/>
            </a:endParaRPr>
          </a:p>
          <a:p>
            <a:pPr marL="914400" lvl="1" indent="-457200">
              <a:buAutoNum type="arabicPeriod"/>
            </a:pPr>
            <a:r>
              <a:rPr lang="fr-FR" sz="2400" dirty="0">
                <a:latin typeface="Comic Sans MS" pitchFamily="66" charset="0"/>
              </a:rPr>
              <a:t>Utilisez le mode « zoom » pour étudier les vertex secondaires.</a:t>
            </a:r>
          </a:p>
          <a:p>
            <a:pPr marL="914400" lvl="1" indent="-457200">
              <a:buAutoNum type="arabicPeriod"/>
            </a:pPr>
            <a:endParaRPr lang="fr-FR" sz="2400" dirty="0">
              <a:latin typeface="Comic Sans MS" pitchFamily="66" charset="0"/>
            </a:endParaRPr>
          </a:p>
          <a:p>
            <a:pPr marL="914400" lvl="1" indent="-457200">
              <a:buAutoNum type="arabicPeriod"/>
            </a:pPr>
            <a:r>
              <a:rPr lang="fr-FR" sz="2400" dirty="0">
                <a:latin typeface="Comic Sans MS" pitchFamily="66" charset="0"/>
              </a:rPr>
              <a:t>Chercher une 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trace verte (kaon) </a:t>
            </a:r>
            <a:r>
              <a:rPr lang="fr-FR" sz="2400" dirty="0">
                <a:latin typeface="Comic Sans MS" pitchFamily="66" charset="0"/>
              </a:rPr>
              <a:t>et 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une trace rouge (pion) </a:t>
            </a:r>
            <a:r>
              <a:rPr lang="fr-FR" sz="2400" dirty="0">
                <a:latin typeface="Comic Sans MS" pitchFamily="66" charset="0"/>
              </a:rPr>
              <a:t>issues d’un vertex secondaire.</a:t>
            </a:r>
          </a:p>
          <a:p>
            <a:pPr marL="914400" lvl="1" indent="-457200">
              <a:buAutoNum type="arabicPeriod"/>
            </a:pPr>
            <a:endParaRPr lang="fr-FR" sz="2400" dirty="0">
              <a:latin typeface="Comic Sans MS" pitchFamily="66" charset="0"/>
            </a:endParaRPr>
          </a:p>
          <a:p>
            <a:pPr marL="914400" lvl="1" indent="-457200">
              <a:buAutoNum type="arabicPeriod"/>
            </a:pPr>
            <a:r>
              <a:rPr lang="fr-FR" sz="2400" dirty="0">
                <a:latin typeface="Comic Sans MS" pitchFamily="66" charset="0"/>
              </a:rPr>
              <a:t>Les sélectionner pour calculer la masse invariante du candidat D</a:t>
            </a:r>
            <a:r>
              <a:rPr lang="fr-FR" sz="2400" baseline="30000" dirty="0">
                <a:latin typeface="Comic Sans MS" pitchFamily="66" charset="0"/>
              </a:rPr>
              <a:t>0</a:t>
            </a:r>
            <a:r>
              <a:rPr lang="fr-FR" sz="2400" dirty="0">
                <a:latin typeface="Comic Sans MS" pitchFamily="66" charset="0"/>
              </a:rPr>
              <a:t>.</a:t>
            </a:r>
          </a:p>
          <a:p>
            <a:pPr marL="914400" lvl="1" indent="-457200">
              <a:buAutoNum type="arabicPeriod"/>
            </a:pPr>
            <a:endParaRPr lang="fr-FR" sz="2400" dirty="0">
              <a:latin typeface="Comic Sans MS" pitchFamily="66" charset="0"/>
            </a:endParaRPr>
          </a:p>
          <a:p>
            <a:pPr marL="914400" lvl="1" indent="-457200">
              <a:buAutoNum type="arabicPeriod"/>
            </a:pPr>
            <a:r>
              <a:rPr lang="fr-FR" sz="2400" dirty="0">
                <a:latin typeface="Comic Sans MS" pitchFamily="66" charset="0"/>
              </a:rPr>
              <a:t>Ajouter la masse obtenue dans l’histogramme.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2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04F7C-44B7-AA50-EBED-1A0D75837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F62D020-279E-F9E3-A9C9-4DB3057C13A9}"/>
              </a:ext>
            </a:extLst>
          </p:cNvPr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Travail demandé</a:t>
            </a:r>
            <a:b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aux élèves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F060EFE-3CED-270A-AB89-25E04F67FDD6}"/>
              </a:ext>
            </a:extLst>
          </p:cNvPr>
          <p:cNvSpPr txBox="1"/>
          <p:nvPr/>
        </p:nvSpPr>
        <p:spPr>
          <a:xfrm>
            <a:off x="113176" y="1339977"/>
            <a:ext cx="830240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Faisons le premier événement ensemble ! 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79569B4-F138-A56F-4D73-29E9EDE8C6EA}"/>
              </a:ext>
            </a:extLst>
          </p:cNvPr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>
            <a:extLst>
              <a:ext uri="{FF2B5EF4-FFF2-40B4-BE49-F238E27FC236}">
                <a16:creationId xmlns:a16="http://schemas.microsoft.com/office/drawing/2014/main" id="{0B647ECB-2084-30E6-C798-F27B1EEF8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ack student working computer work university.sml - People For Research">
            <a:extLst>
              <a:ext uri="{FF2B5EF4-FFF2-40B4-BE49-F238E27FC236}">
                <a16:creationId xmlns:a16="http://schemas.microsoft.com/office/drawing/2014/main" id="{F1252169-8E20-6F24-A868-25D806080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80" y="2068963"/>
            <a:ext cx="6125140" cy="432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0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Répartition des </a:t>
            </a:r>
            <a:b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6000 événements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06388" y="1323766"/>
            <a:ext cx="72056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r>
              <a:rPr lang="fr-FR" sz="3200" b="1" dirty="0"/>
              <a:t>Répartition internationale</a:t>
            </a:r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/>
          </a:p>
          <a:p>
            <a:pPr>
              <a:spcBef>
                <a:spcPct val="20000"/>
              </a:spcBef>
              <a:buClr>
                <a:srgbClr val="427E30"/>
              </a:buClr>
              <a:defRPr/>
            </a:pPr>
            <a:endParaRPr lang="fr-FR" sz="2400" kern="0" dirty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r>
              <a:rPr lang="fr-FR" sz="3200" b="1" dirty="0"/>
              <a:t>Répartition locale</a:t>
            </a:r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/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922887" y="5434231"/>
            <a:ext cx="3359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>
                <a:latin typeface="+mn-lt"/>
                <a:cs typeface="+mn-cs"/>
              </a:rPr>
              <a:t>Chaque binôme analyse </a:t>
            </a:r>
            <a:br>
              <a:rPr lang="fr-FR" sz="2400" dirty="0">
                <a:latin typeface="+mn-lt"/>
                <a:cs typeface="+mn-cs"/>
              </a:rPr>
            </a:br>
            <a:r>
              <a:rPr lang="fr-FR" sz="2400" dirty="0">
                <a:solidFill>
                  <a:srgbClr val="FF0000"/>
                </a:solidFill>
                <a:latin typeface="+mn-lt"/>
                <a:cs typeface="+mn-cs"/>
              </a:rPr>
              <a:t>31</a:t>
            </a:r>
            <a:r>
              <a:rPr lang="fr-FR" sz="2400" dirty="0">
                <a:latin typeface="+mn-lt"/>
                <a:cs typeface="+mn-cs"/>
              </a:rPr>
              <a:t> événements.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922887" y="1923708"/>
            <a:ext cx="793412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>
                <a:latin typeface="+mn-lt"/>
                <a:cs typeface="+mn-cs"/>
              </a:rPr>
              <a:t>4 autres classes dans le monde effectuent l’exercice en même temps que vous. </a:t>
            </a:r>
          </a:p>
          <a:p>
            <a:pPr eaLnBrk="1" hangingPunct="1"/>
            <a:endParaRPr lang="fr-FR" sz="2400" dirty="0">
              <a:latin typeface="+mn-lt"/>
              <a:cs typeface="+mn-cs"/>
            </a:endParaRPr>
          </a:p>
          <a:p>
            <a:pPr eaLnBrk="1" hangingPunct="1"/>
            <a:endParaRPr lang="fr-FR" dirty="0"/>
          </a:p>
        </p:txBody>
      </p:sp>
      <p:pic>
        <p:nvPicPr>
          <p:cNvPr id="20" name="Picture 2" descr="http://www.topito.com/wp-content/uploads/2013/03/Belo-Horizonte-Brazil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8"/>
          <a:stretch/>
        </p:blipFill>
        <p:spPr bwMode="auto">
          <a:xfrm>
            <a:off x="3909219" y="2755726"/>
            <a:ext cx="2366671" cy="15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portlandmercury.com/binary/0ec0/1250011832-3286_602647826958_19714981_35734644_3257690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1"/>
          <a:stretch/>
        </p:blipFill>
        <p:spPr bwMode="auto">
          <a:xfrm>
            <a:off x="6494692" y="2753559"/>
            <a:ext cx="2362325" cy="152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ww.pearsonlongman.com/ae/marketing/sfesl/gamebank/images/Activity00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21" y="4609578"/>
            <a:ext cx="3684418" cy="20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2887" y="2986582"/>
            <a:ext cx="2855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Chaque classe analyse environ </a:t>
            </a:r>
            <a:r>
              <a:rPr lang="fr-FR" sz="2400" b="1" dirty="0">
                <a:solidFill>
                  <a:srgbClr val="FF0000"/>
                </a:solidFill>
              </a:rPr>
              <a:t>1500</a:t>
            </a:r>
            <a:r>
              <a:rPr lang="fr-FR" sz="2400" dirty="0"/>
              <a:t> événements.</a:t>
            </a:r>
          </a:p>
        </p:txBody>
      </p:sp>
    </p:spTree>
    <p:extLst>
      <p:ext uri="{BB962C8B-B14F-4D97-AF65-F5344CB8AC3E}">
        <p14:creationId xmlns:p14="http://schemas.microsoft.com/office/powerpoint/2010/main" val="266520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un binôme est responsable d’un lot de données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028DEC5-C69D-CA65-5113-04319B7C6B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85" t="20959" r="26310" b="8102"/>
          <a:stretch/>
        </p:blipFill>
        <p:spPr>
          <a:xfrm>
            <a:off x="1258753" y="1420427"/>
            <a:ext cx="6626494" cy="5440155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43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A7665-FF7C-C180-90A8-69150B44F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6F506CB0-B22E-AF4C-6BC7-949F18B7D526}"/>
              </a:ext>
            </a:extLst>
          </p:cNvPr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8</a:t>
            </a:fld>
            <a:endParaRPr lang="en-GB" sz="1400"/>
          </a:p>
        </p:txBody>
      </p:sp>
      <p:sp>
        <p:nvSpPr>
          <p:cNvPr id="4" name="AutoShape 2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>
            <a:extLst>
              <a:ext uri="{FF2B5EF4-FFF2-40B4-BE49-F238E27FC236}">
                <a16:creationId xmlns:a16="http://schemas.microsoft.com/office/drawing/2014/main" id="{3794452C-92E3-E76F-22AF-8C6805E7EC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BACB5E7-3A84-EB82-1125-1F94B4E23861}"/>
              </a:ext>
            </a:extLst>
          </p:cNvPr>
          <p:cNvSpPr txBox="1"/>
          <p:nvPr/>
        </p:nvSpPr>
        <p:spPr>
          <a:xfrm>
            <a:off x="518474" y="1677971"/>
            <a:ext cx="5453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/>
              <a:t>Cliquez sur l’icône </a:t>
            </a:r>
            <a:r>
              <a:rPr lang="fr-FR" b="1" dirty="0" err="1"/>
              <a:t>LHCb</a:t>
            </a:r>
            <a:r>
              <a:rPr lang="fr-FR" b="1" dirty="0"/>
              <a:t> qui se trouve sur le bureau.</a:t>
            </a:r>
          </a:p>
          <a:p>
            <a:pPr marL="342900" indent="-342900">
              <a:buAutoNum type="arabicPeriod"/>
            </a:pPr>
            <a:endParaRPr lang="fr-FR" b="1" dirty="0"/>
          </a:p>
          <a:p>
            <a:pPr marL="342900" indent="-342900">
              <a:buAutoNum type="arabicPeriod"/>
            </a:pPr>
            <a:endParaRPr lang="fr-FR" b="1" dirty="0"/>
          </a:p>
          <a:p>
            <a:pPr marL="342900" indent="-342900">
              <a:buAutoNum type="arabicPeriod"/>
            </a:pPr>
            <a:endParaRPr lang="fr-FR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5C56E2C-9591-4B37-C029-45ED68357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14" y="1270262"/>
            <a:ext cx="1753386" cy="105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D72D09A-CCFC-727C-C4E7-681FCD887D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70" t="15956" r="33918" b="4868"/>
          <a:stretch/>
        </p:blipFill>
        <p:spPr>
          <a:xfrm>
            <a:off x="339364" y="2431607"/>
            <a:ext cx="3082565" cy="4072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84806D4-1897-E676-E8C1-62EF59341462}"/>
              </a:ext>
            </a:extLst>
          </p:cNvPr>
          <p:cNvSpPr txBox="1"/>
          <p:nvPr/>
        </p:nvSpPr>
        <p:spPr>
          <a:xfrm>
            <a:off x="3719096" y="3610368"/>
            <a:ext cx="53450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fr-FR" b="1" dirty="0"/>
              <a:t>Remplissez la page web de la manière suivante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Firstname</a:t>
            </a:r>
            <a:r>
              <a:rPr lang="fr-FR" dirty="0"/>
              <a:t> = « Prénom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Surname</a:t>
            </a:r>
            <a:r>
              <a:rPr lang="fr-FR" dirty="0"/>
              <a:t> = Nom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Grade = Lycéen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Combination = </a:t>
            </a:r>
            <a:r>
              <a:rPr lang="fr-FR" b="1" dirty="0">
                <a:solidFill>
                  <a:srgbClr val="FF0000"/>
                </a:solidFill>
              </a:rPr>
              <a:t>le numéro indiqué sur la feuille</a:t>
            </a:r>
            <a:r>
              <a:rPr lang="fr-F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342900" indent="-342900">
              <a:buAutoNum type="arabicPeriod" startAt="3"/>
            </a:pPr>
            <a:r>
              <a:rPr lang="fr-FR" b="1" dirty="0"/>
              <a:t>Appuyez sur Save.</a:t>
            </a:r>
          </a:p>
          <a:p>
            <a:pPr marL="342900" indent="-342900">
              <a:buAutoNum type="arabicPeriod" startAt="3"/>
            </a:pPr>
            <a:endParaRPr lang="fr-FR" b="1" dirty="0"/>
          </a:p>
          <a:p>
            <a:pPr marL="342900" indent="-342900">
              <a:buAutoNum type="arabicPeriod" startAt="3"/>
            </a:pPr>
            <a:r>
              <a:rPr lang="fr-FR" b="1" dirty="0"/>
              <a:t>Appuyez sur Event Display.</a:t>
            </a:r>
          </a:p>
          <a:p>
            <a:pPr marL="342900" indent="-342900">
              <a:buAutoNum type="arabicPeriod"/>
            </a:pPr>
            <a:endParaRPr lang="fr-FR" b="1" dirty="0"/>
          </a:p>
          <a:p>
            <a:pPr marL="342900" indent="-342900">
              <a:buAutoNum type="arabicPeriod"/>
            </a:pPr>
            <a:endParaRPr lang="fr-FR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BC2D7A-3BD9-9698-121F-6C4A539D6515}"/>
              </a:ext>
            </a:extLst>
          </p:cNvPr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Redémarrer le programme et commencer le travail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C168303-80B9-C750-D36B-41B7785402B7}"/>
              </a:ext>
            </a:extLst>
          </p:cNvPr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Afficher l'image d'origine">
            <a:extLst>
              <a:ext uri="{FF2B5EF4-FFF2-40B4-BE49-F238E27FC236}">
                <a16:creationId xmlns:a16="http://schemas.microsoft.com/office/drawing/2014/main" id="{5B06142F-BADE-4A7F-F4F2-3AC958EB2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748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4254</TotalTime>
  <Words>291</Words>
  <Application>Microsoft Office PowerPoint</Application>
  <PresentationFormat>Affichage à l'écran (4:3)</PresentationFormat>
  <Paragraphs>63</Paragraphs>
  <Slides>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Century Gothic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Eric Conte</cp:lastModifiedBy>
  <cp:revision>149</cp:revision>
  <dcterms:created xsi:type="dcterms:W3CDTF">2013-03-01T10:27:03Z</dcterms:created>
  <dcterms:modified xsi:type="dcterms:W3CDTF">2024-02-20T15:51:35Z</dcterms:modified>
</cp:coreProperties>
</file>