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73" r:id="rId4"/>
    <p:sldId id="274" r:id="rId5"/>
    <p:sldId id="257" r:id="rId6"/>
    <p:sldId id="258" r:id="rId7"/>
    <p:sldId id="266" r:id="rId8"/>
    <p:sldId id="275" r:id="rId9"/>
    <p:sldId id="264" r:id="rId10"/>
    <p:sldId id="276" r:id="rId11"/>
    <p:sldId id="287" r:id="rId12"/>
    <p:sldId id="268" r:id="rId13"/>
    <p:sldId id="278" r:id="rId14"/>
    <p:sldId id="265" r:id="rId15"/>
    <p:sldId id="279" r:id="rId16"/>
    <p:sldId id="260" r:id="rId17"/>
    <p:sldId id="280" r:id="rId18"/>
    <p:sldId id="281" r:id="rId19"/>
    <p:sldId id="285" r:id="rId20"/>
    <p:sldId id="269" r:id="rId21"/>
    <p:sldId id="282" r:id="rId22"/>
    <p:sldId id="289" r:id="rId23"/>
    <p:sldId id="290" r:id="rId24"/>
    <p:sldId id="291" r:id="rId25"/>
    <p:sldId id="28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4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6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16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34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7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62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9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5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2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22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3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DC208-9199-45CB-BD8F-E25973FF5525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2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5436427" y="4674206"/>
            <a:ext cx="273564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/>
              <a:t>No! Mercy! Mercy!</a:t>
            </a:r>
            <a:endParaRPr lang="en-US" sz="3200" b="1" dirty="0"/>
          </a:p>
        </p:txBody>
      </p:sp>
      <p:pic>
        <p:nvPicPr>
          <p:cNvPr id="4" name="Picture 2" descr="King Charles of England mourns Queen Elizabeth's death as greatest sadness">
            <a:extLst>
              <a:ext uri="{FF2B5EF4-FFF2-40B4-BE49-F238E27FC236}">
                <a16:creationId xmlns:a16="http://schemas.microsoft.com/office/drawing/2014/main" id="{A1E67D1A-5E33-8118-8ABA-2259FAF2A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ulle ronde 2"/>
          <p:cNvSpPr/>
          <p:nvPr/>
        </p:nvSpPr>
        <p:spPr>
          <a:xfrm>
            <a:off x="4499992" y="703231"/>
            <a:ext cx="4320480" cy="2581753"/>
          </a:xfrm>
          <a:prstGeom prst="wedgeEllipseCallout">
            <a:avLst>
              <a:gd name="adj1" fmla="val -57115"/>
              <a:gd name="adj2" fmla="val 45068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88024" y="1268760"/>
            <a:ext cx="3743091" cy="1470025"/>
          </a:xfrm>
        </p:spPr>
        <p:txBody>
          <a:bodyPr>
            <a:noAutofit/>
          </a:bodyPr>
          <a:lstStyle/>
          <a:p>
            <a:r>
              <a:rPr lang="en-GB" sz="4000" b="1" dirty="0"/>
              <a:t>Are you ready to speak English?</a:t>
            </a:r>
            <a:br>
              <a:rPr lang="en-GB" sz="4000" b="1" dirty="0"/>
            </a:br>
            <a:r>
              <a:rPr lang="en-GB" sz="4000" b="1" dirty="0"/>
              <a:t>I believe in you.</a:t>
            </a:r>
          </a:p>
        </p:txBody>
      </p:sp>
    </p:spTree>
    <p:extLst>
      <p:ext uri="{BB962C8B-B14F-4D97-AF65-F5344CB8AC3E}">
        <p14:creationId xmlns:p14="http://schemas.microsoft.com/office/powerpoint/2010/main" val="3539164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28698" y="2564904"/>
            <a:ext cx="328660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 err="1"/>
              <a:t>Calorimeter</a:t>
            </a:r>
            <a:endParaRPr lang="fr-FR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 err="1"/>
              <a:t>Tracker</a:t>
            </a:r>
            <a:endParaRPr lang="fr-FR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 err="1"/>
              <a:t>Missing</a:t>
            </a:r>
            <a:r>
              <a:rPr lang="fr-FR" sz="3600" dirty="0"/>
              <a:t> </a:t>
            </a:r>
            <a:r>
              <a:rPr lang="fr-FR" sz="3600" dirty="0" err="1"/>
              <a:t>energy</a:t>
            </a:r>
            <a:endParaRPr lang="fr-FR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/>
              <a:t>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/>
              <a:t>Signal</a:t>
            </a:r>
            <a:endParaRPr lang="en-US" sz="360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800808" y="686759"/>
            <a:ext cx="554238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</a:rPr>
              <a:t>Can you pronounce these technical words?</a:t>
            </a:r>
          </a:p>
        </p:txBody>
      </p:sp>
    </p:spTree>
    <p:extLst>
      <p:ext uri="{BB962C8B-B14F-4D97-AF65-F5344CB8AC3E}">
        <p14:creationId xmlns:p14="http://schemas.microsoft.com/office/powerpoint/2010/main" val="255247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ing Charles of England mourns Queen Elizabeth's death as greatest sadness">
            <a:extLst>
              <a:ext uri="{FF2B5EF4-FFF2-40B4-BE49-F238E27FC236}">
                <a16:creationId xmlns:a16="http://schemas.microsoft.com/office/drawing/2014/main" id="{758BD3D1-8FC1-4940-D717-864721A46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ulle ronde 2">
            <a:extLst>
              <a:ext uri="{FF2B5EF4-FFF2-40B4-BE49-F238E27FC236}">
                <a16:creationId xmlns:a16="http://schemas.microsoft.com/office/drawing/2014/main" id="{0A091103-9D86-FD82-5064-352D12001FA7}"/>
              </a:ext>
            </a:extLst>
          </p:cNvPr>
          <p:cNvSpPr/>
          <p:nvPr/>
        </p:nvSpPr>
        <p:spPr>
          <a:xfrm>
            <a:off x="4499992" y="703231"/>
            <a:ext cx="4320480" cy="2581753"/>
          </a:xfrm>
          <a:prstGeom prst="wedgeEllipseCallout">
            <a:avLst>
              <a:gd name="adj1" fmla="val -57115"/>
              <a:gd name="adj2" fmla="val 45068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6DE18CF-9051-6161-15D5-28C11D5C5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8024" y="1268760"/>
            <a:ext cx="3743091" cy="1470025"/>
          </a:xfrm>
        </p:spPr>
        <p:txBody>
          <a:bodyPr>
            <a:noAutofit/>
          </a:bodyPr>
          <a:lstStyle/>
          <a:p>
            <a:r>
              <a:rPr lang="en-US" sz="4000" b="1" dirty="0"/>
              <a:t>Do you like multiple choice questions?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54100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827584" y="812800"/>
            <a:ext cx="763284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070C0"/>
                </a:solidFill>
              </a:rPr>
              <a:t>The proton </a:t>
            </a:r>
            <a:r>
              <a:rPr lang="fr-FR" b="1" dirty="0" err="1">
                <a:solidFill>
                  <a:srgbClr val="0070C0"/>
                </a:solidFill>
              </a:rPr>
              <a:t>beams</a:t>
            </a:r>
            <a:r>
              <a:rPr lang="fr-FR" b="1" dirty="0">
                <a:solidFill>
                  <a:srgbClr val="0070C0"/>
                </a:solidFill>
              </a:rPr>
              <a:t> …….. in the center of the ATLAS detector.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940067" y="3212976"/>
            <a:ext cx="198002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600" dirty="0"/>
              <a:t> Crash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600" dirty="0"/>
              <a:t> </a:t>
            </a:r>
            <a:r>
              <a:rPr lang="fr-FR" sz="3600" dirty="0" err="1"/>
              <a:t>Collide</a:t>
            </a:r>
            <a:endParaRPr lang="fr-FR" sz="3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600" dirty="0"/>
              <a:t> </a:t>
            </a:r>
            <a:r>
              <a:rPr lang="fr-FR" sz="3600" dirty="0" err="1"/>
              <a:t>Merge</a:t>
            </a:r>
            <a:endParaRPr lang="fr-FR" sz="3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600" dirty="0"/>
              <a:t> </a:t>
            </a:r>
            <a:r>
              <a:rPr lang="fr-FR" sz="3600" dirty="0" err="1"/>
              <a:t>Kiss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02739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827584" y="812800"/>
            <a:ext cx="763284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070C0"/>
                </a:solidFill>
              </a:rPr>
              <a:t>The proton </a:t>
            </a:r>
            <a:r>
              <a:rPr lang="fr-FR" b="1" dirty="0" err="1">
                <a:solidFill>
                  <a:srgbClr val="0070C0"/>
                </a:solidFill>
              </a:rPr>
              <a:t>beams</a:t>
            </a:r>
            <a:r>
              <a:rPr lang="fr-FR" b="1" dirty="0">
                <a:solidFill>
                  <a:srgbClr val="0070C0"/>
                </a:solidFill>
              </a:rPr>
              <a:t> …….. in the center of the ATLAS detector.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940067" y="3212976"/>
            <a:ext cx="204094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600" dirty="0"/>
              <a:t> Crash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3600" dirty="0" err="1">
                <a:solidFill>
                  <a:schemeClr val="accent3">
                    <a:lumMod val="75000"/>
                  </a:schemeClr>
                </a:solidFill>
              </a:rPr>
              <a:t>Collide</a:t>
            </a:r>
            <a:endParaRPr lang="fr-FR" sz="3600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600" dirty="0"/>
              <a:t> </a:t>
            </a:r>
            <a:r>
              <a:rPr lang="fr-FR" sz="3600" dirty="0" err="1"/>
              <a:t>Merge</a:t>
            </a:r>
            <a:endParaRPr lang="fr-FR" sz="3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600" dirty="0"/>
              <a:t> </a:t>
            </a:r>
            <a:r>
              <a:rPr lang="fr-FR" sz="3600" dirty="0" err="1"/>
              <a:t>Kiss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22204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575556" y="812800"/>
            <a:ext cx="799288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070C0"/>
                </a:solidFill>
              </a:rPr>
              <a:t>The W</a:t>
            </a:r>
            <a:r>
              <a:rPr lang="fr-FR" b="1" baseline="30000" dirty="0">
                <a:solidFill>
                  <a:srgbClr val="0070C0"/>
                </a:solidFill>
              </a:rPr>
              <a:t>+</a:t>
            </a:r>
            <a:r>
              <a:rPr lang="fr-FR" b="1" dirty="0">
                <a:solidFill>
                  <a:srgbClr val="0070C0"/>
                </a:solidFill>
              </a:rPr>
              <a:t> boson …….. </a:t>
            </a:r>
            <a:r>
              <a:rPr lang="fr-FR" b="1" dirty="0" err="1">
                <a:solidFill>
                  <a:srgbClr val="0070C0"/>
                </a:solidFill>
              </a:rPr>
              <a:t>into</a:t>
            </a:r>
            <a:r>
              <a:rPr lang="fr-FR" b="1" dirty="0">
                <a:solidFill>
                  <a:srgbClr val="0070C0"/>
                </a:solidFill>
              </a:rPr>
              <a:t> one </a:t>
            </a:r>
            <a:r>
              <a:rPr lang="fr-FR" b="1" dirty="0" err="1">
                <a:solidFill>
                  <a:srgbClr val="0070C0"/>
                </a:solidFill>
              </a:rPr>
              <a:t>electron</a:t>
            </a:r>
            <a:r>
              <a:rPr lang="fr-FR" b="1" dirty="0">
                <a:solidFill>
                  <a:srgbClr val="0070C0"/>
                </a:solidFill>
              </a:rPr>
              <a:t> and one </a:t>
            </a:r>
            <a:r>
              <a:rPr lang="fr-FR" b="1" dirty="0" err="1">
                <a:solidFill>
                  <a:srgbClr val="0070C0"/>
                </a:solidFill>
              </a:rPr>
              <a:t>anti-neutrino</a:t>
            </a:r>
            <a:r>
              <a:rPr lang="fr-FR" b="1" dirty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490069" y="2996952"/>
            <a:ext cx="216386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Merges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Splits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Breaks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Decays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210697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490069" y="2996952"/>
            <a:ext cx="216386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Merges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Splits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Breaks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3600" dirty="0" err="1">
                <a:solidFill>
                  <a:schemeClr val="accent3">
                    <a:lumMod val="75000"/>
                  </a:schemeClr>
                </a:solidFill>
              </a:rPr>
              <a:t>Decays</a:t>
            </a:r>
            <a:endParaRPr lang="fr-FR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75556" y="812800"/>
            <a:ext cx="799288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070C0"/>
                </a:solidFill>
              </a:rPr>
              <a:t>The W</a:t>
            </a:r>
            <a:r>
              <a:rPr lang="fr-FR" b="1" baseline="30000" dirty="0">
                <a:solidFill>
                  <a:srgbClr val="0070C0"/>
                </a:solidFill>
              </a:rPr>
              <a:t>+</a:t>
            </a:r>
            <a:r>
              <a:rPr lang="fr-FR" b="1" dirty="0">
                <a:solidFill>
                  <a:srgbClr val="0070C0"/>
                </a:solidFill>
              </a:rPr>
              <a:t> boson …….. </a:t>
            </a:r>
            <a:r>
              <a:rPr lang="fr-FR" b="1" dirty="0" err="1">
                <a:solidFill>
                  <a:srgbClr val="0070C0"/>
                </a:solidFill>
              </a:rPr>
              <a:t>into</a:t>
            </a:r>
            <a:r>
              <a:rPr lang="fr-FR" b="1" dirty="0">
                <a:solidFill>
                  <a:srgbClr val="0070C0"/>
                </a:solidFill>
              </a:rPr>
              <a:t> one </a:t>
            </a:r>
            <a:r>
              <a:rPr lang="fr-FR" b="1" dirty="0" err="1">
                <a:solidFill>
                  <a:srgbClr val="0070C0"/>
                </a:solidFill>
              </a:rPr>
              <a:t>electron</a:t>
            </a:r>
            <a:r>
              <a:rPr lang="fr-FR" b="1" dirty="0">
                <a:solidFill>
                  <a:srgbClr val="0070C0"/>
                </a:solidFill>
              </a:rPr>
              <a:t> and one </a:t>
            </a:r>
            <a:r>
              <a:rPr lang="fr-FR" b="1" dirty="0" err="1">
                <a:solidFill>
                  <a:srgbClr val="0070C0"/>
                </a:solidFill>
              </a:rPr>
              <a:t>anti-neutrino</a:t>
            </a:r>
            <a:r>
              <a:rPr lang="fr-FR" b="1" dirty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379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339752" y="812800"/>
            <a:ext cx="48245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>
                <a:solidFill>
                  <a:srgbClr val="0070C0"/>
                </a:solidFill>
              </a:rPr>
              <a:t>What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is</a:t>
            </a:r>
            <a:r>
              <a:rPr lang="fr-FR" b="1" dirty="0">
                <a:solidFill>
                  <a:srgbClr val="0070C0"/>
                </a:solidFill>
              </a:rPr>
              <a:t> the mass of the </a:t>
            </a:r>
            <a:r>
              <a:rPr lang="fr-FR" b="1" dirty="0" err="1">
                <a:solidFill>
                  <a:srgbClr val="0070C0"/>
                </a:solidFill>
              </a:rPr>
              <a:t>Higgs</a:t>
            </a:r>
            <a:r>
              <a:rPr lang="fr-FR" b="1" dirty="0">
                <a:solidFill>
                  <a:srgbClr val="0070C0"/>
                </a:solidFill>
              </a:rPr>
              <a:t> boson?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490069" y="2996952"/>
            <a:ext cx="235032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125 </a:t>
            </a:r>
            <a:r>
              <a:rPr lang="fr-FR" sz="3600" dirty="0" err="1"/>
              <a:t>GeV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91 </a:t>
            </a:r>
            <a:r>
              <a:rPr lang="fr-FR" sz="3600" dirty="0" err="1"/>
              <a:t>GeV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14 </a:t>
            </a:r>
            <a:r>
              <a:rPr lang="fr-FR" sz="3600" dirty="0" err="1"/>
              <a:t>TeV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511 </a:t>
            </a:r>
            <a:r>
              <a:rPr lang="fr-FR" sz="3600" dirty="0" err="1"/>
              <a:t>keV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697464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339752" y="812800"/>
            <a:ext cx="48245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>
                <a:solidFill>
                  <a:srgbClr val="0070C0"/>
                </a:solidFill>
              </a:rPr>
              <a:t>What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is</a:t>
            </a:r>
            <a:r>
              <a:rPr lang="fr-FR" b="1" dirty="0">
                <a:solidFill>
                  <a:srgbClr val="0070C0"/>
                </a:solidFill>
              </a:rPr>
              <a:t> the mass of the </a:t>
            </a:r>
            <a:r>
              <a:rPr lang="fr-FR" b="1" dirty="0" err="1">
                <a:solidFill>
                  <a:srgbClr val="0070C0"/>
                </a:solidFill>
              </a:rPr>
              <a:t>Higgs</a:t>
            </a:r>
            <a:r>
              <a:rPr lang="fr-FR" b="1" dirty="0">
                <a:solidFill>
                  <a:srgbClr val="0070C0"/>
                </a:solidFill>
              </a:rPr>
              <a:t> boson?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490069" y="2996952"/>
            <a:ext cx="235032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3600" dirty="0">
                <a:solidFill>
                  <a:schemeClr val="accent3">
                    <a:lumMod val="75000"/>
                  </a:schemeClr>
                </a:solidFill>
              </a:rPr>
              <a:t>125 </a:t>
            </a:r>
            <a:r>
              <a:rPr lang="fr-FR" sz="3600" dirty="0" err="1">
                <a:solidFill>
                  <a:schemeClr val="accent3">
                    <a:lumMod val="75000"/>
                  </a:schemeClr>
                </a:solidFill>
              </a:rPr>
              <a:t>GeV</a:t>
            </a:r>
            <a:endParaRPr lang="fr-FR" sz="3600" dirty="0">
              <a:solidFill>
                <a:schemeClr val="accent3">
                  <a:lumMod val="75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91 </a:t>
            </a:r>
            <a:r>
              <a:rPr lang="fr-FR" sz="3600" dirty="0" err="1"/>
              <a:t>GeV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14 </a:t>
            </a:r>
            <a:r>
              <a:rPr lang="fr-FR" sz="3600" dirty="0" err="1"/>
              <a:t>TeV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511 </a:t>
            </a:r>
            <a:r>
              <a:rPr lang="fr-FR" sz="3600" dirty="0" err="1"/>
              <a:t>keV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677189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079612" y="812800"/>
            <a:ext cx="698477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4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the ……..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get</a:t>
            </a:r>
            <a:r>
              <a:rPr lang="fr-FR" dirty="0"/>
              <a:t>.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5840392" y="2958914"/>
            <a:ext cx="231839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drawing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graphics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plot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Smurf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Jul</a:t>
            </a:r>
            <a:endParaRPr lang="fr-FR" sz="3600" dirty="0"/>
          </a:p>
        </p:txBody>
      </p:sp>
      <p:pic>
        <p:nvPicPr>
          <p:cNvPr id="1026" name="Picture 2" descr="http://atlas.physicsmasterclasses.org/results/histo.php?numClasses=&amp;ymax=&amp;norm=&amp;cut=&amp;higgsino=&amp;institutID=515&amp;datum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5146136" cy="380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340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079612" y="812800"/>
            <a:ext cx="698477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4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the ……..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get</a:t>
            </a:r>
            <a:r>
              <a:rPr lang="fr-FR" dirty="0"/>
              <a:t>.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5840392" y="2958914"/>
            <a:ext cx="231839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drawing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graphics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3600" dirty="0">
                <a:solidFill>
                  <a:schemeClr val="accent3">
                    <a:lumMod val="75000"/>
                  </a:schemeClr>
                </a:solidFill>
              </a:rPr>
              <a:t>plot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Smurf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Jul</a:t>
            </a:r>
            <a:endParaRPr lang="fr-FR" sz="3600" dirty="0"/>
          </a:p>
        </p:txBody>
      </p:sp>
      <p:pic>
        <p:nvPicPr>
          <p:cNvPr id="1026" name="Picture 2" descr="http://atlas.physicsmasterclasses.org/results/histo.php?numClasses=&amp;ymax=&amp;norm=&amp;cut=&amp;higgsino=&amp;institutID=515&amp;datum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5146136" cy="380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062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15616" y="2132856"/>
            <a:ext cx="583264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/>
              <a:t>Students</a:t>
            </a:r>
            <a:r>
              <a:rPr lang="fr-FR" sz="2800" b="1" dirty="0"/>
              <a:t> </a:t>
            </a:r>
            <a:r>
              <a:rPr lang="fr-FR" sz="2800" b="1" dirty="0" err="1"/>
              <a:t>from</a:t>
            </a:r>
            <a:r>
              <a:rPr lang="fr-FR" sz="28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Bragança (Portugal)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Rome (Italy)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Alexandria (Egypt)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Colmar (France)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/>
          </a:p>
          <a:p>
            <a:r>
              <a:rPr lang="fr-FR" sz="2800" b="1" dirty="0" err="1"/>
              <a:t>Moderators</a:t>
            </a:r>
            <a:r>
              <a:rPr lang="fr-FR" sz="2800" b="1" dirty="0"/>
              <a:t> at CERN</a:t>
            </a:r>
            <a:r>
              <a:rPr lang="en-US" sz="28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Hassnae</a:t>
            </a:r>
            <a:r>
              <a:rPr lang="en-US" sz="2400" dirty="0"/>
              <a:t> El </a:t>
            </a:r>
            <a:r>
              <a:rPr lang="en-US" sz="2400" dirty="0" err="1"/>
              <a:t>Jarrari</a:t>
            </a:r>
            <a:r>
              <a:rPr lang="en-US" sz="2400" dirty="0"/>
              <a:t> (ATLAS)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Orçun</a:t>
            </a:r>
            <a:r>
              <a:rPr lang="en-US" sz="2400" dirty="0"/>
              <a:t> </a:t>
            </a:r>
            <a:r>
              <a:rPr lang="en-US" sz="2400" dirty="0" err="1"/>
              <a:t>Kolay</a:t>
            </a:r>
            <a:r>
              <a:rPr lang="en-US" sz="2400" dirty="0"/>
              <a:t> (ATLAS)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51520" y="404664"/>
            <a:ext cx="86409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Participants of the </a:t>
            </a:r>
            <a:r>
              <a:rPr lang="fr-FR" dirty="0" err="1"/>
              <a:t>video</a:t>
            </a:r>
            <a:r>
              <a:rPr lang="fr-FR" dirty="0"/>
              <a:t> </a:t>
            </a:r>
            <a:r>
              <a:rPr lang="fr-FR" dirty="0" err="1"/>
              <a:t>conference</a:t>
            </a:r>
            <a:endParaRPr lang="fr-FR" dirty="0"/>
          </a:p>
          <a:p>
            <a:r>
              <a:rPr lang="fr-FR" dirty="0"/>
              <a:t>2024-02-20</a:t>
            </a:r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D1BCE56-5AD6-ABA5-1627-8BDBF7D61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238" y="4436962"/>
            <a:ext cx="1615048" cy="22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E213336-D88C-E9ED-8248-BD7341769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36961"/>
            <a:ext cx="1728192" cy="22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538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11560" y="812800"/>
            <a:ext cx="777686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4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For </a:t>
            </a:r>
            <a:r>
              <a:rPr lang="fr-FR" dirty="0" err="1"/>
              <a:t>getting</a:t>
            </a:r>
            <a:r>
              <a:rPr lang="fr-FR" dirty="0"/>
              <a:t> an </a:t>
            </a:r>
            <a:r>
              <a:rPr lang="fr-FR" dirty="0" err="1"/>
              <a:t>accurate</a:t>
            </a:r>
            <a:r>
              <a:rPr lang="fr-FR" dirty="0"/>
              <a:t> </a:t>
            </a:r>
            <a:r>
              <a:rPr lang="fr-FR" dirty="0" err="1"/>
              <a:t>measure</a:t>
            </a:r>
            <a:r>
              <a:rPr lang="fr-FR" dirty="0"/>
              <a:t>, I </a:t>
            </a:r>
            <a:r>
              <a:rPr lang="fr-FR" dirty="0" err="1"/>
              <a:t>need</a:t>
            </a:r>
            <a:r>
              <a:rPr lang="fr-FR" dirty="0"/>
              <a:t> a lot of …………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3384560" y="2996952"/>
            <a:ext cx="237488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luck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Smurfs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events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steroids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statistics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4276619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11560" y="812800"/>
            <a:ext cx="777686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4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For getting an accurate measure, I need a lot of …………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384560" y="2996952"/>
            <a:ext cx="237488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luck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Smurfs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3600" dirty="0" err="1">
                <a:solidFill>
                  <a:schemeClr val="accent3">
                    <a:lumMod val="75000"/>
                  </a:schemeClr>
                </a:solidFill>
              </a:rPr>
              <a:t>events</a:t>
            </a:r>
            <a:endParaRPr lang="fr-FR" sz="3600" dirty="0">
              <a:solidFill>
                <a:schemeClr val="accent3">
                  <a:lumMod val="75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steroids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3600" dirty="0" err="1">
                <a:solidFill>
                  <a:schemeClr val="accent3">
                    <a:lumMod val="75000"/>
                  </a:schemeClr>
                </a:solidFill>
              </a:rPr>
              <a:t>statistics</a:t>
            </a:r>
            <a:endParaRPr lang="fr-FR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19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ing Charles of England mourns Queen Elizabeth's death as greatest sadness">
            <a:extLst>
              <a:ext uri="{FF2B5EF4-FFF2-40B4-BE49-F238E27FC236}">
                <a16:creationId xmlns:a16="http://schemas.microsoft.com/office/drawing/2014/main" id="{758BD3D1-8FC1-4940-D717-864721A46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ulle ronde 2">
            <a:extLst>
              <a:ext uri="{FF2B5EF4-FFF2-40B4-BE49-F238E27FC236}">
                <a16:creationId xmlns:a16="http://schemas.microsoft.com/office/drawing/2014/main" id="{0A091103-9D86-FD82-5064-352D12001FA7}"/>
              </a:ext>
            </a:extLst>
          </p:cNvPr>
          <p:cNvSpPr/>
          <p:nvPr/>
        </p:nvSpPr>
        <p:spPr>
          <a:xfrm>
            <a:off x="4499992" y="703231"/>
            <a:ext cx="4320480" cy="2581753"/>
          </a:xfrm>
          <a:prstGeom prst="wedgeEllipseCallout">
            <a:avLst>
              <a:gd name="adj1" fmla="val -57115"/>
              <a:gd name="adj2" fmla="val 45068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6DE18CF-9051-6161-15D5-28C11D5C5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9992" y="1259094"/>
            <a:ext cx="4320480" cy="1470025"/>
          </a:xfrm>
        </p:spPr>
        <p:txBody>
          <a:bodyPr>
            <a:noAutofit/>
          </a:bodyPr>
          <a:lstStyle/>
          <a:p>
            <a:r>
              <a:rPr lang="en-US" sz="3600" b="1" dirty="0"/>
              <a:t>Are you able to describe and explain a plot?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809537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22452D91-F605-94E5-C993-8BE4E3F78BBD}"/>
              </a:ext>
            </a:extLst>
          </p:cNvPr>
          <p:cNvSpPr txBox="1">
            <a:spLocks/>
          </p:cNvSpPr>
          <p:nvPr/>
        </p:nvSpPr>
        <p:spPr>
          <a:xfrm>
            <a:off x="611560" y="812800"/>
            <a:ext cx="777686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4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Invariant mass of lepton pairs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ABA94EB-5478-21CA-4438-AF7A59173E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1" t="29000" r="41521" b="35603"/>
          <a:stretch/>
        </p:blipFill>
        <p:spPr>
          <a:xfrm>
            <a:off x="1029607" y="2132856"/>
            <a:ext cx="7084787" cy="352839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93C13E3-585D-DFC4-82A1-F0A055C4C1BE}"/>
              </a:ext>
            </a:extLst>
          </p:cNvPr>
          <p:cNvSpPr txBox="1"/>
          <p:nvPr/>
        </p:nvSpPr>
        <p:spPr>
          <a:xfrm>
            <a:off x="1583668" y="5949280"/>
            <a:ext cx="5976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does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mean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see</a:t>
            </a:r>
            <a:r>
              <a:rPr lang="fr-FR" dirty="0"/>
              <a:t> a </a:t>
            </a:r>
            <a:r>
              <a:rPr lang="fr-FR" dirty="0" err="1"/>
              <a:t>peak</a:t>
            </a:r>
            <a:r>
              <a:rPr lang="fr-FR" dirty="0"/>
              <a:t> in the distribution? </a:t>
            </a:r>
          </a:p>
        </p:txBody>
      </p:sp>
    </p:spTree>
    <p:extLst>
      <p:ext uri="{BB962C8B-B14F-4D97-AF65-F5344CB8AC3E}">
        <p14:creationId xmlns:p14="http://schemas.microsoft.com/office/powerpoint/2010/main" val="1855978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22452D91-F605-94E5-C993-8BE4E3F78BBD}"/>
              </a:ext>
            </a:extLst>
          </p:cNvPr>
          <p:cNvSpPr txBox="1">
            <a:spLocks/>
          </p:cNvSpPr>
          <p:nvPr/>
        </p:nvSpPr>
        <p:spPr>
          <a:xfrm>
            <a:off x="611560" y="812800"/>
            <a:ext cx="777686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4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Invariant mass of lepton pairs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ABA94EB-5478-21CA-4438-AF7A59173E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1" t="29000" r="41521" b="35603"/>
          <a:stretch/>
        </p:blipFill>
        <p:spPr>
          <a:xfrm>
            <a:off x="1029607" y="2132856"/>
            <a:ext cx="7084787" cy="3528392"/>
          </a:xfrm>
          <a:prstGeom prst="rect">
            <a:avLst/>
          </a:prstGeom>
        </p:spPr>
      </p:pic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30579268-0FFF-C29E-1A9F-CEFCEABFC91C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1283841" y="5445224"/>
            <a:ext cx="1199927" cy="523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842E5497-A017-272D-E28A-F0E2C8AF81A9}"/>
              </a:ext>
            </a:extLst>
          </p:cNvPr>
          <p:cNvSpPr txBox="1"/>
          <p:nvPr/>
        </p:nvSpPr>
        <p:spPr>
          <a:xfrm>
            <a:off x="491797" y="5969100"/>
            <a:ext cx="1584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J/</a:t>
            </a:r>
            <a:r>
              <a:rPr lang="el-GR" dirty="0"/>
              <a:t>ψ</a:t>
            </a:r>
            <a:r>
              <a:rPr lang="fr-FR" dirty="0"/>
              <a:t> </a:t>
            </a:r>
            <a:r>
              <a:rPr lang="fr-FR" dirty="0" err="1"/>
              <a:t>particle</a:t>
            </a:r>
            <a:endParaRPr lang="fr-FR" dirty="0"/>
          </a:p>
          <a:p>
            <a:pPr algn="ctr"/>
            <a:r>
              <a:rPr lang="fr-FR" dirty="0"/>
              <a:t>(mass ~ 3 </a:t>
            </a:r>
            <a:r>
              <a:rPr lang="fr-FR" dirty="0" err="1"/>
              <a:t>GeV</a:t>
            </a:r>
            <a:r>
              <a:rPr lang="fr-FR" dirty="0"/>
              <a:t>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22F464-8026-C4E2-92C6-D27B29FA12E5}"/>
              </a:ext>
            </a:extLst>
          </p:cNvPr>
          <p:cNvSpPr txBox="1"/>
          <p:nvPr/>
        </p:nvSpPr>
        <p:spPr>
          <a:xfrm>
            <a:off x="2484063" y="5969099"/>
            <a:ext cx="1933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/>
              <a:t>Υ</a:t>
            </a:r>
            <a:r>
              <a:rPr lang="fr-FR" dirty="0"/>
              <a:t> (upsilon) </a:t>
            </a:r>
            <a:r>
              <a:rPr lang="fr-FR" dirty="0" err="1"/>
              <a:t>particle</a:t>
            </a:r>
            <a:endParaRPr lang="fr-FR" dirty="0"/>
          </a:p>
          <a:p>
            <a:pPr algn="ctr"/>
            <a:r>
              <a:rPr lang="fr-FR" dirty="0"/>
              <a:t>(mass ~ 9 </a:t>
            </a:r>
            <a:r>
              <a:rPr lang="fr-FR" dirty="0" err="1"/>
              <a:t>GeV</a:t>
            </a:r>
            <a:r>
              <a:rPr lang="fr-FR" dirty="0"/>
              <a:t>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83D5CD1-C08A-2725-68E7-6DA2844AB683}"/>
              </a:ext>
            </a:extLst>
          </p:cNvPr>
          <p:cNvSpPr txBox="1"/>
          <p:nvPr/>
        </p:nvSpPr>
        <p:spPr>
          <a:xfrm>
            <a:off x="4826232" y="5951448"/>
            <a:ext cx="1701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Z </a:t>
            </a:r>
            <a:r>
              <a:rPr lang="fr-FR" dirty="0" err="1"/>
              <a:t>particle</a:t>
            </a:r>
            <a:endParaRPr lang="fr-FR" dirty="0"/>
          </a:p>
          <a:p>
            <a:pPr algn="ctr"/>
            <a:r>
              <a:rPr lang="fr-FR" dirty="0"/>
              <a:t>(mass ~ 91 </a:t>
            </a:r>
            <a:r>
              <a:rPr lang="fr-FR" dirty="0" err="1"/>
              <a:t>GeV</a:t>
            </a:r>
            <a:r>
              <a:rPr lang="fr-FR" dirty="0"/>
              <a:t>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7507D0F-947A-5090-3763-43F099437D49}"/>
              </a:ext>
            </a:extLst>
          </p:cNvPr>
          <p:cNvSpPr txBox="1"/>
          <p:nvPr/>
        </p:nvSpPr>
        <p:spPr>
          <a:xfrm>
            <a:off x="6935518" y="5951447"/>
            <a:ext cx="1849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Unknown</a:t>
            </a:r>
            <a:r>
              <a:rPr lang="fr-FR" dirty="0"/>
              <a:t> </a:t>
            </a:r>
            <a:r>
              <a:rPr lang="fr-FR" dirty="0" err="1"/>
              <a:t>particle</a:t>
            </a:r>
            <a:endParaRPr lang="fr-FR" dirty="0"/>
          </a:p>
          <a:p>
            <a:pPr algn="ctr"/>
            <a:r>
              <a:rPr lang="fr-FR" dirty="0"/>
              <a:t>?????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FAFD42D1-8551-3F88-D52C-77AB5E4894A3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3423177" y="5565431"/>
            <a:ext cx="27882" cy="403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1F4C588E-B646-0E46-0B5E-0E18FA89D35A}"/>
              </a:ext>
            </a:extLst>
          </p:cNvPr>
          <p:cNvCxnSpPr>
            <a:cxnSpLocks/>
          </p:cNvCxnSpPr>
          <p:nvPr/>
        </p:nvCxnSpPr>
        <p:spPr>
          <a:xfrm>
            <a:off x="5268607" y="5487265"/>
            <a:ext cx="116443" cy="481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F91C838B-788B-E83F-8451-053890EB65A2}"/>
              </a:ext>
            </a:extLst>
          </p:cNvPr>
          <p:cNvCxnSpPr>
            <a:cxnSpLocks/>
          </p:cNvCxnSpPr>
          <p:nvPr/>
        </p:nvCxnSpPr>
        <p:spPr>
          <a:xfrm>
            <a:off x="7380312" y="5487265"/>
            <a:ext cx="116443" cy="481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174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ing Charles of England mourns Queen Elizabeth's death as greatest sadness">
            <a:extLst>
              <a:ext uri="{FF2B5EF4-FFF2-40B4-BE49-F238E27FC236}">
                <a16:creationId xmlns:a16="http://schemas.microsoft.com/office/drawing/2014/main" id="{758BD3D1-8FC1-4940-D717-864721A46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ulle ronde 2">
            <a:extLst>
              <a:ext uri="{FF2B5EF4-FFF2-40B4-BE49-F238E27FC236}">
                <a16:creationId xmlns:a16="http://schemas.microsoft.com/office/drawing/2014/main" id="{0A091103-9D86-FD82-5064-352D12001FA7}"/>
              </a:ext>
            </a:extLst>
          </p:cNvPr>
          <p:cNvSpPr/>
          <p:nvPr/>
        </p:nvSpPr>
        <p:spPr>
          <a:xfrm>
            <a:off x="4499992" y="703231"/>
            <a:ext cx="4320480" cy="2581753"/>
          </a:xfrm>
          <a:prstGeom prst="wedgeEllipseCallout">
            <a:avLst>
              <a:gd name="adj1" fmla="val -57115"/>
              <a:gd name="adj2" fmla="val 45068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6DE18CF-9051-6161-15D5-28C11D5C5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7145" y="1124744"/>
            <a:ext cx="4320480" cy="1470025"/>
          </a:xfrm>
        </p:spPr>
        <p:txBody>
          <a:bodyPr>
            <a:noAutofit/>
          </a:bodyPr>
          <a:lstStyle/>
          <a:p>
            <a:r>
              <a:rPr lang="en-US" sz="3600" b="1" dirty="0"/>
              <a:t>Have you any questions for the CERN researchers ?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91201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51520" y="404664"/>
            <a:ext cx="86409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/>
              <a:t>Outlines</a:t>
            </a:r>
            <a:r>
              <a:rPr lang="fr-FR" dirty="0"/>
              <a:t> of the </a:t>
            </a:r>
            <a:r>
              <a:rPr lang="fr-FR" dirty="0" err="1"/>
              <a:t>video</a:t>
            </a:r>
            <a:r>
              <a:rPr lang="fr-FR" dirty="0"/>
              <a:t> </a:t>
            </a:r>
            <a:r>
              <a:rPr lang="fr-FR" dirty="0" err="1"/>
              <a:t>conference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" t="62451" r="43271" b="8644"/>
          <a:stretch/>
        </p:blipFill>
        <p:spPr bwMode="auto">
          <a:xfrm>
            <a:off x="843618" y="2622123"/>
            <a:ext cx="7456765" cy="247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047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ing Charles of England mourns Queen Elizabeth's death as greatest sadness">
            <a:extLst>
              <a:ext uri="{FF2B5EF4-FFF2-40B4-BE49-F238E27FC236}">
                <a16:creationId xmlns:a16="http://schemas.microsoft.com/office/drawing/2014/main" id="{758BD3D1-8FC1-4940-D717-864721A46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ulle ronde 2">
            <a:extLst>
              <a:ext uri="{FF2B5EF4-FFF2-40B4-BE49-F238E27FC236}">
                <a16:creationId xmlns:a16="http://schemas.microsoft.com/office/drawing/2014/main" id="{0A091103-9D86-FD82-5064-352D12001FA7}"/>
              </a:ext>
            </a:extLst>
          </p:cNvPr>
          <p:cNvSpPr/>
          <p:nvPr/>
        </p:nvSpPr>
        <p:spPr>
          <a:xfrm>
            <a:off x="4499992" y="703231"/>
            <a:ext cx="4320480" cy="2581753"/>
          </a:xfrm>
          <a:prstGeom prst="wedgeEllipseCallout">
            <a:avLst>
              <a:gd name="adj1" fmla="val -57115"/>
              <a:gd name="adj2" fmla="val 45068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6DE18CF-9051-6161-15D5-28C11D5C5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8024" y="1268760"/>
            <a:ext cx="3743091" cy="1470025"/>
          </a:xfrm>
        </p:spPr>
        <p:txBody>
          <a:bodyPr>
            <a:noAutofit/>
          </a:bodyPr>
          <a:lstStyle/>
          <a:p>
            <a:r>
              <a:rPr lang="en-GB" sz="4000" b="1" dirty="0"/>
              <a:t>Let’s test your pronunciation.</a:t>
            </a:r>
          </a:p>
        </p:txBody>
      </p:sp>
    </p:spTree>
    <p:extLst>
      <p:ext uri="{BB962C8B-B14F-4D97-AF65-F5344CB8AC3E}">
        <p14:creationId xmlns:p14="http://schemas.microsoft.com/office/powerpoint/2010/main" val="2060139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800808" y="812800"/>
            <a:ext cx="554238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>
                <a:solidFill>
                  <a:srgbClr val="0070C0"/>
                </a:solidFill>
              </a:rPr>
              <a:t>What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does</a:t>
            </a:r>
            <a:r>
              <a:rPr lang="fr-FR" b="1" dirty="0">
                <a:solidFill>
                  <a:srgbClr val="0070C0"/>
                </a:solidFill>
              </a:rPr>
              <a:t> LHC </a:t>
            </a:r>
            <a:r>
              <a:rPr lang="fr-FR" b="1" dirty="0" err="1">
                <a:solidFill>
                  <a:srgbClr val="0070C0"/>
                </a:solidFill>
              </a:rPr>
              <a:t>mean</a:t>
            </a:r>
            <a:r>
              <a:rPr lang="fr-FR" b="1" dirty="0">
                <a:solidFill>
                  <a:srgbClr val="0070C0"/>
                </a:solidFill>
              </a:rPr>
              <a:t>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740414" y="2924944"/>
            <a:ext cx="535724" cy="21236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fr-FR" dirty="0"/>
              <a:t>L</a:t>
            </a:r>
          </a:p>
          <a:p>
            <a:pPr algn="l">
              <a:lnSpc>
                <a:spcPct val="150000"/>
              </a:lnSpc>
            </a:pPr>
            <a:r>
              <a:rPr lang="fr-FR" dirty="0"/>
              <a:t>H</a:t>
            </a:r>
          </a:p>
          <a:p>
            <a:pPr algn="l">
              <a:lnSpc>
                <a:spcPct val="150000"/>
              </a:lnSpc>
            </a:pPr>
            <a:r>
              <a:rPr lang="fr-FR" dirty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180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740414" y="2924944"/>
            <a:ext cx="5431986" cy="21236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fr-FR" dirty="0"/>
              <a:t>Large</a:t>
            </a:r>
          </a:p>
          <a:p>
            <a:pPr algn="l">
              <a:lnSpc>
                <a:spcPct val="150000"/>
              </a:lnSpc>
            </a:pPr>
            <a:r>
              <a:rPr lang="fr-FR" dirty="0"/>
              <a:t>Hadron</a:t>
            </a:r>
          </a:p>
          <a:p>
            <a:pPr algn="l">
              <a:lnSpc>
                <a:spcPct val="150000"/>
              </a:lnSpc>
            </a:pPr>
            <a:r>
              <a:rPr lang="fr-FR" dirty="0" err="1"/>
              <a:t>Collider</a:t>
            </a:r>
            <a:endParaRPr lang="en-US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800808" y="812800"/>
            <a:ext cx="554238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>
                <a:solidFill>
                  <a:srgbClr val="0070C0"/>
                </a:solidFill>
              </a:rPr>
              <a:t>What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does</a:t>
            </a:r>
            <a:r>
              <a:rPr lang="fr-FR" b="1" dirty="0">
                <a:solidFill>
                  <a:srgbClr val="0070C0"/>
                </a:solidFill>
              </a:rPr>
              <a:t> LHC </a:t>
            </a:r>
            <a:r>
              <a:rPr lang="fr-FR" b="1" dirty="0" err="1">
                <a:solidFill>
                  <a:srgbClr val="0070C0"/>
                </a:solidFill>
              </a:rPr>
              <a:t>mean</a:t>
            </a:r>
            <a:r>
              <a:rPr lang="fr-FR" b="1" dirty="0">
                <a:solidFill>
                  <a:srgbClr val="0070C0"/>
                </a:solidFill>
              </a:rPr>
              <a:t>?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169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800808" y="812800"/>
            <a:ext cx="554238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>
                <a:solidFill>
                  <a:srgbClr val="0070C0"/>
                </a:solidFill>
              </a:rPr>
              <a:t>What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is</a:t>
            </a:r>
            <a:r>
              <a:rPr lang="fr-FR" b="1" dirty="0">
                <a:solidFill>
                  <a:srgbClr val="0070C0"/>
                </a:solidFill>
              </a:rPr>
              <a:t> the </a:t>
            </a:r>
            <a:r>
              <a:rPr lang="fr-FR" b="1" dirty="0" err="1">
                <a:solidFill>
                  <a:srgbClr val="0070C0"/>
                </a:solidFill>
              </a:rPr>
              <a:t>name</a:t>
            </a:r>
            <a:r>
              <a:rPr lang="fr-FR" b="1" dirty="0">
                <a:solidFill>
                  <a:srgbClr val="0070C0"/>
                </a:solidFill>
              </a:rPr>
              <a:t> of </a:t>
            </a:r>
            <a:r>
              <a:rPr lang="fr-FR" b="1" dirty="0" err="1">
                <a:solidFill>
                  <a:srgbClr val="0070C0"/>
                </a:solidFill>
              </a:rPr>
              <a:t>this</a:t>
            </a:r>
            <a:r>
              <a:rPr lang="fr-FR" b="1" dirty="0">
                <a:solidFill>
                  <a:srgbClr val="0070C0"/>
                </a:solidFill>
              </a:rPr>
              <a:t> detector?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Résultat de recherche d'images pour &quot;atlas cenr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5" y="2591117"/>
            <a:ext cx="6408711" cy="414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188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800808" y="812800"/>
            <a:ext cx="554238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>
                <a:solidFill>
                  <a:srgbClr val="0070C0"/>
                </a:solidFill>
              </a:rPr>
              <a:t>What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is</a:t>
            </a:r>
            <a:r>
              <a:rPr lang="fr-FR" b="1" dirty="0">
                <a:solidFill>
                  <a:srgbClr val="0070C0"/>
                </a:solidFill>
              </a:rPr>
              <a:t> the </a:t>
            </a:r>
            <a:r>
              <a:rPr lang="fr-FR" b="1" dirty="0" err="1">
                <a:solidFill>
                  <a:srgbClr val="0070C0"/>
                </a:solidFill>
              </a:rPr>
              <a:t>name</a:t>
            </a:r>
            <a:r>
              <a:rPr lang="fr-FR" b="1" dirty="0">
                <a:solidFill>
                  <a:srgbClr val="0070C0"/>
                </a:solidFill>
              </a:rPr>
              <a:t> of </a:t>
            </a:r>
            <a:r>
              <a:rPr lang="fr-FR" b="1" dirty="0" err="1">
                <a:solidFill>
                  <a:srgbClr val="0070C0"/>
                </a:solidFill>
              </a:rPr>
              <a:t>this</a:t>
            </a:r>
            <a:r>
              <a:rPr lang="fr-FR" b="1" dirty="0">
                <a:solidFill>
                  <a:srgbClr val="0070C0"/>
                </a:solidFill>
              </a:rPr>
              <a:t> detector?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Résultat de recherche d'images pour &quot;atlas cenr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5" y="2591117"/>
            <a:ext cx="6408711" cy="414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4276" y="2967335"/>
            <a:ext cx="7955448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239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ATLAS</a:t>
            </a:r>
          </a:p>
        </p:txBody>
      </p:sp>
    </p:spTree>
    <p:extLst>
      <p:ext uri="{BB962C8B-B14F-4D97-AF65-F5344CB8AC3E}">
        <p14:creationId xmlns:p14="http://schemas.microsoft.com/office/powerpoint/2010/main" val="3574617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52078" y="2204864"/>
            <a:ext cx="223984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Electron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Muon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Lepton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Proton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Neutron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Quark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err="1"/>
              <a:t>Higgs</a:t>
            </a:r>
            <a:r>
              <a:rPr lang="fr-FR" sz="2800" dirty="0"/>
              <a:t> boson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763688" y="548680"/>
            <a:ext cx="554238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</a:rPr>
              <a:t>Can you pronounce the name of these particles?</a:t>
            </a:r>
          </a:p>
        </p:txBody>
      </p:sp>
    </p:spTree>
    <p:extLst>
      <p:ext uri="{BB962C8B-B14F-4D97-AF65-F5344CB8AC3E}">
        <p14:creationId xmlns:p14="http://schemas.microsoft.com/office/powerpoint/2010/main" val="34782216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380</Words>
  <Application>Microsoft Office PowerPoint</Application>
  <PresentationFormat>Affichage à l'écran (4:3)</PresentationFormat>
  <Paragraphs>111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Thème Office</vt:lpstr>
      <vt:lpstr>Are you ready to speak English? I believe in you.</vt:lpstr>
      <vt:lpstr>Présentation PowerPoint</vt:lpstr>
      <vt:lpstr>Présentation PowerPoint</vt:lpstr>
      <vt:lpstr>Let’s test your pronunciation.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Do you like multiple choice questions?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Are you able to describe and explain a plot?</vt:lpstr>
      <vt:lpstr>Présentation PowerPoint</vt:lpstr>
      <vt:lpstr>Présentation PowerPoint</vt:lpstr>
      <vt:lpstr>Have you any questions for the CERN researchers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you ready for speaking English?</dc:title>
  <dc:creator>Administrateur</dc:creator>
  <cp:lastModifiedBy>Eric Conte</cp:lastModifiedBy>
  <cp:revision>141</cp:revision>
  <dcterms:created xsi:type="dcterms:W3CDTF">2017-03-15T18:11:12Z</dcterms:created>
  <dcterms:modified xsi:type="dcterms:W3CDTF">2024-02-15T08:06:00Z</dcterms:modified>
</cp:coreProperties>
</file>