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"/>
  </p:notesMasterIdLst>
  <p:sldIdLst>
    <p:sldId id="258" r:id="rId2"/>
    <p:sldId id="267" r:id="rId3"/>
    <p:sldId id="268" r:id="rId4"/>
  </p:sldIdLst>
  <p:sldSz cx="9144000" cy="6858000" type="screen4x3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0000"/>
    <a:srgbClr val="A80000"/>
    <a:srgbClr val="FF9900"/>
    <a:srgbClr val="FFF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65" autoAdjust="0"/>
    <p:restoredTop sz="95056" autoAdjust="0"/>
  </p:normalViewPr>
  <p:slideViewPr>
    <p:cSldViewPr snapToGrid="0">
      <p:cViewPr varScale="1">
        <p:scale>
          <a:sx n="81" d="100"/>
          <a:sy n="81" d="100"/>
        </p:scale>
        <p:origin x="77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252000" cy="25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6348" cy="498215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342" y="1"/>
            <a:ext cx="2946348" cy="498215"/>
          </a:xfrm>
          <a:prstGeom prst="rect">
            <a:avLst/>
          </a:prstGeom>
        </p:spPr>
        <p:txBody>
          <a:bodyPr vert="horz" lIns="92135" tIns="46067" rIns="92135" bIns="46067" rtlCol="0"/>
          <a:lstStyle>
            <a:lvl1pPr algn="r">
              <a:defRPr sz="1200"/>
            </a:lvl1pPr>
          </a:lstStyle>
          <a:p>
            <a:fld id="{DBF318A5-CD28-4E24-AA7E-ABBDBD780903}" type="datetimeFigureOut">
              <a:rPr lang="fr-FR" smtClean="0"/>
              <a:t>03/05/2024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5637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5" tIns="46067" rIns="92135" bIns="46067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927" y="4778723"/>
            <a:ext cx="5439410" cy="3909864"/>
          </a:xfrm>
          <a:prstGeom prst="rect">
            <a:avLst/>
          </a:prstGeom>
        </p:spPr>
        <p:txBody>
          <a:bodyPr vert="horz" lIns="92135" tIns="46067" rIns="92135" bIns="4606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600"/>
            <a:ext cx="2946348" cy="498214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342" y="9431600"/>
            <a:ext cx="2946348" cy="498214"/>
          </a:xfrm>
          <a:prstGeom prst="rect">
            <a:avLst/>
          </a:prstGeom>
        </p:spPr>
        <p:txBody>
          <a:bodyPr vert="horz" lIns="92135" tIns="46067" rIns="92135" bIns="46067" rtlCol="0" anchor="b"/>
          <a:lstStyle>
            <a:lvl1pPr algn="r">
              <a:defRPr sz="1200"/>
            </a:lvl1pPr>
          </a:lstStyle>
          <a:p>
            <a:fld id="{4FD97681-7938-4AF5-B8EE-B8CA2665286D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97231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5637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D97681-7938-4AF5-B8EE-B8CA2665286D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5044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0FBCF4A3-5BA7-428D-9DF8-C820E522A3A8}" type="datetime1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01421" y="6356351"/>
            <a:ext cx="2057400" cy="36512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1933E850-FCA1-4A98-B50D-3E852F279ED6}" type="slidenum">
              <a:rPr lang="fr-FR" smtClean="0"/>
              <a:pPr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96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BFD6371-FDBC-404D-A7B5-E09D7924CBDA}" type="datetime1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5833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A4F0F47-63FC-4731-8267-5A1F77DED67D}" type="datetime1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18801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395E8704-236E-4257-8264-29375FD87808}" type="datetime1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9336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230CA56-63E4-48FA-ABB5-DCC0861FE4A6}" type="datetime1">
              <a:rPr lang="fr-FR" smtClean="0"/>
              <a:t>03/05/2024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158839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93FFB097-E3CB-4135-80D2-9EA3694936AC}" type="datetime1">
              <a:rPr lang="fr-FR" smtClean="0"/>
              <a:t>03/05/2024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3460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B20408CD-964E-48A8-83BE-1AEB54BD602F}" type="datetime1">
              <a:rPr lang="fr-FR" smtClean="0"/>
              <a:t>03/05/2024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5335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292415E0-5451-4FC8-BDEA-AF238AA48AF0}" type="datetime1">
              <a:rPr lang="fr-FR" smtClean="0"/>
              <a:t>03/05/2024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83559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F460F838-CF53-4623-9D58-CFF269AB7550}" type="datetime1">
              <a:rPr lang="fr-FR" smtClean="0"/>
              <a:t>03/05/2024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9903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C6533A96-8CEA-4F08-8232-166C386C773B}" type="datetime1">
              <a:rPr lang="fr-FR" smtClean="0"/>
              <a:t>03/05/2024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13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EB6A626D-EF33-4508-8873-7E9D903E3F98}" type="datetime1">
              <a:rPr lang="fr-FR" smtClean="0"/>
              <a:t>03/05/2024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/>
          <a:lstStyle/>
          <a:p>
            <a:fld id="{1933E850-FCA1-4A98-B50D-3E852F279ED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792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74000">
              <a:srgbClr val="FFF7DD">
                <a:alpha val="25000"/>
              </a:srgbClr>
            </a:gs>
            <a:gs pos="83000">
              <a:srgbClr val="FFF7DD"/>
            </a:gs>
            <a:gs pos="100000">
              <a:schemeClr val="accent4">
                <a:lumMod val="40000"/>
                <a:lumOff val="6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52FF6317-5FF1-4CE9-947D-22066D7A4163}"/>
              </a:ext>
            </a:extLst>
          </p:cNvPr>
          <p:cNvCxnSpPr>
            <a:cxnSpLocks/>
          </p:cNvCxnSpPr>
          <p:nvPr userDrawn="1"/>
        </p:nvCxnSpPr>
        <p:spPr>
          <a:xfrm>
            <a:off x="632178" y="756355"/>
            <a:ext cx="8348133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8A516CF-927A-4882-90F7-3D61ED1C4E61}"/>
              </a:ext>
            </a:extLst>
          </p:cNvPr>
          <p:cNvCxnSpPr>
            <a:cxnSpLocks/>
          </p:cNvCxnSpPr>
          <p:nvPr userDrawn="1"/>
        </p:nvCxnSpPr>
        <p:spPr>
          <a:xfrm>
            <a:off x="186267" y="841021"/>
            <a:ext cx="8348133" cy="0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28129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F166780-310D-43D1-A9D5-2C4203D0ADE2}"/>
              </a:ext>
            </a:extLst>
          </p:cNvPr>
          <p:cNvSpPr txBox="1"/>
          <p:nvPr/>
        </p:nvSpPr>
        <p:spPr>
          <a:xfrm>
            <a:off x="484983" y="136524"/>
            <a:ext cx="7964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GRAiNITA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test bench updates: 3 May 2024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538637-F305-43C9-8EF4-607C2F50A4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860699" y="6356351"/>
            <a:ext cx="2057400" cy="365125"/>
          </a:xfrm>
        </p:spPr>
        <p:txBody>
          <a:bodyPr/>
          <a:lstStyle/>
          <a:p>
            <a:pPr algn="r"/>
            <a:fld id="{1933E850-FCA1-4A98-B50D-3E852F279ED6}" type="slidenum">
              <a:rPr lang="fr-FR" smtClean="0"/>
              <a:pPr algn="r"/>
              <a:t>1</a:t>
            </a:fld>
            <a:endParaRPr lang="fr-F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19527E-15EF-4D5B-8296-8AAA013D5D20}"/>
              </a:ext>
            </a:extLst>
          </p:cNvPr>
          <p:cNvSpPr txBox="1"/>
          <p:nvPr/>
        </p:nvSpPr>
        <p:spPr>
          <a:xfrm>
            <a:off x="171673" y="1300149"/>
            <a:ext cx="90701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The preliminary results for CaWO</a:t>
            </a:r>
            <a:r>
              <a:rPr lang="en-US" baseline="-25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grains  (dry and with water) in TROLL-3 under </a:t>
            </a:r>
          </a:p>
          <a:p>
            <a:r>
              <a:rPr lang="en-US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excitation with the cosmic muons: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2504A688-648B-447D-899C-49C03E1DDD99}"/>
              </a:ext>
            </a:extLst>
          </p:cNvPr>
          <p:cNvGrpSpPr/>
          <p:nvPr/>
        </p:nvGrpSpPr>
        <p:grpSpPr>
          <a:xfrm>
            <a:off x="171673" y="2053646"/>
            <a:ext cx="8972327" cy="3100277"/>
            <a:chOff x="109888" y="2398479"/>
            <a:chExt cx="8972327" cy="3100277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23B9CD36-8408-45AA-9C09-70D86744459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498097" y="2398479"/>
              <a:ext cx="4584118" cy="3002501"/>
            </a:xfrm>
            <a:prstGeom prst="rect">
              <a:avLst/>
            </a:prstGeom>
          </p:spPr>
        </p:pic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040C41AE-2B57-4198-9DE9-6F2567C1EB87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9888" y="2398479"/>
              <a:ext cx="4351387" cy="3100277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86552D73-C77E-41A8-AC3E-469429EC6080}"/>
                </a:ext>
              </a:extLst>
            </p:cNvPr>
            <p:cNvSpPr txBox="1"/>
            <p:nvPr/>
          </p:nvSpPr>
          <p:spPr>
            <a:xfrm>
              <a:off x="2611228" y="3038884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Mean ~1060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1B3A66DB-D7CA-4E09-867F-FC6266080677}"/>
                </a:ext>
              </a:extLst>
            </p:cNvPr>
            <p:cNvSpPr txBox="1"/>
            <p:nvPr/>
          </p:nvSpPr>
          <p:spPr>
            <a:xfrm>
              <a:off x="7317990" y="3018978"/>
              <a:ext cx="13660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Mean ~1240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21021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A2F340-C096-4B8F-9321-727399879E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1933E850-FCA1-4A98-B50D-3E852F279ED6}" type="slidenum">
              <a:rPr lang="fr-FR" smtClean="0"/>
              <a:pPr algn="r"/>
              <a:t>2</a:t>
            </a:fld>
            <a:endParaRPr lang="fr-F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C4ADBCA-ACBB-4695-9129-F4695DB703CE}"/>
              </a:ext>
            </a:extLst>
          </p:cNvPr>
          <p:cNvSpPr txBox="1"/>
          <p:nvPr/>
        </p:nvSpPr>
        <p:spPr>
          <a:xfrm>
            <a:off x="484983" y="136524"/>
            <a:ext cx="79640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GRAiNITA</a:t>
            </a:r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test bench updates: 3 May 2024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724AA56-7463-41EC-B6D3-8D4D8A11EB56}"/>
              </a:ext>
            </a:extLst>
          </p:cNvPr>
          <p:cNvSpPr txBox="1"/>
          <p:nvPr/>
        </p:nvSpPr>
        <p:spPr>
          <a:xfrm>
            <a:off x="269001" y="3286633"/>
            <a:ext cx="7414334" cy="1141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The “yield” for CaWO</a:t>
            </a:r>
            <a:r>
              <a:rPr lang="en-US" sz="1600" baseline="-25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grains is about 1.6 times higher in comparison with ZnWO</a:t>
            </a:r>
            <a:r>
              <a:rPr lang="en-US" sz="1600" baseline="-25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grains</a:t>
            </a:r>
          </a:p>
          <a:p>
            <a:pPr marL="285750" indent="-285750">
              <a:spcAft>
                <a:spcPts val="500"/>
              </a:spcAft>
              <a:buFont typeface="Wingdings" panose="05000000000000000000" pitchFamily="2" charset="2"/>
              <a:buChar char="ü"/>
            </a:pPr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With adding of water we gain about 17-20% of light (both for CaWO</a:t>
            </a:r>
            <a:r>
              <a:rPr lang="en-US" sz="1600" baseline="-25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 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and ZnWO</a:t>
            </a:r>
            <a:r>
              <a:rPr lang="en-US" sz="1600" baseline="-25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n-US" sz="16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)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F72FCFBC-2BF8-4B40-B0C5-BFF1D036749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94" t="13090" r="24970" b="11711"/>
          <a:stretch/>
        </p:blipFill>
        <p:spPr>
          <a:xfrm>
            <a:off x="7683335" y="3084209"/>
            <a:ext cx="1191664" cy="1332576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E26A74C-CE9F-4885-BD8E-576D41B91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2298893"/>
              </p:ext>
            </p:extLst>
          </p:nvPr>
        </p:nvGraphicFramePr>
        <p:xfrm>
          <a:off x="770201" y="4802244"/>
          <a:ext cx="4205560" cy="1148334"/>
        </p:xfrm>
        <a:graphic>
          <a:graphicData uri="http://schemas.openxmlformats.org/drawingml/2006/table">
            <a:tbl>
              <a:tblPr firstRow="1" firstCol="1" bandRow="1"/>
              <a:tblGrid>
                <a:gridCol w="2106306">
                  <a:extLst>
                    <a:ext uri="{9D8B030D-6E8A-4147-A177-3AD203B41FA5}">
                      <a16:colId xmlns:a16="http://schemas.microsoft.com/office/drawing/2014/main" val="2320513867"/>
                    </a:ext>
                  </a:extLst>
                </a:gridCol>
                <a:gridCol w="1066101">
                  <a:extLst>
                    <a:ext uri="{9D8B030D-6E8A-4147-A177-3AD203B41FA5}">
                      <a16:colId xmlns:a16="http://schemas.microsoft.com/office/drawing/2014/main" val="1688777924"/>
                    </a:ext>
                  </a:extLst>
                </a:gridCol>
                <a:gridCol w="1033153">
                  <a:extLst>
                    <a:ext uri="{9D8B030D-6E8A-4147-A177-3AD203B41FA5}">
                      <a16:colId xmlns:a16="http://schemas.microsoft.com/office/drawing/2014/main" val="998498925"/>
                    </a:ext>
                  </a:extLst>
                </a:gridCol>
              </a:tblGrid>
              <a:tr h="34734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Condition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Counting gate,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mks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Dark current,          </a:t>
                      </a:r>
                      <a:r>
                        <a:rPr lang="en-US" sz="12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5805222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ZnWO</a:t>
                      </a:r>
                      <a:r>
                        <a:rPr lang="en-US" sz="1200" b="1" baseline="-250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 b="1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grains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     </a:t>
                      </a:r>
                      <a:r>
                        <a:rPr lang="en-US" sz="12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(TROLL-2, O-2(300) WLS fibers)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098556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b="1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CaWO</a:t>
                      </a:r>
                      <a:r>
                        <a:rPr lang="en-US" sz="1200" b="1" baseline="-250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 b="1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grains</a:t>
                      </a:r>
                      <a:r>
                        <a:rPr lang="en-US" sz="12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            </a:t>
                      </a:r>
                      <a:r>
                        <a:rPr lang="en-US" sz="12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(TROLL-3, Y-11 WLS fibers)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12.5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3265710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C64E0AE-7E10-43B3-AB6E-C1DCD72B2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096017"/>
              </p:ext>
            </p:extLst>
          </p:nvPr>
        </p:nvGraphicFramePr>
        <p:xfrm>
          <a:off x="1073809" y="994090"/>
          <a:ext cx="5255734" cy="1818729"/>
        </p:xfrm>
        <a:graphic>
          <a:graphicData uri="http://schemas.openxmlformats.org/drawingml/2006/table">
            <a:tbl>
              <a:tblPr firstRow="1" firstCol="1" bandRow="1"/>
              <a:tblGrid>
                <a:gridCol w="1822340">
                  <a:extLst>
                    <a:ext uri="{9D8B030D-6E8A-4147-A177-3AD203B41FA5}">
                      <a16:colId xmlns:a16="http://schemas.microsoft.com/office/drawing/2014/main" val="2596577717"/>
                    </a:ext>
                  </a:extLst>
                </a:gridCol>
                <a:gridCol w="1822340">
                  <a:extLst>
                    <a:ext uri="{9D8B030D-6E8A-4147-A177-3AD203B41FA5}">
                      <a16:colId xmlns:a16="http://schemas.microsoft.com/office/drawing/2014/main" val="78315376"/>
                    </a:ext>
                  </a:extLst>
                </a:gridCol>
                <a:gridCol w="1611054">
                  <a:extLst>
                    <a:ext uri="{9D8B030D-6E8A-4147-A177-3AD203B41FA5}">
                      <a16:colId xmlns:a16="http://schemas.microsoft.com/office/drawing/2014/main" val="592654062"/>
                    </a:ext>
                  </a:extLst>
                </a:gridCol>
              </a:tblGrid>
              <a:tr h="290129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Condition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Estimated number of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phe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1493444"/>
                  </a:ext>
                </a:extLst>
              </a:tr>
              <a:tr h="9483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ZnWO</a:t>
                      </a:r>
                      <a:r>
                        <a:rPr lang="en-US" sz="1400" b="1" baseline="-250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1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grains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(TROLL-2, O-2(300) WLS fibers)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b="1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CaWO</a:t>
                      </a:r>
                      <a:r>
                        <a:rPr lang="en-US" sz="1400" b="1" baseline="-250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400" b="1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grains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(TROLL-3, Y-11 WLS fibers)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5869229"/>
                  </a:ext>
                </a:extLst>
              </a:tr>
              <a:tr h="2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Dry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660-650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1060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11659828"/>
                  </a:ext>
                </a:extLst>
              </a:tr>
              <a:tr h="29012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With water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385623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780-800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sz="1400" dirty="0">
                          <a:solidFill>
                            <a:srgbClr val="1F4E79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1855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306E125-DA55-4425-9D1D-3CA0BDA17C5C}"/>
              </a:ext>
            </a:extLst>
          </p:cNvPr>
          <p:cNvSpPr txBox="1"/>
          <p:nvPr/>
        </p:nvSpPr>
        <p:spPr>
          <a:xfrm>
            <a:off x="1073809" y="2777833"/>
            <a:ext cx="2058769" cy="2923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300" i="1" dirty="0">
                <a:solidFill>
                  <a:schemeClr val="accent6">
                    <a:lumMod val="50000"/>
                  </a:schemeClr>
                </a:solidFill>
              </a:rPr>
              <a:t>! No dark current correction</a:t>
            </a:r>
          </a:p>
        </p:txBody>
      </p:sp>
    </p:spTree>
    <p:extLst>
      <p:ext uri="{BB962C8B-B14F-4D97-AF65-F5344CB8AC3E}">
        <p14:creationId xmlns:p14="http://schemas.microsoft.com/office/powerpoint/2010/main" val="3384243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06C30-0849-4422-AD92-072F78666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1933E850-FCA1-4A98-B50D-3E852F279ED6}" type="slidenum">
              <a:rPr lang="fr-FR" smtClean="0"/>
              <a:pPr algn="r"/>
              <a:t>3</a:t>
            </a:fld>
            <a:endParaRPr lang="fr-FR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8D87AB-D002-4E41-9913-01929CCD239A}"/>
              </a:ext>
            </a:extLst>
          </p:cNvPr>
          <p:cNvSpPr txBox="1"/>
          <p:nvPr/>
        </p:nvSpPr>
        <p:spPr>
          <a:xfrm>
            <a:off x="3085679" y="148399"/>
            <a:ext cx="27126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Brief summary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13706EB-AC35-4D38-900B-375782865C98}"/>
              </a:ext>
            </a:extLst>
          </p:cNvPr>
          <p:cNvSpPr txBox="1"/>
          <p:nvPr/>
        </p:nvSpPr>
        <p:spPr>
          <a:xfrm>
            <a:off x="1957165" y="1068780"/>
            <a:ext cx="49696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Using of CaWO</a:t>
            </a:r>
            <a:r>
              <a:rPr lang="en-US" sz="2000" b="1" baseline="-25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n-US" sz="20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grains for </a:t>
            </a:r>
            <a:r>
              <a:rPr lang="en-US" sz="2000" b="1" dirty="0" err="1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GRAiNITA</a:t>
            </a:r>
            <a:endParaRPr lang="en-US" sz="2000" b="1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FE94512-06A3-424A-B8C3-8C61F97FC652}"/>
              </a:ext>
            </a:extLst>
          </p:cNvPr>
          <p:cNvSpPr txBox="1"/>
          <p:nvPr/>
        </p:nvSpPr>
        <p:spPr>
          <a:xfrm>
            <a:off x="366596" y="1780291"/>
            <a:ext cx="823174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Advantages </a:t>
            </a:r>
            <a:r>
              <a:rPr lang="en-US" sz="24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</a:t>
            </a:r>
            <a:endParaRPr lang="en-US" sz="24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endParaRPr lang="en-US" sz="1600" b="1" dirty="0">
              <a:solidFill>
                <a:schemeClr val="accent6">
                  <a:lumMod val="50000"/>
                </a:schemeClr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More light in comparison with ZnWO</a:t>
            </a:r>
            <a:r>
              <a:rPr lang="en-US" sz="1600" b="1" baseline="-25000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4</a:t>
            </a: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Two times shorter counting time (and lower dark current level)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chemeClr val="accent6">
                    <a:lumMod val="50000"/>
                  </a:schemeClr>
                </a:solidFill>
                <a:latin typeface="Comic Sans MS" panose="030F0702030302020204" pitchFamily="66" charset="0"/>
              </a:rPr>
              <a:t>Custom Y-11 WLS fibers (less self-absorption compare to O-2 WLS fibers)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60098EB-14E5-467B-8746-05A973C7AC3E}"/>
              </a:ext>
            </a:extLst>
          </p:cNvPr>
          <p:cNvSpPr txBox="1"/>
          <p:nvPr/>
        </p:nvSpPr>
        <p:spPr>
          <a:xfrm>
            <a:off x="173199" y="3614351"/>
            <a:ext cx="8797601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>
                <a:solidFill>
                  <a:srgbClr val="C00000"/>
                </a:solidFill>
                <a:latin typeface="Comic Sans MS" panose="030F0702030302020204" pitchFamily="66" charset="0"/>
              </a:rPr>
              <a:t>Disadvantages </a:t>
            </a:r>
            <a:r>
              <a:rPr lang="en-US" sz="2400" b="1" dirty="0">
                <a:solidFill>
                  <a:srgbClr val="C00000"/>
                </a:solidFill>
                <a:latin typeface="Comic Sans MS" panose="030F0702030302020204" pitchFamily="66" charset="0"/>
                <a:sym typeface="Wingdings" panose="05000000000000000000" pitchFamily="2" charset="2"/>
              </a:rPr>
              <a:t></a:t>
            </a:r>
            <a:endParaRPr lang="en-US" sz="24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endParaRPr lang="en-US" sz="16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sz="1600" b="1" dirty="0">
                <a:solidFill>
                  <a:srgbClr val="C00000"/>
                </a:solidFill>
                <a:latin typeface="Comic Sans MS" panose="030F0702030302020204" pitchFamily="66" charset="0"/>
              </a:rPr>
              <a:t>Lower density (77.5% of ZnWO</a:t>
            </a:r>
            <a:r>
              <a:rPr lang="en-US" sz="1600" b="1" baseline="-25000" dirty="0">
                <a:solidFill>
                  <a:srgbClr val="C00000"/>
                </a:solidFill>
                <a:latin typeface="Comic Sans MS" panose="030F0702030302020204" pitchFamily="66" charset="0"/>
              </a:rPr>
              <a:t>4</a:t>
            </a:r>
            <a:r>
              <a:rPr lang="en-US" sz="1600" b="1" dirty="0">
                <a:solidFill>
                  <a:srgbClr val="C00000"/>
                </a:solidFill>
                <a:latin typeface="Comic Sans MS" panose="030F0702030302020204" pitchFamily="66" charset="0"/>
              </a:rPr>
              <a:t>) -&gt; increase of the detector size…</a:t>
            </a:r>
          </a:p>
          <a:p>
            <a:endParaRPr lang="en-US" sz="1600" b="1" dirty="0">
              <a:solidFill>
                <a:srgbClr val="C00000"/>
              </a:solidFill>
              <a:latin typeface="Comic Sans MS" panose="030F0702030302020204" pitchFamily="66" charset="0"/>
            </a:endParaRPr>
          </a:p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Possible solution: partial substitution of Ca</a:t>
            </a:r>
            <a:r>
              <a:rPr lang="en-US" sz="1600" b="1" baseline="300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2+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ions to Pb</a:t>
            </a:r>
            <a:r>
              <a:rPr lang="en-US" sz="1600" b="1" baseline="300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2+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ions, i.e. scintillation grains </a:t>
            </a:r>
          </a:p>
          <a:p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of Ca</a:t>
            </a:r>
            <a:r>
              <a:rPr lang="en-US" sz="1600" b="1" baseline="-250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1-x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Pb</a:t>
            </a:r>
            <a:r>
              <a:rPr lang="en-US" sz="1600" b="1" baseline="-250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x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WO</a:t>
            </a:r>
            <a:r>
              <a:rPr lang="en-US" sz="1600" b="1" baseline="-25000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4 </a:t>
            </a:r>
            <a:r>
              <a:rPr lang="en-US" sz="1600" b="1" dirty="0">
                <a:solidFill>
                  <a:schemeClr val="accent5">
                    <a:lumMod val="50000"/>
                  </a:schemeClr>
                </a:solidFill>
                <a:latin typeface="Comic Sans MS" panose="030F0702030302020204" pitchFamily="66" charset="0"/>
              </a:rPr>
              <a:t>(“cook and look” approach)</a:t>
            </a:r>
          </a:p>
        </p:txBody>
      </p:sp>
    </p:spTree>
    <p:extLst>
      <p:ext uri="{BB962C8B-B14F-4D97-AF65-F5344CB8AC3E}">
        <p14:creationId xmlns:p14="http://schemas.microsoft.com/office/powerpoint/2010/main" val="4068688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3378</TotalTime>
  <Words>237</Words>
  <Application>Microsoft Office PowerPoint</Application>
  <PresentationFormat>On-screen Show (4:3)</PresentationFormat>
  <Paragraphs>47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Comic Sans MS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ianina boiaryntseva</dc:creator>
  <cp:lastModifiedBy>ianina boiaryntseva</cp:lastModifiedBy>
  <cp:revision>315</cp:revision>
  <cp:lastPrinted>2023-07-07T14:37:53Z</cp:lastPrinted>
  <dcterms:created xsi:type="dcterms:W3CDTF">2022-11-22T15:13:37Z</dcterms:created>
  <dcterms:modified xsi:type="dcterms:W3CDTF">2024-05-03T09:33:24Z</dcterms:modified>
</cp:coreProperties>
</file>