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69" r:id="rId3"/>
    <p:sldId id="261" r:id="rId4"/>
    <p:sldId id="264" r:id="rId5"/>
    <p:sldId id="262" r:id="rId6"/>
    <p:sldId id="266" r:id="rId7"/>
    <p:sldId id="256" r:id="rId8"/>
    <p:sldId id="257" r:id="rId9"/>
    <p:sldId id="258" r:id="rId10"/>
    <p:sldId id="267" r:id="rId11"/>
    <p:sldId id="270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EFC95-8111-4826-BDDD-18F4AB65A768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5851F-5FBD-4F06-B269-38673C42518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204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7E06-B9B1-45BC-85D9-83E6FFB292C7}" type="datetime1">
              <a:rPr lang="en-GB" smtClean="0"/>
              <a:t>02/05/2024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Grainita - Meeting Friday May 3th - Magne Magali 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408E-472E-4F30-9D7A-26C6ED5C220B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579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5818-143E-4A0F-8510-960F8D35C610}" type="datetime1">
              <a:rPr lang="en-GB" smtClean="0"/>
              <a:t>02/05/2024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Grainita - Meeting Friday May 3th - Magne Magali 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408E-472E-4F30-9D7A-26C6ED5C220B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719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7611-9358-435B-B9BF-C15FE74CDE69}" type="datetime1">
              <a:rPr lang="en-GB" smtClean="0"/>
              <a:t>02/05/2024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Grainita - Meeting Friday May 3th - Magne Magali 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408E-472E-4F30-9D7A-26C6ED5C220B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99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6D80A-E4FB-46CF-96A8-0A434E388214}" type="datetime1">
              <a:rPr lang="en-GB" smtClean="0"/>
              <a:t>02/05/2024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Grainita - Meeting Friday May 3th - Magne Magali 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408E-472E-4F30-9D7A-26C6ED5C220B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638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DEF21-BEB7-4DC3-9E60-D9DD88B6250D}" type="datetime1">
              <a:rPr lang="en-GB" smtClean="0"/>
              <a:t>02/05/2024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Grainita - Meeting Friday May 3th - Magne Magali 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408E-472E-4F30-9D7A-26C6ED5C220B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934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8855-7383-459B-9F97-FA9E068F1A1E}" type="datetime1">
              <a:rPr lang="en-GB" smtClean="0"/>
              <a:t>02/05/2024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Grainita - Meeting Friday May 3th - Magne Magali </a:t>
            </a: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408E-472E-4F30-9D7A-26C6ED5C220B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166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7C22-4C4F-4576-B2CF-FFD9091A61E9}" type="datetime1">
              <a:rPr lang="en-GB" smtClean="0"/>
              <a:t>02/05/2024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Grainita - Meeting Friday May 3th - Magne Magali </a:t>
            </a:r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408E-472E-4F30-9D7A-26C6ED5C220B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85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3941-AA76-4300-A31A-FBC7B5EADAB9}" type="datetime1">
              <a:rPr lang="en-GB" smtClean="0"/>
              <a:t>02/05/2024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Grainita - Meeting Friday May 3th - Magne Magali </a:t>
            </a: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408E-472E-4F30-9D7A-26C6ED5C220B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777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FFE-8478-445B-BDA1-D04281590761}" type="datetime1">
              <a:rPr lang="en-GB" smtClean="0"/>
              <a:t>02/05/2024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Grainita - Meeting Friday May 3th - Magne Magali </a:t>
            </a:r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408E-472E-4F30-9D7A-26C6ED5C220B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396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2391-651A-4439-8AC6-B6D1B13D9699}" type="datetime1">
              <a:rPr lang="en-GB" smtClean="0"/>
              <a:t>02/05/2024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Grainita - Meeting Friday May 3th - Magne Magali </a:t>
            </a: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408E-472E-4F30-9D7A-26C6ED5C220B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601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7963-60F7-430B-8304-F6B6CC6AC82F}" type="datetime1">
              <a:rPr lang="en-GB" smtClean="0"/>
              <a:t>02/05/2024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Grainita - Meeting Friday May 3th - Magne Magali </a:t>
            </a: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408E-472E-4F30-9D7A-26C6ED5C220B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606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555E7-492C-478C-AF47-21437266A06F}" type="datetime1">
              <a:rPr lang="en-GB" smtClean="0"/>
              <a:t>02/05/2024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Grainita - Meeting Friday May 3th - Magne Magali 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D408E-472E-4F30-9D7A-26C6ED5C220B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87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25537"/>
          </a:xfrm>
        </p:spPr>
        <p:txBody>
          <a:bodyPr/>
          <a:lstStyle/>
          <a:p>
            <a:r>
              <a:rPr lang="fr-FR" dirty="0" smtClean="0"/>
              <a:t>Test </a:t>
            </a:r>
            <a:r>
              <a:rPr lang="fr-FR" dirty="0" err="1" smtClean="0"/>
              <a:t>beam</a:t>
            </a:r>
            <a:r>
              <a:rPr lang="fr-FR" dirty="0" smtClean="0"/>
              <a:t> installation 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type="subTitle" idx="1"/>
          </p:nvPr>
        </p:nvSpPr>
        <p:spPr>
          <a:xfrm>
            <a:off x="1524000" y="2571750"/>
            <a:ext cx="9144000" cy="1657350"/>
          </a:xfrm>
        </p:spPr>
        <p:txBody>
          <a:bodyPr>
            <a:normAutofit fontScale="62500" lnSpcReduction="20000"/>
          </a:bodyPr>
          <a:lstStyle/>
          <a:p>
            <a:r>
              <a:rPr lang="fr-FR" dirty="0" smtClean="0"/>
              <a:t>Questions and </a:t>
            </a:r>
            <a:r>
              <a:rPr lang="fr-FR" dirty="0" err="1" smtClean="0"/>
              <a:t>what</a:t>
            </a:r>
            <a:r>
              <a:rPr lang="fr-FR" dirty="0" smtClean="0"/>
              <a:t> I </a:t>
            </a:r>
            <a:r>
              <a:rPr lang="fr-FR" dirty="0" err="1" smtClean="0"/>
              <a:t>understand</a:t>
            </a:r>
            <a:r>
              <a:rPr lang="fr-FR" dirty="0" smtClean="0"/>
              <a:t> </a:t>
            </a:r>
          </a:p>
          <a:p>
            <a:r>
              <a:rPr lang="fr-FR" dirty="0" smtClean="0"/>
              <a:t>Installation </a:t>
            </a:r>
            <a:r>
              <a:rPr lang="fr-FR" dirty="0"/>
              <a:t>of </a:t>
            </a:r>
            <a:r>
              <a:rPr lang="fr-FR" dirty="0" err="1"/>
              <a:t>several</a:t>
            </a:r>
            <a:r>
              <a:rPr lang="fr-FR" dirty="0"/>
              <a:t> detector ? </a:t>
            </a:r>
            <a:br>
              <a:rPr lang="fr-FR" dirty="0"/>
            </a:br>
            <a:r>
              <a:rPr lang="fr-FR" dirty="0"/>
              <a:t>Positions and </a:t>
            </a:r>
            <a:r>
              <a:rPr lang="fr-FR" dirty="0" err="1" smtClean="0"/>
              <a:t>measures</a:t>
            </a:r>
            <a:endParaRPr lang="fr-FR" dirty="0" smtClean="0"/>
          </a:p>
          <a:p>
            <a:r>
              <a:rPr lang="fr-FR" dirty="0" err="1" smtClean="0"/>
              <a:t>Mecanics</a:t>
            </a:r>
            <a:endParaRPr lang="fr-FR" dirty="0" smtClean="0"/>
          </a:p>
          <a:p>
            <a:r>
              <a:rPr lang="fr-FR" dirty="0" smtClean="0"/>
              <a:t>Trigger </a:t>
            </a:r>
            <a:r>
              <a:rPr lang="fr-FR" dirty="0" err="1" smtClean="0"/>
              <a:t>logic</a:t>
            </a:r>
            <a:r>
              <a:rPr lang="fr-FR" dirty="0" smtClean="0"/>
              <a:t> </a:t>
            </a:r>
          </a:p>
          <a:p>
            <a:r>
              <a:rPr lang="fr-FR" dirty="0" smtClean="0"/>
              <a:t>Data …</a:t>
            </a:r>
          </a:p>
          <a:p>
            <a:endParaRPr lang="fr-FR" dirty="0" smtClean="0"/>
          </a:p>
          <a:p>
            <a:endParaRPr lang="en-GB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628775" y="4067175"/>
            <a:ext cx="9144000" cy="1657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Meeting Friday May 3th</a:t>
            </a:r>
          </a:p>
          <a:p>
            <a:r>
              <a:rPr lang="fr-FR" dirty="0" smtClean="0"/>
              <a:t>Magali Magne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Grainita - Meeting Friday May 3th - Magne Magali 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408E-472E-4F30-9D7A-26C6ED5C220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333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Daly drift </a:t>
            </a:r>
            <a:r>
              <a:rPr lang="fr-FR" dirty="0" err="1" smtClean="0"/>
              <a:t>chamber</a:t>
            </a:r>
            <a:r>
              <a:rPr lang="fr-FR" dirty="0" smtClean="0"/>
              <a:t>: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Where</a:t>
            </a:r>
            <a:r>
              <a:rPr lang="fr-FR" dirty="0" smtClean="0"/>
              <a:t> to put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exactly</a:t>
            </a:r>
            <a:r>
              <a:rPr lang="fr-FR" dirty="0" smtClean="0"/>
              <a:t> : in the </a:t>
            </a:r>
            <a:r>
              <a:rPr lang="fr-FR" dirty="0" err="1" smtClean="0"/>
              <a:t>space</a:t>
            </a:r>
            <a:r>
              <a:rPr lang="fr-FR" dirty="0" smtClean="0"/>
              <a:t> area </a:t>
            </a:r>
            <a:r>
              <a:rPr lang="fr-FR" dirty="0" err="1" smtClean="0"/>
              <a:t>near</a:t>
            </a:r>
            <a:r>
              <a:rPr lang="fr-FR" dirty="0" smtClean="0"/>
              <a:t> the </a:t>
            </a:r>
            <a:r>
              <a:rPr lang="fr-FR" dirty="0" err="1" smtClean="0"/>
              <a:t>beam</a:t>
            </a:r>
            <a:endParaRPr lang="fr-FR" dirty="0" smtClean="0"/>
          </a:p>
          <a:p>
            <a:pPr lvl="1"/>
            <a:r>
              <a:rPr lang="fr-FR" dirty="0" err="1" smtClean="0"/>
              <a:t>Geometry</a:t>
            </a:r>
            <a:r>
              <a:rPr lang="fr-FR" dirty="0" smtClean="0"/>
              <a:t> / distance </a:t>
            </a:r>
          </a:p>
          <a:p>
            <a:r>
              <a:rPr lang="fr-FR" dirty="0" smtClean="0"/>
              <a:t>Signal </a:t>
            </a:r>
            <a:r>
              <a:rPr lang="fr-FR" dirty="0" err="1" smtClean="0"/>
              <a:t>give</a:t>
            </a:r>
            <a:r>
              <a:rPr lang="fr-FR" dirty="0" smtClean="0"/>
              <a:t> :</a:t>
            </a:r>
          </a:p>
          <a:p>
            <a:pPr lvl="1"/>
            <a:r>
              <a:rPr lang="fr-FR" dirty="0" smtClean="0"/>
              <a:t>Trigger / veto / </a:t>
            </a:r>
            <a:r>
              <a:rPr lang="fr-FR" dirty="0" err="1" smtClean="0"/>
              <a:t>busy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 format / </a:t>
            </a:r>
            <a:r>
              <a:rPr lang="fr-FR" dirty="0" err="1" smtClean="0"/>
              <a:t>delay</a:t>
            </a:r>
            <a:r>
              <a:rPr lang="fr-FR" dirty="0" smtClean="0"/>
              <a:t> …</a:t>
            </a:r>
          </a:p>
          <a:p>
            <a:r>
              <a:rPr lang="fr-FR" dirty="0" smtClean="0"/>
              <a:t>Data format : </a:t>
            </a:r>
            <a:r>
              <a:rPr lang="fr-FR" dirty="0" err="1" smtClean="0"/>
              <a:t>timestamps</a:t>
            </a:r>
            <a:r>
              <a:rPr lang="fr-FR" dirty="0" smtClean="0"/>
              <a:t> ….</a:t>
            </a:r>
          </a:p>
          <a:p>
            <a:endParaRPr lang="en-GB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Grainita - Meeting Friday May 3th - Magne Magali </a:t>
            </a: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408E-472E-4F30-9D7A-26C6ED5C220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392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Computer and </a:t>
            </a:r>
            <a:r>
              <a:rPr lang="fr-FR" dirty="0" err="1" smtClean="0"/>
              <a:t>usb</a:t>
            </a:r>
            <a:r>
              <a:rPr lang="fr-FR" dirty="0" smtClean="0"/>
              <a:t> inputs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697017"/>
            <a:ext cx="10515600" cy="3479945"/>
          </a:xfrm>
        </p:spPr>
        <p:txBody>
          <a:bodyPr>
            <a:normAutofit fontScale="92500" lnSpcReduction="20000"/>
          </a:bodyPr>
          <a:lstStyle/>
          <a:p>
            <a:r>
              <a:rPr lang="fr-FR" dirty="0" err="1" smtClean="0"/>
              <a:t>Timepix</a:t>
            </a:r>
            <a:r>
              <a:rPr lang="fr-FR" dirty="0" smtClean="0"/>
              <a:t> detector : 2 </a:t>
            </a:r>
            <a:r>
              <a:rPr lang="fr-FR" dirty="0" err="1" smtClean="0"/>
              <a:t>usb</a:t>
            </a:r>
            <a:r>
              <a:rPr lang="fr-FR" dirty="0" smtClean="0"/>
              <a:t>  </a:t>
            </a:r>
          </a:p>
          <a:p>
            <a:r>
              <a:rPr lang="fr-FR" dirty="0" smtClean="0"/>
              <a:t> </a:t>
            </a:r>
            <a:r>
              <a:rPr lang="fr-FR" dirty="0" err="1" smtClean="0"/>
              <a:t>Timepix</a:t>
            </a:r>
            <a:r>
              <a:rPr lang="fr-FR" dirty="0" smtClean="0"/>
              <a:t> </a:t>
            </a:r>
            <a:r>
              <a:rPr lang="fr-FR" dirty="0" err="1" smtClean="0"/>
              <a:t>cooling</a:t>
            </a:r>
            <a:r>
              <a:rPr lang="fr-FR" dirty="0" smtClean="0"/>
              <a:t> : 1 for µprocessor +1 for  power </a:t>
            </a:r>
            <a:r>
              <a:rPr lang="fr-FR" dirty="0" err="1" smtClean="0"/>
              <a:t>supply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err="1" smtClean="0"/>
              <a:t>Vme</a:t>
            </a:r>
            <a:r>
              <a:rPr lang="fr-FR" dirty="0" smtClean="0"/>
              <a:t> </a:t>
            </a:r>
            <a:r>
              <a:rPr lang="fr-FR" dirty="0" err="1" smtClean="0"/>
              <a:t>caen</a:t>
            </a:r>
            <a:r>
              <a:rPr lang="fr-FR" dirty="0" smtClean="0"/>
              <a:t>  for ASM </a:t>
            </a:r>
            <a:r>
              <a:rPr lang="fr-FR" dirty="0" err="1" smtClean="0"/>
              <a:t>board</a:t>
            </a:r>
            <a:r>
              <a:rPr lang="fr-FR" dirty="0" smtClean="0"/>
              <a:t> : 1 </a:t>
            </a:r>
            <a:r>
              <a:rPr lang="fr-FR" dirty="0" err="1" smtClean="0"/>
              <a:t>usb</a:t>
            </a:r>
            <a:r>
              <a:rPr lang="fr-FR" dirty="0" smtClean="0"/>
              <a:t> </a:t>
            </a:r>
          </a:p>
          <a:p>
            <a:endParaRPr lang="fr-FR" dirty="0" smtClean="0"/>
          </a:p>
          <a:p>
            <a:r>
              <a:rPr lang="fr-FR" dirty="0" err="1" smtClean="0">
                <a:solidFill>
                  <a:srgbClr val="FF0000"/>
                </a:solidFill>
              </a:rPr>
              <a:t>Wave</a:t>
            </a:r>
            <a:r>
              <a:rPr lang="fr-FR" dirty="0" smtClean="0">
                <a:solidFill>
                  <a:srgbClr val="FF0000"/>
                </a:solidFill>
              </a:rPr>
              <a:t> catcher : 1 USB ?  Or  1 </a:t>
            </a:r>
            <a:r>
              <a:rPr lang="fr-FR" dirty="0" err="1" smtClean="0">
                <a:solidFill>
                  <a:srgbClr val="FF0000"/>
                </a:solidFill>
              </a:rPr>
              <a:t>ethernet</a:t>
            </a:r>
            <a:r>
              <a:rPr lang="fr-FR" dirty="0" smtClean="0">
                <a:solidFill>
                  <a:srgbClr val="FF0000"/>
                </a:solidFill>
              </a:rPr>
              <a:t> ??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Pulse </a:t>
            </a:r>
            <a:r>
              <a:rPr lang="fr-FR" dirty="0" err="1" smtClean="0">
                <a:solidFill>
                  <a:srgbClr val="FF0000"/>
                </a:solidFill>
              </a:rPr>
              <a:t>generator</a:t>
            </a:r>
            <a:r>
              <a:rPr lang="fr-FR" dirty="0" smtClean="0">
                <a:solidFill>
                  <a:srgbClr val="FF0000"/>
                </a:solidFill>
              </a:rPr>
              <a:t> : 1 USB to drive </a:t>
            </a:r>
            <a:r>
              <a:rPr lang="fr-FR" dirty="0" err="1" smtClean="0">
                <a:solidFill>
                  <a:srgbClr val="FF0000"/>
                </a:solidFill>
              </a:rPr>
              <a:t>it</a:t>
            </a:r>
            <a:r>
              <a:rPr lang="fr-FR" dirty="0" smtClean="0">
                <a:solidFill>
                  <a:srgbClr val="FF0000"/>
                </a:solidFill>
              </a:rPr>
              <a:t> by pc , </a:t>
            </a:r>
            <a:r>
              <a:rPr lang="fr-FR" dirty="0" err="1" smtClean="0">
                <a:solidFill>
                  <a:srgbClr val="FF0000"/>
                </a:solidFill>
              </a:rPr>
              <a:t>we</a:t>
            </a:r>
            <a:r>
              <a:rPr lang="fr-FR" dirty="0" smtClean="0">
                <a:solidFill>
                  <a:srgbClr val="FF0000"/>
                </a:solidFill>
              </a:rPr>
              <a:t> have 1 pulse </a:t>
            </a:r>
            <a:r>
              <a:rPr lang="fr-FR" dirty="0" err="1" smtClean="0">
                <a:solidFill>
                  <a:srgbClr val="FF0000"/>
                </a:solidFill>
              </a:rPr>
              <a:t>generator</a:t>
            </a:r>
            <a:r>
              <a:rPr lang="fr-FR" dirty="0" smtClean="0">
                <a:solidFill>
                  <a:srgbClr val="FF0000"/>
                </a:solidFill>
              </a:rPr>
              <a:t> , </a:t>
            </a:r>
            <a:r>
              <a:rPr lang="fr-FR" dirty="0" err="1" smtClean="0">
                <a:solidFill>
                  <a:srgbClr val="FF0000"/>
                </a:solidFill>
              </a:rPr>
              <a:t>which</a:t>
            </a:r>
            <a:r>
              <a:rPr lang="fr-FR" dirty="0" smtClean="0">
                <a:solidFill>
                  <a:srgbClr val="FF0000"/>
                </a:solidFill>
              </a:rPr>
              <a:t> are able to drive by </a:t>
            </a:r>
            <a:r>
              <a:rPr lang="fr-FR" dirty="0" err="1" smtClean="0">
                <a:solidFill>
                  <a:srgbClr val="FF0000"/>
                </a:solidFill>
              </a:rPr>
              <a:t>usb</a:t>
            </a:r>
            <a:r>
              <a:rPr lang="fr-FR" dirty="0" smtClean="0">
                <a:solidFill>
                  <a:srgbClr val="FF0000"/>
                </a:solidFill>
              </a:rPr>
              <a:t> ( ON/ off for </a:t>
            </a:r>
            <a:r>
              <a:rPr lang="fr-FR" dirty="0" err="1" smtClean="0">
                <a:solidFill>
                  <a:srgbClr val="FF0000"/>
                </a:solidFill>
              </a:rPr>
              <a:t>led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run</a:t>
            </a:r>
            <a:r>
              <a:rPr lang="fr-FR" dirty="0" smtClean="0">
                <a:solidFill>
                  <a:srgbClr val="FF0000"/>
                </a:solidFill>
              </a:rPr>
              <a:t> )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 </a:t>
            </a:r>
          </a:p>
          <a:p>
            <a:endParaRPr lang="en-GB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Grainita - Meeting Friday May 3th - Magne Magali </a:t>
            </a: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408E-472E-4F30-9D7A-26C6ED5C220B}" type="slidenum">
              <a:rPr lang="en-GB" smtClean="0"/>
              <a:t>11</a:t>
            </a:fld>
            <a:endParaRPr lang="en-GB" dirty="0"/>
          </a:p>
        </p:txBody>
      </p:sp>
      <p:sp>
        <p:nvSpPr>
          <p:cNvPr id="8" name="ZoneTexte 7"/>
          <p:cNvSpPr txBox="1"/>
          <p:nvPr/>
        </p:nvSpPr>
        <p:spPr>
          <a:xfrm>
            <a:off x="932872" y="1690688"/>
            <a:ext cx="336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</a:rPr>
              <a:t>Our acquisition pc have : 5 USB  ? 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510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To do </a:t>
            </a:r>
            <a:r>
              <a:rPr lang="fr-FR" dirty="0" err="1" smtClean="0"/>
              <a:t>list</a:t>
            </a:r>
            <a:r>
              <a:rPr lang="fr-FR" dirty="0" smtClean="0"/>
              <a:t> :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73018" y="1422400"/>
            <a:ext cx="10180782" cy="4754563"/>
          </a:xfrm>
        </p:spPr>
        <p:txBody>
          <a:bodyPr>
            <a:normAutofit/>
          </a:bodyPr>
          <a:lstStyle/>
          <a:p>
            <a:r>
              <a:rPr lang="fr-FR" sz="2000" dirty="0"/>
              <a:t>Timing : </a:t>
            </a:r>
            <a:r>
              <a:rPr lang="fr-FR" sz="2000" dirty="0" err="1" smtClean="0"/>
              <a:t>measure</a:t>
            </a:r>
            <a:r>
              <a:rPr lang="fr-FR" sz="2000" dirty="0" smtClean="0"/>
              <a:t> </a:t>
            </a:r>
            <a:r>
              <a:rPr lang="fr-FR" sz="2000" dirty="0"/>
              <a:t>on </a:t>
            </a:r>
            <a:r>
              <a:rPr lang="fr-FR" sz="2000" dirty="0" err="1"/>
              <a:t>clermont</a:t>
            </a:r>
            <a:r>
              <a:rPr lang="fr-FR" sz="2000" dirty="0"/>
              <a:t> test </a:t>
            </a:r>
            <a:r>
              <a:rPr lang="fr-FR" sz="2000" dirty="0" err="1"/>
              <a:t>bench</a:t>
            </a:r>
            <a:r>
              <a:rPr lang="fr-FR" sz="2000" dirty="0"/>
              <a:t> </a:t>
            </a:r>
            <a:r>
              <a:rPr lang="fr-FR" sz="2000" dirty="0" smtClean="0">
                <a:sym typeface="Wingdings" panose="05000000000000000000" pitchFamily="2" charset="2"/>
              </a:rPr>
              <a:t> </a:t>
            </a:r>
            <a:r>
              <a:rPr lang="fr-FR" sz="2000" dirty="0" err="1" smtClean="0">
                <a:sym typeface="Wingdings" panose="05000000000000000000" pitchFamily="2" charset="2"/>
              </a:rPr>
              <a:t>Next</a:t>
            </a:r>
            <a:r>
              <a:rPr lang="fr-FR" sz="2000" dirty="0" smtClean="0">
                <a:sym typeface="Wingdings" panose="05000000000000000000" pitchFamily="2" charset="2"/>
              </a:rPr>
              <a:t> </a:t>
            </a:r>
            <a:r>
              <a:rPr lang="fr-FR" sz="2000" dirty="0" err="1" smtClean="0">
                <a:sym typeface="Wingdings" panose="05000000000000000000" pitchFamily="2" charset="2"/>
              </a:rPr>
              <a:t>week</a:t>
            </a:r>
            <a:r>
              <a:rPr lang="fr-FR" sz="2000" dirty="0" smtClean="0">
                <a:sym typeface="Wingdings" panose="05000000000000000000" pitchFamily="2" charset="2"/>
              </a:rPr>
              <a:t> </a:t>
            </a:r>
            <a:endParaRPr lang="fr-FR" sz="2000" dirty="0" smtClean="0"/>
          </a:p>
          <a:p>
            <a:r>
              <a:rPr lang="fr-FR" sz="2000" dirty="0" err="1" smtClean="0"/>
              <a:t>Mecanics</a:t>
            </a:r>
            <a:r>
              <a:rPr lang="fr-FR" sz="2000" dirty="0" smtClean="0"/>
              <a:t> :</a:t>
            </a:r>
          </a:p>
          <a:p>
            <a:pPr lvl="1"/>
            <a:r>
              <a:rPr lang="fr-FR" sz="1800" dirty="0" smtClean="0"/>
              <a:t>Fixation of the </a:t>
            </a:r>
            <a:r>
              <a:rPr lang="fr-FR" sz="1800" dirty="0" err="1" smtClean="0"/>
              <a:t>SiPm</a:t>
            </a:r>
            <a:r>
              <a:rPr lang="fr-FR" sz="1800" dirty="0" smtClean="0"/>
              <a:t> </a:t>
            </a:r>
            <a:r>
              <a:rPr lang="fr-FR" sz="1800" dirty="0" err="1" smtClean="0"/>
              <a:t>board</a:t>
            </a:r>
            <a:r>
              <a:rPr lang="fr-FR" sz="1800" dirty="0" smtClean="0"/>
              <a:t> in the box  </a:t>
            </a:r>
            <a:r>
              <a:rPr lang="fr-FR" sz="1800" dirty="0" smtClean="0">
                <a:sym typeface="Wingdings" panose="05000000000000000000" pitchFamily="2" charset="2"/>
              </a:rPr>
              <a:t> in </a:t>
            </a:r>
            <a:r>
              <a:rPr lang="fr-FR" sz="1800" dirty="0" err="1" smtClean="0">
                <a:sym typeface="Wingdings" panose="05000000000000000000" pitchFamily="2" charset="2"/>
              </a:rPr>
              <a:t>progress</a:t>
            </a:r>
            <a:r>
              <a:rPr lang="fr-FR" sz="1800" dirty="0" smtClean="0"/>
              <a:t>	</a:t>
            </a:r>
          </a:p>
          <a:p>
            <a:pPr lvl="1"/>
            <a:r>
              <a:rPr lang="fr-FR" sz="1800" dirty="0" smtClean="0"/>
              <a:t>Finish and test the troll fixation </a:t>
            </a:r>
            <a:r>
              <a:rPr lang="fr-FR" sz="1800" dirty="0" smtClean="0">
                <a:sym typeface="Wingdings" panose="05000000000000000000" pitchFamily="2" charset="2"/>
              </a:rPr>
              <a:t> in </a:t>
            </a:r>
            <a:r>
              <a:rPr lang="fr-FR" sz="1800" dirty="0" err="1" smtClean="0">
                <a:sym typeface="Wingdings" panose="05000000000000000000" pitchFamily="2" charset="2"/>
              </a:rPr>
              <a:t>progress</a:t>
            </a:r>
            <a:endParaRPr lang="fr-FR" sz="1800" dirty="0" smtClean="0"/>
          </a:p>
          <a:p>
            <a:r>
              <a:rPr lang="fr-FR" sz="2000" dirty="0" smtClean="0"/>
              <a:t>Test the pulse génération interface to drive </a:t>
            </a:r>
            <a:r>
              <a:rPr lang="fr-FR" sz="2000" dirty="0" err="1" smtClean="0"/>
              <a:t>it</a:t>
            </a:r>
            <a:r>
              <a:rPr lang="fr-FR" sz="2000" dirty="0" smtClean="0"/>
              <a:t> by computer for </a:t>
            </a:r>
            <a:r>
              <a:rPr lang="fr-FR" sz="2000" dirty="0" err="1" smtClean="0"/>
              <a:t>led</a:t>
            </a:r>
            <a:r>
              <a:rPr lang="fr-FR" sz="2000" dirty="0" smtClean="0"/>
              <a:t> </a:t>
            </a:r>
            <a:r>
              <a:rPr lang="fr-FR" sz="2000" dirty="0" err="1" smtClean="0"/>
              <a:t>run</a:t>
            </a:r>
            <a:r>
              <a:rPr lang="fr-FR" sz="2000" dirty="0" smtClean="0"/>
              <a:t> </a:t>
            </a:r>
          </a:p>
          <a:p>
            <a:r>
              <a:rPr lang="fr-FR" sz="2000" dirty="0" err="1" smtClean="0"/>
              <a:t>Make</a:t>
            </a:r>
            <a:r>
              <a:rPr lang="fr-FR" sz="2000" dirty="0" smtClean="0"/>
              <a:t> test </a:t>
            </a:r>
            <a:r>
              <a:rPr lang="fr-FR" sz="2000" dirty="0" err="1" smtClean="0"/>
              <a:t>with</a:t>
            </a:r>
            <a:r>
              <a:rPr lang="fr-FR" sz="2000" dirty="0" smtClean="0"/>
              <a:t> </a:t>
            </a:r>
            <a:r>
              <a:rPr lang="fr-FR" sz="2000" dirty="0" err="1" smtClean="0"/>
              <a:t>wave</a:t>
            </a:r>
            <a:r>
              <a:rPr lang="fr-FR" sz="2000" dirty="0" smtClean="0"/>
              <a:t> catcher 16 </a:t>
            </a:r>
            <a:r>
              <a:rPr lang="fr-FR" sz="2000" dirty="0" err="1" smtClean="0"/>
              <a:t>channels</a:t>
            </a:r>
            <a:r>
              <a:rPr lang="fr-FR" sz="2000" dirty="0" smtClean="0"/>
              <a:t> </a:t>
            </a:r>
            <a:r>
              <a:rPr lang="fr-FR" sz="2000" dirty="0" smtClean="0">
                <a:sym typeface="Wingdings" panose="05000000000000000000" pitchFamily="2" charset="2"/>
              </a:rPr>
              <a:t> </a:t>
            </a:r>
            <a:r>
              <a:rPr lang="fr-FR" sz="2000" dirty="0" err="1" smtClean="0">
                <a:sym typeface="Wingdings" panose="05000000000000000000" pitchFamily="2" charset="2"/>
              </a:rPr>
              <a:t>mid</a:t>
            </a:r>
            <a:r>
              <a:rPr lang="fr-FR" sz="2000" dirty="0" smtClean="0">
                <a:sym typeface="Wingdings" panose="05000000000000000000" pitchFamily="2" charset="2"/>
              </a:rPr>
              <a:t> of the </a:t>
            </a:r>
            <a:r>
              <a:rPr lang="fr-FR" sz="2000" dirty="0" err="1" smtClean="0">
                <a:sym typeface="Wingdings" panose="05000000000000000000" pitchFamily="2" charset="2"/>
              </a:rPr>
              <a:t>month</a:t>
            </a:r>
            <a:r>
              <a:rPr lang="fr-FR" sz="2000" dirty="0" smtClean="0">
                <a:sym typeface="Wingdings" panose="05000000000000000000" pitchFamily="2" charset="2"/>
              </a:rPr>
              <a:t> of May</a:t>
            </a:r>
          </a:p>
          <a:p>
            <a:r>
              <a:rPr lang="fr-FR" sz="2000" dirty="0" err="1" smtClean="0">
                <a:sym typeface="Wingdings" panose="05000000000000000000" pitchFamily="2" charset="2"/>
              </a:rPr>
              <a:t>Redo</a:t>
            </a:r>
            <a:r>
              <a:rPr lang="fr-FR" sz="2000" dirty="0" smtClean="0">
                <a:sym typeface="Wingdings" panose="05000000000000000000" pitchFamily="2" charset="2"/>
              </a:rPr>
              <a:t> test to </a:t>
            </a:r>
            <a:r>
              <a:rPr lang="fr-FR" sz="2000" dirty="0" err="1" smtClean="0">
                <a:sym typeface="Wingdings" panose="05000000000000000000" pitchFamily="2" charset="2"/>
              </a:rPr>
              <a:t>validate</a:t>
            </a:r>
            <a:r>
              <a:rPr lang="fr-FR" sz="2000" dirty="0" smtClean="0">
                <a:sym typeface="Wingdings" panose="05000000000000000000" pitchFamily="2" charset="2"/>
              </a:rPr>
              <a:t> the system </a:t>
            </a:r>
            <a:r>
              <a:rPr lang="fr-FR" sz="2000" dirty="0" err="1" smtClean="0">
                <a:sym typeface="Wingdings" panose="05000000000000000000" pitchFamily="2" charset="2"/>
              </a:rPr>
              <a:t>before</a:t>
            </a:r>
            <a:r>
              <a:rPr lang="fr-FR" sz="2000" dirty="0" smtClean="0">
                <a:sym typeface="Wingdings" panose="05000000000000000000" pitchFamily="2" charset="2"/>
              </a:rPr>
              <a:t> test </a:t>
            </a:r>
            <a:r>
              <a:rPr lang="fr-FR" sz="2000" dirty="0" err="1" smtClean="0">
                <a:sym typeface="Wingdings" panose="05000000000000000000" pitchFamily="2" charset="2"/>
              </a:rPr>
              <a:t>bench</a:t>
            </a:r>
            <a:r>
              <a:rPr lang="fr-FR" sz="2000" dirty="0" smtClean="0">
                <a:sym typeface="Wingdings" panose="05000000000000000000" pitchFamily="2" charset="2"/>
              </a:rPr>
              <a:t> ( </a:t>
            </a:r>
            <a:r>
              <a:rPr lang="fr-FR" sz="2000" dirty="0" err="1" smtClean="0">
                <a:sym typeface="Wingdings" panose="05000000000000000000" pitchFamily="2" charset="2"/>
              </a:rPr>
              <a:t>nned</a:t>
            </a:r>
            <a:r>
              <a:rPr lang="fr-FR" sz="2000" dirty="0" smtClean="0">
                <a:sym typeface="Wingdings" panose="05000000000000000000" pitchFamily="2" charset="2"/>
              </a:rPr>
              <a:t> 10 </a:t>
            </a:r>
            <a:r>
              <a:rPr lang="fr-FR" sz="2000" dirty="0" err="1" smtClean="0">
                <a:sym typeface="Wingdings" panose="05000000000000000000" pitchFamily="2" charset="2"/>
              </a:rPr>
              <a:t>days</a:t>
            </a:r>
            <a:r>
              <a:rPr lang="fr-FR" sz="2000" dirty="0" smtClean="0">
                <a:sym typeface="Wingdings" panose="05000000000000000000" pitchFamily="2" charset="2"/>
              </a:rPr>
              <a:t> </a:t>
            </a:r>
            <a:r>
              <a:rPr lang="fr-FR" sz="2000" dirty="0" err="1" smtClean="0">
                <a:sym typeface="Wingdings" panose="05000000000000000000" pitchFamily="2" charset="2"/>
              </a:rPr>
              <a:t>before</a:t>
            </a:r>
            <a:r>
              <a:rPr lang="fr-FR" sz="2000" dirty="0" smtClean="0">
                <a:sym typeface="Wingdings" panose="05000000000000000000" pitchFamily="2" charset="2"/>
              </a:rPr>
              <a:t> </a:t>
            </a:r>
            <a:r>
              <a:rPr lang="fr-FR" sz="2000" dirty="0" err="1" smtClean="0">
                <a:sym typeface="Wingdings" panose="05000000000000000000" pitchFamily="2" charset="2"/>
              </a:rPr>
              <a:t>beam</a:t>
            </a:r>
            <a:r>
              <a:rPr lang="fr-FR" sz="2000" dirty="0" smtClean="0">
                <a:sym typeface="Wingdings" panose="05000000000000000000" pitchFamily="2" charset="2"/>
              </a:rPr>
              <a:t> )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en-GB" sz="20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Grainita - Meeting Friday May 3th - Magne Magali </a:t>
            </a: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408E-472E-4F30-9D7A-26C6ED5C220B}" type="slidenum">
              <a:rPr lang="en-GB" smtClean="0"/>
              <a:t>12</a:t>
            </a:fld>
            <a:endParaRPr lang="en-GB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383624" y="64655"/>
            <a:ext cx="3808376" cy="3315854"/>
          </a:xfrm>
          <a:prstGeom prst="rect">
            <a:avLst/>
          </a:prstGeom>
        </p:spPr>
      </p:pic>
      <p:cxnSp>
        <p:nvCxnSpPr>
          <p:cNvPr id="10" name="Connecteur droit avec flèche 9"/>
          <p:cNvCxnSpPr/>
          <p:nvPr/>
        </p:nvCxnSpPr>
        <p:spPr>
          <a:xfrm flipV="1">
            <a:off x="5541818" y="1085490"/>
            <a:ext cx="4745994" cy="126476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1286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1223" y="-141893"/>
            <a:ext cx="10515600" cy="1325563"/>
          </a:xfrm>
        </p:spPr>
        <p:txBody>
          <a:bodyPr/>
          <a:lstStyle/>
          <a:p>
            <a:r>
              <a:rPr lang="fr-FR" dirty="0" smtClean="0"/>
              <a:t>LPC </a:t>
            </a:r>
            <a:r>
              <a:rPr lang="fr-FR" dirty="0" err="1" smtClean="0"/>
              <a:t>Cosmic</a:t>
            </a:r>
            <a:r>
              <a:rPr lang="fr-FR" dirty="0" smtClean="0"/>
              <a:t> test </a:t>
            </a:r>
            <a:r>
              <a:rPr lang="fr-FR" dirty="0" err="1" smtClean="0"/>
              <a:t>bench</a:t>
            </a:r>
            <a:r>
              <a:rPr lang="fr-FR" dirty="0" smtClean="0"/>
              <a:t> in </a:t>
            </a:r>
            <a:r>
              <a:rPr lang="fr-FR" dirty="0" err="1" smtClean="0"/>
              <a:t>pictures</a:t>
            </a:r>
            <a:r>
              <a:rPr lang="fr-FR" dirty="0" smtClean="0"/>
              <a:t> </a:t>
            </a:r>
            <a:r>
              <a:rPr lang="fr-FR" dirty="0" smtClean="0">
                <a:sym typeface="Wingdings" panose="05000000000000000000" pitchFamily="2" charset="2"/>
              </a:rPr>
              <a:t></a:t>
            </a:r>
            <a:r>
              <a:rPr lang="fr-FR" dirty="0" smtClean="0"/>
              <a:t> </a:t>
            </a:r>
            <a:endParaRPr lang="en-GB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Grainita - Meeting Friday May 3th - Magne Magali </a:t>
            </a: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408E-472E-4F30-9D7A-26C6ED5C220B}" type="slidenum">
              <a:rPr lang="en-GB" smtClean="0"/>
              <a:t>2</a:t>
            </a:fld>
            <a:endParaRPr lang="en-GB"/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23" y="863167"/>
            <a:ext cx="3359077" cy="2520000"/>
          </a:xfr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00" y="3893936"/>
            <a:ext cx="3359077" cy="252000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719518"/>
            <a:ext cx="3359077" cy="252000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3948320"/>
            <a:ext cx="3359077" cy="2520000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8904457" y="3271505"/>
            <a:ext cx="29735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Old </a:t>
            </a:r>
            <a:r>
              <a:rPr lang="fr-FR" dirty="0" err="1" smtClean="0"/>
              <a:t>pictures</a:t>
            </a:r>
            <a:r>
              <a:rPr lang="fr-FR" dirty="0" smtClean="0"/>
              <a:t> </a:t>
            </a:r>
          </a:p>
          <a:p>
            <a:r>
              <a:rPr lang="fr-FR" dirty="0" smtClean="0"/>
              <a:t>New </a:t>
            </a:r>
            <a:r>
              <a:rPr lang="fr-FR" dirty="0" err="1" smtClean="0"/>
              <a:t>ones</a:t>
            </a:r>
            <a:r>
              <a:rPr lang="fr-FR" dirty="0" smtClean="0"/>
              <a:t> for </a:t>
            </a:r>
            <a:r>
              <a:rPr lang="fr-FR" dirty="0" err="1" smtClean="0"/>
              <a:t>next</a:t>
            </a:r>
            <a:r>
              <a:rPr lang="fr-FR" dirty="0" smtClean="0"/>
              <a:t> meeting </a:t>
            </a:r>
            <a:r>
              <a:rPr lang="fr-FR" dirty="0" smtClean="0">
                <a:sym typeface="Wingdings" panose="05000000000000000000" pitchFamily="2" charset="2"/>
              </a:rPr>
              <a:t></a:t>
            </a:r>
            <a:endParaRPr lang="en-GB" dirty="0"/>
          </a:p>
        </p:txBody>
      </p:sp>
      <p:sp>
        <p:nvSpPr>
          <p:cNvPr id="16" name="ZoneTexte 15"/>
          <p:cNvSpPr txBox="1"/>
          <p:nvPr/>
        </p:nvSpPr>
        <p:spPr>
          <a:xfrm>
            <a:off x="618234" y="3453989"/>
            <a:ext cx="177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Outside</a:t>
            </a:r>
            <a:r>
              <a:rPr lang="fr-FR" dirty="0" smtClean="0"/>
              <a:t> the box  </a:t>
            </a:r>
            <a:endParaRPr lang="en-GB" dirty="0"/>
          </a:p>
        </p:txBody>
      </p:sp>
      <p:sp>
        <p:nvSpPr>
          <p:cNvPr id="17" name="ZoneTexte 16"/>
          <p:cNvSpPr txBox="1"/>
          <p:nvPr/>
        </p:nvSpPr>
        <p:spPr>
          <a:xfrm flipH="1">
            <a:off x="7339157" y="3409253"/>
            <a:ext cx="1694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Inside the box :</a:t>
            </a:r>
            <a:endParaRPr lang="en-GB" dirty="0"/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0" t="28358" r="1520" b="45307"/>
          <a:stretch/>
        </p:blipFill>
        <p:spPr>
          <a:xfrm>
            <a:off x="3680300" y="2251887"/>
            <a:ext cx="4257888" cy="630978"/>
          </a:xfrm>
          <a:prstGeom prst="rect">
            <a:avLst/>
          </a:prstGeom>
        </p:spPr>
      </p:pic>
      <p:cxnSp>
        <p:nvCxnSpPr>
          <p:cNvPr id="20" name="Connecteur droit avec flèche 19"/>
          <p:cNvCxnSpPr/>
          <p:nvPr/>
        </p:nvCxnSpPr>
        <p:spPr>
          <a:xfrm>
            <a:off x="5310909" y="1644073"/>
            <a:ext cx="785091" cy="4177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H="1">
            <a:off x="6258792" y="1644073"/>
            <a:ext cx="577272" cy="690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6568167" y="1310231"/>
            <a:ext cx="15396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err="1" smtClean="0"/>
              <a:t>Timepix</a:t>
            </a:r>
            <a:endParaRPr lang="fr-FR" sz="1100" dirty="0" smtClean="0"/>
          </a:p>
          <a:p>
            <a:r>
              <a:rPr lang="fr-FR" sz="1100" dirty="0" smtClean="0"/>
              <a:t>Active zone 1,4*1,4cm </a:t>
            </a:r>
            <a:endParaRPr lang="en-GB" sz="1100" dirty="0"/>
          </a:p>
        </p:txBody>
      </p:sp>
      <p:sp>
        <p:nvSpPr>
          <p:cNvPr id="28" name="ZoneTexte 27"/>
          <p:cNvSpPr txBox="1"/>
          <p:nvPr/>
        </p:nvSpPr>
        <p:spPr>
          <a:xfrm>
            <a:off x="4282790" y="1097294"/>
            <a:ext cx="22398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2 </a:t>
            </a:r>
            <a:r>
              <a:rPr lang="fr-FR" sz="1600" dirty="0" err="1" smtClean="0"/>
              <a:t>Scintillators</a:t>
            </a:r>
            <a:r>
              <a:rPr lang="fr-FR" sz="1600" dirty="0" smtClean="0"/>
              <a:t> + 2 </a:t>
            </a:r>
            <a:r>
              <a:rPr lang="fr-FR" sz="1600" dirty="0" err="1" smtClean="0"/>
              <a:t>pmts</a:t>
            </a:r>
            <a:r>
              <a:rPr lang="fr-FR" sz="1600" dirty="0" smtClean="0"/>
              <a:t> </a:t>
            </a:r>
          </a:p>
          <a:p>
            <a:r>
              <a:rPr lang="fr-FR" sz="1600" dirty="0" smtClean="0"/>
              <a:t>Active zone 1,9*1,9 cm</a:t>
            </a:r>
            <a:endParaRPr lang="en-GB" sz="1600" dirty="0"/>
          </a:p>
        </p:txBody>
      </p:sp>
      <p:sp>
        <p:nvSpPr>
          <p:cNvPr id="29" name="Flèche droite 28"/>
          <p:cNvSpPr/>
          <p:nvPr/>
        </p:nvSpPr>
        <p:spPr>
          <a:xfrm rot="409575">
            <a:off x="7087768" y="2689921"/>
            <a:ext cx="1518126" cy="1697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ZoneTexte 29"/>
          <p:cNvSpPr txBox="1"/>
          <p:nvPr/>
        </p:nvSpPr>
        <p:spPr>
          <a:xfrm>
            <a:off x="4794935" y="2945393"/>
            <a:ext cx="2544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Between</a:t>
            </a:r>
            <a:r>
              <a:rPr lang="fr-FR" dirty="0" smtClean="0"/>
              <a:t> the </a:t>
            </a:r>
            <a:r>
              <a:rPr lang="fr-FR" dirty="0" err="1" smtClean="0"/>
              <a:t>both</a:t>
            </a:r>
            <a:r>
              <a:rPr lang="fr-FR" dirty="0" smtClean="0"/>
              <a:t> planes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4150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2682"/>
          </a:xfrm>
        </p:spPr>
        <p:txBody>
          <a:bodyPr/>
          <a:lstStyle/>
          <a:p>
            <a:r>
              <a:rPr lang="fr-FR" dirty="0" err="1" smtClean="0"/>
              <a:t>Instalation</a:t>
            </a:r>
            <a:r>
              <a:rPr lang="fr-FR" dirty="0" smtClean="0"/>
              <a:t> : </a:t>
            </a:r>
            <a:r>
              <a:rPr lang="fr-FR" dirty="0" err="1" smtClean="0"/>
              <a:t>missing</a:t>
            </a:r>
            <a:r>
              <a:rPr lang="fr-FR" dirty="0" smtClean="0"/>
              <a:t> </a:t>
            </a:r>
            <a:r>
              <a:rPr lang="fr-FR" dirty="0" err="1" smtClean="0"/>
              <a:t>measures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895599" y="5619749"/>
            <a:ext cx="8010525" cy="733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platform</a:t>
            </a:r>
            <a:endParaRPr lang="en-GB" dirty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466725" y="3819525"/>
            <a:ext cx="11182350" cy="381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400050" y="35337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beam</a:t>
            </a:r>
            <a:endParaRPr lang="en-GB" dirty="0"/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2514600" y="3819525"/>
            <a:ext cx="0" cy="1762124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498488" y="4595336"/>
            <a:ext cx="10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Height</a:t>
            </a:r>
            <a:r>
              <a:rPr lang="fr-FR" dirty="0" smtClean="0"/>
              <a:t> ? </a:t>
            </a:r>
            <a:endParaRPr lang="en-GB" dirty="0"/>
          </a:p>
        </p:txBody>
      </p:sp>
      <p:cxnSp>
        <p:nvCxnSpPr>
          <p:cNvPr id="20" name="Connecteur droit avec flèche 19"/>
          <p:cNvCxnSpPr/>
          <p:nvPr/>
        </p:nvCxnSpPr>
        <p:spPr>
          <a:xfrm>
            <a:off x="5400675" y="4862811"/>
            <a:ext cx="0" cy="780453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717511" y="4907237"/>
            <a:ext cx="1325995" cy="71251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Table ?</a:t>
            </a:r>
            <a:endParaRPr lang="en-GB" dirty="0"/>
          </a:p>
        </p:txBody>
      </p:sp>
      <p:sp>
        <p:nvSpPr>
          <p:cNvPr id="24" name="ZoneTexte 23"/>
          <p:cNvSpPr txBox="1"/>
          <p:nvPr/>
        </p:nvSpPr>
        <p:spPr>
          <a:xfrm>
            <a:off x="5125000" y="4705904"/>
            <a:ext cx="333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?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28" name="Connecteur droit avec flèche 27"/>
          <p:cNvCxnSpPr/>
          <p:nvPr/>
        </p:nvCxnSpPr>
        <p:spPr>
          <a:xfrm flipH="1">
            <a:off x="4953000" y="4428412"/>
            <a:ext cx="428625" cy="0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4988735" y="4373800"/>
            <a:ext cx="333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?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32" name="Connecteur droit avec flèche 31"/>
          <p:cNvCxnSpPr/>
          <p:nvPr/>
        </p:nvCxnSpPr>
        <p:spPr>
          <a:xfrm>
            <a:off x="5357812" y="2593092"/>
            <a:ext cx="104424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5373353" y="2271534"/>
            <a:ext cx="1236997" cy="494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5503067" y="228315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27,4 cm</a:t>
            </a:r>
            <a:endParaRPr lang="en-GB" dirty="0"/>
          </a:p>
        </p:txBody>
      </p:sp>
      <p:sp>
        <p:nvSpPr>
          <p:cNvPr id="37" name="ZoneTexte 36"/>
          <p:cNvSpPr txBox="1"/>
          <p:nvPr/>
        </p:nvSpPr>
        <p:spPr>
          <a:xfrm>
            <a:off x="5503067" y="1862495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33,9 cm</a:t>
            </a:r>
            <a:endParaRPr lang="en-GB" dirty="0"/>
          </a:p>
        </p:txBody>
      </p:sp>
      <p:cxnSp>
        <p:nvCxnSpPr>
          <p:cNvPr id="39" name="Connecteur droit avec flèche 38"/>
          <p:cNvCxnSpPr/>
          <p:nvPr/>
        </p:nvCxnSpPr>
        <p:spPr>
          <a:xfrm>
            <a:off x="7553325" y="2809875"/>
            <a:ext cx="9525" cy="204001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7616626" y="3984427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53,4 cm</a:t>
            </a:r>
            <a:endParaRPr lang="en-GB" dirty="0"/>
          </a:p>
        </p:txBody>
      </p:sp>
      <p:sp>
        <p:nvSpPr>
          <p:cNvPr id="41" name="ZoneTexte 40"/>
          <p:cNvSpPr txBox="1"/>
          <p:nvPr/>
        </p:nvSpPr>
        <p:spPr>
          <a:xfrm>
            <a:off x="712939" y="1264549"/>
            <a:ext cx="1841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Axial </a:t>
            </a:r>
            <a:r>
              <a:rPr lang="fr-FR" dirty="0" err="1" smtClean="0"/>
              <a:t>beam</a:t>
            </a:r>
            <a:r>
              <a:rPr lang="fr-FR" dirty="0" smtClean="0"/>
              <a:t>  </a:t>
            </a:r>
            <a:r>
              <a:rPr lang="fr-FR" dirty="0" err="1" smtClean="0"/>
              <a:t>View</a:t>
            </a:r>
            <a:r>
              <a:rPr lang="fr-FR" dirty="0" smtClean="0"/>
              <a:t> </a:t>
            </a:r>
            <a:endParaRPr lang="en-GB" dirty="0"/>
          </a:p>
        </p:txBody>
      </p:sp>
      <p:sp>
        <p:nvSpPr>
          <p:cNvPr id="42" name="Espace réservé du pied de page 4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Grainita - Meeting Friday May 3th - Magne Magali </a:t>
            </a:r>
            <a:endParaRPr lang="en-GB"/>
          </a:p>
        </p:txBody>
      </p:sp>
      <p:sp>
        <p:nvSpPr>
          <p:cNvPr id="43" name="Espace réservé du numéro de diapositive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408E-472E-4F30-9D7A-26C6ED5C220B}" type="slidenum">
              <a:rPr lang="en-GB" smtClean="0"/>
              <a:t>3</a:t>
            </a:fld>
            <a:endParaRPr lang="en-GB"/>
          </a:p>
        </p:txBody>
      </p:sp>
      <p:sp>
        <p:nvSpPr>
          <p:cNvPr id="50" name="ZoneTexte 49"/>
          <p:cNvSpPr txBox="1"/>
          <p:nvPr/>
        </p:nvSpPr>
        <p:spPr>
          <a:xfrm>
            <a:off x="8523816" y="2066195"/>
            <a:ext cx="31205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</a:rPr>
              <a:t>2 </a:t>
            </a:r>
            <a:r>
              <a:rPr lang="fr-FR" dirty="0" err="1" smtClean="0">
                <a:solidFill>
                  <a:srgbClr val="00B050"/>
                </a:solidFill>
              </a:rPr>
              <a:t>scintillators</a:t>
            </a:r>
            <a:r>
              <a:rPr lang="fr-FR" dirty="0" smtClean="0">
                <a:solidFill>
                  <a:srgbClr val="00B050"/>
                </a:solidFill>
              </a:rPr>
              <a:t> planes 1,9*1,9cm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+ </a:t>
            </a:r>
            <a:r>
              <a:rPr lang="fr-FR" dirty="0" err="1" smtClean="0">
                <a:solidFill>
                  <a:srgbClr val="00B050"/>
                </a:solidFill>
              </a:rPr>
              <a:t>associate</a:t>
            </a:r>
            <a:r>
              <a:rPr lang="fr-FR" dirty="0" smtClean="0">
                <a:solidFill>
                  <a:srgbClr val="00B050"/>
                </a:solidFill>
              </a:rPr>
              <a:t> </a:t>
            </a:r>
            <a:r>
              <a:rPr lang="fr-FR" dirty="0" err="1" smtClean="0">
                <a:solidFill>
                  <a:srgbClr val="00B050"/>
                </a:solidFill>
              </a:rPr>
              <a:t>pmts</a:t>
            </a:r>
            <a:r>
              <a:rPr lang="fr-FR" dirty="0" smtClean="0">
                <a:solidFill>
                  <a:srgbClr val="00B050"/>
                </a:solidFill>
              </a:rPr>
              <a:t>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137433" y="3513745"/>
            <a:ext cx="119061" cy="7328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5" name="Groupe 64"/>
          <p:cNvGrpSpPr/>
          <p:nvPr/>
        </p:nvGrpSpPr>
        <p:grpSpPr>
          <a:xfrm>
            <a:off x="5049030" y="1467907"/>
            <a:ext cx="4645121" cy="2351618"/>
            <a:chOff x="5049030" y="1467907"/>
            <a:chExt cx="4645121" cy="2351618"/>
          </a:xfrm>
        </p:grpSpPr>
        <p:grpSp>
          <p:nvGrpSpPr>
            <p:cNvPr id="60" name="Groupe 59"/>
            <p:cNvGrpSpPr/>
            <p:nvPr/>
          </p:nvGrpSpPr>
          <p:grpSpPr>
            <a:xfrm>
              <a:off x="6286499" y="1467907"/>
              <a:ext cx="3407652" cy="2351618"/>
              <a:chOff x="6286499" y="1467907"/>
              <a:chExt cx="3407652" cy="2351618"/>
            </a:xfrm>
          </p:grpSpPr>
          <p:cxnSp>
            <p:nvCxnSpPr>
              <p:cNvPr id="46" name="Connecteur droit avec flèche 45"/>
              <p:cNvCxnSpPr/>
              <p:nvPr/>
            </p:nvCxnSpPr>
            <p:spPr>
              <a:xfrm flipH="1">
                <a:off x="6610350" y="3064391"/>
                <a:ext cx="1934735" cy="755134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cteur droit avec flèche 46"/>
              <p:cNvCxnSpPr/>
              <p:nvPr/>
            </p:nvCxnSpPr>
            <p:spPr>
              <a:xfrm flipH="1">
                <a:off x="6511135" y="2434843"/>
                <a:ext cx="2012681" cy="1365395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ZoneTexte 50"/>
              <p:cNvSpPr txBox="1"/>
              <p:nvPr/>
            </p:nvSpPr>
            <p:spPr>
              <a:xfrm>
                <a:off x="8540828" y="2939459"/>
                <a:ext cx="1153323" cy="369332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dirty="0" err="1" smtClean="0">
                    <a:solidFill>
                      <a:srgbClr val="00B050"/>
                    </a:solidFill>
                  </a:rPr>
                  <a:t>Timepix</a:t>
                </a:r>
                <a:r>
                  <a:rPr lang="fr-FR" dirty="0" smtClean="0">
                    <a:solidFill>
                      <a:srgbClr val="00B050"/>
                    </a:solidFill>
                  </a:rPr>
                  <a:t> </a:t>
                </a:r>
                <a:endParaRPr lang="en-GB" dirty="0">
                  <a:solidFill>
                    <a:srgbClr val="00B050"/>
                  </a:solidFill>
                </a:endParaRPr>
              </a:p>
            </p:txBody>
          </p:sp>
          <p:cxnSp>
            <p:nvCxnSpPr>
              <p:cNvPr id="53" name="Connecteur droit avec flèche 52"/>
              <p:cNvCxnSpPr/>
              <p:nvPr/>
            </p:nvCxnSpPr>
            <p:spPr>
              <a:xfrm flipH="1">
                <a:off x="6286499" y="1795448"/>
                <a:ext cx="1744368" cy="1896561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ZoneTexte 53"/>
              <p:cNvSpPr txBox="1"/>
              <p:nvPr/>
            </p:nvSpPr>
            <p:spPr>
              <a:xfrm>
                <a:off x="8030867" y="1467907"/>
                <a:ext cx="779758" cy="369332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>
                    <a:solidFill>
                      <a:srgbClr val="00B050"/>
                    </a:solidFill>
                  </a:rPr>
                  <a:t>troll</a:t>
                </a:r>
                <a:endParaRPr lang="en-GB" dirty="0">
                  <a:solidFill>
                    <a:srgbClr val="00B050"/>
                  </a:solidFill>
                </a:endParaRPr>
              </a:p>
            </p:txBody>
          </p:sp>
        </p:grpSp>
        <p:cxnSp>
          <p:nvCxnSpPr>
            <p:cNvPr id="62" name="Connecteur droit avec flèche 61"/>
            <p:cNvCxnSpPr/>
            <p:nvPr/>
          </p:nvCxnSpPr>
          <p:spPr>
            <a:xfrm>
              <a:off x="5049030" y="1862495"/>
              <a:ext cx="88403" cy="1509356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ZoneTexte 63"/>
          <p:cNvSpPr txBox="1"/>
          <p:nvPr/>
        </p:nvSpPr>
        <p:spPr>
          <a:xfrm>
            <a:off x="4058217" y="1426176"/>
            <a:ext cx="2630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rgbClr val="00B050"/>
                </a:solidFill>
              </a:rPr>
              <a:t>Pmt</a:t>
            </a:r>
            <a:r>
              <a:rPr lang="fr-FR" dirty="0" smtClean="0">
                <a:solidFill>
                  <a:srgbClr val="00B050"/>
                </a:solidFill>
              </a:rPr>
              <a:t> +</a:t>
            </a:r>
            <a:r>
              <a:rPr lang="fr-FR" dirty="0" err="1" smtClean="0">
                <a:solidFill>
                  <a:srgbClr val="00B050"/>
                </a:solidFill>
              </a:rPr>
              <a:t>scintillator</a:t>
            </a:r>
            <a:r>
              <a:rPr lang="fr-FR" dirty="0" smtClean="0">
                <a:solidFill>
                  <a:srgbClr val="00B050"/>
                </a:solidFill>
              </a:rPr>
              <a:t> 15*15cm</a:t>
            </a:r>
            <a:endParaRPr lang="en-GB" dirty="0">
              <a:solidFill>
                <a:srgbClr val="00B050"/>
              </a:solidFill>
            </a:endParaRPr>
          </a:p>
        </p:txBody>
      </p:sp>
      <p:cxnSp>
        <p:nvCxnSpPr>
          <p:cNvPr id="67" name="Connecteur droit avec flèche 66"/>
          <p:cNvCxnSpPr/>
          <p:nvPr/>
        </p:nvCxnSpPr>
        <p:spPr>
          <a:xfrm flipV="1">
            <a:off x="5093231" y="2990827"/>
            <a:ext cx="264581" cy="12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ZoneTexte 68"/>
          <p:cNvSpPr txBox="1"/>
          <p:nvPr/>
        </p:nvSpPr>
        <p:spPr>
          <a:xfrm>
            <a:off x="4907894" y="2754943"/>
            <a:ext cx="487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4 cm</a:t>
            </a:r>
            <a:endParaRPr lang="en-GB" sz="1200" dirty="0"/>
          </a:p>
        </p:txBody>
      </p:sp>
      <p:sp>
        <p:nvSpPr>
          <p:cNvPr id="70" name="ZoneTexte 69"/>
          <p:cNvSpPr txBox="1"/>
          <p:nvPr/>
        </p:nvSpPr>
        <p:spPr>
          <a:xfrm>
            <a:off x="3121891" y="2555781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Drift </a:t>
            </a:r>
            <a:r>
              <a:rPr lang="fr-FR" dirty="0" err="1" smtClean="0"/>
              <a:t>chamber</a:t>
            </a:r>
            <a:endParaRPr lang="fr-FR" dirty="0" smtClean="0"/>
          </a:p>
        </p:txBody>
      </p:sp>
      <p:pic>
        <p:nvPicPr>
          <p:cNvPr id="74" name="Image 7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45896" y="2718201"/>
            <a:ext cx="4450600" cy="2348027"/>
          </a:xfrm>
          <a:prstGeom prst="rect">
            <a:avLst/>
          </a:prstGeom>
        </p:spPr>
      </p:pic>
      <p:cxnSp>
        <p:nvCxnSpPr>
          <p:cNvPr id="79" name="Connecteur droit avec flèche 78"/>
          <p:cNvCxnSpPr/>
          <p:nvPr/>
        </p:nvCxnSpPr>
        <p:spPr>
          <a:xfrm>
            <a:off x="3676073" y="4830069"/>
            <a:ext cx="1260425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ZoneTexte 79"/>
          <p:cNvSpPr txBox="1"/>
          <p:nvPr/>
        </p:nvSpPr>
        <p:spPr>
          <a:xfrm>
            <a:off x="3778995" y="4947911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30 cm</a:t>
            </a:r>
            <a:endParaRPr lang="en-GB" dirty="0"/>
          </a:p>
        </p:txBody>
      </p:sp>
      <p:cxnSp>
        <p:nvCxnSpPr>
          <p:cNvPr id="81" name="Connecteur droit avec flèche 80"/>
          <p:cNvCxnSpPr/>
          <p:nvPr/>
        </p:nvCxnSpPr>
        <p:spPr>
          <a:xfrm>
            <a:off x="3530713" y="3117540"/>
            <a:ext cx="5197" cy="154110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ZoneTexte 81"/>
          <p:cNvSpPr txBox="1"/>
          <p:nvPr/>
        </p:nvSpPr>
        <p:spPr>
          <a:xfrm>
            <a:off x="2815994" y="3194775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40 cm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494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Image 4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26771" y="2741920"/>
            <a:ext cx="4450600" cy="234802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2682"/>
          </a:xfrm>
        </p:spPr>
        <p:txBody>
          <a:bodyPr/>
          <a:lstStyle/>
          <a:p>
            <a:r>
              <a:rPr lang="fr-FR" dirty="0" err="1" smtClean="0"/>
              <a:t>Instalation</a:t>
            </a:r>
            <a:r>
              <a:rPr lang="fr-FR" dirty="0" smtClean="0"/>
              <a:t> : </a:t>
            </a:r>
            <a:r>
              <a:rPr lang="fr-FR" dirty="0" err="1" smtClean="0"/>
              <a:t>missing</a:t>
            </a:r>
            <a:r>
              <a:rPr lang="fr-FR" dirty="0" smtClean="0"/>
              <a:t> </a:t>
            </a:r>
            <a:r>
              <a:rPr lang="fr-FR" dirty="0" err="1" smtClean="0"/>
              <a:t>measures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695575" y="5619749"/>
            <a:ext cx="8210550" cy="733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platform</a:t>
            </a:r>
            <a:endParaRPr lang="en-GB" dirty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466725" y="3819525"/>
            <a:ext cx="11182350" cy="381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2514600" y="3819525"/>
            <a:ext cx="0" cy="1762124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498488" y="4595336"/>
            <a:ext cx="10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Height</a:t>
            </a:r>
            <a:r>
              <a:rPr lang="fr-FR" dirty="0" smtClean="0"/>
              <a:t> ? </a:t>
            </a:r>
            <a:endParaRPr lang="en-GB" dirty="0"/>
          </a:p>
        </p:txBody>
      </p:sp>
      <p:sp>
        <p:nvSpPr>
          <p:cNvPr id="8" name="ZoneTexte 7"/>
          <p:cNvSpPr txBox="1"/>
          <p:nvPr/>
        </p:nvSpPr>
        <p:spPr>
          <a:xfrm>
            <a:off x="3121891" y="2555781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Drift </a:t>
            </a:r>
            <a:r>
              <a:rPr lang="fr-FR" dirty="0" err="1" smtClean="0"/>
              <a:t>chamber</a:t>
            </a:r>
            <a:endParaRPr lang="fr-FR" dirty="0" smtClean="0"/>
          </a:p>
        </p:txBody>
      </p:sp>
      <p:cxnSp>
        <p:nvCxnSpPr>
          <p:cNvPr id="12" name="Connecteur droit avec flèche 11"/>
          <p:cNvCxnSpPr/>
          <p:nvPr/>
        </p:nvCxnSpPr>
        <p:spPr>
          <a:xfrm>
            <a:off x="3676073" y="4830069"/>
            <a:ext cx="1260425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3778995" y="4947911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30 cm</a:t>
            </a:r>
            <a:endParaRPr lang="en-GB" dirty="0"/>
          </a:p>
        </p:txBody>
      </p:sp>
      <p:cxnSp>
        <p:nvCxnSpPr>
          <p:cNvPr id="17" name="Connecteur droit avec flèche 16"/>
          <p:cNvCxnSpPr/>
          <p:nvPr/>
        </p:nvCxnSpPr>
        <p:spPr>
          <a:xfrm>
            <a:off x="3530713" y="3117540"/>
            <a:ext cx="5197" cy="154110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815994" y="3194775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40 cm</a:t>
            </a:r>
            <a:endParaRPr lang="en-GB" dirty="0"/>
          </a:p>
        </p:txBody>
      </p:sp>
      <p:cxnSp>
        <p:nvCxnSpPr>
          <p:cNvPr id="20" name="Connecteur droit avec flèche 19"/>
          <p:cNvCxnSpPr/>
          <p:nvPr/>
        </p:nvCxnSpPr>
        <p:spPr>
          <a:xfrm>
            <a:off x="5391150" y="4830069"/>
            <a:ext cx="9525" cy="813195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717511" y="4895953"/>
            <a:ext cx="1325995" cy="7237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Table ?</a:t>
            </a:r>
            <a:endParaRPr lang="en-GB" dirty="0"/>
          </a:p>
        </p:txBody>
      </p:sp>
      <p:sp>
        <p:nvSpPr>
          <p:cNvPr id="24" name="ZoneTexte 23"/>
          <p:cNvSpPr txBox="1"/>
          <p:nvPr/>
        </p:nvSpPr>
        <p:spPr>
          <a:xfrm>
            <a:off x="5067300" y="5050155"/>
            <a:ext cx="333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?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28" name="Connecteur droit avec flèche 27"/>
          <p:cNvCxnSpPr/>
          <p:nvPr/>
        </p:nvCxnSpPr>
        <p:spPr>
          <a:xfrm flipH="1">
            <a:off x="4962525" y="3596820"/>
            <a:ext cx="428625" cy="0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5024437" y="3268146"/>
            <a:ext cx="333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?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32" name="Connecteur droit avec flèche 31"/>
          <p:cNvCxnSpPr/>
          <p:nvPr/>
        </p:nvCxnSpPr>
        <p:spPr>
          <a:xfrm>
            <a:off x="5357812" y="2593092"/>
            <a:ext cx="104424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5373353" y="2271534"/>
            <a:ext cx="1236997" cy="494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5503067" y="228315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27,4 cm</a:t>
            </a:r>
            <a:endParaRPr lang="en-GB" dirty="0"/>
          </a:p>
        </p:txBody>
      </p:sp>
      <p:sp>
        <p:nvSpPr>
          <p:cNvPr id="37" name="ZoneTexte 36"/>
          <p:cNvSpPr txBox="1"/>
          <p:nvPr/>
        </p:nvSpPr>
        <p:spPr>
          <a:xfrm>
            <a:off x="5503067" y="1862495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33,9 cm</a:t>
            </a:r>
            <a:endParaRPr lang="en-GB" dirty="0"/>
          </a:p>
        </p:txBody>
      </p:sp>
      <p:cxnSp>
        <p:nvCxnSpPr>
          <p:cNvPr id="39" name="Connecteur droit avec flèche 38"/>
          <p:cNvCxnSpPr/>
          <p:nvPr/>
        </p:nvCxnSpPr>
        <p:spPr>
          <a:xfrm>
            <a:off x="7553325" y="2809875"/>
            <a:ext cx="9525" cy="204001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7616626" y="3984427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53,4 cm</a:t>
            </a:r>
            <a:endParaRPr lang="en-GB" dirty="0"/>
          </a:p>
        </p:txBody>
      </p:sp>
      <p:sp>
        <p:nvSpPr>
          <p:cNvPr id="41" name="ZoneTexte 40"/>
          <p:cNvSpPr txBox="1"/>
          <p:nvPr/>
        </p:nvSpPr>
        <p:spPr>
          <a:xfrm>
            <a:off x="1050448" y="1167729"/>
            <a:ext cx="1841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Axial </a:t>
            </a:r>
            <a:r>
              <a:rPr lang="fr-FR" dirty="0" err="1" smtClean="0"/>
              <a:t>beam</a:t>
            </a:r>
            <a:r>
              <a:rPr lang="fr-FR" dirty="0" smtClean="0"/>
              <a:t>  </a:t>
            </a:r>
            <a:r>
              <a:rPr lang="fr-FR" dirty="0" err="1" smtClean="0"/>
              <a:t>View</a:t>
            </a:r>
            <a:r>
              <a:rPr lang="fr-FR" dirty="0" smtClean="0"/>
              <a:t> 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1057275" y="3758416"/>
            <a:ext cx="10077450" cy="18899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ZoneTexte 26"/>
          <p:cNvSpPr txBox="1"/>
          <p:nvPr/>
        </p:nvSpPr>
        <p:spPr>
          <a:xfrm>
            <a:off x="155463" y="3175813"/>
            <a:ext cx="149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Beam</a:t>
            </a:r>
            <a:r>
              <a:rPr lang="fr-FR" dirty="0" smtClean="0"/>
              <a:t>  </a:t>
            </a:r>
            <a:r>
              <a:rPr lang="fr-FR" dirty="0" smtClean="0">
                <a:sym typeface="Wingdings" panose="05000000000000000000" pitchFamily="2" charset="2"/>
              </a:rPr>
              <a:t> </a:t>
            </a:r>
            <a:r>
              <a:rPr lang="fr-FR" dirty="0" smtClean="0"/>
              <a:t>4cm </a:t>
            </a:r>
            <a:r>
              <a:rPr lang="fr-FR" dirty="0" err="1" smtClean="0"/>
              <a:t>diameter</a:t>
            </a:r>
            <a:endParaRPr lang="en-GB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Grainita - Meeting Friday May 3th - Magne Magali </a:t>
            </a:r>
            <a:endParaRPr lang="en-GB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408E-472E-4F30-9D7A-26C6ED5C220B}" type="slidenum">
              <a:rPr lang="en-GB" smtClean="0"/>
              <a:t>4</a:t>
            </a:fld>
            <a:endParaRPr lang="en-GB"/>
          </a:p>
        </p:txBody>
      </p:sp>
      <p:grpSp>
        <p:nvGrpSpPr>
          <p:cNvPr id="31" name="Groupe 30"/>
          <p:cNvGrpSpPr/>
          <p:nvPr/>
        </p:nvGrpSpPr>
        <p:grpSpPr>
          <a:xfrm>
            <a:off x="5049030" y="1467907"/>
            <a:ext cx="4645121" cy="2351618"/>
            <a:chOff x="5049030" y="1467907"/>
            <a:chExt cx="4645121" cy="2351618"/>
          </a:xfrm>
        </p:grpSpPr>
        <p:grpSp>
          <p:nvGrpSpPr>
            <p:cNvPr id="34" name="Groupe 33"/>
            <p:cNvGrpSpPr/>
            <p:nvPr/>
          </p:nvGrpSpPr>
          <p:grpSpPr>
            <a:xfrm>
              <a:off x="6286499" y="1467907"/>
              <a:ext cx="3407652" cy="2351618"/>
              <a:chOff x="6286499" y="1467907"/>
              <a:chExt cx="3407652" cy="2351618"/>
            </a:xfrm>
          </p:grpSpPr>
          <p:cxnSp>
            <p:nvCxnSpPr>
              <p:cNvPr id="38" name="Connecteur droit avec flèche 37"/>
              <p:cNvCxnSpPr/>
              <p:nvPr/>
            </p:nvCxnSpPr>
            <p:spPr>
              <a:xfrm flipH="1">
                <a:off x="6610350" y="3064391"/>
                <a:ext cx="1934735" cy="755134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necteur droit avec flèche 41"/>
              <p:cNvCxnSpPr/>
              <p:nvPr/>
            </p:nvCxnSpPr>
            <p:spPr>
              <a:xfrm flipH="1">
                <a:off x="6511135" y="2434843"/>
                <a:ext cx="2012681" cy="1365395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ZoneTexte 42"/>
              <p:cNvSpPr txBox="1"/>
              <p:nvPr/>
            </p:nvSpPr>
            <p:spPr>
              <a:xfrm>
                <a:off x="8540828" y="2939459"/>
                <a:ext cx="1153323" cy="369332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dirty="0" err="1" smtClean="0">
                    <a:solidFill>
                      <a:srgbClr val="00B050"/>
                    </a:solidFill>
                  </a:rPr>
                  <a:t>Timepix</a:t>
                </a:r>
                <a:r>
                  <a:rPr lang="fr-FR" dirty="0" smtClean="0">
                    <a:solidFill>
                      <a:srgbClr val="00B050"/>
                    </a:solidFill>
                  </a:rPr>
                  <a:t> </a:t>
                </a:r>
                <a:endParaRPr lang="en-GB" dirty="0">
                  <a:solidFill>
                    <a:srgbClr val="00B050"/>
                  </a:solidFill>
                </a:endParaRPr>
              </a:p>
            </p:txBody>
          </p:sp>
          <p:cxnSp>
            <p:nvCxnSpPr>
              <p:cNvPr id="44" name="Connecteur droit avec flèche 43"/>
              <p:cNvCxnSpPr/>
              <p:nvPr/>
            </p:nvCxnSpPr>
            <p:spPr>
              <a:xfrm flipH="1">
                <a:off x="6286499" y="1795448"/>
                <a:ext cx="1744368" cy="1896561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ZoneTexte 44"/>
              <p:cNvSpPr txBox="1"/>
              <p:nvPr/>
            </p:nvSpPr>
            <p:spPr>
              <a:xfrm>
                <a:off x="8030867" y="1467907"/>
                <a:ext cx="779758" cy="369332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>
                    <a:solidFill>
                      <a:srgbClr val="00B050"/>
                    </a:solidFill>
                  </a:rPr>
                  <a:t>troll</a:t>
                </a:r>
                <a:endParaRPr lang="en-GB" dirty="0">
                  <a:solidFill>
                    <a:srgbClr val="00B050"/>
                  </a:solidFill>
                </a:endParaRPr>
              </a:p>
            </p:txBody>
          </p:sp>
        </p:grpSp>
        <p:cxnSp>
          <p:nvCxnSpPr>
            <p:cNvPr id="35" name="Connecteur droit avec flèche 34"/>
            <p:cNvCxnSpPr/>
            <p:nvPr/>
          </p:nvCxnSpPr>
          <p:spPr>
            <a:xfrm>
              <a:off x="5049030" y="1862495"/>
              <a:ext cx="88403" cy="1509356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ectangle 45"/>
          <p:cNvSpPr/>
          <p:nvPr/>
        </p:nvSpPr>
        <p:spPr>
          <a:xfrm>
            <a:off x="5137433" y="3513745"/>
            <a:ext cx="119061" cy="7328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ZoneTexte 46"/>
          <p:cNvSpPr txBox="1"/>
          <p:nvPr/>
        </p:nvSpPr>
        <p:spPr>
          <a:xfrm>
            <a:off x="4058217" y="1426176"/>
            <a:ext cx="2630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rgbClr val="00B050"/>
                </a:solidFill>
              </a:rPr>
              <a:t>Pmt</a:t>
            </a:r>
            <a:r>
              <a:rPr lang="fr-FR" dirty="0" smtClean="0">
                <a:solidFill>
                  <a:srgbClr val="00B050"/>
                </a:solidFill>
              </a:rPr>
              <a:t> +</a:t>
            </a:r>
            <a:r>
              <a:rPr lang="fr-FR" dirty="0" err="1" smtClean="0">
                <a:solidFill>
                  <a:srgbClr val="00B050"/>
                </a:solidFill>
              </a:rPr>
              <a:t>scintillator</a:t>
            </a:r>
            <a:r>
              <a:rPr lang="fr-FR" dirty="0" smtClean="0">
                <a:solidFill>
                  <a:srgbClr val="00B050"/>
                </a:solidFill>
              </a:rPr>
              <a:t> 15*15cm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022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Image 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6367" y="2205224"/>
            <a:ext cx="2817241" cy="281724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01270" y="829821"/>
            <a:ext cx="6269437" cy="5629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platform</a:t>
            </a:r>
            <a:endParaRPr lang="en-GB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1067" y="92367"/>
            <a:ext cx="10515600" cy="902682"/>
          </a:xfrm>
        </p:spPr>
        <p:txBody>
          <a:bodyPr/>
          <a:lstStyle/>
          <a:p>
            <a:r>
              <a:rPr lang="fr-FR" dirty="0" err="1" smtClean="0"/>
              <a:t>Instalation</a:t>
            </a:r>
            <a:r>
              <a:rPr lang="fr-FR" dirty="0" smtClean="0"/>
              <a:t> : </a:t>
            </a:r>
            <a:r>
              <a:rPr lang="fr-FR" dirty="0" err="1" smtClean="0"/>
              <a:t>missing</a:t>
            </a:r>
            <a:r>
              <a:rPr lang="fr-FR" dirty="0" smtClean="0"/>
              <a:t> </a:t>
            </a:r>
            <a:r>
              <a:rPr lang="fr-FR" dirty="0" err="1" smtClean="0"/>
              <a:t>measures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beam</a:t>
            </a:r>
            <a:endParaRPr lang="en-GB" dirty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466725" y="5305425"/>
            <a:ext cx="11182350" cy="381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155463" y="4661713"/>
            <a:ext cx="149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Beam</a:t>
            </a:r>
            <a:r>
              <a:rPr lang="fr-FR" dirty="0" smtClean="0"/>
              <a:t>  </a:t>
            </a:r>
            <a:r>
              <a:rPr lang="fr-FR" dirty="0" smtClean="0">
                <a:sym typeface="Wingdings" panose="05000000000000000000" pitchFamily="2" charset="2"/>
              </a:rPr>
              <a:t> </a:t>
            </a:r>
            <a:r>
              <a:rPr lang="fr-FR" dirty="0" smtClean="0"/>
              <a:t>4cm </a:t>
            </a:r>
            <a:r>
              <a:rPr lang="fr-FR" dirty="0" err="1" smtClean="0"/>
              <a:t>diameter</a:t>
            </a:r>
            <a:endParaRPr lang="en-GB" dirty="0"/>
          </a:p>
        </p:txBody>
      </p:sp>
      <p:cxnSp>
        <p:nvCxnSpPr>
          <p:cNvPr id="12" name="Connecteur droit avec flèche 11"/>
          <p:cNvCxnSpPr/>
          <p:nvPr/>
        </p:nvCxnSpPr>
        <p:spPr>
          <a:xfrm>
            <a:off x="3248026" y="6081236"/>
            <a:ext cx="170497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3635112" y="6188556"/>
            <a:ext cx="753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30 cm</a:t>
            </a:r>
            <a:endParaRPr lang="en-GB" dirty="0"/>
          </a:p>
        </p:txBody>
      </p:sp>
      <p:cxnSp>
        <p:nvCxnSpPr>
          <p:cNvPr id="17" name="Connecteur droit avec flèche 16"/>
          <p:cNvCxnSpPr/>
          <p:nvPr/>
        </p:nvCxnSpPr>
        <p:spPr>
          <a:xfrm flipH="1">
            <a:off x="3257550" y="4857751"/>
            <a:ext cx="1" cy="11847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403958" y="4788673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40 cm</a:t>
            </a:r>
            <a:endParaRPr lang="en-GB" dirty="0"/>
          </a:p>
        </p:txBody>
      </p:sp>
      <p:cxnSp>
        <p:nvCxnSpPr>
          <p:cNvPr id="28" name="Connecteur droit avec flèche 27"/>
          <p:cNvCxnSpPr/>
          <p:nvPr/>
        </p:nvCxnSpPr>
        <p:spPr>
          <a:xfrm flipH="1">
            <a:off x="4962525" y="5082720"/>
            <a:ext cx="428625" cy="0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5012531" y="4477047"/>
            <a:ext cx="328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?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32" name="Connecteur droit avec flèche 31"/>
          <p:cNvCxnSpPr/>
          <p:nvPr/>
        </p:nvCxnSpPr>
        <p:spPr>
          <a:xfrm>
            <a:off x="5357812" y="4078992"/>
            <a:ext cx="1044243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5357812" y="3871644"/>
            <a:ext cx="1236997" cy="494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5503067" y="3769058"/>
            <a:ext cx="92845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27,4 cm</a:t>
            </a:r>
            <a:endParaRPr lang="en-GB" dirty="0"/>
          </a:p>
        </p:txBody>
      </p:sp>
      <p:sp>
        <p:nvSpPr>
          <p:cNvPr id="37" name="ZoneTexte 36"/>
          <p:cNvSpPr txBox="1"/>
          <p:nvPr/>
        </p:nvSpPr>
        <p:spPr>
          <a:xfrm>
            <a:off x="5503067" y="3348395"/>
            <a:ext cx="92845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33,9 cm</a:t>
            </a:r>
            <a:endParaRPr lang="en-GB" dirty="0"/>
          </a:p>
        </p:txBody>
      </p:sp>
      <p:cxnSp>
        <p:nvCxnSpPr>
          <p:cNvPr id="39" name="Connecteur droit avec flèche 38"/>
          <p:cNvCxnSpPr/>
          <p:nvPr/>
        </p:nvCxnSpPr>
        <p:spPr>
          <a:xfrm>
            <a:off x="7553325" y="4295775"/>
            <a:ext cx="9525" cy="204001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7616626" y="5470327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53,4 cm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901644" y="5231116"/>
            <a:ext cx="10077450" cy="18899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Connecteur droit avec flèche 13"/>
          <p:cNvCxnSpPr/>
          <p:nvPr/>
        </p:nvCxnSpPr>
        <p:spPr>
          <a:xfrm flipH="1">
            <a:off x="10789708" y="1952625"/>
            <a:ext cx="783167" cy="8010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11338717" y="1722701"/>
            <a:ext cx="748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box</a:t>
            </a:r>
            <a:endParaRPr lang="en-GB" dirty="0"/>
          </a:p>
        </p:txBody>
      </p:sp>
      <p:cxnSp>
        <p:nvCxnSpPr>
          <p:cNvPr id="21" name="Connecteur droit avec flèche 20"/>
          <p:cNvCxnSpPr/>
          <p:nvPr/>
        </p:nvCxnSpPr>
        <p:spPr>
          <a:xfrm flipH="1">
            <a:off x="10789708" y="2353166"/>
            <a:ext cx="926042" cy="12949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11465321" y="2078713"/>
            <a:ext cx="748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troll</a:t>
            </a:r>
            <a:endParaRPr lang="en-GB" dirty="0"/>
          </a:p>
        </p:txBody>
      </p:sp>
      <p:sp>
        <p:nvSpPr>
          <p:cNvPr id="35" name="ZoneTexte 34"/>
          <p:cNvSpPr txBox="1"/>
          <p:nvPr/>
        </p:nvSpPr>
        <p:spPr>
          <a:xfrm>
            <a:off x="11046884" y="4564958"/>
            <a:ext cx="1100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Drift </a:t>
            </a:r>
            <a:r>
              <a:rPr lang="fr-FR" dirty="0" err="1" smtClean="0"/>
              <a:t>chamber</a:t>
            </a:r>
            <a:endParaRPr lang="en-GB" dirty="0"/>
          </a:p>
        </p:txBody>
      </p:sp>
      <p:cxnSp>
        <p:nvCxnSpPr>
          <p:cNvPr id="25" name="Connecteur droit avec flèche 24"/>
          <p:cNvCxnSpPr>
            <a:stCxn id="35" idx="1"/>
          </p:cNvCxnSpPr>
          <p:nvPr/>
        </p:nvCxnSpPr>
        <p:spPr>
          <a:xfrm flipH="1" flipV="1">
            <a:off x="10760589" y="3953724"/>
            <a:ext cx="286295" cy="93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676275" y="2753708"/>
            <a:ext cx="1009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Top </a:t>
            </a:r>
            <a:r>
              <a:rPr lang="fr-FR" dirty="0" err="1" smtClean="0"/>
              <a:t>view</a:t>
            </a:r>
            <a:endParaRPr lang="en-GB" dirty="0"/>
          </a:p>
        </p:txBody>
      </p:sp>
      <p:sp>
        <p:nvSpPr>
          <p:cNvPr id="27" name="ZoneTexte 26"/>
          <p:cNvSpPr txBox="1"/>
          <p:nvPr/>
        </p:nvSpPr>
        <p:spPr>
          <a:xfrm>
            <a:off x="9890218" y="1374642"/>
            <a:ext cx="1781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Front </a:t>
            </a:r>
            <a:r>
              <a:rPr lang="fr-FR" dirty="0" err="1" smtClean="0"/>
              <a:t>beam</a:t>
            </a:r>
            <a:r>
              <a:rPr lang="fr-FR" dirty="0" smtClean="0"/>
              <a:t> </a:t>
            </a:r>
            <a:r>
              <a:rPr lang="fr-FR" dirty="0" err="1" smtClean="0"/>
              <a:t>view</a:t>
            </a:r>
            <a:endParaRPr lang="en-GB" dirty="0"/>
          </a:p>
        </p:txBody>
      </p:sp>
      <p:sp>
        <p:nvSpPr>
          <p:cNvPr id="29" name="Rectangle 28"/>
          <p:cNvSpPr/>
          <p:nvPr/>
        </p:nvSpPr>
        <p:spPr>
          <a:xfrm>
            <a:off x="2990850" y="1524000"/>
            <a:ext cx="47625" cy="91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7031034" y="1274677"/>
            <a:ext cx="1244323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err="1" smtClean="0"/>
              <a:t>Nim</a:t>
            </a:r>
            <a:r>
              <a:rPr lang="fr-FR" sz="1200" dirty="0" smtClean="0"/>
              <a:t> </a:t>
            </a:r>
            <a:r>
              <a:rPr lang="fr-FR" sz="1200" dirty="0" err="1" smtClean="0"/>
              <a:t>crate</a:t>
            </a:r>
            <a:endParaRPr lang="en-GB" sz="1200" dirty="0"/>
          </a:p>
        </p:txBody>
      </p:sp>
      <p:sp>
        <p:nvSpPr>
          <p:cNvPr id="42" name="Rectangle 41"/>
          <p:cNvSpPr/>
          <p:nvPr/>
        </p:nvSpPr>
        <p:spPr>
          <a:xfrm>
            <a:off x="4751534" y="1624699"/>
            <a:ext cx="1244323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VME </a:t>
            </a:r>
            <a:r>
              <a:rPr lang="fr-FR" sz="1200" dirty="0" err="1" smtClean="0"/>
              <a:t>crate</a:t>
            </a:r>
            <a:endParaRPr lang="fr-FR" sz="1200" dirty="0" smtClean="0"/>
          </a:p>
          <a:p>
            <a:pPr algn="ctr"/>
            <a:r>
              <a:rPr lang="fr-FR" sz="1200" dirty="0" smtClean="0"/>
              <a:t>ASM </a:t>
            </a:r>
            <a:r>
              <a:rPr lang="fr-FR" sz="1200" dirty="0" err="1" smtClean="0"/>
              <a:t>board</a:t>
            </a:r>
            <a:endParaRPr lang="en-GB" sz="1200" dirty="0"/>
          </a:p>
        </p:txBody>
      </p:sp>
      <p:sp>
        <p:nvSpPr>
          <p:cNvPr id="43" name="Rectangle 42"/>
          <p:cNvSpPr/>
          <p:nvPr/>
        </p:nvSpPr>
        <p:spPr>
          <a:xfrm>
            <a:off x="6002736" y="1616169"/>
            <a:ext cx="1244323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err="1" smtClean="0"/>
              <a:t>Wavecatcher</a:t>
            </a:r>
            <a:endParaRPr lang="en-GB" sz="1200" dirty="0"/>
          </a:p>
        </p:txBody>
      </p:sp>
      <p:sp>
        <p:nvSpPr>
          <p:cNvPr id="44" name="Rectangle 43"/>
          <p:cNvSpPr/>
          <p:nvPr/>
        </p:nvSpPr>
        <p:spPr>
          <a:xfrm>
            <a:off x="5988188" y="899977"/>
            <a:ext cx="1244323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BT power supplies</a:t>
            </a:r>
            <a:endParaRPr lang="en-GB" sz="1200" dirty="0"/>
          </a:p>
        </p:txBody>
      </p:sp>
      <p:sp>
        <p:nvSpPr>
          <p:cNvPr id="45" name="Rectangle 44"/>
          <p:cNvSpPr/>
          <p:nvPr/>
        </p:nvSpPr>
        <p:spPr>
          <a:xfrm>
            <a:off x="4744083" y="899977"/>
            <a:ext cx="1244323" cy="72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computer</a:t>
            </a:r>
            <a:endParaRPr lang="en-GB" sz="1400" dirty="0"/>
          </a:p>
        </p:txBody>
      </p:sp>
      <p:cxnSp>
        <p:nvCxnSpPr>
          <p:cNvPr id="38" name="Connecteur droit avec flèche 37"/>
          <p:cNvCxnSpPr/>
          <p:nvPr/>
        </p:nvCxnSpPr>
        <p:spPr>
          <a:xfrm flipV="1">
            <a:off x="5228303" y="3209925"/>
            <a:ext cx="88041" cy="20343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8080855" y="2959896"/>
            <a:ext cx="3333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?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2/3 m </a:t>
            </a:r>
          </a:p>
          <a:p>
            <a:r>
              <a:rPr lang="fr-FR" dirty="0">
                <a:solidFill>
                  <a:srgbClr val="FF0000"/>
                </a:solidFill>
              </a:rPr>
              <a:t>?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47" name="Connecteur droit avec flèche 46"/>
          <p:cNvCxnSpPr/>
          <p:nvPr/>
        </p:nvCxnSpPr>
        <p:spPr>
          <a:xfrm flipV="1">
            <a:off x="7876605" y="2156272"/>
            <a:ext cx="9125" cy="3065875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1" name="Espace réservé du pied de page 5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/>
              <a:t>Grainita</a:t>
            </a:r>
            <a:r>
              <a:rPr lang="en-GB" dirty="0" smtClean="0"/>
              <a:t> - Meeting Friday May 3th - Magne Magali </a:t>
            </a:r>
            <a:endParaRPr lang="en-GB" dirty="0"/>
          </a:p>
        </p:txBody>
      </p:sp>
      <p:sp>
        <p:nvSpPr>
          <p:cNvPr id="52" name="Espace réservé du numéro de diapositive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408E-472E-4F30-9D7A-26C6ED5C220B}" type="slidenum">
              <a:rPr lang="en-GB" smtClean="0"/>
              <a:t>5</a:t>
            </a:fld>
            <a:endParaRPr lang="en-GB"/>
          </a:p>
        </p:txBody>
      </p:sp>
      <p:sp>
        <p:nvSpPr>
          <p:cNvPr id="56" name="ZoneTexte 55"/>
          <p:cNvSpPr txBox="1"/>
          <p:nvPr/>
        </p:nvSpPr>
        <p:spPr>
          <a:xfrm>
            <a:off x="3268331" y="4015988"/>
            <a:ext cx="15389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Drift </a:t>
            </a:r>
            <a:r>
              <a:rPr lang="fr-FR" dirty="0" err="1" smtClean="0"/>
              <a:t>chamber</a:t>
            </a:r>
            <a:endParaRPr lang="fr-FR" dirty="0" smtClean="0"/>
          </a:p>
          <a:p>
            <a:endParaRPr lang="en-GB" sz="1200" dirty="0"/>
          </a:p>
        </p:txBody>
      </p:sp>
      <p:pic>
        <p:nvPicPr>
          <p:cNvPr id="57" name="Image 5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80841" y="3992324"/>
            <a:ext cx="4321951" cy="2533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219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494" y="207804"/>
            <a:ext cx="10515600" cy="1325563"/>
          </a:xfrm>
        </p:spPr>
        <p:txBody>
          <a:bodyPr/>
          <a:lstStyle/>
          <a:p>
            <a:r>
              <a:rPr lang="fr-FR" dirty="0" err="1" smtClean="0"/>
              <a:t>Sipm</a:t>
            </a:r>
            <a:r>
              <a:rPr lang="fr-FR" dirty="0" smtClean="0"/>
              <a:t> Signal : </a:t>
            </a:r>
            <a:r>
              <a:rPr lang="fr-FR" dirty="0" err="1" smtClean="0"/>
              <a:t>cabling</a:t>
            </a:r>
            <a:r>
              <a:rPr lang="fr-FR" dirty="0" smtClean="0"/>
              <a:t> versus acquisition 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31530" y="1180673"/>
            <a:ext cx="10515600" cy="5134402"/>
          </a:xfrm>
        </p:spPr>
        <p:txBody>
          <a:bodyPr>
            <a:noAutofit/>
          </a:bodyPr>
          <a:lstStyle/>
          <a:p>
            <a:r>
              <a:rPr lang="fr-FR" sz="1800" dirty="0" smtClean="0"/>
              <a:t>If </a:t>
            </a:r>
            <a:r>
              <a:rPr lang="fr-FR" sz="1800" dirty="0" err="1" smtClean="0"/>
              <a:t>we</a:t>
            </a:r>
            <a:r>
              <a:rPr lang="fr-FR" sz="1800" dirty="0" smtClean="0"/>
              <a:t> </a:t>
            </a:r>
            <a:r>
              <a:rPr lang="fr-FR" sz="1800" dirty="0" err="1" smtClean="0"/>
              <a:t>want</a:t>
            </a:r>
            <a:r>
              <a:rPr lang="fr-FR" sz="1800" dirty="0" smtClean="0"/>
              <a:t> to test the </a:t>
            </a:r>
            <a:r>
              <a:rPr lang="fr-FR" sz="1800" dirty="0" err="1" smtClean="0"/>
              <a:t>both</a:t>
            </a:r>
            <a:r>
              <a:rPr lang="fr-FR" sz="1800" dirty="0" smtClean="0"/>
              <a:t> acquisition  </a:t>
            </a:r>
            <a:r>
              <a:rPr lang="fr-FR" sz="1800" dirty="0" err="1" smtClean="0"/>
              <a:t>during</a:t>
            </a:r>
            <a:r>
              <a:rPr lang="fr-FR" sz="1800" dirty="0" smtClean="0"/>
              <a:t> the test </a:t>
            </a:r>
            <a:r>
              <a:rPr lang="fr-FR" sz="1800" dirty="0" err="1" smtClean="0"/>
              <a:t>beam</a:t>
            </a:r>
            <a:r>
              <a:rPr lang="fr-FR" sz="1800" dirty="0" smtClean="0"/>
              <a:t> . </a:t>
            </a:r>
          </a:p>
          <a:p>
            <a:r>
              <a:rPr lang="fr-FR" sz="1800" dirty="0" smtClean="0"/>
              <a:t>The </a:t>
            </a:r>
            <a:r>
              <a:rPr lang="fr-FR" sz="1800" dirty="0" err="1" smtClean="0"/>
              <a:t>easy</a:t>
            </a:r>
            <a:r>
              <a:rPr lang="fr-FR" sz="1800" dirty="0" smtClean="0"/>
              <a:t> </a:t>
            </a:r>
            <a:r>
              <a:rPr lang="fr-FR" sz="1800" dirty="0" err="1" smtClean="0"/>
              <a:t>way</a:t>
            </a:r>
            <a:r>
              <a:rPr lang="fr-FR" sz="1800" dirty="0" smtClean="0"/>
              <a:t> to  exchange </a:t>
            </a:r>
            <a:r>
              <a:rPr lang="fr-FR" sz="1800" dirty="0" err="1" smtClean="0"/>
              <a:t>it</a:t>
            </a:r>
            <a:r>
              <a:rPr lang="fr-FR" sz="1800" dirty="0" smtClean="0"/>
              <a:t> </a:t>
            </a:r>
            <a:r>
              <a:rPr lang="fr-FR" sz="1800" dirty="0" err="1" smtClean="0"/>
              <a:t>quikly</a:t>
            </a:r>
            <a:r>
              <a:rPr lang="fr-FR" sz="1800" dirty="0" smtClean="0"/>
              <a:t> </a:t>
            </a:r>
          </a:p>
          <a:p>
            <a:endParaRPr lang="fr-FR" sz="1800" dirty="0" smtClean="0"/>
          </a:p>
          <a:p>
            <a:endParaRPr lang="fr-FR" sz="1800" dirty="0"/>
          </a:p>
          <a:p>
            <a:endParaRPr lang="fr-FR" sz="1800" dirty="0" smtClean="0"/>
          </a:p>
          <a:p>
            <a:endParaRPr lang="fr-FR" sz="1800" dirty="0"/>
          </a:p>
          <a:p>
            <a:endParaRPr lang="fr-FR" sz="1800" dirty="0" smtClean="0"/>
          </a:p>
          <a:p>
            <a:endParaRPr lang="fr-FR" sz="1800" dirty="0" smtClean="0"/>
          </a:p>
          <a:p>
            <a:endParaRPr lang="fr-FR" sz="1800" dirty="0"/>
          </a:p>
          <a:p>
            <a:endParaRPr lang="fr-FR" sz="1800" dirty="0" smtClean="0"/>
          </a:p>
          <a:p>
            <a:endParaRPr lang="fr-FR" sz="1800" dirty="0"/>
          </a:p>
          <a:p>
            <a:r>
              <a:rPr lang="fr-FR" sz="1800" dirty="0" smtClean="0"/>
              <a:t>The more </a:t>
            </a:r>
            <a:r>
              <a:rPr lang="fr-FR" sz="1800" dirty="0" err="1" smtClean="0"/>
              <a:t>complex</a:t>
            </a:r>
            <a:r>
              <a:rPr lang="fr-FR" sz="1800" dirty="0" smtClean="0"/>
              <a:t> </a:t>
            </a:r>
            <a:r>
              <a:rPr lang="fr-FR" sz="1800" dirty="0" err="1" smtClean="0"/>
              <a:t>way</a:t>
            </a:r>
            <a:r>
              <a:rPr lang="fr-FR" sz="1800" dirty="0" smtClean="0"/>
              <a:t> </a:t>
            </a:r>
            <a:r>
              <a:rPr lang="fr-FR" sz="1800" dirty="0" err="1" smtClean="0"/>
              <a:t>is</a:t>
            </a:r>
            <a:r>
              <a:rPr lang="fr-FR" sz="1800" dirty="0" smtClean="0"/>
              <a:t> to have mcx to mcx </a:t>
            </a:r>
            <a:r>
              <a:rPr lang="fr-FR" sz="1800" dirty="0" err="1" smtClean="0"/>
              <a:t>cable</a:t>
            </a:r>
            <a:r>
              <a:rPr lang="fr-FR" sz="1800" dirty="0" smtClean="0"/>
              <a:t> for </a:t>
            </a:r>
            <a:r>
              <a:rPr lang="fr-FR" sz="1800" dirty="0" err="1" smtClean="0"/>
              <a:t>wave</a:t>
            </a:r>
            <a:r>
              <a:rPr lang="fr-FR" sz="1800" dirty="0" smtClean="0"/>
              <a:t> catcher  and to open the box .</a:t>
            </a:r>
          </a:p>
          <a:p>
            <a:pPr lvl="1"/>
            <a:r>
              <a:rPr lang="fr-FR" sz="1400" dirty="0" smtClean="0"/>
              <a:t> </a:t>
            </a:r>
            <a:r>
              <a:rPr lang="fr-FR" sz="1400" dirty="0" err="1" smtClean="0"/>
              <a:t>Disconnect</a:t>
            </a:r>
            <a:r>
              <a:rPr lang="fr-FR" sz="1400" dirty="0" smtClean="0"/>
              <a:t> MCX </a:t>
            </a:r>
            <a:r>
              <a:rPr lang="fr-FR" sz="1400" dirty="0" err="1" smtClean="0"/>
              <a:t>lemo</a:t>
            </a:r>
            <a:r>
              <a:rPr lang="fr-FR" sz="1400" dirty="0" smtClean="0"/>
              <a:t> and </a:t>
            </a:r>
            <a:r>
              <a:rPr lang="fr-FR" sz="1400" dirty="0" err="1" smtClean="0"/>
              <a:t>putMcx</a:t>
            </a:r>
            <a:r>
              <a:rPr lang="fr-FR" sz="1400" dirty="0" smtClean="0"/>
              <a:t> /mcx </a:t>
            </a:r>
            <a:endParaRPr lang="fr-FR" sz="1400" dirty="0" smtClean="0">
              <a:solidFill>
                <a:srgbClr val="FF0000"/>
              </a:solidFill>
            </a:endParaRPr>
          </a:p>
          <a:p>
            <a:r>
              <a:rPr lang="fr-FR" sz="1800" dirty="0" err="1" smtClean="0">
                <a:solidFill>
                  <a:srgbClr val="FF0000"/>
                </a:solidFill>
              </a:rPr>
              <a:t>We</a:t>
            </a:r>
            <a:r>
              <a:rPr lang="fr-FR" sz="1800" dirty="0" smtClean="0">
                <a:solidFill>
                  <a:srgbClr val="FF0000"/>
                </a:solidFill>
              </a:rPr>
              <a:t> </a:t>
            </a:r>
            <a:r>
              <a:rPr lang="fr-FR" sz="1800" dirty="0" err="1" smtClean="0">
                <a:solidFill>
                  <a:srgbClr val="FF0000"/>
                </a:solidFill>
              </a:rPr>
              <a:t>need</a:t>
            </a:r>
            <a:r>
              <a:rPr lang="fr-FR" sz="1800" dirty="0" smtClean="0">
                <a:solidFill>
                  <a:srgbClr val="FF0000"/>
                </a:solidFill>
              </a:rPr>
              <a:t> to </a:t>
            </a:r>
            <a:r>
              <a:rPr lang="fr-FR" sz="1800" dirty="0" err="1" smtClean="0">
                <a:solidFill>
                  <a:srgbClr val="FF0000"/>
                </a:solidFill>
              </a:rPr>
              <a:t>be</a:t>
            </a:r>
            <a:r>
              <a:rPr lang="fr-FR" sz="1800" dirty="0" smtClean="0">
                <a:solidFill>
                  <a:srgbClr val="FF0000"/>
                </a:solidFill>
              </a:rPr>
              <a:t> caution to do </a:t>
            </a:r>
            <a:r>
              <a:rPr lang="fr-FR" sz="1800" dirty="0" err="1" smtClean="0">
                <a:solidFill>
                  <a:srgbClr val="FF0000"/>
                </a:solidFill>
              </a:rPr>
              <a:t>that</a:t>
            </a:r>
            <a:r>
              <a:rPr lang="fr-FR" sz="1800" dirty="0" smtClean="0">
                <a:solidFill>
                  <a:srgbClr val="FF0000"/>
                </a:solidFill>
              </a:rPr>
              <a:t> in test </a:t>
            </a:r>
            <a:r>
              <a:rPr lang="fr-FR" sz="1800" dirty="0" err="1" smtClean="0">
                <a:solidFill>
                  <a:srgbClr val="FF0000"/>
                </a:solidFill>
              </a:rPr>
              <a:t>beam</a:t>
            </a:r>
            <a:r>
              <a:rPr lang="fr-FR" sz="1800" dirty="0" smtClean="0">
                <a:solidFill>
                  <a:srgbClr val="FF0000"/>
                </a:solidFill>
              </a:rPr>
              <a:t> configuration. </a:t>
            </a:r>
          </a:p>
          <a:p>
            <a:r>
              <a:rPr lang="fr-FR" sz="1800" dirty="0" smtClean="0">
                <a:solidFill>
                  <a:srgbClr val="FF0000"/>
                </a:solidFill>
              </a:rPr>
              <a:t>For </a:t>
            </a:r>
            <a:r>
              <a:rPr lang="fr-FR" sz="1800" dirty="0" err="1" smtClean="0">
                <a:solidFill>
                  <a:srgbClr val="FF0000"/>
                </a:solidFill>
              </a:rPr>
              <a:t>MCx</a:t>
            </a:r>
            <a:r>
              <a:rPr lang="fr-FR" sz="1800" dirty="0" smtClean="0">
                <a:solidFill>
                  <a:srgbClr val="FF0000"/>
                </a:solidFill>
              </a:rPr>
              <a:t> – mcx </a:t>
            </a:r>
            <a:r>
              <a:rPr lang="fr-FR" sz="1800" dirty="0" err="1" smtClean="0">
                <a:solidFill>
                  <a:srgbClr val="FF0000"/>
                </a:solidFill>
              </a:rPr>
              <a:t>cables</a:t>
            </a:r>
            <a:r>
              <a:rPr lang="fr-FR" sz="1800" dirty="0" smtClean="0">
                <a:solidFill>
                  <a:srgbClr val="FF0000"/>
                </a:solidFill>
              </a:rPr>
              <a:t> </a:t>
            </a:r>
            <a:r>
              <a:rPr lang="fr-FR" sz="1800" dirty="0" err="1" smtClean="0">
                <a:solidFill>
                  <a:srgbClr val="FF0000"/>
                </a:solidFill>
              </a:rPr>
              <a:t>we</a:t>
            </a:r>
            <a:r>
              <a:rPr lang="fr-FR" sz="1800" dirty="0" smtClean="0">
                <a:solidFill>
                  <a:srgbClr val="FF0000"/>
                </a:solidFill>
              </a:rPr>
              <a:t> </a:t>
            </a:r>
            <a:r>
              <a:rPr lang="fr-FR" sz="1800" dirty="0" err="1" smtClean="0">
                <a:solidFill>
                  <a:srgbClr val="FF0000"/>
                </a:solidFill>
              </a:rPr>
              <a:t>only</a:t>
            </a:r>
            <a:r>
              <a:rPr lang="fr-FR" sz="1800" dirty="0" smtClean="0">
                <a:solidFill>
                  <a:srgbClr val="FF0000"/>
                </a:solidFill>
              </a:rPr>
              <a:t> have 6 at LPC </a:t>
            </a:r>
            <a:r>
              <a:rPr lang="fr-FR" sz="1800" dirty="0" err="1" smtClean="0">
                <a:solidFill>
                  <a:srgbClr val="FF0000"/>
                </a:solidFill>
              </a:rPr>
              <a:t>whith</a:t>
            </a:r>
            <a:r>
              <a:rPr lang="fr-FR" sz="1800" dirty="0" smtClean="0">
                <a:solidFill>
                  <a:srgbClr val="FF0000"/>
                </a:solidFill>
              </a:rPr>
              <a:t> a short </a:t>
            </a:r>
            <a:r>
              <a:rPr lang="fr-FR" sz="1800" dirty="0" err="1" smtClean="0">
                <a:solidFill>
                  <a:srgbClr val="FF0000"/>
                </a:solidFill>
              </a:rPr>
              <a:t>lengt</a:t>
            </a:r>
            <a:r>
              <a:rPr lang="fr-FR" sz="1800" dirty="0" smtClean="0">
                <a:solidFill>
                  <a:srgbClr val="FF0000"/>
                </a:solidFill>
              </a:rPr>
              <a:t> of 80 cm </a:t>
            </a:r>
          </a:p>
          <a:p>
            <a:endParaRPr lang="fr-FR" sz="1800" dirty="0"/>
          </a:p>
          <a:p>
            <a:endParaRPr lang="fr-FR" sz="1800" dirty="0" smtClean="0"/>
          </a:p>
          <a:p>
            <a:endParaRPr lang="en-GB" sz="1800" dirty="0"/>
          </a:p>
        </p:txBody>
      </p:sp>
      <p:sp>
        <p:nvSpPr>
          <p:cNvPr id="4" name="Rectangle 3"/>
          <p:cNvSpPr/>
          <p:nvPr/>
        </p:nvSpPr>
        <p:spPr>
          <a:xfrm>
            <a:off x="971550" y="2305050"/>
            <a:ext cx="2428875" cy="21621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073494" y="2619374"/>
            <a:ext cx="962025" cy="1123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Sipm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board</a:t>
            </a:r>
            <a:r>
              <a:rPr lang="fr-FR" dirty="0" smtClean="0">
                <a:solidFill>
                  <a:schemeClr val="tx1"/>
                </a:solidFill>
              </a:rPr>
              <a:t>  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13314" y="1935718"/>
            <a:ext cx="1320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Grainita</a:t>
            </a:r>
            <a:r>
              <a:rPr lang="fr-FR" dirty="0" smtClean="0"/>
              <a:t> box</a:t>
            </a:r>
            <a:endParaRPr lang="en-GB" dirty="0"/>
          </a:p>
        </p:txBody>
      </p:sp>
      <p:sp>
        <p:nvSpPr>
          <p:cNvPr id="7" name="Flèche droite 6"/>
          <p:cNvSpPr/>
          <p:nvPr/>
        </p:nvSpPr>
        <p:spPr>
          <a:xfrm>
            <a:off x="3035519" y="2675891"/>
            <a:ext cx="356235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lèche droite 7"/>
          <p:cNvSpPr/>
          <p:nvPr/>
        </p:nvSpPr>
        <p:spPr>
          <a:xfrm>
            <a:off x="3035519" y="3373438"/>
            <a:ext cx="356235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Connecteur droit 9"/>
          <p:cNvCxnSpPr/>
          <p:nvPr/>
        </p:nvCxnSpPr>
        <p:spPr>
          <a:xfrm flipH="1">
            <a:off x="3752850" y="2809875"/>
            <a:ext cx="9526" cy="51641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3704344" y="2275127"/>
            <a:ext cx="2194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16 MCX- </a:t>
            </a:r>
            <a:r>
              <a:rPr lang="fr-FR" dirty="0" err="1" smtClean="0"/>
              <a:t>Lemo</a:t>
            </a:r>
            <a:r>
              <a:rPr lang="fr-FR" dirty="0" smtClean="0"/>
              <a:t> </a:t>
            </a:r>
            <a:r>
              <a:rPr lang="fr-FR" dirty="0" err="1" smtClean="0"/>
              <a:t>cable</a:t>
            </a:r>
            <a:r>
              <a:rPr lang="fr-FR" dirty="0" err="1"/>
              <a:t>s</a:t>
            </a:r>
            <a:endParaRPr lang="en-GB" dirty="0"/>
          </a:p>
        </p:txBody>
      </p:sp>
      <p:cxnSp>
        <p:nvCxnSpPr>
          <p:cNvPr id="17" name="Connecteur droit 16"/>
          <p:cNvCxnSpPr/>
          <p:nvPr/>
        </p:nvCxnSpPr>
        <p:spPr>
          <a:xfrm flipH="1">
            <a:off x="5889330" y="2833450"/>
            <a:ext cx="9526" cy="51641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V="1">
            <a:off x="3035519" y="3648075"/>
            <a:ext cx="3562350" cy="190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3990975" y="3840797"/>
            <a:ext cx="1180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 m / 10ns</a:t>
            </a:r>
            <a:endParaRPr lang="en-GB" dirty="0"/>
          </a:p>
        </p:txBody>
      </p:sp>
      <p:cxnSp>
        <p:nvCxnSpPr>
          <p:cNvPr id="22" name="Connecteur droit avec flèche 21"/>
          <p:cNvCxnSpPr>
            <a:stCxn id="7" idx="0"/>
          </p:cNvCxnSpPr>
          <p:nvPr/>
        </p:nvCxnSpPr>
        <p:spPr>
          <a:xfrm flipV="1">
            <a:off x="6575010" y="2024063"/>
            <a:ext cx="978315" cy="6518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V="1">
            <a:off x="6597869" y="2707323"/>
            <a:ext cx="955456" cy="7354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7553325" y="1835944"/>
            <a:ext cx="1190625" cy="11072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Ampli</a:t>
            </a:r>
          </a:p>
          <a:p>
            <a:pPr algn="ctr"/>
            <a:r>
              <a:rPr lang="fr-FR" sz="1200" dirty="0" err="1" smtClean="0"/>
              <a:t>Lemo</a:t>
            </a:r>
            <a:r>
              <a:rPr lang="fr-FR" sz="1200" dirty="0" smtClean="0"/>
              <a:t> /</a:t>
            </a:r>
            <a:r>
              <a:rPr lang="fr-FR" sz="1200" dirty="0" err="1" smtClean="0"/>
              <a:t>lemo</a:t>
            </a:r>
            <a:r>
              <a:rPr lang="fr-FR" sz="1200" dirty="0" smtClean="0"/>
              <a:t> </a:t>
            </a:r>
          </a:p>
          <a:p>
            <a:pPr algn="ctr"/>
            <a:r>
              <a:rPr lang="fr-FR" sz="1200" dirty="0" err="1" smtClean="0"/>
              <a:t>Nim</a:t>
            </a:r>
            <a:r>
              <a:rPr lang="fr-FR" sz="1200" dirty="0" smtClean="0"/>
              <a:t> </a:t>
            </a:r>
            <a:r>
              <a:rPr lang="fr-FR" sz="1200" dirty="0" err="1" smtClean="0"/>
              <a:t>crate</a:t>
            </a:r>
            <a:r>
              <a:rPr lang="fr-FR" sz="1200" dirty="0" smtClean="0"/>
              <a:t> </a:t>
            </a:r>
            <a:endParaRPr lang="en-GB" sz="1200" dirty="0"/>
          </a:p>
        </p:txBody>
      </p:sp>
      <p:cxnSp>
        <p:nvCxnSpPr>
          <p:cNvPr id="29" name="Connecteur droit avec flèche 28"/>
          <p:cNvCxnSpPr/>
          <p:nvPr/>
        </p:nvCxnSpPr>
        <p:spPr>
          <a:xfrm>
            <a:off x="8743950" y="2024063"/>
            <a:ext cx="6953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>
            <a:off x="8743950" y="2698750"/>
            <a:ext cx="6953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9439275" y="1835944"/>
            <a:ext cx="1162050" cy="11072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ASM </a:t>
            </a:r>
            <a:endParaRPr lang="en-GB" sz="1200" dirty="0"/>
          </a:p>
        </p:txBody>
      </p:sp>
      <p:sp>
        <p:nvSpPr>
          <p:cNvPr id="32" name="Rectangle 31"/>
          <p:cNvSpPr/>
          <p:nvPr/>
        </p:nvSpPr>
        <p:spPr>
          <a:xfrm>
            <a:off x="9439275" y="3913584"/>
            <a:ext cx="1162050" cy="110728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err="1" smtClean="0"/>
              <a:t>Wave</a:t>
            </a:r>
            <a:r>
              <a:rPr lang="fr-FR" sz="1200" dirty="0" smtClean="0"/>
              <a:t> catcher </a:t>
            </a:r>
          </a:p>
          <a:p>
            <a:pPr algn="ctr"/>
            <a:r>
              <a:rPr lang="fr-FR" sz="1200" dirty="0" smtClean="0"/>
              <a:t>16 </a:t>
            </a:r>
            <a:r>
              <a:rPr lang="fr-FR" sz="1200" dirty="0" err="1" smtClean="0"/>
              <a:t>channels</a:t>
            </a:r>
            <a:endParaRPr lang="fr-FR" sz="1200" dirty="0" smtClean="0"/>
          </a:p>
          <a:p>
            <a:pPr algn="ctr"/>
            <a:r>
              <a:rPr lang="fr-FR" sz="1200" dirty="0" err="1" smtClean="0"/>
              <a:t>Mcx</a:t>
            </a:r>
            <a:r>
              <a:rPr lang="fr-FR" sz="1200" dirty="0" smtClean="0"/>
              <a:t> inputs </a:t>
            </a:r>
            <a:endParaRPr lang="en-GB" sz="1200" dirty="0"/>
          </a:p>
        </p:txBody>
      </p:sp>
      <p:cxnSp>
        <p:nvCxnSpPr>
          <p:cNvPr id="34" name="Connecteur droit avec flèche 33"/>
          <p:cNvCxnSpPr>
            <a:stCxn id="7" idx="2"/>
          </p:cNvCxnSpPr>
          <p:nvPr/>
        </p:nvCxnSpPr>
        <p:spPr>
          <a:xfrm>
            <a:off x="6575010" y="2721610"/>
            <a:ext cx="2864265" cy="148851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>
            <a:off x="6597869" y="3410583"/>
            <a:ext cx="2864265" cy="148851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7344652" y="3379132"/>
            <a:ext cx="21945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need</a:t>
            </a:r>
            <a:r>
              <a:rPr lang="fr-FR" dirty="0" smtClean="0"/>
              <a:t> </a:t>
            </a:r>
          </a:p>
          <a:p>
            <a:r>
              <a:rPr lang="fr-FR" dirty="0" smtClean="0"/>
              <a:t>16 MCX- </a:t>
            </a:r>
            <a:r>
              <a:rPr lang="fr-FR" dirty="0" err="1" smtClean="0"/>
              <a:t>Lemo</a:t>
            </a:r>
            <a:r>
              <a:rPr lang="fr-FR" dirty="0" smtClean="0"/>
              <a:t> </a:t>
            </a:r>
            <a:r>
              <a:rPr lang="fr-FR" dirty="0" err="1" smtClean="0"/>
              <a:t>cable</a:t>
            </a:r>
            <a:r>
              <a:rPr lang="fr-FR" dirty="0" err="1"/>
              <a:t>s</a:t>
            </a:r>
            <a:endParaRPr lang="en-GB" dirty="0"/>
          </a:p>
        </p:txBody>
      </p:sp>
      <p:sp>
        <p:nvSpPr>
          <p:cNvPr id="38" name="ZoneTexte 37"/>
          <p:cNvSpPr txBox="1"/>
          <p:nvPr/>
        </p:nvSpPr>
        <p:spPr>
          <a:xfrm>
            <a:off x="5728705" y="3577508"/>
            <a:ext cx="17154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 I </a:t>
            </a:r>
          </a:p>
          <a:p>
            <a:pPr algn="ctr"/>
            <a:r>
              <a:rPr lang="fr-FR" dirty="0" err="1" smtClean="0"/>
              <a:t>Lemo</a:t>
            </a:r>
            <a:r>
              <a:rPr lang="fr-FR" dirty="0" smtClean="0"/>
              <a:t> /</a:t>
            </a:r>
            <a:r>
              <a:rPr lang="fr-FR" dirty="0" err="1" smtClean="0"/>
              <a:t>lemo</a:t>
            </a:r>
            <a:r>
              <a:rPr lang="fr-FR" dirty="0" smtClean="0"/>
              <a:t> </a:t>
            </a:r>
          </a:p>
          <a:p>
            <a:pPr algn="ctr"/>
            <a:r>
              <a:rPr lang="fr-FR" dirty="0" err="1" smtClean="0"/>
              <a:t>We</a:t>
            </a:r>
            <a:r>
              <a:rPr lang="fr-FR" dirty="0" smtClean="0"/>
              <a:t> have </a:t>
            </a:r>
            <a:endParaRPr lang="en-GB" dirty="0"/>
          </a:p>
        </p:txBody>
      </p:sp>
      <p:sp>
        <p:nvSpPr>
          <p:cNvPr id="40" name="ZoneTexte 39"/>
          <p:cNvSpPr txBox="1"/>
          <p:nvPr/>
        </p:nvSpPr>
        <p:spPr>
          <a:xfrm>
            <a:off x="10601325" y="4039173"/>
            <a:ext cx="13921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In </a:t>
            </a:r>
            <a:r>
              <a:rPr lang="fr-FR" sz="1400" dirty="0" err="1" smtClean="0">
                <a:solidFill>
                  <a:srgbClr val="FF0000"/>
                </a:solidFill>
              </a:rPr>
              <a:t>red</a:t>
            </a:r>
            <a:r>
              <a:rPr lang="fr-FR" sz="1400" dirty="0" smtClean="0">
                <a:solidFill>
                  <a:srgbClr val="FF0000"/>
                </a:solidFill>
              </a:rPr>
              <a:t> </a:t>
            </a:r>
            <a:r>
              <a:rPr lang="fr-FR" sz="1400" dirty="0" err="1" smtClean="0">
                <a:solidFill>
                  <a:srgbClr val="FF0000"/>
                </a:solidFill>
              </a:rPr>
              <a:t>is</a:t>
            </a:r>
            <a:r>
              <a:rPr lang="fr-FR" sz="1400" dirty="0" smtClean="0">
                <a:solidFill>
                  <a:srgbClr val="FF0000"/>
                </a:solidFill>
              </a:rPr>
              <a:t> </a:t>
            </a:r>
            <a:r>
              <a:rPr lang="fr-FR" sz="1400" dirty="0" err="1" smtClean="0">
                <a:solidFill>
                  <a:srgbClr val="FF0000"/>
                </a:solidFill>
              </a:rPr>
              <a:t>what</a:t>
            </a:r>
            <a:r>
              <a:rPr lang="fr-FR" sz="1400" dirty="0" smtClean="0">
                <a:solidFill>
                  <a:srgbClr val="FF0000"/>
                </a:solidFill>
              </a:rPr>
              <a:t> </a:t>
            </a:r>
            <a:r>
              <a:rPr lang="fr-FR" sz="1400" dirty="0" err="1" smtClean="0">
                <a:solidFill>
                  <a:srgbClr val="FF0000"/>
                </a:solidFill>
              </a:rPr>
              <a:t>IJCLab</a:t>
            </a:r>
            <a:r>
              <a:rPr lang="fr-FR" sz="1400" dirty="0" smtClean="0">
                <a:solidFill>
                  <a:srgbClr val="FF0000"/>
                </a:solidFill>
              </a:rPr>
              <a:t> team </a:t>
            </a:r>
            <a:r>
              <a:rPr lang="fr-FR" sz="1400" dirty="0" err="1" smtClean="0">
                <a:solidFill>
                  <a:srgbClr val="FF0000"/>
                </a:solidFill>
              </a:rPr>
              <a:t>need</a:t>
            </a:r>
            <a:r>
              <a:rPr lang="fr-FR" sz="1400" dirty="0" smtClean="0">
                <a:solidFill>
                  <a:srgbClr val="FF0000"/>
                </a:solidFill>
              </a:rPr>
              <a:t> to </a:t>
            </a:r>
            <a:r>
              <a:rPr lang="fr-FR" sz="1400" dirty="0" err="1" smtClean="0">
                <a:solidFill>
                  <a:srgbClr val="FF0000"/>
                </a:solidFill>
              </a:rPr>
              <a:t>provide</a:t>
            </a:r>
            <a:r>
              <a:rPr lang="fr-FR" sz="1400" dirty="0" smtClean="0">
                <a:solidFill>
                  <a:srgbClr val="FF0000"/>
                </a:solidFill>
              </a:rPr>
              <a:t> 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41" name="Espace réservé du pied de page 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/>
              <a:t>Grainita</a:t>
            </a:r>
            <a:r>
              <a:rPr lang="en-GB" dirty="0" smtClean="0"/>
              <a:t> - Meeting Friday May 3th - Magne Magali </a:t>
            </a:r>
            <a:endParaRPr lang="en-GB" dirty="0"/>
          </a:p>
        </p:txBody>
      </p:sp>
      <p:sp>
        <p:nvSpPr>
          <p:cNvPr id="42" name="Espace réservé du numéro de diapositive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408E-472E-4F30-9D7A-26C6ED5C220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902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7927" y="2355273"/>
            <a:ext cx="1706597" cy="3001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2052462" y="2568887"/>
            <a:ext cx="38683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1990000" y="2660098"/>
            <a:ext cx="38683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ccolade fermante 8"/>
          <p:cNvSpPr/>
          <p:nvPr/>
        </p:nvSpPr>
        <p:spPr>
          <a:xfrm>
            <a:off x="5883531" y="2447224"/>
            <a:ext cx="461819" cy="6650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ZoneTexte 10"/>
          <p:cNvSpPr txBox="1"/>
          <p:nvPr/>
        </p:nvSpPr>
        <p:spPr>
          <a:xfrm>
            <a:off x="1072419" y="2563153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 smtClean="0"/>
              <a:t>Timepix</a:t>
            </a:r>
            <a:r>
              <a:rPr lang="fr-FR" sz="1200" dirty="0" smtClean="0"/>
              <a:t> :</a:t>
            </a:r>
            <a:endParaRPr lang="en-GB" sz="1200" dirty="0"/>
          </a:p>
        </p:txBody>
      </p:sp>
      <p:cxnSp>
        <p:nvCxnSpPr>
          <p:cNvPr id="12" name="Connecteur droit avec flèche 11"/>
          <p:cNvCxnSpPr/>
          <p:nvPr/>
        </p:nvCxnSpPr>
        <p:spPr>
          <a:xfrm>
            <a:off x="2013527" y="3426443"/>
            <a:ext cx="38683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ccolade fermante 13"/>
          <p:cNvSpPr/>
          <p:nvPr/>
        </p:nvSpPr>
        <p:spPr>
          <a:xfrm>
            <a:off x="5922290" y="3238697"/>
            <a:ext cx="461819" cy="6650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5" name="ZoneTexte 14"/>
          <p:cNvSpPr txBox="1"/>
          <p:nvPr/>
        </p:nvSpPr>
        <p:spPr>
          <a:xfrm>
            <a:off x="1289754" y="3352048"/>
            <a:ext cx="4884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Troll </a:t>
            </a:r>
            <a:endParaRPr lang="en-GB" sz="1200" dirty="0"/>
          </a:p>
        </p:txBody>
      </p:sp>
      <p:sp>
        <p:nvSpPr>
          <p:cNvPr id="16" name="ZoneTexte 15"/>
          <p:cNvSpPr txBox="1"/>
          <p:nvPr/>
        </p:nvSpPr>
        <p:spPr>
          <a:xfrm>
            <a:off x="2234118" y="3140329"/>
            <a:ext cx="33972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 </a:t>
            </a:r>
            <a:r>
              <a:rPr lang="fr-FR" sz="1200" dirty="0" err="1" smtClean="0"/>
              <a:t>usb</a:t>
            </a:r>
            <a:r>
              <a:rPr lang="fr-FR" sz="1200" dirty="0" smtClean="0"/>
              <a:t> </a:t>
            </a:r>
            <a:r>
              <a:rPr lang="fr-FR" sz="1200" dirty="0" err="1" smtClean="0"/>
              <a:t>cable</a:t>
            </a:r>
            <a:r>
              <a:rPr lang="fr-FR" sz="1200" dirty="0" smtClean="0"/>
              <a:t> drive </a:t>
            </a:r>
            <a:r>
              <a:rPr lang="fr-FR" sz="1200" dirty="0" err="1" smtClean="0"/>
              <a:t>Sipm</a:t>
            </a:r>
            <a:r>
              <a:rPr lang="fr-FR" sz="1200" dirty="0" smtClean="0"/>
              <a:t> HV </a:t>
            </a:r>
            <a:endParaRPr lang="en-GB" sz="1200" dirty="0"/>
          </a:p>
        </p:txBody>
      </p:sp>
      <p:sp>
        <p:nvSpPr>
          <p:cNvPr id="17" name="Rectangle 16"/>
          <p:cNvSpPr/>
          <p:nvPr/>
        </p:nvSpPr>
        <p:spPr>
          <a:xfrm>
            <a:off x="2234118" y="2270816"/>
            <a:ext cx="29280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smtClean="0"/>
              <a:t>3 USB </a:t>
            </a:r>
            <a:r>
              <a:rPr lang="fr-FR" sz="1200" dirty="0" err="1" smtClean="0"/>
              <a:t>cables</a:t>
            </a:r>
            <a:r>
              <a:rPr lang="fr-FR" sz="1200" dirty="0" smtClean="0"/>
              <a:t> (2 </a:t>
            </a:r>
            <a:r>
              <a:rPr lang="fr-FR" sz="1200" dirty="0" err="1" smtClean="0"/>
              <a:t>foor</a:t>
            </a:r>
            <a:r>
              <a:rPr lang="fr-FR" sz="1200" dirty="0" smtClean="0"/>
              <a:t> </a:t>
            </a:r>
            <a:r>
              <a:rPr lang="fr-FR" sz="1200" dirty="0" err="1" smtClean="0"/>
              <a:t>timepix</a:t>
            </a:r>
            <a:r>
              <a:rPr lang="fr-FR" sz="1200" dirty="0" smtClean="0"/>
              <a:t> / 1 for </a:t>
            </a:r>
            <a:r>
              <a:rPr lang="fr-FR" sz="1200" dirty="0" err="1" smtClean="0"/>
              <a:t>cooling</a:t>
            </a:r>
            <a:r>
              <a:rPr lang="fr-FR" sz="1200" dirty="0" smtClean="0"/>
              <a:t> )</a:t>
            </a:r>
            <a:endParaRPr lang="en-GB" sz="1200" dirty="0"/>
          </a:p>
        </p:txBody>
      </p:sp>
      <p:cxnSp>
        <p:nvCxnSpPr>
          <p:cNvPr id="21" name="Connecteur droit avec flèche 20"/>
          <p:cNvCxnSpPr/>
          <p:nvPr/>
        </p:nvCxnSpPr>
        <p:spPr>
          <a:xfrm>
            <a:off x="2003684" y="3651938"/>
            <a:ext cx="3868317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2240099" y="3361277"/>
            <a:ext cx="33972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Copper pair </a:t>
            </a:r>
            <a:r>
              <a:rPr lang="fr-FR" sz="1200" dirty="0" err="1" smtClean="0"/>
              <a:t>cable</a:t>
            </a:r>
            <a:r>
              <a:rPr lang="fr-FR" sz="1200" dirty="0" smtClean="0"/>
              <a:t> : BT voltage (5 V)</a:t>
            </a:r>
            <a:endParaRPr lang="en-GB" sz="1200" dirty="0"/>
          </a:p>
        </p:txBody>
      </p:sp>
      <p:cxnSp>
        <p:nvCxnSpPr>
          <p:cNvPr id="24" name="Connecteur droit avec flèche 23"/>
          <p:cNvCxnSpPr/>
          <p:nvPr/>
        </p:nvCxnSpPr>
        <p:spPr>
          <a:xfrm>
            <a:off x="2022764" y="3729987"/>
            <a:ext cx="386831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1102117" y="2458174"/>
            <a:ext cx="950345" cy="56383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7" name="Rectangle 26"/>
          <p:cNvSpPr/>
          <p:nvPr/>
        </p:nvSpPr>
        <p:spPr>
          <a:xfrm>
            <a:off x="1123702" y="4288550"/>
            <a:ext cx="950345" cy="94985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3 PMT + scintillateur </a:t>
            </a:r>
            <a:endParaRPr lang="en-GB" sz="1100" dirty="0"/>
          </a:p>
        </p:txBody>
      </p:sp>
      <p:sp>
        <p:nvSpPr>
          <p:cNvPr id="28" name="Flèche droite 27"/>
          <p:cNvSpPr/>
          <p:nvPr/>
        </p:nvSpPr>
        <p:spPr>
          <a:xfrm>
            <a:off x="2022764" y="3888499"/>
            <a:ext cx="3858110" cy="24938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9" name="ZoneTexte 28"/>
          <p:cNvSpPr txBox="1"/>
          <p:nvPr/>
        </p:nvSpPr>
        <p:spPr>
          <a:xfrm>
            <a:off x="2272595" y="3703199"/>
            <a:ext cx="36082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16 </a:t>
            </a:r>
            <a:r>
              <a:rPr lang="fr-FR" sz="1200" dirty="0" err="1" smtClean="0"/>
              <a:t>copper</a:t>
            </a:r>
            <a:r>
              <a:rPr lang="fr-FR" sz="1200" dirty="0" smtClean="0"/>
              <a:t> </a:t>
            </a:r>
            <a:r>
              <a:rPr lang="fr-FR" sz="1200" dirty="0" err="1" smtClean="0"/>
              <a:t>cables</a:t>
            </a:r>
            <a:r>
              <a:rPr lang="fr-FR" sz="1200" dirty="0" smtClean="0"/>
              <a:t>  </a:t>
            </a:r>
            <a:r>
              <a:rPr lang="fr-FR" sz="1200" dirty="0" err="1" smtClean="0"/>
              <a:t>MCx</a:t>
            </a:r>
            <a:r>
              <a:rPr lang="fr-FR" sz="1200" dirty="0" smtClean="0"/>
              <a:t> =&gt; </a:t>
            </a:r>
            <a:r>
              <a:rPr lang="fr-FR" sz="1200" dirty="0" err="1" smtClean="0"/>
              <a:t>Lemo</a:t>
            </a:r>
            <a:r>
              <a:rPr lang="fr-FR" sz="1200" dirty="0" smtClean="0"/>
              <a:t>  or  </a:t>
            </a:r>
            <a:r>
              <a:rPr lang="fr-FR" sz="1200" dirty="0" err="1" smtClean="0"/>
              <a:t>MCx</a:t>
            </a:r>
            <a:r>
              <a:rPr lang="fr-FR" sz="1200" dirty="0" smtClean="0"/>
              <a:t> to </a:t>
            </a:r>
            <a:r>
              <a:rPr lang="fr-FR" sz="1200" dirty="0" err="1" smtClean="0"/>
              <a:t>MCx</a:t>
            </a:r>
            <a:r>
              <a:rPr lang="fr-FR" sz="1200" dirty="0" smtClean="0"/>
              <a:t> </a:t>
            </a:r>
            <a:endParaRPr lang="en-GB" sz="1200" dirty="0"/>
          </a:p>
        </p:txBody>
      </p:sp>
      <p:cxnSp>
        <p:nvCxnSpPr>
          <p:cNvPr id="35" name="Connecteur droit avec flèche 34"/>
          <p:cNvCxnSpPr/>
          <p:nvPr/>
        </p:nvCxnSpPr>
        <p:spPr>
          <a:xfrm>
            <a:off x="2082196" y="4446917"/>
            <a:ext cx="3868317" cy="0"/>
          </a:xfrm>
          <a:prstGeom prst="straightConnector1">
            <a:avLst/>
          </a:prstGeom>
          <a:ln w="38100">
            <a:solidFill>
              <a:srgbClr val="FF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ccolade fermante 35"/>
          <p:cNvSpPr/>
          <p:nvPr/>
        </p:nvSpPr>
        <p:spPr>
          <a:xfrm>
            <a:off x="6000802" y="4259316"/>
            <a:ext cx="461819" cy="6650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7" name="ZoneTexte 36"/>
          <p:cNvSpPr txBox="1"/>
          <p:nvPr/>
        </p:nvSpPr>
        <p:spPr>
          <a:xfrm>
            <a:off x="2340450" y="4116296"/>
            <a:ext cx="33972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3 HV </a:t>
            </a:r>
            <a:r>
              <a:rPr lang="fr-FR" sz="1200" dirty="0" err="1" smtClean="0"/>
              <a:t>cables</a:t>
            </a:r>
            <a:endParaRPr lang="en-GB" sz="1200" dirty="0"/>
          </a:p>
        </p:txBody>
      </p:sp>
      <p:cxnSp>
        <p:nvCxnSpPr>
          <p:cNvPr id="38" name="Connecteur droit avec flèche 37"/>
          <p:cNvCxnSpPr/>
          <p:nvPr/>
        </p:nvCxnSpPr>
        <p:spPr>
          <a:xfrm>
            <a:off x="2082196" y="4672557"/>
            <a:ext cx="3868317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/>
          <p:cNvSpPr txBox="1"/>
          <p:nvPr/>
        </p:nvSpPr>
        <p:spPr>
          <a:xfrm>
            <a:off x="2317722" y="4434583"/>
            <a:ext cx="33972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Copper pair </a:t>
            </a:r>
            <a:r>
              <a:rPr lang="fr-FR" sz="1200" dirty="0" err="1" smtClean="0"/>
              <a:t>cable</a:t>
            </a:r>
            <a:r>
              <a:rPr lang="fr-FR" sz="1200" dirty="0" smtClean="0"/>
              <a:t> : BT voltage (5 V)</a:t>
            </a:r>
            <a:endParaRPr lang="en-GB" sz="1200" dirty="0"/>
          </a:p>
        </p:txBody>
      </p:sp>
      <p:cxnSp>
        <p:nvCxnSpPr>
          <p:cNvPr id="40" name="Connecteur droit avec flèche 39"/>
          <p:cNvCxnSpPr/>
          <p:nvPr/>
        </p:nvCxnSpPr>
        <p:spPr>
          <a:xfrm>
            <a:off x="2101276" y="4750606"/>
            <a:ext cx="386831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Flèche droite 40"/>
          <p:cNvSpPr/>
          <p:nvPr/>
        </p:nvSpPr>
        <p:spPr>
          <a:xfrm>
            <a:off x="2101276" y="4909118"/>
            <a:ext cx="3858110" cy="24938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2" name="ZoneTexte 41"/>
          <p:cNvSpPr txBox="1"/>
          <p:nvPr/>
        </p:nvSpPr>
        <p:spPr>
          <a:xfrm>
            <a:off x="2314863" y="4720604"/>
            <a:ext cx="36082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3 </a:t>
            </a:r>
            <a:r>
              <a:rPr lang="fr-FR" sz="1200" dirty="0" err="1" smtClean="0"/>
              <a:t>copper</a:t>
            </a:r>
            <a:r>
              <a:rPr lang="fr-FR" sz="1200" dirty="0" smtClean="0"/>
              <a:t> </a:t>
            </a:r>
            <a:r>
              <a:rPr lang="fr-FR" sz="1200" dirty="0" err="1" smtClean="0"/>
              <a:t>cables</a:t>
            </a:r>
            <a:r>
              <a:rPr lang="fr-FR" sz="1200" dirty="0" smtClean="0"/>
              <a:t> </a:t>
            </a:r>
            <a:r>
              <a:rPr lang="fr-FR" sz="1200" dirty="0" err="1" smtClean="0"/>
              <a:t>Lemo</a:t>
            </a:r>
            <a:r>
              <a:rPr lang="fr-FR" sz="1200" dirty="0" smtClean="0"/>
              <a:t> </a:t>
            </a:r>
            <a:endParaRPr lang="en-GB" sz="1200" dirty="0"/>
          </a:p>
        </p:txBody>
      </p:sp>
      <p:sp>
        <p:nvSpPr>
          <p:cNvPr id="26" name="Rectangle 25"/>
          <p:cNvSpPr/>
          <p:nvPr/>
        </p:nvSpPr>
        <p:spPr>
          <a:xfrm>
            <a:off x="1102118" y="3230855"/>
            <a:ext cx="950345" cy="91757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3" name="Rectangle 42"/>
          <p:cNvSpPr/>
          <p:nvPr/>
        </p:nvSpPr>
        <p:spPr>
          <a:xfrm>
            <a:off x="8705961" y="4824991"/>
            <a:ext cx="1244323" cy="106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err="1" smtClean="0"/>
              <a:t>Nim</a:t>
            </a:r>
            <a:r>
              <a:rPr lang="fr-FR" sz="1200" dirty="0" smtClean="0"/>
              <a:t> </a:t>
            </a:r>
            <a:r>
              <a:rPr lang="fr-FR" sz="1200" dirty="0" err="1" smtClean="0"/>
              <a:t>crate</a:t>
            </a:r>
            <a:endParaRPr lang="en-GB" sz="1200" dirty="0"/>
          </a:p>
        </p:txBody>
      </p:sp>
      <p:sp>
        <p:nvSpPr>
          <p:cNvPr id="44" name="Rectangle 43"/>
          <p:cNvSpPr/>
          <p:nvPr/>
        </p:nvSpPr>
        <p:spPr>
          <a:xfrm>
            <a:off x="8721713" y="3653530"/>
            <a:ext cx="1244323" cy="106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VME </a:t>
            </a:r>
            <a:r>
              <a:rPr lang="fr-FR" sz="1200" dirty="0" err="1" smtClean="0"/>
              <a:t>crate</a:t>
            </a:r>
            <a:endParaRPr lang="fr-FR" sz="1200" dirty="0" smtClean="0"/>
          </a:p>
          <a:p>
            <a:pPr algn="ctr"/>
            <a:r>
              <a:rPr lang="fr-FR" sz="1200" dirty="0" smtClean="0"/>
              <a:t>ASM </a:t>
            </a:r>
            <a:r>
              <a:rPr lang="fr-FR" sz="1200" dirty="0" err="1" smtClean="0"/>
              <a:t>board</a:t>
            </a:r>
            <a:endParaRPr lang="en-GB" sz="1200" dirty="0"/>
          </a:p>
        </p:txBody>
      </p:sp>
      <p:sp>
        <p:nvSpPr>
          <p:cNvPr id="45" name="Rectangle 44"/>
          <p:cNvSpPr/>
          <p:nvPr/>
        </p:nvSpPr>
        <p:spPr>
          <a:xfrm>
            <a:off x="8728228" y="2504233"/>
            <a:ext cx="1244323" cy="106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err="1" smtClean="0"/>
              <a:t>Wavecatcher</a:t>
            </a:r>
            <a:endParaRPr lang="en-GB" sz="1200" dirty="0"/>
          </a:p>
        </p:txBody>
      </p:sp>
      <p:sp>
        <p:nvSpPr>
          <p:cNvPr id="46" name="Rectangle 45"/>
          <p:cNvSpPr/>
          <p:nvPr/>
        </p:nvSpPr>
        <p:spPr>
          <a:xfrm>
            <a:off x="8722684" y="1386403"/>
            <a:ext cx="1244323" cy="106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BT power supplies</a:t>
            </a:r>
            <a:endParaRPr lang="en-GB" sz="1200" dirty="0"/>
          </a:p>
        </p:txBody>
      </p:sp>
      <p:sp>
        <p:nvSpPr>
          <p:cNvPr id="47" name="Rectangle 46"/>
          <p:cNvSpPr/>
          <p:nvPr/>
        </p:nvSpPr>
        <p:spPr>
          <a:xfrm>
            <a:off x="8728228" y="214942"/>
            <a:ext cx="1244323" cy="106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computer</a:t>
            </a:r>
            <a:endParaRPr lang="en-GB" sz="1400" dirty="0"/>
          </a:p>
        </p:txBody>
      </p:sp>
      <p:cxnSp>
        <p:nvCxnSpPr>
          <p:cNvPr id="49" name="Connecteur droit avec flèche 48"/>
          <p:cNvCxnSpPr/>
          <p:nvPr/>
        </p:nvCxnSpPr>
        <p:spPr>
          <a:xfrm flipV="1">
            <a:off x="5872000" y="386051"/>
            <a:ext cx="2825087" cy="2299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 flipV="1">
            <a:off x="5872001" y="524198"/>
            <a:ext cx="2825087" cy="2299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 flipV="1">
            <a:off x="5917142" y="871939"/>
            <a:ext cx="2802389" cy="25218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 flipV="1">
            <a:off x="5872000" y="1676981"/>
            <a:ext cx="2849713" cy="2003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V="1">
            <a:off x="5902713" y="1725939"/>
            <a:ext cx="2849713" cy="20031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Flèche droite 54"/>
          <p:cNvSpPr/>
          <p:nvPr/>
        </p:nvSpPr>
        <p:spPr>
          <a:xfrm rot="20505297">
            <a:off x="5840192" y="3446872"/>
            <a:ext cx="2950795" cy="22749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6" name="Flèche droite 55"/>
          <p:cNvSpPr/>
          <p:nvPr/>
        </p:nvSpPr>
        <p:spPr>
          <a:xfrm rot="1311493">
            <a:off x="5797936" y="4443748"/>
            <a:ext cx="2989260" cy="25778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7" name="Flèche droite 56"/>
          <p:cNvSpPr/>
          <p:nvPr/>
        </p:nvSpPr>
        <p:spPr>
          <a:xfrm rot="20828013">
            <a:off x="5846603" y="4650371"/>
            <a:ext cx="2950795" cy="22749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8" name="Flèche droite 57"/>
          <p:cNvSpPr/>
          <p:nvPr/>
        </p:nvSpPr>
        <p:spPr>
          <a:xfrm rot="590078">
            <a:off x="5933279" y="5206046"/>
            <a:ext cx="2817830" cy="22749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cxnSp>
        <p:nvCxnSpPr>
          <p:cNvPr id="59" name="Connecteur droit avec flèche 58"/>
          <p:cNvCxnSpPr>
            <a:endCxn id="43" idx="1"/>
          </p:cNvCxnSpPr>
          <p:nvPr/>
        </p:nvCxnSpPr>
        <p:spPr>
          <a:xfrm>
            <a:off x="5934554" y="4446917"/>
            <a:ext cx="2771407" cy="910174"/>
          </a:xfrm>
          <a:prstGeom prst="straightConnector1">
            <a:avLst/>
          </a:prstGeom>
          <a:ln w="38100">
            <a:solidFill>
              <a:srgbClr val="FF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>
            <a:endCxn id="46" idx="1"/>
          </p:cNvCxnSpPr>
          <p:nvPr/>
        </p:nvCxnSpPr>
        <p:spPr>
          <a:xfrm flipV="1">
            <a:off x="5912556" y="1918503"/>
            <a:ext cx="2810128" cy="27537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/>
          <p:nvPr/>
        </p:nvCxnSpPr>
        <p:spPr>
          <a:xfrm flipV="1">
            <a:off x="5943269" y="2025962"/>
            <a:ext cx="2794692" cy="26952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ZoneTexte 66"/>
          <p:cNvSpPr txBox="1"/>
          <p:nvPr/>
        </p:nvSpPr>
        <p:spPr>
          <a:xfrm>
            <a:off x="322579" y="1844361"/>
            <a:ext cx="18117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err="1" smtClean="0"/>
              <a:t>Grainita</a:t>
            </a:r>
            <a:r>
              <a:rPr lang="fr-FR" sz="1600" dirty="0" smtClean="0"/>
              <a:t> test </a:t>
            </a:r>
            <a:r>
              <a:rPr lang="fr-FR" sz="1600" dirty="0" err="1" smtClean="0"/>
              <a:t>bench</a:t>
            </a:r>
            <a:r>
              <a:rPr lang="fr-FR" sz="1600" dirty="0" smtClean="0"/>
              <a:t> </a:t>
            </a:r>
            <a:endParaRPr lang="en-GB" sz="1600" dirty="0"/>
          </a:p>
        </p:txBody>
      </p:sp>
      <p:sp>
        <p:nvSpPr>
          <p:cNvPr id="68" name="ZoneTexte 67"/>
          <p:cNvSpPr txBox="1"/>
          <p:nvPr/>
        </p:nvSpPr>
        <p:spPr>
          <a:xfrm>
            <a:off x="221894" y="1112878"/>
            <a:ext cx="3854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 smtClean="0"/>
              <a:t>Cables</a:t>
            </a:r>
            <a:r>
              <a:rPr lang="fr-FR" sz="1600" dirty="0" smtClean="0"/>
              <a:t> </a:t>
            </a:r>
            <a:r>
              <a:rPr lang="fr-FR" sz="1600" dirty="0" err="1" smtClean="0"/>
              <a:t>lenght</a:t>
            </a:r>
            <a:r>
              <a:rPr lang="fr-FR" sz="1600" dirty="0" smtClean="0"/>
              <a:t> : to </a:t>
            </a:r>
            <a:r>
              <a:rPr lang="fr-FR" sz="1600" dirty="0" err="1" smtClean="0"/>
              <a:t>be</a:t>
            </a:r>
            <a:r>
              <a:rPr lang="fr-FR" sz="1600" dirty="0" smtClean="0"/>
              <a:t> </a:t>
            </a:r>
            <a:r>
              <a:rPr lang="fr-FR" sz="1600" dirty="0" err="1" smtClean="0"/>
              <a:t>definied</a:t>
            </a:r>
            <a:r>
              <a:rPr lang="fr-FR" sz="1600" dirty="0" smtClean="0"/>
              <a:t> </a:t>
            </a:r>
            <a:endParaRPr lang="en-GB" sz="1600" dirty="0"/>
          </a:p>
        </p:txBody>
      </p:sp>
      <p:cxnSp>
        <p:nvCxnSpPr>
          <p:cNvPr id="71" name="Connecteur droit avec flèche 70"/>
          <p:cNvCxnSpPr/>
          <p:nvPr/>
        </p:nvCxnSpPr>
        <p:spPr>
          <a:xfrm>
            <a:off x="2051120" y="2733553"/>
            <a:ext cx="38683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avec flèche 71"/>
          <p:cNvCxnSpPr/>
          <p:nvPr/>
        </p:nvCxnSpPr>
        <p:spPr>
          <a:xfrm>
            <a:off x="2039191" y="2912621"/>
            <a:ext cx="3868317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avec flèche 72"/>
          <p:cNvCxnSpPr/>
          <p:nvPr/>
        </p:nvCxnSpPr>
        <p:spPr>
          <a:xfrm>
            <a:off x="2058271" y="2990670"/>
            <a:ext cx="386831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avec flèche 73"/>
          <p:cNvCxnSpPr/>
          <p:nvPr/>
        </p:nvCxnSpPr>
        <p:spPr>
          <a:xfrm flipV="1">
            <a:off x="5849556" y="1561579"/>
            <a:ext cx="2856405" cy="13931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avec flèche 74"/>
          <p:cNvCxnSpPr/>
          <p:nvPr/>
        </p:nvCxnSpPr>
        <p:spPr>
          <a:xfrm flipV="1">
            <a:off x="5880269" y="1653890"/>
            <a:ext cx="2825692" cy="13497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ZoneTexte 84"/>
          <p:cNvSpPr txBox="1"/>
          <p:nvPr/>
        </p:nvSpPr>
        <p:spPr>
          <a:xfrm>
            <a:off x="2225138" y="2673199"/>
            <a:ext cx="33972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 smtClean="0"/>
              <a:t>Cooling</a:t>
            </a:r>
            <a:r>
              <a:rPr lang="fr-FR" sz="1200" dirty="0" smtClean="0"/>
              <a:t> Copper pair </a:t>
            </a:r>
            <a:r>
              <a:rPr lang="fr-FR" sz="1200" dirty="0" err="1" smtClean="0"/>
              <a:t>cable</a:t>
            </a:r>
            <a:r>
              <a:rPr lang="fr-FR" sz="1200" dirty="0" smtClean="0"/>
              <a:t> : BT voltage</a:t>
            </a:r>
            <a:endParaRPr lang="en-GB" sz="1200" dirty="0"/>
          </a:p>
        </p:txBody>
      </p:sp>
      <p:sp>
        <p:nvSpPr>
          <p:cNvPr id="89" name="Flèche droite 88"/>
          <p:cNvSpPr/>
          <p:nvPr/>
        </p:nvSpPr>
        <p:spPr>
          <a:xfrm rot="10800000">
            <a:off x="10003691" y="372072"/>
            <a:ext cx="2092387" cy="3042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ZoneTexte 89"/>
          <p:cNvSpPr txBox="1"/>
          <p:nvPr/>
        </p:nvSpPr>
        <p:spPr>
          <a:xfrm>
            <a:off x="10104582" y="30276"/>
            <a:ext cx="2259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Ethernet </a:t>
            </a:r>
            <a:r>
              <a:rPr lang="fr-FR" dirty="0" err="1" smtClean="0"/>
              <a:t>link</a:t>
            </a:r>
            <a:r>
              <a:rPr lang="fr-FR" dirty="0" smtClean="0"/>
              <a:t> </a:t>
            </a:r>
            <a:r>
              <a:rPr lang="fr-FR" dirty="0" err="1" smtClean="0"/>
              <a:t>external</a:t>
            </a:r>
            <a:r>
              <a:rPr lang="fr-FR" dirty="0" smtClean="0"/>
              <a:t> </a:t>
            </a:r>
            <a:endParaRPr lang="en-GB" dirty="0"/>
          </a:p>
        </p:txBody>
      </p:sp>
      <p:cxnSp>
        <p:nvCxnSpPr>
          <p:cNvPr id="98" name="Connecteur droit avec flèche 97"/>
          <p:cNvCxnSpPr>
            <a:stCxn id="103" idx="1"/>
          </p:cNvCxnSpPr>
          <p:nvPr/>
        </p:nvCxnSpPr>
        <p:spPr>
          <a:xfrm flipH="1" flipV="1">
            <a:off x="9980817" y="1166921"/>
            <a:ext cx="262310" cy="2185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Forme libre 99"/>
          <p:cNvSpPr/>
          <p:nvPr/>
        </p:nvSpPr>
        <p:spPr>
          <a:xfrm>
            <a:off x="9972551" y="949797"/>
            <a:ext cx="1048983" cy="1995055"/>
          </a:xfrm>
          <a:custGeom>
            <a:avLst/>
            <a:gdLst>
              <a:gd name="connsiteX0" fmla="*/ 18472 w 1048983"/>
              <a:gd name="connsiteY0" fmla="*/ 0 h 1995055"/>
              <a:gd name="connsiteX1" fmla="*/ 729672 w 1048983"/>
              <a:gd name="connsiteY1" fmla="*/ 360218 h 1995055"/>
              <a:gd name="connsiteX2" fmla="*/ 1016000 w 1048983"/>
              <a:gd name="connsiteY2" fmla="*/ 1246909 h 1995055"/>
              <a:gd name="connsiteX3" fmla="*/ 0 w 1048983"/>
              <a:gd name="connsiteY3" fmla="*/ 1995055 h 1995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8983" h="1995055">
                <a:moveTo>
                  <a:pt x="18472" y="0"/>
                </a:moveTo>
                <a:cubicBezTo>
                  <a:pt x="290944" y="76200"/>
                  <a:pt x="563417" y="152400"/>
                  <a:pt x="729672" y="360218"/>
                </a:cubicBezTo>
                <a:cubicBezTo>
                  <a:pt x="895927" y="568036"/>
                  <a:pt x="1137612" y="974436"/>
                  <a:pt x="1016000" y="1246909"/>
                </a:cubicBezTo>
                <a:cubicBezTo>
                  <a:pt x="894388" y="1519382"/>
                  <a:pt x="447194" y="1757218"/>
                  <a:pt x="0" y="199505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2" name="Connecteur droit avec flèche 101"/>
          <p:cNvCxnSpPr/>
          <p:nvPr/>
        </p:nvCxnSpPr>
        <p:spPr>
          <a:xfrm flipH="1" flipV="1">
            <a:off x="9980817" y="934574"/>
            <a:ext cx="434503" cy="162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Forme libre 102"/>
          <p:cNvSpPr/>
          <p:nvPr/>
        </p:nvSpPr>
        <p:spPr>
          <a:xfrm>
            <a:off x="9799051" y="1163782"/>
            <a:ext cx="470318" cy="452979"/>
          </a:xfrm>
          <a:custGeom>
            <a:avLst/>
            <a:gdLst>
              <a:gd name="connsiteX0" fmla="*/ 139276 w 470318"/>
              <a:gd name="connsiteY0" fmla="*/ 0 h 452979"/>
              <a:gd name="connsiteX1" fmla="*/ 444076 w 470318"/>
              <a:gd name="connsiteY1" fmla="*/ 221673 h 452979"/>
              <a:gd name="connsiteX2" fmla="*/ 407131 w 470318"/>
              <a:gd name="connsiteY2" fmla="*/ 387927 h 452979"/>
              <a:gd name="connsiteX3" fmla="*/ 28440 w 470318"/>
              <a:gd name="connsiteY3" fmla="*/ 443345 h 452979"/>
              <a:gd name="connsiteX4" fmla="*/ 56149 w 470318"/>
              <a:gd name="connsiteY4" fmla="*/ 452582 h 45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318" h="452979">
                <a:moveTo>
                  <a:pt x="139276" y="0"/>
                </a:moveTo>
                <a:cubicBezTo>
                  <a:pt x="269355" y="78509"/>
                  <a:pt x="399434" y="157019"/>
                  <a:pt x="444076" y="221673"/>
                </a:cubicBezTo>
                <a:cubicBezTo>
                  <a:pt x="488719" y="286328"/>
                  <a:pt x="476404" y="350982"/>
                  <a:pt x="407131" y="387927"/>
                </a:cubicBezTo>
                <a:cubicBezTo>
                  <a:pt x="337858" y="424872"/>
                  <a:pt x="28440" y="443345"/>
                  <a:pt x="28440" y="443345"/>
                </a:cubicBezTo>
                <a:cubicBezTo>
                  <a:pt x="-30057" y="454121"/>
                  <a:pt x="13046" y="453351"/>
                  <a:pt x="56149" y="45258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Forme libre 104"/>
          <p:cNvSpPr/>
          <p:nvPr/>
        </p:nvSpPr>
        <p:spPr>
          <a:xfrm>
            <a:off x="9918377" y="760000"/>
            <a:ext cx="1579598" cy="3377881"/>
          </a:xfrm>
          <a:custGeom>
            <a:avLst/>
            <a:gdLst>
              <a:gd name="connsiteX0" fmla="*/ 18472 w 1048983"/>
              <a:gd name="connsiteY0" fmla="*/ 0 h 1995055"/>
              <a:gd name="connsiteX1" fmla="*/ 729672 w 1048983"/>
              <a:gd name="connsiteY1" fmla="*/ 360218 h 1995055"/>
              <a:gd name="connsiteX2" fmla="*/ 1016000 w 1048983"/>
              <a:gd name="connsiteY2" fmla="*/ 1246909 h 1995055"/>
              <a:gd name="connsiteX3" fmla="*/ 0 w 1048983"/>
              <a:gd name="connsiteY3" fmla="*/ 1995055 h 1995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8983" h="1995055">
                <a:moveTo>
                  <a:pt x="18472" y="0"/>
                </a:moveTo>
                <a:cubicBezTo>
                  <a:pt x="290944" y="76200"/>
                  <a:pt x="563417" y="152400"/>
                  <a:pt x="729672" y="360218"/>
                </a:cubicBezTo>
                <a:cubicBezTo>
                  <a:pt x="895927" y="568036"/>
                  <a:pt x="1137612" y="974436"/>
                  <a:pt x="1016000" y="1246909"/>
                </a:cubicBezTo>
                <a:cubicBezTo>
                  <a:pt x="894388" y="1519382"/>
                  <a:pt x="447194" y="1757218"/>
                  <a:pt x="0" y="199505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6" name="Connecteur droit avec flèche 105"/>
          <p:cNvCxnSpPr/>
          <p:nvPr/>
        </p:nvCxnSpPr>
        <p:spPr>
          <a:xfrm flipH="1" flipV="1">
            <a:off x="9966036" y="745853"/>
            <a:ext cx="434503" cy="162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ZoneTexte 106"/>
          <p:cNvSpPr txBox="1"/>
          <p:nvPr/>
        </p:nvSpPr>
        <p:spPr>
          <a:xfrm>
            <a:off x="10176816" y="4859103"/>
            <a:ext cx="209485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CERN : prévoir des prises courant suisse ou /et adaptateur  </a:t>
            </a:r>
          </a:p>
          <a:p>
            <a:endParaRPr lang="en-GB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4601" y="50364"/>
            <a:ext cx="10515600" cy="1325563"/>
          </a:xfrm>
        </p:spPr>
        <p:txBody>
          <a:bodyPr/>
          <a:lstStyle/>
          <a:p>
            <a:r>
              <a:rPr lang="fr-FR" dirty="0" err="1" smtClean="0"/>
              <a:t>Cabling</a:t>
            </a:r>
            <a:r>
              <a:rPr lang="fr-FR" dirty="0" smtClean="0"/>
              <a:t> </a:t>
            </a:r>
            <a:endParaRPr lang="en-GB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Grainita - Meeting Friday May 3th - Magne Magali </a:t>
            </a: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408E-472E-4F30-9D7A-26C6ED5C220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153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74361"/>
            <a:ext cx="10515600" cy="1325563"/>
          </a:xfrm>
        </p:spPr>
        <p:txBody>
          <a:bodyPr/>
          <a:lstStyle/>
          <a:p>
            <a:r>
              <a:rPr lang="fr-FR" dirty="0" smtClean="0"/>
              <a:t>Table of </a:t>
            </a:r>
            <a:r>
              <a:rPr lang="fr-FR" dirty="0" err="1" smtClean="0"/>
              <a:t>several</a:t>
            </a:r>
            <a:r>
              <a:rPr lang="fr-FR" dirty="0" smtClean="0"/>
              <a:t> </a:t>
            </a:r>
            <a:r>
              <a:rPr lang="fr-FR" dirty="0" err="1" smtClean="0"/>
              <a:t>cables</a:t>
            </a:r>
            <a:endParaRPr lang="en-GB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6776842"/>
              </p:ext>
            </p:extLst>
          </p:nvPr>
        </p:nvGraphicFramePr>
        <p:xfrm>
          <a:off x="838200" y="1985024"/>
          <a:ext cx="7696200" cy="353377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103989">
                  <a:extLst>
                    <a:ext uri="{9D8B030D-6E8A-4147-A177-3AD203B41FA5}">
                      <a16:colId xmlns:a16="http://schemas.microsoft.com/office/drawing/2014/main" val="2858175522"/>
                    </a:ext>
                  </a:extLst>
                </a:gridCol>
                <a:gridCol w="866060">
                  <a:extLst>
                    <a:ext uri="{9D8B030D-6E8A-4147-A177-3AD203B41FA5}">
                      <a16:colId xmlns:a16="http://schemas.microsoft.com/office/drawing/2014/main" val="4186503298"/>
                    </a:ext>
                  </a:extLst>
                </a:gridCol>
                <a:gridCol w="1094472">
                  <a:extLst>
                    <a:ext uri="{9D8B030D-6E8A-4147-A177-3AD203B41FA5}">
                      <a16:colId xmlns:a16="http://schemas.microsoft.com/office/drawing/2014/main" val="3129824014"/>
                    </a:ext>
                  </a:extLst>
                </a:gridCol>
                <a:gridCol w="1814603">
                  <a:extLst>
                    <a:ext uri="{9D8B030D-6E8A-4147-A177-3AD203B41FA5}">
                      <a16:colId xmlns:a16="http://schemas.microsoft.com/office/drawing/2014/main" val="3557681920"/>
                    </a:ext>
                  </a:extLst>
                </a:gridCol>
                <a:gridCol w="926336">
                  <a:extLst>
                    <a:ext uri="{9D8B030D-6E8A-4147-A177-3AD203B41FA5}">
                      <a16:colId xmlns:a16="http://schemas.microsoft.com/office/drawing/2014/main" val="1847511390"/>
                    </a:ext>
                  </a:extLst>
                </a:gridCol>
                <a:gridCol w="926336">
                  <a:extLst>
                    <a:ext uri="{9D8B030D-6E8A-4147-A177-3AD203B41FA5}">
                      <a16:colId xmlns:a16="http://schemas.microsoft.com/office/drawing/2014/main" val="1329383206"/>
                    </a:ext>
                  </a:extLst>
                </a:gridCol>
                <a:gridCol w="964404">
                  <a:extLst>
                    <a:ext uri="{9D8B030D-6E8A-4147-A177-3AD203B41FA5}">
                      <a16:colId xmlns:a16="http://schemas.microsoft.com/office/drawing/2014/main" val="61668728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depart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arrivé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fonctions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type de cable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err="1">
                          <a:effectLst/>
                        </a:rPr>
                        <a:t>nombres</a:t>
                      </a:r>
                      <a:r>
                        <a:rPr lang="en-GB" sz="1100" u="none" strike="noStrike" dirty="0">
                          <a:effectLst/>
                        </a:rPr>
                        <a:t>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longeur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2858918"/>
                  </a:ext>
                </a:extLst>
              </a:tr>
              <a:tr h="190500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 err="1" smtClean="0">
                          <a:effectLst/>
                        </a:rPr>
                        <a:t>Timepix</a:t>
                      </a:r>
                      <a:r>
                        <a:rPr lang="en-GB" sz="1100" u="none" strike="noStrike" dirty="0" smtClean="0">
                          <a:effectLst/>
                        </a:rPr>
                        <a:t>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detecteur 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pc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transfer data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usb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342319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detecteur 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pc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transfer data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usb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3523227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cooling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pc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pilotage cooling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usb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77951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alim bt 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alim bt parametrique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cuivre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 paire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4623493"/>
                  </a:ext>
                </a:extLst>
              </a:tr>
              <a:tr h="1905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Troll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carte Preamp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pc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slow control Preamp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usb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4535271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alim bt 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power preamp board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107901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Nim crate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trannsfer data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MCx - Lemo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8509771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 or </a:t>
                      </a:r>
                      <a:r>
                        <a:rPr lang="en-GB" sz="1100" u="none" strike="noStrike" dirty="0" err="1">
                          <a:effectLst/>
                        </a:rPr>
                        <a:t>wavecatcher</a:t>
                      </a:r>
                      <a:r>
                        <a:rPr lang="en-GB" sz="1100" u="none" strike="noStrike" dirty="0">
                          <a:effectLst/>
                        </a:rPr>
                        <a:t>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transfer data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MCx -MCx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3664484"/>
                  </a:ext>
                </a:extLst>
              </a:tr>
              <a:tr h="190500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PMt + scintillator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detector1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 err="1">
                          <a:effectLst/>
                        </a:rPr>
                        <a:t>Nim</a:t>
                      </a:r>
                      <a:r>
                        <a:rPr lang="en-GB" sz="1100" u="none" strike="noStrike" dirty="0">
                          <a:effectLst/>
                        </a:rPr>
                        <a:t> crate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HV voltage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HV cable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273384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detector2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HV cable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442546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detector3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HV cable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9356887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detector1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alim bt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LV voltage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err="1">
                          <a:effectLst/>
                        </a:rPr>
                        <a:t>cuivre</a:t>
                      </a:r>
                      <a:r>
                        <a:rPr lang="en-GB" sz="1100" u="none" strike="noStrike" dirty="0">
                          <a:effectLst/>
                        </a:rPr>
                        <a:t>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 paire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6756899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detector2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err="1">
                          <a:effectLst/>
                        </a:rPr>
                        <a:t>cuivre</a:t>
                      </a:r>
                      <a:r>
                        <a:rPr lang="en-GB" sz="1100" u="none" strike="noStrike" dirty="0">
                          <a:effectLst/>
                        </a:rPr>
                        <a:t>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 paire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00500720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detector3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err="1">
                          <a:effectLst/>
                        </a:rPr>
                        <a:t>cuivre</a:t>
                      </a:r>
                      <a:r>
                        <a:rPr lang="en-GB" sz="1100" u="none" strike="noStrike" dirty="0">
                          <a:effectLst/>
                        </a:rPr>
                        <a:t>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1 </a:t>
                      </a:r>
                      <a:r>
                        <a:rPr lang="en-GB" sz="1100" u="none" strike="noStrike" dirty="0" err="1">
                          <a:effectLst/>
                        </a:rPr>
                        <a:t>paire</a:t>
                      </a:r>
                      <a:r>
                        <a:rPr lang="en-GB" sz="1100" u="none" strike="noStrike" dirty="0">
                          <a:effectLst/>
                        </a:rPr>
                        <a:t>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1517692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detector1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Nim crate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signal for coincidence system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Lemo -Lemo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6700889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detector2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Lemo -Lemo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0289310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detector3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Lemo -Lemo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3488340"/>
                  </a:ext>
                </a:extLst>
              </a:tr>
            </a:tbl>
          </a:graphicData>
        </a:graphic>
      </p:graphicFrame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Grainita - Meeting Friday May 3th - Magne Magali </a:t>
            </a: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408E-472E-4F30-9D7A-26C6ED5C220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214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5544" y="934956"/>
            <a:ext cx="7465291" cy="1325563"/>
          </a:xfrm>
        </p:spPr>
        <p:txBody>
          <a:bodyPr>
            <a:normAutofit fontScale="90000"/>
          </a:bodyPr>
          <a:lstStyle/>
          <a:p>
            <a:r>
              <a:rPr lang="fr-FR" dirty="0" err="1" smtClean="0"/>
              <a:t>Where</a:t>
            </a:r>
            <a:r>
              <a:rPr lang="fr-FR" dirty="0" smtClean="0"/>
              <a:t> to put </a:t>
            </a:r>
            <a:r>
              <a:rPr lang="fr-FR" dirty="0" err="1" smtClean="0"/>
              <a:t>what</a:t>
            </a:r>
            <a:r>
              <a:rPr lang="fr-FR" dirty="0" smtClean="0"/>
              <a:t> ?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200" dirty="0" smtClean="0"/>
              <a:t>-  </a:t>
            </a:r>
            <a:r>
              <a:rPr lang="fr-FR" sz="2200" dirty="0" err="1" smtClean="0">
                <a:solidFill>
                  <a:srgbClr val="FF0000"/>
                </a:solidFill>
              </a:rPr>
              <a:t>Beam</a:t>
            </a:r>
            <a:r>
              <a:rPr lang="fr-FR" sz="2200" dirty="0" smtClean="0">
                <a:solidFill>
                  <a:srgbClr val="FF0000"/>
                </a:solidFill>
              </a:rPr>
              <a:t> area        </a:t>
            </a:r>
            <a:r>
              <a:rPr lang="fr-FR" sz="2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fr-FR" sz="2200" dirty="0" smtClean="0">
                <a:solidFill>
                  <a:srgbClr val="FF0000"/>
                </a:solidFill>
              </a:rPr>
              <a:t> Point zéro</a:t>
            </a:r>
            <a:r>
              <a:rPr lang="fr-FR" sz="2200" dirty="0" smtClean="0"/>
              <a:t/>
            </a:r>
            <a:br>
              <a:rPr lang="fr-FR" sz="2200" dirty="0" smtClean="0"/>
            </a:br>
            <a:r>
              <a:rPr lang="fr-FR" sz="2200" dirty="0" smtClean="0">
                <a:solidFill>
                  <a:srgbClr val="00B0F0"/>
                </a:solidFill>
              </a:rPr>
              <a:t>-  </a:t>
            </a:r>
            <a:r>
              <a:rPr lang="fr-FR" sz="2200" dirty="0" err="1" smtClean="0">
                <a:solidFill>
                  <a:srgbClr val="00B0F0"/>
                </a:solidFill>
              </a:rPr>
              <a:t>near</a:t>
            </a:r>
            <a:r>
              <a:rPr lang="fr-FR" sz="2200" dirty="0" smtClean="0">
                <a:solidFill>
                  <a:srgbClr val="00B0F0"/>
                </a:solidFill>
              </a:rPr>
              <a:t> the </a:t>
            </a:r>
            <a:r>
              <a:rPr lang="fr-FR" sz="2200" dirty="0" err="1" smtClean="0">
                <a:solidFill>
                  <a:srgbClr val="00B0F0"/>
                </a:solidFill>
              </a:rPr>
              <a:t>beam</a:t>
            </a:r>
            <a:r>
              <a:rPr lang="fr-FR" sz="2200" dirty="0" smtClean="0">
                <a:solidFill>
                  <a:srgbClr val="00B0F0"/>
                </a:solidFill>
              </a:rPr>
              <a:t>     </a:t>
            </a:r>
            <a:r>
              <a:rPr lang="fr-FR" sz="2200" dirty="0" smtClean="0">
                <a:solidFill>
                  <a:srgbClr val="00B0F0"/>
                </a:solidFill>
                <a:sym typeface="Wingdings" panose="05000000000000000000" pitchFamily="2" charset="2"/>
              </a:rPr>
              <a:t> </a:t>
            </a:r>
            <a:r>
              <a:rPr lang="fr-FR" sz="2200" dirty="0" smtClean="0">
                <a:solidFill>
                  <a:srgbClr val="00B0F0"/>
                </a:solidFill>
                <a:sym typeface="Wingdings" panose="05000000000000000000" pitchFamily="2" charset="2"/>
              </a:rPr>
              <a:t>2 à 3m </a:t>
            </a:r>
            <a:r>
              <a:rPr lang="fr-FR" sz="2200" dirty="0" smtClean="0">
                <a:solidFill>
                  <a:srgbClr val="00B0F0"/>
                </a:solidFill>
                <a:sym typeface="Wingdings" panose="05000000000000000000" pitchFamily="2" charset="2"/>
              </a:rPr>
              <a:t/>
            </a:r>
            <a:br>
              <a:rPr lang="fr-FR" sz="2200" dirty="0" smtClean="0">
                <a:solidFill>
                  <a:srgbClr val="00B0F0"/>
                </a:solidFill>
                <a:sym typeface="Wingdings" panose="05000000000000000000" pitchFamily="2" charset="2"/>
              </a:rPr>
            </a:br>
            <a:r>
              <a:rPr lang="fr-FR" sz="2200" dirty="0" smtClean="0">
                <a:solidFill>
                  <a:schemeClr val="accent4">
                    <a:lumMod val="75000"/>
                  </a:schemeClr>
                </a:solidFill>
                <a:sym typeface="Wingdings" panose="05000000000000000000" pitchFamily="2" charset="2"/>
              </a:rPr>
              <a:t>-  </a:t>
            </a:r>
            <a:r>
              <a:rPr lang="fr-FR" sz="2200" dirty="0" err="1" smtClean="0">
                <a:solidFill>
                  <a:schemeClr val="accent4">
                    <a:lumMod val="75000"/>
                  </a:schemeClr>
                </a:solidFill>
                <a:sym typeface="Wingdings" panose="05000000000000000000" pitchFamily="2" charset="2"/>
              </a:rPr>
              <a:t>outside</a:t>
            </a:r>
            <a:r>
              <a:rPr lang="fr-FR" sz="2200" dirty="0" smtClean="0">
                <a:solidFill>
                  <a:schemeClr val="accent4">
                    <a:lumMod val="75000"/>
                  </a:schemeClr>
                </a:solidFill>
                <a:sym typeface="Wingdings" panose="05000000000000000000" pitchFamily="2" charset="2"/>
              </a:rPr>
              <a:t> the </a:t>
            </a:r>
            <a:r>
              <a:rPr lang="fr-FR" sz="2200" dirty="0" err="1" smtClean="0">
                <a:solidFill>
                  <a:schemeClr val="accent4">
                    <a:lumMod val="75000"/>
                  </a:schemeClr>
                </a:solidFill>
                <a:sym typeface="Wingdings" panose="05000000000000000000" pitchFamily="2" charset="2"/>
              </a:rPr>
              <a:t>beam</a:t>
            </a:r>
            <a:r>
              <a:rPr lang="fr-FR" sz="2200" dirty="0" smtClean="0">
                <a:solidFill>
                  <a:schemeClr val="accent4">
                    <a:lumMod val="75000"/>
                  </a:schemeClr>
                </a:solidFill>
                <a:sym typeface="Wingdings" panose="05000000000000000000" pitchFamily="2" charset="2"/>
              </a:rPr>
              <a:t> area   </a:t>
            </a:r>
            <a:r>
              <a:rPr lang="fr-FR" sz="2200" dirty="0" smtClean="0">
                <a:solidFill>
                  <a:schemeClr val="accent4">
                    <a:lumMod val="75000"/>
                  </a:schemeClr>
                </a:solidFill>
                <a:sym typeface="Wingdings" panose="05000000000000000000" pitchFamily="2" charset="2"/>
              </a:rPr>
              <a:t>10m </a:t>
            </a:r>
            <a:r>
              <a:rPr lang="fr-FR" sz="2200" dirty="0" smtClean="0">
                <a:solidFill>
                  <a:schemeClr val="accent4">
                    <a:lumMod val="75000"/>
                  </a:schemeClr>
                </a:solidFill>
                <a:sym typeface="Wingdings" panose="05000000000000000000" pitchFamily="2" charset="2"/>
              </a:rPr>
              <a:t>??</a:t>
            </a:r>
            <a:r>
              <a:rPr lang="fr-FR" sz="2200" dirty="0" smtClean="0">
                <a:solidFill>
                  <a:srgbClr val="00B0F0"/>
                </a:solidFill>
                <a:sym typeface="Wingdings" panose="05000000000000000000" pitchFamily="2" charset="2"/>
              </a:rPr>
              <a:t/>
            </a:r>
            <a:br>
              <a:rPr lang="fr-FR" sz="2200" dirty="0" smtClean="0">
                <a:solidFill>
                  <a:srgbClr val="00B0F0"/>
                </a:solidFill>
                <a:sym typeface="Wingdings" panose="05000000000000000000" pitchFamily="2" charset="2"/>
              </a:rPr>
            </a:br>
            <a:r>
              <a:rPr lang="fr-FR" sz="2200" dirty="0" smtClean="0"/>
              <a:t>-  </a:t>
            </a:r>
            <a:r>
              <a:rPr lang="fr-FR" sz="2200" dirty="0" smtClean="0">
                <a:solidFill>
                  <a:srgbClr val="00B050"/>
                </a:solidFill>
              </a:rPr>
              <a:t>control </a:t>
            </a:r>
            <a:r>
              <a:rPr lang="fr-FR" sz="2200" dirty="0" smtClean="0">
                <a:solidFill>
                  <a:srgbClr val="00B050"/>
                </a:solidFill>
              </a:rPr>
              <a:t>room           </a:t>
            </a:r>
            <a:r>
              <a:rPr lang="fr-FR" sz="2200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 20m /30m </a:t>
            </a:r>
            <a:r>
              <a:rPr lang="fr-FR" sz="2200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barrack</a:t>
            </a:r>
            <a:endParaRPr lang="en-GB" sz="2200" dirty="0">
              <a:solidFill>
                <a:srgbClr val="00B0F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90125" y="5376783"/>
            <a:ext cx="1244323" cy="735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err="1" smtClean="0"/>
              <a:t>Nim</a:t>
            </a:r>
            <a:r>
              <a:rPr lang="fr-FR" sz="1200" dirty="0" smtClean="0"/>
              <a:t> </a:t>
            </a:r>
            <a:r>
              <a:rPr lang="fr-FR" sz="1200" dirty="0" err="1" smtClean="0"/>
              <a:t>crate</a:t>
            </a:r>
            <a:endParaRPr lang="en-GB" sz="1200" dirty="0"/>
          </a:p>
        </p:txBody>
      </p:sp>
      <p:sp>
        <p:nvSpPr>
          <p:cNvPr id="5" name="Rectangle 4"/>
          <p:cNvSpPr/>
          <p:nvPr/>
        </p:nvSpPr>
        <p:spPr>
          <a:xfrm>
            <a:off x="5278991" y="4397217"/>
            <a:ext cx="1244323" cy="735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VME </a:t>
            </a:r>
            <a:r>
              <a:rPr lang="fr-FR" sz="1200" dirty="0" err="1" smtClean="0"/>
              <a:t>crate</a:t>
            </a:r>
            <a:endParaRPr lang="fr-FR" sz="1200" dirty="0" smtClean="0"/>
          </a:p>
          <a:p>
            <a:pPr algn="ctr"/>
            <a:r>
              <a:rPr lang="fr-FR" sz="1200" dirty="0" smtClean="0"/>
              <a:t>ASM </a:t>
            </a:r>
            <a:r>
              <a:rPr lang="fr-FR" sz="1200" dirty="0" err="1" smtClean="0"/>
              <a:t>board</a:t>
            </a:r>
            <a:endParaRPr lang="en-GB" sz="1200" dirty="0"/>
          </a:p>
        </p:txBody>
      </p:sp>
      <p:sp>
        <p:nvSpPr>
          <p:cNvPr id="6" name="Rectangle 5"/>
          <p:cNvSpPr/>
          <p:nvPr/>
        </p:nvSpPr>
        <p:spPr>
          <a:xfrm>
            <a:off x="5290125" y="3463446"/>
            <a:ext cx="1222056" cy="735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err="1" smtClean="0"/>
              <a:t>Wavecatcher</a:t>
            </a:r>
            <a:endParaRPr lang="en-GB" sz="1200" dirty="0"/>
          </a:p>
        </p:txBody>
      </p:sp>
      <p:sp>
        <p:nvSpPr>
          <p:cNvPr id="7" name="Rectangle 6"/>
          <p:cNvSpPr/>
          <p:nvPr/>
        </p:nvSpPr>
        <p:spPr>
          <a:xfrm>
            <a:off x="5284581" y="2329883"/>
            <a:ext cx="1244323" cy="735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BT power supplies</a:t>
            </a:r>
            <a:endParaRPr lang="en-GB" sz="1200" dirty="0"/>
          </a:p>
        </p:txBody>
      </p:sp>
      <p:sp>
        <p:nvSpPr>
          <p:cNvPr id="8" name="Rectangle 7"/>
          <p:cNvSpPr/>
          <p:nvPr/>
        </p:nvSpPr>
        <p:spPr>
          <a:xfrm>
            <a:off x="5278991" y="1389892"/>
            <a:ext cx="1244323" cy="73503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Test computer</a:t>
            </a:r>
            <a:endParaRPr lang="en-GB" sz="1400" dirty="0"/>
          </a:p>
        </p:txBody>
      </p:sp>
      <p:sp>
        <p:nvSpPr>
          <p:cNvPr id="9" name="Rectangle 8"/>
          <p:cNvSpPr/>
          <p:nvPr/>
        </p:nvSpPr>
        <p:spPr>
          <a:xfrm>
            <a:off x="6619236" y="2180138"/>
            <a:ext cx="1425634" cy="33352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BT 1 : fixe </a:t>
            </a:r>
            <a:r>
              <a:rPr lang="fr-FR" sz="1200" dirty="0" err="1" smtClean="0"/>
              <a:t>preamp</a:t>
            </a:r>
            <a:endParaRPr lang="en-GB" sz="1200" dirty="0"/>
          </a:p>
        </p:txBody>
      </p:sp>
      <p:sp>
        <p:nvSpPr>
          <p:cNvPr id="10" name="Rectangle 9"/>
          <p:cNvSpPr/>
          <p:nvPr/>
        </p:nvSpPr>
        <p:spPr>
          <a:xfrm>
            <a:off x="6619236" y="2957171"/>
            <a:ext cx="1425634" cy="33352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BT </a:t>
            </a:r>
            <a:r>
              <a:rPr lang="fr-FR" sz="1200" dirty="0" smtClean="0"/>
              <a:t>3 </a:t>
            </a:r>
            <a:r>
              <a:rPr lang="fr-FR" sz="1200" dirty="0" smtClean="0"/>
              <a:t>: variable - </a:t>
            </a:r>
            <a:r>
              <a:rPr lang="fr-FR" sz="1200" dirty="0" err="1" smtClean="0"/>
              <a:t>cooling</a:t>
            </a:r>
            <a:endParaRPr lang="en-GB" sz="1200" dirty="0"/>
          </a:p>
        </p:txBody>
      </p:sp>
      <p:sp>
        <p:nvSpPr>
          <p:cNvPr id="11" name="Rectangle 10"/>
          <p:cNvSpPr/>
          <p:nvPr/>
        </p:nvSpPr>
        <p:spPr>
          <a:xfrm>
            <a:off x="6619236" y="2567353"/>
            <a:ext cx="1425634" cy="33352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BT </a:t>
            </a:r>
            <a:r>
              <a:rPr lang="fr-FR" sz="1200" dirty="0" smtClean="0"/>
              <a:t>2 </a:t>
            </a:r>
            <a:r>
              <a:rPr lang="fr-FR" sz="1200" dirty="0" smtClean="0"/>
              <a:t>: fixe </a:t>
            </a:r>
            <a:r>
              <a:rPr lang="fr-FR" sz="1200" dirty="0"/>
              <a:t> </a:t>
            </a:r>
            <a:r>
              <a:rPr lang="fr-FR" sz="1200" dirty="0" err="1" smtClean="0"/>
              <a:t>PMTs</a:t>
            </a:r>
            <a:endParaRPr lang="en-GB" sz="1200" dirty="0"/>
          </a:p>
        </p:txBody>
      </p:sp>
      <p:sp>
        <p:nvSpPr>
          <p:cNvPr id="12" name="Rectangle 11"/>
          <p:cNvSpPr/>
          <p:nvPr/>
        </p:nvSpPr>
        <p:spPr>
          <a:xfrm>
            <a:off x="2939882" y="3447713"/>
            <a:ext cx="1244323" cy="1064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Troll</a:t>
            </a:r>
            <a:endParaRPr lang="en-GB" sz="1400" dirty="0"/>
          </a:p>
        </p:txBody>
      </p:sp>
      <p:sp>
        <p:nvSpPr>
          <p:cNvPr id="13" name="Rectangle 12"/>
          <p:cNvSpPr/>
          <p:nvPr/>
        </p:nvSpPr>
        <p:spPr>
          <a:xfrm>
            <a:off x="10721107" y="1158421"/>
            <a:ext cx="1244323" cy="1064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 smtClean="0"/>
              <a:t>Daq</a:t>
            </a:r>
            <a:r>
              <a:rPr lang="fr-FR" sz="1400" dirty="0" smtClean="0"/>
              <a:t> computer</a:t>
            </a:r>
          </a:p>
          <a:p>
            <a:pPr algn="ctr"/>
            <a:r>
              <a:rPr lang="fr-FR" sz="1400" dirty="0" err="1" smtClean="0"/>
              <a:t>Telenet</a:t>
            </a:r>
            <a:r>
              <a:rPr lang="fr-FR" sz="1400" dirty="0" smtClean="0"/>
              <a:t> to test computer</a:t>
            </a:r>
            <a:endParaRPr lang="en-GB" sz="1400" dirty="0"/>
          </a:p>
        </p:txBody>
      </p:sp>
      <p:sp>
        <p:nvSpPr>
          <p:cNvPr id="14" name="Double flèche horizontale 13"/>
          <p:cNvSpPr/>
          <p:nvPr/>
        </p:nvSpPr>
        <p:spPr>
          <a:xfrm>
            <a:off x="6534448" y="1579818"/>
            <a:ext cx="4186659" cy="12891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ZoneTexte 14"/>
          <p:cNvSpPr txBox="1"/>
          <p:nvPr/>
        </p:nvSpPr>
        <p:spPr>
          <a:xfrm>
            <a:off x="7113292" y="1062405"/>
            <a:ext cx="2169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Optical </a:t>
            </a:r>
            <a:r>
              <a:rPr lang="fr-FR" dirty="0" err="1" smtClean="0"/>
              <a:t>link</a:t>
            </a:r>
            <a:r>
              <a:rPr lang="fr-FR" dirty="0" smtClean="0"/>
              <a:t> ?</a:t>
            </a:r>
          </a:p>
          <a:p>
            <a:r>
              <a:rPr lang="fr-FR" dirty="0" smtClean="0"/>
              <a:t>Ethernet </a:t>
            </a:r>
            <a:r>
              <a:rPr lang="fr-FR" dirty="0" err="1" smtClean="0"/>
              <a:t>cable</a:t>
            </a:r>
            <a:r>
              <a:rPr lang="fr-FR" dirty="0" smtClean="0"/>
              <a:t>  </a:t>
            </a:r>
            <a:endParaRPr lang="en-GB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Grainita - Meeting Friday May 3th - Magne Magali </a:t>
            </a:r>
            <a:endParaRPr lang="en-GB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D408E-472E-4F30-9D7A-26C6ED5C220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2769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2150</TotalTime>
  <Words>978</Words>
  <Application>Microsoft Office PowerPoint</Application>
  <PresentationFormat>Grand écran</PresentationFormat>
  <Paragraphs>298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Thème Office</vt:lpstr>
      <vt:lpstr>Test beam installation </vt:lpstr>
      <vt:lpstr>LPC Cosmic test bench in pictures  </vt:lpstr>
      <vt:lpstr>Instalation : missing measures</vt:lpstr>
      <vt:lpstr>Instalation : missing measures</vt:lpstr>
      <vt:lpstr>Instalation : missing measures with beam</vt:lpstr>
      <vt:lpstr>Sipm Signal : cabling versus acquisition </vt:lpstr>
      <vt:lpstr>Cabling </vt:lpstr>
      <vt:lpstr>Table of several cables</vt:lpstr>
      <vt:lpstr>Where to put what ?  -  Beam area         Point zéro -  near the beam      2 à 3m  -  outside the beam area   10m ?? -  control room            20m /30m barrack</vt:lpstr>
      <vt:lpstr>Daly drift chamber:</vt:lpstr>
      <vt:lpstr>Computer and usb inputs</vt:lpstr>
      <vt:lpstr>To do list 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Magali Magne</dc:creator>
  <cp:lastModifiedBy>Magali Magne</cp:lastModifiedBy>
  <cp:revision>59</cp:revision>
  <dcterms:created xsi:type="dcterms:W3CDTF">2024-04-29T07:21:04Z</dcterms:created>
  <dcterms:modified xsi:type="dcterms:W3CDTF">2024-05-03T12:55:53Z</dcterms:modified>
</cp:coreProperties>
</file>