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44" r:id="rId3"/>
    <p:sldId id="445" r:id="rId4"/>
    <p:sldId id="446" r:id="rId5"/>
    <p:sldId id="447" r:id="rId6"/>
    <p:sldId id="448" r:id="rId7"/>
    <p:sldId id="449" r:id="rId8"/>
    <p:sldId id="450" r:id="rId9"/>
    <p:sldId id="437" r:id="rId10"/>
    <p:sldId id="438" r:id="rId11"/>
    <p:sldId id="430" r:id="rId12"/>
    <p:sldId id="439" r:id="rId13"/>
    <p:sldId id="441" r:id="rId14"/>
    <p:sldId id="440" r:id="rId15"/>
    <p:sldId id="442" r:id="rId16"/>
    <p:sldId id="443" r:id="rId17"/>
    <p:sldId id="431" r:id="rId18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99FF"/>
    <a:srgbClr val="040DBC"/>
    <a:srgbClr val="040DC0"/>
    <a:srgbClr val="030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1" autoAdjust="0"/>
  </p:normalViewPr>
  <p:slideViewPr>
    <p:cSldViewPr snapToGrid="0">
      <p:cViewPr varScale="1">
        <p:scale>
          <a:sx n="93" d="100"/>
          <a:sy n="93" d="100"/>
        </p:scale>
        <p:origin x="123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E8B37-5E31-44CE-8EF9-B4B5E8C5C0B2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7191E-7447-425A-BAEC-F60AA2ADB5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41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5725" y="749300"/>
            <a:ext cx="6572250" cy="36972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46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7191E-7447-425A-BAEC-F60AA2ADB554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11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F9A80-209E-4422-BBCD-AA86E6F6E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C84ED7-3AAA-470D-89AA-371B234B9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F9D41B-0E6F-4ADC-AACF-43A6C949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B737-0FB5-400C-AF48-1626FAFF63B7}" type="datetime1">
              <a:rPr lang="uk-UA" smtClean="0"/>
              <a:t>19.04.2024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093626-4821-42E6-8B22-EEE20CA6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DA8EA-38A2-46DB-9EC5-0C4F8C49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8F2EFEB-DD3A-41AA-8018-CA501862944A}"/>
              </a:ext>
            </a:extLst>
          </p:cNvPr>
          <p:cNvGrpSpPr/>
          <p:nvPr userDrawn="1"/>
        </p:nvGrpSpPr>
        <p:grpSpPr>
          <a:xfrm>
            <a:off x="0" y="6354762"/>
            <a:ext cx="12192000" cy="503240"/>
            <a:chOff x="0" y="6354762"/>
            <a:chExt cx="12192000" cy="503240"/>
          </a:xfrm>
        </p:grpSpPr>
        <p:sp>
          <p:nvSpPr>
            <p:cNvPr id="8" name="Дата 1">
              <a:extLst>
                <a:ext uri="{FF2B5EF4-FFF2-40B4-BE49-F238E27FC236}">
                  <a16:creationId xmlns:a16="http://schemas.microsoft.com/office/drawing/2014/main" id="{F1A85AF3-303E-4DCB-9783-78E2D384856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38200" y="6356350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148F0F3-3E6D-4B7C-BBE6-1C93694638F0}" type="datetime1">
                <a:rPr lang="uk-UA" smtClean="0"/>
                <a:pPr/>
                <a:t>19.04.2024</a:t>
              </a:fld>
              <a:endParaRPr lang="uk-UA"/>
            </a:p>
          </p:txBody>
        </p:sp>
        <p:sp>
          <p:nvSpPr>
            <p:cNvPr id="9" name="Нижний колонтитул 2">
              <a:extLst>
                <a:ext uri="{FF2B5EF4-FFF2-40B4-BE49-F238E27FC236}">
                  <a16:creationId xmlns:a16="http://schemas.microsoft.com/office/drawing/2014/main" id="{760B2228-C9F9-4132-8602-03ED124824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038600" y="6356350"/>
              <a:ext cx="41148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/>
                <a:t>Denys Klekots denys.klekots@cern.ch</a:t>
              </a:r>
              <a:endParaRPr lang="uk-UA"/>
            </a:p>
          </p:txBody>
        </p:sp>
        <p:sp>
          <p:nvSpPr>
            <p:cNvPr id="10" name="Номер слайда 3">
              <a:extLst>
                <a:ext uri="{FF2B5EF4-FFF2-40B4-BE49-F238E27FC236}">
                  <a16:creationId xmlns:a16="http://schemas.microsoft.com/office/drawing/2014/main" id="{92BDE45C-5F5E-4959-AEBD-6EDAB68AE65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610600" y="6356350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3E89D03-2A8B-46EE-BF82-C3408BD5E61D}" type="slidenum">
                <a:rPr lang="uk-UA" smtClean="0"/>
                <a:pPr/>
                <a:t>‹#›</a:t>
              </a:fld>
              <a:endParaRPr lang="uk-UA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5F2A6AE-C5D2-4AD8-8BE3-5CB8AE088C87}"/>
                </a:ext>
              </a:extLst>
            </p:cNvPr>
            <p:cNvSpPr/>
            <p:nvPr userDrawn="1"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ый треугольник 11">
              <a:extLst>
                <a:ext uri="{FF2B5EF4-FFF2-40B4-BE49-F238E27FC236}">
                  <a16:creationId xmlns:a16="http://schemas.microsoft.com/office/drawing/2014/main" id="{E3DA1754-E44E-43C2-9304-E812E802940C}"/>
                </a:ext>
              </a:extLst>
            </p:cNvPr>
            <p:cNvSpPr/>
            <p:nvPr userDrawn="1"/>
          </p:nvSpPr>
          <p:spPr>
            <a:xfrm rot="5400000">
              <a:off x="942975" y="6605588"/>
              <a:ext cx="266700" cy="238125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угольный треугольник 12">
              <a:extLst>
                <a:ext uri="{FF2B5EF4-FFF2-40B4-BE49-F238E27FC236}">
                  <a16:creationId xmlns:a16="http://schemas.microsoft.com/office/drawing/2014/main" id="{5521EB88-C663-4E1C-9079-5D5F29F1D764}"/>
                </a:ext>
              </a:extLst>
            </p:cNvPr>
            <p:cNvSpPr/>
            <p:nvPr userDrawn="1"/>
          </p:nvSpPr>
          <p:spPr>
            <a:xfrm rot="5400000">
              <a:off x="11115674" y="6354763"/>
              <a:ext cx="238126" cy="238125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2BDE72F-43E2-4517-86AC-7DC4A452C829}"/>
                </a:ext>
              </a:extLst>
            </p:cNvPr>
            <p:cNvSpPr/>
            <p:nvPr userDrawn="1"/>
          </p:nvSpPr>
          <p:spPr>
            <a:xfrm>
              <a:off x="0" y="6591300"/>
              <a:ext cx="957262" cy="2667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B2D7751-2640-44D5-8AD3-BF4569760C32}"/>
                </a:ext>
              </a:extLst>
            </p:cNvPr>
            <p:cNvSpPr/>
            <p:nvPr userDrawn="1"/>
          </p:nvSpPr>
          <p:spPr>
            <a:xfrm>
              <a:off x="1" y="6354762"/>
              <a:ext cx="11115674" cy="238125"/>
            </a:xfrm>
            <a:prstGeom prst="rect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ый треугольник 15">
              <a:extLst>
                <a:ext uri="{FF2B5EF4-FFF2-40B4-BE49-F238E27FC236}">
                  <a16:creationId xmlns:a16="http://schemas.microsoft.com/office/drawing/2014/main" id="{60C54A35-DCA5-4C85-8223-0226E40B55B1}"/>
                </a:ext>
              </a:extLst>
            </p:cNvPr>
            <p:cNvSpPr/>
            <p:nvPr userDrawn="1"/>
          </p:nvSpPr>
          <p:spPr>
            <a:xfrm rot="5400000">
              <a:off x="942975" y="6605589"/>
              <a:ext cx="266700" cy="238125"/>
            </a:xfrm>
            <a:prstGeom prst="rtTriangle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угольный треугольник 16">
              <a:extLst>
                <a:ext uri="{FF2B5EF4-FFF2-40B4-BE49-F238E27FC236}">
                  <a16:creationId xmlns:a16="http://schemas.microsoft.com/office/drawing/2014/main" id="{87E64B9F-A784-4476-BDE1-2A5741EC062A}"/>
                </a:ext>
              </a:extLst>
            </p:cNvPr>
            <p:cNvSpPr/>
            <p:nvPr userDrawn="1"/>
          </p:nvSpPr>
          <p:spPr>
            <a:xfrm rot="5400000">
              <a:off x="11116468" y="6353970"/>
              <a:ext cx="236538" cy="238125"/>
            </a:xfrm>
            <a:prstGeom prst="rtTriangle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F338BDBE-1A0E-4ADE-B6AA-4DD5600959EB}"/>
                </a:ext>
              </a:extLst>
            </p:cNvPr>
            <p:cNvSpPr/>
            <p:nvPr userDrawn="1"/>
          </p:nvSpPr>
          <p:spPr>
            <a:xfrm>
              <a:off x="0" y="6591301"/>
              <a:ext cx="957262" cy="266700"/>
            </a:xfrm>
            <a:prstGeom prst="rect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A8C3EEA6-5AA7-403C-BF0F-CEA84A23D203}"/>
              </a:ext>
            </a:extLst>
          </p:cNvPr>
          <p:cNvSpPr/>
          <p:nvPr userDrawn="1"/>
        </p:nvSpPr>
        <p:spPr>
          <a:xfrm rot="5400000">
            <a:off x="-14288" y="15875"/>
            <a:ext cx="266700" cy="238125"/>
          </a:xfrm>
          <a:prstGeom prst="rtTriangle">
            <a:avLst/>
          </a:prstGeom>
          <a:solidFill>
            <a:srgbClr val="040DBC"/>
          </a:solidFill>
          <a:ln>
            <a:solidFill>
              <a:srgbClr val="040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F85938EE-44CD-4CE4-AEE9-4BA4A9ECBBCE}"/>
              </a:ext>
            </a:extLst>
          </p:cNvPr>
          <p:cNvSpPr/>
          <p:nvPr userDrawn="1"/>
        </p:nvSpPr>
        <p:spPr>
          <a:xfrm rot="5400000">
            <a:off x="792" y="6350797"/>
            <a:ext cx="236540" cy="23812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ый треугольник 20">
            <a:extLst>
              <a:ext uri="{FF2B5EF4-FFF2-40B4-BE49-F238E27FC236}">
                <a16:creationId xmlns:a16="http://schemas.microsoft.com/office/drawing/2014/main" id="{E9A733E3-4893-414B-847E-1FCB903BC840}"/>
              </a:ext>
            </a:extLst>
          </p:cNvPr>
          <p:cNvSpPr/>
          <p:nvPr userDrawn="1"/>
        </p:nvSpPr>
        <p:spPr>
          <a:xfrm rot="16200000">
            <a:off x="11939588" y="6621462"/>
            <a:ext cx="266700" cy="238125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D955FEA-1564-4AEA-8E2D-8DA659BFB2E9}"/>
              </a:ext>
            </a:extLst>
          </p:cNvPr>
          <p:cNvSpPr/>
          <p:nvPr userDrawn="1"/>
        </p:nvSpPr>
        <p:spPr>
          <a:xfrm>
            <a:off x="12001500" y="58737"/>
            <a:ext cx="121443" cy="13335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52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7FDED-EFA4-4C75-AA56-4F2B1D7D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14D8D-F54C-4C27-944E-0238B7357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AC20A-531D-40A0-AED1-77E2B4C1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72C1-D670-4D56-8976-32D6253290F6}" type="datetime1">
              <a:rPr lang="uk-UA" smtClean="0"/>
              <a:t>19.04.2024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2CB02-6A43-4A14-9AA6-8606D1EB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83228A-6A57-4A30-A64D-0435FD87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32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AA863A-7AFB-4E43-8592-81000ABCA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F2538E-DDFD-4094-BA3E-03E1F94E2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F1648E-2E32-40F7-AF90-264CA99B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FB28-EE74-4434-B322-E75FDE8DA91F}" type="datetime1">
              <a:rPr lang="uk-UA" smtClean="0"/>
              <a:t>19.04.2024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1C883C-DB1E-48E9-B5CD-EA2C8693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2E80F-A388-41E4-A2FD-B9521E78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9F9E38E-2074-434D-AE05-77510D6068E3}"/>
              </a:ext>
            </a:extLst>
          </p:cNvPr>
          <p:cNvGrpSpPr/>
          <p:nvPr userDrawn="1"/>
        </p:nvGrpSpPr>
        <p:grpSpPr>
          <a:xfrm>
            <a:off x="0" y="6354762"/>
            <a:ext cx="12192000" cy="503240"/>
            <a:chOff x="0" y="6354762"/>
            <a:chExt cx="12192000" cy="503240"/>
          </a:xfrm>
        </p:grpSpPr>
        <p:sp>
          <p:nvSpPr>
            <p:cNvPr id="9" name="Дата 1">
              <a:extLst>
                <a:ext uri="{FF2B5EF4-FFF2-40B4-BE49-F238E27FC236}">
                  <a16:creationId xmlns:a16="http://schemas.microsoft.com/office/drawing/2014/main" id="{0C6D1A8A-ABA0-4ABB-8684-98B90A728B4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38200" y="6356350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148F0F3-3E6D-4B7C-BBE6-1C93694638F0}" type="datetime1">
                <a:rPr lang="uk-UA" smtClean="0"/>
                <a:pPr/>
                <a:t>19.04.2024</a:t>
              </a:fld>
              <a:endParaRPr lang="uk-UA"/>
            </a:p>
          </p:txBody>
        </p:sp>
        <p:sp>
          <p:nvSpPr>
            <p:cNvPr id="10" name="Нижний колонтитул 2">
              <a:extLst>
                <a:ext uri="{FF2B5EF4-FFF2-40B4-BE49-F238E27FC236}">
                  <a16:creationId xmlns:a16="http://schemas.microsoft.com/office/drawing/2014/main" id="{3CA7FD29-63CF-4D6C-B3D1-F36FA7402B1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038600" y="6356350"/>
              <a:ext cx="41148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/>
                <a:t>Denys Klekots denys.klekots@cern.ch</a:t>
              </a:r>
              <a:endParaRPr lang="uk-UA"/>
            </a:p>
          </p:txBody>
        </p:sp>
        <p:sp>
          <p:nvSpPr>
            <p:cNvPr id="11" name="Номер слайда 3">
              <a:extLst>
                <a:ext uri="{FF2B5EF4-FFF2-40B4-BE49-F238E27FC236}">
                  <a16:creationId xmlns:a16="http://schemas.microsoft.com/office/drawing/2014/main" id="{D8969915-4B11-4BD7-8103-378DE0E5F55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610600" y="6356350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3E89D03-2A8B-46EE-BF82-C3408BD5E61D}" type="slidenum">
                <a:rPr lang="uk-UA" smtClean="0"/>
                <a:pPr/>
                <a:t>‹#›</a:t>
              </a:fld>
              <a:endParaRPr lang="uk-UA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B4AC9A5-5AAD-468A-91DD-081DB35EBE51}"/>
                </a:ext>
              </a:extLst>
            </p:cNvPr>
            <p:cNvSpPr/>
            <p:nvPr userDrawn="1"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угольный треугольник 13">
              <a:extLst>
                <a:ext uri="{FF2B5EF4-FFF2-40B4-BE49-F238E27FC236}">
                  <a16:creationId xmlns:a16="http://schemas.microsoft.com/office/drawing/2014/main" id="{36E7A2F2-FDEA-49C6-8732-4C50A9F08D96}"/>
                </a:ext>
              </a:extLst>
            </p:cNvPr>
            <p:cNvSpPr/>
            <p:nvPr userDrawn="1"/>
          </p:nvSpPr>
          <p:spPr>
            <a:xfrm rot="5400000">
              <a:off x="942975" y="6605588"/>
              <a:ext cx="266700" cy="238125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угольный треугольник 14">
              <a:extLst>
                <a:ext uri="{FF2B5EF4-FFF2-40B4-BE49-F238E27FC236}">
                  <a16:creationId xmlns:a16="http://schemas.microsoft.com/office/drawing/2014/main" id="{7624A751-2222-4A02-88A9-94A73569969A}"/>
                </a:ext>
              </a:extLst>
            </p:cNvPr>
            <p:cNvSpPr/>
            <p:nvPr userDrawn="1"/>
          </p:nvSpPr>
          <p:spPr>
            <a:xfrm rot="5400000">
              <a:off x="11115674" y="6354763"/>
              <a:ext cx="238126" cy="238125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6F9EF66-A786-45F7-AC11-02A1210DC070}"/>
                </a:ext>
              </a:extLst>
            </p:cNvPr>
            <p:cNvSpPr/>
            <p:nvPr userDrawn="1"/>
          </p:nvSpPr>
          <p:spPr>
            <a:xfrm>
              <a:off x="0" y="6591300"/>
              <a:ext cx="957262" cy="2667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F029D487-90F3-4EDB-97F0-19316FD4A95A}"/>
                </a:ext>
              </a:extLst>
            </p:cNvPr>
            <p:cNvSpPr/>
            <p:nvPr userDrawn="1"/>
          </p:nvSpPr>
          <p:spPr>
            <a:xfrm>
              <a:off x="1" y="6354762"/>
              <a:ext cx="11115674" cy="238125"/>
            </a:xfrm>
            <a:prstGeom prst="rect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угольный треугольник 17">
              <a:extLst>
                <a:ext uri="{FF2B5EF4-FFF2-40B4-BE49-F238E27FC236}">
                  <a16:creationId xmlns:a16="http://schemas.microsoft.com/office/drawing/2014/main" id="{ECF4F102-93E9-41A7-BA16-D928604FFE2E}"/>
                </a:ext>
              </a:extLst>
            </p:cNvPr>
            <p:cNvSpPr/>
            <p:nvPr userDrawn="1"/>
          </p:nvSpPr>
          <p:spPr>
            <a:xfrm rot="5400000">
              <a:off x="942975" y="6605589"/>
              <a:ext cx="266700" cy="238125"/>
            </a:xfrm>
            <a:prstGeom prst="rtTriangle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ый треугольник 18">
              <a:extLst>
                <a:ext uri="{FF2B5EF4-FFF2-40B4-BE49-F238E27FC236}">
                  <a16:creationId xmlns:a16="http://schemas.microsoft.com/office/drawing/2014/main" id="{C0F2D60D-D8B0-4547-B389-B880D29B09AE}"/>
                </a:ext>
              </a:extLst>
            </p:cNvPr>
            <p:cNvSpPr/>
            <p:nvPr userDrawn="1"/>
          </p:nvSpPr>
          <p:spPr>
            <a:xfrm rot="5400000">
              <a:off x="11116468" y="6353970"/>
              <a:ext cx="236538" cy="238125"/>
            </a:xfrm>
            <a:prstGeom prst="rtTriangle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E988325-D90B-4DBA-9998-6B4C0927FD85}"/>
                </a:ext>
              </a:extLst>
            </p:cNvPr>
            <p:cNvSpPr/>
            <p:nvPr userDrawn="1"/>
          </p:nvSpPr>
          <p:spPr>
            <a:xfrm>
              <a:off x="0" y="6591301"/>
              <a:ext cx="957262" cy="266700"/>
            </a:xfrm>
            <a:prstGeom prst="rect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357D0-9840-4D6A-A45A-0EC14148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6678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DD1C87-1BCA-4524-AF8A-AFBF5D3CD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B0F0"/>
              </a:buClr>
              <a:buFont typeface="Wingdings" panose="05000000000000000000" pitchFamily="2" charset="2"/>
              <a:buChar char="q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F36A16-F6A9-4375-8792-C7652464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24612"/>
            <a:ext cx="10668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B967421-F6AC-4CA7-94A6-535C28CB1F48}" type="datetime1">
              <a:rPr lang="uk-UA" smtClean="0"/>
              <a:pPr/>
              <a:t>19.04.2024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800F1-0A34-44B7-B406-FB50467B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9536" y="6524625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Denys </a:t>
            </a:r>
            <a:r>
              <a:rPr lang="de-DE" dirty="0" err="1"/>
              <a:t>Klekots</a:t>
            </a:r>
            <a:r>
              <a:rPr lang="de-DE" dirty="0"/>
              <a:t>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D2C0A9-9CD8-4BFC-A6E8-35AFA0FC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737" y="6437314"/>
            <a:ext cx="7620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03E89D03-2A8B-46EE-BF82-C3408BD5E61D}" type="slidenum">
              <a:rPr lang="uk-UA" smtClean="0"/>
              <a:pPr/>
              <a:t>‹#›</a:t>
            </a:fld>
            <a:endParaRPr lang="uk-UA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AE6A271-6276-4450-8B73-A94330176CBE}"/>
              </a:ext>
            </a:extLst>
          </p:cNvPr>
          <p:cNvCxnSpPr>
            <a:cxnSpLocks/>
          </p:cNvCxnSpPr>
          <p:nvPr userDrawn="1"/>
        </p:nvCxnSpPr>
        <p:spPr>
          <a:xfrm>
            <a:off x="0" y="1100138"/>
            <a:ext cx="4305300" cy="0"/>
          </a:xfrm>
          <a:prstGeom prst="line">
            <a:avLst/>
          </a:prstGeom>
          <a:ln w="38100" cmpd="dbl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ый треугольник 31">
            <a:extLst>
              <a:ext uri="{FF2B5EF4-FFF2-40B4-BE49-F238E27FC236}">
                <a16:creationId xmlns:a16="http://schemas.microsoft.com/office/drawing/2014/main" id="{15F0DC9C-FE5B-448B-B54A-C5C1A9ABE330}"/>
              </a:ext>
            </a:extLst>
          </p:cNvPr>
          <p:cNvSpPr/>
          <p:nvPr userDrawn="1"/>
        </p:nvSpPr>
        <p:spPr>
          <a:xfrm rot="5400000">
            <a:off x="-14288" y="15875"/>
            <a:ext cx="266700" cy="238125"/>
          </a:xfrm>
          <a:prstGeom prst="rtTriangle">
            <a:avLst/>
          </a:prstGeom>
          <a:solidFill>
            <a:srgbClr val="040DBC"/>
          </a:solidFill>
          <a:ln>
            <a:solidFill>
              <a:srgbClr val="040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угольный треугольник 34">
            <a:extLst>
              <a:ext uri="{FF2B5EF4-FFF2-40B4-BE49-F238E27FC236}">
                <a16:creationId xmlns:a16="http://schemas.microsoft.com/office/drawing/2014/main" id="{7E1D57B2-DAEE-4FAF-8861-D2BC6D9C45CD}"/>
              </a:ext>
            </a:extLst>
          </p:cNvPr>
          <p:cNvSpPr/>
          <p:nvPr userDrawn="1"/>
        </p:nvSpPr>
        <p:spPr>
          <a:xfrm rot="5400000">
            <a:off x="792" y="6350797"/>
            <a:ext cx="236540" cy="23812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4803E70C-7782-4432-BF47-22E79AC62CE2}"/>
              </a:ext>
            </a:extLst>
          </p:cNvPr>
          <p:cNvSpPr/>
          <p:nvPr userDrawn="1"/>
        </p:nvSpPr>
        <p:spPr>
          <a:xfrm rot="16200000">
            <a:off x="11939588" y="6621462"/>
            <a:ext cx="266700" cy="238125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1D74F75-2850-4DC3-BF31-06CC7F6788E2}"/>
              </a:ext>
            </a:extLst>
          </p:cNvPr>
          <p:cNvSpPr/>
          <p:nvPr userDrawn="1"/>
        </p:nvSpPr>
        <p:spPr>
          <a:xfrm>
            <a:off x="12001500" y="58737"/>
            <a:ext cx="121443" cy="13335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34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30F5C-1DA8-4318-9ACA-6DC1C723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1AB77-81E8-421C-B25C-8F8FAC2A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38E78-3D5E-4DF5-8F1F-C58DCE59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B175-69E2-4E22-8776-4820A3070992}" type="datetime1">
              <a:rPr lang="uk-UA" smtClean="0"/>
              <a:t>19.04.2024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EB80CC-8783-44D1-828D-80CAD550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BEC55E-1411-47BB-AAD2-599B7CC7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99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6A191-9191-45E1-9F01-18AE34FA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474E75-C095-4589-B962-F842C784A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8BF93-99D2-4758-94F7-96CA497E1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D39D1F-B427-4914-9140-AF87BCEC4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4A02-4BCC-425A-A4C3-C530790CBB5F}" type="datetime1">
              <a:rPr lang="uk-UA" smtClean="0"/>
              <a:t>19.04.2024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64ACFF-108E-447A-BDDD-7699C5B6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2CDD03-5F45-4450-9D6D-4F289C41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83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2BE33-DF78-43A6-9807-64C140FD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2BF6B-CF71-4B02-9A61-9590F9AE3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61C4BB-359A-4A19-BBA5-9FC6502DB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B809D9-1AAB-48F5-BD42-1C5AC07EE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4FE1A0-A7AC-419B-AFA9-DDA8CF2ED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2D50F7-F2BE-4856-A035-C99E1805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64C3-0003-4AD4-8930-B40A73033A59}" type="datetime1">
              <a:rPr lang="uk-UA" smtClean="0"/>
              <a:t>19.04.2024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D36065-B9F4-43C4-AB06-15E58212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2997EC-C0EC-4906-8C75-D183BFB0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789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1133-7585-4732-821A-8F2F0111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BC3424-03C7-4ED4-8589-4D787B37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8303-95A3-49E2-B82C-BACB14BDB598}" type="datetime1">
              <a:rPr lang="uk-UA" smtClean="0"/>
              <a:t>19.04.2024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DABF73-92CC-4415-AEC8-6E510ACD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11846A-550B-4E87-9529-F35CA87F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59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6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45046-D2FF-4F45-9F17-0041D2CE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C40CF-2474-4CE1-B000-D8A61307C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ED2050-A2C6-4D3E-B2AF-A412A4AFD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B139B9-7EBA-44A1-B97D-F9D40139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3125-23F5-4B98-B202-ACCD817A6C4C}" type="datetime1">
              <a:rPr lang="uk-UA" smtClean="0"/>
              <a:t>19.04.2024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7E1D68-2CD8-4C5B-874D-3C101EC3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25BF8-03C6-4652-9114-1FD8DF10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369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DDA57-A1F7-484D-8661-1DA119F2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1927D3-0C01-45BE-99C7-F18A13E1C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98CF8B-7F6B-4BF3-BB56-080B96EE9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4318C9-230D-48DA-B6D8-729F1A36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2DAD-34AD-4CFD-8185-8A5345CB6900}" type="datetime1">
              <a:rPr lang="uk-UA" smtClean="0"/>
              <a:t>19.04.2024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F7F3E7-D653-4AA5-BACD-3A1E1A15E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5510A-C429-438A-90A2-C20CB266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01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C2AC8-FE99-4D83-9AB4-79CDE4D0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FB25E9-79BC-4E83-A5F5-05A28A337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3F9C8-1536-446A-AB0C-05043A6A1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ED3A-BE62-4B38-A79A-34C8D5E33208}" type="datetime1">
              <a:rPr lang="uk-UA" smtClean="0"/>
              <a:t>19.04.2024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BD520C-8133-4A0C-B436-FFF3B95D2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31917C-9766-4F98-A507-CBBC3A30A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350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nys.klekots@gmail.com" TargetMode="External"/><Relationship Id="rId2" Type="http://schemas.openxmlformats.org/officeDocument/2006/relationships/hyperlink" Target="mailto:denys.klekots@cern.ch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0C0E-81B9-4886-95ED-093D9A6ED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9481"/>
            <a:ext cx="9144000" cy="111608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Ununiformality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study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2FD82C-E943-436E-958F-1CF93F233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4340769"/>
            <a:ext cx="6553199" cy="1844878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Denys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Klekots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Taras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Shevchenko National University of Kyiv)</a:t>
            </a:r>
          </a:p>
          <a:p>
            <a:r>
              <a:rPr lang="de-D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denys.klekots@cern.ch</a:t>
            </a:r>
            <a:br>
              <a:rPr lang="de-D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denys.klekots@gmail.com</a:t>
            </a:r>
            <a:endParaRPr lang="de-DE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dirty="0"/>
          </a:p>
          <a:p>
            <a:endParaRPr lang="de-DE" dirty="0"/>
          </a:p>
          <a:p>
            <a:endParaRPr lang="uk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52794A-83F4-44D9-9CEA-33456BA1A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6" y="3509963"/>
            <a:ext cx="2310117" cy="227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13DE029-B502-4E00-B83E-40B88B886071}"/>
              </a:ext>
            </a:extLst>
          </p:cNvPr>
          <p:cNvSpPr/>
          <p:nvPr/>
        </p:nvSpPr>
        <p:spPr>
          <a:xfrm>
            <a:off x="4784615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FAC04-344C-4B47-9FD6-6C3CCF37B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64" y="3429000"/>
            <a:ext cx="3131484" cy="23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1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0C0E-81B9-4886-95ED-093D9A6ED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 slides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13DE029-B502-4E00-B83E-40B88B886071}"/>
              </a:ext>
            </a:extLst>
          </p:cNvPr>
          <p:cNvSpPr/>
          <p:nvPr/>
        </p:nvSpPr>
        <p:spPr>
          <a:xfrm>
            <a:off x="4784615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660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8A884D0-625C-E549-89A9-04FE63F9F0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1255" y="1556280"/>
                <a:ext cx="11495313" cy="1234545"/>
              </a:xfrm>
            </p:spPr>
            <p:txBody>
              <a:bodyPr>
                <a:normAutofit/>
              </a:bodyPr>
              <a:lstStyle/>
              <a:p>
                <a:r>
                  <a:rPr lang="en-GB" sz="2000" dirty="0"/>
                  <a:t> </a:t>
                </a:r>
                <a:r>
                  <a:rPr lang="en-GB" sz="2200" dirty="0"/>
                  <a:t>The energy accuracy of ECAL is usually parametrized 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2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sz="2200" dirty="0"/>
                  <a:t>. Where </a:t>
                </a:r>
                <a:r>
                  <a:rPr lang="en-GB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sz="2200" dirty="0"/>
                  <a:t> is the ”constant term” usually caused by leakage or non uniformity.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8A884D0-625C-E549-89A9-04FE63F9F0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255" y="1556280"/>
                <a:ext cx="11495313" cy="1234545"/>
              </a:xfrm>
              <a:blipFill>
                <a:blip r:embed="rId3"/>
                <a:stretch>
                  <a:fillRect l="-47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3299BD-7935-6646-9029-4C4B3AC984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4B6FDB0-29A1-5148-A1BB-07C253C571F3}" type="slidenum">
              <a:rPr lang="en-US" altLang="fr-FR" smtClean="0"/>
              <a:pPr>
                <a:defRPr/>
              </a:pPr>
              <a:t>11</a:t>
            </a:fld>
            <a:endParaRPr lang="en-US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968D47-E164-6B43-8319-32CD3F2AA5BE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869"/>
          <a:stretch/>
        </p:blipFill>
        <p:spPr>
          <a:xfrm>
            <a:off x="5964391" y="3240826"/>
            <a:ext cx="5949819" cy="2712499"/>
          </a:xfrm>
          <a:prstGeom prst="rect">
            <a:avLst/>
          </a:prstGeom>
        </p:spPr>
      </p:pic>
      <p:sp>
        <p:nvSpPr>
          <p:cNvPr id="8" name="Дата 3">
            <a:extLst>
              <a:ext uri="{FF2B5EF4-FFF2-40B4-BE49-F238E27FC236}">
                <a16:creationId xmlns:a16="http://schemas.microsoft.com/office/drawing/2014/main" id="{11346345-7055-4ACC-9AAD-85DD67CA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24612"/>
            <a:ext cx="1066800" cy="365125"/>
          </a:xfrm>
        </p:spPr>
        <p:txBody>
          <a:bodyPr/>
          <a:lstStyle/>
          <a:p>
            <a:fld id="{D5B38353-D968-4B86-A765-7065132E9F60}" type="datetime1">
              <a:rPr lang="uk-UA" smtClean="0"/>
              <a:t>19.04.2024</a:t>
            </a:fld>
            <a:endParaRPr lang="uk-UA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FD3AFE62-3650-4E18-BBCF-0EC8D425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9536" y="6524625"/>
            <a:ext cx="4114800" cy="365125"/>
          </a:xfrm>
        </p:spPr>
        <p:txBody>
          <a:bodyPr/>
          <a:lstStyle/>
          <a:p>
            <a:r>
              <a:rPr lang="de-DE" dirty="0"/>
              <a:t>Denys </a:t>
            </a:r>
            <a:r>
              <a:rPr lang="de-DE" dirty="0" err="1"/>
              <a:t>Klekots</a:t>
            </a:r>
            <a:r>
              <a:rPr lang="de-DE" dirty="0"/>
              <a:t> denys.klekots@cern.ch</a:t>
            </a:r>
            <a:endParaRPr lang="uk-UA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3AD8EE1-9ECC-492A-BF35-49A2421CDCF4}"/>
              </a:ext>
            </a:extLst>
          </p:cNvPr>
          <p:cNvSpPr txBox="1">
            <a:spLocks/>
          </p:cNvSpPr>
          <p:nvPr/>
        </p:nvSpPr>
        <p:spPr>
          <a:xfrm>
            <a:off x="261254" y="260304"/>
            <a:ext cx="11235528" cy="966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Resolution: constant term simulation. Quick recap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7A1941DF-0D9B-4DB2-BA28-DC40C91476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254" y="3240826"/>
                <a:ext cx="5656661" cy="28209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B0F0"/>
                  </a:buClr>
                  <a:buFont typeface="Wingdings" panose="05000000000000000000" pitchFamily="2" charset="2"/>
                  <a:buChar char="q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Simulation is held in the box volume with dimensions 168 x 168 * 400 mm.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Volume is simulated as with one material:</a:t>
                </a:r>
              </a:p>
              <a:p>
                <a:pPr lvl="1"/>
                <a:r>
                  <a:rPr lang="en-US" dirty="0"/>
                  <a:t>4.53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(partial density) of ZnWO4</a:t>
                </a:r>
              </a:p>
              <a:p>
                <a:pPr lvl="1"/>
                <a:r>
                  <a:rPr lang="en-US" dirty="0"/>
                  <a:t>1.19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(partial density) of heavy liquid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7A1941DF-0D9B-4DB2-BA28-DC40C9147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4" y="3240826"/>
                <a:ext cx="5656661" cy="2820927"/>
              </a:xfrm>
              <a:prstGeom prst="rect">
                <a:avLst/>
              </a:prstGeom>
              <a:blipFill>
                <a:blip r:embed="rId5"/>
                <a:stretch>
                  <a:fillRect l="-1185" t="-2597" r="-323" b="-346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62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7E409-C978-4F62-9DB0-04B6B8E2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detector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ADEA6-4114-4B79-BCF8-1645768FE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1298789"/>
            <a:ext cx="6438900" cy="492103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Geant4 simulation was made to calculate the energy detection </a:t>
            </a:r>
            <a:r>
              <a:rPr lang="en-US" dirty="0" err="1"/>
              <a:t>ununiformality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simulated primary gamma (</a:t>
            </a:r>
            <a:r>
              <a:rPr lang="en-US" b="1" dirty="0"/>
              <a:t>25 GeV in this presentation</a:t>
            </a:r>
            <a:r>
              <a:rPr lang="en-US" dirty="0"/>
              <a:t>) hit the top face of the detector.</a:t>
            </a:r>
          </a:p>
          <a:p>
            <a:endParaRPr lang="en-US" dirty="0"/>
          </a:p>
          <a:p>
            <a:r>
              <a:rPr lang="en-US" dirty="0"/>
              <a:t>The fibers were simulated inside the detector. The distance between fibers is 7 mm. Fibers are cylinders of diameter equal to 1.</a:t>
            </a:r>
          </a:p>
          <a:p>
            <a:endParaRPr lang="en-US" dirty="0"/>
          </a:p>
          <a:p>
            <a:r>
              <a:rPr lang="en-US" dirty="0"/>
              <a:t>The detector was virtually split into strips with dimensions of 1 mm by 1 mm by 400 mm.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63C35-1F63-48E6-9E91-4E031B11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19.04.2024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D48A8B-1EC4-4960-A64C-274B4477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2A12D5-5E14-4D20-A33C-A0E3AFCA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12</a:t>
            </a:fld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BE28B1-B1C0-478D-A564-B1933B77A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968">
            <a:off x="7530768" y="1542977"/>
            <a:ext cx="4556643" cy="41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2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840E6-7C47-4392-8D1C-710CD061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deposition in strips</a:t>
            </a:r>
            <a:endParaRPr lang="uk-UA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D513571-0B1D-4346-A17B-C22393FE3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69264"/>
            <a:ext cx="6448425" cy="5480460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A36EE6D2-3152-4399-951D-7136C347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19.04.2024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413EEA-CCC4-4AD8-BCCC-B7103116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2C76D-38BB-4B16-AB83-271DCAA0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13</a:t>
            </a:fld>
            <a:endParaRPr lang="uk-UA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0F9282D-84DE-466C-8A84-4C78596AAE02}"/>
              </a:ext>
            </a:extLst>
          </p:cNvPr>
          <p:cNvSpPr txBox="1">
            <a:spLocks/>
          </p:cNvSpPr>
          <p:nvPr/>
        </p:nvSpPr>
        <p:spPr>
          <a:xfrm>
            <a:off x="838200" y="1362075"/>
            <a:ext cx="4048124" cy="437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plot shows energy mean deposition in strips over 1000 events. The energy deposition of strips containing fibers was omitted (as there is no scintillation in fibers).</a:t>
            </a:r>
          </a:p>
        </p:txBody>
      </p:sp>
    </p:spTree>
    <p:extLst>
      <p:ext uri="{BB962C8B-B14F-4D97-AF65-F5344CB8AC3E}">
        <p14:creationId xmlns:p14="http://schemas.microsoft.com/office/powerpoint/2010/main" val="2779450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281A3-92A9-4663-8F06-A9FA52A6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 of the strips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91C4C0-E842-4572-A0BF-D5474E959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219200"/>
            <a:ext cx="5438775" cy="4957763"/>
          </a:xfrm>
        </p:spPr>
        <p:txBody>
          <a:bodyPr>
            <a:normAutofit/>
          </a:bodyPr>
          <a:lstStyle/>
          <a:p>
            <a:r>
              <a:rPr lang="en-US" dirty="0"/>
              <a:t>The energy deposited in each strip was multiplied by the weight. </a:t>
            </a:r>
          </a:p>
          <a:p>
            <a:endParaRPr lang="en-US" dirty="0"/>
          </a:p>
          <a:p>
            <a:r>
              <a:rPr lang="en-US" dirty="0"/>
              <a:t>The weight was estimated from others studied. </a:t>
            </a:r>
          </a:p>
          <a:p>
            <a:endParaRPr lang="en-US" dirty="0"/>
          </a:p>
          <a:p>
            <a:r>
              <a:rPr lang="en-US" dirty="0"/>
              <a:t>This approach takes into account that light collection efficiency is different for different strips.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A6748-12D8-4787-BF49-CF7DB57E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19.04.2024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6F97A7-7E3C-44B2-B876-636EA7EA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B0325D-3D0C-45DF-8462-A7AAD103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14</a:t>
            </a:fld>
            <a:endParaRPr lang="uk-UA" dirty="0"/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B5A6F444-3D34-4DEF-9A44-C440CC5E3DE6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869"/>
          <a:stretch/>
        </p:blipFill>
        <p:spPr>
          <a:xfrm>
            <a:off x="5964391" y="3240826"/>
            <a:ext cx="5949819" cy="27124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CF9360-A5E7-4B7F-B532-02FB7EBF6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821847"/>
            <a:ext cx="5905500" cy="5933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2BF121-A259-4F69-AEEE-EBE935932010}"/>
              </a:ext>
            </a:extLst>
          </p:cNvPr>
          <p:cNvSpPr txBox="1"/>
          <p:nvPr/>
        </p:nvSpPr>
        <p:spPr>
          <a:xfrm>
            <a:off x="6791325" y="2638425"/>
            <a:ext cx="306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= b = 7%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3050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C64B6-A445-49D0-85D5-85B82D13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deposition histogram.</a:t>
            </a:r>
            <a:endParaRPr lang="uk-UA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8BA6616-9223-46EE-AA3B-B24AFB57A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91" y="1568279"/>
            <a:ext cx="5548196" cy="4480095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A34F0D33-89E3-4BA2-B3AE-73795302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19.04.2024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ECD028-9005-40E5-BE13-49A75499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0F81C-1B2D-403E-9B52-2B2C774B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15</a:t>
            </a:fld>
            <a:endParaRPr lang="uk-UA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43FF4E60-4BD5-4449-BDCE-5E4FB97E92EE}"/>
              </a:ext>
            </a:extLst>
          </p:cNvPr>
          <p:cNvSpPr txBox="1">
            <a:spLocks/>
          </p:cNvSpPr>
          <p:nvPr/>
        </p:nvSpPr>
        <p:spPr>
          <a:xfrm>
            <a:off x="366713" y="1439861"/>
            <a:ext cx="5438775" cy="460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histogram shows the energy deposited in the calorimeter, after encountering strip weights and excluding energy deposited in fiber strips.</a:t>
            </a:r>
          </a:p>
          <a:p>
            <a:endParaRPr lang="en-US" dirty="0"/>
          </a:p>
          <a:p>
            <a:r>
              <a:rPr lang="en-US" dirty="0"/>
              <a:t>The particles were shot nearly randomly in the cube with dimensions 7 by 7 mm.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141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DADF5-D3B3-4A87-89C9-DC4BAF8E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map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E78C1-65E1-4B23-8824-D2F33793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19.04.2024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72130C-F52C-488C-832E-5048C48E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A53F21-74B4-47C3-8721-463243D6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16</a:t>
            </a:fld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79F35B-BA4D-4394-A50D-86F9B656B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58" y="1592264"/>
            <a:ext cx="5444679" cy="4268787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DFE6D2A0-ABC6-479C-A77F-3DDB0D7BB4D0}"/>
              </a:ext>
            </a:extLst>
          </p:cNvPr>
          <p:cNvSpPr txBox="1">
            <a:spLocks/>
          </p:cNvSpPr>
          <p:nvPr/>
        </p:nvSpPr>
        <p:spPr>
          <a:xfrm>
            <a:off x="366713" y="1439861"/>
            <a:ext cx="5438775" cy="460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bin of the histogram represents the mean (over 1000 events) energy that was deposited if the primary hit was in this specific bin.</a:t>
            </a:r>
          </a:p>
          <a:p>
            <a:endParaRPr lang="en-US" dirty="0"/>
          </a:p>
          <a:p>
            <a:r>
              <a:rPr lang="en-US"/>
              <a:t>The histogram is rescaled in such a way that its mean value is equal to 1.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22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AC1877-3620-4F1A-99B8-05FD17FAB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634">
            <a:off x="7287209" y="755837"/>
            <a:ext cx="4556643" cy="41223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AC2B0-6E31-4DDC-8325-4D2E24EC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Geant4 simulation setup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F55B69-4948-499F-AD1C-D30C30AAA7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867"/>
                <a:ext cx="7424736" cy="482098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 Simulation is held in the box volume with dimensions 168 x 168 * 400 mm.</a:t>
                </a:r>
              </a:p>
              <a:p>
                <a:endParaRPr lang="en-US" dirty="0"/>
              </a:p>
              <a:p>
                <a:r>
                  <a:rPr lang="en-US" dirty="0"/>
                  <a:t>Volume is simulated as with one material:</a:t>
                </a:r>
              </a:p>
              <a:p>
                <a:pPr lvl="1"/>
                <a:r>
                  <a:rPr lang="en-US" dirty="0"/>
                  <a:t>4.53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(partial density) of ZnWO4</a:t>
                </a:r>
              </a:p>
              <a:p>
                <a:pPr lvl="1"/>
                <a:r>
                  <a:rPr lang="en-US" dirty="0"/>
                  <a:t>1.19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(partial density) of heavy liquid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Projectile particle energy - deposited energy = escaped energy</a:t>
                </a:r>
              </a:p>
              <a:p>
                <a:endParaRPr lang="en-US" dirty="0"/>
              </a:p>
              <a:p>
                <a:r>
                  <a:rPr lang="en-US" dirty="0"/>
                  <a:t>escaped energy ≠ The sum of energy of escaped particles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F55B69-4948-499F-AD1C-D30C30AAA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867"/>
                <a:ext cx="7424736" cy="4820981"/>
              </a:xfrm>
              <a:blipFill>
                <a:blip r:embed="rId3"/>
                <a:stretch>
                  <a:fillRect l="-1232" t="-2911" r="-575" b="-189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69AF5AFC-6FAA-4945-94ED-D9CF466D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19.04.2024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8E2896-FC81-4B7C-B07A-F189EB04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C9B46-BBA0-474D-9717-37915B1E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220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F3FF3-BD63-4E17-BFD5-C915626D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F277EE-12C1-4820-A171-013512C18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9" y="1239837"/>
            <a:ext cx="6935055" cy="5047947"/>
          </a:xfrm>
        </p:spPr>
        <p:txBody>
          <a:bodyPr>
            <a:normAutofit/>
          </a:bodyPr>
          <a:lstStyle/>
          <a:p>
            <a:r>
              <a:rPr lang="en-US" dirty="0"/>
              <a:t>The simulation gives the energy deposited in a strip for each simulated event.</a:t>
            </a:r>
          </a:p>
          <a:p>
            <a:r>
              <a:rPr lang="en-US" dirty="0"/>
              <a:t>Each strip has the dimensions of 1x1x400 mm. There are 168 by 168 such strips in the detector.</a:t>
            </a:r>
          </a:p>
          <a:p>
            <a:r>
              <a:rPr lang="en-US" dirty="0"/>
              <a:t>WLS </a:t>
            </a:r>
            <a:r>
              <a:rPr lang="en-US" dirty="0" err="1"/>
              <a:t>fibres</a:t>
            </a:r>
            <a:r>
              <a:rPr lang="en-US" dirty="0"/>
              <a:t> are located each 7 mm and the energy deposited in the strip that contains </a:t>
            </a:r>
            <a:r>
              <a:rPr lang="en-US" dirty="0" err="1"/>
              <a:t>fibre</a:t>
            </a:r>
            <a:r>
              <a:rPr lang="en-US" dirty="0"/>
              <a:t> is not recorded in the simulation output.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B54083-FA70-40EC-AFC9-D9AF0657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19.04.2024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78780-73B9-4DF9-BE81-83EA2DFC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FD2EC9-9D8E-4AAF-9744-7049B792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2</a:t>
            </a:fld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0FCDB1-7A51-4713-AD7F-2474E39E2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968">
            <a:off x="7736252" y="656585"/>
            <a:ext cx="4556643" cy="41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4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81E65-2C09-4567-8510-58655E9B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setup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24247-853A-47BF-A833-B4F91547F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70" y="1354482"/>
            <a:ext cx="4962418" cy="4882419"/>
          </a:xfrm>
        </p:spPr>
        <p:txBody>
          <a:bodyPr/>
          <a:lstStyle/>
          <a:p>
            <a:r>
              <a:rPr lang="en-US" dirty="0"/>
              <a:t>The position of the primary hit was quasi-uniformly distributed in the square between fibers.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energy deposited in each strip was multiplied by the following weight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53E2B-46A5-4645-9716-A119545A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19.04.2024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BA92D7-1F9A-4430-B024-09EBE40B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A1504-AD27-4DEA-83C0-ED36432C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3</a:t>
            </a:fld>
            <a:endParaRPr lang="uk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753F66-DB31-48FE-8E4D-FB71A99FBAD6}"/>
              </a:ext>
            </a:extLst>
          </p:cNvPr>
          <p:cNvSpPr/>
          <p:nvPr/>
        </p:nvSpPr>
        <p:spPr>
          <a:xfrm>
            <a:off x="8496728" y="1825625"/>
            <a:ext cx="1828800" cy="1774861"/>
          </a:xfrm>
          <a:prstGeom prst="rect">
            <a:avLst/>
          </a:prstGeom>
          <a:noFill/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0CDA4-2C77-469C-96A5-5F03B8BEFFE5}"/>
              </a:ext>
            </a:extLst>
          </p:cNvPr>
          <p:cNvSpPr txBox="1"/>
          <p:nvPr/>
        </p:nvSpPr>
        <p:spPr>
          <a:xfrm>
            <a:off x="9123452" y="1410196"/>
            <a:ext cx="148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mm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D743BF-FD90-46BB-B8BE-C66A6E8A6705}"/>
              </a:ext>
            </a:extLst>
          </p:cNvPr>
          <p:cNvSpPr txBox="1"/>
          <p:nvPr/>
        </p:nvSpPr>
        <p:spPr>
          <a:xfrm rot="5400000">
            <a:off x="9868328" y="2976820"/>
            <a:ext cx="148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mm</a:t>
            </a:r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05C33DC-D43B-49B4-B8D3-8E0DD353596B}"/>
              </a:ext>
            </a:extLst>
          </p:cNvPr>
          <p:cNvSpPr/>
          <p:nvPr/>
        </p:nvSpPr>
        <p:spPr>
          <a:xfrm>
            <a:off x="8368501" y="1697398"/>
            <a:ext cx="256453" cy="25645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9371620-E104-4381-B699-0A20EF2E8D52}"/>
              </a:ext>
            </a:extLst>
          </p:cNvPr>
          <p:cNvSpPr/>
          <p:nvPr/>
        </p:nvSpPr>
        <p:spPr>
          <a:xfrm>
            <a:off x="8368501" y="3472259"/>
            <a:ext cx="256453" cy="25645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5AC4AF8-0BAD-499F-9B2D-1EF74D59722C}"/>
              </a:ext>
            </a:extLst>
          </p:cNvPr>
          <p:cNvSpPr/>
          <p:nvPr/>
        </p:nvSpPr>
        <p:spPr>
          <a:xfrm>
            <a:off x="10197301" y="3472259"/>
            <a:ext cx="256453" cy="25645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DB94BA2-B929-40D9-96BB-FB3D3B0AAA39}"/>
              </a:ext>
            </a:extLst>
          </p:cNvPr>
          <p:cNvSpPr/>
          <p:nvPr/>
        </p:nvSpPr>
        <p:spPr>
          <a:xfrm>
            <a:off x="10197301" y="1693224"/>
            <a:ext cx="256453" cy="25645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00B69BA-C00E-4D58-ABF7-EDB4D62C181C}"/>
              </a:ext>
            </a:extLst>
          </p:cNvPr>
          <p:cNvCxnSpPr>
            <a:endCxn id="10" idx="2"/>
          </p:cNvCxnSpPr>
          <p:nvPr/>
        </p:nvCxnSpPr>
        <p:spPr>
          <a:xfrm flipV="1">
            <a:off x="7335748" y="1825625"/>
            <a:ext cx="1032753" cy="124634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B685316D-47D2-4EF4-A082-F15DD9D8CCB4}"/>
              </a:ext>
            </a:extLst>
          </p:cNvPr>
          <p:cNvCxnSpPr>
            <a:cxnSpLocks/>
          </p:cNvCxnSpPr>
          <p:nvPr/>
        </p:nvCxnSpPr>
        <p:spPr>
          <a:xfrm>
            <a:off x="7428725" y="3161486"/>
            <a:ext cx="880468" cy="43899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44E57D3-A5A5-43E4-929D-7FC06ED85B1D}"/>
              </a:ext>
            </a:extLst>
          </p:cNvPr>
          <p:cNvSpPr txBox="1"/>
          <p:nvPr/>
        </p:nvSpPr>
        <p:spPr>
          <a:xfrm>
            <a:off x="6724813" y="3087450"/>
            <a:ext cx="103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Fibers</a:t>
            </a:r>
            <a:endParaRPr lang="uk-UA" dirty="0"/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6DC5C962-925F-428C-8694-BE36477597CC}"/>
              </a:ext>
            </a:extLst>
          </p:cNvPr>
          <p:cNvCxnSpPr>
            <a:cxnSpLocks/>
          </p:cNvCxnSpPr>
          <p:nvPr/>
        </p:nvCxnSpPr>
        <p:spPr>
          <a:xfrm flipV="1">
            <a:off x="9411128" y="2270589"/>
            <a:ext cx="0" cy="52398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EC18BC6B-CDD4-480F-95AE-876ECF0D2E91}"/>
              </a:ext>
            </a:extLst>
          </p:cNvPr>
          <p:cNvCxnSpPr>
            <a:cxnSpLocks/>
          </p:cNvCxnSpPr>
          <p:nvPr/>
        </p:nvCxnSpPr>
        <p:spPr>
          <a:xfrm>
            <a:off x="9411128" y="2794571"/>
            <a:ext cx="633773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6F162DE-32FD-44E3-BEFB-F5768E6CBB55}"/>
              </a:ext>
            </a:extLst>
          </p:cNvPr>
          <p:cNvSpPr txBox="1"/>
          <p:nvPr/>
        </p:nvSpPr>
        <p:spPr>
          <a:xfrm>
            <a:off x="9812089" y="2754768"/>
            <a:ext cx="40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uk-UA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4FF46E-E69C-404A-AD26-46C1C15F5EBF}"/>
              </a:ext>
            </a:extLst>
          </p:cNvPr>
          <p:cNvSpPr txBox="1"/>
          <p:nvPr/>
        </p:nvSpPr>
        <p:spPr>
          <a:xfrm>
            <a:off x="9123452" y="2163248"/>
            <a:ext cx="40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043A21-F7EA-46F2-BADB-F293AEAF65D2}"/>
                  </a:ext>
                </a:extLst>
              </p:cNvPr>
              <p:cNvSpPr txBox="1"/>
              <p:nvPr/>
            </p:nvSpPr>
            <p:spPr>
              <a:xfrm>
                <a:off x="785040" y="3104155"/>
                <a:ext cx="429547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=1 −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b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043A21-F7EA-46F2-BADB-F293AEAF6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40" y="3104155"/>
                <a:ext cx="4295470" cy="6915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56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17957-95BC-456B-8795-BD483BAA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energy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BA746B-1D3E-4245-88ED-4C3AB6FBA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336" y="190286"/>
            <a:ext cx="2640513" cy="608012"/>
          </a:xfrm>
        </p:spPr>
        <p:txBody>
          <a:bodyPr/>
          <a:lstStyle/>
          <a:p>
            <a:r>
              <a:rPr lang="en-US" dirty="0"/>
              <a:t>a = b = 7%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40BF1-1F51-4EB0-A356-8423AA78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19.04.2024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2B302-798B-46A8-B49B-627B6847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93203-5074-41F9-B314-06B08F66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4</a:t>
            </a:fld>
            <a:endParaRPr lang="uk-UA" dirty="0"/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E88617C7-5DC1-48B8-B398-07D7E35BF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92" y="1834739"/>
            <a:ext cx="5548196" cy="44800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2ED05D-9A3D-4D2D-A983-838DBEDBB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822475"/>
            <a:ext cx="5548197" cy="44800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8F9475-F32D-431F-9586-D8E004E8DCF9}"/>
              </a:ext>
            </a:extLst>
          </p:cNvPr>
          <p:cNvSpPr txBox="1"/>
          <p:nvPr/>
        </p:nvSpPr>
        <p:spPr>
          <a:xfrm>
            <a:off x="8242318" y="1791651"/>
            <a:ext cx="2034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Gamma 25 GeV</a:t>
            </a:r>
            <a:endParaRPr lang="uk-UA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863D2-7E44-44C2-A8B0-9DB492D8D325}"/>
              </a:ext>
            </a:extLst>
          </p:cNvPr>
          <p:cNvSpPr txBox="1"/>
          <p:nvPr/>
        </p:nvSpPr>
        <p:spPr>
          <a:xfrm>
            <a:off x="838200" y="1233079"/>
            <a:ext cx="752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Histograms of event by event measured energy</a:t>
            </a:r>
            <a:endParaRPr lang="uk-U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063525-B3A6-41EC-B6EE-743BE3AC8C93}"/>
                  </a:ext>
                </a:extLst>
              </p:cNvPr>
              <p:cNvSpPr txBox="1"/>
              <p:nvPr/>
            </p:nvSpPr>
            <p:spPr>
              <a:xfrm>
                <a:off x="7268966" y="2947140"/>
                <a:ext cx="840999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1%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063525-B3A6-41EC-B6EE-743BE3AC8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966" y="2947140"/>
                <a:ext cx="840999" cy="4706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4FCE53-F3AE-4EE2-B838-326FE1A45CD4}"/>
                  </a:ext>
                </a:extLst>
              </p:cNvPr>
              <p:cNvSpPr txBox="1"/>
              <p:nvPr/>
            </p:nvSpPr>
            <p:spPr>
              <a:xfrm>
                <a:off x="1359613" y="2711819"/>
                <a:ext cx="1145570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1,53%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4FCE53-F3AE-4EE2-B838-326FE1A45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613" y="2711819"/>
                <a:ext cx="1145570" cy="4706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98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8B6ED-DAC1-4A24-8C49-48AE9882E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57" y="136525"/>
            <a:ext cx="11780980" cy="966787"/>
          </a:xfrm>
        </p:spPr>
        <p:txBody>
          <a:bodyPr>
            <a:normAutofit fontScale="90000"/>
          </a:bodyPr>
          <a:lstStyle/>
          <a:p>
            <a:r>
              <a:rPr lang="en-US" dirty="0"/>
              <a:t>Dependence of the efficiency on the amplitudes 25 GeV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6A8A2C-6563-47CB-8C60-362BBCDD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19.04.2024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AC0761-BACA-4C31-B5E1-58A4F32C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F0556-331F-4A95-AAEC-B4B00BCC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5</a:t>
            </a:fld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C85D83-D1B6-4D79-A812-0BD199376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73" y="1461248"/>
            <a:ext cx="10277868" cy="41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5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FA04C-A7CE-4153-ADB9-3FABCF8C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61" y="136525"/>
            <a:ext cx="11691991" cy="966787"/>
          </a:xfrm>
        </p:spPr>
        <p:txBody>
          <a:bodyPr>
            <a:normAutofit fontScale="90000"/>
          </a:bodyPr>
          <a:lstStyle/>
          <a:p>
            <a:r>
              <a:rPr lang="en-US" dirty="0"/>
              <a:t>Dependence of the efficiency on the amplitudes 1 GeV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AA358-C263-4B70-97FB-C881E0AA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19.04.2024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8D4D9E-077D-4AC5-B2BD-E21E81FA0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75F72-0687-4574-9D2C-A8769911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6</a:t>
            </a:fld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5A5AB0-F6E7-43AC-9C53-BCBA654A4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4" y="1453892"/>
            <a:ext cx="9884684" cy="39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5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AA819-5317-40E2-80A4-AE302FBE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maps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4CB74E-7970-4457-9C21-7F7A3F6B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19.04.2024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921BC-36C3-43F8-8002-4D5BF7451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96397F-753D-410D-8719-8FB03FDC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737" y="6540055"/>
            <a:ext cx="762000" cy="365125"/>
          </a:xfrm>
        </p:spPr>
        <p:txBody>
          <a:bodyPr/>
          <a:lstStyle/>
          <a:p>
            <a:fld id="{03E89D03-2A8B-46EE-BF82-C3408BD5E61D}" type="slidenum">
              <a:rPr lang="uk-UA" smtClean="0"/>
              <a:pPr/>
              <a:t>7</a:t>
            </a:fld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328905-EC04-45C8-BB35-47593CF35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58" y="1553715"/>
            <a:ext cx="5444679" cy="42687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2F0B08-5560-43B3-8B29-A4E8D047E7E0}"/>
              </a:ext>
            </a:extLst>
          </p:cNvPr>
          <p:cNvSpPr txBox="1"/>
          <p:nvPr/>
        </p:nvSpPr>
        <p:spPr>
          <a:xfrm>
            <a:off x="8034336" y="1097035"/>
            <a:ext cx="1613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25 GeV</a:t>
            </a:r>
            <a:endParaRPr lang="uk-UA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C9987-556B-4875-988D-4062D161B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7" y="1697551"/>
            <a:ext cx="5038354" cy="39502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CE834A-A035-4F2E-8CC7-D83ED1ABFE2F}"/>
              </a:ext>
            </a:extLst>
          </p:cNvPr>
          <p:cNvSpPr txBox="1"/>
          <p:nvPr/>
        </p:nvSpPr>
        <p:spPr>
          <a:xfrm>
            <a:off x="2306438" y="1261327"/>
            <a:ext cx="1613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GeV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3293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8CA6A-C135-4282-8DF6-595E8D932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7A8B4-AB08-4673-8EEB-0D10003C9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93" y="150712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The constant term error on energy measurement grows about linearly with the “non-uniformity”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efficiency maps are very similar</a:t>
            </a:r>
          </a:p>
          <a:p>
            <a:endParaRPr lang="en-US" dirty="0"/>
          </a:p>
          <a:p>
            <a:r>
              <a:rPr lang="el-GR" dirty="0"/>
              <a:t>σ</a:t>
            </a:r>
            <a:r>
              <a:rPr lang="en-US" dirty="0"/>
              <a:t>/E is worse for 1 GeV gammas compared to 25 GeV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F24E10-16FA-4A00-A22F-5718BECC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19.04.2024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DAC90-2B35-4767-8E97-EAB1F157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6D04E-45B6-492A-A71E-7CBC4BAA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084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0C0E-81B9-4886-95ED-093D9A6ED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your attention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13DE029-B502-4E00-B83E-40B88B886071}"/>
              </a:ext>
            </a:extLst>
          </p:cNvPr>
          <p:cNvSpPr/>
          <p:nvPr/>
        </p:nvSpPr>
        <p:spPr>
          <a:xfrm>
            <a:off x="4784615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4965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756</Words>
  <Application>Microsoft Office PowerPoint</Application>
  <PresentationFormat>Широкоэкранный</PresentationFormat>
  <Paragraphs>127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Impact</vt:lpstr>
      <vt:lpstr>Tahoma</vt:lpstr>
      <vt:lpstr>Times New Roman</vt:lpstr>
      <vt:lpstr>Wingdings</vt:lpstr>
      <vt:lpstr>Тема Office</vt:lpstr>
      <vt:lpstr>Ununiformality study</vt:lpstr>
      <vt:lpstr>Quick recap</vt:lpstr>
      <vt:lpstr>Simulation setup</vt:lpstr>
      <vt:lpstr>Measured energy</vt:lpstr>
      <vt:lpstr>Dependence of the efficiency on the amplitudes 25 GeV</vt:lpstr>
      <vt:lpstr>Dependence of the efficiency on the amplitudes 1 GeV</vt:lpstr>
      <vt:lpstr>Efficiency maps</vt:lpstr>
      <vt:lpstr>Conclusions</vt:lpstr>
      <vt:lpstr>Thank you for your attention</vt:lpstr>
      <vt:lpstr>Backup slides</vt:lpstr>
      <vt:lpstr>Презентация PowerPoint</vt:lpstr>
      <vt:lpstr>Simulated detector</vt:lpstr>
      <vt:lpstr>Energy deposition in strips</vt:lpstr>
      <vt:lpstr>Weights of the strips</vt:lpstr>
      <vt:lpstr>Energy deposition histogram.</vt:lpstr>
      <vt:lpstr>Efficiency map</vt:lpstr>
      <vt:lpstr>Geant4 simulation setup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Electron-ion pairs movement study in beam gas curtain</dc:title>
  <dc:creator>user9</dc:creator>
  <cp:lastModifiedBy>user9</cp:lastModifiedBy>
  <cp:revision>195</cp:revision>
  <dcterms:created xsi:type="dcterms:W3CDTF">2023-11-01T06:15:37Z</dcterms:created>
  <dcterms:modified xsi:type="dcterms:W3CDTF">2024-04-19T13:19:43Z</dcterms:modified>
</cp:coreProperties>
</file>