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8" r:id="rId2"/>
    <p:sldId id="261" r:id="rId3"/>
    <p:sldId id="266" r:id="rId4"/>
    <p:sldId id="262" r:id="rId5"/>
    <p:sldId id="265" r:id="rId6"/>
    <p:sldId id="263" r:id="rId7"/>
    <p:sldId id="264" r:id="rId8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00"/>
    <a:srgbClr val="A80000"/>
    <a:srgbClr val="FF9900"/>
    <a:srgbClr val="FFF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5" autoAdjust="0"/>
    <p:restoredTop sz="95056" autoAdjust="0"/>
  </p:normalViewPr>
  <p:slideViewPr>
    <p:cSldViewPr snapToGrid="0">
      <p:cViewPr>
        <p:scale>
          <a:sx n="69" d="100"/>
          <a:sy n="69" d="100"/>
        </p:scale>
        <p:origin x="1104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52000" cy="25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8" cy="498215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1"/>
            <a:ext cx="2946348" cy="498215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DBF318A5-CD28-4E24-AA7E-ABBDBD780903}" type="datetimeFigureOut">
              <a:rPr lang="fr-FR" smtClean="0"/>
              <a:t>05/04/2024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8" cy="498214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8" cy="498214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4FD97681-7938-4AF5-B8EE-B8CA266528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23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97681-7938-4AF5-B8EE-B8CA2665286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50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BCF4A3-5BA7-428D-9DF8-C820E522A3A8}" type="datetime1">
              <a:rPr lang="fr-FR" smtClean="0"/>
              <a:t>05/04/2024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1421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933E850-FCA1-4A98-B50D-3E852F279ED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FD6371-FDBC-404D-A7B5-E09D7924CBDA}" type="datetime1">
              <a:rPr lang="fr-FR" smtClean="0"/>
              <a:t>05/04/2024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33E850-FCA1-4A98-B50D-3E852F279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8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4F0F47-63FC-4731-8267-5A1F77DED67D}" type="datetime1">
              <a:rPr lang="fr-FR" smtClean="0"/>
              <a:t>05/04/2024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33E850-FCA1-4A98-B50D-3E852F279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88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5E8704-236E-4257-8264-29375FD87808}" type="datetime1">
              <a:rPr lang="fr-FR" smtClean="0"/>
              <a:t>05/04/2024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33E850-FCA1-4A98-B50D-3E852F279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33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230CA56-63E4-48FA-ABB5-DCC0861FE4A6}" type="datetime1">
              <a:rPr lang="fr-FR" smtClean="0"/>
              <a:t>05/04/2024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33E850-FCA1-4A98-B50D-3E852F279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88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FFB097-E3CB-4135-80D2-9EA3694936AC}" type="datetime1">
              <a:rPr lang="fr-FR" smtClean="0"/>
              <a:t>05/04/2024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33E850-FCA1-4A98-B50D-3E852F279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60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20408CD-964E-48A8-83BE-1AEB54BD602F}" type="datetime1">
              <a:rPr lang="fr-FR" smtClean="0"/>
              <a:t>05/04/2024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33E850-FCA1-4A98-B50D-3E852F279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33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2415E0-5451-4FC8-BDEA-AF238AA48AF0}" type="datetime1">
              <a:rPr lang="fr-FR" smtClean="0"/>
              <a:t>05/04/2024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33E850-FCA1-4A98-B50D-3E852F279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55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60F838-CF53-4623-9D58-CFF269AB7550}" type="datetime1">
              <a:rPr lang="fr-FR" smtClean="0"/>
              <a:t>05/04/2024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33E850-FCA1-4A98-B50D-3E852F279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0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533A96-8CEA-4F08-8232-166C386C773B}" type="datetime1">
              <a:rPr lang="fr-FR" smtClean="0"/>
              <a:t>05/04/2024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33E850-FCA1-4A98-B50D-3E852F279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6A626D-EF33-4508-8873-7E9D903E3F98}" type="datetime1">
              <a:rPr lang="fr-FR" smtClean="0"/>
              <a:t>05/04/2024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933E850-FCA1-4A98-B50D-3E852F279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rgbClr val="FFF7DD">
                <a:alpha val="25000"/>
              </a:srgbClr>
            </a:gs>
            <a:gs pos="83000">
              <a:srgbClr val="FFF7DD"/>
            </a:gs>
            <a:gs pos="100000">
              <a:schemeClr val="accent4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FF6317-5FF1-4CE9-947D-22066D7A4163}"/>
              </a:ext>
            </a:extLst>
          </p:cNvPr>
          <p:cNvCxnSpPr>
            <a:cxnSpLocks/>
          </p:cNvCxnSpPr>
          <p:nvPr userDrawn="1"/>
        </p:nvCxnSpPr>
        <p:spPr>
          <a:xfrm>
            <a:off x="632178" y="756355"/>
            <a:ext cx="8348133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A516CF-927A-4882-90F7-3D61ED1C4E61}"/>
              </a:ext>
            </a:extLst>
          </p:cNvPr>
          <p:cNvCxnSpPr>
            <a:cxnSpLocks/>
          </p:cNvCxnSpPr>
          <p:nvPr userDrawn="1"/>
        </p:nvCxnSpPr>
        <p:spPr>
          <a:xfrm>
            <a:off x="186267" y="841021"/>
            <a:ext cx="8348133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1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66780-310D-43D1-A9D5-2C4203D0ADE2}"/>
              </a:ext>
            </a:extLst>
          </p:cNvPr>
          <p:cNvSpPr txBox="1"/>
          <p:nvPr/>
        </p:nvSpPr>
        <p:spPr>
          <a:xfrm>
            <a:off x="484983" y="136524"/>
            <a:ext cx="7701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GRAiNITA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test bench updates: April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38637-F305-43C9-8EF4-607C2F50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0699" y="6356351"/>
            <a:ext cx="2057400" cy="365125"/>
          </a:xfrm>
        </p:spPr>
        <p:txBody>
          <a:bodyPr/>
          <a:lstStyle/>
          <a:p>
            <a:pPr algn="r"/>
            <a:fld id="{1933E850-FCA1-4A98-B50D-3E852F279ED6}" type="slidenum">
              <a:rPr lang="fr-FR" smtClean="0"/>
              <a:pPr algn="r"/>
              <a:t>1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9527E-15EF-4D5B-8296-8AAA013D5D20}"/>
              </a:ext>
            </a:extLst>
          </p:cNvPr>
          <p:cNvSpPr txBox="1"/>
          <p:nvPr/>
        </p:nvSpPr>
        <p:spPr>
          <a:xfrm>
            <a:off x="199384" y="897711"/>
            <a:ext cx="837601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 are continuing our tests with TROLL-2 and 16-channel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WaveC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1. At the moment we have the results for the two independent experiments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with  dry ZnWO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grains  under excitation with the cosmic muons: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35E25F-518C-4568-9B93-503846ACC998}"/>
              </a:ext>
            </a:extLst>
          </p:cNvPr>
          <p:cNvGrpSpPr/>
          <p:nvPr/>
        </p:nvGrpSpPr>
        <p:grpSpPr>
          <a:xfrm>
            <a:off x="125080" y="2226316"/>
            <a:ext cx="8920450" cy="3437865"/>
            <a:chOff x="-644837" y="1715917"/>
            <a:chExt cx="8920450" cy="343786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EBD9929-3B2C-42EB-BD6E-C4DEB00EB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44837" y="1716531"/>
              <a:ext cx="3981006" cy="300681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74D062-9890-4406-8CF5-E887D2BD5D24}"/>
                </a:ext>
              </a:extLst>
            </p:cNvPr>
            <p:cNvSpPr txBox="1"/>
            <p:nvPr/>
          </p:nvSpPr>
          <p:spPr>
            <a:xfrm>
              <a:off x="578519" y="214816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Mean ~660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08B8AA4-6666-44CB-AFB1-A0CB31C28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7473" y="1715917"/>
              <a:ext cx="4658140" cy="300681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A2E85C-131C-4673-94B1-05E19E5B037D}"/>
                </a:ext>
              </a:extLst>
            </p:cNvPr>
            <p:cNvSpPr txBox="1"/>
            <p:nvPr/>
          </p:nvSpPr>
          <p:spPr>
            <a:xfrm>
              <a:off x="5152057" y="214816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Mean ~650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56D93D-CA21-49FB-8066-6CE4662207F8}"/>
                </a:ext>
              </a:extLst>
            </p:cNvPr>
            <p:cNvSpPr txBox="1"/>
            <p:nvPr/>
          </p:nvSpPr>
          <p:spPr>
            <a:xfrm>
              <a:off x="-570533" y="4846005"/>
              <a:ext cx="87992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The results for the 1st and the 2nd experiment are quite similar – we have the reproducibility </a:t>
              </a: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10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4689-E265-4A1F-861A-431A0E34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9212" y="6356351"/>
            <a:ext cx="2057400" cy="365125"/>
          </a:xfrm>
        </p:spPr>
        <p:txBody>
          <a:bodyPr/>
          <a:lstStyle/>
          <a:p>
            <a:pPr algn="r"/>
            <a:fld id="{1933E850-FCA1-4A98-B50D-3E852F279ED6}" type="slidenum">
              <a:rPr lang="fr-FR" smtClean="0"/>
              <a:pPr algn="r"/>
              <a:t>2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48D75-50D7-4447-B012-5CE949F8A0F0}"/>
              </a:ext>
            </a:extLst>
          </p:cNvPr>
          <p:cNvSpPr txBox="1"/>
          <p:nvPr/>
        </p:nvSpPr>
        <p:spPr>
          <a:xfrm>
            <a:off x="344383" y="1033154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 have the results for ZnWO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grains+water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FE283A-EA36-4404-8814-CC8FC7D64EB5}"/>
              </a:ext>
            </a:extLst>
          </p:cNvPr>
          <p:cNvGrpSpPr/>
          <p:nvPr/>
        </p:nvGrpSpPr>
        <p:grpSpPr>
          <a:xfrm>
            <a:off x="2209235" y="1468382"/>
            <a:ext cx="4252642" cy="3232467"/>
            <a:chOff x="319358" y="1515883"/>
            <a:chExt cx="4252642" cy="32324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17F3C0-D683-41BD-8181-372FF23B4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358" y="1515883"/>
              <a:ext cx="4252642" cy="323246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9144FD-08B9-45D4-B820-480D1E63A633}"/>
                </a:ext>
              </a:extLst>
            </p:cNvPr>
            <p:cNvSpPr txBox="1"/>
            <p:nvPr/>
          </p:nvSpPr>
          <p:spPr>
            <a:xfrm>
              <a:off x="1858335" y="2100900"/>
              <a:ext cx="1174687" cy="355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Mean ~780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3EEAD1C-1080-44BA-9A18-F3ABA4A965EC}"/>
              </a:ext>
            </a:extLst>
          </p:cNvPr>
          <p:cNvSpPr txBox="1"/>
          <p:nvPr/>
        </p:nvSpPr>
        <p:spPr>
          <a:xfrm>
            <a:off x="484983" y="136524"/>
            <a:ext cx="7701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GRAiNITA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test bench updates: April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E7F76-CB90-4628-96E7-222CC2C6028E}"/>
              </a:ext>
            </a:extLst>
          </p:cNvPr>
          <p:cNvSpPr txBox="1"/>
          <p:nvPr/>
        </p:nvSpPr>
        <p:spPr>
          <a:xfrm>
            <a:off x="304366" y="4743770"/>
            <a:ext cx="7890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About 18% increase from “dry” to “water” -&gt; 21% for results obtained using TROLL-1</a:t>
            </a:r>
          </a:p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 have the reproducibility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3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7A624-F175-404B-984F-D2600F0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3E850-FCA1-4A98-B50D-3E852F279ED6}" type="slidenum">
              <a:rPr lang="fr-FR" smtClean="0"/>
              <a:pPr algn="r"/>
              <a:t>3</a:t>
            </a:fld>
            <a:endParaRPr lang="fr-FR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DF9E7B-CC99-4DF6-A4AC-D2940932A956}"/>
              </a:ext>
            </a:extLst>
          </p:cNvPr>
          <p:cNvGrpSpPr/>
          <p:nvPr/>
        </p:nvGrpSpPr>
        <p:grpSpPr>
          <a:xfrm>
            <a:off x="510632" y="1812872"/>
            <a:ext cx="6365174" cy="4908604"/>
            <a:chOff x="1389414" y="1115279"/>
            <a:chExt cx="6365174" cy="49086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955BF8-21B8-4927-BFA5-BB5306763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29" r="1804" b="5351"/>
            <a:stretch/>
          </p:blipFill>
          <p:spPr>
            <a:xfrm>
              <a:off x="1389414" y="1115279"/>
              <a:ext cx="6365174" cy="3991112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1EC2C0-EECB-4507-8BF6-A0FD0AFAC0AD}"/>
                </a:ext>
              </a:extLst>
            </p:cNvPr>
            <p:cNvGrpSpPr/>
            <p:nvPr/>
          </p:nvGrpSpPr>
          <p:grpSpPr>
            <a:xfrm>
              <a:off x="2131224" y="5146468"/>
              <a:ext cx="5461067" cy="877415"/>
              <a:chOff x="2131224" y="5146468"/>
              <a:chExt cx="5461067" cy="87741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07AA8A9-15CC-43A5-AFF3-EF8F94AC0ED9}"/>
                  </a:ext>
                </a:extLst>
              </p:cNvPr>
              <p:cNvGrpSpPr/>
              <p:nvPr/>
            </p:nvGrpSpPr>
            <p:grpSpPr>
              <a:xfrm>
                <a:off x="2131224" y="5146468"/>
                <a:ext cx="5461067" cy="579273"/>
                <a:chOff x="2131224" y="5146468"/>
                <a:chExt cx="5461067" cy="579273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005D6699-4D28-4A66-B207-C3958CFBB587}"/>
                    </a:ext>
                  </a:extLst>
                </p:cNvPr>
                <p:cNvGrpSpPr/>
                <p:nvPr/>
              </p:nvGrpSpPr>
              <p:grpSpPr>
                <a:xfrm>
                  <a:off x="2131224" y="5146468"/>
                  <a:ext cx="5461067" cy="223652"/>
                  <a:chOff x="1389414" y="5308270"/>
                  <a:chExt cx="5461067" cy="223652"/>
                </a:xfrm>
              </p:grpSpPr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502AF382-873D-4382-9E78-87BA936DD2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89414" y="5415148"/>
                    <a:ext cx="5461067" cy="9896"/>
                  </a:xfrm>
                  <a:prstGeom prst="straightConnector1">
                    <a:avLst/>
                  </a:prstGeom>
                  <a:ln>
                    <a:solidFill>
                      <a:srgbClr val="42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B3CEACF7-7BA9-4B76-9224-21CD988A6C18}"/>
                      </a:ext>
                    </a:extLst>
                  </p:cNvPr>
                  <p:cNvCxnSpPr/>
                  <p:nvPr/>
                </p:nvCxnSpPr>
                <p:spPr>
                  <a:xfrm>
                    <a:off x="2246403" y="5308270"/>
                    <a:ext cx="0" cy="2137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7C69591E-E97C-46CE-B953-2937457B29E6}"/>
                      </a:ext>
                    </a:extLst>
                  </p:cNvPr>
                  <p:cNvCxnSpPr/>
                  <p:nvPr/>
                </p:nvCxnSpPr>
                <p:spPr>
                  <a:xfrm>
                    <a:off x="3208479" y="5308270"/>
                    <a:ext cx="0" cy="2137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BB04BF8C-30CE-4AE3-87F2-ABD5786E49DC}"/>
                      </a:ext>
                    </a:extLst>
                  </p:cNvPr>
                  <p:cNvCxnSpPr/>
                  <p:nvPr/>
                </p:nvCxnSpPr>
                <p:spPr>
                  <a:xfrm>
                    <a:off x="4201749" y="5318166"/>
                    <a:ext cx="0" cy="2137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083F5244-A05A-4C32-91EC-F8E41360DC3F}"/>
                      </a:ext>
                    </a:extLst>
                  </p:cNvPr>
                  <p:cNvCxnSpPr/>
                  <p:nvPr/>
                </p:nvCxnSpPr>
                <p:spPr>
                  <a:xfrm>
                    <a:off x="5016771" y="5318166"/>
                    <a:ext cx="0" cy="2137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919C8B23-5440-4D82-8A2E-E271B38858FA}"/>
                      </a:ext>
                    </a:extLst>
                  </p:cNvPr>
                  <p:cNvCxnSpPr/>
                  <p:nvPr/>
                </p:nvCxnSpPr>
                <p:spPr>
                  <a:xfrm>
                    <a:off x="5990667" y="5318166"/>
                    <a:ext cx="0" cy="21375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8993CA8-9BA4-4FE6-AC22-E546E04D9B68}"/>
                    </a:ext>
                  </a:extLst>
                </p:cNvPr>
                <p:cNvSpPr txBox="1"/>
                <p:nvPr/>
              </p:nvSpPr>
              <p:spPr>
                <a:xfrm>
                  <a:off x="2778861" y="5356409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12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92C9DCA-1FD5-4124-BFE9-3459F33B064D}"/>
                    </a:ext>
                  </a:extLst>
                </p:cNvPr>
                <p:cNvSpPr txBox="1"/>
                <p:nvPr/>
              </p:nvSpPr>
              <p:spPr>
                <a:xfrm>
                  <a:off x="3738901" y="5356409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24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3D0008-DD7A-486C-A5C5-40C528F0A1C3}"/>
                    </a:ext>
                  </a:extLst>
                </p:cNvPr>
                <p:cNvSpPr txBox="1"/>
                <p:nvPr/>
              </p:nvSpPr>
              <p:spPr>
                <a:xfrm>
                  <a:off x="4734207" y="5356409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36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5D94220-06FA-4D6E-B23F-210AA54C04F0}"/>
                    </a:ext>
                  </a:extLst>
                </p:cNvPr>
                <p:cNvSpPr txBox="1"/>
                <p:nvPr/>
              </p:nvSpPr>
              <p:spPr>
                <a:xfrm>
                  <a:off x="5549229" y="5356409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48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5D1BE7-0FF2-464F-9EA6-5DA81E7AF636}"/>
                    </a:ext>
                  </a:extLst>
                </p:cNvPr>
                <p:cNvSpPr txBox="1"/>
                <p:nvPr/>
              </p:nvSpPr>
              <p:spPr>
                <a:xfrm>
                  <a:off x="6544535" y="5356409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60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2F389B-0761-49A2-9D07-E4B3BD2978F4}"/>
                  </a:ext>
                </a:extLst>
              </p:cNvPr>
              <p:cNvSpPr txBox="1"/>
              <p:nvPr/>
            </p:nvSpPr>
            <p:spPr>
              <a:xfrm>
                <a:off x="2778861" y="5654551"/>
                <a:ext cx="4329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 after the start of the acquisition, hours</a:t>
                </a: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C59F0DF-9D50-4EAE-A0C3-643636B449D3}"/>
              </a:ext>
            </a:extLst>
          </p:cNvPr>
          <p:cNvSpPr txBox="1"/>
          <p:nvPr/>
        </p:nvSpPr>
        <p:spPr>
          <a:xfrm>
            <a:off x="814203" y="136524"/>
            <a:ext cx="7701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GRAiNITA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test bench updates: April 2024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354A57-A424-4C03-AB9D-7836FA17F5E5}"/>
              </a:ext>
            </a:extLst>
          </p:cNvPr>
          <p:cNvSpPr txBox="1"/>
          <p:nvPr/>
        </p:nvSpPr>
        <p:spPr>
          <a:xfrm>
            <a:off x="-1" y="901962"/>
            <a:ext cx="983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 have tried to do the measurements for ZnWO</a:t>
            </a:r>
            <a:r>
              <a:rPr lang="en-US" sz="1700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grains+heavy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liquid 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500" b="0" i="0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3Na</a:t>
            </a:r>
            <a:r>
              <a:rPr lang="en-US" sz="1500" b="0" i="0" baseline="-25000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2</a:t>
            </a:r>
            <a:r>
              <a:rPr lang="en-US" sz="1500" b="0" i="0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WO</a:t>
            </a:r>
            <a:r>
              <a:rPr lang="en-US" sz="1500" b="0" i="0" baseline="-25000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4</a:t>
            </a:r>
            <a:r>
              <a:rPr lang="en-US" sz="1500" b="0" i="0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·9WO</a:t>
            </a:r>
            <a:r>
              <a:rPr lang="en-US" sz="1500" b="0" i="0" baseline="-25000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3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14C97E-E17A-47D3-A284-1A2700DE811A}"/>
              </a:ext>
            </a:extLst>
          </p:cNvPr>
          <p:cNvSpPr txBox="1"/>
          <p:nvPr/>
        </p:nvSpPr>
        <p:spPr>
          <a:xfrm>
            <a:off x="510632" y="1344235"/>
            <a:ext cx="8122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After about 3 days from the start of the acquisition we totally lost the response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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D92F2A-A7D9-4C97-83A2-12D0BB4F6483}"/>
              </a:ext>
            </a:extLst>
          </p:cNvPr>
          <p:cNvSpPr txBox="1"/>
          <p:nvPr/>
        </p:nvSpPr>
        <p:spPr>
          <a:xfrm>
            <a:off x="7883236" y="3879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A0950D1-5298-4318-8CE1-380E0472D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81" y="2891208"/>
            <a:ext cx="1931439" cy="17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934CD-0B33-4036-90AE-0F445EC5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151" y="6382333"/>
            <a:ext cx="2057400" cy="365125"/>
          </a:xfrm>
        </p:spPr>
        <p:txBody>
          <a:bodyPr/>
          <a:lstStyle/>
          <a:p>
            <a:pPr algn="r"/>
            <a:fld id="{1933E850-FCA1-4A98-B50D-3E852F279ED6}" type="slidenum">
              <a:rPr lang="fr-FR" smtClean="0"/>
              <a:pPr algn="r"/>
              <a:t>4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0346F-CF6E-4723-93F0-0496421B4A9A}"/>
              </a:ext>
            </a:extLst>
          </p:cNvPr>
          <p:cNvSpPr txBox="1"/>
          <p:nvPr/>
        </p:nvSpPr>
        <p:spPr>
          <a:xfrm>
            <a:off x="814203" y="136524"/>
            <a:ext cx="7701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GRAiNITA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test bench updates: April 2024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521F09-7565-4835-8DC4-CAEC454A5E4A}"/>
              </a:ext>
            </a:extLst>
          </p:cNvPr>
          <p:cNvGrpSpPr/>
          <p:nvPr/>
        </p:nvGrpSpPr>
        <p:grpSpPr>
          <a:xfrm>
            <a:off x="1568404" y="4419312"/>
            <a:ext cx="5407249" cy="2154857"/>
            <a:chOff x="1568404" y="4540048"/>
            <a:chExt cx="5407249" cy="21548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F5155E-3625-42D5-BB6D-0B96A75AC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1" t="29985" r="28113" b="15426"/>
            <a:stretch/>
          </p:blipFill>
          <p:spPr>
            <a:xfrm rot="5400000">
              <a:off x="3658554" y="4955499"/>
              <a:ext cx="1412026" cy="12582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72B24D-28EB-46E4-AD3C-A8C06597DBA8}"/>
                </a:ext>
              </a:extLst>
            </p:cNvPr>
            <p:cNvSpPr txBox="1"/>
            <p:nvPr/>
          </p:nvSpPr>
          <p:spPr>
            <a:xfrm>
              <a:off x="3253161" y="4540048"/>
              <a:ext cx="20377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Experimental proof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FFB5E0-557C-42C3-81F5-1AF19521BDEA}"/>
                </a:ext>
              </a:extLst>
            </p:cNvPr>
            <p:cNvSpPr txBox="1"/>
            <p:nvPr/>
          </p:nvSpPr>
          <p:spPr>
            <a:xfrm>
              <a:off x="1568404" y="6356351"/>
              <a:ext cx="5407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piece of Al immersed into heavy liquid after ~20 hours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7909FC-34D8-4EE6-97E2-25D9B766B895}"/>
              </a:ext>
            </a:extLst>
          </p:cNvPr>
          <p:cNvGrpSpPr/>
          <p:nvPr/>
        </p:nvGrpSpPr>
        <p:grpSpPr>
          <a:xfrm>
            <a:off x="135331" y="1062749"/>
            <a:ext cx="9058890" cy="2819502"/>
            <a:chOff x="246171" y="1650589"/>
            <a:chExt cx="9058890" cy="28195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ED1858-640B-4EE6-A392-C4CDE93F586D}"/>
                </a:ext>
              </a:extLst>
            </p:cNvPr>
            <p:cNvSpPr txBox="1"/>
            <p:nvPr/>
          </p:nvSpPr>
          <p:spPr>
            <a:xfrm>
              <a:off x="246171" y="1650589"/>
              <a:ext cx="90588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The heavy liquid inside the TROLL-2 became totally non-transparent (dark blue color)!!!!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D1A6C2E-0305-49E0-8966-0EC8367994D5}"/>
                </a:ext>
              </a:extLst>
            </p:cNvPr>
            <p:cNvGrpSpPr/>
            <p:nvPr/>
          </p:nvGrpSpPr>
          <p:grpSpPr>
            <a:xfrm>
              <a:off x="1824373" y="2281397"/>
              <a:ext cx="4897062" cy="1508156"/>
              <a:chOff x="1349359" y="2813860"/>
              <a:chExt cx="5599285" cy="169875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1254834-4689-43DC-A409-7EB401F2E5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45" r="10248"/>
              <a:stretch/>
            </p:blipFill>
            <p:spPr>
              <a:xfrm rot="5400000">
                <a:off x="4910945" y="2474915"/>
                <a:ext cx="1698753" cy="237664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A6E32B5-A335-4586-BCDD-D195DC73B5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02" t="4149" r="25509" b="13372"/>
              <a:stretch/>
            </p:blipFill>
            <p:spPr>
              <a:xfrm rot="5400000">
                <a:off x="1916036" y="2247184"/>
                <a:ext cx="1674422" cy="2807775"/>
              </a:xfrm>
              <a:prstGeom prst="rect">
                <a:avLst/>
              </a:prstGeom>
            </p:spPr>
          </p:pic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0195E75-F20F-4DE6-9655-B01BDD805A2C}"/>
                  </a:ext>
                </a:extLst>
              </p:cNvPr>
              <p:cNvCxnSpPr/>
              <p:nvPr/>
            </p:nvCxnSpPr>
            <p:spPr>
              <a:xfrm>
                <a:off x="1484416" y="3063834"/>
                <a:ext cx="534389" cy="365166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55DE0C7-CC09-4172-B291-C506B2CCCE8A}"/>
                  </a:ext>
                </a:extLst>
              </p:cNvPr>
              <p:cNvCxnSpPr/>
              <p:nvPr/>
            </p:nvCxnSpPr>
            <p:spPr>
              <a:xfrm>
                <a:off x="4705105" y="3456886"/>
                <a:ext cx="534389" cy="365166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91F0793-3CC6-4636-941E-9F46E015F1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2100" y="3551605"/>
                <a:ext cx="522441" cy="41682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CBBC90-BAFD-4BFA-966C-9384F466D9A9}"/>
                </a:ext>
              </a:extLst>
            </p:cNvPr>
            <p:cNvGrpSpPr/>
            <p:nvPr/>
          </p:nvGrpSpPr>
          <p:grpSpPr>
            <a:xfrm>
              <a:off x="377418" y="3841404"/>
              <a:ext cx="7559433" cy="584775"/>
              <a:chOff x="577826" y="3830622"/>
              <a:chExt cx="7559433" cy="58477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D019A0-1CF4-45CF-8610-5F6528EC5B5B}"/>
                  </a:ext>
                </a:extLst>
              </p:cNvPr>
              <p:cNvSpPr txBox="1"/>
              <p:nvPr/>
            </p:nvSpPr>
            <p:spPr>
              <a:xfrm>
                <a:off x="577826" y="3830622"/>
                <a:ext cx="43123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Red-Ox rection between W</a:t>
                </a:r>
                <a:r>
                  <a:rPr lang="en-US" sz="1600" baseline="30000" dirty="0">
                    <a:solidFill>
                      <a:schemeClr val="accent6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+6 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(heavy liquid) </a:t>
                </a:r>
              </a:p>
              <a:p>
                <a:pPr algn="ctr"/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and Al(TROLL’s body)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0AB60D-EB99-4B5B-8689-65B2B38C5EE4}"/>
                  </a:ext>
                </a:extLst>
              </p:cNvPr>
              <p:cNvSpPr txBox="1"/>
              <p:nvPr/>
            </p:nvSpPr>
            <p:spPr>
              <a:xfrm>
                <a:off x="5496793" y="3830622"/>
                <a:ext cx="26404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precipitation of blue </a:t>
                </a:r>
              </a:p>
              <a:p>
                <a:pPr algn="ctr"/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tungsten oxide WO</a:t>
                </a:r>
                <a:r>
                  <a:rPr lang="en-US" sz="1600" baseline="-25000" dirty="0">
                    <a:solidFill>
                      <a:schemeClr val="accent6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2.72-2.9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1D9A254A-8FB8-45BB-A522-6F23A3C3C85F}"/>
                  </a:ext>
                </a:extLst>
              </p:cNvPr>
              <p:cNvSpPr/>
              <p:nvPr/>
            </p:nvSpPr>
            <p:spPr>
              <a:xfrm>
                <a:off x="4890225" y="3971314"/>
                <a:ext cx="606568" cy="333457"/>
              </a:xfrm>
              <a:prstGeom prst="rightArrow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8094C8-EEFC-46AD-97D5-17292D57D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0" t="13058" r="10218" b="10466"/>
            <a:stretch/>
          </p:blipFill>
          <p:spPr>
            <a:xfrm>
              <a:off x="7829854" y="3671299"/>
              <a:ext cx="1136822" cy="798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46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25D0D-9C9D-4D92-BDA0-1493457D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9825" y="6356351"/>
            <a:ext cx="2057400" cy="365125"/>
          </a:xfrm>
        </p:spPr>
        <p:txBody>
          <a:bodyPr/>
          <a:lstStyle/>
          <a:p>
            <a:pPr algn="r"/>
            <a:fld id="{1933E850-FCA1-4A98-B50D-3E852F279ED6}" type="slidenum">
              <a:rPr lang="fr-FR" smtClean="0"/>
              <a:pPr algn="r"/>
              <a:t>5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BFF92-4787-4CA1-82A2-9CCB575C1218}"/>
              </a:ext>
            </a:extLst>
          </p:cNvPr>
          <p:cNvSpPr txBox="1"/>
          <p:nvPr/>
        </p:nvSpPr>
        <p:spPr>
          <a:xfrm>
            <a:off x="814203" y="136524"/>
            <a:ext cx="7701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GRAiNITA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test bench updates: April 2024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C2B620-7016-48EF-9DC8-D755CEEED4F3}"/>
              </a:ext>
            </a:extLst>
          </p:cNvPr>
          <p:cNvGrpSpPr/>
          <p:nvPr/>
        </p:nvGrpSpPr>
        <p:grpSpPr>
          <a:xfrm>
            <a:off x="261167" y="1317841"/>
            <a:ext cx="8574850" cy="1571740"/>
            <a:chOff x="261167" y="1317841"/>
            <a:chExt cx="8574850" cy="15717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7E62CB-C35D-4C06-95D6-A2C0EBEF148C}"/>
                </a:ext>
              </a:extLst>
            </p:cNvPr>
            <p:cNvSpPr txBox="1"/>
            <p:nvPr/>
          </p:nvSpPr>
          <p:spPr>
            <a:xfrm>
              <a:off x="261167" y="1317841"/>
              <a:ext cx="852448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The Troll-2 and grains were successfully washed with water. No damage was found “by eye” 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</a:p>
            <a:p>
              <a:pPr marL="342900" indent="-342900">
                <a:buAutoNum type="arabicPeriod"/>
              </a:pPr>
              <a:endPara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endParaRPr>
            </a:p>
            <a:p>
              <a:pPr marL="342900" indent="-342900">
                <a:buAutoNum type="arabicPeriod"/>
              </a:pP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To check if the TROLL-2 is still functioning well after ”heavy liquid disaster” we have started the cosmic run for ZnWO</a:t>
              </a:r>
              <a:r>
                <a:rPr lang="en-US" baseline="-250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4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  <a:sym typeface="Wingdings" panose="05000000000000000000" pitchFamily="2" charset="2"/>
                </a:rPr>
                <a:t>+water (ongoing)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9EAD29-8C4C-4EC6-9DE6-27CA0C854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1" t="10835" r="21935" b="7875"/>
            <a:stretch/>
          </p:blipFill>
          <p:spPr>
            <a:xfrm>
              <a:off x="8145805" y="2348156"/>
              <a:ext cx="369545" cy="5414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89A4FA-206A-44CB-A452-E349A5BC7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1" t="10835" r="21935" b="7875"/>
            <a:stretch/>
          </p:blipFill>
          <p:spPr>
            <a:xfrm>
              <a:off x="8466472" y="2348156"/>
              <a:ext cx="369545" cy="541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B4C23-28CA-4CDC-9BFA-EBB05258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3E850-FCA1-4A98-B50D-3E852F279ED6}" type="slidenum">
              <a:rPr lang="fr-FR" smtClean="0"/>
              <a:pPr algn="r"/>
              <a:t>6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0ACD0-B7EB-43D5-957C-5333BC82EF80}"/>
              </a:ext>
            </a:extLst>
          </p:cNvPr>
          <p:cNvSpPr txBox="1"/>
          <p:nvPr/>
        </p:nvSpPr>
        <p:spPr>
          <a:xfrm>
            <a:off x="2605932" y="173594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Possible scenarios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36238-37D0-40BC-B43A-6FC7F31E79B9}"/>
              </a:ext>
            </a:extLst>
          </p:cNvPr>
          <p:cNvSpPr txBox="1"/>
          <p:nvPr/>
        </p:nvSpPr>
        <p:spPr>
          <a:xfrm>
            <a:off x="261167" y="1317841"/>
            <a:ext cx="85244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Making of the TROLL-3 from another materials: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stainless steel – possible but very problematic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since it is very difficult to machine the stainless steel…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PMMA – possible but maybe it is not “strong” enough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2. Using of H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(hydrogen peroxide or “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l’eau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oxyg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née”) to avoid the Red-OX reaction - possible 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additional experiments are needed to find the proper concentration of H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 effect of H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can be non-permanent</a:t>
            </a:r>
          </a:p>
        </p:txBody>
      </p:sp>
    </p:spTree>
    <p:extLst>
      <p:ext uri="{BB962C8B-B14F-4D97-AF65-F5344CB8AC3E}">
        <p14:creationId xmlns:p14="http://schemas.microsoft.com/office/powerpoint/2010/main" val="397451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E21D3-D6B6-45ED-A2FA-405BBBD7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3E850-FCA1-4A98-B50D-3E852F279ED6}" type="slidenum">
              <a:rPr lang="fr-FR" smtClean="0"/>
              <a:pPr algn="r"/>
              <a:t>7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DFC7D-4D62-42C3-B1AA-B5CE78CF3937}"/>
              </a:ext>
            </a:extLst>
          </p:cNvPr>
          <p:cNvSpPr txBox="1"/>
          <p:nvPr/>
        </p:nvSpPr>
        <p:spPr>
          <a:xfrm>
            <a:off x="1743688" y="136524"/>
            <a:ext cx="5061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Steps in the nearest future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D8BBB-2428-41FA-8792-A6B494983335}"/>
              </a:ext>
            </a:extLst>
          </p:cNvPr>
          <p:cNvSpPr txBox="1"/>
          <p:nvPr/>
        </p:nvSpPr>
        <p:spPr>
          <a:xfrm>
            <a:off x="154878" y="1487476"/>
            <a:ext cx="88342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Producing of the TROLL-3 with Y-11 WLS fibers to perform the tests with CaWO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grains (dry and with water, no  heavy liquid).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Doing the tests for CaWO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grains using TROLL-2. Of course, O-2(300) WLS fibers are far from perfect for detection of the CaWO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luminescence, but at least we can estimate the yield from CaWO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(with O-2(300) the yield should be 2 times lower than with Y-11)</a:t>
            </a:r>
          </a:p>
          <a:p>
            <a:endParaRPr lang="en-US" baseline="-250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67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3199</TotalTime>
  <Words>451</Words>
  <Application>Microsoft Office PowerPoint</Application>
  <PresentationFormat>On-screen Show (4:3)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ianina boiaryntseva</dc:creator>
  <cp:lastModifiedBy>ianina boiaryntseva</cp:lastModifiedBy>
  <cp:revision>299</cp:revision>
  <cp:lastPrinted>2023-07-07T14:37:53Z</cp:lastPrinted>
  <dcterms:created xsi:type="dcterms:W3CDTF">2022-11-22T15:13:37Z</dcterms:created>
  <dcterms:modified xsi:type="dcterms:W3CDTF">2024-04-05T10:33:30Z</dcterms:modified>
</cp:coreProperties>
</file>