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9" r:id="rId3"/>
    <p:sldId id="430" r:id="rId4"/>
    <p:sldId id="439" r:id="rId5"/>
    <p:sldId id="436" r:id="rId6"/>
    <p:sldId id="440" r:id="rId7"/>
    <p:sldId id="441" r:id="rId8"/>
    <p:sldId id="442" r:id="rId9"/>
    <p:sldId id="443" r:id="rId10"/>
    <p:sldId id="444" r:id="rId11"/>
    <p:sldId id="446" r:id="rId12"/>
    <p:sldId id="447" r:id="rId13"/>
    <p:sldId id="445" r:id="rId14"/>
    <p:sldId id="437" r:id="rId15"/>
    <p:sldId id="438" r:id="rId16"/>
    <p:sldId id="431" r:id="rId17"/>
    <p:sldId id="435" r:id="rId18"/>
  </p:sldIdLst>
  <p:sldSz cx="12192000" cy="6858000"/>
  <p:notesSz cx="6858000" cy="9144000"/>
  <p:defaultTextStyle>
    <a:defPPr>
      <a:defRPr lang="LID4096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9999FF"/>
    <a:srgbClr val="040DBC"/>
    <a:srgbClr val="040DC0"/>
    <a:srgbClr val="030A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01" autoAdjust="0"/>
  </p:normalViewPr>
  <p:slideViewPr>
    <p:cSldViewPr snapToGrid="0">
      <p:cViewPr varScale="1">
        <p:scale>
          <a:sx n="93" d="100"/>
          <a:sy n="93" d="100"/>
        </p:scale>
        <p:origin x="1236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DE8B37-5E31-44CE-8EF9-B4B5E8C5C0B2}" type="datetimeFigureOut">
              <a:rPr lang="uk-UA" smtClean="0"/>
              <a:t>08.03.2024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D7191E-7447-425A-BAEC-F60AA2ADB55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04155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85725" y="749300"/>
            <a:ext cx="6572250" cy="3697288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974660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D7191E-7447-425A-BAEC-F60AA2ADB554}" type="slidenum">
              <a:rPr lang="uk-UA" smtClean="0"/>
              <a:t>4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961130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EF9A80-209E-4422-BBCD-AA86E6F6EF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4C84ED7-3AAA-470D-89AA-371B234B97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1F9D41B-0E6F-4ADC-AACF-43A6C94942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BB737-0FB5-400C-AF48-1626FAFF63B7}" type="datetime1">
              <a:rPr lang="uk-UA" smtClean="0"/>
              <a:t>08.03.2024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3093626-4821-42E6-8B22-EEE20CA671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Denys Klekots denys.klekots@cern.ch</a:t>
            </a:r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44DA8EA-38A2-46DB-9EC5-0C4F8C49A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89D03-2A8B-46EE-BF82-C3408BD5E61D}" type="slidenum">
              <a:rPr lang="uk-UA" smtClean="0"/>
              <a:t>‹#›</a:t>
            </a:fld>
            <a:endParaRPr lang="uk-UA"/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38F2EFEB-DD3A-41AA-8018-CA501862944A}"/>
              </a:ext>
            </a:extLst>
          </p:cNvPr>
          <p:cNvGrpSpPr/>
          <p:nvPr userDrawn="1"/>
        </p:nvGrpSpPr>
        <p:grpSpPr>
          <a:xfrm>
            <a:off x="0" y="6354762"/>
            <a:ext cx="12192000" cy="503240"/>
            <a:chOff x="0" y="6354762"/>
            <a:chExt cx="12192000" cy="503240"/>
          </a:xfrm>
        </p:grpSpPr>
        <p:sp>
          <p:nvSpPr>
            <p:cNvPr id="8" name="Дата 1">
              <a:extLst>
                <a:ext uri="{FF2B5EF4-FFF2-40B4-BE49-F238E27FC236}">
                  <a16:creationId xmlns:a16="http://schemas.microsoft.com/office/drawing/2014/main" id="{F1A85AF3-303E-4DCB-9783-78E2D3848567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838200" y="6356350"/>
              <a:ext cx="2743200" cy="365125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LID4096"/>
              </a:defPPr>
              <a:lvl1pPr marL="0" algn="l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fld id="{0148F0F3-3E6D-4B7C-BBE6-1C93694638F0}" type="datetime1">
                <a:rPr lang="uk-UA" smtClean="0"/>
                <a:pPr/>
                <a:t>08.03.2024</a:t>
              </a:fld>
              <a:endParaRPr lang="uk-UA"/>
            </a:p>
          </p:txBody>
        </p:sp>
        <p:sp>
          <p:nvSpPr>
            <p:cNvPr id="9" name="Нижний колонтитул 2">
              <a:extLst>
                <a:ext uri="{FF2B5EF4-FFF2-40B4-BE49-F238E27FC236}">
                  <a16:creationId xmlns:a16="http://schemas.microsoft.com/office/drawing/2014/main" id="{760B2228-C9F9-4132-8602-03ED12482441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4038600" y="6356350"/>
              <a:ext cx="4114800" cy="365125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LID4096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de-DE"/>
                <a:t>Denys Klekots denys.klekots@cern.ch</a:t>
              </a:r>
              <a:endParaRPr lang="uk-UA"/>
            </a:p>
          </p:txBody>
        </p:sp>
        <p:sp>
          <p:nvSpPr>
            <p:cNvPr id="10" name="Номер слайда 3">
              <a:extLst>
                <a:ext uri="{FF2B5EF4-FFF2-40B4-BE49-F238E27FC236}">
                  <a16:creationId xmlns:a16="http://schemas.microsoft.com/office/drawing/2014/main" id="{92BDE45C-5F5E-4959-AEBD-6EDAB68AE654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8610600" y="6356350"/>
              <a:ext cx="2743200" cy="365125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LID4096"/>
              </a:defPPr>
              <a:lvl1pPr marL="0" algn="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fld id="{03E89D03-2A8B-46EE-BF82-C3408BD5E61D}" type="slidenum">
                <a:rPr lang="uk-UA" smtClean="0"/>
                <a:pPr/>
                <a:t>‹#›</a:t>
              </a:fld>
              <a:endParaRPr lang="uk-UA"/>
            </a:p>
          </p:txBody>
        </p:sp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id="{35F2A6AE-C5D2-4AD8-8BE3-5CB8AE088C87}"/>
                </a:ext>
              </a:extLst>
            </p:cNvPr>
            <p:cNvSpPr/>
            <p:nvPr userDrawn="1"/>
          </p:nvSpPr>
          <p:spPr>
            <a:xfrm>
              <a:off x="0" y="6356350"/>
              <a:ext cx="12192000" cy="50165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2" name="Прямоугольный треугольник 11">
              <a:extLst>
                <a:ext uri="{FF2B5EF4-FFF2-40B4-BE49-F238E27FC236}">
                  <a16:creationId xmlns:a16="http://schemas.microsoft.com/office/drawing/2014/main" id="{E3DA1754-E44E-43C2-9304-E812E802940C}"/>
                </a:ext>
              </a:extLst>
            </p:cNvPr>
            <p:cNvSpPr/>
            <p:nvPr userDrawn="1"/>
          </p:nvSpPr>
          <p:spPr>
            <a:xfrm rot="5400000">
              <a:off x="942975" y="6605588"/>
              <a:ext cx="266700" cy="238125"/>
            </a:xfrm>
            <a:prstGeom prst="rtTriangl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3" name="Прямоугольный треугольник 12">
              <a:extLst>
                <a:ext uri="{FF2B5EF4-FFF2-40B4-BE49-F238E27FC236}">
                  <a16:creationId xmlns:a16="http://schemas.microsoft.com/office/drawing/2014/main" id="{5521EB88-C663-4E1C-9079-5D5F29F1D764}"/>
                </a:ext>
              </a:extLst>
            </p:cNvPr>
            <p:cNvSpPr/>
            <p:nvPr userDrawn="1"/>
          </p:nvSpPr>
          <p:spPr>
            <a:xfrm rot="5400000">
              <a:off x="11115674" y="6354763"/>
              <a:ext cx="238126" cy="238125"/>
            </a:xfrm>
            <a:prstGeom prst="rtTriangl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4" name="Прямоугольник 13">
              <a:extLst>
                <a:ext uri="{FF2B5EF4-FFF2-40B4-BE49-F238E27FC236}">
                  <a16:creationId xmlns:a16="http://schemas.microsoft.com/office/drawing/2014/main" id="{F2BDE72F-43E2-4517-86AC-7DC4A452C829}"/>
                </a:ext>
              </a:extLst>
            </p:cNvPr>
            <p:cNvSpPr/>
            <p:nvPr userDrawn="1"/>
          </p:nvSpPr>
          <p:spPr>
            <a:xfrm>
              <a:off x="0" y="6591300"/>
              <a:ext cx="957262" cy="266700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CB2D7751-2640-44D5-8AD3-BF4569760C32}"/>
                </a:ext>
              </a:extLst>
            </p:cNvPr>
            <p:cNvSpPr/>
            <p:nvPr userDrawn="1"/>
          </p:nvSpPr>
          <p:spPr>
            <a:xfrm>
              <a:off x="1" y="6354762"/>
              <a:ext cx="11115674" cy="238125"/>
            </a:xfrm>
            <a:prstGeom prst="rect">
              <a:avLst/>
            </a:prstGeom>
            <a:solidFill>
              <a:srgbClr val="040DBC"/>
            </a:solidFill>
            <a:ln>
              <a:solidFill>
                <a:srgbClr val="040D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6" name="Прямоугольный треугольник 15">
              <a:extLst>
                <a:ext uri="{FF2B5EF4-FFF2-40B4-BE49-F238E27FC236}">
                  <a16:creationId xmlns:a16="http://schemas.microsoft.com/office/drawing/2014/main" id="{60C54A35-DCA5-4C85-8223-0226E40B55B1}"/>
                </a:ext>
              </a:extLst>
            </p:cNvPr>
            <p:cNvSpPr/>
            <p:nvPr userDrawn="1"/>
          </p:nvSpPr>
          <p:spPr>
            <a:xfrm rot="5400000">
              <a:off x="942975" y="6605589"/>
              <a:ext cx="266700" cy="238125"/>
            </a:xfrm>
            <a:prstGeom prst="rtTriangle">
              <a:avLst/>
            </a:prstGeom>
            <a:solidFill>
              <a:srgbClr val="040DBC"/>
            </a:solidFill>
            <a:ln>
              <a:solidFill>
                <a:srgbClr val="040D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7" name="Прямоугольный треугольник 16">
              <a:extLst>
                <a:ext uri="{FF2B5EF4-FFF2-40B4-BE49-F238E27FC236}">
                  <a16:creationId xmlns:a16="http://schemas.microsoft.com/office/drawing/2014/main" id="{87E64B9F-A784-4476-BDE1-2A5741EC062A}"/>
                </a:ext>
              </a:extLst>
            </p:cNvPr>
            <p:cNvSpPr/>
            <p:nvPr userDrawn="1"/>
          </p:nvSpPr>
          <p:spPr>
            <a:xfrm rot="5400000">
              <a:off x="11116468" y="6353970"/>
              <a:ext cx="236538" cy="238125"/>
            </a:xfrm>
            <a:prstGeom prst="rtTriangle">
              <a:avLst/>
            </a:prstGeom>
            <a:solidFill>
              <a:srgbClr val="040DBC"/>
            </a:solidFill>
            <a:ln>
              <a:solidFill>
                <a:srgbClr val="040D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8" name="Прямоугольник 17">
              <a:extLst>
                <a:ext uri="{FF2B5EF4-FFF2-40B4-BE49-F238E27FC236}">
                  <a16:creationId xmlns:a16="http://schemas.microsoft.com/office/drawing/2014/main" id="{F338BDBE-1A0E-4ADE-B6AA-4DD5600959EB}"/>
                </a:ext>
              </a:extLst>
            </p:cNvPr>
            <p:cNvSpPr/>
            <p:nvPr userDrawn="1"/>
          </p:nvSpPr>
          <p:spPr>
            <a:xfrm>
              <a:off x="0" y="6591301"/>
              <a:ext cx="957262" cy="266700"/>
            </a:xfrm>
            <a:prstGeom prst="rect">
              <a:avLst/>
            </a:prstGeom>
            <a:solidFill>
              <a:srgbClr val="040DBC"/>
            </a:solidFill>
            <a:ln>
              <a:solidFill>
                <a:srgbClr val="040D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sp>
        <p:nvSpPr>
          <p:cNvPr id="19" name="Прямоугольный треугольник 18">
            <a:extLst>
              <a:ext uri="{FF2B5EF4-FFF2-40B4-BE49-F238E27FC236}">
                <a16:creationId xmlns:a16="http://schemas.microsoft.com/office/drawing/2014/main" id="{A8C3EEA6-5AA7-403C-BF0F-CEA84A23D203}"/>
              </a:ext>
            </a:extLst>
          </p:cNvPr>
          <p:cNvSpPr/>
          <p:nvPr userDrawn="1"/>
        </p:nvSpPr>
        <p:spPr>
          <a:xfrm rot="5400000">
            <a:off x="-14288" y="15875"/>
            <a:ext cx="266700" cy="238125"/>
          </a:xfrm>
          <a:prstGeom prst="rtTriangle">
            <a:avLst/>
          </a:prstGeom>
          <a:solidFill>
            <a:srgbClr val="040DBC"/>
          </a:solidFill>
          <a:ln>
            <a:solidFill>
              <a:srgbClr val="040D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0" name="Прямоугольный треугольник 19">
            <a:extLst>
              <a:ext uri="{FF2B5EF4-FFF2-40B4-BE49-F238E27FC236}">
                <a16:creationId xmlns:a16="http://schemas.microsoft.com/office/drawing/2014/main" id="{F85938EE-44CD-4CE4-AEE9-4BA4A9ECBBCE}"/>
              </a:ext>
            </a:extLst>
          </p:cNvPr>
          <p:cNvSpPr/>
          <p:nvPr userDrawn="1"/>
        </p:nvSpPr>
        <p:spPr>
          <a:xfrm rot="5400000">
            <a:off x="792" y="6350797"/>
            <a:ext cx="236540" cy="238125"/>
          </a:xfrm>
          <a:prstGeom prst="rtTriangl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1" name="Прямоугольный треугольник 20">
            <a:extLst>
              <a:ext uri="{FF2B5EF4-FFF2-40B4-BE49-F238E27FC236}">
                <a16:creationId xmlns:a16="http://schemas.microsoft.com/office/drawing/2014/main" id="{E9A733E3-4893-414B-847E-1FCB903BC840}"/>
              </a:ext>
            </a:extLst>
          </p:cNvPr>
          <p:cNvSpPr/>
          <p:nvPr userDrawn="1"/>
        </p:nvSpPr>
        <p:spPr>
          <a:xfrm rot="16200000">
            <a:off x="11939588" y="6621462"/>
            <a:ext cx="266700" cy="238125"/>
          </a:xfrm>
          <a:prstGeom prst="rt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FD955FEA-1564-4AEA-8E2D-8DA659BFB2E9}"/>
              </a:ext>
            </a:extLst>
          </p:cNvPr>
          <p:cNvSpPr/>
          <p:nvPr userDrawn="1"/>
        </p:nvSpPr>
        <p:spPr>
          <a:xfrm>
            <a:off x="12001500" y="58737"/>
            <a:ext cx="121443" cy="133351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40524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27FDED-EFA4-4C75-AA56-4F2B1D7D36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8714D8D-F54C-4C27-944E-0238B73577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1BAC20A-531D-40A0-AED1-77E2B4C1AA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A72C1-D670-4D56-8976-32D6253290F6}" type="datetime1">
              <a:rPr lang="uk-UA" smtClean="0"/>
              <a:t>08.03.2024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972CB02-6A43-4A14-9AA6-8606D1EBC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Denys Klekots denys.klekots@cern.ch</a:t>
            </a:r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583228A-6A57-4A30-A64D-0435FD878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89D03-2A8B-46EE-BF82-C3408BD5E61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873206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2AA863A-7AFB-4E43-8592-81000ABCA67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BF2538E-DDFD-4094-BA3E-03E1F94E2C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1F1648E-2E32-40F7-AF90-264CA99BF8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6FB28-EE74-4434-B322-E75FDE8DA91F}" type="datetime1">
              <a:rPr lang="uk-UA" smtClean="0"/>
              <a:t>08.03.2024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1C883C-DB1E-48E9-B5CD-EA2C8693A5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Denys Klekots denys.klekots@cern.ch</a:t>
            </a:r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312E80F-A388-41E4-A2FD-B9521E78A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89D03-2A8B-46EE-BF82-C3408BD5E61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2580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19F9E38E-2074-434D-AE05-77510D6068E3}"/>
              </a:ext>
            </a:extLst>
          </p:cNvPr>
          <p:cNvGrpSpPr/>
          <p:nvPr userDrawn="1"/>
        </p:nvGrpSpPr>
        <p:grpSpPr>
          <a:xfrm>
            <a:off x="0" y="6354762"/>
            <a:ext cx="12192000" cy="503240"/>
            <a:chOff x="0" y="6354762"/>
            <a:chExt cx="12192000" cy="503240"/>
          </a:xfrm>
        </p:grpSpPr>
        <p:sp>
          <p:nvSpPr>
            <p:cNvPr id="9" name="Дата 1">
              <a:extLst>
                <a:ext uri="{FF2B5EF4-FFF2-40B4-BE49-F238E27FC236}">
                  <a16:creationId xmlns:a16="http://schemas.microsoft.com/office/drawing/2014/main" id="{0C6D1A8A-ABA0-4ABB-8684-98B90A728B4B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838200" y="6356350"/>
              <a:ext cx="2743200" cy="365125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LID4096"/>
              </a:defPPr>
              <a:lvl1pPr marL="0" algn="l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fld id="{0148F0F3-3E6D-4B7C-BBE6-1C93694638F0}" type="datetime1">
                <a:rPr lang="uk-UA" smtClean="0"/>
                <a:pPr/>
                <a:t>08.03.2024</a:t>
              </a:fld>
              <a:endParaRPr lang="uk-UA"/>
            </a:p>
          </p:txBody>
        </p:sp>
        <p:sp>
          <p:nvSpPr>
            <p:cNvPr id="10" name="Нижний колонтитул 2">
              <a:extLst>
                <a:ext uri="{FF2B5EF4-FFF2-40B4-BE49-F238E27FC236}">
                  <a16:creationId xmlns:a16="http://schemas.microsoft.com/office/drawing/2014/main" id="{3CA7FD29-63CF-4D6C-B3D1-F36FA7402B1D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4038600" y="6356350"/>
              <a:ext cx="4114800" cy="365125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LID4096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de-DE"/>
                <a:t>Denys Klekots denys.klekots@cern.ch</a:t>
              </a:r>
              <a:endParaRPr lang="uk-UA"/>
            </a:p>
          </p:txBody>
        </p:sp>
        <p:sp>
          <p:nvSpPr>
            <p:cNvPr id="11" name="Номер слайда 3">
              <a:extLst>
                <a:ext uri="{FF2B5EF4-FFF2-40B4-BE49-F238E27FC236}">
                  <a16:creationId xmlns:a16="http://schemas.microsoft.com/office/drawing/2014/main" id="{D8969915-4B11-4BD7-8103-378DE0E5F556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8610600" y="6356350"/>
              <a:ext cx="2743200" cy="365125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LID4096"/>
              </a:defPPr>
              <a:lvl1pPr marL="0" algn="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fld id="{03E89D03-2A8B-46EE-BF82-C3408BD5E61D}" type="slidenum">
                <a:rPr lang="uk-UA" smtClean="0"/>
                <a:pPr/>
                <a:t>‹#›</a:t>
              </a:fld>
              <a:endParaRPr lang="uk-UA"/>
            </a:p>
          </p:txBody>
        </p:sp>
        <p:sp>
          <p:nvSpPr>
            <p:cNvPr id="12" name="Прямоугольник 11">
              <a:extLst>
                <a:ext uri="{FF2B5EF4-FFF2-40B4-BE49-F238E27FC236}">
                  <a16:creationId xmlns:a16="http://schemas.microsoft.com/office/drawing/2014/main" id="{4B4AC9A5-5AAD-468A-91DD-081DB35EBE51}"/>
                </a:ext>
              </a:extLst>
            </p:cNvPr>
            <p:cNvSpPr/>
            <p:nvPr userDrawn="1"/>
          </p:nvSpPr>
          <p:spPr>
            <a:xfrm>
              <a:off x="0" y="6356350"/>
              <a:ext cx="12192000" cy="50165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4" name="Прямоугольный треугольник 13">
              <a:extLst>
                <a:ext uri="{FF2B5EF4-FFF2-40B4-BE49-F238E27FC236}">
                  <a16:creationId xmlns:a16="http://schemas.microsoft.com/office/drawing/2014/main" id="{36E7A2F2-FDEA-49C6-8732-4C50A9F08D96}"/>
                </a:ext>
              </a:extLst>
            </p:cNvPr>
            <p:cNvSpPr/>
            <p:nvPr userDrawn="1"/>
          </p:nvSpPr>
          <p:spPr>
            <a:xfrm rot="5400000">
              <a:off x="942975" y="6605588"/>
              <a:ext cx="266700" cy="238125"/>
            </a:xfrm>
            <a:prstGeom prst="rtTriangl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5" name="Прямоугольный треугольник 14">
              <a:extLst>
                <a:ext uri="{FF2B5EF4-FFF2-40B4-BE49-F238E27FC236}">
                  <a16:creationId xmlns:a16="http://schemas.microsoft.com/office/drawing/2014/main" id="{7624A751-2222-4A02-88A9-94A73569969A}"/>
                </a:ext>
              </a:extLst>
            </p:cNvPr>
            <p:cNvSpPr/>
            <p:nvPr userDrawn="1"/>
          </p:nvSpPr>
          <p:spPr>
            <a:xfrm rot="5400000">
              <a:off x="11115674" y="6354763"/>
              <a:ext cx="238126" cy="238125"/>
            </a:xfrm>
            <a:prstGeom prst="rtTriangl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6" name="Прямоугольник 15">
              <a:extLst>
                <a:ext uri="{FF2B5EF4-FFF2-40B4-BE49-F238E27FC236}">
                  <a16:creationId xmlns:a16="http://schemas.microsoft.com/office/drawing/2014/main" id="{E6F9EF66-A786-45F7-AC11-02A1210DC070}"/>
                </a:ext>
              </a:extLst>
            </p:cNvPr>
            <p:cNvSpPr/>
            <p:nvPr userDrawn="1"/>
          </p:nvSpPr>
          <p:spPr>
            <a:xfrm>
              <a:off x="0" y="6591300"/>
              <a:ext cx="957262" cy="266700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7" name="Прямоугольник 16">
              <a:extLst>
                <a:ext uri="{FF2B5EF4-FFF2-40B4-BE49-F238E27FC236}">
                  <a16:creationId xmlns:a16="http://schemas.microsoft.com/office/drawing/2014/main" id="{F029D487-90F3-4EDB-97F0-19316FD4A95A}"/>
                </a:ext>
              </a:extLst>
            </p:cNvPr>
            <p:cNvSpPr/>
            <p:nvPr userDrawn="1"/>
          </p:nvSpPr>
          <p:spPr>
            <a:xfrm>
              <a:off x="1" y="6354762"/>
              <a:ext cx="11115674" cy="238125"/>
            </a:xfrm>
            <a:prstGeom prst="rect">
              <a:avLst/>
            </a:prstGeom>
            <a:solidFill>
              <a:srgbClr val="040DBC"/>
            </a:solidFill>
            <a:ln>
              <a:solidFill>
                <a:srgbClr val="040D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8" name="Прямоугольный треугольник 17">
              <a:extLst>
                <a:ext uri="{FF2B5EF4-FFF2-40B4-BE49-F238E27FC236}">
                  <a16:creationId xmlns:a16="http://schemas.microsoft.com/office/drawing/2014/main" id="{ECF4F102-93E9-41A7-BA16-D928604FFE2E}"/>
                </a:ext>
              </a:extLst>
            </p:cNvPr>
            <p:cNvSpPr/>
            <p:nvPr userDrawn="1"/>
          </p:nvSpPr>
          <p:spPr>
            <a:xfrm rot="5400000">
              <a:off x="942975" y="6605589"/>
              <a:ext cx="266700" cy="238125"/>
            </a:xfrm>
            <a:prstGeom prst="rtTriangle">
              <a:avLst/>
            </a:prstGeom>
            <a:solidFill>
              <a:srgbClr val="040DBC"/>
            </a:solidFill>
            <a:ln>
              <a:solidFill>
                <a:srgbClr val="040D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9" name="Прямоугольный треугольник 18">
              <a:extLst>
                <a:ext uri="{FF2B5EF4-FFF2-40B4-BE49-F238E27FC236}">
                  <a16:creationId xmlns:a16="http://schemas.microsoft.com/office/drawing/2014/main" id="{C0F2D60D-D8B0-4547-B389-B880D29B09AE}"/>
                </a:ext>
              </a:extLst>
            </p:cNvPr>
            <p:cNvSpPr/>
            <p:nvPr userDrawn="1"/>
          </p:nvSpPr>
          <p:spPr>
            <a:xfrm rot="5400000">
              <a:off x="11116468" y="6353970"/>
              <a:ext cx="236538" cy="238125"/>
            </a:xfrm>
            <a:prstGeom prst="rtTriangle">
              <a:avLst/>
            </a:prstGeom>
            <a:solidFill>
              <a:srgbClr val="040DBC"/>
            </a:solidFill>
            <a:ln>
              <a:solidFill>
                <a:srgbClr val="040D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20" name="Прямоугольник 19">
              <a:extLst>
                <a:ext uri="{FF2B5EF4-FFF2-40B4-BE49-F238E27FC236}">
                  <a16:creationId xmlns:a16="http://schemas.microsoft.com/office/drawing/2014/main" id="{EE988325-D90B-4DBA-9998-6B4C0927FD85}"/>
                </a:ext>
              </a:extLst>
            </p:cNvPr>
            <p:cNvSpPr/>
            <p:nvPr userDrawn="1"/>
          </p:nvSpPr>
          <p:spPr>
            <a:xfrm>
              <a:off x="0" y="6591301"/>
              <a:ext cx="957262" cy="266700"/>
            </a:xfrm>
            <a:prstGeom prst="rect">
              <a:avLst/>
            </a:prstGeom>
            <a:solidFill>
              <a:srgbClr val="040DBC"/>
            </a:solidFill>
            <a:ln>
              <a:solidFill>
                <a:srgbClr val="040D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8357D0-9840-4D6A-A45A-0EC14148C1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966787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  <a:endParaRPr lang="uk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FDD1C87-1BCA-4524-AF8A-AFBF5D3CD7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28600" indent="-228600">
              <a:buClr>
                <a:srgbClr val="00B0F0"/>
              </a:buClr>
              <a:buFont typeface="Wingdings" panose="05000000000000000000" pitchFamily="2" charset="2"/>
              <a:buChar char="q"/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uk-UA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8F36A16-F6A9-4375-8792-C7652464CE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200" y="6424612"/>
            <a:ext cx="1066800" cy="365125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fld id="{8B967421-F6AC-4CA7-94A6-535C28CB1F48}" type="datetime1">
              <a:rPr lang="uk-UA" smtClean="0"/>
              <a:pPr/>
              <a:t>08.03.2024</a:t>
            </a:fld>
            <a:endParaRPr lang="uk-UA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D6800F1-0A34-44B7-B406-FB50467B64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19536" y="6524625"/>
            <a:ext cx="41148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Denys </a:t>
            </a:r>
            <a:r>
              <a:rPr lang="de-DE" dirty="0" err="1"/>
              <a:t>Klekots</a:t>
            </a:r>
            <a:r>
              <a:rPr lang="de-DE" dirty="0"/>
              <a:t> denys.klekots@cern.ch</a:t>
            </a:r>
            <a:endParaRPr lang="uk-UA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DD2C0A9-9CD8-4BFC-A6E8-35AFA0FC7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34737" y="6437314"/>
            <a:ext cx="762000" cy="365125"/>
          </a:xfrm>
        </p:spPr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</a:lstStyle>
          <a:p>
            <a:fld id="{03E89D03-2A8B-46EE-BF82-C3408BD5E61D}" type="slidenum">
              <a:rPr lang="uk-UA" smtClean="0"/>
              <a:pPr/>
              <a:t>‹#›</a:t>
            </a:fld>
            <a:endParaRPr lang="uk-UA" dirty="0"/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CAE6A271-6276-4450-8B73-A94330176CBE}"/>
              </a:ext>
            </a:extLst>
          </p:cNvPr>
          <p:cNvCxnSpPr>
            <a:cxnSpLocks/>
          </p:cNvCxnSpPr>
          <p:nvPr userDrawn="1"/>
        </p:nvCxnSpPr>
        <p:spPr>
          <a:xfrm>
            <a:off x="0" y="1100138"/>
            <a:ext cx="4305300" cy="0"/>
          </a:xfrm>
          <a:prstGeom prst="line">
            <a:avLst/>
          </a:prstGeom>
          <a:ln w="38100" cmpd="dbl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Прямоугольный треугольник 31">
            <a:extLst>
              <a:ext uri="{FF2B5EF4-FFF2-40B4-BE49-F238E27FC236}">
                <a16:creationId xmlns:a16="http://schemas.microsoft.com/office/drawing/2014/main" id="{15F0DC9C-FE5B-448B-B54A-C5C1A9ABE330}"/>
              </a:ext>
            </a:extLst>
          </p:cNvPr>
          <p:cNvSpPr/>
          <p:nvPr userDrawn="1"/>
        </p:nvSpPr>
        <p:spPr>
          <a:xfrm rot="5400000">
            <a:off x="-14288" y="15875"/>
            <a:ext cx="266700" cy="238125"/>
          </a:xfrm>
          <a:prstGeom prst="rtTriangle">
            <a:avLst/>
          </a:prstGeom>
          <a:solidFill>
            <a:srgbClr val="040DBC"/>
          </a:solidFill>
          <a:ln>
            <a:solidFill>
              <a:srgbClr val="040D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5" name="Прямоугольный треугольник 34">
            <a:extLst>
              <a:ext uri="{FF2B5EF4-FFF2-40B4-BE49-F238E27FC236}">
                <a16:creationId xmlns:a16="http://schemas.microsoft.com/office/drawing/2014/main" id="{7E1D57B2-DAEE-4FAF-8861-D2BC6D9C45CD}"/>
              </a:ext>
            </a:extLst>
          </p:cNvPr>
          <p:cNvSpPr/>
          <p:nvPr userDrawn="1"/>
        </p:nvSpPr>
        <p:spPr>
          <a:xfrm rot="5400000">
            <a:off x="792" y="6350797"/>
            <a:ext cx="236540" cy="238125"/>
          </a:xfrm>
          <a:prstGeom prst="rtTriangl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6" name="Прямоугольный треугольник 35">
            <a:extLst>
              <a:ext uri="{FF2B5EF4-FFF2-40B4-BE49-F238E27FC236}">
                <a16:creationId xmlns:a16="http://schemas.microsoft.com/office/drawing/2014/main" id="{4803E70C-7782-4432-BF47-22E79AC62CE2}"/>
              </a:ext>
            </a:extLst>
          </p:cNvPr>
          <p:cNvSpPr/>
          <p:nvPr userDrawn="1"/>
        </p:nvSpPr>
        <p:spPr>
          <a:xfrm rot="16200000">
            <a:off x="11939588" y="6621462"/>
            <a:ext cx="266700" cy="238125"/>
          </a:xfrm>
          <a:prstGeom prst="rt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B1D74F75-2850-4DC3-BF31-06CC7F6788E2}"/>
              </a:ext>
            </a:extLst>
          </p:cNvPr>
          <p:cNvSpPr/>
          <p:nvPr userDrawn="1"/>
        </p:nvSpPr>
        <p:spPr>
          <a:xfrm>
            <a:off x="12001500" y="58737"/>
            <a:ext cx="121443" cy="133351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03445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C30F5C-1DA8-4318-9ACA-6DC1C72375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9E1AB77-81E8-421C-B25C-8F8FAC2A84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BA38E78-3D5E-4DF5-8F1F-C58DCE595F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9B175-69E2-4E22-8776-4820A3070992}" type="datetime1">
              <a:rPr lang="uk-UA" smtClean="0"/>
              <a:t>08.03.2024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9EB80CC-8783-44D1-828D-80CAD550F8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Denys Klekots denys.klekots@cern.ch</a:t>
            </a:r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8BEC55E-1411-47BB-AAD2-599B7CC7E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89D03-2A8B-46EE-BF82-C3408BD5E61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52999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96A191-9191-45E1-9F01-18AE34FA58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7474E75-C095-4589-B962-F842C784A2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1D8BF93-99D2-4758-94F7-96CA497E15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7D39D1F-B427-4914-9140-AF87BCEC42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54A02-4BCC-425A-A4C3-C530790CBB5F}" type="datetime1">
              <a:rPr lang="uk-UA" smtClean="0"/>
              <a:t>08.03.2024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364ACFF-108E-447A-BDDD-7699C5B6E5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Denys Klekots denys.klekots@cern.ch</a:t>
            </a:r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E2CDD03-5F45-4450-9D6D-4F289C413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89D03-2A8B-46EE-BF82-C3408BD5E61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78384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02BE33-DF78-43A6-9807-64C140FDF3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122BF6B-CF71-4B02-9A61-9590F9AE30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061C4BB-359A-4A19-BBA5-9FC6502DB9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2B809D9-1AAB-48F5-BD42-1C5AC07EE9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D4FE1A0-A7AC-419B-AFA9-DDA8CF2EDF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22D50F7-F2BE-4856-A035-C99E1805AC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F64C3-0003-4AD4-8930-B40A73033A59}" type="datetime1">
              <a:rPr lang="uk-UA" smtClean="0"/>
              <a:t>08.03.2024</a:t>
            </a:fld>
            <a:endParaRPr lang="uk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7D36065-B9F4-43C4-AB06-15E5821241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Denys Klekots denys.klekots@cern.ch</a:t>
            </a:r>
            <a:endParaRPr lang="uk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12997EC-C0EC-4906-8C75-D183BFB0A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89D03-2A8B-46EE-BF82-C3408BD5E61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078907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001133-7585-4732-821A-8F2F0111A7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8BC3424-03C7-4ED4-8589-4D787B3790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B8303-95A3-49E2-B82C-BACB14BDB598}" type="datetime1">
              <a:rPr lang="uk-UA" smtClean="0"/>
              <a:t>08.03.2024</a:t>
            </a:fld>
            <a:endParaRPr lang="uk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ADABF73-92CC-4415-AEC8-6E510ACDF0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Denys Klekots denys.klekots@cern.ch</a:t>
            </a:r>
            <a:endParaRPr lang="uk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511846A-550B-4E87-9529-F35CA87F5B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89D03-2A8B-46EE-BF82-C3408BD5E61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905928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9653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945046-D2FF-4F45-9F17-0041D2CE57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9DC40CF-2474-4CE1-B000-D8A61307CD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5ED2050-A2C6-4D3E-B2AF-A412A4AFDC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EB139B9-7EBA-44A1-B97D-F9D4013903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63125-23F5-4B98-B202-ACCD817A6C4C}" type="datetime1">
              <a:rPr lang="uk-UA" smtClean="0"/>
              <a:t>08.03.2024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D7E1D68-2CD8-4C5B-874D-3C101EC38C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Denys Klekots denys.klekots@cern.ch</a:t>
            </a:r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A425BF8-03C6-4652-9114-1FD8DF107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89D03-2A8B-46EE-BF82-C3408BD5E61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53698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6DDA57-A1F7-484D-8661-1DA119F259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91927D3-0C01-45BE-99C7-F18A13E1CE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B98CF8B-7F6B-4BF3-BB56-080B96EE96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64318C9-230D-48DA-B6D8-729F1A362B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A2DAD-34AD-4CFD-8185-8A5345CB6900}" type="datetime1">
              <a:rPr lang="uk-UA" smtClean="0"/>
              <a:t>08.03.2024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AF7F3E7-D653-4AA5-BACD-3A1E1A15EA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Denys Klekots denys.klekots@cern.ch</a:t>
            </a:r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765510A-C429-438A-90A2-C20CB2664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89D03-2A8B-46EE-BF82-C3408BD5E61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020163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1C2AC8-FE99-4D83-9AB4-79CDE4D030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6FB25E9-79BC-4E83-A5F5-05A28A3373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333F9C8-1536-446A-AB0C-05043A6A1E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B0ED3A-BE62-4B38-A79A-34C8D5E33208}" type="datetime1">
              <a:rPr lang="uk-UA" smtClean="0"/>
              <a:t>08.03.2024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5BD520C-8133-4A0C-B436-FFF3B95D22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Denys Klekots denys.klekots@cern.ch</a:t>
            </a:r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331917C-9766-4F98-A507-CBBC3A30A5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E89D03-2A8B-46EE-BF82-C3408BD5E61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33503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ID4096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denys.klekots@gmail.com" TargetMode="External"/><Relationship Id="rId2" Type="http://schemas.openxmlformats.org/officeDocument/2006/relationships/hyperlink" Target="mailto:denys.klekots@cern.ch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gif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3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CF0C0E-81B9-4886-95ED-093D9A6ED3D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Study of the energy escaping from the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GRAiNITA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electromagnetic calorimeter.</a:t>
            </a:r>
            <a:endParaRPr lang="uk-UA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02FD82C-E943-436E-958F-1CF93F233B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86400" y="4340769"/>
            <a:ext cx="6553199" cy="1844878"/>
          </a:xfrm>
        </p:spPr>
        <p:txBody>
          <a:bodyPr>
            <a:normAutofit/>
          </a:bodyPr>
          <a:lstStyle/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Denys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Klekots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18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en-US" sz="18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Taras</a:t>
            </a:r>
            <a:r>
              <a:rPr lang="en-US" sz="18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Shevchenko National University of Kyiv)</a:t>
            </a:r>
          </a:p>
          <a:p>
            <a:r>
              <a:rPr lang="de-DE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denys.klekots@cern.ch</a:t>
            </a:r>
            <a:br>
              <a:rPr lang="de-DE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de-DE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denys.klekots@gmail.com</a:t>
            </a:r>
            <a:endParaRPr lang="de-DE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de-DE" dirty="0"/>
          </a:p>
          <a:p>
            <a:endParaRPr lang="de-DE" dirty="0"/>
          </a:p>
          <a:p>
            <a:endParaRPr lang="uk-UA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A52794A-83F4-44D9-9CEA-33456BA1A2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846" y="3509963"/>
            <a:ext cx="2310117" cy="2278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A13DE029-B502-4E00-B83E-40B88B886071}"/>
              </a:ext>
            </a:extLst>
          </p:cNvPr>
          <p:cNvSpPr/>
          <p:nvPr/>
        </p:nvSpPr>
        <p:spPr>
          <a:xfrm>
            <a:off x="4784615" y="3244334"/>
            <a:ext cx="1847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br>
              <a:rPr lang="de-DE" dirty="0"/>
            </a:br>
            <a:endParaRPr lang="de-DE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1FFAC04-344C-4B47-9FD6-6C3CCF37BE9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9364" y="3429000"/>
            <a:ext cx="3131484" cy="2359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4184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9F06A491-A1B5-4254-A930-6B9971693A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572" r="51012"/>
          <a:stretch/>
        </p:blipFill>
        <p:spPr>
          <a:xfrm>
            <a:off x="63199" y="3076796"/>
            <a:ext cx="4212634" cy="316018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2296D29-332E-424A-A854-F0CED768893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41" b="66167"/>
          <a:stretch/>
        </p:blipFill>
        <p:spPr>
          <a:xfrm>
            <a:off x="7985044" y="798132"/>
            <a:ext cx="3390309" cy="2662767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A54C4873-33C0-48DE-95F3-37929B00A9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0874" y="1218963"/>
            <a:ext cx="7560395" cy="1789890"/>
          </a:xfrm>
        </p:spPr>
        <p:txBody>
          <a:bodyPr>
            <a:normAutofit/>
          </a:bodyPr>
          <a:lstStyle/>
          <a:p>
            <a:r>
              <a:rPr lang="en-US" dirty="0"/>
              <a:t>Good correlation for close to the edge hits</a:t>
            </a:r>
          </a:p>
          <a:p>
            <a:r>
              <a:rPr lang="en-US" dirty="0"/>
              <a:t>Escaped energy can be predicted based on deposited energy in such cases.</a:t>
            </a:r>
            <a:endParaRPr lang="uk-UA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B9BDDFC-021A-4645-95FF-F32E45AC3B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67421-F6AC-4CA7-94A6-535C28CB1F48}" type="datetime1">
              <a:rPr lang="uk-UA" smtClean="0"/>
              <a:pPr/>
              <a:t>08.03.2024</a:t>
            </a:fld>
            <a:endParaRPr lang="uk-UA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FB3CE86-04C0-44A1-8ED6-0769D60ADB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Denys Klekots denys.klekots@cern.ch</a:t>
            </a:r>
            <a:endParaRPr lang="uk-UA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2AA954A-DA27-445D-BC17-59EA52D5F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89D03-2A8B-46EE-BF82-C3408BD5E61D}" type="slidenum">
              <a:rPr lang="uk-UA" smtClean="0"/>
              <a:pPr/>
              <a:t>10</a:t>
            </a:fld>
            <a:endParaRPr lang="uk-UA" dirty="0"/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D2FB969E-C165-40BD-A085-3A971D954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966788"/>
          </a:xfrm>
        </p:spPr>
        <p:txBody>
          <a:bodyPr/>
          <a:lstStyle/>
          <a:p>
            <a:r>
              <a:rPr lang="en-US" dirty="0"/>
              <a:t>Edge-close hit </a:t>
            </a:r>
            <a:r>
              <a:rPr lang="en-US" dirty="0" err="1"/>
              <a:t>Edep</a:t>
            </a:r>
            <a:r>
              <a:rPr lang="en-US" dirty="0"/>
              <a:t> vs </a:t>
            </a:r>
            <a:r>
              <a:rPr lang="en-US" dirty="0" err="1"/>
              <a:t>Eesc</a:t>
            </a:r>
            <a:r>
              <a:rPr lang="en-US" dirty="0"/>
              <a:t> calibration</a:t>
            </a:r>
            <a:endParaRPr lang="uk-UA" dirty="0"/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F88F616D-BDBB-48C6-A9EC-8AD5BBC7CF7F}"/>
              </a:ext>
            </a:extLst>
          </p:cNvPr>
          <p:cNvCxnSpPr/>
          <p:nvPr/>
        </p:nvCxnSpPr>
        <p:spPr>
          <a:xfrm>
            <a:off x="3155950" y="3365500"/>
            <a:ext cx="406400" cy="0"/>
          </a:xfrm>
          <a:prstGeom prst="line">
            <a:avLst/>
          </a:prstGeom>
          <a:ln w="38100" cmpd="sng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EED0C6CA-53F0-4CA2-9DF3-9B6F1803438E}"/>
              </a:ext>
            </a:extLst>
          </p:cNvPr>
          <p:cNvCxnSpPr/>
          <p:nvPr/>
        </p:nvCxnSpPr>
        <p:spPr>
          <a:xfrm>
            <a:off x="3155950" y="5740400"/>
            <a:ext cx="406400" cy="0"/>
          </a:xfrm>
          <a:prstGeom prst="line">
            <a:avLst/>
          </a:prstGeom>
          <a:ln w="38100" cmpd="sng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436A8196-5715-436D-83E0-C0801C2B9128}"/>
              </a:ext>
            </a:extLst>
          </p:cNvPr>
          <p:cNvCxnSpPr>
            <a:cxnSpLocks/>
          </p:cNvCxnSpPr>
          <p:nvPr/>
        </p:nvCxnSpPr>
        <p:spPr>
          <a:xfrm>
            <a:off x="3549650" y="3365500"/>
            <a:ext cx="0" cy="2374900"/>
          </a:xfrm>
          <a:prstGeom prst="line">
            <a:avLst/>
          </a:prstGeom>
          <a:ln w="38100" cmpd="sng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213F959D-988D-4731-BA7C-CC078BEF379F}"/>
              </a:ext>
            </a:extLst>
          </p:cNvPr>
          <p:cNvSpPr txBox="1"/>
          <p:nvPr/>
        </p:nvSpPr>
        <p:spPr>
          <a:xfrm>
            <a:off x="3730663" y="4616508"/>
            <a:ext cx="1882381" cy="1200329"/>
          </a:xfrm>
          <a:prstGeom prst="rect">
            <a:avLst/>
          </a:prstGeom>
          <a:solidFill>
            <a:srgbClr val="FFFFFF">
              <a:alpha val="70980"/>
            </a:srgb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The energy that escaped through this edge is shown in the plot</a:t>
            </a:r>
            <a:endParaRPr lang="uk-UA" dirty="0"/>
          </a:p>
        </p:txBody>
      </p:sp>
      <p:cxnSp>
        <p:nvCxnSpPr>
          <p:cNvPr id="16" name="Прямая со стрелкой 15">
            <a:extLst>
              <a:ext uri="{FF2B5EF4-FFF2-40B4-BE49-F238E27FC236}">
                <a16:creationId xmlns:a16="http://schemas.microsoft.com/office/drawing/2014/main" id="{9A4509C2-FF6C-47A9-A3E4-6C5D8532CF27}"/>
              </a:ext>
            </a:extLst>
          </p:cNvPr>
          <p:cNvCxnSpPr>
            <a:cxnSpLocks/>
            <a:stCxn id="15" idx="0"/>
          </p:cNvCxnSpPr>
          <p:nvPr/>
        </p:nvCxnSpPr>
        <p:spPr>
          <a:xfrm flipH="1" flipV="1">
            <a:off x="3638550" y="4254500"/>
            <a:ext cx="1033304" cy="362008"/>
          </a:xfrm>
          <a:prstGeom prst="straightConnector1">
            <a:avLst/>
          </a:prstGeom>
          <a:ln w="12700" cmpd="sng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8BE679BE-968B-49CC-9F3C-41975C679F4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151" b="66167"/>
          <a:stretch/>
        </p:blipFill>
        <p:spPr>
          <a:xfrm>
            <a:off x="7685928" y="3429000"/>
            <a:ext cx="3763200" cy="2807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1298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715E277-F987-43F6-BD98-4AD8ECFE7E7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53" t="87028"/>
          <a:stretch/>
        </p:blipFill>
        <p:spPr>
          <a:xfrm>
            <a:off x="6054529" y="3513761"/>
            <a:ext cx="6137472" cy="2656161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0B033B7-21D0-41AC-84ED-29D09758D5C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09" t="87028"/>
          <a:stretch/>
        </p:blipFill>
        <p:spPr>
          <a:xfrm>
            <a:off x="5946765" y="857600"/>
            <a:ext cx="6245236" cy="2656162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0FDA93-8E37-4681-9159-2ABBF59B8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 exit-escape energy events</a:t>
            </a:r>
            <a:endParaRPr lang="uk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4BD9693-455C-4A86-9260-0925E38DBC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0654" y="1243173"/>
            <a:ext cx="5994115" cy="5181439"/>
          </a:xfrm>
        </p:spPr>
        <p:txBody>
          <a:bodyPr>
            <a:normAutofit lnSpcReduction="10000"/>
          </a:bodyPr>
          <a:lstStyle/>
          <a:p>
            <a:r>
              <a:rPr lang="en-US" dirty="0" err="1"/>
              <a:t>Preshower</a:t>
            </a:r>
            <a:r>
              <a:rPr lang="en-US" dirty="0"/>
              <a:t> ⇒ more than 20 MeV in first 64 mm (4X0) of volume.</a:t>
            </a:r>
          </a:p>
          <a:p>
            <a:endParaRPr lang="en-US" dirty="0"/>
          </a:p>
          <a:p>
            <a:r>
              <a:rPr lang="en-US" dirty="0"/>
              <a:t>1000 events were simulated.</a:t>
            </a:r>
          </a:p>
          <a:p>
            <a:endParaRPr lang="en-US" dirty="0"/>
          </a:p>
          <a:p>
            <a:r>
              <a:rPr lang="en-US" dirty="0"/>
              <a:t>65 events were without </a:t>
            </a:r>
            <a:r>
              <a:rPr lang="en-US" dirty="0" err="1"/>
              <a:t>preshower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111 events had exit-escape energy of more than 250 MeV:</a:t>
            </a:r>
          </a:p>
          <a:p>
            <a:pPr lvl="1"/>
            <a:r>
              <a:rPr lang="uk-UA" dirty="0"/>
              <a:t>66</a:t>
            </a:r>
            <a:r>
              <a:rPr lang="en-US" dirty="0"/>
              <a:t> with </a:t>
            </a:r>
            <a:r>
              <a:rPr lang="en-US" dirty="0" err="1"/>
              <a:t>preshower</a:t>
            </a:r>
            <a:endParaRPr lang="en-US" dirty="0"/>
          </a:p>
          <a:p>
            <a:pPr lvl="1"/>
            <a:r>
              <a:rPr lang="uk-UA" dirty="0"/>
              <a:t>45</a:t>
            </a:r>
            <a:r>
              <a:rPr lang="en-US" dirty="0"/>
              <a:t> without </a:t>
            </a:r>
            <a:r>
              <a:rPr lang="en-US" dirty="0" err="1"/>
              <a:t>preshower</a:t>
            </a:r>
            <a:endParaRPr lang="uk-UA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486AB04-3EE7-48E4-95B8-19E6E60872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67421-F6AC-4CA7-94A6-535C28CB1F48}" type="datetime1">
              <a:rPr lang="uk-UA" smtClean="0"/>
              <a:pPr/>
              <a:t>08.03.2024</a:t>
            </a:fld>
            <a:endParaRPr lang="uk-UA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1076EF3-4478-449E-8513-CF0374D99C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Denys </a:t>
            </a:r>
            <a:r>
              <a:rPr lang="de-DE" dirty="0" err="1"/>
              <a:t>Klekots</a:t>
            </a:r>
            <a:r>
              <a:rPr lang="de-DE" dirty="0"/>
              <a:t> denys.klekots@cern.ch</a:t>
            </a:r>
            <a:endParaRPr lang="uk-UA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BEDA765-189C-478D-BEFE-6A087AEE1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89D03-2A8B-46EE-BF82-C3408BD5E61D}" type="slidenum">
              <a:rPr lang="uk-UA" smtClean="0"/>
              <a:pPr/>
              <a:t>11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7185417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73A654-C239-4FE7-8826-7A6FCFADC6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for 1 GeV gammas</a:t>
            </a:r>
            <a:endParaRPr lang="uk-UA" dirty="0"/>
          </a:p>
        </p:txBody>
      </p:sp>
      <p:graphicFrame>
        <p:nvGraphicFramePr>
          <p:cNvPr id="7" name="Таблица 7">
            <a:extLst>
              <a:ext uri="{FF2B5EF4-FFF2-40B4-BE49-F238E27FC236}">
                <a16:creationId xmlns:a16="http://schemas.microsoft.com/office/drawing/2014/main" id="{BF49F804-BDB3-4860-9946-C2D5EBBBDF9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94809134"/>
              </p:ext>
            </p:extLst>
          </p:nvPr>
        </p:nvGraphicFramePr>
        <p:xfrm>
          <a:off x="326232" y="1214063"/>
          <a:ext cx="11539535" cy="148336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022849">
                  <a:extLst>
                    <a:ext uri="{9D8B030D-6E8A-4147-A177-3AD203B41FA5}">
                      <a16:colId xmlns:a16="http://schemas.microsoft.com/office/drawing/2014/main" val="678748255"/>
                    </a:ext>
                  </a:extLst>
                </a:gridCol>
                <a:gridCol w="1535728">
                  <a:extLst>
                    <a:ext uri="{9D8B030D-6E8A-4147-A177-3AD203B41FA5}">
                      <a16:colId xmlns:a16="http://schemas.microsoft.com/office/drawing/2014/main" val="3023175221"/>
                    </a:ext>
                  </a:extLst>
                </a:gridCol>
                <a:gridCol w="1386938">
                  <a:extLst>
                    <a:ext uri="{9D8B030D-6E8A-4147-A177-3AD203B41FA5}">
                      <a16:colId xmlns:a16="http://schemas.microsoft.com/office/drawing/2014/main" val="1994815380"/>
                    </a:ext>
                  </a:extLst>
                </a:gridCol>
                <a:gridCol w="1501518">
                  <a:extLst>
                    <a:ext uri="{9D8B030D-6E8A-4147-A177-3AD203B41FA5}">
                      <a16:colId xmlns:a16="http://schemas.microsoft.com/office/drawing/2014/main" val="3237539057"/>
                    </a:ext>
                  </a:extLst>
                </a:gridCol>
                <a:gridCol w="1808251">
                  <a:extLst>
                    <a:ext uri="{9D8B030D-6E8A-4147-A177-3AD203B41FA5}">
                      <a16:colId xmlns:a16="http://schemas.microsoft.com/office/drawing/2014/main" val="158339566"/>
                    </a:ext>
                  </a:extLst>
                </a:gridCol>
                <a:gridCol w="1635746">
                  <a:extLst>
                    <a:ext uri="{9D8B030D-6E8A-4147-A177-3AD203B41FA5}">
                      <a16:colId xmlns:a16="http://schemas.microsoft.com/office/drawing/2014/main" val="648477995"/>
                    </a:ext>
                  </a:extLst>
                </a:gridCol>
                <a:gridCol w="1648505">
                  <a:extLst>
                    <a:ext uri="{9D8B030D-6E8A-4147-A177-3AD203B41FA5}">
                      <a16:colId xmlns:a16="http://schemas.microsoft.com/office/drawing/2014/main" val="293492516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Side-escape [MeV]</a:t>
                      </a:r>
                      <a:endParaRPr lang="uk-UA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 GeV</a:t>
                      </a:r>
                      <a:endParaRPr lang="uk-UA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25 GeV</a:t>
                      </a:r>
                      <a:endParaRPr lang="uk-UA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72262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Hit position</a:t>
                      </a:r>
                      <a:endParaRPr lang="uk-UA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Mean [MeV]</a:t>
                      </a:r>
                      <a:endParaRPr lang="uk-UA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RMS [MeV]</a:t>
                      </a:r>
                      <a:endParaRPr lang="uk-UA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Sigma [MeV]</a:t>
                      </a:r>
                      <a:endParaRPr lang="uk-UA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Mean [MeV]</a:t>
                      </a:r>
                      <a:endParaRPr lang="uk-UA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RMS [MeV]</a:t>
                      </a:r>
                      <a:endParaRPr lang="uk-UA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Sigma [MeV]</a:t>
                      </a:r>
                      <a:endParaRPr lang="uk-UA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366647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3,5 [mm]</a:t>
                      </a:r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18,38 (1,83%)</a:t>
                      </a:r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9,21 (0,9%)</a:t>
                      </a:r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7,88 (0,78%)</a:t>
                      </a:r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447,92 (1,79%)</a:t>
                      </a:r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43,98 (0,18%)</a:t>
                      </a:r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44,7 (0,18%)</a:t>
                      </a:r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846177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59,5 [mm]</a:t>
                      </a:r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54,58 (5,45%)</a:t>
                      </a:r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22,26 (2,2%)</a:t>
                      </a:r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18,7 (1,87%)</a:t>
                      </a:r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1343,47 (5,37%)</a:t>
                      </a:r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110,08 (0,44%)</a:t>
                      </a:r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109 (0,44%)</a:t>
                      </a:r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27906052"/>
                  </a:ext>
                </a:extLst>
              </a:tr>
            </a:tbl>
          </a:graphicData>
        </a:graphic>
      </p:graphicFrame>
      <p:sp>
        <p:nvSpPr>
          <p:cNvPr id="4" name="Дата 3">
            <a:extLst>
              <a:ext uri="{FF2B5EF4-FFF2-40B4-BE49-F238E27FC236}">
                <a16:creationId xmlns:a16="http://schemas.microsoft.com/office/drawing/2014/main" id="{65E9CCB0-8824-44C5-9018-0505BDB85D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67421-F6AC-4CA7-94A6-535C28CB1F48}" type="datetime1">
              <a:rPr lang="uk-UA" smtClean="0"/>
              <a:pPr/>
              <a:t>08.03.2024</a:t>
            </a:fld>
            <a:endParaRPr lang="uk-UA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2C90A05-C071-4054-85AC-DDB755F4D1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Denys Klekots denys.klekots@cern.ch</a:t>
            </a:r>
            <a:endParaRPr lang="uk-UA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3FCBE51-0F46-49F0-A4EC-1C54A56BFB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89D03-2A8B-46EE-BF82-C3408BD5E61D}" type="slidenum">
              <a:rPr lang="uk-UA" smtClean="0"/>
              <a:pPr/>
              <a:t>12</a:t>
            </a:fld>
            <a:endParaRPr lang="uk-UA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17CB11B-526D-4F9F-8370-AED35FF7F0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7258" y="2743376"/>
            <a:ext cx="4527479" cy="3560674"/>
          </a:xfrm>
          <a:prstGeom prst="rect">
            <a:avLst/>
          </a:prstGeom>
        </p:spPr>
      </p:pic>
      <p:sp>
        <p:nvSpPr>
          <p:cNvPr id="11" name="Объект 2">
            <a:extLst>
              <a:ext uri="{FF2B5EF4-FFF2-40B4-BE49-F238E27FC236}">
                <a16:creationId xmlns:a16="http://schemas.microsoft.com/office/drawing/2014/main" id="{F3BA0B9D-F2B5-459F-AFD0-1DE7F18953E0}"/>
              </a:ext>
            </a:extLst>
          </p:cNvPr>
          <p:cNvSpPr txBox="1">
            <a:spLocks/>
          </p:cNvSpPr>
          <p:nvPr/>
        </p:nvSpPr>
        <p:spPr>
          <a:xfrm>
            <a:off x="493159" y="3071532"/>
            <a:ext cx="6214099" cy="287895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B0F0"/>
              </a:buClr>
              <a:buFont typeface="Wingdings" panose="05000000000000000000" pitchFamily="2" charset="2"/>
              <a:buChar char="q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The escape energy (relative to primary gamma energy) is similar to 25 GeV, but the fluctuations are much larger.</a:t>
            </a:r>
          </a:p>
          <a:p>
            <a:endParaRPr lang="en-US" dirty="0"/>
          </a:p>
          <a:p>
            <a:r>
              <a:rPr lang="en-US" dirty="0"/>
              <a:t>Larger fluctuations are due to fewer particles in the shower.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555088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277B66-C0F8-43DC-8CA8-2137076BC9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  <a:endParaRPr lang="uk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B7107AE-9D13-4A81-A883-1BC658A72F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330"/>
            <a:ext cx="10515600" cy="5034453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The result of the simulation shows that most of the energy is escaping from the side facets.</a:t>
            </a:r>
          </a:p>
          <a:p>
            <a:endParaRPr lang="en-US" dirty="0"/>
          </a:p>
          <a:p>
            <a:r>
              <a:rPr lang="en-US" dirty="0"/>
              <a:t>The escaping energy can be predicted with deflection from a mean value under 1% for most of the detector region (except close to the detector edge).</a:t>
            </a:r>
          </a:p>
          <a:p>
            <a:endParaRPr lang="en-US" dirty="0"/>
          </a:p>
          <a:p>
            <a:r>
              <a:rPr lang="en-US" dirty="0"/>
              <a:t>In case the hit is close to the detector edge, the escaped energy is calibrated with deposited energy in the last cell, which gives the possibility to predict escaped energy with a deflection from a real value under 1%.</a:t>
            </a:r>
          </a:p>
          <a:p>
            <a:endParaRPr lang="en-US" dirty="0"/>
          </a:p>
          <a:p>
            <a:r>
              <a:rPr lang="en-US" dirty="0"/>
              <a:t>Relative energy escape is similar for 1 GeV gamma and 25 GeV, but fluctuations are lower for larger gamma energies.</a:t>
            </a:r>
          </a:p>
          <a:p>
            <a:endParaRPr lang="uk-UA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317CD4B-DEB7-4869-B284-09F9FBC4D5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67421-F6AC-4CA7-94A6-535C28CB1F48}" type="datetime1">
              <a:rPr lang="uk-UA" smtClean="0"/>
              <a:pPr/>
              <a:t>08.03.2024</a:t>
            </a:fld>
            <a:endParaRPr lang="uk-UA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01619CB-67DE-482B-A81C-42686871B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Denys Klekots denys.klekots@cern.ch</a:t>
            </a:r>
            <a:endParaRPr lang="uk-UA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0359894-B984-4889-91F9-D96B08300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89D03-2A8B-46EE-BF82-C3408BD5E61D}" type="slidenum">
              <a:rPr lang="uk-UA" smtClean="0"/>
              <a:pPr/>
              <a:t>13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4072277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CF0C0E-81B9-4886-95ED-093D9A6ED3D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Thank you for your attention</a:t>
            </a:r>
            <a:endParaRPr lang="uk-UA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A13DE029-B502-4E00-B83E-40B88B886071}"/>
              </a:ext>
            </a:extLst>
          </p:cNvPr>
          <p:cNvSpPr/>
          <p:nvPr/>
        </p:nvSpPr>
        <p:spPr>
          <a:xfrm>
            <a:off x="4784615" y="3244334"/>
            <a:ext cx="1847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br>
              <a:rPr lang="de-DE" dirty="0"/>
            </a:b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449654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CF0C0E-81B9-4886-95ED-093D9A6ED3D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Backup slides</a:t>
            </a:r>
            <a:endParaRPr lang="uk-UA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A13DE029-B502-4E00-B83E-40B88B886071}"/>
              </a:ext>
            </a:extLst>
          </p:cNvPr>
          <p:cNvSpPr/>
          <p:nvPr/>
        </p:nvSpPr>
        <p:spPr>
          <a:xfrm>
            <a:off x="4784615" y="3244334"/>
            <a:ext cx="1847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br>
              <a:rPr lang="de-DE" dirty="0"/>
            </a:b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166059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DAC1877-3620-4F1A-99B8-05FD17FAB5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16634">
            <a:off x="7287209" y="755837"/>
            <a:ext cx="4556643" cy="4122301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DAC2B0-6E31-4DDC-8325-4D2E24EC7A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Geant4 simulation setup</a:t>
            </a:r>
            <a:endParaRPr lang="uk-U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C8F55B69-4948-499F-AD1C-D30C30AAA73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1411867"/>
                <a:ext cx="7424736" cy="4820981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 Simulation is held in the box volume with dimensions 168 x 168 * 400 mm.</a:t>
                </a:r>
              </a:p>
              <a:p>
                <a:endParaRPr lang="en-US" dirty="0"/>
              </a:p>
              <a:p>
                <a:r>
                  <a:rPr lang="en-US" dirty="0"/>
                  <a:t>Volume is simulated as with one material:</a:t>
                </a:r>
              </a:p>
              <a:p>
                <a:pPr lvl="1"/>
                <a:r>
                  <a:rPr lang="en-US" dirty="0"/>
                  <a:t>4.53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num>
                      <m:den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𝑐𝑚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dirty="0"/>
                  <a:t> (partial density) of ZnWO4</a:t>
                </a:r>
              </a:p>
              <a:p>
                <a:pPr lvl="1"/>
                <a:r>
                  <a:rPr lang="en-US" dirty="0"/>
                  <a:t>1.19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𝑔</m:t>
                        </m:r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𝑐𝑚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dirty="0"/>
                  <a:t> (partial density) of heavy liquid</a:t>
                </a:r>
              </a:p>
              <a:p>
                <a:pPr lvl="1"/>
                <a:endParaRPr lang="en-US" dirty="0"/>
              </a:p>
              <a:p>
                <a:r>
                  <a:rPr lang="en-US" dirty="0"/>
                  <a:t>Projectile particle energy - deposited energy = escaped energy</a:t>
                </a:r>
              </a:p>
              <a:p>
                <a:endParaRPr lang="en-US" dirty="0"/>
              </a:p>
              <a:p>
                <a:r>
                  <a:rPr lang="en-US" dirty="0"/>
                  <a:t>escaped energy ≠ The sum of energy of escaped particles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C8F55B69-4948-499F-AD1C-D30C30AAA73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411867"/>
                <a:ext cx="7424736" cy="4820981"/>
              </a:xfrm>
              <a:blipFill>
                <a:blip r:embed="rId3"/>
                <a:stretch>
                  <a:fillRect l="-1232" t="-2911" r="-575" b="-1899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Дата 3">
            <a:extLst>
              <a:ext uri="{FF2B5EF4-FFF2-40B4-BE49-F238E27FC236}">
                <a16:creationId xmlns:a16="http://schemas.microsoft.com/office/drawing/2014/main" id="{69AF5AFC-6FAA-4945-94ED-D9CF466D35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67421-F6AC-4CA7-94A6-535C28CB1F48}" type="datetime1">
              <a:rPr lang="uk-UA" smtClean="0"/>
              <a:pPr/>
              <a:t>08.03.2024</a:t>
            </a:fld>
            <a:endParaRPr lang="uk-UA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08E2896-FC81-4B7C-B07A-F189EB04FB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Denys Klekots denys.klekots@cern.ch</a:t>
            </a:r>
            <a:endParaRPr lang="uk-UA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90C9B46-BBA0-474D-9717-37915B1EE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89D03-2A8B-46EE-BF82-C3408BD5E61D}" type="slidenum">
              <a:rPr lang="uk-UA" smtClean="0"/>
              <a:pPr/>
              <a:t>16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5422084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F4DBEF7-F283-40DA-972B-D4AED658B6A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" t="50000" r="51420"/>
          <a:stretch/>
        </p:blipFill>
        <p:spPr>
          <a:xfrm>
            <a:off x="4683915" y="1075946"/>
            <a:ext cx="7508085" cy="3293706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1D3B62-3A03-43E6-A998-A46FE7DF27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Escaped energy fluctuations</a:t>
            </a:r>
            <a:endParaRPr lang="uk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3713741-CB64-46C6-BB73-912A615489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966" y="1825625"/>
            <a:ext cx="4871258" cy="4351338"/>
          </a:xfrm>
        </p:spPr>
        <p:txBody>
          <a:bodyPr/>
          <a:lstStyle/>
          <a:p>
            <a:r>
              <a:rPr lang="en-US" dirty="0"/>
              <a:t>The 1000 events were simulated for the gamma quanta of the 25 GeV with an entry point in the axis of the simulated box.</a:t>
            </a:r>
          </a:p>
          <a:p>
            <a:r>
              <a:rPr lang="en-US" dirty="0"/>
              <a:t>The histogram shows the distribution of the escaped energy on event event-wise basis.</a:t>
            </a:r>
            <a:endParaRPr lang="uk-UA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BD63E7D-1E8B-443B-B015-A26459F9A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67421-F6AC-4CA7-94A6-535C28CB1F48}" type="datetime1">
              <a:rPr lang="uk-UA" smtClean="0"/>
              <a:pPr/>
              <a:t>08.03.2024</a:t>
            </a:fld>
            <a:endParaRPr lang="uk-UA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56923A2-C5C8-4E77-9E3F-602B3F6972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Denys Klekots denys.klekots@cern.ch</a:t>
            </a:r>
            <a:endParaRPr lang="uk-UA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FCC8B6C-F411-47C7-9069-C83DC33529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89D03-2A8B-46EE-BF82-C3408BD5E61D}" type="slidenum">
              <a:rPr lang="uk-UA" smtClean="0"/>
              <a:pPr/>
              <a:t>17</a:t>
            </a:fld>
            <a:endParaRPr lang="uk-U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3F7925F-BE50-4422-9FAD-74CA9F3575DB}"/>
                  </a:ext>
                </a:extLst>
              </p:cNvPr>
              <p:cNvSpPr txBox="1"/>
              <p:nvPr/>
            </p:nvSpPr>
            <p:spPr>
              <a:xfrm>
                <a:off x="7194971" y="4490214"/>
                <a:ext cx="2558329" cy="163160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𝑅𝑀𝑆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den>
                          </m:f>
                          <m:nary>
                            <m:naryPr>
                              <m:chr m:val="∑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𝐸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𝜇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e>
                      </m:rad>
                    </m:oMath>
                  </m:oMathPara>
                </a14:m>
                <a:endParaRPr lang="en-US" b="0" dirty="0"/>
              </a:p>
              <a:p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=1000</m:t>
                      </m:r>
                    </m:oMath>
                  </m:oMathPara>
                </a14:m>
                <a:endParaRPr lang="uk-UA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3F7925F-BE50-4422-9FAD-74CA9F3575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4971" y="4490214"/>
                <a:ext cx="2558329" cy="1631601"/>
              </a:xfrm>
              <a:prstGeom prst="rect">
                <a:avLst/>
              </a:prstGeom>
              <a:blipFill>
                <a:blip r:embed="rId3"/>
                <a:stretch>
                  <a:fillRect b="-375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829193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8CF156-06CD-44A4-847C-4CF577332F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  <a:endParaRPr lang="uk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651C28D-F7D6-4639-8799-148EC56B7C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60968"/>
            <a:ext cx="10515600" cy="4933506"/>
          </a:xfrm>
        </p:spPr>
        <p:txBody>
          <a:bodyPr>
            <a:normAutofit fontScale="77500" lnSpcReduction="20000"/>
          </a:bodyPr>
          <a:lstStyle/>
          <a:p>
            <a:r>
              <a:rPr lang="en-GB" dirty="0"/>
              <a:t>Introduction.</a:t>
            </a:r>
          </a:p>
          <a:p>
            <a:endParaRPr lang="en-GB" dirty="0"/>
          </a:p>
          <a:p>
            <a:r>
              <a:rPr lang="en-US" dirty="0"/>
              <a:t>Considered ways of energy escaping.</a:t>
            </a:r>
          </a:p>
          <a:p>
            <a:endParaRPr lang="en-US" dirty="0"/>
          </a:p>
          <a:p>
            <a:r>
              <a:rPr lang="en-US" dirty="0"/>
              <a:t>Event-wise distribution of energy escaping.</a:t>
            </a:r>
          </a:p>
          <a:p>
            <a:endParaRPr lang="en-US" dirty="0"/>
          </a:p>
          <a:p>
            <a:r>
              <a:rPr lang="en-US" dirty="0"/>
              <a:t>Energy escaping vs position of the hit.</a:t>
            </a:r>
          </a:p>
          <a:p>
            <a:endParaRPr lang="en-US" dirty="0"/>
          </a:p>
          <a:p>
            <a:r>
              <a:rPr lang="en-US" dirty="0"/>
              <a:t>Prediction of the escaped energy.</a:t>
            </a:r>
          </a:p>
          <a:p>
            <a:endParaRPr lang="en-US" dirty="0"/>
          </a:p>
          <a:p>
            <a:r>
              <a:rPr lang="en-US" dirty="0"/>
              <a:t>High exit-escape energy events.</a:t>
            </a:r>
          </a:p>
          <a:p>
            <a:endParaRPr lang="en-US" dirty="0"/>
          </a:p>
          <a:p>
            <a:r>
              <a:rPr lang="en-US" dirty="0"/>
              <a:t>1 GeV gamma results.</a:t>
            </a:r>
          </a:p>
          <a:p>
            <a:endParaRPr lang="uk-UA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565FD79-2864-44CB-B685-57EE88E84A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38353-D968-4B86-A765-7065132E9F60}" type="datetime1">
              <a:rPr lang="uk-UA" smtClean="0"/>
              <a:t>08.03.2024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47E9172-0779-47C2-9EED-6400071671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Denys </a:t>
            </a:r>
            <a:r>
              <a:rPr lang="de-DE" dirty="0" err="1"/>
              <a:t>Klekots</a:t>
            </a:r>
            <a:r>
              <a:rPr lang="de-DE" dirty="0"/>
              <a:t> denys.klekots@cern.ch</a:t>
            </a:r>
            <a:endParaRPr lang="uk-UA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B6E6F13-280E-4BED-87BD-13C1042C5F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89D03-2A8B-46EE-BF82-C3408BD5E61D}" type="slidenum">
              <a:rPr lang="uk-UA" smtClean="0"/>
              <a:t>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04130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D8A884D0-625C-E549-89A9-04FE63F9F0C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1255" y="1118130"/>
                <a:ext cx="11495313" cy="2066859"/>
              </a:xfrm>
            </p:spPr>
            <p:txBody>
              <a:bodyPr>
                <a:normAutofit/>
              </a:bodyPr>
              <a:lstStyle/>
              <a:p>
                <a:r>
                  <a:rPr lang="en-GB" sz="2000" dirty="0"/>
                  <a:t> </a:t>
                </a:r>
                <a:r>
                  <a:rPr lang="en-GB" sz="2200" dirty="0"/>
                  <a:t>The energy accuracy of ECAL is usually parametrized as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GB" sz="22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GB" sz="22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GB" sz="220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GB" sz="2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num>
                                  <m:den>
                                    <m:rad>
                                      <m:radPr>
                                        <m:degHide m:val="on"/>
                                        <m:ctrlPr>
                                          <a:rPr lang="en-GB" sz="22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𝐸</m:t>
                                        </m:r>
                                      </m:e>
                                    </m:rad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GB" sz="2200" dirty="0"/>
                  <a:t>. Where </a:t>
                </a:r>
                <a:r>
                  <a:rPr lang="en-GB" sz="2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GB" sz="2200" dirty="0"/>
                  <a:t> is the ”constant term” usually caused by leakage or non uniformity.</a:t>
                </a:r>
              </a:p>
              <a:p>
                <a:r>
                  <a:rPr lang="en-GB" sz="2200" dirty="0"/>
                  <a:t>Next step if the scan of the small prototype with </a:t>
                </a:r>
                <a:r>
                  <a:rPr lang="en-GB" sz="2200" dirty="0" err="1"/>
                  <a:t>testbeam</a:t>
                </a:r>
                <a:r>
                  <a:rPr lang="en-GB" sz="2200" dirty="0"/>
                  <a:t> muons gives nonuniformity as in </a:t>
                </a:r>
                <a:r>
                  <a:rPr lang="en-GB" sz="2200" dirty="0" err="1"/>
                  <a:t>LHCb</a:t>
                </a:r>
                <a:r>
                  <a:rPr lang="en-GB" sz="2200" dirty="0"/>
                  <a:t> (plot =&gt; +-6% </a:t>
                </a:r>
                <a:r>
                  <a:rPr lang="en-GB" sz="2200" dirty="0" err="1"/>
                  <a:t>Grainita</a:t>
                </a:r>
                <a:r>
                  <a:rPr lang="en-GB" sz="2200" dirty="0"/>
                  <a:t> ?)</a:t>
                </a:r>
              </a:p>
            </p:txBody>
          </p:sp>
        </mc:Choice>
        <mc:Fallback xmlns="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D8A884D0-625C-E549-89A9-04FE63F9F0C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1255" y="1118130"/>
                <a:ext cx="11495313" cy="2066859"/>
              </a:xfrm>
              <a:blipFill>
                <a:blip r:embed="rId3"/>
                <a:stretch>
                  <a:fillRect l="-583" r="-583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33299BD-7935-6646-9029-4C4B3AC9843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64B6FDB0-29A1-5148-A1BB-07C253C571F3}" type="slidenum">
              <a:rPr lang="en-US" altLang="fr-FR" smtClean="0"/>
              <a:pPr>
                <a:defRPr/>
              </a:pPr>
              <a:t>3</a:t>
            </a:fld>
            <a:endParaRPr lang="en-US" alt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B5968D47-E164-6B43-8319-32CD3F2AA5BE}"/>
              </a:ext>
            </a:extLst>
          </p:cNvPr>
          <p:cNvPicPr/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8869"/>
          <a:stretch/>
        </p:blipFill>
        <p:spPr>
          <a:xfrm>
            <a:off x="5964391" y="3240826"/>
            <a:ext cx="5949819" cy="2712499"/>
          </a:xfrm>
          <a:prstGeom prst="rect">
            <a:avLst/>
          </a:prstGeom>
        </p:spPr>
      </p:pic>
      <p:sp>
        <p:nvSpPr>
          <p:cNvPr id="8" name="Дата 3">
            <a:extLst>
              <a:ext uri="{FF2B5EF4-FFF2-40B4-BE49-F238E27FC236}">
                <a16:creationId xmlns:a16="http://schemas.microsoft.com/office/drawing/2014/main" id="{11346345-7055-4ACC-9AAD-85DD67CA01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200" y="6424612"/>
            <a:ext cx="1066800" cy="365125"/>
          </a:xfrm>
        </p:spPr>
        <p:txBody>
          <a:bodyPr/>
          <a:lstStyle/>
          <a:p>
            <a:fld id="{D5B38353-D968-4B86-A765-7065132E9F60}" type="datetime1">
              <a:rPr lang="uk-UA" smtClean="0"/>
              <a:t>08.03.2024</a:t>
            </a:fld>
            <a:endParaRPr lang="uk-UA"/>
          </a:p>
        </p:txBody>
      </p:sp>
      <p:sp>
        <p:nvSpPr>
          <p:cNvPr id="10" name="Нижний колонтитул 4">
            <a:extLst>
              <a:ext uri="{FF2B5EF4-FFF2-40B4-BE49-F238E27FC236}">
                <a16:creationId xmlns:a16="http://schemas.microsoft.com/office/drawing/2014/main" id="{FD3AFE62-3650-4E18-BBCF-0EC8D42578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19536" y="6524625"/>
            <a:ext cx="4114800" cy="365125"/>
          </a:xfrm>
        </p:spPr>
        <p:txBody>
          <a:bodyPr/>
          <a:lstStyle/>
          <a:p>
            <a:r>
              <a:rPr lang="de-DE" dirty="0"/>
              <a:t>Denys </a:t>
            </a:r>
            <a:r>
              <a:rPr lang="de-DE" dirty="0" err="1"/>
              <a:t>Klekots</a:t>
            </a:r>
            <a:r>
              <a:rPr lang="de-DE" dirty="0"/>
              <a:t> denys.klekots@cern.ch</a:t>
            </a:r>
            <a:endParaRPr lang="uk-UA" dirty="0"/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23AD8EE1-9ECC-492A-BF35-49A2421CDCF4}"/>
              </a:ext>
            </a:extLst>
          </p:cNvPr>
          <p:cNvSpPr txBox="1">
            <a:spLocks/>
          </p:cNvSpPr>
          <p:nvPr/>
        </p:nvSpPr>
        <p:spPr>
          <a:xfrm>
            <a:off x="261254" y="260304"/>
            <a:ext cx="11235528" cy="9667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 pitchFamily="34" charset="0"/>
                <a:ea typeface="+mj-ea"/>
                <a:cs typeface="+mj-cs"/>
              </a:defRPr>
            </a:lvl1pPr>
          </a:lstStyle>
          <a:p>
            <a:r>
              <a:rPr lang="en-GB" dirty="0"/>
              <a:t>Resolution: constant term simulation. Quick recap</a:t>
            </a:r>
            <a:endParaRPr lang="uk-U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Espace réservé du contenu 2">
                <a:extLst>
                  <a:ext uri="{FF2B5EF4-FFF2-40B4-BE49-F238E27FC236}">
                    <a16:creationId xmlns:a16="http://schemas.microsoft.com/office/drawing/2014/main" id="{7A1941DF-0D9B-4DB2-BA28-DC40C914761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61254" y="3240826"/>
                <a:ext cx="5656661" cy="282092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rgbClr val="00B0F0"/>
                  </a:buClr>
                  <a:buFont typeface="Wingdings" panose="05000000000000000000" pitchFamily="2" charset="2"/>
                  <a:buChar char="q"/>
                  <a:defRPr sz="2800" kern="120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400" dirty="0"/>
                  <a:t>Simulation is held in the box volume with dimensions 168 x 168 * 400 mm.</a:t>
                </a:r>
              </a:p>
              <a:p>
                <a:endParaRPr lang="en-US" sz="2400" dirty="0"/>
              </a:p>
              <a:p>
                <a:r>
                  <a:rPr lang="en-US" sz="2400" dirty="0"/>
                  <a:t>Volume is simulated as with one material:</a:t>
                </a:r>
              </a:p>
              <a:p>
                <a:pPr lvl="1"/>
                <a:r>
                  <a:rPr lang="en-US" dirty="0"/>
                  <a:t>4.53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𝑔</m:t>
                        </m:r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𝑐𝑚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dirty="0"/>
                  <a:t> (partial density) of ZnWO4</a:t>
                </a:r>
              </a:p>
              <a:p>
                <a:pPr lvl="1"/>
                <a:r>
                  <a:rPr lang="en-US" dirty="0"/>
                  <a:t>1.19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𝑔</m:t>
                        </m:r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𝑐𝑚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dirty="0"/>
                  <a:t> (partial density) of heavy liquid</a:t>
                </a:r>
              </a:p>
              <a:p>
                <a:endParaRPr lang="en-US" sz="2000" dirty="0"/>
              </a:p>
              <a:p>
                <a:endParaRPr lang="en-US" sz="2000" dirty="0"/>
              </a:p>
            </p:txBody>
          </p:sp>
        </mc:Choice>
        <mc:Fallback xmlns="">
          <p:sp>
            <p:nvSpPr>
              <p:cNvPr id="12" name="Espace réservé du contenu 2">
                <a:extLst>
                  <a:ext uri="{FF2B5EF4-FFF2-40B4-BE49-F238E27FC236}">
                    <a16:creationId xmlns:a16="http://schemas.microsoft.com/office/drawing/2014/main" id="{7A1941DF-0D9B-4DB2-BA28-DC40C91476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254" y="3240826"/>
                <a:ext cx="5656661" cy="2820927"/>
              </a:xfrm>
              <a:prstGeom prst="rect">
                <a:avLst/>
              </a:prstGeom>
              <a:blipFill>
                <a:blip r:embed="rId5"/>
                <a:stretch>
                  <a:fillRect l="-1185" t="-2597" r="-323" b="-3463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856273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27E409-C978-4F62-9DB0-04B6B8E2E3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Energy escaping notation</a:t>
            </a:r>
            <a:endParaRPr lang="uk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D9ADEA6-4114-4B79-BCF8-1645768FE6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7820" y="1598350"/>
            <a:ext cx="6470578" cy="4535321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Geant4 simulation was made to calculate the effects of the energy escaping.</a:t>
            </a:r>
          </a:p>
          <a:p>
            <a:endParaRPr lang="en-US" dirty="0"/>
          </a:p>
          <a:p>
            <a:r>
              <a:rPr lang="en-US" dirty="0"/>
              <a:t>The simulated primary gamma (</a:t>
            </a:r>
            <a:r>
              <a:rPr lang="en-US" b="1" dirty="0"/>
              <a:t>25 GeV in this presentation</a:t>
            </a:r>
            <a:r>
              <a:rPr lang="en-US" dirty="0"/>
              <a:t>) hit the top face of the detector.</a:t>
            </a:r>
          </a:p>
          <a:p>
            <a:endParaRPr lang="en-US" dirty="0"/>
          </a:p>
          <a:p>
            <a:r>
              <a:rPr lang="en-US" dirty="0"/>
              <a:t>The following ways of energy escape were counted: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/>
              <a:t>Escape from the entry facet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/>
              <a:t>Escape from the exit facet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/>
              <a:t>Escape from the side facets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/>
              <a:t>Escape into nuclear reactions </a:t>
            </a:r>
            <a:br>
              <a:rPr lang="en-US" dirty="0"/>
            </a:br>
            <a:r>
              <a:rPr lang="en-US" dirty="0"/>
              <a:t>(about 100 MeV ± 40 MeV)</a:t>
            </a:r>
            <a:endParaRPr lang="uk-UA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1463C35-1F63-48E6-9E91-4E031B117B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67421-F6AC-4CA7-94A6-535C28CB1F48}" type="datetime1">
              <a:rPr lang="uk-UA" smtClean="0"/>
              <a:pPr/>
              <a:t>08.03.2024</a:t>
            </a:fld>
            <a:endParaRPr lang="uk-UA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8D48A8B-1EC4-4960-A64C-274B4477EA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Denys Klekots denys.klekots@cern.ch</a:t>
            </a:r>
            <a:endParaRPr lang="uk-UA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E2A12D5-5E14-4D20-A33C-A0E3AFCA80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89D03-2A8B-46EE-BF82-C3408BD5E61D}" type="slidenum">
              <a:rPr lang="uk-UA" smtClean="0"/>
              <a:pPr/>
              <a:t>4</a:t>
            </a:fld>
            <a:endParaRPr lang="uk-UA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8BE28B1-B1C0-478D-A564-B1933B77AA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16634">
            <a:off x="7297483" y="1565527"/>
            <a:ext cx="4556643" cy="412230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0E3224F-2776-417B-BD61-142F252970A6}"/>
              </a:ext>
            </a:extLst>
          </p:cNvPr>
          <p:cNvSpPr txBox="1"/>
          <p:nvPr/>
        </p:nvSpPr>
        <p:spPr>
          <a:xfrm>
            <a:off x="7269747" y="1520574"/>
            <a:ext cx="13356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Entry facet</a:t>
            </a:r>
            <a:endParaRPr lang="uk-UA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F16BA35-D4E9-4C68-8CC8-109AB313D124}"/>
              </a:ext>
            </a:extLst>
          </p:cNvPr>
          <p:cNvSpPr txBox="1"/>
          <p:nvPr/>
        </p:nvSpPr>
        <p:spPr>
          <a:xfrm>
            <a:off x="9791273" y="5542453"/>
            <a:ext cx="11301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Exit facet</a:t>
            </a:r>
            <a:endParaRPr lang="uk-UA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757E3CE-B881-44E4-A6E0-EC2322192531}"/>
              </a:ext>
            </a:extLst>
          </p:cNvPr>
          <p:cNvSpPr txBox="1"/>
          <p:nvPr/>
        </p:nvSpPr>
        <p:spPr>
          <a:xfrm>
            <a:off x="7233007" y="3729191"/>
            <a:ext cx="12020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Side facet</a:t>
            </a:r>
            <a:endParaRPr lang="uk-UA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6F68F21-A09F-4A67-BB32-B189BC92880B}"/>
              </a:ext>
            </a:extLst>
          </p:cNvPr>
          <p:cNvSpPr txBox="1"/>
          <p:nvPr/>
        </p:nvSpPr>
        <p:spPr>
          <a:xfrm>
            <a:off x="9493322" y="1229018"/>
            <a:ext cx="25958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Primary gamma 25 GeV</a:t>
            </a:r>
            <a:endParaRPr lang="uk-UA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13" name="Прямая со стрелкой 12">
            <a:extLst>
              <a:ext uri="{FF2B5EF4-FFF2-40B4-BE49-F238E27FC236}">
                <a16:creationId xmlns:a16="http://schemas.microsoft.com/office/drawing/2014/main" id="{600F438A-C22F-4353-A349-5975BFAEEAB1}"/>
              </a:ext>
            </a:extLst>
          </p:cNvPr>
          <p:cNvCxnSpPr/>
          <p:nvPr/>
        </p:nvCxnSpPr>
        <p:spPr>
          <a:xfrm flipH="1">
            <a:off x="9411128" y="1598350"/>
            <a:ext cx="380145" cy="291556"/>
          </a:xfrm>
          <a:prstGeom prst="straightConnector1">
            <a:avLst/>
          </a:prstGeom>
          <a:ln w="12700" cmpd="sng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>
            <a:extLst>
              <a:ext uri="{FF2B5EF4-FFF2-40B4-BE49-F238E27FC236}">
                <a16:creationId xmlns:a16="http://schemas.microsoft.com/office/drawing/2014/main" id="{ED5A3EC4-E81A-4A98-B089-34510FB92BCB}"/>
              </a:ext>
            </a:extLst>
          </p:cNvPr>
          <p:cNvCxnSpPr/>
          <p:nvPr/>
        </p:nvCxnSpPr>
        <p:spPr>
          <a:xfrm>
            <a:off x="8225243" y="1825625"/>
            <a:ext cx="745658" cy="373045"/>
          </a:xfrm>
          <a:prstGeom prst="straightConnector1">
            <a:avLst/>
          </a:prstGeom>
          <a:ln w="12700" cmpd="sng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>
            <a:extLst>
              <a:ext uri="{FF2B5EF4-FFF2-40B4-BE49-F238E27FC236}">
                <a16:creationId xmlns:a16="http://schemas.microsoft.com/office/drawing/2014/main" id="{65D57587-8E93-4ABE-A98B-5C30EF421D39}"/>
              </a:ext>
            </a:extLst>
          </p:cNvPr>
          <p:cNvCxnSpPr>
            <a:cxnSpLocks/>
          </p:cNvCxnSpPr>
          <p:nvPr/>
        </p:nvCxnSpPr>
        <p:spPr>
          <a:xfrm flipV="1">
            <a:off x="8106310" y="3616503"/>
            <a:ext cx="667820" cy="205484"/>
          </a:xfrm>
          <a:prstGeom prst="straightConnector1">
            <a:avLst/>
          </a:prstGeom>
          <a:ln w="12700" cmpd="sng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>
            <a:extLst>
              <a:ext uri="{FF2B5EF4-FFF2-40B4-BE49-F238E27FC236}">
                <a16:creationId xmlns:a16="http://schemas.microsoft.com/office/drawing/2014/main" id="{A3DB63F2-AF90-415B-B485-296D1269B2B0}"/>
              </a:ext>
            </a:extLst>
          </p:cNvPr>
          <p:cNvCxnSpPr/>
          <p:nvPr/>
        </p:nvCxnSpPr>
        <p:spPr>
          <a:xfrm flipH="1" flipV="1">
            <a:off x="9575515" y="5219272"/>
            <a:ext cx="544530" cy="323181"/>
          </a:xfrm>
          <a:prstGeom prst="straightConnector1">
            <a:avLst/>
          </a:prstGeom>
          <a:ln w="12700" cmpd="sng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91217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DF29DA-AF2C-4994-BE33-4C94C8DD2E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" y="136525"/>
            <a:ext cx="11277600" cy="966787"/>
          </a:xfrm>
        </p:spPr>
        <p:txBody>
          <a:bodyPr>
            <a:normAutofit fontScale="90000"/>
          </a:bodyPr>
          <a:lstStyle/>
          <a:p>
            <a:r>
              <a:rPr lang="en-US" dirty="0"/>
              <a:t>Escaped energy vs gamma energy point. </a:t>
            </a:r>
            <a:r>
              <a:rPr lang="en-GB" dirty="0"/>
              <a:t>Quick recap</a:t>
            </a:r>
            <a:endParaRPr lang="uk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5A17202-C304-4ECA-9629-5D83C11AA5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2554" y="1216660"/>
            <a:ext cx="4623313" cy="2497295"/>
          </a:xfrm>
        </p:spPr>
        <p:txBody>
          <a:bodyPr>
            <a:normAutofit/>
          </a:bodyPr>
          <a:lstStyle/>
          <a:p>
            <a:r>
              <a:rPr lang="en-US" dirty="0"/>
              <a:t>The figure describes the dependence of the escaped energy on the position of the gamma quanta entry point. The step size is 7 mm.</a:t>
            </a:r>
            <a:endParaRPr lang="uk-UA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3B15238-B1FA-4CA2-8731-D6A2D194D9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67421-F6AC-4CA7-94A6-535C28CB1F48}" type="datetime1">
              <a:rPr lang="uk-UA" smtClean="0"/>
              <a:pPr/>
              <a:t>08.03.2024</a:t>
            </a:fld>
            <a:endParaRPr lang="uk-UA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9959C9E-C1B8-45A1-A1F0-DDB9EDFF78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Denys Klekots denys.klekots@cern.ch</a:t>
            </a:r>
            <a:endParaRPr lang="uk-UA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6F7252C-D193-45C9-8DDC-164AF75237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89D03-2A8B-46EE-BF82-C3408BD5E61D}" type="slidenum">
              <a:rPr lang="uk-UA" smtClean="0"/>
              <a:pPr/>
              <a:t>5</a:t>
            </a:fld>
            <a:endParaRPr lang="uk-UA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FD5C063-CA5C-49D2-890F-825DC5B2DE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2480" y="1008567"/>
            <a:ext cx="6738943" cy="5254916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7DD09E5B-B7DB-41C3-BB96-80D09C22ED54}"/>
              </a:ext>
            </a:extLst>
          </p:cNvPr>
          <p:cNvSpPr/>
          <p:nvPr/>
        </p:nvSpPr>
        <p:spPr>
          <a:xfrm>
            <a:off x="1317626" y="4106408"/>
            <a:ext cx="1942323" cy="17464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D3CCE7A-8DC4-4BFA-85C0-B78E8BFB5172}"/>
              </a:ext>
            </a:extLst>
          </p:cNvPr>
          <p:cNvSpPr txBox="1"/>
          <p:nvPr/>
        </p:nvSpPr>
        <p:spPr>
          <a:xfrm>
            <a:off x="2148172" y="5852836"/>
            <a:ext cx="284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  <a:endParaRPr lang="uk-UA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DB58C17-C611-4319-A045-7BCA24A3DBCC}"/>
              </a:ext>
            </a:extLst>
          </p:cNvPr>
          <p:cNvSpPr txBox="1"/>
          <p:nvPr/>
        </p:nvSpPr>
        <p:spPr>
          <a:xfrm>
            <a:off x="1033574" y="4794956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</a:t>
            </a:r>
            <a:endParaRPr lang="uk-UA" dirty="0"/>
          </a:p>
        </p:txBody>
      </p: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73F3D500-94B1-47C0-99BA-3113645CF778}"/>
              </a:ext>
            </a:extLst>
          </p:cNvPr>
          <p:cNvCxnSpPr>
            <a:cxnSpLocks/>
            <a:stCxn id="9" idx="3"/>
          </p:cNvCxnSpPr>
          <p:nvPr/>
        </p:nvCxnSpPr>
        <p:spPr>
          <a:xfrm flipH="1">
            <a:off x="2288787" y="4979622"/>
            <a:ext cx="971162" cy="0"/>
          </a:xfrm>
          <a:prstGeom prst="line">
            <a:avLst/>
          </a:prstGeom>
          <a:ln w="1270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8330E189-9A75-4329-B839-06DF3A30D8C5}"/>
              </a:ext>
            </a:extLst>
          </p:cNvPr>
          <p:cNvSpPr txBox="1"/>
          <p:nvPr/>
        </p:nvSpPr>
        <p:spPr>
          <a:xfrm>
            <a:off x="2200549" y="4395016"/>
            <a:ext cx="12030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gamma entry </a:t>
            </a:r>
          </a:p>
          <a:p>
            <a:r>
              <a:rPr lang="en-US" sz="1400" dirty="0">
                <a:solidFill>
                  <a:srgbClr val="FF0000"/>
                </a:solidFill>
              </a:rPr>
              <a:t>position</a:t>
            </a:r>
            <a:endParaRPr lang="uk-UA" sz="1400" dirty="0">
              <a:solidFill>
                <a:srgbClr val="FF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8AFBEB3-4529-48B6-B57B-9E743693BF14}"/>
              </a:ext>
            </a:extLst>
          </p:cNvPr>
          <p:cNvSpPr txBox="1"/>
          <p:nvPr/>
        </p:nvSpPr>
        <p:spPr>
          <a:xfrm>
            <a:off x="1705510" y="3729520"/>
            <a:ext cx="12030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Top view</a:t>
            </a:r>
            <a:endParaRPr lang="uk-UA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79297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CD2C18-41BB-4C11-8110-64D0D4B09E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Distributions of the escaped energy</a:t>
            </a:r>
            <a:endParaRPr lang="uk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FA08DE8-98C1-4678-900C-361E03E95D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" y="4090490"/>
            <a:ext cx="4275083" cy="77373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The 1000 events were generated</a:t>
            </a:r>
            <a:endParaRPr lang="uk-UA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87F2A30-D256-491B-88D6-B5CE0CBA76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67421-F6AC-4CA7-94A6-535C28CB1F48}" type="datetime1">
              <a:rPr lang="uk-UA" smtClean="0"/>
              <a:pPr/>
              <a:t>08.03.2024</a:t>
            </a:fld>
            <a:endParaRPr lang="uk-UA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CECE6A0-C2DE-4B65-8EE5-41492F185B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Denys Klekots denys.klekots@cern.ch</a:t>
            </a:r>
            <a:endParaRPr lang="uk-UA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D11C4B8-9AF8-42FA-BBF8-BE7BAD6EB9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89D03-2A8B-46EE-BF82-C3408BD5E61D}" type="slidenum">
              <a:rPr lang="uk-UA" smtClean="0"/>
              <a:pPr/>
              <a:t>6</a:t>
            </a:fld>
            <a:endParaRPr lang="uk-UA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986647F-67FA-487A-AD7C-3A966DDCF33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" t="72505" r="2187"/>
          <a:stretch/>
        </p:blipFill>
        <p:spPr>
          <a:xfrm>
            <a:off x="4243717" y="1786760"/>
            <a:ext cx="7948283" cy="360933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98FBE23-ECE7-46EF-AAA0-A49F1295C34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90" t="57828" r="3600" b="29189"/>
          <a:stretch/>
        </p:blipFill>
        <p:spPr>
          <a:xfrm>
            <a:off x="0" y="1716775"/>
            <a:ext cx="4275083" cy="1930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8756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7">
            <a:extLst>
              <a:ext uri="{FF2B5EF4-FFF2-40B4-BE49-F238E27FC236}">
                <a16:creationId xmlns:a16="http://schemas.microsoft.com/office/drawing/2014/main" id="{D6BADC40-404B-4924-9601-58A4757112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42"/>
          <a:stretch/>
        </p:blipFill>
        <p:spPr>
          <a:xfrm>
            <a:off x="3804138" y="0"/>
            <a:ext cx="8383913" cy="6357233"/>
          </a:xfrm>
        </p:spPr>
      </p:pic>
      <p:sp>
        <p:nvSpPr>
          <p:cNvPr id="4" name="Дата 3">
            <a:extLst>
              <a:ext uri="{FF2B5EF4-FFF2-40B4-BE49-F238E27FC236}">
                <a16:creationId xmlns:a16="http://schemas.microsoft.com/office/drawing/2014/main" id="{BDF209F5-C82A-46BF-ABA8-66184D6AD9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67421-F6AC-4CA7-94A6-535C28CB1F48}" type="datetime1">
              <a:rPr lang="uk-UA" smtClean="0"/>
              <a:pPr/>
              <a:t>08.03.2024</a:t>
            </a:fld>
            <a:endParaRPr lang="uk-UA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5BD855A-273F-4D47-BC39-93797DE299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Denys Klekots denys.klekots@cern.ch</a:t>
            </a:r>
            <a:endParaRPr lang="uk-UA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11ADA9F-555C-404C-8D6F-1C68C9E85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89D03-2A8B-46EE-BF82-C3408BD5E61D}" type="slidenum">
              <a:rPr lang="uk-UA" smtClean="0"/>
              <a:pPr/>
              <a:t>7</a:t>
            </a:fld>
            <a:endParaRPr lang="uk-UA" dirty="0"/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31C34EE6-D627-495E-96D3-5B9F048643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738" y="74881"/>
            <a:ext cx="3668110" cy="966787"/>
          </a:xfrm>
        </p:spPr>
        <p:txBody>
          <a:bodyPr>
            <a:normAutofit fontScale="90000"/>
          </a:bodyPr>
          <a:lstStyle/>
          <a:p>
            <a:r>
              <a:rPr lang="en-US" dirty="0"/>
              <a:t>E escaping vs hit position</a:t>
            </a:r>
            <a:endParaRPr lang="uk-UA" dirty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1BAA84B8-FFCF-46AC-B970-477C76FA2531}"/>
              </a:ext>
            </a:extLst>
          </p:cNvPr>
          <p:cNvSpPr/>
          <p:nvPr/>
        </p:nvSpPr>
        <p:spPr>
          <a:xfrm>
            <a:off x="909859" y="4250007"/>
            <a:ext cx="1942323" cy="17464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6395E99-9EE5-4890-942D-2B9EBA050585}"/>
              </a:ext>
            </a:extLst>
          </p:cNvPr>
          <p:cNvSpPr txBox="1"/>
          <p:nvPr/>
        </p:nvSpPr>
        <p:spPr>
          <a:xfrm>
            <a:off x="1467136" y="5965613"/>
            <a:ext cx="9711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168 mm</a:t>
            </a:r>
            <a:endParaRPr lang="uk-UA" dirty="0"/>
          </a:p>
        </p:txBody>
      </p: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F6DC6FC2-4124-4F17-9316-24ECEF95F623}"/>
              </a:ext>
            </a:extLst>
          </p:cNvPr>
          <p:cNvCxnSpPr>
            <a:cxnSpLocks/>
            <a:stCxn id="10" idx="3"/>
          </p:cNvCxnSpPr>
          <p:nvPr/>
        </p:nvCxnSpPr>
        <p:spPr>
          <a:xfrm flipH="1">
            <a:off x="1881020" y="5123221"/>
            <a:ext cx="971162" cy="0"/>
          </a:xfrm>
          <a:prstGeom prst="line">
            <a:avLst/>
          </a:prstGeom>
          <a:ln w="1270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ECFE4E87-7A4E-4030-8015-F28D009A8369}"/>
              </a:ext>
            </a:extLst>
          </p:cNvPr>
          <p:cNvSpPr txBox="1"/>
          <p:nvPr/>
        </p:nvSpPr>
        <p:spPr>
          <a:xfrm>
            <a:off x="1792782" y="4538615"/>
            <a:ext cx="12030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gamma entry </a:t>
            </a:r>
          </a:p>
          <a:p>
            <a:r>
              <a:rPr lang="en-US" sz="1400" dirty="0">
                <a:solidFill>
                  <a:srgbClr val="FF0000"/>
                </a:solidFill>
              </a:rPr>
              <a:t>position</a:t>
            </a:r>
            <a:endParaRPr lang="uk-UA" sz="1400" dirty="0">
              <a:solidFill>
                <a:srgbClr val="FF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55CCC48-74FF-48D5-96C0-5A403920A64F}"/>
              </a:ext>
            </a:extLst>
          </p:cNvPr>
          <p:cNvSpPr txBox="1"/>
          <p:nvPr/>
        </p:nvSpPr>
        <p:spPr>
          <a:xfrm rot="16200000">
            <a:off x="280658" y="5025273"/>
            <a:ext cx="9711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168 mm</a:t>
            </a:r>
            <a:endParaRPr lang="uk-UA" dirty="0"/>
          </a:p>
        </p:txBody>
      </p:sp>
      <p:sp>
        <p:nvSpPr>
          <p:cNvPr id="16" name="Объект 2">
            <a:extLst>
              <a:ext uri="{FF2B5EF4-FFF2-40B4-BE49-F238E27FC236}">
                <a16:creationId xmlns:a16="http://schemas.microsoft.com/office/drawing/2014/main" id="{A6890B97-4B53-44BF-AE08-EB6521E47E33}"/>
              </a:ext>
            </a:extLst>
          </p:cNvPr>
          <p:cNvSpPr txBox="1">
            <a:spLocks/>
          </p:cNvSpPr>
          <p:nvPr/>
        </p:nvSpPr>
        <p:spPr>
          <a:xfrm>
            <a:off x="-16973" y="1409507"/>
            <a:ext cx="4075266" cy="24972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B0F0"/>
              </a:buClr>
              <a:buFont typeface="Wingdings" panose="05000000000000000000" pitchFamily="2" charset="2"/>
              <a:buChar char="q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Dots give a mean value.</a:t>
            </a:r>
          </a:p>
          <a:p>
            <a:endParaRPr lang="en-US" dirty="0"/>
          </a:p>
          <a:p>
            <a:r>
              <a:rPr lang="en-US" dirty="0"/>
              <a:t>Error bars give the Gaussian sigma.</a:t>
            </a:r>
            <a:endParaRPr lang="uk-UA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C76C12B-C354-4461-A3B1-33DBCF61F51F}"/>
              </a:ext>
            </a:extLst>
          </p:cNvPr>
          <p:cNvSpPr txBox="1"/>
          <p:nvPr/>
        </p:nvSpPr>
        <p:spPr>
          <a:xfrm>
            <a:off x="1279510" y="3819204"/>
            <a:ext cx="12030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Top view</a:t>
            </a:r>
            <a:endParaRPr lang="uk-UA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21161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04A410-F522-486F-A6CA-0F371EDAB4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Escaped energy prediction</a:t>
            </a:r>
            <a:endParaRPr lang="uk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4F44359-7417-4560-B502-BF3937BE7E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394110"/>
            <a:ext cx="10515600" cy="4351338"/>
          </a:xfrm>
        </p:spPr>
        <p:txBody>
          <a:bodyPr/>
          <a:lstStyle/>
          <a:p>
            <a:r>
              <a:rPr lang="en-US" dirty="0"/>
              <a:t>If a hit is far from the detector edge, the uncertainty of the escaped energy is under 1%.</a:t>
            </a:r>
          </a:p>
          <a:p>
            <a:endParaRPr lang="en-US" dirty="0"/>
          </a:p>
          <a:p>
            <a:r>
              <a:rPr lang="en-US" dirty="0"/>
              <a:t>The light collection in the prototype is in the bands of the light fibers.</a:t>
            </a:r>
          </a:p>
          <a:p>
            <a:endParaRPr lang="en-US" dirty="0"/>
          </a:p>
          <a:p>
            <a:r>
              <a:rPr lang="en-US" dirty="0"/>
              <a:t>What if one could find the correlation between how much energy escaped through the side facet and how much was deposited near that facet?</a:t>
            </a:r>
            <a:endParaRPr lang="uk-UA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0095663-9B48-419B-9621-E88328CB27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67421-F6AC-4CA7-94A6-535C28CB1F48}" type="datetime1">
              <a:rPr lang="uk-UA" smtClean="0"/>
              <a:pPr/>
              <a:t>08.03.2024</a:t>
            </a:fld>
            <a:endParaRPr lang="uk-UA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01D7FBC-DA49-4BC8-BCB8-CA1448C325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Denys Klekots denys.klekots@cern.ch</a:t>
            </a:r>
            <a:endParaRPr lang="uk-UA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6EB7C0-59B5-4CE6-978E-AE7D88935B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89D03-2A8B-46EE-BF82-C3408BD5E61D}" type="slidenum">
              <a:rPr lang="uk-UA" smtClean="0"/>
              <a:pPr/>
              <a:t>8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5644409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CB2CB8-E43F-4A8D-8616-AB6BEF7893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Centre-close hit </a:t>
            </a:r>
            <a:r>
              <a:rPr lang="en-US" dirty="0" err="1"/>
              <a:t>Edep</a:t>
            </a:r>
            <a:r>
              <a:rPr lang="en-US" dirty="0"/>
              <a:t> vs </a:t>
            </a:r>
            <a:r>
              <a:rPr lang="en-US" dirty="0" err="1"/>
              <a:t>Eesc</a:t>
            </a:r>
            <a:r>
              <a:rPr lang="en-US" dirty="0"/>
              <a:t> calibration</a:t>
            </a:r>
            <a:endParaRPr lang="uk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040F38F-0C78-4DF8-BCCA-E7928E7065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1290940"/>
            <a:ext cx="5794087" cy="1736784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If the primary gamma hits near the center of the detector there is no correlation between energy escaping through the cell edge and the energy deposited in this cell.</a:t>
            </a:r>
            <a:endParaRPr lang="uk-UA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964C8D9-2F33-43AE-A7DC-8C975A21C4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67421-F6AC-4CA7-94A6-535C28CB1F48}" type="datetime1">
              <a:rPr lang="uk-UA" smtClean="0"/>
              <a:pPr/>
              <a:t>08.03.2024</a:t>
            </a:fld>
            <a:endParaRPr lang="uk-UA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4441FE9-3C10-4998-BEE2-F17DEDF55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Denys Klekots denys.klekots@cern.ch</a:t>
            </a:r>
            <a:endParaRPr lang="uk-UA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8E15698-C875-40C1-99F9-0545418B2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89D03-2A8B-46EE-BF82-C3408BD5E61D}" type="slidenum">
              <a:rPr lang="uk-UA" smtClean="0"/>
              <a:pPr/>
              <a:t>9</a:t>
            </a:fld>
            <a:endParaRPr lang="uk-UA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719696E-AA6B-452E-989C-CEAF0A69019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891" b="66649"/>
          <a:stretch/>
        </p:blipFill>
        <p:spPr>
          <a:xfrm>
            <a:off x="6569467" y="1144406"/>
            <a:ext cx="5365625" cy="3766639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1EC52F6-188B-429E-A46A-5BB5098B61E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164" r="47891"/>
          <a:stretch/>
        </p:blipFill>
        <p:spPr>
          <a:xfrm>
            <a:off x="0" y="3027725"/>
            <a:ext cx="4506074" cy="3209259"/>
          </a:xfrm>
          <a:prstGeom prst="rect">
            <a:avLst/>
          </a:prstGeom>
        </p:spPr>
      </p:pic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4C32E46D-4A6B-45BC-8B74-ED1AF77D7ACF}"/>
              </a:ext>
            </a:extLst>
          </p:cNvPr>
          <p:cNvCxnSpPr/>
          <p:nvPr/>
        </p:nvCxnSpPr>
        <p:spPr>
          <a:xfrm>
            <a:off x="3155950" y="3365500"/>
            <a:ext cx="406400" cy="0"/>
          </a:xfrm>
          <a:prstGeom prst="line">
            <a:avLst/>
          </a:prstGeom>
          <a:ln w="38100" cmpd="sng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F5776E50-AE7D-4601-B5EA-E9A7E8A843B1}"/>
              </a:ext>
            </a:extLst>
          </p:cNvPr>
          <p:cNvCxnSpPr/>
          <p:nvPr/>
        </p:nvCxnSpPr>
        <p:spPr>
          <a:xfrm>
            <a:off x="3155950" y="5740400"/>
            <a:ext cx="406400" cy="0"/>
          </a:xfrm>
          <a:prstGeom prst="line">
            <a:avLst/>
          </a:prstGeom>
          <a:ln w="38100" cmpd="sng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7CE14A9A-EE4F-450E-9FD0-AE7F5069C938}"/>
              </a:ext>
            </a:extLst>
          </p:cNvPr>
          <p:cNvCxnSpPr>
            <a:cxnSpLocks/>
          </p:cNvCxnSpPr>
          <p:nvPr/>
        </p:nvCxnSpPr>
        <p:spPr>
          <a:xfrm>
            <a:off x="3549650" y="3365500"/>
            <a:ext cx="0" cy="2374900"/>
          </a:xfrm>
          <a:prstGeom prst="line">
            <a:avLst/>
          </a:prstGeom>
          <a:ln w="38100" cmpd="sng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BD8E6AB4-1E57-490D-97F7-EC3C4F639EFD}"/>
              </a:ext>
            </a:extLst>
          </p:cNvPr>
          <p:cNvSpPr txBox="1"/>
          <p:nvPr/>
        </p:nvSpPr>
        <p:spPr>
          <a:xfrm>
            <a:off x="3730663" y="4616508"/>
            <a:ext cx="1882381" cy="1200329"/>
          </a:xfrm>
          <a:prstGeom prst="rect">
            <a:avLst/>
          </a:prstGeom>
          <a:solidFill>
            <a:srgbClr val="FFFFFF">
              <a:alpha val="70980"/>
            </a:srgb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The energy that escaped through this edge is shown in the plot</a:t>
            </a:r>
            <a:endParaRPr lang="uk-UA" dirty="0"/>
          </a:p>
        </p:txBody>
      </p:sp>
      <p:cxnSp>
        <p:nvCxnSpPr>
          <p:cNvPr id="18" name="Прямая со стрелкой 17">
            <a:extLst>
              <a:ext uri="{FF2B5EF4-FFF2-40B4-BE49-F238E27FC236}">
                <a16:creationId xmlns:a16="http://schemas.microsoft.com/office/drawing/2014/main" id="{DE24FD96-2802-4E6E-AF05-8B65180A8A43}"/>
              </a:ext>
            </a:extLst>
          </p:cNvPr>
          <p:cNvCxnSpPr>
            <a:cxnSpLocks/>
            <a:stCxn id="16" idx="0"/>
          </p:cNvCxnSpPr>
          <p:nvPr/>
        </p:nvCxnSpPr>
        <p:spPr>
          <a:xfrm flipH="1" flipV="1">
            <a:off x="3638550" y="4254500"/>
            <a:ext cx="1033304" cy="362008"/>
          </a:xfrm>
          <a:prstGeom prst="straightConnector1">
            <a:avLst/>
          </a:prstGeom>
          <a:ln w="12700" cmpd="sng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438651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12700" cmpd="sng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2015</TotalTime>
  <Words>1034</Words>
  <Application>Microsoft Office PowerPoint</Application>
  <PresentationFormat>Широкоэкранный</PresentationFormat>
  <Paragraphs>182</Paragraphs>
  <Slides>17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6" baseType="lpstr">
      <vt:lpstr>Arial</vt:lpstr>
      <vt:lpstr>Calibri</vt:lpstr>
      <vt:lpstr>Calibri Light</vt:lpstr>
      <vt:lpstr>Cambria Math</vt:lpstr>
      <vt:lpstr>Impact</vt:lpstr>
      <vt:lpstr>Tahoma</vt:lpstr>
      <vt:lpstr>Times New Roman</vt:lpstr>
      <vt:lpstr>Wingdings</vt:lpstr>
      <vt:lpstr>Тема Office</vt:lpstr>
      <vt:lpstr>Study of the energy escaping from the GRAiNITA  electromagnetic calorimeter.</vt:lpstr>
      <vt:lpstr>Outline</vt:lpstr>
      <vt:lpstr>Презентация PowerPoint</vt:lpstr>
      <vt:lpstr>Energy escaping notation</vt:lpstr>
      <vt:lpstr>Escaped energy vs gamma energy point. Quick recap</vt:lpstr>
      <vt:lpstr>Distributions of the escaped energy</vt:lpstr>
      <vt:lpstr>E escaping vs hit position</vt:lpstr>
      <vt:lpstr>Escaped energy prediction</vt:lpstr>
      <vt:lpstr>Centre-close hit Edep vs Eesc calibration</vt:lpstr>
      <vt:lpstr>Edge-close hit Edep vs Eesc calibration</vt:lpstr>
      <vt:lpstr>High exit-escape energy events</vt:lpstr>
      <vt:lpstr>Results for 1 GeV gammas</vt:lpstr>
      <vt:lpstr>Conclusions</vt:lpstr>
      <vt:lpstr>Thank you for your attention</vt:lpstr>
      <vt:lpstr>Backup slides</vt:lpstr>
      <vt:lpstr>Geant4 simulation setup</vt:lpstr>
      <vt:lpstr>Escaped energy fluctuations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Electron-ion pairs movement study in beam gas curtain</dc:title>
  <dc:creator>user9</dc:creator>
  <cp:lastModifiedBy>user9</cp:lastModifiedBy>
  <cp:revision>174</cp:revision>
  <dcterms:created xsi:type="dcterms:W3CDTF">2023-11-01T06:15:37Z</dcterms:created>
  <dcterms:modified xsi:type="dcterms:W3CDTF">2024-03-08T13:48:13Z</dcterms:modified>
</cp:coreProperties>
</file>