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63" r:id="rId3"/>
    <p:sldId id="276" r:id="rId4"/>
    <p:sldId id="264" r:id="rId5"/>
    <p:sldId id="269" r:id="rId6"/>
    <p:sldId id="265" r:id="rId7"/>
    <p:sldId id="262" r:id="rId8"/>
    <p:sldId id="270" r:id="rId9"/>
    <p:sldId id="266" r:id="rId10"/>
    <p:sldId id="267" r:id="rId11"/>
    <p:sldId id="268" r:id="rId12"/>
    <p:sldId id="271" r:id="rId13"/>
    <p:sldId id="460" r:id="rId14"/>
    <p:sldId id="272" r:id="rId15"/>
    <p:sldId id="273" r:id="rId16"/>
    <p:sldId id="461" r:id="rId17"/>
    <p:sldId id="369" r:id="rId18"/>
    <p:sldId id="370" r:id="rId19"/>
    <p:sldId id="371" r:id="rId20"/>
    <p:sldId id="361" r:id="rId21"/>
    <p:sldId id="258" r:id="rId22"/>
    <p:sldId id="358" r:id="rId23"/>
    <p:sldId id="359" r:id="rId24"/>
    <p:sldId id="354" r:id="rId25"/>
    <p:sldId id="356" r:id="rId26"/>
    <p:sldId id="368" r:id="rId27"/>
    <p:sldId id="275" r:id="rId2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Volumes/MEG_ADMIN/Helium/recycleur%20suivi/suivi_recycleur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>
                <a:solidFill>
                  <a:sysClr val="windowText" lastClr="000000"/>
                </a:solidFill>
              </a:rPr>
              <a:t>He recycling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8.414919373464276E-2"/>
          <c:y val="0.40963559406087646"/>
          <c:w val="0.85861852771090041"/>
          <c:h val="0.47405648621828711"/>
        </c:manualLayout>
      </c:layout>
      <c:lineChart>
        <c:grouping val="standar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helium recyclé en Litres 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numRef>
              <c:f>Feuil1!$A$2:$A$40</c:f>
              <c:numCache>
                <c:formatCode>d\-mmm</c:formatCode>
                <c:ptCount val="39"/>
                <c:pt idx="0">
                  <c:v>44978</c:v>
                </c:pt>
                <c:pt idx="1">
                  <c:v>44979</c:v>
                </c:pt>
                <c:pt idx="2">
                  <c:v>44980</c:v>
                </c:pt>
                <c:pt idx="3">
                  <c:v>44981</c:v>
                </c:pt>
                <c:pt idx="4">
                  <c:v>44982</c:v>
                </c:pt>
                <c:pt idx="5">
                  <c:v>44983</c:v>
                </c:pt>
                <c:pt idx="6">
                  <c:v>44984</c:v>
                </c:pt>
                <c:pt idx="7">
                  <c:v>44985</c:v>
                </c:pt>
                <c:pt idx="8">
                  <c:v>44986</c:v>
                </c:pt>
                <c:pt idx="9">
                  <c:v>44987</c:v>
                </c:pt>
                <c:pt idx="10">
                  <c:v>44988</c:v>
                </c:pt>
                <c:pt idx="11">
                  <c:v>44989</c:v>
                </c:pt>
                <c:pt idx="12">
                  <c:v>44990</c:v>
                </c:pt>
                <c:pt idx="13">
                  <c:v>44991</c:v>
                </c:pt>
                <c:pt idx="14">
                  <c:v>44992</c:v>
                </c:pt>
                <c:pt idx="15">
                  <c:v>44993</c:v>
                </c:pt>
                <c:pt idx="16">
                  <c:v>44994</c:v>
                </c:pt>
                <c:pt idx="17">
                  <c:v>44995</c:v>
                </c:pt>
                <c:pt idx="18">
                  <c:v>44996</c:v>
                </c:pt>
                <c:pt idx="19">
                  <c:v>44997</c:v>
                </c:pt>
                <c:pt idx="20">
                  <c:v>44998</c:v>
                </c:pt>
                <c:pt idx="21">
                  <c:v>44999</c:v>
                </c:pt>
                <c:pt idx="22">
                  <c:v>45000</c:v>
                </c:pt>
                <c:pt idx="23">
                  <c:v>45001</c:v>
                </c:pt>
                <c:pt idx="24">
                  <c:v>45002</c:v>
                </c:pt>
                <c:pt idx="25">
                  <c:v>45003</c:v>
                </c:pt>
                <c:pt idx="26">
                  <c:v>45004</c:v>
                </c:pt>
                <c:pt idx="27">
                  <c:v>45005</c:v>
                </c:pt>
                <c:pt idx="28">
                  <c:v>45006</c:v>
                </c:pt>
                <c:pt idx="29">
                  <c:v>45007</c:v>
                </c:pt>
                <c:pt idx="30">
                  <c:v>45008</c:v>
                </c:pt>
                <c:pt idx="31">
                  <c:v>45009</c:v>
                </c:pt>
                <c:pt idx="32">
                  <c:v>45010</c:v>
                </c:pt>
                <c:pt idx="33">
                  <c:v>45011</c:v>
                </c:pt>
                <c:pt idx="34">
                  <c:v>45012</c:v>
                </c:pt>
                <c:pt idx="35">
                  <c:v>45013</c:v>
                </c:pt>
                <c:pt idx="36">
                  <c:v>45014</c:v>
                </c:pt>
                <c:pt idx="37">
                  <c:v>45015</c:v>
                </c:pt>
                <c:pt idx="38">
                  <c:v>45016</c:v>
                </c:pt>
              </c:numCache>
            </c:numRef>
          </c:cat>
          <c:val>
            <c:numRef>
              <c:f>Feuil1!$B$2:$B$40</c:f>
              <c:numCache>
                <c:formatCode>General</c:formatCode>
                <c:ptCount val="39"/>
                <c:pt idx="0">
                  <c:v>7.7</c:v>
                </c:pt>
                <c:pt idx="1">
                  <c:v>13.1</c:v>
                </c:pt>
                <c:pt idx="2">
                  <c:v>19.399999999999999</c:v>
                </c:pt>
                <c:pt idx="3">
                  <c:v>34</c:v>
                </c:pt>
                <c:pt idx="4">
                  <c:v>40</c:v>
                </c:pt>
                <c:pt idx="5">
                  <c:v>49</c:v>
                </c:pt>
                <c:pt idx="6">
                  <c:v>58.5</c:v>
                </c:pt>
                <c:pt idx="7">
                  <c:v>68.099999999999994</c:v>
                </c:pt>
                <c:pt idx="8">
                  <c:v>9.6999999999999993</c:v>
                </c:pt>
                <c:pt idx="9">
                  <c:v>15.8</c:v>
                </c:pt>
                <c:pt idx="10">
                  <c:v>24.7</c:v>
                </c:pt>
                <c:pt idx="11">
                  <c:v>32</c:v>
                </c:pt>
                <c:pt idx="12">
                  <c:v>44</c:v>
                </c:pt>
                <c:pt idx="13">
                  <c:v>55.2</c:v>
                </c:pt>
                <c:pt idx="14">
                  <c:v>64</c:v>
                </c:pt>
                <c:pt idx="15">
                  <c:v>72.5</c:v>
                </c:pt>
                <c:pt idx="16">
                  <c:v>79.8</c:v>
                </c:pt>
                <c:pt idx="17">
                  <c:v>90</c:v>
                </c:pt>
                <c:pt idx="18">
                  <c:v>100</c:v>
                </c:pt>
                <c:pt idx="19">
                  <c:v>110</c:v>
                </c:pt>
                <c:pt idx="20">
                  <c:v>119.1</c:v>
                </c:pt>
                <c:pt idx="21">
                  <c:v>126.2</c:v>
                </c:pt>
                <c:pt idx="22">
                  <c:v>50.1</c:v>
                </c:pt>
                <c:pt idx="23">
                  <c:v>61</c:v>
                </c:pt>
                <c:pt idx="24">
                  <c:v>70</c:v>
                </c:pt>
                <c:pt idx="25">
                  <c:v>79</c:v>
                </c:pt>
                <c:pt idx="26">
                  <c:v>87</c:v>
                </c:pt>
                <c:pt idx="27">
                  <c:v>96</c:v>
                </c:pt>
                <c:pt idx="28">
                  <c:v>105</c:v>
                </c:pt>
                <c:pt idx="29">
                  <c:v>115</c:v>
                </c:pt>
                <c:pt idx="30">
                  <c:v>124.8</c:v>
                </c:pt>
                <c:pt idx="31">
                  <c:v>132.6</c:v>
                </c:pt>
                <c:pt idx="32">
                  <c:v>90</c:v>
                </c:pt>
                <c:pt idx="33">
                  <c:v>100</c:v>
                </c:pt>
                <c:pt idx="34">
                  <c:v>105.2</c:v>
                </c:pt>
                <c:pt idx="35">
                  <c:v>113.6</c:v>
                </c:pt>
                <c:pt idx="36">
                  <c:v>120.8</c:v>
                </c:pt>
                <c:pt idx="37">
                  <c:v>128.4</c:v>
                </c:pt>
                <c:pt idx="38">
                  <c:v>137.6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447-BA49-B804-F4E1E59C50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6448607"/>
        <c:axId val="170757855"/>
      </c:lineChart>
      <c:dateAx>
        <c:axId val="166448607"/>
        <c:scaling>
          <c:orientation val="minMax"/>
        </c:scaling>
        <c:delete val="0"/>
        <c:axPos val="b"/>
        <c:numFmt formatCode="d\-mmm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70757855"/>
        <c:crosses val="autoZero"/>
        <c:auto val="1"/>
        <c:lblOffset val="100"/>
        <c:baseTimeUnit val="days"/>
      </c:dateAx>
      <c:valAx>
        <c:axId val="1707578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664486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pattFill prst="pct75">
      <a:fgClr>
        <a:schemeClr val="bg1"/>
      </a:fgClr>
      <a:bgClr>
        <a:schemeClr val="tx2">
          <a:lumMod val="60000"/>
          <a:lumOff val="40000"/>
        </a:schemeClr>
      </a:bgClr>
    </a:pattFill>
    <a:ln w="9525" cap="flat" cmpd="sng" algn="ctr">
      <a:solidFill>
        <a:srgbClr val="FFFF00"/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9C7EA2-EE8E-443E-B9A1-46DAD0E26096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0BD675-B226-4060-A3B1-13B9E66BF0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0661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0BD675-B226-4060-A3B1-13B9E66BF0E2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1821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0BD675-B226-4060-A3B1-13B9E66BF0E2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466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0BD675-B226-4060-A3B1-13B9E66BF0E2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8315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737560-FA1B-4429-AECD-A450DB1E40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A4C8F25-615F-4F6E-B309-BB8AD40E3C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B60BBD0-805D-4BAF-A587-F030CF513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5057B-CFA8-4B33-B03F-3344FDE7224E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3E2148C-030D-4965-9A5B-866740612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E0271AB-8690-45F7-BE33-55EB26977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4931-FA50-4F13-8C40-F859361B63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0279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543A37-49BE-4D5C-826F-AA79AFEA2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B9C412E-72B1-446C-AA65-0D3A1D9FE0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884BE22-49AA-47E7-A9F9-F407C9700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5057B-CFA8-4B33-B03F-3344FDE7224E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4EBDDFE-12D3-4FAF-A1A4-42540B93F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C8927C-B593-4F31-AFC7-31B3CF9BF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4931-FA50-4F13-8C40-F859361B63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5612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1F84A9C-21FF-4EE8-B9F5-5DC9DC3EDB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3FBA86F-7457-4B70-BDE4-C4DC97ABDB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CB7E9BE-B06D-4D1C-8494-A4AA54DF6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5057B-CFA8-4B33-B03F-3344FDE7224E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62A8069-EB76-4CDD-AE10-7F0A7D681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5BE8581-36FF-4202-BEDB-4B3BC10E3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4931-FA50-4F13-8C40-F859361B63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3493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58425D-A7FF-4EA6-98AD-FD8E9A713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6FBEB30-02BF-4B8A-BA9F-7DEBF587B3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3188FD-7883-4FEB-9D5B-E11EC320F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5057B-CFA8-4B33-B03F-3344FDE7224E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569310-D82B-41E1-B600-FD30E465F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AE9D191-31E8-4167-BCB1-2A1105DA8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4931-FA50-4F13-8C40-F859361B63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9146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7FC2A4-CC23-4A33-A8C5-6D9B73383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2DBBBB-D466-4275-ABEB-826CB97A1C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CD4A98-FDB9-44B9-BD81-EE91EEFC0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5057B-CFA8-4B33-B03F-3344FDE7224E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9F297E5-6062-4A7D-82DE-696DB7DB4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665CB90-072B-4A00-897F-740F47817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4931-FA50-4F13-8C40-F859361B63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5817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B426ED-E548-4172-8EEC-20DF0188F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E304045-95AE-47D6-AC15-3A379F81D3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361E78A-5F70-42DD-8DA2-1842D7F47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B64F04E-375A-4052-93A7-754EDB973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5057B-CFA8-4B33-B03F-3344FDE7224E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77D68E-8762-4225-A6AB-6748FDE2A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1EBAE64-A39E-4C20-845B-36A9A20C0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4931-FA50-4F13-8C40-F859361B63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6438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FC7FE0-42FA-47CA-9316-661F4A406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6A4DEFA-4849-4924-9DB6-B8C3B49F3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D8D9608-0949-45D0-85B9-DD63D1E314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2F15341-892D-44C4-9056-396C2F25DA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B45A588-7B74-4288-A91F-4D4A59846E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8813F87-F657-439D-A1E3-EA4327E4A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5057B-CFA8-4B33-B03F-3344FDE7224E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17AF59A-0CE1-471D-88D5-D1B8DA314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12F480C-D877-423A-9DB2-20FD0BA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4931-FA50-4F13-8C40-F859361B63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6993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C35F5C-5C63-4C35-B959-1614BB323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C03F8CF-3D6C-4061-9AFC-266842C72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5057B-CFA8-4B33-B03F-3344FDE7224E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7166FC7-A02F-46CC-B839-1DC8802A4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0FFC9DD-FC5D-4F1B-BE9C-AC20DA6FA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4931-FA50-4F13-8C40-F859361B63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4712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646A128-2181-4F84-B4E8-16986E72E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5057B-CFA8-4B33-B03F-3344FDE7224E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25BE456-8559-4737-B741-52446CBFA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0B9D7A5-7A57-46BC-A69F-98A9A5FA9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4931-FA50-4F13-8C40-F859361B63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6238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3EF1C0-8D6E-4F20-957A-AC546461B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FD72595-5BDB-45F9-8F89-295ACA202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E2B75E4-A405-4836-8713-D2AA2C3033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C254CEF-197E-4335-9323-2E65EF87F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5057B-CFA8-4B33-B03F-3344FDE7224E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F833868-B6A8-45BD-8763-D75059BD7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82A62B0-C0E7-4A2B-A7F1-DCEA3DD4D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4931-FA50-4F13-8C40-F859361B63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4903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67E36D-68B6-4A9D-9326-B51EF7DEE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CBB77AC-07C2-4C08-BD82-F156163D34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D83919A-57EB-4AC4-A013-EE1D6A2378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5D70BC4-AC54-45A3-9822-3F5459C13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5057B-CFA8-4B33-B03F-3344FDE7224E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9C880B1-5F54-48F7-90A8-CD112760D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CE2E003-BC80-4CBC-976A-4C485157B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4931-FA50-4F13-8C40-F859361B63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9889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BA08E82-684C-4D56-B8ED-24CB423EF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0389FC1-D2B8-42B0-984D-70E860BE5D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02E5064-B4E8-4277-8871-6DBA936D05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5057B-CFA8-4B33-B03F-3344FDE7224E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7B8839C-D1B2-43A2-B07E-7510E498BF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4EB2D0F-58EE-4F88-A6B3-643274C2EE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384931-FA50-4F13-8C40-F859361B63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7183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g"/><Relationship Id="rId5" Type="http://schemas.openxmlformats.org/officeDocument/2006/relationships/image" Target="../media/image83.jp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tiff"/><Relationship Id="rId3" Type="http://schemas.openxmlformats.org/officeDocument/2006/relationships/image" Target="../media/image40.tiff"/><Relationship Id="rId7" Type="http://schemas.openxmlformats.org/officeDocument/2006/relationships/image" Target="../media/image44.tif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tiff"/><Relationship Id="rId11" Type="http://schemas.openxmlformats.org/officeDocument/2006/relationships/image" Target="../media/image48.png"/><Relationship Id="rId5" Type="http://schemas.openxmlformats.org/officeDocument/2006/relationships/image" Target="../media/image42.tiff"/><Relationship Id="rId10" Type="http://schemas.openxmlformats.org/officeDocument/2006/relationships/image" Target="../media/image47.png"/><Relationship Id="rId4" Type="http://schemas.openxmlformats.org/officeDocument/2006/relationships/image" Target="../media/image41.tiff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B4E182-ECCE-4A50-BE1F-9C766501D1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Optically Pumped Magnetometers for recording brain activity</a:t>
            </a:r>
            <a:endParaRPr lang="fr-FR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6A55265-4CE1-4DD8-9406-222D5BDFD3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CG </a:t>
            </a:r>
            <a:r>
              <a:rPr lang="fr-FR" dirty="0" err="1"/>
              <a:t>Bénar</a:t>
            </a:r>
            <a:r>
              <a:rPr lang="fr-FR" dirty="0"/>
              <a:t> &amp; JM </a:t>
            </a:r>
            <a:r>
              <a:rPr lang="fr-FR" dirty="0" err="1"/>
              <a:t>Badier</a:t>
            </a:r>
            <a:endParaRPr lang="fr-FR" dirty="0"/>
          </a:p>
          <a:p>
            <a:r>
              <a:rPr lang="fr-FR" i="1" dirty="0"/>
              <a:t>Institut de Neurosciences des Systèmes, Marseille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9867FF3-057C-440F-9EC8-23802E4C578E}"/>
              </a:ext>
            </a:extLst>
          </p:cNvPr>
          <p:cNvSpPr txBox="1"/>
          <p:nvPr/>
        </p:nvSpPr>
        <p:spPr>
          <a:xfrm>
            <a:off x="2900971" y="5073134"/>
            <a:ext cx="6712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Séminaire CPPM 27 </a:t>
            </a:r>
            <a:r>
              <a:rPr lang="fr-FR" dirty="0" err="1"/>
              <a:t>may</a:t>
            </a:r>
            <a:r>
              <a:rPr lang="fr-FR" dirty="0"/>
              <a:t> 2024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7B920E21-C513-41CA-8C95-6B4A4BB3E66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7F0F5"/>
              </a:clrFrom>
              <a:clrTo>
                <a:srgbClr val="E7F0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470" y="419489"/>
            <a:ext cx="2371750" cy="702874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79C19B87-BCE7-4FC0-A1C7-09F380C61D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291565"/>
            <a:ext cx="851248" cy="859093"/>
          </a:xfrm>
          <a:prstGeom prst="rect">
            <a:avLst/>
          </a:prstGeom>
        </p:spPr>
      </p:pic>
      <p:pic>
        <p:nvPicPr>
          <p:cNvPr id="7" name="Picture 1" descr="C:\cgb2009\présentations\logo_MEG.JPG">
            <a:extLst>
              <a:ext uri="{FF2B5EF4-FFF2-40B4-BE49-F238E27FC236}">
                <a16:creationId xmlns:a16="http://schemas.microsoft.com/office/drawing/2014/main" id="{4165D894-E5DA-4BF9-9828-8707C4866545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49637" y="263271"/>
            <a:ext cx="1214966" cy="859092"/>
          </a:xfrm>
          <a:prstGeom prst="rect">
            <a:avLst/>
          </a:prstGeom>
          <a:noFill/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498321E8-3D83-4544-9A18-6A0367759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r="5510" b="29097"/>
          <a:stretch>
            <a:fillRect/>
          </a:stretch>
        </p:blipFill>
        <p:spPr bwMode="auto">
          <a:xfrm>
            <a:off x="670826" y="6060304"/>
            <a:ext cx="1706348" cy="4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9" descr="amu.jpg">
            <a:extLst>
              <a:ext uri="{FF2B5EF4-FFF2-40B4-BE49-F238E27FC236}">
                <a16:creationId xmlns:a16="http://schemas.microsoft.com/office/drawing/2014/main" id="{07502EAA-27B3-4457-9FC6-81A84CBA27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310" y="6060304"/>
            <a:ext cx="1781352" cy="549796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587C9E1E-F464-4597-9784-0E535E0BD0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638" y="6023428"/>
            <a:ext cx="1517255" cy="58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034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008589-190F-4B5C-AE0F-0BCF7BADD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EEG versus MEG (2)</a:t>
            </a:r>
          </a:p>
        </p:txBody>
      </p:sp>
      <p:grpSp>
        <p:nvGrpSpPr>
          <p:cNvPr id="6" name="Group 15">
            <a:extLst>
              <a:ext uri="{FF2B5EF4-FFF2-40B4-BE49-F238E27FC236}">
                <a16:creationId xmlns:a16="http://schemas.microsoft.com/office/drawing/2014/main" id="{31C062AA-399F-4EEE-94AD-28CFD5D2232D}"/>
              </a:ext>
            </a:extLst>
          </p:cNvPr>
          <p:cNvGrpSpPr>
            <a:grpSpLocks/>
          </p:cNvGrpSpPr>
          <p:nvPr/>
        </p:nvGrpSpPr>
        <p:grpSpPr bwMode="auto">
          <a:xfrm>
            <a:off x="6697923" y="2915775"/>
            <a:ext cx="4274877" cy="2136766"/>
            <a:chOff x="2472" y="1706"/>
            <a:chExt cx="3175" cy="1587"/>
          </a:xfrm>
        </p:grpSpPr>
        <p:pic>
          <p:nvPicPr>
            <p:cNvPr id="7" name="Picture 5">
              <a:extLst>
                <a:ext uri="{FF2B5EF4-FFF2-40B4-BE49-F238E27FC236}">
                  <a16:creationId xmlns:a16="http://schemas.microsoft.com/office/drawing/2014/main" id="{4F5719DF-4EA2-483C-9F1B-EF87803769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44"/>
            <a:stretch>
              <a:fillRect/>
            </a:stretch>
          </p:blipFill>
          <p:spPr bwMode="auto">
            <a:xfrm>
              <a:off x="2472" y="1706"/>
              <a:ext cx="3175" cy="1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13">
              <a:extLst>
                <a:ext uri="{FF2B5EF4-FFF2-40B4-BE49-F238E27FC236}">
                  <a16:creationId xmlns:a16="http://schemas.microsoft.com/office/drawing/2014/main" id="{23A69104-1A35-4EEA-A8AA-D9BE3D522F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7" y="1723"/>
              <a:ext cx="129" cy="5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" name="Rectangle 14">
              <a:extLst>
                <a:ext uri="{FF2B5EF4-FFF2-40B4-BE49-F238E27FC236}">
                  <a16:creationId xmlns:a16="http://schemas.microsoft.com/office/drawing/2014/main" id="{3507A914-5B65-4421-9875-446E7E5380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3" y="1723"/>
              <a:ext cx="120" cy="5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pic>
        <p:nvPicPr>
          <p:cNvPr id="10" name="Picture 25">
            <a:extLst>
              <a:ext uri="{FF2B5EF4-FFF2-40B4-BE49-F238E27FC236}">
                <a16:creationId xmlns:a16="http://schemas.microsoft.com/office/drawing/2014/main" id="{DB78D6DE-4135-43BB-B26C-91EF285EB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2701" y="2915775"/>
            <a:ext cx="2169899" cy="2273433"/>
          </a:xfrm>
          <a:prstGeom prst="rect">
            <a:avLst/>
          </a:prstGeom>
        </p:spPr>
      </p:pic>
      <p:pic>
        <p:nvPicPr>
          <p:cNvPr id="11" name="Picture 26">
            <a:extLst>
              <a:ext uri="{FF2B5EF4-FFF2-40B4-BE49-F238E27FC236}">
                <a16:creationId xmlns:a16="http://schemas.microsoft.com/office/drawing/2014/main" id="{AA02DF12-CA2D-49E0-A82A-CC253D1208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747" y="2861481"/>
            <a:ext cx="2158658" cy="2273433"/>
          </a:xfrm>
          <a:prstGeom prst="rect">
            <a:avLst/>
          </a:prstGeom>
        </p:spPr>
      </p:pic>
      <p:sp>
        <p:nvSpPr>
          <p:cNvPr id="14" name="TextBox 30">
            <a:extLst>
              <a:ext uri="{FF2B5EF4-FFF2-40B4-BE49-F238E27FC236}">
                <a16:creationId xmlns:a16="http://schemas.microsoft.com/office/drawing/2014/main" id="{0D73C9C2-62B6-4B52-80CF-98E853647E2F}"/>
              </a:ext>
            </a:extLst>
          </p:cNvPr>
          <p:cNvSpPr txBox="1"/>
          <p:nvPr/>
        </p:nvSpPr>
        <p:spPr>
          <a:xfrm>
            <a:off x="745652" y="5969178"/>
            <a:ext cx="100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auditoryN</a:t>
            </a:r>
            <a:r>
              <a:rPr lang="fr-FR" dirty="0"/>
              <a:t>/M100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26858F9-81F8-49B9-B168-D497BE973557}"/>
              </a:ext>
            </a:extLst>
          </p:cNvPr>
          <p:cNvSpPr txBox="1"/>
          <p:nvPr/>
        </p:nvSpPr>
        <p:spPr>
          <a:xfrm>
            <a:off x="901390" y="2327161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EEG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C6B5172-6B4C-4997-A5B8-1355956D0278}"/>
              </a:ext>
            </a:extLst>
          </p:cNvPr>
          <p:cNvSpPr txBox="1"/>
          <p:nvPr/>
        </p:nvSpPr>
        <p:spPr>
          <a:xfrm>
            <a:off x="6279840" y="227827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MEG</a:t>
            </a:r>
          </a:p>
        </p:txBody>
      </p:sp>
    </p:spTree>
    <p:extLst>
      <p:ext uri="{BB962C8B-B14F-4D97-AF65-F5344CB8AC3E}">
        <p14:creationId xmlns:p14="http://schemas.microsoft.com/office/powerpoint/2010/main" val="4095347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DD9941-F80B-4545-A3B7-D789C568C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C00000"/>
                </a:solidFill>
              </a:rPr>
              <a:t>Important </a:t>
            </a:r>
            <a:r>
              <a:rPr lang="fr-FR" dirty="0" err="1">
                <a:solidFill>
                  <a:srgbClr val="C00000"/>
                </a:solidFill>
              </a:rPr>
              <a:t>methodological</a:t>
            </a:r>
            <a:r>
              <a:rPr lang="fr-FR" dirty="0">
                <a:solidFill>
                  <a:srgbClr val="C00000"/>
                </a:solidFill>
              </a:rPr>
              <a:t> questions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09BDDAF-A934-484C-AE08-AEBEB786D4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There are </a:t>
            </a:r>
            <a:r>
              <a:rPr lang="fr-FR" dirty="0" err="1"/>
              <a:t>many</a:t>
            </a:r>
            <a:r>
              <a:rPr lang="fr-FR" dirty="0"/>
              <a:t> (</a:t>
            </a:r>
            <a:r>
              <a:rPr lang="fr-FR" dirty="0" err="1"/>
              <a:t>many</a:t>
            </a:r>
            <a:r>
              <a:rPr lang="fr-FR" dirty="0"/>
              <a:t>!) </a:t>
            </a:r>
            <a:r>
              <a:rPr lang="fr-FR" dirty="0" err="1"/>
              <a:t>different</a:t>
            </a:r>
            <a:r>
              <a:rPr lang="fr-FR" dirty="0"/>
              <a:t> solutions to the inverse </a:t>
            </a:r>
            <a:r>
              <a:rPr lang="fr-FR" dirty="0" err="1"/>
              <a:t>problem</a:t>
            </a:r>
            <a:r>
              <a:rPr lang="fr-FR" dirty="0"/>
              <a:t> (</a:t>
            </a:r>
            <a:r>
              <a:rPr lang="fr-FR" dirty="0" err="1"/>
              <a:t>from</a:t>
            </a:r>
            <a:r>
              <a:rPr lang="fr-FR" dirty="0"/>
              <a:t> surface </a:t>
            </a:r>
            <a:r>
              <a:rPr lang="fr-FR" dirty="0" err="1"/>
              <a:t>measures</a:t>
            </a:r>
            <a:r>
              <a:rPr lang="fr-FR" dirty="0"/>
              <a:t> to the </a:t>
            </a:r>
            <a:r>
              <a:rPr lang="fr-FR" dirty="0" err="1"/>
              <a:t>brain</a:t>
            </a:r>
            <a:r>
              <a:rPr lang="fr-FR" dirty="0"/>
              <a:t>). </a:t>
            </a:r>
          </a:p>
          <a:p>
            <a:pPr lvl="1"/>
            <a:r>
              <a:rPr lang="fr-FR" dirty="0"/>
              <a:t>How do </a:t>
            </a:r>
            <a:r>
              <a:rPr lang="fr-FR" dirty="0" err="1"/>
              <a:t>they</a:t>
            </a:r>
            <a:r>
              <a:rPr lang="fr-FR" dirty="0"/>
              <a:t> compare ? </a:t>
            </a:r>
          </a:p>
          <a:p>
            <a:pPr lvl="1"/>
            <a:r>
              <a:rPr lang="fr-FR" dirty="0"/>
              <a:t>How to tune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parameters</a:t>
            </a:r>
            <a:r>
              <a:rPr lang="fr-FR" dirty="0"/>
              <a:t>?</a:t>
            </a:r>
            <a:br>
              <a:rPr lang="fr-FR" dirty="0"/>
            </a:br>
            <a:br>
              <a:rPr lang="fr-FR" dirty="0"/>
            </a:br>
            <a:endParaRPr lang="fr-FR" dirty="0"/>
          </a:p>
          <a:p>
            <a:r>
              <a:rPr lang="fr-FR" dirty="0"/>
              <a:t>Can one </a:t>
            </a:r>
            <a:r>
              <a:rPr lang="fr-FR" dirty="0" err="1"/>
              <a:t>see</a:t>
            </a:r>
            <a:r>
              <a:rPr lang="fr-FR" dirty="0"/>
              <a:t> </a:t>
            </a:r>
            <a:r>
              <a:rPr lang="fr-FR" dirty="0" err="1"/>
              <a:t>deep</a:t>
            </a:r>
            <a:r>
              <a:rPr lang="fr-FR" dirty="0"/>
              <a:t> sources </a:t>
            </a:r>
            <a:r>
              <a:rPr lang="fr-FR" dirty="0" err="1"/>
              <a:t>from</a:t>
            </a:r>
            <a:r>
              <a:rPr lang="fr-FR" dirty="0"/>
              <a:t> the surface (</a:t>
            </a:r>
            <a:r>
              <a:rPr lang="fr-FR" dirty="0" err="1"/>
              <a:t>mesial</a:t>
            </a:r>
            <a:r>
              <a:rPr lang="fr-FR" dirty="0"/>
              <a:t> temporal </a:t>
            </a:r>
            <a:r>
              <a:rPr lang="fr-FR" dirty="0" err="1"/>
              <a:t>regions</a:t>
            </a:r>
            <a:r>
              <a:rPr lang="fr-FR" dirty="0"/>
              <a:t>) </a:t>
            </a:r>
          </a:p>
          <a:p>
            <a:pPr lvl="1"/>
            <a:r>
              <a:rPr lang="fr-FR" dirty="0"/>
              <a:t>Important in </a:t>
            </a:r>
            <a:r>
              <a:rPr lang="fr-FR" dirty="0" err="1"/>
              <a:t>epilpsy</a:t>
            </a:r>
            <a:r>
              <a:rPr lang="fr-FR" dirty="0"/>
              <a:t> and cognition</a:t>
            </a:r>
          </a:p>
          <a:p>
            <a:pPr lvl="1"/>
            <a:r>
              <a:rPr lang="fr-FR" dirty="0"/>
              <a:t>Can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avoid</a:t>
            </a:r>
            <a:r>
              <a:rPr lang="fr-FR" dirty="0"/>
              <a:t> </a:t>
            </a:r>
            <a:r>
              <a:rPr lang="fr-FR" dirty="0" err="1"/>
              <a:t>implanting</a:t>
            </a:r>
            <a:r>
              <a:rPr lang="fr-FR" dirty="0"/>
              <a:t> </a:t>
            </a:r>
            <a:r>
              <a:rPr lang="fr-FR" dirty="0" err="1"/>
              <a:t>depth</a:t>
            </a:r>
            <a:r>
              <a:rPr lang="fr-FR" dirty="0"/>
              <a:t> </a:t>
            </a:r>
            <a:r>
              <a:rPr lang="fr-FR" dirty="0" err="1"/>
              <a:t>electrodes</a:t>
            </a:r>
            <a:r>
              <a:rPr lang="fr-FR" dirty="0"/>
              <a:t>?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02407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257CB3-C549-4145-90FA-9CADEE58A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6060"/>
          </a:xfrm>
        </p:spPr>
        <p:txBody>
          <a:bodyPr/>
          <a:lstStyle/>
          <a:p>
            <a:r>
              <a:rPr lang="fr-FR" dirty="0" err="1">
                <a:solidFill>
                  <a:srgbClr val="00B050"/>
                </a:solidFill>
              </a:rPr>
              <a:t>Simultaneous</a:t>
            </a:r>
            <a:r>
              <a:rPr lang="fr-FR" dirty="0">
                <a:solidFill>
                  <a:srgbClr val="00B050"/>
                </a:solidFill>
              </a:rPr>
              <a:t> MEG/SEEG </a:t>
            </a:r>
            <a:r>
              <a:rPr lang="fr-FR" dirty="0" err="1">
                <a:solidFill>
                  <a:srgbClr val="00B050"/>
                </a:solidFill>
              </a:rPr>
              <a:t>recordings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24669ED0-77E4-4B98-907D-5FC51F514465}"/>
              </a:ext>
            </a:extLst>
          </p:cNvPr>
          <p:cNvSpPr txBox="1"/>
          <p:nvPr/>
        </p:nvSpPr>
        <p:spPr>
          <a:xfrm>
            <a:off x="1286965" y="5539663"/>
            <a:ext cx="39033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Dubarry et al </a:t>
            </a:r>
            <a:r>
              <a:rPr lang="fr-FR" sz="1600" dirty="0" err="1"/>
              <a:t>Neuroimage</a:t>
            </a:r>
            <a:r>
              <a:rPr lang="fr-FR" sz="1600" dirty="0"/>
              <a:t> 2014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F48A4BC4-EEFA-42C8-92EE-6FB73ABD89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-206" t="4717" b="373"/>
          <a:stretch/>
        </p:blipFill>
        <p:spPr>
          <a:xfrm>
            <a:off x="6405438" y="1690688"/>
            <a:ext cx="5504101" cy="1509568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32011810-A80B-4A1E-88D8-A34E480D0E4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9919" y="3669759"/>
            <a:ext cx="1972965" cy="1407396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8EB0B851-6F08-4924-8185-7CC4FD65E7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r="11945"/>
          <a:stretch/>
        </p:blipFill>
        <p:spPr>
          <a:xfrm>
            <a:off x="8624704" y="3368647"/>
            <a:ext cx="2975397" cy="1973018"/>
          </a:xfrm>
          <a:prstGeom prst="rect">
            <a:avLst/>
          </a:prstGeom>
        </p:spPr>
      </p:pic>
      <p:sp>
        <p:nvSpPr>
          <p:cNvPr id="8" name="TextBox 9">
            <a:extLst>
              <a:ext uri="{FF2B5EF4-FFF2-40B4-BE49-F238E27FC236}">
                <a16:creationId xmlns:a16="http://schemas.microsoft.com/office/drawing/2014/main" id="{35E0FE29-36CF-4398-A2AB-098E699ACD57}"/>
              </a:ext>
            </a:extLst>
          </p:cNvPr>
          <p:cNvSpPr txBox="1"/>
          <p:nvPr/>
        </p:nvSpPr>
        <p:spPr>
          <a:xfrm>
            <a:off x="7515858" y="5546658"/>
            <a:ext cx="39033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Badier et al J </a:t>
            </a:r>
            <a:r>
              <a:rPr lang="fr-FR" sz="1600" dirty="0" err="1"/>
              <a:t>Physiol</a:t>
            </a:r>
            <a:r>
              <a:rPr lang="fr-FR" sz="1600" dirty="0"/>
              <a:t> </a:t>
            </a:r>
            <a:r>
              <a:rPr lang="fr-FR" sz="1600" dirty="0" err="1"/>
              <a:t>Meas</a:t>
            </a:r>
            <a:r>
              <a:rPr lang="fr-FR" sz="1600" dirty="0"/>
              <a:t> 2016</a:t>
            </a:r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605ED912-B3AE-4271-A16B-87F0ED27AB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170" y="1852312"/>
            <a:ext cx="5833863" cy="348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1800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61237" y="44625"/>
            <a:ext cx="10710199" cy="1036924"/>
          </a:xfrm>
        </p:spPr>
        <p:txBody>
          <a:bodyPr>
            <a:normAutofit fontScale="90000"/>
          </a:bodyPr>
          <a:lstStyle/>
          <a:p>
            <a:r>
              <a:rPr lang="fr-FR" dirty="0"/>
              <a:t>Example of </a:t>
            </a:r>
            <a:r>
              <a:rPr lang="fr-FR" dirty="0" err="1"/>
              <a:t>Simultaneous</a:t>
            </a:r>
            <a:r>
              <a:rPr lang="fr-FR" dirty="0"/>
              <a:t> MEG-SEEG </a:t>
            </a:r>
            <a:r>
              <a:rPr lang="fr-FR" dirty="0" err="1"/>
              <a:t>recordings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BF378-AEAD-4DED-95B0-FFC5A07E75AC}" type="slidenum">
              <a:rPr lang="fr-FR" smtClean="0"/>
              <a:pPr/>
              <a:t>13</a:t>
            </a:fld>
            <a:endParaRPr lang="fr-FR"/>
          </a:p>
        </p:txBody>
      </p:sp>
      <p:pic>
        <p:nvPicPr>
          <p:cNvPr id="57346" name="Picture 2" descr="F:\cgb2015\publi\CONF\GRETSI\figure1_V2.jpg"/>
          <p:cNvPicPr>
            <a:picLocks noChangeAspect="1" noChangeArrowheads="1"/>
          </p:cNvPicPr>
          <p:nvPr/>
        </p:nvPicPr>
        <p:blipFill rotWithShape="1">
          <a:blip r:embed="rId2" cstate="print"/>
          <a:srcRect l="2578"/>
          <a:stretch/>
        </p:blipFill>
        <p:spPr bwMode="auto">
          <a:xfrm>
            <a:off x="1914569" y="864682"/>
            <a:ext cx="7299055" cy="5485358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172757" y="6473677"/>
            <a:ext cx="8733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Bénar</a:t>
            </a:r>
            <a:r>
              <a:rPr lang="fr-FR" dirty="0"/>
              <a:t> </a:t>
            </a:r>
            <a:r>
              <a:rPr lang="fr-FR" dirty="0" err="1"/>
              <a:t>Gretsi</a:t>
            </a:r>
            <a:r>
              <a:rPr lang="fr-FR" dirty="0"/>
              <a:t> 2016, </a:t>
            </a:r>
            <a:r>
              <a:rPr lang="fr-FR" dirty="0" err="1"/>
              <a:t>Badier</a:t>
            </a:r>
            <a:r>
              <a:rPr lang="fr-FR" dirty="0"/>
              <a:t> et al J </a:t>
            </a:r>
            <a:r>
              <a:rPr lang="fr-FR" dirty="0" err="1"/>
              <a:t>Physiol</a:t>
            </a:r>
            <a:r>
              <a:rPr lang="fr-FR" dirty="0"/>
              <a:t> </a:t>
            </a:r>
            <a:r>
              <a:rPr lang="fr-FR" dirty="0" err="1"/>
              <a:t>Meas</a:t>
            </a:r>
            <a:r>
              <a:rPr lang="fr-FR" dirty="0"/>
              <a:t> 2017 </a:t>
            </a:r>
          </a:p>
        </p:txBody>
      </p:sp>
    </p:spTree>
    <p:extLst>
      <p:ext uri="{BB962C8B-B14F-4D97-AF65-F5344CB8AC3E}">
        <p14:creationId xmlns:p14="http://schemas.microsoft.com/office/powerpoint/2010/main" val="3975242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E46A4F-6C14-4806-880F-AAA27255B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597" y="240087"/>
            <a:ext cx="10515600" cy="771984"/>
          </a:xfrm>
        </p:spPr>
        <p:txBody>
          <a:bodyPr/>
          <a:lstStyle/>
          <a:p>
            <a:r>
              <a:rPr lang="fr-FR" dirty="0"/>
              <a:t>Extraction of </a:t>
            </a:r>
            <a:r>
              <a:rPr lang="fr-FR" dirty="0" err="1"/>
              <a:t>deep</a:t>
            </a:r>
            <a:r>
              <a:rPr lang="fr-FR" dirty="0"/>
              <a:t> sources </a:t>
            </a:r>
            <a:r>
              <a:rPr lang="fr-FR" dirty="0" err="1"/>
              <a:t>from</a:t>
            </a:r>
            <a:r>
              <a:rPr lang="fr-FR" dirty="0"/>
              <a:t> MEG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CD4220F-4E1D-4578-8517-72EBD79BE85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894" r="571"/>
          <a:stretch>
            <a:fillRect/>
          </a:stretch>
        </p:blipFill>
        <p:spPr bwMode="auto">
          <a:xfrm>
            <a:off x="413523" y="1137109"/>
            <a:ext cx="7701682" cy="54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0A21097-246C-4F40-AE44-0FCB03EF3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16675" y="6366868"/>
            <a:ext cx="2057400" cy="365125"/>
          </a:xfrm>
        </p:spPr>
        <p:txBody>
          <a:bodyPr/>
          <a:lstStyle/>
          <a:p>
            <a:fld id="{CF4668DC-857F-487D-BFFA-8C0CA5037977}" type="slidenum">
              <a:rPr lang="fr-BE" smtClean="0"/>
              <a:pPr/>
              <a:t>14</a:t>
            </a:fld>
            <a:endParaRPr lang="fr-B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C3CD77-8288-46C1-B636-9039E4D61B36}"/>
              </a:ext>
            </a:extLst>
          </p:cNvPr>
          <p:cNvSpPr/>
          <p:nvPr/>
        </p:nvSpPr>
        <p:spPr>
          <a:xfrm>
            <a:off x="181478" y="1137109"/>
            <a:ext cx="461145" cy="6346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13AC9E5-57CE-4E56-8891-CA2A3D6A38C4}"/>
              </a:ext>
            </a:extLst>
          </p:cNvPr>
          <p:cNvSpPr txBox="1"/>
          <p:nvPr/>
        </p:nvSpPr>
        <p:spPr>
          <a:xfrm>
            <a:off x="6495882" y="5211542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Pizzo et al Nat </a:t>
            </a:r>
            <a:r>
              <a:rPr lang="fr-FR" dirty="0" err="1"/>
              <a:t>Comm</a:t>
            </a:r>
            <a:r>
              <a:rPr lang="fr-FR" dirty="0"/>
              <a:t> 2019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AE9C58-43E5-4108-9045-3A2C40ADAB44}"/>
              </a:ext>
            </a:extLst>
          </p:cNvPr>
          <p:cNvSpPr/>
          <p:nvPr/>
        </p:nvSpPr>
        <p:spPr>
          <a:xfrm>
            <a:off x="4264364" y="925691"/>
            <a:ext cx="461145" cy="6346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01ECA8-E797-4CA6-A203-4980635BB491}"/>
              </a:ext>
            </a:extLst>
          </p:cNvPr>
          <p:cNvSpPr/>
          <p:nvPr/>
        </p:nvSpPr>
        <p:spPr>
          <a:xfrm>
            <a:off x="4292797" y="3170289"/>
            <a:ext cx="461145" cy="6346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DA383C-7365-4F47-BAE9-FB306BA5BE5B}"/>
              </a:ext>
            </a:extLst>
          </p:cNvPr>
          <p:cNvSpPr/>
          <p:nvPr/>
        </p:nvSpPr>
        <p:spPr>
          <a:xfrm>
            <a:off x="197574" y="3238393"/>
            <a:ext cx="461145" cy="6346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6E4AFC6E-CC5A-4C31-8C12-EE554F36EC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304"/>
          <a:stretch/>
        </p:blipFill>
        <p:spPr>
          <a:xfrm>
            <a:off x="8347250" y="1646458"/>
            <a:ext cx="2922000" cy="3192409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DE92E09B-E59A-42DA-9573-A17826BC15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9197" y="2120690"/>
            <a:ext cx="459280" cy="2445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67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9EF5C2-BB4C-42B5-BE2C-18ACE9C3A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C00000"/>
                </a:solidFill>
              </a:rPr>
              <a:t>Limitations of </a:t>
            </a:r>
            <a:r>
              <a:rPr lang="fr-FR" dirty="0" err="1">
                <a:solidFill>
                  <a:srgbClr val="C00000"/>
                </a:solidFill>
              </a:rPr>
              <a:t>current</a:t>
            </a:r>
            <a:r>
              <a:rPr lang="fr-FR" dirty="0">
                <a:solidFill>
                  <a:srgbClr val="C00000"/>
                </a:solidFill>
              </a:rPr>
              <a:t> MEG </a:t>
            </a:r>
            <a:r>
              <a:rPr lang="fr-FR" dirty="0" err="1">
                <a:solidFill>
                  <a:srgbClr val="C00000"/>
                </a:solidFill>
              </a:rPr>
              <a:t>sensors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A48E2C-3AA8-4A01-A2DA-34B255D81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539875"/>
          </a:xfrm>
        </p:spPr>
        <p:txBody>
          <a:bodyPr/>
          <a:lstStyle/>
          <a:p>
            <a:r>
              <a:rPr lang="fr-FR" dirty="0" err="1"/>
              <a:t>Require</a:t>
            </a:r>
            <a:r>
              <a:rPr lang="fr-FR" dirty="0"/>
              <a:t> supra </a:t>
            </a:r>
            <a:r>
              <a:rPr lang="fr-FR" dirty="0" err="1"/>
              <a:t>conductivity</a:t>
            </a:r>
            <a:r>
              <a:rPr lang="fr-FR" dirty="0"/>
              <a:t>: </a:t>
            </a:r>
          </a:p>
          <a:p>
            <a:pPr lvl="1"/>
            <a:r>
              <a:rPr lang="fr-FR" dirty="0" err="1"/>
              <a:t>cumbersome</a:t>
            </a:r>
            <a:r>
              <a:rPr lang="fr-FR" dirty="0"/>
              <a:t> and </a:t>
            </a:r>
            <a:r>
              <a:rPr lang="fr-FR" dirty="0" err="1"/>
              <a:t>expensive</a:t>
            </a:r>
            <a:endParaRPr lang="fr-FR" dirty="0"/>
          </a:p>
          <a:p>
            <a:pPr lvl="1"/>
            <a:r>
              <a:rPr lang="fr-FR" dirty="0" err="1"/>
              <a:t>Fixed</a:t>
            </a:r>
            <a:r>
              <a:rPr lang="fr-FR" dirty="0"/>
              <a:t> </a:t>
            </a:r>
            <a:r>
              <a:rPr lang="fr-FR" dirty="0" err="1"/>
              <a:t>helmet</a:t>
            </a:r>
            <a:r>
              <a:rPr lang="fr-FR" dirty="0"/>
              <a:t> (</a:t>
            </a:r>
            <a:r>
              <a:rPr lang="fr-FR" dirty="0" err="1"/>
              <a:t>problematic</a:t>
            </a:r>
            <a:r>
              <a:rPr lang="fr-FR" dirty="0"/>
              <a:t> in </a:t>
            </a:r>
            <a:r>
              <a:rPr lang="fr-FR" dirty="0" err="1"/>
              <a:t>children</a:t>
            </a:r>
            <a:r>
              <a:rPr lang="fr-FR" dirty="0"/>
              <a:t>, no control of spatial sampling)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771F3E3-E4FE-4F79-8356-C570F1F91FBB}"/>
              </a:ext>
            </a:extLst>
          </p:cNvPr>
          <p:cNvSpPr txBox="1"/>
          <p:nvPr/>
        </p:nvSpPr>
        <p:spPr>
          <a:xfrm>
            <a:off x="1122405" y="3970638"/>
            <a:ext cx="95785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a new </a:t>
            </a:r>
            <a:r>
              <a:rPr lang="fr-FR" sz="3200" dirty="0" err="1"/>
              <a:t>generation</a:t>
            </a:r>
            <a:r>
              <a:rPr lang="fr-FR" sz="3200" dirty="0"/>
              <a:t> of </a:t>
            </a:r>
            <a:r>
              <a:rPr lang="fr-FR" sz="3200" dirty="0" err="1"/>
              <a:t>sensors</a:t>
            </a:r>
            <a:r>
              <a:rPr lang="fr-FR" sz="3200" dirty="0"/>
              <a:t> has </a:t>
            </a:r>
            <a:r>
              <a:rPr lang="fr-FR" sz="3200" dirty="0" err="1"/>
              <a:t>arrived</a:t>
            </a:r>
            <a:r>
              <a:rPr lang="fr-FR" sz="3200" dirty="0"/>
              <a:t>, the </a:t>
            </a:r>
            <a:r>
              <a:rPr lang="fr-FR" sz="3200" dirty="0" err="1"/>
              <a:t>OPMs</a:t>
            </a:r>
            <a:r>
              <a:rPr lang="fr-FR" sz="3200" dirty="0"/>
              <a:t>, </a:t>
            </a:r>
            <a:r>
              <a:rPr lang="fr-FR" sz="3200" dirty="0" err="1"/>
              <a:t>that</a:t>
            </a:r>
            <a:r>
              <a:rPr lang="fr-FR" sz="3200" dirty="0"/>
              <a:t> have the </a:t>
            </a:r>
            <a:r>
              <a:rPr lang="fr-FR" sz="3200" dirty="0" err="1"/>
              <a:t>potential</a:t>
            </a:r>
            <a:r>
              <a:rPr lang="fr-FR" sz="3200" dirty="0"/>
              <a:t> to replace the classique </a:t>
            </a:r>
            <a:r>
              <a:rPr lang="fr-FR" sz="3200" dirty="0" err="1"/>
              <a:t>SQUIDs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2664579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81370"/>
            <a:ext cx="8787714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Current sensor: Superconducting </a:t>
            </a:r>
            <a:r>
              <a:rPr lang="en-US" dirty="0" err="1"/>
              <a:t>QUantum</a:t>
            </a:r>
            <a:r>
              <a:rPr lang="en-US" dirty="0"/>
              <a:t> Interference Device</a:t>
            </a:r>
            <a:r>
              <a:rPr lang="fr-FR" dirty="0"/>
              <a:t> (</a:t>
            </a:r>
            <a:r>
              <a:rPr lang="fr-FR" dirty="0">
                <a:latin typeface="Times New Roman" charset="0"/>
              </a:rPr>
              <a:t>SQUID)</a:t>
            </a:r>
          </a:p>
        </p:txBody>
      </p:sp>
      <p:pic>
        <p:nvPicPr>
          <p:cNvPr id="4" name="Image 4" descr="_DSC0892r.jpg">
            <a:extLst>
              <a:ext uri="{FF2B5EF4-FFF2-40B4-BE49-F238E27FC236}">
                <a16:creationId xmlns:a16="http://schemas.microsoft.com/office/drawing/2014/main" id="{31BBF650-3525-F8CB-AAF2-2F9C7F10CA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081453" y="1580943"/>
            <a:ext cx="3487316" cy="4577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 descr="_DSC0891r.jpg">
            <a:extLst>
              <a:ext uri="{FF2B5EF4-FFF2-40B4-BE49-F238E27FC236}">
                <a16:creationId xmlns:a16="http://schemas.microsoft.com/office/drawing/2014/main" id="{EC37C6A6-7A23-DC7B-09EC-24F26C92C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981967" y="1580942"/>
            <a:ext cx="3255901" cy="455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 5" descr="_DSC0946.NEF">
            <a:extLst>
              <a:ext uri="{FF2B5EF4-FFF2-40B4-BE49-F238E27FC236}">
                <a16:creationId xmlns:a16="http://schemas.microsoft.com/office/drawing/2014/main" id="{600C2C2C-EC03-30D3-39FB-35CCACEEDD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31" y="3975744"/>
            <a:ext cx="3103675" cy="206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EF32761-4F70-6453-E9F9-5B26D57660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084" y="1668096"/>
            <a:ext cx="3487316" cy="198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60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AE8E7B-549D-1D42-8E60-5C729BE9B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Why</a:t>
            </a:r>
            <a:r>
              <a:rPr lang="fr-FR" dirty="0"/>
              <a:t> </a:t>
            </a:r>
            <a:r>
              <a:rPr lang="fr-FR" dirty="0" err="1"/>
              <a:t>so</a:t>
            </a:r>
            <a:r>
              <a:rPr lang="fr-FR" dirty="0"/>
              <a:t> few MEG </a:t>
            </a:r>
            <a:r>
              <a:rPr lang="fr-FR" dirty="0" err="1"/>
              <a:t>labs</a:t>
            </a:r>
            <a:r>
              <a:rPr lang="fr-FR" dirty="0"/>
              <a:t>?</a:t>
            </a:r>
          </a:p>
        </p:txBody>
      </p:sp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77450F51-DBCA-A6A4-0D48-322F9730D53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 err="1"/>
              <a:t>Using</a:t>
            </a:r>
            <a:r>
              <a:rPr lang="fr-FR" dirty="0"/>
              <a:t>  </a:t>
            </a:r>
            <a:r>
              <a:rPr lang="fr-FR" dirty="0" err="1"/>
              <a:t>cryogenic</a:t>
            </a:r>
            <a:r>
              <a:rPr lang="fr-FR" dirty="0"/>
              <a:t> </a:t>
            </a:r>
            <a:r>
              <a:rPr lang="fr-FR" dirty="0" err="1"/>
              <a:t>technology</a:t>
            </a:r>
            <a:r>
              <a:rPr lang="fr-FR" dirty="0"/>
              <a:t>:</a:t>
            </a:r>
          </a:p>
          <a:p>
            <a:pPr lvl="1"/>
            <a:r>
              <a:rPr lang="fr-FR" dirty="0" err="1"/>
              <a:t>Complex</a:t>
            </a:r>
            <a:r>
              <a:rPr lang="fr-FR" dirty="0"/>
              <a:t> maintenance</a:t>
            </a:r>
          </a:p>
          <a:p>
            <a:pPr lvl="1"/>
            <a:r>
              <a:rPr lang="fr-FR" dirty="0"/>
              <a:t>Use of </a:t>
            </a:r>
            <a:r>
              <a:rPr lang="fr-FR" dirty="0" err="1"/>
              <a:t>liquid</a:t>
            </a:r>
            <a:r>
              <a:rPr lang="fr-FR" dirty="0"/>
              <a:t> </a:t>
            </a:r>
            <a:r>
              <a:rPr lang="fr-FR" dirty="0" err="1"/>
              <a:t>helium</a:t>
            </a:r>
            <a:r>
              <a:rPr lang="fr-FR" dirty="0"/>
              <a:t>: </a:t>
            </a:r>
            <a:r>
              <a:rPr lang="fr-FR" dirty="0" err="1"/>
              <a:t>Economic</a:t>
            </a:r>
            <a:r>
              <a:rPr lang="fr-FR" dirty="0"/>
              <a:t> and </a:t>
            </a:r>
            <a:r>
              <a:rPr lang="fr-FR" dirty="0" err="1"/>
              <a:t>ecological</a:t>
            </a:r>
            <a:r>
              <a:rPr lang="fr-FR" dirty="0"/>
              <a:t> </a:t>
            </a:r>
            <a:r>
              <a:rPr lang="fr-FR" dirty="0" err="1"/>
              <a:t>problems</a:t>
            </a:r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endParaRPr lang="fr-FR" dirty="0"/>
          </a:p>
          <a:p>
            <a:r>
              <a:rPr lang="en-US" dirty="0"/>
              <a:t>Fix size of the sensor</a:t>
            </a:r>
          </a:p>
          <a:p>
            <a:r>
              <a:rPr lang="en-US" dirty="0"/>
              <a:t>No movement during recording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E87ED5-261C-3C95-D5F2-B989DE72DA5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49F2CE4-0BE1-2740-ADEB-A02AF0F18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43418-5D8F-0D41-BCF8-8D9702B58111}" type="slidenum">
              <a:rPr lang="fr-FR" smtClean="0"/>
              <a:t>17</a:t>
            </a:fld>
            <a:endParaRPr lang="fr-FR"/>
          </a:p>
        </p:txBody>
      </p:sp>
      <p:pic>
        <p:nvPicPr>
          <p:cNvPr id="5" name="Image 4" descr="Une image contenant intérieur, machine, mur, tuyau&#10;&#10;Description générée automatiquement">
            <a:extLst>
              <a:ext uri="{FF2B5EF4-FFF2-40B4-BE49-F238E27FC236}">
                <a16:creationId xmlns:a16="http://schemas.microsoft.com/office/drawing/2014/main" id="{56DCA74C-F1AB-06B1-C6F6-EDBEC5671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243" y="608595"/>
            <a:ext cx="4195254" cy="559367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901E5C5C-6647-2CAC-0268-72795B8C2F40}"/>
              </a:ext>
            </a:extLst>
          </p:cNvPr>
          <p:cNvSpPr txBox="1"/>
          <p:nvPr/>
        </p:nvSpPr>
        <p:spPr>
          <a:xfrm>
            <a:off x="1663999" y="4600191"/>
            <a:ext cx="1648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-&gt; High </a:t>
            </a:r>
            <a:r>
              <a:rPr lang="fr-FR" sz="2400" dirty="0" err="1">
                <a:solidFill>
                  <a:srgbClr val="FF0000"/>
                </a:solidFill>
              </a:rPr>
              <a:t>cost</a:t>
            </a:r>
            <a:endParaRPr lang="fr-FR" sz="2400" dirty="0">
              <a:solidFill>
                <a:srgbClr val="FF0000"/>
              </a:solidFill>
            </a:endParaRPr>
          </a:p>
        </p:txBody>
      </p:sp>
      <p:graphicFrame>
        <p:nvGraphicFramePr>
          <p:cNvPr id="15" name="Graphique 14">
            <a:extLst>
              <a:ext uri="{FF2B5EF4-FFF2-40B4-BE49-F238E27FC236}">
                <a16:creationId xmlns:a16="http://schemas.microsoft.com/office/drawing/2014/main" id="{5A5E4476-4158-51F1-B598-00351F500620}"/>
              </a:ext>
            </a:extLst>
          </p:cNvPr>
          <p:cNvGraphicFramePr>
            <a:graphicFrameLocks/>
          </p:cNvGraphicFramePr>
          <p:nvPr/>
        </p:nvGraphicFramePr>
        <p:xfrm>
          <a:off x="1681155" y="3234096"/>
          <a:ext cx="2743200" cy="11743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427938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F4F148-829E-D84E-9ADA-DB5BAEBF9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/>
              <a:t>Opticaly</a:t>
            </a:r>
            <a:r>
              <a:rPr lang="en-US" sz="3600" dirty="0"/>
              <a:t> Pump Magnetometer </a:t>
            </a:r>
            <a:br>
              <a:rPr lang="en-US" sz="3600" dirty="0"/>
            </a:br>
            <a:r>
              <a:rPr lang="en-US" sz="3600" dirty="0"/>
              <a:t>Simple description for non-physicists (us)</a:t>
            </a:r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E06D93A-C032-1B29-9934-01EE467DC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4390" y="1511978"/>
            <a:ext cx="4214442" cy="535794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4E4E061-838F-C41F-B56B-0BFC1425B7FC}"/>
              </a:ext>
            </a:extLst>
          </p:cNvPr>
          <p:cNvSpPr txBox="1"/>
          <p:nvPr/>
        </p:nvSpPr>
        <p:spPr>
          <a:xfrm>
            <a:off x="8221263" y="6054811"/>
            <a:ext cx="2023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Brookes</a:t>
            </a:r>
            <a:r>
              <a:rPr lang="fr-FR" dirty="0"/>
              <a:t> et al. 2022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F1F2CBF-082F-DC4B-A87F-7AA1A3AE440F}"/>
              </a:ext>
            </a:extLst>
          </p:cNvPr>
          <p:cNvSpPr txBox="1"/>
          <p:nvPr/>
        </p:nvSpPr>
        <p:spPr>
          <a:xfrm>
            <a:off x="693248" y="2042238"/>
            <a:ext cx="2336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Alkali </a:t>
            </a:r>
            <a:r>
              <a:rPr lang="fr-FR" i="1" dirty="0" err="1"/>
              <a:t>OPMs</a:t>
            </a:r>
            <a:r>
              <a:rPr lang="fr-FR" i="1" dirty="0"/>
              <a:t> (rubidium)</a:t>
            </a:r>
          </a:p>
        </p:txBody>
      </p:sp>
    </p:spTree>
    <p:extLst>
      <p:ext uri="{BB962C8B-B14F-4D97-AF65-F5344CB8AC3E}">
        <p14:creationId xmlns:p14="http://schemas.microsoft.com/office/powerpoint/2010/main" val="15428063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F4F148-829E-D84E-9ADA-DB5BAEBF9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OPM v. SQUID. </a:t>
            </a:r>
            <a:r>
              <a:rPr lang="en-US" dirty="0"/>
              <a:t>Amplitude of the fields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48C0F9A-FA53-FB54-2185-C3E3A5F0E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265" y="1420626"/>
            <a:ext cx="7361951" cy="518129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4E4E061-838F-C41F-B56B-0BFC1425B7FC}"/>
              </a:ext>
            </a:extLst>
          </p:cNvPr>
          <p:cNvSpPr txBox="1"/>
          <p:nvPr/>
        </p:nvSpPr>
        <p:spPr>
          <a:xfrm>
            <a:off x="9640340" y="6123543"/>
            <a:ext cx="2023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Brookes</a:t>
            </a:r>
            <a:r>
              <a:rPr lang="fr-FR" dirty="0"/>
              <a:t> et al. 2022 </a:t>
            </a:r>
          </a:p>
        </p:txBody>
      </p:sp>
    </p:spTree>
    <p:extLst>
      <p:ext uri="{BB962C8B-B14F-4D97-AF65-F5344CB8AC3E}">
        <p14:creationId xmlns:p14="http://schemas.microsoft.com/office/powerpoint/2010/main" val="1728313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BA39FC-E096-4F49-B9AA-FABC52176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Non-invasive </a:t>
            </a:r>
            <a:r>
              <a:rPr lang="fr-FR" dirty="0" err="1"/>
              <a:t>brain</a:t>
            </a:r>
            <a:r>
              <a:rPr lang="fr-FR" dirty="0"/>
              <a:t> mapping</a:t>
            </a: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B12BB85F-9B9A-4F26-A1F2-7D71771D7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286" y="2212495"/>
            <a:ext cx="1905000" cy="1685925"/>
          </a:xfrm>
          <a:prstGeom prst="rect">
            <a:avLst/>
          </a:prstGeom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id="{F3BADE81-1DB5-4CB0-94FC-FFB59C1B025F}"/>
              </a:ext>
            </a:extLst>
          </p:cNvPr>
          <p:cNvSpPr txBox="1"/>
          <p:nvPr/>
        </p:nvSpPr>
        <p:spPr>
          <a:xfrm>
            <a:off x="6434699" y="4255539"/>
            <a:ext cx="2504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Electroencephalography</a:t>
            </a:r>
            <a:endParaRPr lang="fr-FR" dirty="0"/>
          </a:p>
          <a:p>
            <a:r>
              <a:rPr lang="fr-FR" dirty="0"/>
              <a:t>(EEG)</a:t>
            </a: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E0ABE8A9-B150-4E85-B84A-F3D346AD22F3}"/>
              </a:ext>
            </a:extLst>
          </p:cNvPr>
          <p:cNvSpPr txBox="1"/>
          <p:nvPr/>
        </p:nvSpPr>
        <p:spPr>
          <a:xfrm>
            <a:off x="8983842" y="4308577"/>
            <a:ext cx="2948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Magnetoencephalography</a:t>
            </a:r>
            <a:endParaRPr lang="fr-FR" dirty="0"/>
          </a:p>
          <a:p>
            <a:r>
              <a:rPr lang="fr-FR" dirty="0"/>
              <a:t>(MEG)</a:t>
            </a: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5C21C96A-43CA-48E3-A89E-98FF1268C1A9}"/>
              </a:ext>
            </a:extLst>
          </p:cNvPr>
          <p:cNvSpPr txBox="1"/>
          <p:nvPr/>
        </p:nvSpPr>
        <p:spPr>
          <a:xfrm>
            <a:off x="3699903" y="3939635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Positron Emission </a:t>
            </a:r>
            <a:r>
              <a:rPr lang="fr-FR" dirty="0" err="1"/>
              <a:t>Tomography</a:t>
            </a:r>
            <a:r>
              <a:rPr lang="fr-FR" dirty="0"/>
              <a:t> (PET)</a:t>
            </a:r>
          </a:p>
        </p:txBody>
      </p:sp>
      <p:pic>
        <p:nvPicPr>
          <p:cNvPr id="8" name="Picture 15">
            <a:extLst>
              <a:ext uri="{FF2B5EF4-FFF2-40B4-BE49-F238E27FC236}">
                <a16:creationId xmlns:a16="http://schemas.microsoft.com/office/drawing/2014/main" id="{469DF5CA-EBBD-49C7-9244-89E73D78E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267" y="2212495"/>
            <a:ext cx="2158667" cy="1800945"/>
          </a:xfrm>
          <a:prstGeom prst="rect">
            <a:avLst/>
          </a:prstGeom>
        </p:spPr>
      </p:pic>
      <p:sp>
        <p:nvSpPr>
          <p:cNvPr id="9" name="TextBox 16">
            <a:extLst>
              <a:ext uri="{FF2B5EF4-FFF2-40B4-BE49-F238E27FC236}">
                <a16:creationId xmlns:a16="http://schemas.microsoft.com/office/drawing/2014/main" id="{88307920-90FF-40EE-8260-DF8B88BC5211}"/>
              </a:ext>
            </a:extLst>
          </p:cNvPr>
          <p:cNvSpPr txBox="1"/>
          <p:nvPr/>
        </p:nvSpPr>
        <p:spPr>
          <a:xfrm>
            <a:off x="1092646" y="4043682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Functional</a:t>
            </a:r>
            <a:r>
              <a:rPr lang="fr-FR" dirty="0"/>
              <a:t> MRI (</a:t>
            </a:r>
            <a:r>
              <a:rPr lang="fr-FR" dirty="0" err="1"/>
              <a:t>fMRI</a:t>
            </a:r>
            <a:r>
              <a:rPr lang="fr-FR" dirty="0"/>
              <a:t>)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A5742492-C3E2-47C4-9F62-F7F4AC6F2F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0317" y="1610185"/>
            <a:ext cx="1937654" cy="2433497"/>
          </a:xfrm>
          <a:prstGeom prst="rect">
            <a:avLst/>
          </a:prstGeom>
        </p:spPr>
      </p:pic>
      <p:pic>
        <p:nvPicPr>
          <p:cNvPr id="11" name="Picture 2" descr="http://img.medicalexpo.com/images_me/photo-m2/electroencephalography-cap-79144-2994747.jpg">
            <a:extLst>
              <a:ext uri="{FF2B5EF4-FFF2-40B4-BE49-F238E27FC236}">
                <a16:creationId xmlns:a16="http://schemas.microsoft.com/office/drawing/2014/main" id="{A02024A8-7D73-4282-BB0D-3C7CAB515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3782" y="1831402"/>
            <a:ext cx="1692402" cy="1991061"/>
          </a:xfrm>
          <a:prstGeom prst="rect">
            <a:avLst/>
          </a:prstGeom>
          <a:noFill/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F38DFAD-1C25-41E5-B1D0-2EBDFEFFC854}"/>
              </a:ext>
            </a:extLst>
          </p:cNvPr>
          <p:cNvSpPr txBox="1"/>
          <p:nvPr/>
        </p:nvSpPr>
        <p:spPr>
          <a:xfrm>
            <a:off x="6885672" y="5312295"/>
            <a:ext cx="38895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Electrophysiology</a:t>
            </a:r>
            <a:endParaRPr lang="fr-FR" dirty="0"/>
          </a:p>
          <a:p>
            <a:r>
              <a:rPr lang="fr-FR" dirty="0"/>
              <a:t>High temporal </a:t>
            </a:r>
            <a:r>
              <a:rPr lang="fr-FR" dirty="0" err="1"/>
              <a:t>resolution</a:t>
            </a:r>
            <a:r>
              <a:rPr lang="fr-FR" dirty="0"/>
              <a:t> (ms)</a:t>
            </a:r>
          </a:p>
          <a:p>
            <a:r>
              <a:rPr lang="fr-FR" dirty="0" err="1"/>
              <a:t>Requires</a:t>
            </a:r>
            <a:r>
              <a:rPr lang="fr-FR" dirty="0"/>
              <a:t> </a:t>
            </a:r>
            <a:r>
              <a:rPr lang="fr-FR" dirty="0" err="1"/>
              <a:t>solving</a:t>
            </a:r>
            <a:r>
              <a:rPr lang="fr-FR" dirty="0"/>
              <a:t> an inverse </a:t>
            </a:r>
            <a:r>
              <a:rPr lang="fr-FR" dirty="0" err="1"/>
              <a:t>problem</a:t>
            </a:r>
            <a:r>
              <a:rPr lang="fr-FR" dirty="0"/>
              <a:t>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09B4B44-0CE2-47A3-AD88-030AAB9B8F1F}"/>
              </a:ext>
            </a:extLst>
          </p:cNvPr>
          <p:cNvSpPr txBox="1"/>
          <p:nvPr/>
        </p:nvSpPr>
        <p:spPr>
          <a:xfrm>
            <a:off x="1407598" y="5407028"/>
            <a:ext cx="38895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Imaging</a:t>
            </a:r>
          </a:p>
          <a:p>
            <a:r>
              <a:rPr lang="fr-FR" dirty="0"/>
              <a:t>High spatial </a:t>
            </a:r>
            <a:r>
              <a:rPr lang="fr-FR" dirty="0" err="1"/>
              <a:t>resolution</a:t>
            </a:r>
            <a:r>
              <a:rPr lang="fr-FR" dirty="0"/>
              <a:t> (mm)</a:t>
            </a:r>
          </a:p>
          <a:p>
            <a:r>
              <a:rPr lang="fr-FR" dirty="0"/>
              <a:t>Low temporal </a:t>
            </a:r>
            <a:r>
              <a:rPr lang="fr-FR" dirty="0" err="1"/>
              <a:t>resolution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323463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4EDA70-DE9E-4F85-A4BA-95A626834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New </a:t>
            </a:r>
            <a:r>
              <a:rPr lang="fr-FR" dirty="0" err="1"/>
              <a:t>advances</a:t>
            </a:r>
            <a:r>
              <a:rPr lang="fr-FR" dirty="0"/>
              <a:t>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C2E7BE5-1936-B734-4DF9-7AC90D5A4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493520"/>
            <a:ext cx="4920048" cy="4683443"/>
          </a:xfrm>
        </p:spPr>
        <p:txBody>
          <a:bodyPr>
            <a:normAutofit/>
          </a:bodyPr>
          <a:lstStyle/>
          <a:p>
            <a:r>
              <a:rPr lang="fr-FR" sz="2000" dirty="0"/>
              <a:t>Epilepsie. </a:t>
            </a:r>
            <a:r>
              <a:rPr lang="fr-FR" sz="2000" dirty="0" err="1"/>
              <a:t>Vivekananda</a:t>
            </a:r>
            <a:r>
              <a:rPr lang="fr-FR" sz="2000" dirty="0"/>
              <a:t> et al. 2020. </a:t>
            </a:r>
            <a:r>
              <a:rPr lang="fr-FR" sz="2000" dirty="0" err="1"/>
              <a:t>Mellor</a:t>
            </a:r>
            <a:r>
              <a:rPr lang="fr-FR" sz="2000" dirty="0"/>
              <a:t> et al. 2021. </a:t>
            </a:r>
            <a:r>
              <a:rPr lang="fr-FR" sz="2000" dirty="0" err="1"/>
              <a:t>Feys</a:t>
            </a:r>
            <a:r>
              <a:rPr lang="fr-FR" sz="2000" dirty="0"/>
              <a:t> et al. 2022. </a:t>
            </a:r>
            <a:r>
              <a:rPr lang="fr-FR" sz="2000" dirty="0" err="1"/>
              <a:t>Badier</a:t>
            </a:r>
            <a:r>
              <a:rPr lang="fr-FR" sz="2000" dirty="0"/>
              <a:t> et al. 2023.</a:t>
            </a:r>
          </a:p>
          <a:p>
            <a:r>
              <a:rPr lang="fr-FR" sz="2000" dirty="0" err="1"/>
              <a:t>Pédiatric</a:t>
            </a:r>
            <a:r>
              <a:rPr lang="fr-FR" sz="2000" dirty="0"/>
              <a:t> applications. </a:t>
            </a:r>
            <a:r>
              <a:rPr lang="fr-FR" sz="2000" dirty="0" err="1"/>
              <a:t>Feys</a:t>
            </a:r>
            <a:r>
              <a:rPr lang="fr-FR" sz="2000" dirty="0"/>
              <a:t> et a. 2021. Boto et al. 2022.</a:t>
            </a:r>
          </a:p>
          <a:p>
            <a:r>
              <a:rPr lang="fr-FR" sz="2000" dirty="0"/>
              <a:t>Portable </a:t>
            </a:r>
            <a:r>
              <a:rPr lang="fr-FR" sz="2000" dirty="0" err="1"/>
              <a:t>systems</a:t>
            </a:r>
            <a:r>
              <a:rPr lang="fr-FR" sz="2000" dirty="0"/>
              <a:t>. Boto et al. 2018. Pedersen et al. 2022. Seymour et al. 2022. Rhodes et al. 2023.</a:t>
            </a:r>
          </a:p>
          <a:p>
            <a:r>
              <a:rPr lang="fr-FR" sz="2000" dirty="0" err="1"/>
              <a:t>Peripheral</a:t>
            </a:r>
            <a:r>
              <a:rPr lang="fr-FR" sz="2000" dirty="0"/>
              <a:t> nerves. Bu et al. 2022, Greco et al. 2023, </a:t>
            </a:r>
            <a:r>
              <a:rPr lang="fr-FR" sz="2000" dirty="0" err="1"/>
              <a:t>Mardel</a:t>
            </a:r>
            <a:r>
              <a:rPr lang="fr-FR" sz="2000" dirty="0"/>
              <a:t> et al. 2024.</a:t>
            </a:r>
          </a:p>
          <a:p>
            <a:r>
              <a:rPr lang="fr-FR" sz="2000" dirty="0" err="1"/>
              <a:t>Neuromuscular</a:t>
            </a:r>
            <a:r>
              <a:rPr lang="fr-FR" sz="2000" dirty="0"/>
              <a:t> pathologies. </a:t>
            </a:r>
            <a:r>
              <a:rPr lang="fr-FR" sz="2000" dirty="0" err="1"/>
              <a:t>Sometti</a:t>
            </a:r>
            <a:r>
              <a:rPr lang="fr-FR" sz="2000" dirty="0"/>
              <a:t> et al. 2021. </a:t>
            </a:r>
            <a:r>
              <a:rPr lang="fr-FR" sz="2000" dirty="0" err="1"/>
              <a:t>Semeia</a:t>
            </a:r>
            <a:r>
              <a:rPr lang="fr-FR" sz="2000" dirty="0"/>
              <a:t> et al. 2022.</a:t>
            </a:r>
          </a:p>
          <a:p>
            <a:r>
              <a:rPr lang="fr-FR" sz="2000" dirty="0"/>
              <a:t>…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ECF3A45-5C38-0D67-CBF2-B930B028361F}"/>
              </a:ext>
            </a:extLst>
          </p:cNvPr>
          <p:cNvSpPr txBox="1"/>
          <p:nvPr/>
        </p:nvSpPr>
        <p:spPr>
          <a:xfrm>
            <a:off x="6979010" y="4228183"/>
            <a:ext cx="17291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/>
              <a:t>Tierney</a:t>
            </a:r>
            <a:r>
              <a:rPr lang="fr-FR" sz="1600" dirty="0"/>
              <a:t> et al. 2021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84AAFE4-F561-8CC3-7FB9-B2A4DE717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1751" y="365125"/>
            <a:ext cx="2753802" cy="381869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D9CBB43-2F72-9EB1-EF0D-DBF4B868C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1355" y="365125"/>
            <a:ext cx="2748247" cy="386155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ACC5CD7-2096-EDCE-B9AE-7DBA89784BE8}"/>
              </a:ext>
            </a:extLst>
          </p:cNvPr>
          <p:cNvSpPr txBox="1"/>
          <p:nvPr/>
        </p:nvSpPr>
        <p:spPr>
          <a:xfrm>
            <a:off x="10017904" y="4228183"/>
            <a:ext cx="1751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/>
              <a:t>Mardell</a:t>
            </a:r>
            <a:r>
              <a:rPr lang="fr-FR" sz="1600" dirty="0"/>
              <a:t> et al. 2024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726F529-4C0E-9F6D-3F33-D2B0F765E2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2797" y="4497988"/>
            <a:ext cx="2770808" cy="226619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F3E288C-0E7B-1370-4CF1-1C58BF966F7A}"/>
              </a:ext>
            </a:extLst>
          </p:cNvPr>
          <p:cNvSpPr txBox="1"/>
          <p:nvPr/>
        </p:nvSpPr>
        <p:spPr>
          <a:xfrm>
            <a:off x="10257555" y="6319694"/>
            <a:ext cx="1779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Greco et al. 2023</a:t>
            </a:r>
          </a:p>
        </p:txBody>
      </p:sp>
    </p:spTree>
    <p:extLst>
      <p:ext uri="{BB962C8B-B14F-4D97-AF65-F5344CB8AC3E}">
        <p14:creationId xmlns:p14="http://schemas.microsoft.com/office/powerpoint/2010/main" val="31727286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EBAFC5-B456-BDEE-D528-96D384870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Zero-field</a:t>
            </a:r>
            <a:r>
              <a:rPr lang="fr-FR" dirty="0"/>
              <a:t>-&gt; compensation </a:t>
            </a:r>
            <a:r>
              <a:rPr lang="fr-FR" dirty="0" err="1"/>
              <a:t>coils</a:t>
            </a:r>
            <a:endParaRPr lang="fr-FR" dirty="0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378F147B-347C-22C8-72C4-91438DCE19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1306" y="1630420"/>
            <a:ext cx="7450563" cy="440777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9BFBD4B-05C3-8BF4-FD67-D36EE051FA49}"/>
              </a:ext>
            </a:extLst>
          </p:cNvPr>
          <p:cNvSpPr txBox="1"/>
          <p:nvPr/>
        </p:nvSpPr>
        <p:spPr>
          <a:xfrm>
            <a:off x="8606461" y="6243145"/>
            <a:ext cx="1570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Rea et al. 2022</a:t>
            </a:r>
          </a:p>
        </p:txBody>
      </p:sp>
    </p:spTree>
    <p:extLst>
      <p:ext uri="{BB962C8B-B14F-4D97-AF65-F5344CB8AC3E}">
        <p14:creationId xmlns:p14="http://schemas.microsoft.com/office/powerpoint/2010/main" val="12710576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6A7507-5A48-F96A-9127-0366B86C8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OPMs</a:t>
            </a:r>
            <a:r>
              <a:rPr lang="fr-FR" dirty="0"/>
              <a:t> and </a:t>
            </a:r>
            <a:r>
              <a:rPr lang="fr-FR" dirty="0" err="1"/>
              <a:t>OPMs</a:t>
            </a:r>
            <a:r>
              <a:rPr lang="fr-FR" dirty="0"/>
              <a:t> !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72D4B58-28DE-69A6-2F83-ED372255EA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989181"/>
            <a:ext cx="5157787" cy="823912"/>
          </a:xfrm>
        </p:spPr>
        <p:txBody>
          <a:bodyPr/>
          <a:lstStyle/>
          <a:p>
            <a:r>
              <a:rPr lang="fr-FR" dirty="0"/>
              <a:t>Alkali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EFB5D7C5-3C07-5145-F77A-D973388FDF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13092"/>
            <a:ext cx="5157787" cy="4352929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Limited dynamic </a:t>
            </a:r>
            <a:r>
              <a:rPr lang="en-US" sz="1800" b="0" i="0" dirty="0">
                <a:solidFill>
                  <a:srgbClr val="FF0000"/>
                </a:solidFill>
                <a:effectLst/>
              </a:rPr>
              <a:t>± 1.5 </a:t>
            </a:r>
            <a:r>
              <a:rPr lang="en-US" sz="1800" b="0" i="0" dirty="0" err="1">
                <a:solidFill>
                  <a:srgbClr val="FF0000"/>
                </a:solidFill>
                <a:effectLst/>
              </a:rPr>
              <a:t>nT</a:t>
            </a:r>
            <a:endParaRPr lang="en-US" sz="1800" b="0" i="0" dirty="0">
              <a:solidFill>
                <a:srgbClr val="FF0000"/>
              </a:solidFill>
              <a:effectLst/>
            </a:endParaRPr>
          </a:p>
          <a:p>
            <a:r>
              <a:rPr lang="en-US" sz="1800" dirty="0"/>
              <a:t>Requires compensation to obtain a field close to zero </a:t>
            </a:r>
          </a:p>
          <a:p>
            <a:r>
              <a:rPr lang="en-US" sz="1800" b="0" i="0" dirty="0">
                <a:solidFill>
                  <a:srgbClr val="FF0000"/>
                </a:solidFill>
                <a:effectLst/>
              </a:rPr>
              <a:t>Sensitivity &lt; </a:t>
            </a:r>
            <a:r>
              <a:rPr lang="en-US" sz="1800" dirty="0">
                <a:solidFill>
                  <a:srgbClr val="FF0000"/>
                </a:solidFill>
              </a:rPr>
              <a:t>15</a:t>
            </a:r>
            <a:r>
              <a:rPr lang="en-US" sz="1800" b="0" i="0" dirty="0">
                <a:solidFill>
                  <a:srgbClr val="FF0000"/>
                </a:solidFill>
                <a:effectLst/>
              </a:rPr>
              <a:t>-23 </a:t>
            </a:r>
            <a:r>
              <a:rPr lang="en-US" sz="1800" b="0" i="0" dirty="0" err="1">
                <a:solidFill>
                  <a:srgbClr val="FF0000"/>
                </a:solidFill>
                <a:effectLst/>
              </a:rPr>
              <a:t>fT</a:t>
            </a:r>
            <a:r>
              <a:rPr lang="en-US" sz="1800" b="0" i="0" dirty="0">
                <a:solidFill>
                  <a:srgbClr val="FF0000"/>
                </a:solidFill>
                <a:effectLst/>
              </a:rPr>
              <a:t>/√Hz</a:t>
            </a:r>
            <a:endParaRPr lang="en-US" sz="1800" dirty="0">
              <a:solidFill>
                <a:srgbClr val="FF0000"/>
              </a:solidFill>
            </a:endParaRPr>
          </a:p>
          <a:p>
            <a:r>
              <a:rPr lang="en-US" sz="1800" dirty="0">
                <a:solidFill>
                  <a:srgbClr val="FF0000"/>
                </a:solidFill>
              </a:rPr>
              <a:t>Limited bandwidth: &lt; </a:t>
            </a:r>
            <a:r>
              <a:rPr lang="en-US" sz="1800" b="0" i="0" dirty="0">
                <a:solidFill>
                  <a:srgbClr val="FF0000"/>
                </a:solidFill>
                <a:effectLst/>
              </a:rPr>
              <a:t>100 Hz</a:t>
            </a:r>
            <a:endParaRPr lang="en-US" sz="1800" dirty="0">
              <a:solidFill>
                <a:srgbClr val="FF0000"/>
              </a:solidFill>
            </a:endParaRPr>
          </a:p>
          <a:p>
            <a:r>
              <a:rPr lang="en-US" sz="1800" dirty="0"/>
              <a:t>Vectorial measurement possible</a:t>
            </a:r>
          </a:p>
          <a:p>
            <a:r>
              <a:rPr lang="en-US" sz="1800" dirty="0">
                <a:solidFill>
                  <a:srgbClr val="FF0000"/>
                </a:solidFill>
              </a:rPr>
              <a:t>Heat dissipation (150°c) !</a:t>
            </a:r>
          </a:p>
          <a:p>
            <a:endParaRPr lang="fr-FR" sz="1800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6BF4ADC-A2DA-614B-E603-D15DA37F70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989181"/>
            <a:ext cx="5183188" cy="823912"/>
          </a:xfrm>
        </p:spPr>
        <p:txBody>
          <a:bodyPr/>
          <a:lstStyle/>
          <a:p>
            <a:r>
              <a:rPr lang="fr-FR" baseline="30000" dirty="0"/>
              <a:t>4</a:t>
            </a:r>
            <a:r>
              <a:rPr lang="fr-FR" dirty="0"/>
              <a:t>He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81AA75A0-F05B-EACE-80C0-9AB07F364A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813093"/>
            <a:ext cx="5183188" cy="4217004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Higher dynamic </a:t>
            </a:r>
            <a:r>
              <a:rPr lang="en-US" sz="1800" b="0" i="0" dirty="0">
                <a:solidFill>
                  <a:srgbClr val="FF0000"/>
                </a:solidFill>
                <a:effectLst/>
              </a:rPr>
              <a:t>±125 </a:t>
            </a:r>
            <a:r>
              <a:rPr lang="en-US" sz="1800" b="0" i="0" dirty="0" err="1">
                <a:solidFill>
                  <a:srgbClr val="FF0000"/>
                </a:solidFill>
                <a:effectLst/>
              </a:rPr>
              <a:t>nT</a:t>
            </a:r>
            <a:r>
              <a:rPr lang="en-US" sz="1800" b="0" i="0" dirty="0">
                <a:solidFill>
                  <a:srgbClr val="FF0000"/>
                </a:solidFill>
                <a:effectLst/>
              </a:rPr>
              <a:t> </a:t>
            </a:r>
          </a:p>
          <a:p>
            <a:r>
              <a:rPr lang="en-US" sz="1800" b="0" i="0" dirty="0">
                <a:solidFill>
                  <a:srgbClr val="333333"/>
                </a:solidFill>
                <a:effectLst/>
              </a:rPr>
              <a:t>No need for compensation coils. </a:t>
            </a:r>
          </a:p>
          <a:p>
            <a:r>
              <a:rPr lang="en-US" sz="1800" b="0" i="0" dirty="0">
                <a:solidFill>
                  <a:srgbClr val="FF0000"/>
                </a:solidFill>
                <a:effectLst/>
              </a:rPr>
              <a:t>Sensitivity &lt;30 </a:t>
            </a:r>
            <a:r>
              <a:rPr lang="en-US" sz="1800" b="0" i="0" dirty="0" err="1">
                <a:solidFill>
                  <a:srgbClr val="FF0000"/>
                </a:solidFill>
                <a:effectLst/>
              </a:rPr>
              <a:t>fT</a:t>
            </a:r>
            <a:r>
              <a:rPr lang="en-US" sz="1800" b="0" i="0" dirty="0">
                <a:solidFill>
                  <a:srgbClr val="FF0000"/>
                </a:solidFill>
                <a:effectLst/>
              </a:rPr>
              <a:t>/√Hz</a:t>
            </a:r>
            <a:endParaRPr lang="en-US" sz="1800" dirty="0">
              <a:solidFill>
                <a:srgbClr val="FF0000"/>
              </a:solidFill>
            </a:endParaRPr>
          </a:p>
          <a:p>
            <a:r>
              <a:rPr lang="en-US" sz="1800" dirty="0">
                <a:solidFill>
                  <a:srgbClr val="FF0000"/>
                </a:solidFill>
              </a:rPr>
              <a:t>High bandwidth: </a:t>
            </a:r>
            <a:r>
              <a:rPr lang="en-US" sz="1800" b="0" i="0" dirty="0">
                <a:solidFill>
                  <a:srgbClr val="FF0000"/>
                </a:solidFill>
                <a:effectLst/>
              </a:rPr>
              <a:t>DC-2 kHz </a:t>
            </a:r>
            <a:endParaRPr lang="en-US" sz="1800" dirty="0">
              <a:solidFill>
                <a:srgbClr val="FF0000"/>
              </a:solidFill>
            </a:endParaRPr>
          </a:p>
          <a:p>
            <a:r>
              <a:rPr lang="en-US" sz="1800" dirty="0"/>
              <a:t>Current sensor size</a:t>
            </a:r>
          </a:p>
          <a:p>
            <a:r>
              <a:rPr lang="en-US" sz="1800" dirty="0"/>
              <a:t>Vectorial measurement by construction</a:t>
            </a:r>
          </a:p>
          <a:p>
            <a:r>
              <a:rPr lang="en-US" sz="1800" dirty="0">
                <a:solidFill>
                  <a:srgbClr val="FF0000"/>
                </a:solidFill>
              </a:rPr>
              <a:t>Operation at room temperature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348BC14-FA8B-797A-2DA4-E6FB3E1AC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526" y="4688238"/>
            <a:ext cx="1652655" cy="116927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C8A63D2-33CA-4CE2-E785-D4BB14A46CB6}"/>
              </a:ext>
            </a:extLst>
          </p:cNvPr>
          <p:cNvSpPr txBox="1"/>
          <p:nvPr/>
        </p:nvSpPr>
        <p:spPr>
          <a:xfrm>
            <a:off x="991963" y="6030097"/>
            <a:ext cx="34604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https://</a:t>
            </a:r>
            <a:r>
              <a:rPr lang="fr-FR" sz="1600" dirty="0" err="1"/>
              <a:t>quspin.com</a:t>
            </a:r>
            <a:r>
              <a:rPr lang="fr-FR" sz="1600" dirty="0"/>
              <a:t>/</a:t>
            </a:r>
            <a:r>
              <a:rPr lang="fr-FR" sz="1600" dirty="0" err="1"/>
              <a:t>products-qzfm</a:t>
            </a:r>
            <a:r>
              <a:rPr lang="fr-FR" sz="1600" dirty="0"/>
              <a:t>/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6813108-776B-48F7-0FAF-E711B548EA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35" r="10999" b="3119"/>
          <a:stretch/>
        </p:blipFill>
        <p:spPr>
          <a:xfrm>
            <a:off x="6396984" y="4592388"/>
            <a:ext cx="1228694" cy="14619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1B65346-3833-12A3-0A5D-1860FE013EB7}"/>
              </a:ext>
            </a:extLst>
          </p:cNvPr>
          <p:cNvSpPr txBox="1"/>
          <p:nvPr/>
        </p:nvSpPr>
        <p:spPr>
          <a:xfrm>
            <a:off x="6341115" y="6169038"/>
            <a:ext cx="1340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Mag4Health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8445EDD-086E-B56F-0E14-FF7448255840}"/>
              </a:ext>
            </a:extLst>
          </p:cNvPr>
          <p:cNvSpPr txBox="1"/>
          <p:nvPr/>
        </p:nvSpPr>
        <p:spPr>
          <a:xfrm>
            <a:off x="9156945" y="5176238"/>
            <a:ext cx="23703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Squid:</a:t>
            </a:r>
          </a:p>
          <a:p>
            <a:r>
              <a:rPr lang="fr-FR" dirty="0"/>
              <a:t>    </a:t>
            </a:r>
            <a:r>
              <a:rPr lang="en-US" dirty="0"/>
              <a:t>- Dynamic: 16 </a:t>
            </a:r>
            <a:r>
              <a:rPr lang="en-US" dirty="0" err="1"/>
              <a:t>nT</a:t>
            </a:r>
            <a:endParaRPr lang="en-US" dirty="0"/>
          </a:p>
          <a:p>
            <a:r>
              <a:rPr lang="en-US" dirty="0"/>
              <a:t>    </a:t>
            </a:r>
            <a:r>
              <a:rPr lang="fr-FR" dirty="0"/>
              <a:t>- </a:t>
            </a:r>
            <a:r>
              <a:rPr lang="fr-FR" dirty="0" err="1"/>
              <a:t>Sensitivity</a:t>
            </a:r>
            <a:r>
              <a:rPr lang="fr-FR" dirty="0"/>
              <a:t>: 5</a:t>
            </a:r>
            <a:r>
              <a:rPr lang="en-US" sz="1800" b="0" i="0" dirty="0">
                <a:effectLst/>
              </a:rPr>
              <a:t> </a:t>
            </a:r>
            <a:r>
              <a:rPr lang="en-US" sz="1800" b="0" i="0" dirty="0" err="1">
                <a:effectLst/>
              </a:rPr>
              <a:t>fT</a:t>
            </a:r>
            <a:r>
              <a:rPr lang="en-US" sz="1800" b="0" i="0" dirty="0">
                <a:effectLst/>
              </a:rPr>
              <a:t>/√Hz</a:t>
            </a:r>
          </a:p>
        </p:txBody>
      </p:sp>
    </p:spTree>
    <p:extLst>
      <p:ext uri="{BB962C8B-B14F-4D97-AF65-F5344CB8AC3E}">
        <p14:creationId xmlns:p14="http://schemas.microsoft.com/office/powerpoint/2010/main" val="42728640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CB16D5-5690-EFF4-F451-602810E81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OPM et épilepsie (</a:t>
            </a:r>
            <a:r>
              <a:rPr lang="fr-FR" baseline="30000" dirty="0"/>
              <a:t>4</a:t>
            </a:r>
            <a:r>
              <a:rPr lang="fr-FR" dirty="0"/>
              <a:t>He)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DC0920F-BF37-7806-1522-B82CDFE62262}"/>
              </a:ext>
            </a:extLst>
          </p:cNvPr>
          <p:cNvSpPr txBox="1"/>
          <p:nvPr/>
        </p:nvSpPr>
        <p:spPr>
          <a:xfrm>
            <a:off x="8711473" y="5538366"/>
            <a:ext cx="2909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D. Schwartz et al. </a:t>
            </a:r>
            <a:r>
              <a:rPr lang="fr-FR" sz="1600" dirty="0" err="1"/>
              <a:t>Cermep</a:t>
            </a:r>
            <a:r>
              <a:rPr lang="fr-FR" sz="1600" dirty="0"/>
              <a:t>. CRNL</a:t>
            </a:r>
          </a:p>
          <a:p>
            <a:r>
              <a:rPr lang="fr-FR" sz="1600" dirty="0"/>
              <a:t>E </a:t>
            </a:r>
            <a:r>
              <a:rPr lang="fr-FR" sz="1600" dirty="0" err="1"/>
              <a:t>Labyt</a:t>
            </a:r>
            <a:r>
              <a:rPr lang="fr-FR" sz="1600" dirty="0"/>
              <a:t> et al. Mag4Health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399F1B7-E335-CC9D-DB69-FBA66B61F92E}"/>
              </a:ext>
            </a:extLst>
          </p:cNvPr>
          <p:cNvGrpSpPr/>
          <p:nvPr/>
        </p:nvGrpSpPr>
        <p:grpSpPr>
          <a:xfrm>
            <a:off x="652772" y="1361092"/>
            <a:ext cx="7671417" cy="5002271"/>
            <a:chOff x="1977080" y="1343818"/>
            <a:chExt cx="6633519" cy="4494025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84AAC41C-BA75-E249-DEA0-5E939A247195}"/>
                </a:ext>
              </a:extLst>
            </p:cNvPr>
            <p:cNvGrpSpPr/>
            <p:nvPr/>
          </p:nvGrpSpPr>
          <p:grpSpPr>
            <a:xfrm>
              <a:off x="1977080" y="1343818"/>
              <a:ext cx="6633519" cy="4494025"/>
              <a:chOff x="1977080" y="1343818"/>
              <a:chExt cx="6633519" cy="4494025"/>
            </a:xfrm>
          </p:grpSpPr>
          <p:pic>
            <p:nvPicPr>
              <p:cNvPr id="4" name="Image 3">
                <a:extLst>
                  <a:ext uri="{FF2B5EF4-FFF2-40B4-BE49-F238E27FC236}">
                    <a16:creationId xmlns:a16="http://schemas.microsoft.com/office/drawing/2014/main" id="{751DCEA3-1239-AD84-161E-011490C74E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4653"/>
              <a:stretch/>
            </p:blipFill>
            <p:spPr>
              <a:xfrm>
                <a:off x="1977080" y="1343818"/>
                <a:ext cx="6633519" cy="4494025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8B370ED-F333-3170-6BC5-F8EFC092848F}"/>
                  </a:ext>
                </a:extLst>
              </p:cNvPr>
              <p:cNvSpPr/>
              <p:nvPr/>
            </p:nvSpPr>
            <p:spPr>
              <a:xfrm>
                <a:off x="2072640" y="1410789"/>
                <a:ext cx="827314" cy="2002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231F9A9-4453-5E73-F23F-09C347DE324C}"/>
                  </a:ext>
                </a:extLst>
              </p:cNvPr>
              <p:cNvSpPr/>
              <p:nvPr/>
            </p:nvSpPr>
            <p:spPr>
              <a:xfrm>
                <a:off x="1977080" y="1715589"/>
                <a:ext cx="217480" cy="8098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F5E3489B-3493-FC14-C294-C35169539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22958" y="1366674"/>
              <a:ext cx="672556" cy="222333"/>
            </a:xfrm>
            <a:prstGeom prst="rect">
              <a:avLst/>
            </a:prstGeom>
          </p:spPr>
        </p:pic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6D7176D0-A4B8-4CC1-7074-998E6E2BB226}"/>
              </a:ext>
            </a:extLst>
          </p:cNvPr>
          <p:cNvSpPr txBox="1"/>
          <p:nvPr/>
        </p:nvSpPr>
        <p:spPr>
          <a:xfrm>
            <a:off x="8873815" y="2344593"/>
            <a:ext cx="2801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Nb : </a:t>
            </a:r>
            <a:r>
              <a:rPr lang="fr-FR" dirty="0" err="1"/>
              <a:t>Vectorial</a:t>
            </a:r>
            <a:r>
              <a:rPr lang="fr-FR" dirty="0"/>
              <a:t> </a:t>
            </a:r>
            <a:r>
              <a:rPr lang="fr-FR" dirty="0" err="1"/>
              <a:t>measurment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904471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45DF56-D93C-A72A-39CE-6521EF4D6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dirty="0"/>
              <a:t>OPM versus </a:t>
            </a:r>
            <a:r>
              <a:rPr lang="fr-FR" sz="3600" dirty="0" err="1"/>
              <a:t>SQUIDs</a:t>
            </a:r>
            <a:r>
              <a:rPr lang="fr-FR" sz="3600" dirty="0"/>
              <a:t> ? </a:t>
            </a:r>
            <a:br>
              <a:rPr lang="fr-FR" sz="3600" dirty="0"/>
            </a:br>
            <a:r>
              <a:rPr lang="fr-FR" sz="3600" dirty="0"/>
              <a:t>-&gt; Enregistrements simultanés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95AA1E-0748-8B9B-E3C9-599518C64B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7" descr="Une image contenant intérieur, mur, désordonné, encombré&#10;&#10;Description générée automatiquement">
            <a:extLst>
              <a:ext uri="{FF2B5EF4-FFF2-40B4-BE49-F238E27FC236}">
                <a16:creationId xmlns:a16="http://schemas.microsoft.com/office/drawing/2014/main" id="{0C9FFDE1-19A0-962C-A111-ECC39B5A2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54082" y="2270148"/>
            <a:ext cx="4659771" cy="310651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A837B7AD-736C-1DDD-F7EE-F5A51D849474}"/>
              </a:ext>
            </a:extLst>
          </p:cNvPr>
          <p:cNvGrpSpPr/>
          <p:nvPr/>
        </p:nvGrpSpPr>
        <p:grpSpPr>
          <a:xfrm>
            <a:off x="4876226" y="1493520"/>
            <a:ext cx="6763839" cy="4683442"/>
            <a:chOff x="4297479" y="1562969"/>
            <a:chExt cx="6514683" cy="4343122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0B06F6E0-C74B-8BFE-5739-5A02D0F90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97479" y="1562969"/>
              <a:ext cx="6514683" cy="4343122"/>
            </a:xfrm>
            <a:prstGeom prst="rect">
              <a:avLst/>
            </a:prstGeom>
          </p:spPr>
        </p:pic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36F2C3D7-33FC-42A1-F067-230315463B1C}"/>
                </a:ext>
              </a:extLst>
            </p:cNvPr>
            <p:cNvSpPr/>
            <p:nvPr/>
          </p:nvSpPr>
          <p:spPr>
            <a:xfrm rot="18508446">
              <a:off x="7837555" y="2390602"/>
              <a:ext cx="578069" cy="1001277"/>
            </a:xfrm>
            <a:prstGeom prst="ellipse">
              <a:avLst/>
            </a:prstGeom>
            <a:solidFill>
              <a:srgbClr val="A68C5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F1C5BEA2-72DE-4B02-7921-7486D696A305}"/>
              </a:ext>
            </a:extLst>
          </p:cNvPr>
          <p:cNvSpPr txBox="1"/>
          <p:nvPr/>
        </p:nvSpPr>
        <p:spPr>
          <a:xfrm>
            <a:off x="10274293" y="1853513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SQUIDs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44856FA-D751-1C3A-5BD4-6C6CDFCC1769}"/>
              </a:ext>
            </a:extLst>
          </p:cNvPr>
          <p:cNvSpPr txBox="1"/>
          <p:nvPr/>
        </p:nvSpPr>
        <p:spPr>
          <a:xfrm>
            <a:off x="9848335" y="4361935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OPMs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9922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DADFE3-55F9-EF69-62F8-C2B56A37B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8A02D32-9E5C-E9C2-744D-5B72917614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90616" y="753056"/>
            <a:ext cx="3904591" cy="221757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EC1F2D7-EE57-42CE-B69D-F301C8B2F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93" y="82981"/>
            <a:ext cx="8342629" cy="673205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BA1724E-B36C-8C03-5119-AABDAF4882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5589" y="3631294"/>
            <a:ext cx="3309551" cy="288752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988B807-B5B9-3994-F842-6A50B18FF6E8}"/>
              </a:ext>
            </a:extLst>
          </p:cNvPr>
          <p:cNvSpPr txBox="1"/>
          <p:nvPr/>
        </p:nvSpPr>
        <p:spPr>
          <a:xfrm>
            <a:off x="8557594" y="6490254"/>
            <a:ext cx="1829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Badier</a:t>
            </a:r>
            <a:r>
              <a:rPr lang="fr-FR" dirty="0"/>
              <a:t> et al. 2023</a:t>
            </a:r>
          </a:p>
        </p:txBody>
      </p:sp>
    </p:spTree>
    <p:extLst>
      <p:ext uri="{BB962C8B-B14F-4D97-AF65-F5344CB8AC3E}">
        <p14:creationId xmlns:p14="http://schemas.microsoft.com/office/powerpoint/2010/main" val="6570633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1FA82B-D12B-D094-C426-34219FA04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OPM </a:t>
            </a: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get</a:t>
            </a:r>
            <a:r>
              <a:rPr lang="fr-FR" dirty="0"/>
              <a:t>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7E28C6-24AC-87F5-107F-D311E62F9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93520"/>
            <a:ext cx="9850821" cy="2401973"/>
          </a:xfrm>
        </p:spPr>
        <p:txBody>
          <a:bodyPr>
            <a:normAutofit lnSpcReduction="10000"/>
          </a:bodyPr>
          <a:lstStyle/>
          <a:p>
            <a:r>
              <a:rPr lang="fr-FR" dirty="0" err="1"/>
              <a:t>Stronger</a:t>
            </a:r>
            <a:r>
              <a:rPr lang="fr-FR" dirty="0"/>
              <a:t> signal amplitude</a:t>
            </a:r>
          </a:p>
          <a:p>
            <a:r>
              <a:rPr lang="fr-FR" dirty="0" err="1"/>
              <a:t>Higher</a:t>
            </a:r>
            <a:r>
              <a:rPr lang="fr-FR" dirty="0"/>
              <a:t> spatial </a:t>
            </a:r>
            <a:r>
              <a:rPr lang="fr-FR" dirty="0" err="1"/>
              <a:t>frequency</a:t>
            </a:r>
            <a:r>
              <a:rPr lang="fr-FR" dirty="0"/>
              <a:t> (source distinction)</a:t>
            </a:r>
          </a:p>
          <a:p>
            <a:r>
              <a:rPr lang="fr-FR" dirty="0" err="1"/>
              <a:t>Tangential</a:t>
            </a:r>
            <a:r>
              <a:rPr lang="fr-FR" dirty="0"/>
              <a:t> </a:t>
            </a:r>
            <a:r>
              <a:rPr lang="fr-FR" dirty="0" err="1"/>
              <a:t>measurements</a:t>
            </a:r>
            <a:r>
              <a:rPr lang="fr-FR" dirty="0"/>
              <a:t> for </a:t>
            </a:r>
            <a:r>
              <a:rPr lang="fr-FR" dirty="0" err="1"/>
              <a:t>better</a:t>
            </a:r>
            <a:r>
              <a:rPr lang="fr-FR" dirty="0"/>
              <a:t> </a:t>
            </a:r>
            <a:r>
              <a:rPr lang="fr-FR" dirty="0" err="1"/>
              <a:t>magnetic</a:t>
            </a:r>
            <a:r>
              <a:rPr lang="fr-FR" dirty="0"/>
              <a:t> </a:t>
            </a:r>
            <a:r>
              <a:rPr lang="fr-FR" dirty="0" err="1"/>
              <a:t>field</a:t>
            </a:r>
            <a:r>
              <a:rPr lang="fr-FR" dirty="0"/>
              <a:t> sampling</a:t>
            </a:r>
          </a:p>
          <a:p>
            <a:r>
              <a:rPr lang="fr-FR" dirty="0" err="1"/>
              <a:t>Miniaturization</a:t>
            </a:r>
            <a:endParaRPr lang="fr-FR" dirty="0"/>
          </a:p>
          <a:p>
            <a:r>
              <a:rPr lang="fr-FR" dirty="0" err="1"/>
              <a:t>Movement</a:t>
            </a:r>
            <a:r>
              <a:rPr lang="fr-FR" dirty="0"/>
              <a:t> possible -&gt; </a:t>
            </a:r>
            <a:r>
              <a:rPr lang="fr-FR" dirty="0" err="1"/>
              <a:t>seizure</a:t>
            </a:r>
            <a:r>
              <a:rPr lang="fr-FR" dirty="0"/>
              <a:t> </a:t>
            </a:r>
            <a:r>
              <a:rPr lang="fr-FR" dirty="0" err="1"/>
              <a:t>recording</a:t>
            </a: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C2DF8BF-1873-8AB2-18EE-8F279097279C}"/>
              </a:ext>
            </a:extLst>
          </p:cNvPr>
          <p:cNvSpPr txBox="1"/>
          <p:nvPr/>
        </p:nvSpPr>
        <p:spPr>
          <a:xfrm>
            <a:off x="8246779" y="6323598"/>
            <a:ext cx="18699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/>
              <a:t>Schofield</a:t>
            </a:r>
            <a:r>
              <a:rPr lang="fr-FR" sz="1600" dirty="0"/>
              <a:t> et al. 2024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9021120-98BD-7AFD-881C-BFC630E6D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8549" y="3895493"/>
            <a:ext cx="5626100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5143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50F107-B761-42B8-B5DA-B96635A75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>
                <a:solidFill>
                  <a:schemeClr val="accent1"/>
                </a:solidFill>
              </a:rPr>
              <a:t>NewMEG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project</a:t>
            </a:r>
            <a:endParaRPr lang="fr-FR" b="1" dirty="0">
              <a:solidFill>
                <a:schemeClr val="accent1"/>
              </a:solidFill>
            </a:endParaRP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FA0E352-2AB8-4724-B108-435F5646EE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150" y="274632"/>
            <a:ext cx="2523555" cy="1344206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7BB3AED-CB6C-4C43-BEC3-5C8DFB2012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04" y="5772447"/>
            <a:ext cx="2040467" cy="54373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BFC285A-E1D4-4E15-94A9-C056A987C6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127" y="5423827"/>
            <a:ext cx="1844160" cy="117198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85E05F5-35E0-4081-9890-2965FE7CDBFD}"/>
              </a:ext>
            </a:extLst>
          </p:cNvPr>
          <p:cNvSpPr/>
          <p:nvPr/>
        </p:nvSpPr>
        <p:spPr>
          <a:xfrm>
            <a:off x="702733" y="1951672"/>
            <a:ext cx="81049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OBJECTIVES</a:t>
            </a:r>
            <a:br>
              <a:rPr lang="fr-FR" dirty="0"/>
            </a:br>
            <a:r>
              <a:rPr lang="fr-FR" dirty="0"/>
              <a:t>1) </a:t>
            </a:r>
            <a:r>
              <a:rPr lang="fr-FR" dirty="0" err="1"/>
              <a:t>validate</a:t>
            </a:r>
            <a:r>
              <a:rPr lang="fr-FR" dirty="0"/>
              <a:t> a </a:t>
            </a:r>
            <a:r>
              <a:rPr lang="fr-FR" dirty="0" err="1"/>
              <a:t>magnetoencephalography</a:t>
            </a:r>
            <a:r>
              <a:rPr lang="fr-FR" dirty="0"/>
              <a:t> system </a:t>
            </a:r>
            <a:r>
              <a:rPr lang="fr-FR" dirty="0" err="1"/>
              <a:t>using</a:t>
            </a:r>
            <a:r>
              <a:rPr lang="fr-FR" dirty="0"/>
              <a:t> OPM </a:t>
            </a:r>
            <a:r>
              <a:rPr lang="fr-FR" dirty="0" err="1"/>
              <a:t>sensors</a:t>
            </a:r>
            <a:r>
              <a:rPr lang="fr-FR" dirty="0"/>
              <a:t> in a </a:t>
            </a:r>
            <a:r>
              <a:rPr lang="fr-FR" dirty="0" err="1"/>
              <a:t>clinical</a:t>
            </a:r>
            <a:r>
              <a:rPr lang="fr-FR" dirty="0"/>
              <a:t> </a:t>
            </a:r>
            <a:r>
              <a:rPr lang="fr-FR" dirty="0" err="1"/>
              <a:t>context</a:t>
            </a:r>
            <a:r>
              <a:rPr lang="fr-FR" dirty="0"/>
              <a:t> (</a:t>
            </a:r>
            <a:r>
              <a:rPr lang="fr-FR" dirty="0" err="1"/>
              <a:t>testing</a:t>
            </a:r>
            <a:r>
              <a:rPr lang="fr-FR" dirty="0"/>
              <a:t> and certification of a 48-sensor system) </a:t>
            </a:r>
          </a:p>
          <a:p>
            <a:r>
              <a:rPr lang="fr-FR" dirty="0"/>
              <a:t>2) </a:t>
            </a:r>
            <a:r>
              <a:rPr lang="fr-FR" dirty="0" err="1"/>
              <a:t>develop</a:t>
            </a:r>
            <a:r>
              <a:rPr lang="fr-FR" dirty="0"/>
              <a:t> a high-</a:t>
            </a:r>
            <a:r>
              <a:rPr lang="fr-FR" dirty="0" err="1"/>
              <a:t>resolution</a:t>
            </a:r>
            <a:r>
              <a:rPr lang="fr-FR" dirty="0"/>
              <a:t> system for </a:t>
            </a:r>
            <a:r>
              <a:rPr lang="fr-FR" dirty="0" err="1"/>
              <a:t>clinical</a:t>
            </a:r>
            <a:r>
              <a:rPr lang="fr-FR" dirty="0"/>
              <a:t> and </a:t>
            </a:r>
            <a:r>
              <a:rPr lang="fr-FR" dirty="0" err="1"/>
              <a:t>fundamental</a:t>
            </a:r>
            <a:r>
              <a:rPr lang="fr-FR" dirty="0"/>
              <a:t> </a:t>
            </a:r>
            <a:r>
              <a:rPr lang="fr-FR" dirty="0" err="1"/>
              <a:t>research</a:t>
            </a:r>
            <a:r>
              <a:rPr lang="fr-FR" dirty="0"/>
              <a:t> (prototype of an </a:t>
            </a:r>
            <a:r>
              <a:rPr lang="fr-FR" dirty="0" err="1"/>
              <a:t>optimized</a:t>
            </a:r>
            <a:r>
              <a:rPr lang="fr-FR" dirty="0"/>
              <a:t> 96-sensor system). 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2 CIFRE </a:t>
            </a:r>
            <a:r>
              <a:rPr lang="fr-FR" dirty="0" err="1"/>
              <a:t>PhDs</a:t>
            </a:r>
            <a:endParaRPr lang="fr-FR" dirty="0"/>
          </a:p>
          <a:p>
            <a:r>
              <a:rPr lang="fr-FR" dirty="0"/>
              <a:t>2 </a:t>
            </a:r>
            <a:r>
              <a:rPr lang="fr-FR" dirty="0" err="1"/>
              <a:t>clinical</a:t>
            </a:r>
            <a:r>
              <a:rPr lang="fr-FR" dirty="0"/>
              <a:t> </a:t>
            </a:r>
            <a:r>
              <a:rPr lang="fr-FR" dirty="0" err="1"/>
              <a:t>protocols</a:t>
            </a:r>
            <a:r>
              <a:rPr lang="fr-FR" dirty="0"/>
              <a:t>: </a:t>
            </a:r>
            <a:r>
              <a:rPr lang="fr-FR" dirty="0" err="1"/>
              <a:t>epilepsy</a:t>
            </a:r>
            <a:r>
              <a:rPr lang="fr-FR" dirty="0"/>
              <a:t> and </a:t>
            </a:r>
            <a:r>
              <a:rPr lang="fr-FR" dirty="0" err="1"/>
              <a:t>head</a:t>
            </a:r>
            <a:r>
              <a:rPr lang="fr-FR" dirty="0"/>
              <a:t> </a:t>
            </a:r>
            <a:r>
              <a:rPr lang="fr-FR" dirty="0" err="1"/>
              <a:t>injury</a:t>
            </a:r>
            <a:r>
              <a:rPr lang="fr-FR" dirty="0"/>
              <a:t> (AP-HM); collab F </a:t>
            </a:r>
            <a:r>
              <a:rPr lang="fr-FR" dirty="0" err="1"/>
              <a:t>Bonini</a:t>
            </a:r>
            <a:r>
              <a:rPr lang="fr-FR" dirty="0"/>
              <a:t>, O </a:t>
            </a:r>
            <a:r>
              <a:rPr lang="fr-FR" dirty="0" err="1"/>
              <a:t>Félician</a:t>
            </a:r>
            <a:r>
              <a:rPr lang="fr-FR" dirty="0"/>
              <a:t>, M </a:t>
            </a:r>
            <a:r>
              <a:rPr lang="fr-FR" dirty="0" err="1"/>
              <a:t>Didic</a:t>
            </a:r>
            <a:endParaRPr lang="fr-FR" dirty="0"/>
          </a:p>
          <a:p>
            <a:r>
              <a:rPr lang="fr-FR" dirty="0"/>
              <a:t>Acquisition of a 96-channel system</a:t>
            </a:r>
          </a:p>
          <a:p>
            <a:endParaRPr lang="fr-FR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A057CC1-D029-4AEC-BB61-327928D830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532" y="5628462"/>
            <a:ext cx="946034" cy="94603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6BD32AE-534E-4302-8A95-A9BEE0D52D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150" y="5649782"/>
            <a:ext cx="1005161" cy="94603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BE5D45B-725B-4126-9AFB-E7FBF4D863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046" y="5772447"/>
            <a:ext cx="1872077" cy="64167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FBD3086-D072-46E0-8511-7A3DE4DE5EA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123" y="5660442"/>
            <a:ext cx="1652543" cy="92471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671C383-B48C-C028-80DC-243F3633F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666" y="1983138"/>
            <a:ext cx="2700522" cy="321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453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5BF1E8-A73A-4BF9-9C69-4FDE8C7F1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6473"/>
          </a:xfrm>
        </p:spPr>
        <p:txBody>
          <a:bodyPr/>
          <a:lstStyle/>
          <a:p>
            <a:r>
              <a:rPr lang="fr-FR" dirty="0"/>
              <a:t>The MEG Platform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24F9859-B81B-43ED-B653-BE9C329967BB}"/>
              </a:ext>
            </a:extLst>
          </p:cNvPr>
          <p:cNvSpPr txBox="1"/>
          <p:nvPr/>
        </p:nvSpPr>
        <p:spPr>
          <a:xfrm>
            <a:off x="1023568" y="5498677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tx2"/>
                </a:solidFill>
              </a:rPr>
              <a:t>http://meg.univ-amu.fr</a:t>
            </a:r>
          </a:p>
        </p:txBody>
      </p:sp>
      <p:pic>
        <p:nvPicPr>
          <p:cNvPr id="7" name="Image 6" descr="©UsageINTERNE-IH_MEGaphmMRS_025.jpg">
            <a:extLst>
              <a:ext uri="{FF2B5EF4-FFF2-40B4-BE49-F238E27FC236}">
                <a16:creationId xmlns:a16="http://schemas.microsoft.com/office/drawing/2014/main" id="{6B1B88C5-F3FE-43C1-8CD7-16140B379B3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37" y="1403194"/>
            <a:ext cx="2713049" cy="4068120"/>
          </a:xfrm>
          <a:prstGeom prst="rect">
            <a:avLst/>
          </a:prstGeom>
        </p:spPr>
      </p:pic>
      <p:sp>
        <p:nvSpPr>
          <p:cNvPr id="11" name="TextBox 13">
            <a:extLst>
              <a:ext uri="{FF2B5EF4-FFF2-40B4-BE49-F238E27FC236}">
                <a16:creationId xmlns:a16="http://schemas.microsoft.com/office/drawing/2014/main" id="{8C9F742D-2FB0-4787-99D4-FE889F05B9B1}"/>
              </a:ext>
            </a:extLst>
          </p:cNvPr>
          <p:cNvSpPr txBox="1"/>
          <p:nvPr/>
        </p:nvSpPr>
        <p:spPr>
          <a:xfrm>
            <a:off x="7212634" y="4328935"/>
            <a:ext cx="50470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Open to the </a:t>
            </a:r>
            <a:r>
              <a:rPr lang="fr-FR" dirty="0" err="1"/>
              <a:t>community</a:t>
            </a:r>
            <a:r>
              <a:rPr lang="fr-FR" dirty="0"/>
              <a:t> (</a:t>
            </a:r>
            <a:r>
              <a:rPr lang="fr-FR" dirty="0" err="1"/>
              <a:t>fundamental</a:t>
            </a:r>
            <a:r>
              <a:rPr lang="fr-FR" dirty="0"/>
              <a:t> and </a:t>
            </a:r>
            <a:r>
              <a:rPr lang="fr-FR" dirty="0" err="1"/>
              <a:t>clinical</a:t>
            </a:r>
            <a:r>
              <a:rPr lang="fr-FR" dirty="0"/>
              <a:t> </a:t>
            </a:r>
            <a:r>
              <a:rPr lang="fr-FR" dirty="0" err="1"/>
              <a:t>research</a:t>
            </a:r>
            <a:r>
              <a:rPr lang="fr-FR" dirty="0"/>
              <a:t>)</a:t>
            </a:r>
          </a:p>
          <a:p>
            <a:pPr lvl="1"/>
            <a:r>
              <a:rPr lang="fr-FR" dirty="0"/>
              <a:t>large </a:t>
            </a:r>
            <a:r>
              <a:rPr lang="fr-FR" dirty="0" err="1"/>
              <a:t>scale</a:t>
            </a:r>
            <a:r>
              <a:rPr lang="fr-FR" dirty="0"/>
              <a:t> </a:t>
            </a:r>
            <a:r>
              <a:rPr lang="fr-FR" dirty="0" err="1"/>
              <a:t>projects</a:t>
            </a:r>
            <a:r>
              <a:rPr lang="fr-FR" dirty="0"/>
              <a:t> (RHU, ERC, AMU institutes)</a:t>
            </a:r>
            <a:br>
              <a:rPr lang="fr-FR" dirty="0"/>
            </a:br>
            <a:r>
              <a:rPr lang="fr-FR" dirty="0" err="1"/>
              <a:t>strong</a:t>
            </a:r>
            <a:r>
              <a:rPr lang="fr-FR" dirty="0"/>
              <a:t> </a:t>
            </a:r>
            <a:r>
              <a:rPr lang="fr-FR" dirty="0" err="1"/>
              <a:t>link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AMU and APHM</a:t>
            </a:r>
            <a:br>
              <a:rPr lang="fr-FR" dirty="0"/>
            </a:b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Agreement </a:t>
            </a:r>
            <a:r>
              <a:rPr lang="fr-FR" dirty="0" err="1"/>
              <a:t>with</a:t>
            </a:r>
            <a:r>
              <a:rPr lang="fr-FR" dirty="0"/>
              <a:t> APHM and ARS for a </a:t>
            </a:r>
            <a:r>
              <a:rPr lang="fr-FR" dirty="0" err="1"/>
              <a:t>day</a:t>
            </a:r>
            <a:r>
              <a:rPr lang="fr-FR" dirty="0"/>
              <a:t> </a:t>
            </a:r>
            <a:r>
              <a:rPr lang="fr-FR" dirty="0" err="1"/>
              <a:t>hospital</a:t>
            </a:r>
            <a:r>
              <a:rPr lang="fr-FR" dirty="0"/>
              <a:t> (</a:t>
            </a:r>
            <a:r>
              <a:rPr lang="fr-FR" dirty="0" err="1"/>
              <a:t>only</a:t>
            </a:r>
            <a:r>
              <a:rPr lang="fr-FR" dirty="0"/>
              <a:t> one in France)</a:t>
            </a:r>
          </a:p>
        </p:txBody>
      </p:sp>
      <p:pic>
        <p:nvPicPr>
          <p:cNvPr id="12" name="Picture 16">
            <a:extLst>
              <a:ext uri="{FF2B5EF4-FFF2-40B4-BE49-F238E27FC236}">
                <a16:creationId xmlns:a16="http://schemas.microsoft.com/office/drawing/2014/main" id="{154F91C6-ABB5-4034-998A-61620C6135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105" y="1595300"/>
            <a:ext cx="1475537" cy="429968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46232432-8891-4AC7-9319-7E1A413CB6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6688" y="1513402"/>
            <a:ext cx="2164910" cy="516962"/>
          </a:xfrm>
          <a:prstGeom prst="rect">
            <a:avLst/>
          </a:prstGeom>
        </p:spPr>
      </p:pic>
      <p:pic>
        <p:nvPicPr>
          <p:cNvPr id="14" name="Picture 19">
            <a:extLst>
              <a:ext uri="{FF2B5EF4-FFF2-40B4-BE49-F238E27FC236}">
                <a16:creationId xmlns:a16="http://schemas.microsoft.com/office/drawing/2014/main" id="{F9ACD728-EF79-4B11-98E2-64450824B4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143" y="2871986"/>
            <a:ext cx="1714471" cy="662929"/>
          </a:xfrm>
          <a:prstGeom prst="rect">
            <a:avLst/>
          </a:prstGeom>
        </p:spPr>
      </p:pic>
      <p:pic>
        <p:nvPicPr>
          <p:cNvPr id="15" name="Picture 20">
            <a:extLst>
              <a:ext uri="{FF2B5EF4-FFF2-40B4-BE49-F238E27FC236}">
                <a16:creationId xmlns:a16="http://schemas.microsoft.com/office/drawing/2014/main" id="{12C63105-6C7C-4980-AA2B-D0F08D9C21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070" y="2153126"/>
            <a:ext cx="1714470" cy="535478"/>
          </a:xfrm>
          <a:prstGeom prst="rect">
            <a:avLst/>
          </a:prstGeom>
        </p:spPr>
      </p:pic>
      <p:pic>
        <p:nvPicPr>
          <p:cNvPr id="16" name="Picture 21">
            <a:extLst>
              <a:ext uri="{FF2B5EF4-FFF2-40B4-BE49-F238E27FC236}">
                <a16:creationId xmlns:a16="http://schemas.microsoft.com/office/drawing/2014/main" id="{88AEF54E-4D40-4D65-A12B-978976DD271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5554" y="795369"/>
            <a:ext cx="747204" cy="599905"/>
          </a:xfrm>
          <a:prstGeom prst="rect">
            <a:avLst/>
          </a:prstGeom>
        </p:spPr>
      </p:pic>
      <p:pic>
        <p:nvPicPr>
          <p:cNvPr id="17" name="Picture 22">
            <a:extLst>
              <a:ext uri="{FF2B5EF4-FFF2-40B4-BE49-F238E27FC236}">
                <a16:creationId xmlns:a16="http://schemas.microsoft.com/office/drawing/2014/main" id="{28A997D0-1AF1-49B6-841A-B490445D1D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74540" y="2089881"/>
            <a:ext cx="1879260" cy="645996"/>
          </a:xfrm>
          <a:prstGeom prst="rect">
            <a:avLst/>
          </a:prstGeom>
        </p:spPr>
      </p:pic>
      <p:pic>
        <p:nvPicPr>
          <p:cNvPr id="18" name="Picture 26">
            <a:extLst>
              <a:ext uri="{FF2B5EF4-FFF2-40B4-BE49-F238E27FC236}">
                <a16:creationId xmlns:a16="http://schemas.microsoft.com/office/drawing/2014/main" id="{E91F76C5-39CE-45DF-8B50-5925297183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834" y="872298"/>
            <a:ext cx="1578701" cy="293917"/>
          </a:xfrm>
          <a:prstGeom prst="rect">
            <a:avLst/>
          </a:prstGeom>
        </p:spPr>
      </p:pic>
      <p:sp>
        <p:nvSpPr>
          <p:cNvPr id="19" name="TextBox 2">
            <a:extLst>
              <a:ext uri="{FF2B5EF4-FFF2-40B4-BE49-F238E27FC236}">
                <a16:creationId xmlns:a16="http://schemas.microsoft.com/office/drawing/2014/main" id="{661C28CC-E252-4505-B326-6DA6F927402A}"/>
              </a:ext>
            </a:extLst>
          </p:cNvPr>
          <p:cNvSpPr txBox="1"/>
          <p:nvPr/>
        </p:nvSpPr>
        <p:spPr>
          <a:xfrm>
            <a:off x="280251" y="6030690"/>
            <a:ext cx="3319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Operational</a:t>
            </a:r>
            <a:r>
              <a:rPr lang="fr-FR" dirty="0"/>
              <a:t> manager: JM Badier</a:t>
            </a:r>
            <a:br>
              <a:rPr lang="fr-FR" dirty="0"/>
            </a:br>
            <a:r>
              <a:rPr lang="fr-FR" dirty="0"/>
              <a:t>Scientific manager: CG </a:t>
            </a:r>
            <a:r>
              <a:rPr lang="fr-FR" dirty="0" err="1"/>
              <a:t>Bénar</a:t>
            </a:r>
            <a:endParaRPr lang="fr-FR" dirty="0"/>
          </a:p>
        </p:txBody>
      </p:sp>
      <p:pic>
        <p:nvPicPr>
          <p:cNvPr id="20" name="Picture 23">
            <a:extLst>
              <a:ext uri="{FF2B5EF4-FFF2-40B4-BE49-F238E27FC236}">
                <a16:creationId xmlns:a16="http://schemas.microsoft.com/office/drawing/2014/main" id="{061E5480-98F1-41FF-B148-97327FCA8CF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99790" y="2355679"/>
            <a:ext cx="3060200" cy="232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391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9E9486-E990-4955-93CD-9BF232313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7885"/>
          </a:xfrm>
        </p:spPr>
        <p:txBody>
          <a:bodyPr/>
          <a:lstStyle/>
          <a:p>
            <a:r>
              <a:rPr lang="fr-FR" dirty="0" err="1"/>
              <a:t>Presurgical</a:t>
            </a:r>
            <a:r>
              <a:rPr lang="fr-FR" dirty="0"/>
              <a:t> </a:t>
            </a:r>
            <a:r>
              <a:rPr lang="fr-FR" dirty="0" err="1"/>
              <a:t>evaluation</a:t>
            </a:r>
            <a:r>
              <a:rPr lang="fr-FR" dirty="0"/>
              <a:t> of </a:t>
            </a:r>
            <a:r>
              <a:rPr lang="fr-FR" dirty="0" err="1"/>
              <a:t>epilepsy</a:t>
            </a:r>
            <a:endParaRPr lang="fr-FR" dirty="0"/>
          </a:p>
        </p:txBody>
      </p:sp>
      <p:pic>
        <p:nvPicPr>
          <p:cNvPr id="7" name="Picture 2" descr="C:\cgb2006\concours\image2_V3.JPG">
            <a:extLst>
              <a:ext uri="{FF2B5EF4-FFF2-40B4-BE49-F238E27FC236}">
                <a16:creationId xmlns:a16="http://schemas.microsoft.com/office/drawing/2014/main" id="{299389CC-6269-4796-9260-D7FC28ED8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0438" y="4571280"/>
            <a:ext cx="2211387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5F73EBB7-26B1-41CB-AB2F-0468DA19F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6013" y="3136751"/>
            <a:ext cx="844550" cy="43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CA" sz="1600">
                <a:solidFill>
                  <a:schemeClr val="tx2"/>
                </a:solidFill>
                <a:latin typeface="Times New Roman" pitchFamily="18" charset="0"/>
              </a:rPr>
              <a:t>EEG</a:t>
            </a:r>
            <a:endParaRPr lang="fr-CA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9" name="Oval 5">
            <a:extLst>
              <a:ext uri="{FF2B5EF4-FFF2-40B4-BE49-F238E27FC236}">
                <a16:creationId xmlns:a16="http://schemas.microsoft.com/office/drawing/2014/main" id="{73ADE03E-22AE-44F2-854A-F73D0B2AAD7C}"/>
              </a:ext>
            </a:extLst>
          </p:cNvPr>
          <p:cNvSpPr>
            <a:spLocks noChangeArrowheads="1"/>
          </p:cNvSpPr>
          <p:nvPr/>
        </p:nvSpPr>
        <p:spPr bwMode="auto">
          <a:xfrm rot="20719417">
            <a:off x="6146230" y="5601485"/>
            <a:ext cx="260350" cy="17938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050">
              <a:latin typeface="+mn-lt"/>
            </a:endParaRPr>
          </a:p>
        </p:txBody>
      </p:sp>
      <p:sp>
        <p:nvSpPr>
          <p:cNvPr id="10" name="Oval 6">
            <a:extLst>
              <a:ext uri="{FF2B5EF4-FFF2-40B4-BE49-F238E27FC236}">
                <a16:creationId xmlns:a16="http://schemas.microsoft.com/office/drawing/2014/main" id="{58E109BF-C8D2-46D5-BDE9-0C62E29AEF4B}"/>
              </a:ext>
            </a:extLst>
          </p:cNvPr>
          <p:cNvSpPr>
            <a:spLocks noChangeArrowheads="1"/>
          </p:cNvSpPr>
          <p:nvPr/>
        </p:nvSpPr>
        <p:spPr bwMode="auto">
          <a:xfrm rot="1087913">
            <a:off x="5187950" y="5628555"/>
            <a:ext cx="203200" cy="127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050">
              <a:latin typeface="+mn-lt"/>
            </a:endParaRPr>
          </a:p>
        </p:txBody>
      </p:sp>
      <p:sp>
        <p:nvSpPr>
          <p:cNvPr id="11" name="Oval 7">
            <a:extLst>
              <a:ext uri="{FF2B5EF4-FFF2-40B4-BE49-F238E27FC236}">
                <a16:creationId xmlns:a16="http://schemas.microsoft.com/office/drawing/2014/main" id="{097BBC43-E396-475D-8A5E-D9C0F96E0A5C}"/>
              </a:ext>
            </a:extLst>
          </p:cNvPr>
          <p:cNvSpPr>
            <a:spLocks noChangeArrowheads="1"/>
          </p:cNvSpPr>
          <p:nvPr/>
        </p:nvSpPr>
        <p:spPr bwMode="auto">
          <a:xfrm rot="20789171">
            <a:off x="5318125" y="4930055"/>
            <a:ext cx="195263" cy="242888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050">
              <a:latin typeface="+mn-lt"/>
            </a:endParaRPr>
          </a:p>
        </p:txBody>
      </p:sp>
      <p:sp>
        <p:nvSpPr>
          <p:cNvPr id="12" name="Arc 8">
            <a:extLst>
              <a:ext uri="{FF2B5EF4-FFF2-40B4-BE49-F238E27FC236}">
                <a16:creationId xmlns:a16="http://schemas.microsoft.com/office/drawing/2014/main" id="{59DEAF5D-E4FD-464B-A17E-6DB7F59A69E3}"/>
              </a:ext>
            </a:extLst>
          </p:cNvPr>
          <p:cNvSpPr>
            <a:spLocks/>
          </p:cNvSpPr>
          <p:nvPr/>
        </p:nvSpPr>
        <p:spPr bwMode="auto">
          <a:xfrm flipH="1">
            <a:off x="5773738" y="5644430"/>
            <a:ext cx="455612" cy="65088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62 w 43200"/>
              <a:gd name="T1" fmla="*/ 23239 h 23239"/>
              <a:gd name="T2" fmla="*/ 43200 w 43200"/>
              <a:gd name="T3" fmla="*/ 21600 h 23239"/>
              <a:gd name="T4" fmla="*/ 21600 w 43200"/>
              <a:gd name="T5" fmla="*/ 21600 h 23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23239" fill="none" extrusionOk="0">
                <a:moveTo>
                  <a:pt x="62" y="23238"/>
                </a:moveTo>
                <a:cubicBezTo>
                  <a:pt x="20" y="22693"/>
                  <a:pt x="0" y="22146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-1"/>
                  <a:pt x="43199" y="9670"/>
                  <a:pt x="43200" y="21599"/>
                </a:cubicBezTo>
              </a:path>
              <a:path w="43200" h="23239" stroke="0" extrusionOk="0">
                <a:moveTo>
                  <a:pt x="62" y="23238"/>
                </a:moveTo>
                <a:cubicBezTo>
                  <a:pt x="20" y="22693"/>
                  <a:pt x="0" y="22146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-1"/>
                  <a:pt x="43199" y="9670"/>
                  <a:pt x="43200" y="21599"/>
                </a:cubicBezTo>
                <a:lnTo>
                  <a:pt x="21600" y="21600"/>
                </a:lnTo>
                <a:close/>
              </a:path>
            </a:pathLst>
          </a:custGeom>
          <a:noFill/>
          <a:ln w="38100">
            <a:solidFill>
              <a:srgbClr val="FFCC00"/>
            </a:solidFill>
            <a:round/>
            <a:headEnd type="arrow" w="med" len="med"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050">
              <a:latin typeface="+mn-lt"/>
            </a:endParaRPr>
          </a:p>
        </p:txBody>
      </p:sp>
      <p:sp>
        <p:nvSpPr>
          <p:cNvPr id="13" name="Arc 9">
            <a:extLst>
              <a:ext uri="{FF2B5EF4-FFF2-40B4-BE49-F238E27FC236}">
                <a16:creationId xmlns:a16="http://schemas.microsoft.com/office/drawing/2014/main" id="{9AF50E8D-7BC1-40AF-9860-9C73BD2B0468}"/>
              </a:ext>
            </a:extLst>
          </p:cNvPr>
          <p:cNvSpPr>
            <a:spLocks/>
          </p:cNvSpPr>
          <p:nvPr/>
        </p:nvSpPr>
        <p:spPr bwMode="auto">
          <a:xfrm flipH="1" flipV="1">
            <a:off x="5318125" y="5190405"/>
            <a:ext cx="195263" cy="422275"/>
          </a:xfrm>
          <a:custGeom>
            <a:avLst/>
            <a:gdLst>
              <a:gd name="G0" fmla="+- 21600 0 0"/>
              <a:gd name="G1" fmla="+- 18549 0 0"/>
              <a:gd name="G2" fmla="+- 21600 0 0"/>
              <a:gd name="T0" fmla="*/ 5531 w 21600"/>
              <a:gd name="T1" fmla="*/ 32984 h 32984"/>
              <a:gd name="T2" fmla="*/ 10533 w 21600"/>
              <a:gd name="T3" fmla="*/ 0 h 32984"/>
              <a:gd name="T4" fmla="*/ 21600 w 21600"/>
              <a:gd name="T5" fmla="*/ 18549 h 329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32984" fill="none" extrusionOk="0">
                <a:moveTo>
                  <a:pt x="5531" y="32983"/>
                </a:moveTo>
                <a:cubicBezTo>
                  <a:pt x="1970" y="29019"/>
                  <a:pt x="0" y="23878"/>
                  <a:pt x="0" y="18549"/>
                </a:cubicBezTo>
                <a:cubicBezTo>
                  <a:pt x="-1" y="10942"/>
                  <a:pt x="4000" y="3896"/>
                  <a:pt x="10532" y="-1"/>
                </a:cubicBezTo>
              </a:path>
              <a:path w="21600" h="32984" stroke="0" extrusionOk="0">
                <a:moveTo>
                  <a:pt x="5531" y="32983"/>
                </a:moveTo>
                <a:cubicBezTo>
                  <a:pt x="1970" y="29019"/>
                  <a:pt x="0" y="23878"/>
                  <a:pt x="0" y="18549"/>
                </a:cubicBezTo>
                <a:cubicBezTo>
                  <a:pt x="-1" y="10942"/>
                  <a:pt x="4000" y="3896"/>
                  <a:pt x="10532" y="-1"/>
                </a:cubicBezTo>
                <a:lnTo>
                  <a:pt x="21600" y="18549"/>
                </a:lnTo>
                <a:close/>
              </a:path>
            </a:pathLst>
          </a:custGeom>
          <a:noFill/>
          <a:ln w="38100">
            <a:solidFill>
              <a:srgbClr val="FFCC00"/>
            </a:solidFill>
            <a:round/>
            <a:headEnd type="arrow" w="med" len="med"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050">
              <a:latin typeface="+mn-lt"/>
            </a:endParaRPr>
          </a:p>
        </p:txBody>
      </p:sp>
      <p:sp>
        <p:nvSpPr>
          <p:cNvPr id="14" name="Oval 32">
            <a:extLst>
              <a:ext uri="{FF2B5EF4-FFF2-40B4-BE49-F238E27FC236}">
                <a16:creationId xmlns:a16="http://schemas.microsoft.com/office/drawing/2014/main" id="{4D82D2DC-090B-4AAE-BFCE-A41C68338D28}"/>
              </a:ext>
            </a:extLst>
          </p:cNvPr>
          <p:cNvSpPr>
            <a:spLocks noChangeArrowheads="1"/>
          </p:cNvSpPr>
          <p:nvPr/>
        </p:nvSpPr>
        <p:spPr bwMode="auto">
          <a:xfrm rot="1087913">
            <a:off x="5643563" y="5758730"/>
            <a:ext cx="195262" cy="1301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050">
              <a:latin typeface="+mn-lt"/>
            </a:endParaRPr>
          </a:p>
        </p:txBody>
      </p:sp>
      <p:sp>
        <p:nvSpPr>
          <p:cNvPr id="15" name="Line 33">
            <a:extLst>
              <a:ext uri="{FF2B5EF4-FFF2-40B4-BE49-F238E27FC236}">
                <a16:creationId xmlns:a16="http://schemas.microsoft.com/office/drawing/2014/main" id="{6D4B4CAB-680F-4960-A990-907C0BB22909}"/>
              </a:ext>
            </a:extLst>
          </p:cNvPr>
          <p:cNvSpPr>
            <a:spLocks noChangeShapeType="1"/>
          </p:cNvSpPr>
          <p:nvPr/>
        </p:nvSpPr>
        <p:spPr bwMode="auto">
          <a:xfrm>
            <a:off x="5383213" y="5693643"/>
            <a:ext cx="260350" cy="1301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arrow" w="sm" len="sm"/>
            <a:tailEnd type="arrow" w="sm" len="sm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050">
              <a:latin typeface="+mn-lt"/>
            </a:endParaRPr>
          </a:p>
        </p:txBody>
      </p:sp>
      <p:sp>
        <p:nvSpPr>
          <p:cNvPr id="16" name="Line 37">
            <a:extLst>
              <a:ext uri="{FF2B5EF4-FFF2-40B4-BE49-F238E27FC236}">
                <a16:creationId xmlns:a16="http://schemas.microsoft.com/office/drawing/2014/main" id="{07C493E7-A847-4A58-8604-9CABC1E6116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98875" y="4142655"/>
            <a:ext cx="715963" cy="1952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050">
              <a:latin typeface="+mn-lt"/>
            </a:endParaRPr>
          </a:p>
        </p:txBody>
      </p:sp>
      <p:sp>
        <p:nvSpPr>
          <p:cNvPr id="17" name="Line 38">
            <a:extLst>
              <a:ext uri="{FF2B5EF4-FFF2-40B4-BE49-F238E27FC236}">
                <a16:creationId xmlns:a16="http://schemas.microsoft.com/office/drawing/2014/main" id="{B8ED47E1-F1A7-4733-919C-F7DF94133E6A}"/>
              </a:ext>
            </a:extLst>
          </p:cNvPr>
          <p:cNvSpPr>
            <a:spLocks noChangeShapeType="1"/>
          </p:cNvSpPr>
          <p:nvPr/>
        </p:nvSpPr>
        <p:spPr bwMode="auto">
          <a:xfrm>
            <a:off x="4510088" y="4114080"/>
            <a:ext cx="714375" cy="2603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050">
              <a:latin typeface="+mn-lt"/>
            </a:endParaRPr>
          </a:p>
        </p:txBody>
      </p:sp>
      <p:sp>
        <p:nvSpPr>
          <p:cNvPr id="18" name="Text Box 44">
            <a:extLst>
              <a:ext uri="{FF2B5EF4-FFF2-40B4-BE49-F238E27FC236}">
                <a16:creationId xmlns:a16="http://schemas.microsoft.com/office/drawing/2014/main" id="{D00215E3-A0AC-43ED-A239-A394E7C39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3375" y="4142655"/>
            <a:ext cx="11604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latin typeface="Times New Roman" pitchFamily="18" charset="0"/>
              </a:rPr>
              <a:t>Epilepsy</a:t>
            </a:r>
            <a:endParaRPr lang="fr-CA" sz="1400" dirty="0">
              <a:latin typeface="Times New Roman" pitchFamily="18" charset="0"/>
            </a:endParaRPr>
          </a:p>
        </p:txBody>
      </p:sp>
      <p:sp>
        <p:nvSpPr>
          <p:cNvPr id="19" name="Text Box 46">
            <a:extLst>
              <a:ext uri="{FF2B5EF4-FFF2-40B4-BE49-F238E27FC236}">
                <a16:creationId xmlns:a16="http://schemas.microsoft.com/office/drawing/2014/main" id="{56B82F53-15A0-4858-8F76-3A9E29BAB2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4688" y="3136751"/>
            <a:ext cx="11906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dirty="0">
                <a:solidFill>
                  <a:schemeClr val="tx2"/>
                </a:solidFill>
                <a:latin typeface="Times New Roman" pitchFamily="18" charset="0"/>
              </a:rPr>
              <a:t>Imaging</a:t>
            </a:r>
            <a:br>
              <a:rPr lang="fr-FR" sz="1600" dirty="0">
                <a:solidFill>
                  <a:schemeClr val="tx2"/>
                </a:solidFill>
                <a:latin typeface="Times New Roman" pitchFamily="18" charset="0"/>
              </a:rPr>
            </a:br>
            <a:r>
              <a:rPr lang="fr-FR" sz="1600" dirty="0">
                <a:solidFill>
                  <a:schemeClr val="tx2"/>
                </a:solidFill>
                <a:latin typeface="Times New Roman" pitchFamily="18" charset="0"/>
              </a:rPr>
              <a:t>(MRI, PET)</a:t>
            </a:r>
            <a:endParaRPr lang="fr-CA" sz="1600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0" name="Text Box 47">
            <a:extLst>
              <a:ext uri="{FF2B5EF4-FFF2-40B4-BE49-F238E27FC236}">
                <a16:creationId xmlns:a16="http://schemas.microsoft.com/office/drawing/2014/main" id="{76871D54-DADD-4510-AEE8-AE76B68ABB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136751"/>
            <a:ext cx="846138" cy="43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CA" sz="1600">
                <a:solidFill>
                  <a:schemeClr val="tx2"/>
                </a:solidFill>
                <a:latin typeface="Times New Roman" pitchFamily="18" charset="0"/>
              </a:rPr>
              <a:t>MEG</a:t>
            </a:r>
            <a:endParaRPr lang="fr-CA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1" name="AutoShape 49">
            <a:extLst>
              <a:ext uri="{FF2B5EF4-FFF2-40B4-BE49-F238E27FC236}">
                <a16:creationId xmlns:a16="http://schemas.microsoft.com/office/drawing/2014/main" id="{A8A889F0-1229-4A12-A550-46F6D7B02056}"/>
              </a:ext>
            </a:extLst>
          </p:cNvPr>
          <p:cNvSpPr>
            <a:spLocks/>
          </p:cNvSpPr>
          <p:nvPr/>
        </p:nvSpPr>
        <p:spPr bwMode="auto">
          <a:xfrm rot="16200000">
            <a:off x="4210039" y="935596"/>
            <a:ext cx="455613" cy="5688632"/>
          </a:xfrm>
          <a:prstGeom prst="leftBrace">
            <a:avLst>
              <a:gd name="adj1" fmla="val 67857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050">
              <a:latin typeface="+mn-lt"/>
            </a:endParaRPr>
          </a:p>
        </p:txBody>
      </p:sp>
      <p:pic>
        <p:nvPicPr>
          <p:cNvPr id="22" name="Picture 34" descr="C:\cgb2006\concours\image2_V3.JPG">
            <a:extLst>
              <a:ext uri="{FF2B5EF4-FFF2-40B4-BE49-F238E27FC236}">
                <a16:creationId xmlns:a16="http://schemas.microsoft.com/office/drawing/2014/main" id="{82DF38AC-1124-47AC-B98A-45E23445D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2938" y="4556993"/>
            <a:ext cx="2211387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Oval 35">
            <a:extLst>
              <a:ext uri="{FF2B5EF4-FFF2-40B4-BE49-F238E27FC236}">
                <a16:creationId xmlns:a16="http://schemas.microsoft.com/office/drawing/2014/main" id="{4E3FD5AD-0C62-47A2-A1FF-DE05E751CDFD}"/>
              </a:ext>
            </a:extLst>
          </p:cNvPr>
          <p:cNvSpPr>
            <a:spLocks noChangeArrowheads="1"/>
          </p:cNvSpPr>
          <p:nvPr/>
        </p:nvSpPr>
        <p:spPr bwMode="auto">
          <a:xfrm rot="789248">
            <a:off x="2043113" y="5314230"/>
            <a:ext cx="377825" cy="220663"/>
          </a:xfrm>
          <a:prstGeom prst="ellipse">
            <a:avLst/>
          </a:prstGeom>
          <a:solidFill>
            <a:srgbClr val="66FF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050">
              <a:latin typeface="+mn-lt"/>
            </a:endParaRPr>
          </a:p>
        </p:txBody>
      </p:sp>
      <p:sp>
        <p:nvSpPr>
          <p:cNvPr id="24" name="Text Box 45">
            <a:extLst>
              <a:ext uri="{FF2B5EF4-FFF2-40B4-BE49-F238E27FC236}">
                <a16:creationId xmlns:a16="http://schemas.microsoft.com/office/drawing/2014/main" id="{76F4B6EC-7433-4299-BB19-66CE5B8DFC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8550" y="4142655"/>
            <a:ext cx="12319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latin typeface="Times New Roman" pitchFamily="18" charset="0"/>
              </a:rPr>
              <a:t>Cognition</a:t>
            </a:r>
            <a:endParaRPr lang="fr-CA" sz="1400">
              <a:latin typeface="Times New Roman" pitchFamily="18" charset="0"/>
            </a:endParaRPr>
          </a:p>
        </p:txBody>
      </p:sp>
      <p:sp>
        <p:nvSpPr>
          <p:cNvPr id="25" name="Arc 52">
            <a:extLst>
              <a:ext uri="{FF2B5EF4-FFF2-40B4-BE49-F238E27FC236}">
                <a16:creationId xmlns:a16="http://schemas.microsoft.com/office/drawing/2014/main" id="{341D7264-0530-46DA-B225-A7F735FBDD53}"/>
              </a:ext>
            </a:extLst>
          </p:cNvPr>
          <p:cNvSpPr>
            <a:spLocks/>
          </p:cNvSpPr>
          <p:nvPr/>
        </p:nvSpPr>
        <p:spPr bwMode="auto">
          <a:xfrm flipH="1" flipV="1">
            <a:off x="2301875" y="5526955"/>
            <a:ext cx="366713" cy="241300"/>
          </a:xfrm>
          <a:custGeom>
            <a:avLst/>
            <a:gdLst>
              <a:gd name="G0" fmla="+- 5474 0 0"/>
              <a:gd name="G1" fmla="+- 21600 0 0"/>
              <a:gd name="G2" fmla="+- 21600 0 0"/>
              <a:gd name="T0" fmla="*/ 0 w 27074"/>
              <a:gd name="T1" fmla="*/ 705 h 21600"/>
              <a:gd name="T2" fmla="*/ 27074 w 27074"/>
              <a:gd name="T3" fmla="*/ 21600 h 21600"/>
              <a:gd name="T4" fmla="*/ 5474 w 27074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7074" h="21600" fill="none" extrusionOk="0">
                <a:moveTo>
                  <a:pt x="0" y="705"/>
                </a:moveTo>
                <a:cubicBezTo>
                  <a:pt x="1787" y="236"/>
                  <a:pt x="3626" y="-1"/>
                  <a:pt x="5474" y="0"/>
                </a:cubicBezTo>
                <a:cubicBezTo>
                  <a:pt x="17403" y="0"/>
                  <a:pt x="27074" y="9670"/>
                  <a:pt x="27074" y="21600"/>
                </a:cubicBezTo>
              </a:path>
              <a:path w="27074" h="21600" stroke="0" extrusionOk="0">
                <a:moveTo>
                  <a:pt x="0" y="705"/>
                </a:moveTo>
                <a:cubicBezTo>
                  <a:pt x="1787" y="236"/>
                  <a:pt x="3626" y="-1"/>
                  <a:pt x="5474" y="0"/>
                </a:cubicBezTo>
                <a:cubicBezTo>
                  <a:pt x="17403" y="0"/>
                  <a:pt x="27074" y="9670"/>
                  <a:pt x="27074" y="21600"/>
                </a:cubicBezTo>
                <a:lnTo>
                  <a:pt x="5474" y="21600"/>
                </a:lnTo>
                <a:close/>
              </a:path>
            </a:pathLst>
          </a:custGeom>
          <a:noFill/>
          <a:ln w="38100">
            <a:solidFill>
              <a:srgbClr val="FFCC00"/>
            </a:solidFill>
            <a:round/>
            <a:headEnd type="arrow" w="med" len="med"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050">
              <a:latin typeface="+mn-lt"/>
            </a:endParaRPr>
          </a:p>
        </p:txBody>
      </p:sp>
      <p:sp>
        <p:nvSpPr>
          <p:cNvPr id="26" name="Oval 53">
            <a:extLst>
              <a:ext uri="{FF2B5EF4-FFF2-40B4-BE49-F238E27FC236}">
                <a16:creationId xmlns:a16="http://schemas.microsoft.com/office/drawing/2014/main" id="{78BFC695-9D18-4104-8F2F-CBF5775A40C8}"/>
              </a:ext>
            </a:extLst>
          </p:cNvPr>
          <p:cNvSpPr>
            <a:spLocks noChangeArrowheads="1"/>
          </p:cNvSpPr>
          <p:nvPr/>
        </p:nvSpPr>
        <p:spPr bwMode="auto">
          <a:xfrm rot="789248">
            <a:off x="2705100" y="5677768"/>
            <a:ext cx="379413" cy="220662"/>
          </a:xfrm>
          <a:prstGeom prst="ellipse">
            <a:avLst/>
          </a:prstGeom>
          <a:solidFill>
            <a:srgbClr val="66FF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050">
              <a:latin typeface="+mn-lt"/>
            </a:endParaRPr>
          </a:p>
        </p:txBody>
      </p:sp>
      <p:pic>
        <p:nvPicPr>
          <p:cNvPr id="27" name="Picture 56" descr="C:\cgb2006\concours\Aimanthr_petit.jpg">
            <a:extLst>
              <a:ext uri="{FF2B5EF4-FFF2-40B4-BE49-F238E27FC236}">
                <a16:creationId xmlns:a16="http://schemas.microsoft.com/office/drawing/2014/main" id="{3F984C70-5086-4292-83DF-AB7BA91BF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3263" y="2344589"/>
            <a:ext cx="119062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8" name="Group 57">
            <a:extLst>
              <a:ext uri="{FF2B5EF4-FFF2-40B4-BE49-F238E27FC236}">
                <a16:creationId xmlns:a16="http://schemas.microsoft.com/office/drawing/2014/main" id="{481339BF-A3CC-410E-8662-E955FE5FE72A}"/>
              </a:ext>
            </a:extLst>
          </p:cNvPr>
          <p:cNvGrpSpPr>
            <a:grpSpLocks/>
          </p:cNvGrpSpPr>
          <p:nvPr/>
        </p:nvGrpSpPr>
        <p:grpSpPr bwMode="auto">
          <a:xfrm>
            <a:off x="4727575" y="2046139"/>
            <a:ext cx="855663" cy="1090612"/>
            <a:chOff x="480" y="2112"/>
            <a:chExt cx="1056" cy="1344"/>
          </a:xfrm>
        </p:grpSpPr>
        <p:pic>
          <p:nvPicPr>
            <p:cNvPr id="29" name="Picture 58">
              <a:extLst>
                <a:ext uri="{FF2B5EF4-FFF2-40B4-BE49-F238E27FC236}">
                  <a16:creationId xmlns:a16="http://schemas.microsoft.com/office/drawing/2014/main" id="{FE74EEE4-5569-4FEE-A2D5-E36C3B4D28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 l="17500" t="2000" r="17000" b="6000"/>
            <a:stretch>
              <a:fillRect/>
            </a:stretch>
          </p:blipFill>
          <p:spPr bwMode="auto">
            <a:xfrm>
              <a:off x="480" y="2112"/>
              <a:ext cx="1056" cy="1344"/>
            </a:xfrm>
            <a:prstGeom prst="rect">
              <a:avLst/>
            </a:prstGeom>
            <a:solidFill>
              <a:srgbClr val="0033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0" name="Rectangle 59">
              <a:extLst>
                <a:ext uri="{FF2B5EF4-FFF2-40B4-BE49-F238E27FC236}">
                  <a16:creationId xmlns:a16="http://schemas.microsoft.com/office/drawing/2014/main" id="{D291CB80-CB07-4187-AE70-02D99A8F9C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7" y="2738"/>
              <a:ext cx="229" cy="9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050">
                <a:latin typeface="+mn-lt"/>
              </a:endParaRPr>
            </a:p>
          </p:txBody>
        </p:sp>
      </p:grpSp>
      <p:pic>
        <p:nvPicPr>
          <p:cNvPr id="31" name="Picture 60" descr="PICT0014">
            <a:extLst>
              <a:ext uri="{FF2B5EF4-FFF2-40B4-BE49-F238E27FC236}">
                <a16:creationId xmlns:a16="http://schemas.microsoft.com/office/drawing/2014/main" id="{B78F9BBC-7BB9-4353-94F5-E3DE948CA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42000" y="2142976"/>
            <a:ext cx="1389063" cy="99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Oval 35">
            <a:extLst>
              <a:ext uri="{FF2B5EF4-FFF2-40B4-BE49-F238E27FC236}">
                <a16:creationId xmlns:a16="http://schemas.microsoft.com/office/drawing/2014/main" id="{E4D0BB0D-B306-4F42-A759-6CC120499DCC}"/>
              </a:ext>
            </a:extLst>
          </p:cNvPr>
          <p:cNvSpPr>
            <a:spLocks noChangeArrowheads="1"/>
          </p:cNvSpPr>
          <p:nvPr/>
        </p:nvSpPr>
        <p:spPr bwMode="auto">
          <a:xfrm rot="775598">
            <a:off x="2767396" y="4897797"/>
            <a:ext cx="377825" cy="119442"/>
          </a:xfrm>
          <a:prstGeom prst="ellipse">
            <a:avLst/>
          </a:prstGeom>
          <a:solidFill>
            <a:srgbClr val="66FF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050">
              <a:latin typeface="+mn-lt"/>
            </a:endParaRPr>
          </a:p>
        </p:txBody>
      </p:sp>
      <p:sp>
        <p:nvSpPr>
          <p:cNvPr id="34" name="Arc 52">
            <a:extLst>
              <a:ext uri="{FF2B5EF4-FFF2-40B4-BE49-F238E27FC236}">
                <a16:creationId xmlns:a16="http://schemas.microsoft.com/office/drawing/2014/main" id="{C8AA8A79-8837-4E80-872E-32C88540BDC0}"/>
              </a:ext>
            </a:extLst>
          </p:cNvPr>
          <p:cNvSpPr>
            <a:spLocks/>
          </p:cNvSpPr>
          <p:nvPr/>
        </p:nvSpPr>
        <p:spPr bwMode="auto">
          <a:xfrm rot="652831" flipH="1">
            <a:off x="2270100" y="4857050"/>
            <a:ext cx="458767" cy="465115"/>
          </a:xfrm>
          <a:custGeom>
            <a:avLst/>
            <a:gdLst>
              <a:gd name="G0" fmla="+- 5474 0 0"/>
              <a:gd name="G1" fmla="+- 21600 0 0"/>
              <a:gd name="G2" fmla="+- 21600 0 0"/>
              <a:gd name="T0" fmla="*/ 0 w 27074"/>
              <a:gd name="T1" fmla="*/ 705 h 21600"/>
              <a:gd name="T2" fmla="*/ 27074 w 27074"/>
              <a:gd name="T3" fmla="*/ 21600 h 21600"/>
              <a:gd name="T4" fmla="*/ 5474 w 27074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7074" h="21600" fill="none" extrusionOk="0">
                <a:moveTo>
                  <a:pt x="0" y="705"/>
                </a:moveTo>
                <a:cubicBezTo>
                  <a:pt x="1787" y="236"/>
                  <a:pt x="3626" y="-1"/>
                  <a:pt x="5474" y="0"/>
                </a:cubicBezTo>
                <a:cubicBezTo>
                  <a:pt x="17403" y="0"/>
                  <a:pt x="27074" y="9670"/>
                  <a:pt x="27074" y="21600"/>
                </a:cubicBezTo>
              </a:path>
              <a:path w="27074" h="21600" stroke="0" extrusionOk="0">
                <a:moveTo>
                  <a:pt x="0" y="705"/>
                </a:moveTo>
                <a:cubicBezTo>
                  <a:pt x="1787" y="236"/>
                  <a:pt x="3626" y="-1"/>
                  <a:pt x="5474" y="0"/>
                </a:cubicBezTo>
                <a:cubicBezTo>
                  <a:pt x="17403" y="0"/>
                  <a:pt x="27074" y="9670"/>
                  <a:pt x="27074" y="21600"/>
                </a:cubicBezTo>
                <a:lnTo>
                  <a:pt x="5474" y="21600"/>
                </a:lnTo>
                <a:close/>
              </a:path>
            </a:pathLst>
          </a:custGeom>
          <a:noFill/>
          <a:ln w="38100">
            <a:solidFill>
              <a:srgbClr val="FFCC00"/>
            </a:solidFill>
            <a:round/>
            <a:headEnd type="arrow" w="med" len="med"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050">
              <a:latin typeface="+mn-lt"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C2AAD2BD-360A-4560-8E84-B5BA908C99A4}"/>
              </a:ext>
            </a:extLst>
          </p:cNvPr>
          <p:cNvSpPr txBox="1"/>
          <p:nvPr/>
        </p:nvSpPr>
        <p:spPr>
          <a:xfrm>
            <a:off x="1737544" y="2575024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Semiology</a:t>
            </a:r>
            <a:r>
              <a:rPr lang="fr-FR" dirty="0"/>
              <a:t> (</a:t>
            </a:r>
            <a:r>
              <a:rPr lang="fr-FR" dirty="0" err="1"/>
              <a:t>video</a:t>
            </a:r>
            <a:r>
              <a:rPr lang="fr-FR" dirty="0"/>
              <a:t>)</a:t>
            </a:r>
          </a:p>
        </p:txBody>
      </p: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3B991422-E2CB-4CFC-8E20-227622DA5215}"/>
              </a:ext>
            </a:extLst>
          </p:cNvPr>
          <p:cNvGrpSpPr/>
          <p:nvPr/>
        </p:nvGrpSpPr>
        <p:grpSpPr>
          <a:xfrm>
            <a:off x="8146256" y="4447232"/>
            <a:ext cx="1940421" cy="2045643"/>
            <a:chOff x="8146256" y="4447232"/>
            <a:chExt cx="1940421" cy="2045643"/>
          </a:xfrm>
        </p:grpSpPr>
        <p:sp>
          <p:nvSpPr>
            <p:cNvPr id="4" name="Text Box 17">
              <a:extLst>
                <a:ext uri="{FF2B5EF4-FFF2-40B4-BE49-F238E27FC236}">
                  <a16:creationId xmlns:a16="http://schemas.microsoft.com/office/drawing/2014/main" id="{3BD26BE3-2050-4C98-85DB-AA8A7C8FDD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78304" y="4735264"/>
              <a:ext cx="1116012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dirty="0">
                  <a:latin typeface="Times New Roman" pitchFamily="18" charset="0"/>
                </a:rPr>
                <a:t>Surgery</a:t>
              </a:r>
              <a:endParaRPr lang="fr-CA" sz="1400" dirty="0">
                <a:latin typeface="Times New Roman" pitchFamily="18" charset="0"/>
              </a:endParaRPr>
            </a:p>
          </p:txBody>
        </p:sp>
        <p:pic>
          <p:nvPicPr>
            <p:cNvPr id="5" name="Picture 50" descr="C:\cgb2006\biblio\surgery\gammaknife_pic1.jpg">
              <a:extLst>
                <a:ext uri="{FF2B5EF4-FFF2-40B4-BE49-F238E27FC236}">
                  <a16:creationId xmlns:a16="http://schemas.microsoft.com/office/drawing/2014/main" id="{B2E49B21-EFC4-422E-932D-1B9014B556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146256" y="5167312"/>
              <a:ext cx="842963" cy="1325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51" descr="C:\cgb2006\concours\craniotomy.jpg">
              <a:extLst>
                <a:ext uri="{FF2B5EF4-FFF2-40B4-BE49-F238E27FC236}">
                  <a16:creationId xmlns:a16="http://schemas.microsoft.com/office/drawing/2014/main" id="{8A145A14-65A4-4C5F-82BC-14FBAFCF56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9010352" y="5239320"/>
              <a:ext cx="1076325" cy="823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9" name="Connecteur droit avec flèche 38">
              <a:extLst>
                <a:ext uri="{FF2B5EF4-FFF2-40B4-BE49-F238E27FC236}">
                  <a16:creationId xmlns:a16="http://schemas.microsoft.com/office/drawing/2014/main" id="{A30F271A-078B-403B-890E-C03BA6D9EA87}"/>
                </a:ext>
              </a:extLst>
            </p:cNvPr>
            <p:cNvCxnSpPr/>
            <p:nvPr/>
          </p:nvCxnSpPr>
          <p:spPr>
            <a:xfrm>
              <a:off x="9658424" y="4447232"/>
              <a:ext cx="0" cy="648072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TextBox 27">
            <a:extLst>
              <a:ext uri="{FF2B5EF4-FFF2-40B4-BE49-F238E27FC236}">
                <a16:creationId xmlns:a16="http://schemas.microsoft.com/office/drawing/2014/main" id="{059E6BB5-D693-40A6-AC06-426B66F27D14}"/>
              </a:ext>
            </a:extLst>
          </p:cNvPr>
          <p:cNvSpPr txBox="1"/>
          <p:nvPr/>
        </p:nvSpPr>
        <p:spPr>
          <a:xfrm>
            <a:off x="1006189" y="1507291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Phase 1</a:t>
            </a:r>
          </a:p>
        </p:txBody>
      </p: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23D3C5E0-7C65-4B99-834E-7FC536EF84CA}"/>
              </a:ext>
            </a:extLst>
          </p:cNvPr>
          <p:cNvGrpSpPr/>
          <p:nvPr/>
        </p:nvGrpSpPr>
        <p:grpSpPr>
          <a:xfrm>
            <a:off x="6413500" y="1529341"/>
            <a:ext cx="3606765" cy="2802288"/>
            <a:chOff x="6413500" y="1529341"/>
            <a:chExt cx="3606765" cy="2802288"/>
          </a:xfrm>
        </p:grpSpPr>
        <p:cxnSp>
          <p:nvCxnSpPr>
            <p:cNvPr id="32" name="Connecteur droit avec flèche 31">
              <a:extLst>
                <a:ext uri="{FF2B5EF4-FFF2-40B4-BE49-F238E27FC236}">
                  <a16:creationId xmlns:a16="http://schemas.microsoft.com/office/drawing/2014/main" id="{10264376-E585-450C-A9D3-46F2AF59EE44}"/>
                </a:ext>
              </a:extLst>
            </p:cNvPr>
            <p:cNvCxnSpPr/>
            <p:nvPr/>
          </p:nvCxnSpPr>
          <p:spPr>
            <a:xfrm flipV="1">
              <a:off x="6413500" y="4015184"/>
              <a:ext cx="1300708" cy="270346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Text Box 17">
              <a:extLst>
                <a:ext uri="{FF2B5EF4-FFF2-40B4-BE49-F238E27FC236}">
                  <a16:creationId xmlns:a16="http://schemas.microsoft.com/office/drawing/2014/main" id="{A2227EB9-A034-4C3F-B491-985A73A241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18363" y="3439120"/>
              <a:ext cx="111601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dirty="0" err="1">
                  <a:latin typeface="Times New Roman" pitchFamily="18" charset="0"/>
                </a:rPr>
                <a:t>Intracerebral</a:t>
              </a:r>
              <a:r>
                <a:rPr lang="en-US" sz="1400" dirty="0">
                  <a:latin typeface="Times New Roman" pitchFamily="18" charset="0"/>
                </a:rPr>
                <a:t> EEG</a:t>
              </a:r>
              <a:endParaRPr lang="fr-CA" sz="1400" dirty="0">
                <a:latin typeface="Times New Roman" pitchFamily="18" charset="0"/>
              </a:endParaRPr>
            </a:p>
          </p:txBody>
        </p:sp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id="{452BA8DE-7A80-4071-BB0E-F329515862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 r="54348"/>
            <a:stretch>
              <a:fillRect/>
            </a:stretch>
          </p:blipFill>
          <p:spPr bwMode="auto">
            <a:xfrm>
              <a:off x="9170491" y="3223096"/>
              <a:ext cx="849774" cy="11085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" name="TextBox 41">
              <a:extLst>
                <a:ext uri="{FF2B5EF4-FFF2-40B4-BE49-F238E27FC236}">
                  <a16:creationId xmlns:a16="http://schemas.microsoft.com/office/drawing/2014/main" id="{0F59EAFD-6455-4CCF-9939-548D22F47083}"/>
                </a:ext>
              </a:extLst>
            </p:cNvPr>
            <p:cNvSpPr txBox="1"/>
            <p:nvPr/>
          </p:nvSpPr>
          <p:spPr>
            <a:xfrm>
              <a:off x="8102265" y="1529341"/>
              <a:ext cx="12241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/>
                <a:t>Phase 2</a:t>
              </a:r>
            </a:p>
          </p:txBody>
        </p:sp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FE8049BB-C3E7-456F-A5FB-326C57AF98A0}"/>
              </a:ext>
            </a:extLst>
          </p:cNvPr>
          <p:cNvGrpSpPr/>
          <p:nvPr/>
        </p:nvGrpSpPr>
        <p:grpSpPr>
          <a:xfrm>
            <a:off x="6565900" y="4437930"/>
            <a:ext cx="1364332" cy="1161430"/>
            <a:chOff x="6565900" y="4437930"/>
            <a:chExt cx="1364332" cy="1161430"/>
          </a:xfrm>
        </p:grpSpPr>
        <p:cxnSp>
          <p:nvCxnSpPr>
            <p:cNvPr id="35" name="Connecteur droit avec flèche 34">
              <a:extLst>
                <a:ext uri="{FF2B5EF4-FFF2-40B4-BE49-F238E27FC236}">
                  <a16:creationId xmlns:a16="http://schemas.microsoft.com/office/drawing/2014/main" id="{1F003C61-C647-43E8-948E-10513DDDC75B}"/>
                </a:ext>
              </a:extLst>
            </p:cNvPr>
            <p:cNvCxnSpPr/>
            <p:nvPr/>
          </p:nvCxnSpPr>
          <p:spPr>
            <a:xfrm>
              <a:off x="6565900" y="4437930"/>
              <a:ext cx="1364332" cy="1161430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2A6AE4FE-ECFE-4105-87EF-0E79099686E4}"/>
                </a:ext>
              </a:extLst>
            </p:cNvPr>
            <p:cNvSpPr txBox="1"/>
            <p:nvPr/>
          </p:nvSpPr>
          <p:spPr>
            <a:xfrm>
              <a:off x="7282162" y="4542705"/>
              <a:ext cx="4320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rgbClr val="00B050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176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79A3E1-79A0-4FE1-948B-CE6620EFC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Intracerebral</a:t>
            </a:r>
            <a:r>
              <a:rPr lang="fr-FR" dirty="0"/>
              <a:t> EEG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E358E2B-A406-430C-970B-3F655C9CD787}"/>
              </a:ext>
            </a:extLst>
          </p:cNvPr>
          <p:cNvSpPr txBox="1"/>
          <p:nvPr/>
        </p:nvSpPr>
        <p:spPr>
          <a:xfrm>
            <a:off x="6178434" y="5939160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See</a:t>
            </a:r>
            <a:r>
              <a:rPr lang="fr-FR" dirty="0"/>
              <a:t> </a:t>
            </a:r>
            <a:r>
              <a:rPr lang="fr-FR" dirty="0" err="1"/>
              <a:t>Bancaud</a:t>
            </a:r>
            <a:r>
              <a:rPr lang="fr-FR" dirty="0"/>
              <a:t> and </a:t>
            </a:r>
            <a:r>
              <a:rPr lang="fr-FR" dirty="0" err="1"/>
              <a:t>Talairach</a:t>
            </a:r>
            <a:r>
              <a:rPr lang="fr-FR" dirty="0"/>
              <a:t> 1962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857C4D59-C778-41BF-8EAE-6F3CA78AE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61120" y="1690688"/>
            <a:ext cx="342603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4DCDEFB6-22D6-42E1-AF12-65B92C7D1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954" y="3850928"/>
            <a:ext cx="3312368" cy="1972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9C68B996-FCD0-4AA9-BA49-B16A1294C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2866" y="1690688"/>
            <a:ext cx="5042660" cy="4042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5C1D31E-05FF-49B3-9FB9-068123755842}"/>
              </a:ext>
            </a:extLst>
          </p:cNvPr>
          <p:cNvSpPr txBox="1"/>
          <p:nvPr/>
        </p:nvSpPr>
        <p:spPr>
          <a:xfrm>
            <a:off x="1318402" y="586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Trebuchon</a:t>
            </a:r>
            <a:r>
              <a:rPr lang="fr-FR" dirty="0"/>
              <a:t> da Fonseca et al 2009</a:t>
            </a:r>
          </a:p>
        </p:txBody>
      </p:sp>
    </p:spTree>
    <p:extLst>
      <p:ext uri="{BB962C8B-B14F-4D97-AF65-F5344CB8AC3E}">
        <p14:creationId xmlns:p14="http://schemas.microsoft.com/office/powerpoint/2010/main" val="3713904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1F3DED-33AE-42DB-BC89-B1B425ADF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0234"/>
          </a:xfrm>
        </p:spPr>
        <p:txBody>
          <a:bodyPr/>
          <a:lstStyle/>
          <a:p>
            <a:r>
              <a:rPr lang="fr-FR" dirty="0" err="1"/>
              <a:t>Epileptic</a:t>
            </a:r>
            <a:r>
              <a:rPr lang="fr-FR" dirty="0"/>
              <a:t> </a:t>
            </a:r>
            <a:r>
              <a:rPr lang="fr-FR" dirty="0" err="1"/>
              <a:t>discharge</a:t>
            </a:r>
            <a:r>
              <a:rPr lang="fr-FR" dirty="0"/>
              <a:t> in MEG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C6100BA-756B-4162-9D67-DC6722819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r="32167"/>
          <a:stretch>
            <a:fillRect/>
          </a:stretch>
        </p:blipFill>
        <p:spPr bwMode="auto">
          <a:xfrm>
            <a:off x="323528" y="1591066"/>
            <a:ext cx="6216487" cy="4922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322BA99C-0EBA-4A67-A337-70DC86C82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2026321"/>
            <a:ext cx="1980228" cy="228229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FB48789-AA8E-49F8-9312-EB060234CDDE}"/>
              </a:ext>
            </a:extLst>
          </p:cNvPr>
          <p:cNvSpPr/>
          <p:nvPr/>
        </p:nvSpPr>
        <p:spPr>
          <a:xfrm>
            <a:off x="971600" y="2888845"/>
            <a:ext cx="1078370" cy="12052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DA075804-6D4C-479E-A46B-B2664F737D71}"/>
              </a:ext>
            </a:extLst>
          </p:cNvPr>
          <p:cNvCxnSpPr>
            <a:cxnSpLocks/>
          </p:cNvCxnSpPr>
          <p:nvPr/>
        </p:nvCxnSpPr>
        <p:spPr>
          <a:xfrm flipV="1">
            <a:off x="2195736" y="2797939"/>
            <a:ext cx="1152128" cy="50405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4">
            <a:extLst>
              <a:ext uri="{FF2B5EF4-FFF2-40B4-BE49-F238E27FC236}">
                <a16:creationId xmlns:a16="http://schemas.microsoft.com/office/drawing/2014/main" id="{BAB6020A-43EB-4615-B910-35ACBC64D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6560" y="1206495"/>
            <a:ext cx="3010504" cy="3142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6FF8AB9-9491-4038-BF97-2AB717B3A459}"/>
              </a:ext>
            </a:extLst>
          </p:cNvPr>
          <p:cNvSpPr txBox="1"/>
          <p:nvPr/>
        </p:nvSpPr>
        <p:spPr>
          <a:xfrm>
            <a:off x="394185" y="6442073"/>
            <a:ext cx="57018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/>
              <a:t>Anywave</a:t>
            </a:r>
            <a:r>
              <a:rPr lang="fr-FR" sz="1600" dirty="0"/>
              <a:t> software meg.univ-amu.fr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A41CFF5B-FC16-437C-8BE7-848F6E018193}"/>
              </a:ext>
            </a:extLst>
          </p:cNvPr>
          <p:cNvGrpSpPr/>
          <p:nvPr/>
        </p:nvGrpSpPr>
        <p:grpSpPr>
          <a:xfrm>
            <a:off x="7117512" y="2153326"/>
            <a:ext cx="4844745" cy="4004938"/>
            <a:chOff x="7117512" y="2153326"/>
            <a:chExt cx="4844745" cy="4004938"/>
          </a:xfrm>
        </p:grpSpPr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51AB4294-959D-41F5-A286-7B655B43B235}"/>
                </a:ext>
              </a:extLst>
            </p:cNvPr>
            <p:cNvSpPr txBox="1"/>
            <p:nvPr/>
          </p:nvSpPr>
          <p:spPr>
            <a:xfrm>
              <a:off x="7117512" y="4957935"/>
              <a:ext cx="436328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/>
                <a:t>Where</a:t>
              </a:r>
              <a:r>
                <a:rPr lang="fr-FR" dirty="0"/>
                <a:t> </a:t>
              </a:r>
              <a:r>
                <a:rPr lang="fr-FR" dirty="0" err="1"/>
                <a:t>does</a:t>
              </a:r>
              <a:r>
                <a:rPr lang="fr-FR" dirty="0"/>
                <a:t> </a:t>
              </a:r>
              <a:r>
                <a:rPr lang="fr-FR" dirty="0" err="1"/>
                <a:t>it</a:t>
              </a:r>
              <a:r>
                <a:rPr lang="fr-FR" dirty="0"/>
                <a:t> come </a:t>
              </a:r>
              <a:r>
                <a:rPr lang="fr-FR" dirty="0" err="1"/>
                <a:t>from</a:t>
              </a:r>
              <a:r>
                <a:rPr lang="fr-FR" dirty="0"/>
                <a:t> in the </a:t>
              </a:r>
              <a:r>
                <a:rPr lang="fr-FR" dirty="0" err="1"/>
                <a:t>brain</a:t>
              </a:r>
              <a:r>
                <a:rPr lang="fr-FR" dirty="0"/>
                <a:t>? </a:t>
              </a:r>
            </a:p>
            <a:p>
              <a:endParaRPr lang="fr-FR" dirty="0"/>
            </a:p>
            <a:p>
              <a:r>
                <a:rPr lang="fr-FR" b="1" dirty="0"/>
                <a:t>Il –</a:t>
              </a:r>
              <a:r>
                <a:rPr lang="fr-FR" b="1" dirty="0" err="1"/>
                <a:t>posed</a:t>
              </a:r>
              <a:r>
                <a:rPr lang="fr-FR" b="1" dirty="0"/>
                <a:t> inverse </a:t>
              </a:r>
              <a:r>
                <a:rPr lang="fr-FR" b="1" dirty="0" err="1"/>
                <a:t>problem</a:t>
              </a:r>
              <a:r>
                <a:rPr lang="fr-FR" dirty="0"/>
                <a:t>: </a:t>
              </a:r>
              <a:r>
                <a:rPr lang="fr-FR" dirty="0" err="1"/>
                <a:t>we</a:t>
              </a:r>
              <a:r>
                <a:rPr lang="fr-FR" dirty="0"/>
                <a:t> </a:t>
              </a:r>
              <a:r>
                <a:rPr lang="fr-FR" dirty="0" err="1"/>
                <a:t>need</a:t>
              </a:r>
              <a:r>
                <a:rPr lang="fr-FR" dirty="0"/>
                <a:t> </a:t>
              </a:r>
              <a:r>
                <a:rPr lang="fr-FR" dirty="0" err="1"/>
                <a:t>models</a:t>
              </a:r>
              <a:r>
                <a:rPr lang="fr-FR" dirty="0"/>
                <a:t> and </a:t>
              </a:r>
              <a:r>
                <a:rPr lang="fr-FR" dirty="0" err="1"/>
                <a:t>constraints</a:t>
              </a:r>
              <a:endParaRPr lang="fr-FR" dirty="0"/>
            </a:p>
          </p:txBody>
        </p:sp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86C989E4-C3B9-41AD-B6D3-D29CCC04F925}"/>
                </a:ext>
              </a:extLst>
            </p:cNvPr>
            <p:cNvGrpSpPr/>
            <p:nvPr/>
          </p:nvGrpSpPr>
          <p:grpSpPr>
            <a:xfrm>
              <a:off x="8987808" y="2153326"/>
              <a:ext cx="2974449" cy="1779731"/>
              <a:chOff x="8987808" y="2153326"/>
              <a:chExt cx="2974449" cy="1779731"/>
            </a:xfrm>
          </p:grpSpPr>
          <p:pic>
            <p:nvPicPr>
              <p:cNvPr id="16" name="Image 15">
                <a:extLst>
                  <a:ext uri="{FF2B5EF4-FFF2-40B4-BE49-F238E27FC236}">
                    <a16:creationId xmlns:a16="http://schemas.microsoft.com/office/drawing/2014/main" id="{C9A2A0A2-5ED7-482F-B2AB-3809CFCB13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3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37593" y="2153326"/>
                <a:ext cx="2224664" cy="1779731"/>
              </a:xfrm>
              <a:prstGeom prst="rect">
                <a:avLst/>
              </a:prstGeom>
            </p:spPr>
          </p:pic>
          <p:cxnSp>
            <p:nvCxnSpPr>
              <p:cNvPr id="14" name="Connecteur droit avec flèche 13">
                <a:extLst>
                  <a:ext uri="{FF2B5EF4-FFF2-40B4-BE49-F238E27FC236}">
                    <a16:creationId xmlns:a16="http://schemas.microsoft.com/office/drawing/2014/main" id="{AC8C1AC5-C756-487A-924C-5E7F6B058660}"/>
                  </a:ext>
                </a:extLst>
              </p:cNvPr>
              <p:cNvCxnSpPr/>
              <p:nvPr/>
            </p:nvCxnSpPr>
            <p:spPr>
              <a:xfrm flipV="1">
                <a:off x="8987808" y="2904753"/>
                <a:ext cx="977900" cy="20191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643739F4-DA6B-4A10-9744-D8BFC71B23E7}"/>
                  </a:ext>
                </a:extLst>
              </p:cNvPr>
              <p:cNvSpPr txBox="1"/>
              <p:nvPr/>
            </p:nvSpPr>
            <p:spPr>
              <a:xfrm>
                <a:off x="10668000" y="2469086"/>
                <a:ext cx="5524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000" dirty="0">
                    <a:solidFill>
                      <a:srgbClr val="FFFF00"/>
                    </a:solidFill>
                  </a:rPr>
                  <a:t>?</a:t>
                </a:r>
                <a:endParaRPr lang="fr-FR" sz="2800" dirty="0">
                  <a:solidFill>
                    <a:srgbClr val="FFFF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522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7EE3D-344C-4304-9CE7-3028F7FF1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 model of </a:t>
            </a:r>
            <a:r>
              <a:rPr lang="fr-FR" dirty="0" err="1"/>
              <a:t>brain</a:t>
            </a:r>
            <a:r>
              <a:rPr lang="fr-FR" dirty="0"/>
              <a:t> sources: the </a:t>
            </a:r>
            <a:r>
              <a:rPr lang="fr-FR" dirty="0" err="1"/>
              <a:t>current</a:t>
            </a:r>
            <a:r>
              <a:rPr lang="fr-FR" dirty="0"/>
              <a:t> </a:t>
            </a:r>
            <a:r>
              <a:rPr lang="fr-FR" dirty="0" err="1"/>
              <a:t>dipole</a:t>
            </a:r>
            <a:endParaRPr lang="fr-FR" dirty="0"/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E0E6DD78-6DAD-426F-8807-82D410EDCCFB}"/>
              </a:ext>
            </a:extLst>
          </p:cNvPr>
          <p:cNvGrpSpPr>
            <a:grpSpLocks/>
          </p:cNvGrpSpPr>
          <p:nvPr/>
        </p:nvGrpSpPr>
        <p:grpSpPr bwMode="auto">
          <a:xfrm>
            <a:off x="5162423" y="2662438"/>
            <a:ext cx="1770063" cy="2762250"/>
            <a:chOff x="438" y="1571"/>
            <a:chExt cx="1115" cy="1740"/>
          </a:xfrm>
        </p:grpSpPr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DE775F42-5280-44E6-8490-DC6BFEFEF9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" y="1982"/>
              <a:ext cx="149" cy="27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3DEAEFEE-A703-4B98-B3F0-481CC342DD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" y="1571"/>
              <a:ext cx="116" cy="15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220003EB-020B-4C2B-B3E4-C30E3969AC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" y="1571"/>
              <a:ext cx="980" cy="173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9" name="Picture 7">
              <a:extLst>
                <a:ext uri="{FF2B5EF4-FFF2-40B4-BE49-F238E27FC236}">
                  <a16:creationId xmlns:a16="http://schemas.microsoft.com/office/drawing/2014/main" id="{3B4C9F55-99B4-454E-B095-3DCA836CD8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" y="1571"/>
              <a:ext cx="1109" cy="17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0" name="Rectangle 8">
              <a:extLst>
                <a:ext uri="{FF2B5EF4-FFF2-40B4-BE49-F238E27FC236}">
                  <a16:creationId xmlns:a16="http://schemas.microsoft.com/office/drawing/2014/main" id="{29DB6684-5572-4B8A-A1B5-6F7AB8B784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1994"/>
              <a:ext cx="122" cy="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id="{43E3DEE7-E20F-48ED-B226-6C727C974F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0" y="2862"/>
              <a:ext cx="184" cy="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CFEE43D9-AE4C-4F7A-A727-EF099E4F81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" y="1924"/>
              <a:ext cx="349" cy="18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360" tIns="56627" rIns="90360" bIns="44280">
              <a:spAutoFit/>
            </a:bodyPr>
            <a:lstStyle/>
            <a:p>
              <a: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fr-FR" sz="1400">
                  <a:solidFill>
                    <a:srgbClr val="000000"/>
                  </a:solidFill>
                </a:rPr>
                <a:t>puits</a:t>
              </a: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B2B5F96F-F22C-414A-BE0F-C23468D66F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" y="2643"/>
              <a:ext cx="449" cy="18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360" tIns="56627" rIns="90360" bIns="44280">
              <a:spAutoFit/>
            </a:bodyPr>
            <a:lstStyle/>
            <a:p>
              <a: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fr-FR" sz="1400">
                  <a:solidFill>
                    <a:srgbClr val="000000"/>
                  </a:solidFill>
                </a:rPr>
                <a:t>source</a:t>
              </a:r>
            </a:p>
          </p:txBody>
        </p:sp>
        <p:sp>
          <p:nvSpPr>
            <p:cNvPr id="14" name="Rectangle 12">
              <a:extLst>
                <a:ext uri="{FF2B5EF4-FFF2-40B4-BE49-F238E27FC236}">
                  <a16:creationId xmlns:a16="http://schemas.microsoft.com/office/drawing/2014/main" id="{5EC4919A-9249-44D7-BDA0-CE44D4B837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" y="1599"/>
              <a:ext cx="279" cy="20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pic>
        <p:nvPicPr>
          <p:cNvPr id="16" name="Content Placeholder 3">
            <a:extLst>
              <a:ext uri="{FF2B5EF4-FFF2-40B4-BE49-F238E27FC236}">
                <a16:creationId xmlns:a16="http://schemas.microsoft.com/office/drawing/2014/main" id="{90FDB4EB-877F-4593-AA5D-ABE9CF4284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4127" y="1745974"/>
            <a:ext cx="4047756" cy="4351338"/>
          </a:xfrm>
          <a:prstGeom prst="rect">
            <a:avLst/>
          </a:prstGeom>
        </p:spPr>
      </p:pic>
      <p:pic>
        <p:nvPicPr>
          <p:cNvPr id="17" name="Picture 2" descr="Afficher l'image d'origine">
            <a:extLst>
              <a:ext uri="{FF2B5EF4-FFF2-40B4-BE49-F238E27FC236}">
                <a16:creationId xmlns:a16="http://schemas.microsoft.com/office/drawing/2014/main" id="{B0DCA355-130E-4900-9E05-41D6D3CC1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7859531" y="2222024"/>
            <a:ext cx="3190240" cy="3384949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45FB60-A844-4957-8ACB-17154678D6BC}"/>
              </a:ext>
            </a:extLst>
          </p:cNvPr>
          <p:cNvSpPr txBox="1"/>
          <p:nvPr/>
        </p:nvSpPr>
        <p:spPr>
          <a:xfrm>
            <a:off x="1289050" y="6235700"/>
            <a:ext cx="9404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Seen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far </a:t>
            </a:r>
            <a:r>
              <a:rPr lang="fr-FR" dirty="0" err="1"/>
              <a:t>enough</a:t>
            </a:r>
            <a:r>
              <a:rPr lang="fr-FR" dirty="0"/>
              <a:t>, a </a:t>
            </a:r>
            <a:r>
              <a:rPr lang="fr-FR" dirty="0" err="1"/>
              <a:t>small</a:t>
            </a:r>
            <a:r>
              <a:rPr lang="fr-FR" dirty="0"/>
              <a:t> patch of cortex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equivalent</a:t>
            </a:r>
            <a:r>
              <a:rPr lang="fr-FR" dirty="0"/>
              <a:t> to a </a:t>
            </a:r>
            <a:r>
              <a:rPr lang="fr-FR" dirty="0" err="1"/>
              <a:t>current</a:t>
            </a:r>
            <a:r>
              <a:rPr lang="fr-FR" dirty="0"/>
              <a:t> </a:t>
            </a:r>
            <a:r>
              <a:rPr lang="fr-FR" dirty="0" err="1"/>
              <a:t>dipole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7312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1B43DA-C392-41A9-8A96-12C8FFC39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57920"/>
            <a:ext cx="10515600" cy="676275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Dipole</a:t>
            </a:r>
            <a:r>
              <a:rPr lang="fr-FR" dirty="0"/>
              <a:t> source </a:t>
            </a:r>
            <a:r>
              <a:rPr lang="fr-FR" dirty="0" err="1"/>
              <a:t>localization</a:t>
            </a:r>
            <a:endParaRPr lang="fr-FR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8B568B8-E428-43D7-AB78-613B0B7C0B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6235" y="948492"/>
            <a:ext cx="5189561" cy="20803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288009-648C-4A76-9A4D-E6B1EE10B1E7}"/>
              </a:ext>
            </a:extLst>
          </p:cNvPr>
          <p:cNvSpPr txBox="1"/>
          <p:nvPr/>
        </p:nvSpPr>
        <p:spPr>
          <a:xfrm>
            <a:off x="1486235" y="3043896"/>
            <a:ext cx="2388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Average</a:t>
            </a:r>
            <a:r>
              <a:rPr lang="fr-FR" dirty="0"/>
              <a:t> of 38 spikes</a:t>
            </a: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8B701C76-7DD2-4D57-9344-83F9658AE0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565"/>
          <a:stretch/>
        </p:blipFill>
        <p:spPr>
          <a:xfrm>
            <a:off x="4448093" y="2975022"/>
            <a:ext cx="3024168" cy="33869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53AF1F-9E2B-466A-A9AB-179CF1C68D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399"/>
          <a:stretch/>
        </p:blipFill>
        <p:spPr>
          <a:xfrm>
            <a:off x="7577267" y="3413228"/>
            <a:ext cx="1389502" cy="26898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0CEAB8-27D1-4061-8696-EABCBD165A13}"/>
              </a:ext>
            </a:extLst>
          </p:cNvPr>
          <p:cNvSpPr txBox="1"/>
          <p:nvPr/>
        </p:nvSpPr>
        <p:spPr>
          <a:xfrm>
            <a:off x="2227051" y="4686012"/>
            <a:ext cx="2388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Moving </a:t>
            </a:r>
            <a:r>
              <a:rPr lang="fr-FR" dirty="0" err="1"/>
              <a:t>dipole</a:t>
            </a:r>
            <a:endParaRPr lang="fr-FR" dirty="0"/>
          </a:p>
        </p:txBody>
      </p:sp>
      <p:sp>
        <p:nvSpPr>
          <p:cNvPr id="9" name="TextBox 17">
            <a:extLst>
              <a:ext uri="{FF2B5EF4-FFF2-40B4-BE49-F238E27FC236}">
                <a16:creationId xmlns:a16="http://schemas.microsoft.com/office/drawing/2014/main" id="{9AE343B1-70C3-457C-9816-857E1F9F678A}"/>
              </a:ext>
            </a:extLst>
          </p:cNvPr>
          <p:cNvSpPr txBox="1"/>
          <p:nvPr/>
        </p:nvSpPr>
        <p:spPr>
          <a:xfrm>
            <a:off x="4526696" y="6398336"/>
            <a:ext cx="2725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MEG- </a:t>
            </a:r>
            <a:r>
              <a:rPr lang="fr-FR" dirty="0" err="1"/>
              <a:t>Brainstorm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0912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C2E024-6EB6-4055-A087-AE98AAA62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EEG versus MEG (1)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844094D-C1B1-49F7-B81D-0DBB42B61E2E}"/>
              </a:ext>
            </a:extLst>
          </p:cNvPr>
          <p:cNvSpPr txBox="1"/>
          <p:nvPr/>
        </p:nvSpPr>
        <p:spPr>
          <a:xfrm>
            <a:off x="826968" y="1613681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EEG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CA16A57-3726-4659-BA54-6A868977815B}"/>
              </a:ext>
            </a:extLst>
          </p:cNvPr>
          <p:cNvSpPr txBox="1"/>
          <p:nvPr/>
        </p:nvSpPr>
        <p:spPr>
          <a:xfrm>
            <a:off x="6149714" y="1613674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MEG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73FA957-33CC-4EC4-982D-FC2D24019E52}"/>
              </a:ext>
            </a:extLst>
          </p:cNvPr>
          <p:cNvSpPr txBox="1"/>
          <p:nvPr/>
        </p:nvSpPr>
        <p:spPr>
          <a:xfrm>
            <a:off x="540818" y="6014237"/>
            <a:ext cx="9283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MEG </a:t>
            </a:r>
            <a:r>
              <a:rPr lang="fr-FR" dirty="0" err="1"/>
              <a:t>fields</a:t>
            </a:r>
            <a:r>
              <a:rPr lang="fr-FR" dirty="0"/>
              <a:t> are orthogonal to EEG </a:t>
            </a:r>
            <a:r>
              <a:rPr lang="fr-FR" dirty="0" err="1"/>
              <a:t>fields</a:t>
            </a:r>
            <a:endParaRPr lang="fr-FR" dirty="0"/>
          </a:p>
          <a:p>
            <a:r>
              <a:rPr lang="fr-FR" dirty="0"/>
              <a:t>MEG </a:t>
            </a:r>
            <a:r>
              <a:rPr lang="fr-FR" dirty="0" err="1"/>
              <a:t>fields</a:t>
            </a:r>
            <a:r>
              <a:rPr lang="fr-FR" dirty="0"/>
              <a:t> are not </a:t>
            </a:r>
            <a:r>
              <a:rPr lang="fr-FR" dirty="0" err="1"/>
              <a:t>smeared</a:t>
            </a:r>
            <a:r>
              <a:rPr lang="fr-FR" dirty="0"/>
              <a:t> by the </a:t>
            </a:r>
            <a:r>
              <a:rPr lang="fr-FR" dirty="0" err="1"/>
              <a:t>skull</a:t>
            </a:r>
            <a:r>
              <a:rPr lang="fr-FR" dirty="0"/>
              <a:t> </a:t>
            </a:r>
            <a:r>
              <a:rPr lang="fr-FR" dirty="0" err="1"/>
              <a:t>low</a:t>
            </a:r>
            <a:r>
              <a:rPr lang="fr-FR" dirty="0"/>
              <a:t> </a:t>
            </a:r>
            <a:r>
              <a:rPr lang="fr-FR" dirty="0" err="1"/>
              <a:t>conductivity</a:t>
            </a:r>
            <a:r>
              <a:rPr lang="fr-FR" dirty="0"/>
              <a:t> </a:t>
            </a:r>
            <a:r>
              <a:rPr lang="fr-FR" dirty="0" err="1"/>
              <a:t>unlike</a:t>
            </a:r>
            <a:r>
              <a:rPr lang="fr-FR" dirty="0"/>
              <a:t>  EEG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CC53F3A-502B-4FF1-9128-DC1ED75F216E}"/>
              </a:ext>
            </a:extLst>
          </p:cNvPr>
          <p:cNvSpPr txBox="1"/>
          <p:nvPr/>
        </p:nvSpPr>
        <p:spPr>
          <a:xfrm>
            <a:off x="7870634" y="5251450"/>
            <a:ext cx="3229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Gavaret</a:t>
            </a:r>
            <a:r>
              <a:rPr lang="fr-FR" dirty="0"/>
              <a:t> et al Brain </a:t>
            </a:r>
            <a:r>
              <a:rPr lang="fr-FR" dirty="0" err="1"/>
              <a:t>Topogr</a:t>
            </a:r>
            <a:r>
              <a:rPr lang="fr-FR" dirty="0"/>
              <a:t> 2016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3E206060-C37C-422C-8991-87E92CCCA109}"/>
              </a:ext>
            </a:extLst>
          </p:cNvPr>
          <p:cNvGrpSpPr/>
          <p:nvPr/>
        </p:nvGrpSpPr>
        <p:grpSpPr>
          <a:xfrm>
            <a:off x="172755" y="2322696"/>
            <a:ext cx="4663579" cy="2679205"/>
            <a:chOff x="3786182" y="357166"/>
            <a:chExt cx="2989776" cy="1717613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6580196E-9A71-441F-9DFF-EB6A456E0401}"/>
                </a:ext>
              </a:extLst>
            </p:cNvPr>
            <p:cNvGrpSpPr/>
            <p:nvPr/>
          </p:nvGrpSpPr>
          <p:grpSpPr>
            <a:xfrm>
              <a:off x="3786182" y="357166"/>
              <a:ext cx="2857520" cy="1717613"/>
              <a:chOff x="3786182" y="357166"/>
              <a:chExt cx="2857520" cy="1717613"/>
            </a:xfrm>
          </p:grpSpPr>
          <p:grpSp>
            <p:nvGrpSpPr>
              <p:cNvPr id="15" name="Groupe 100">
                <a:extLst>
                  <a:ext uri="{FF2B5EF4-FFF2-40B4-BE49-F238E27FC236}">
                    <a16:creationId xmlns:a16="http://schemas.microsoft.com/office/drawing/2014/main" id="{6B734494-046F-435A-B7BC-BF67FE61A788}"/>
                  </a:ext>
                </a:extLst>
              </p:cNvPr>
              <p:cNvGrpSpPr/>
              <p:nvPr/>
            </p:nvGrpSpPr>
            <p:grpSpPr>
              <a:xfrm>
                <a:off x="3849507" y="357166"/>
                <a:ext cx="2794195" cy="1717613"/>
                <a:chOff x="12687288" y="10057697"/>
                <a:chExt cx="6429420" cy="4472641"/>
              </a:xfrm>
            </p:grpSpPr>
            <p:pic>
              <p:nvPicPr>
                <p:cNvPr id="23" name="Picture 2">
                  <a:extLst>
                    <a:ext uri="{FF2B5EF4-FFF2-40B4-BE49-F238E27FC236}">
                      <a16:creationId xmlns:a16="http://schemas.microsoft.com/office/drawing/2014/main" id="{2833E5F9-1882-4840-BB49-660D8EB5EB4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35552" t="23973" r="35551" b="60958"/>
                <a:stretch>
                  <a:fillRect/>
                </a:stretch>
              </p:blipFill>
              <p:spPr bwMode="auto">
                <a:xfrm>
                  <a:off x="12687288" y="10057697"/>
                  <a:ext cx="2049960" cy="204996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24" name="Picture 2">
                  <a:extLst>
                    <a:ext uri="{FF2B5EF4-FFF2-40B4-BE49-F238E27FC236}">
                      <a16:creationId xmlns:a16="http://schemas.microsoft.com/office/drawing/2014/main" id="{BA997519-5B68-498E-B77C-7178892269D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4028" t="59590" r="69702" b="24657"/>
                <a:stretch>
                  <a:fillRect/>
                </a:stretch>
              </p:blipFill>
              <p:spPr bwMode="auto">
                <a:xfrm>
                  <a:off x="17253108" y="12387198"/>
                  <a:ext cx="1863600" cy="21431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25" name="Picture 2">
                  <a:extLst>
                    <a:ext uri="{FF2B5EF4-FFF2-40B4-BE49-F238E27FC236}">
                      <a16:creationId xmlns:a16="http://schemas.microsoft.com/office/drawing/2014/main" id="{A0A897AF-E6B3-48C1-A6D7-92725BC4B5A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67075" t="41781" r="4028" b="42465"/>
                <a:stretch>
                  <a:fillRect/>
                </a:stretch>
              </p:blipFill>
              <p:spPr bwMode="auto">
                <a:xfrm>
                  <a:off x="15016788" y="12387198"/>
                  <a:ext cx="2049960" cy="21431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26" name="Picture 2">
                  <a:extLst>
                    <a:ext uri="{FF2B5EF4-FFF2-40B4-BE49-F238E27FC236}">
                      <a16:creationId xmlns:a16="http://schemas.microsoft.com/office/drawing/2014/main" id="{B7122606-9DAD-4552-87A3-E4A506052A7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67075" t="23973" r="4028" b="60958"/>
                <a:stretch>
                  <a:fillRect/>
                </a:stretch>
              </p:blipFill>
              <p:spPr bwMode="auto">
                <a:xfrm>
                  <a:off x="14923608" y="10057697"/>
                  <a:ext cx="2049960" cy="204996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27" name="Picture 2">
                  <a:extLst>
                    <a:ext uri="{FF2B5EF4-FFF2-40B4-BE49-F238E27FC236}">
                      <a16:creationId xmlns:a16="http://schemas.microsoft.com/office/drawing/2014/main" id="{6039101F-6EB1-4C32-B103-3085E56D901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35376" t="41781" r="34413" b="42465"/>
                <a:stretch>
                  <a:fillRect/>
                </a:stretch>
              </p:blipFill>
              <p:spPr bwMode="auto">
                <a:xfrm>
                  <a:off x="12687288" y="12387198"/>
                  <a:ext cx="2143140" cy="21431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28" name="Picture 2">
                  <a:extLst>
                    <a:ext uri="{FF2B5EF4-FFF2-40B4-BE49-F238E27FC236}">
                      <a16:creationId xmlns:a16="http://schemas.microsoft.com/office/drawing/2014/main" id="{538F0DBF-05CF-4749-8FFA-8BE44FBA4FF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4028" t="41781" r="68739" b="43244"/>
                <a:stretch>
                  <a:fillRect/>
                </a:stretch>
              </p:blipFill>
              <p:spPr bwMode="auto">
                <a:xfrm>
                  <a:off x="17159928" y="10064236"/>
                  <a:ext cx="1931934" cy="20372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  <p:grpSp>
            <p:nvGrpSpPr>
              <p:cNvPr id="16" name="Groupe 15">
                <a:extLst>
                  <a:ext uri="{FF2B5EF4-FFF2-40B4-BE49-F238E27FC236}">
                    <a16:creationId xmlns:a16="http://schemas.microsoft.com/office/drawing/2014/main" id="{3CF6C85D-AB3A-4B78-98AD-461F47C0910E}"/>
                  </a:ext>
                </a:extLst>
              </p:cNvPr>
              <p:cNvGrpSpPr/>
              <p:nvPr/>
            </p:nvGrpSpPr>
            <p:grpSpPr>
              <a:xfrm>
                <a:off x="3786182" y="928670"/>
                <a:ext cx="2236226" cy="1144138"/>
                <a:chOff x="3786182" y="928670"/>
                <a:chExt cx="2236226" cy="1144138"/>
              </a:xfrm>
            </p:grpSpPr>
            <p:sp>
              <p:nvSpPr>
                <p:cNvPr id="17" name="ZoneTexte 16">
                  <a:extLst>
                    <a:ext uri="{FF2B5EF4-FFF2-40B4-BE49-F238E27FC236}">
                      <a16:creationId xmlns:a16="http://schemas.microsoft.com/office/drawing/2014/main" id="{DADC7B3B-867F-46A4-8D30-9BB2A0B678E2}"/>
                    </a:ext>
                  </a:extLst>
                </p:cNvPr>
                <p:cNvSpPr txBox="1"/>
                <p:nvPr/>
              </p:nvSpPr>
              <p:spPr>
                <a:xfrm>
                  <a:off x="3786182" y="928670"/>
                  <a:ext cx="23596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800" dirty="0"/>
                    <a:t>1</a:t>
                  </a:r>
                </a:p>
              </p:txBody>
            </p:sp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id="{F18F62D9-B694-47EF-BC9D-A38FB78B965E}"/>
                    </a:ext>
                  </a:extLst>
                </p:cNvPr>
                <p:cNvSpPr txBox="1"/>
                <p:nvPr/>
              </p:nvSpPr>
              <p:spPr>
                <a:xfrm>
                  <a:off x="4764666" y="928670"/>
                  <a:ext cx="23596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800" dirty="0"/>
                    <a:t>2</a:t>
                  </a:r>
                </a:p>
              </p:txBody>
            </p:sp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FFEA6698-0E97-46DF-A846-C586113541BA}"/>
                    </a:ext>
                  </a:extLst>
                </p:cNvPr>
                <p:cNvSpPr txBox="1"/>
                <p:nvPr/>
              </p:nvSpPr>
              <p:spPr>
                <a:xfrm>
                  <a:off x="5764798" y="928670"/>
                  <a:ext cx="23596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800" dirty="0"/>
                    <a:t>3</a:t>
                  </a:r>
                </a:p>
              </p:txBody>
            </p:sp>
            <p:sp>
              <p:nvSpPr>
                <p:cNvPr id="20" name="ZoneTexte 19">
                  <a:extLst>
                    <a:ext uri="{FF2B5EF4-FFF2-40B4-BE49-F238E27FC236}">
                      <a16:creationId xmlns:a16="http://schemas.microsoft.com/office/drawing/2014/main" id="{B16894FE-908E-4E7D-B20E-08E646C46B1B}"/>
                    </a:ext>
                  </a:extLst>
                </p:cNvPr>
                <p:cNvSpPr txBox="1"/>
                <p:nvPr/>
              </p:nvSpPr>
              <p:spPr>
                <a:xfrm>
                  <a:off x="3786182" y="1857364"/>
                  <a:ext cx="23596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800" dirty="0"/>
                    <a:t>4</a:t>
                  </a:r>
                </a:p>
              </p:txBody>
            </p:sp>
            <p:sp>
              <p:nvSpPr>
                <p:cNvPr id="21" name="ZoneTexte 20">
                  <a:extLst>
                    <a:ext uri="{FF2B5EF4-FFF2-40B4-BE49-F238E27FC236}">
                      <a16:creationId xmlns:a16="http://schemas.microsoft.com/office/drawing/2014/main" id="{FA1174DD-0B46-4BDA-9265-50B909514BE7}"/>
                    </a:ext>
                  </a:extLst>
                </p:cNvPr>
                <p:cNvSpPr txBox="1"/>
                <p:nvPr/>
              </p:nvSpPr>
              <p:spPr>
                <a:xfrm>
                  <a:off x="4836104" y="1857364"/>
                  <a:ext cx="23596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800" dirty="0"/>
                    <a:t>5</a:t>
                  </a:r>
                </a:p>
              </p:txBody>
            </p:sp>
            <p:sp>
              <p:nvSpPr>
                <p:cNvPr id="22" name="ZoneTexte 21">
                  <a:extLst>
                    <a:ext uri="{FF2B5EF4-FFF2-40B4-BE49-F238E27FC236}">
                      <a16:creationId xmlns:a16="http://schemas.microsoft.com/office/drawing/2014/main" id="{14FE3968-BAF0-4E89-9977-CC379A2F7A04}"/>
                    </a:ext>
                  </a:extLst>
                </p:cNvPr>
                <p:cNvSpPr txBox="1"/>
                <p:nvPr/>
              </p:nvSpPr>
              <p:spPr>
                <a:xfrm>
                  <a:off x="5786446" y="1857364"/>
                  <a:ext cx="23596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800" dirty="0"/>
                    <a:t>6</a:t>
                  </a:r>
                </a:p>
              </p:txBody>
            </p:sp>
          </p:grpSp>
        </p:grpSp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26EC64B3-BDF9-46B0-AF43-11699BA98EAB}"/>
                </a:ext>
              </a:extLst>
            </p:cNvPr>
            <p:cNvGrpSpPr/>
            <p:nvPr/>
          </p:nvGrpSpPr>
          <p:grpSpPr>
            <a:xfrm>
              <a:off x="5786446" y="1161620"/>
              <a:ext cx="989512" cy="338554"/>
              <a:chOff x="5786446" y="1161620"/>
              <a:chExt cx="989512" cy="338554"/>
            </a:xfrm>
          </p:grpSpPr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C97CBDC2-4D9B-4A18-9E09-E58307CA84CA}"/>
                  </a:ext>
                </a:extLst>
              </p:cNvPr>
              <p:cNvSpPr txBox="1"/>
              <p:nvPr/>
            </p:nvSpPr>
            <p:spPr>
              <a:xfrm>
                <a:off x="5786446" y="1161620"/>
                <a:ext cx="27122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b="1" dirty="0"/>
                  <a:t>L</a:t>
                </a: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B9A23784-0116-47DF-9BEA-AE21AEF75E04}"/>
                  </a:ext>
                </a:extLst>
              </p:cNvPr>
              <p:cNvSpPr txBox="1"/>
              <p:nvPr/>
            </p:nvSpPr>
            <p:spPr>
              <a:xfrm>
                <a:off x="6429388" y="1161620"/>
                <a:ext cx="34657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b="1" dirty="0"/>
                  <a:t>R </a:t>
                </a:r>
              </a:p>
            </p:txBody>
          </p:sp>
        </p:grp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AFB6E6BF-67B2-431A-84AD-CCE4CF640672}"/>
              </a:ext>
            </a:extLst>
          </p:cNvPr>
          <p:cNvGrpSpPr/>
          <p:nvPr/>
        </p:nvGrpSpPr>
        <p:grpSpPr>
          <a:xfrm>
            <a:off x="6506172" y="2256254"/>
            <a:ext cx="4049832" cy="2813089"/>
            <a:chOff x="121196" y="2643182"/>
            <a:chExt cx="2664854" cy="1858518"/>
          </a:xfrm>
        </p:grpSpPr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26609385-CF1B-4D81-BDC4-6BE133AB8703}"/>
                </a:ext>
              </a:extLst>
            </p:cNvPr>
            <p:cNvGrpSpPr/>
            <p:nvPr/>
          </p:nvGrpSpPr>
          <p:grpSpPr>
            <a:xfrm>
              <a:off x="235930" y="2643182"/>
              <a:ext cx="2478682" cy="1832526"/>
              <a:chOff x="235930" y="2643182"/>
              <a:chExt cx="2478682" cy="1832526"/>
            </a:xfrm>
          </p:grpSpPr>
          <p:pic>
            <p:nvPicPr>
              <p:cNvPr id="41" name="Image 40" descr="mars8-1.tiff">
                <a:extLst>
                  <a:ext uri="{FF2B5EF4-FFF2-40B4-BE49-F238E27FC236}">
                    <a16:creationId xmlns:a16="http://schemas.microsoft.com/office/drawing/2014/main" id="{2C08378C-F356-4545-8F9D-CF7D668125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rcRect l="26562" t="9039" r="39063" b="21751"/>
              <a:stretch>
                <a:fillRect/>
              </a:stretch>
            </p:blipFill>
            <p:spPr>
              <a:xfrm>
                <a:off x="235930" y="2643182"/>
                <a:ext cx="815851" cy="908564"/>
              </a:xfrm>
              <a:prstGeom prst="rect">
                <a:avLst/>
              </a:prstGeom>
            </p:spPr>
          </p:pic>
          <p:pic>
            <p:nvPicPr>
              <p:cNvPr id="42" name="Espace réservé du contenu 3" descr="mars8-3.tiff">
                <a:extLst>
                  <a:ext uri="{FF2B5EF4-FFF2-40B4-BE49-F238E27FC236}">
                    <a16:creationId xmlns:a16="http://schemas.microsoft.com/office/drawing/2014/main" id="{B91FF4D4-621B-45D1-93C1-5C4AB2130E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/>
              <a:srcRect l="26428" t="10417" r="39523" b="21711"/>
              <a:stretch>
                <a:fillRect/>
              </a:stretch>
            </p:blipFill>
            <p:spPr>
              <a:xfrm>
                <a:off x="1071538" y="2643182"/>
                <a:ext cx="815851" cy="899531"/>
              </a:xfrm>
              <a:prstGeom prst="rect">
                <a:avLst/>
              </a:prstGeom>
            </p:spPr>
          </p:pic>
          <p:pic>
            <p:nvPicPr>
              <p:cNvPr id="43" name="Espace réservé du contenu 3" descr="mars8-5.tiff">
                <a:extLst>
                  <a:ext uri="{FF2B5EF4-FFF2-40B4-BE49-F238E27FC236}">
                    <a16:creationId xmlns:a16="http://schemas.microsoft.com/office/drawing/2014/main" id="{9C9B79C7-E1B2-46A8-B88B-CBA1193EB3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/>
              <a:srcRect l="26428" t="10417" r="39523" b="21711"/>
              <a:stretch>
                <a:fillRect/>
              </a:stretch>
            </p:blipFill>
            <p:spPr>
              <a:xfrm>
                <a:off x="1898761" y="2643182"/>
                <a:ext cx="815851" cy="899531"/>
              </a:xfrm>
              <a:prstGeom prst="rect">
                <a:avLst/>
              </a:prstGeom>
            </p:spPr>
          </p:pic>
          <p:pic>
            <p:nvPicPr>
              <p:cNvPr id="44" name="Espace réservé du contenu 3" descr="mars8-7.tiff">
                <a:extLst>
                  <a:ext uri="{FF2B5EF4-FFF2-40B4-BE49-F238E27FC236}">
                    <a16:creationId xmlns:a16="http://schemas.microsoft.com/office/drawing/2014/main" id="{40B3B487-D5DF-459F-9D81-620D1B4790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/>
              <a:srcRect l="26428" t="10417" r="39523" b="21711"/>
              <a:stretch>
                <a:fillRect/>
              </a:stretch>
            </p:blipFill>
            <p:spPr>
              <a:xfrm>
                <a:off x="242009" y="3576177"/>
                <a:ext cx="815851" cy="899531"/>
              </a:xfrm>
              <a:prstGeom prst="rect">
                <a:avLst/>
              </a:prstGeom>
            </p:spPr>
          </p:pic>
          <p:pic>
            <p:nvPicPr>
              <p:cNvPr id="45" name="Espace réservé du contenu 3" descr="mars8-9.tiff">
                <a:extLst>
                  <a:ext uri="{FF2B5EF4-FFF2-40B4-BE49-F238E27FC236}">
                    <a16:creationId xmlns:a16="http://schemas.microsoft.com/office/drawing/2014/main" id="{E302434A-2BF4-4E19-BD63-8040D040EA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rcRect l="26428" t="10417" r="39523" b="21711"/>
              <a:stretch>
                <a:fillRect/>
              </a:stretch>
            </p:blipFill>
            <p:spPr>
              <a:xfrm>
                <a:off x="1071538" y="3576177"/>
                <a:ext cx="815851" cy="899531"/>
              </a:xfrm>
              <a:prstGeom prst="rect">
                <a:avLst/>
              </a:prstGeom>
            </p:spPr>
          </p:pic>
          <p:pic>
            <p:nvPicPr>
              <p:cNvPr id="46" name="Espace réservé du contenu 3" descr="mars8-11.tiff">
                <a:extLst>
                  <a:ext uri="{FF2B5EF4-FFF2-40B4-BE49-F238E27FC236}">
                    <a16:creationId xmlns:a16="http://schemas.microsoft.com/office/drawing/2014/main" id="{63BB715A-BF5F-44E0-8116-E6FFB86E50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/>
              <a:srcRect l="26428" t="10417" r="39523" b="21711"/>
              <a:stretch>
                <a:fillRect/>
              </a:stretch>
            </p:blipFill>
            <p:spPr>
              <a:xfrm>
                <a:off x="1898761" y="3576177"/>
                <a:ext cx="815851" cy="899531"/>
              </a:xfrm>
              <a:prstGeom prst="rect">
                <a:avLst/>
              </a:prstGeom>
            </p:spPr>
          </p:pic>
        </p:grpSp>
        <p:grpSp>
          <p:nvGrpSpPr>
            <p:cNvPr id="31" name="Groupe 140">
              <a:extLst>
                <a:ext uri="{FF2B5EF4-FFF2-40B4-BE49-F238E27FC236}">
                  <a16:creationId xmlns:a16="http://schemas.microsoft.com/office/drawing/2014/main" id="{699857F7-0C39-4EF2-B54B-86271740FB5D}"/>
                </a:ext>
              </a:extLst>
            </p:cNvPr>
            <p:cNvGrpSpPr/>
            <p:nvPr/>
          </p:nvGrpSpPr>
          <p:grpSpPr>
            <a:xfrm>
              <a:off x="1796538" y="3429000"/>
              <a:ext cx="989512" cy="338554"/>
              <a:chOff x="5715008" y="3286124"/>
              <a:chExt cx="989512" cy="338554"/>
            </a:xfrm>
          </p:grpSpPr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762C6AA7-0B6A-4001-8EFA-E85A17F1A4F8}"/>
                  </a:ext>
                </a:extLst>
              </p:cNvPr>
              <p:cNvSpPr txBox="1"/>
              <p:nvPr/>
            </p:nvSpPr>
            <p:spPr>
              <a:xfrm>
                <a:off x="5715008" y="3286124"/>
                <a:ext cx="27122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b="1" dirty="0"/>
                  <a:t>L</a:t>
                </a:r>
              </a:p>
            </p:txBody>
          </p:sp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21072C68-2630-4C0D-A062-8D22B1EB2062}"/>
                  </a:ext>
                </a:extLst>
              </p:cNvPr>
              <p:cNvSpPr txBox="1"/>
              <p:nvPr/>
            </p:nvSpPr>
            <p:spPr>
              <a:xfrm>
                <a:off x="6357950" y="3286124"/>
                <a:ext cx="34657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b="1" dirty="0"/>
                  <a:t>R </a:t>
                </a:r>
              </a:p>
            </p:txBody>
          </p:sp>
        </p:grpSp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4FFD47B7-9674-4029-8645-844A07679776}"/>
                </a:ext>
              </a:extLst>
            </p:cNvPr>
            <p:cNvGrpSpPr/>
            <p:nvPr/>
          </p:nvGrpSpPr>
          <p:grpSpPr>
            <a:xfrm>
              <a:off x="121196" y="3357562"/>
              <a:ext cx="2061890" cy="1144138"/>
              <a:chOff x="121196" y="3357562"/>
              <a:chExt cx="2061890" cy="1144138"/>
            </a:xfrm>
          </p:grpSpPr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3FD57667-001F-4E7B-9B99-B35D437D9514}"/>
                  </a:ext>
                </a:extLst>
              </p:cNvPr>
              <p:cNvSpPr txBox="1"/>
              <p:nvPr/>
            </p:nvSpPr>
            <p:spPr>
              <a:xfrm>
                <a:off x="142844" y="3357562"/>
                <a:ext cx="23596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1</a:t>
                </a:r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7A98AE1A-5253-410A-90D1-E1396CF0A836}"/>
                  </a:ext>
                </a:extLst>
              </p:cNvPr>
              <p:cNvSpPr txBox="1"/>
              <p:nvPr/>
            </p:nvSpPr>
            <p:spPr>
              <a:xfrm>
                <a:off x="1031560" y="3357562"/>
                <a:ext cx="23596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2</a:t>
                </a:r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7E0E3510-72A2-469E-9AFE-C69E66643915}"/>
                  </a:ext>
                </a:extLst>
              </p:cNvPr>
              <p:cNvSpPr txBox="1"/>
              <p:nvPr/>
            </p:nvSpPr>
            <p:spPr>
              <a:xfrm>
                <a:off x="1835708" y="3357562"/>
                <a:ext cx="23596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3</a:t>
                </a:r>
              </a:p>
            </p:txBody>
          </p:sp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1ED2F286-9323-4340-9979-3A236F9C115E}"/>
                  </a:ext>
                </a:extLst>
              </p:cNvPr>
              <p:cNvSpPr txBox="1"/>
              <p:nvPr/>
            </p:nvSpPr>
            <p:spPr>
              <a:xfrm>
                <a:off x="121196" y="4286256"/>
                <a:ext cx="23596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4</a:t>
                </a:r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A0D7B5AF-0081-4ACA-A30A-D1C68E6CB7CD}"/>
                  </a:ext>
                </a:extLst>
              </p:cNvPr>
              <p:cNvSpPr txBox="1"/>
              <p:nvPr/>
            </p:nvSpPr>
            <p:spPr>
              <a:xfrm>
                <a:off x="1000100" y="4286256"/>
                <a:ext cx="23596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5</a:t>
                </a:r>
              </a:p>
            </p:txBody>
          </p:sp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ECCD5584-B5BD-4E44-AFD5-6C1C6DF4E4E4}"/>
                  </a:ext>
                </a:extLst>
              </p:cNvPr>
              <p:cNvSpPr txBox="1"/>
              <p:nvPr/>
            </p:nvSpPr>
            <p:spPr>
              <a:xfrm>
                <a:off x="1857356" y="4286256"/>
                <a:ext cx="32573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6    </a:t>
                </a:r>
              </a:p>
            </p:txBody>
          </p:sp>
        </p:grpSp>
      </p:grp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2D929B7E-D63E-476B-B551-6D3E394D670A}"/>
              </a:ext>
            </a:extLst>
          </p:cNvPr>
          <p:cNvGrpSpPr/>
          <p:nvPr/>
        </p:nvGrpSpPr>
        <p:grpSpPr>
          <a:xfrm>
            <a:off x="4623293" y="2905146"/>
            <a:ext cx="1643996" cy="1618754"/>
            <a:chOff x="9358346" y="428604"/>
            <a:chExt cx="1857388" cy="1828870"/>
          </a:xfrm>
        </p:grpSpPr>
        <p:pic>
          <p:nvPicPr>
            <p:cNvPr id="48" name="Picture 2">
              <a:extLst>
                <a:ext uri="{FF2B5EF4-FFF2-40B4-BE49-F238E27FC236}">
                  <a16:creationId xmlns:a16="http://schemas.microsoft.com/office/drawing/2014/main" id="{C6395BA8-98A1-489B-AED7-05ACC8E3AB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 l="58078" t="20625" r="27469" b="57500"/>
            <a:stretch>
              <a:fillRect/>
            </a:stretch>
          </p:blipFill>
          <p:spPr bwMode="auto">
            <a:xfrm>
              <a:off x="9358346" y="428604"/>
              <a:ext cx="1857388" cy="1756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9" name="Text Box 147">
              <a:extLst>
                <a:ext uri="{FF2B5EF4-FFF2-40B4-BE49-F238E27FC236}">
                  <a16:creationId xmlns:a16="http://schemas.microsoft.com/office/drawing/2014/main" id="{F729B05F-D7A6-47FB-BE4F-5773A72A59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86798" y="1857364"/>
              <a:ext cx="32893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2000" b="1" dirty="0">
                  <a:solidFill>
                    <a:schemeClr val="bg1"/>
                  </a:solidFill>
                </a:rPr>
                <a:t>R</a:t>
              </a:r>
            </a:p>
          </p:txBody>
        </p:sp>
        <p:sp>
          <p:nvSpPr>
            <p:cNvPr id="50" name="Text Box 149">
              <a:extLst>
                <a:ext uri="{FF2B5EF4-FFF2-40B4-BE49-F238E27FC236}">
                  <a16:creationId xmlns:a16="http://schemas.microsoft.com/office/drawing/2014/main" id="{B23D7F55-B69E-4325-8768-9878316B60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93304" y="1857364"/>
              <a:ext cx="29367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2000" b="1" dirty="0">
                  <a:solidFill>
                    <a:schemeClr val="bg1"/>
                  </a:solidFill>
                </a:rPr>
                <a:t>L</a:t>
              </a:r>
            </a:p>
          </p:txBody>
        </p:sp>
        <p:pic>
          <p:nvPicPr>
            <p:cNvPr id="51" name="Picture 2">
              <a:extLst>
                <a:ext uri="{FF2B5EF4-FFF2-40B4-BE49-F238E27FC236}">
                  <a16:creationId xmlns:a16="http://schemas.microsoft.com/office/drawing/2014/main" id="{B71FCB3D-9138-4FB1-A303-2ACE7F8ABA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 l="97600" t="37054" r="196" b="53644"/>
            <a:stretch>
              <a:fillRect/>
            </a:stretch>
          </p:blipFill>
          <p:spPr bwMode="auto">
            <a:xfrm>
              <a:off x="9358346" y="1214422"/>
              <a:ext cx="214314" cy="571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52" name="Picture 3">
            <a:extLst>
              <a:ext uri="{FF2B5EF4-FFF2-40B4-BE49-F238E27FC236}">
                <a16:creationId xmlns:a16="http://schemas.microsoft.com/office/drawing/2014/main" id="{D032F937-FE71-40AB-AB67-A34121A71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 l="73507" t="4651" r="6782" b="62791"/>
          <a:stretch>
            <a:fillRect/>
          </a:stretch>
        </p:blipFill>
        <p:spPr bwMode="auto">
          <a:xfrm>
            <a:off x="10548926" y="2947531"/>
            <a:ext cx="1643074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4396215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4403</TotalTime>
  <Words>924</Words>
  <Application>Microsoft Macintosh PowerPoint</Application>
  <PresentationFormat>Grand écran</PresentationFormat>
  <Paragraphs>182</Paragraphs>
  <Slides>27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Thème Office</vt:lpstr>
      <vt:lpstr>Optically Pumped Magnetometers for recording brain activity</vt:lpstr>
      <vt:lpstr>Non-invasive brain mapping</vt:lpstr>
      <vt:lpstr>The MEG Platform</vt:lpstr>
      <vt:lpstr>Presurgical evaluation of epilepsy</vt:lpstr>
      <vt:lpstr>Intracerebral EEG</vt:lpstr>
      <vt:lpstr>Epileptic discharge in MEG</vt:lpstr>
      <vt:lpstr>A model of brain sources: the current dipole</vt:lpstr>
      <vt:lpstr>Dipole source localization</vt:lpstr>
      <vt:lpstr>EEG versus MEG (1)</vt:lpstr>
      <vt:lpstr>EEG versus MEG (2)</vt:lpstr>
      <vt:lpstr>Important methodological questions</vt:lpstr>
      <vt:lpstr>Simultaneous MEG/SEEG recordings</vt:lpstr>
      <vt:lpstr>Example of Simultaneous MEG-SEEG recordings</vt:lpstr>
      <vt:lpstr>Extraction of deep sources from MEG</vt:lpstr>
      <vt:lpstr>Limitations of current MEG sensors</vt:lpstr>
      <vt:lpstr>Current sensor: Superconducting QUantum Interference Device (SQUID)</vt:lpstr>
      <vt:lpstr>Why so few MEG labs?</vt:lpstr>
      <vt:lpstr>Opticaly Pump Magnetometer  Simple description for non-physicists (us)</vt:lpstr>
      <vt:lpstr>OPM v. SQUID. Amplitude of the fields</vt:lpstr>
      <vt:lpstr>New advances:</vt:lpstr>
      <vt:lpstr>Zero-field-&gt; compensation coils</vt:lpstr>
      <vt:lpstr>OPMs and OPMs !</vt:lpstr>
      <vt:lpstr>OPM et épilepsie (4He)</vt:lpstr>
      <vt:lpstr>OPM versus SQUIDs ?  -&gt; Enregistrements simultanés</vt:lpstr>
      <vt:lpstr>Présentation PowerPoint</vt:lpstr>
      <vt:lpstr>OPM what we get:</vt:lpstr>
      <vt:lpstr>NewMEG project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Optically Pumped Magnetometers for recording brain activity</dc:title>
  <dc:creator>Christian</dc:creator>
  <cp:lastModifiedBy>BADIER Jean michel</cp:lastModifiedBy>
  <cp:revision>36</cp:revision>
  <dcterms:created xsi:type="dcterms:W3CDTF">2024-05-23T07:08:12Z</dcterms:created>
  <dcterms:modified xsi:type="dcterms:W3CDTF">2024-05-27T11:46:52Z</dcterms:modified>
</cp:coreProperties>
</file>