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2"/>
  </p:notesMasterIdLst>
  <p:sldIdLst>
    <p:sldId id="302" r:id="rId2"/>
    <p:sldId id="356" r:id="rId3"/>
    <p:sldId id="341" r:id="rId4"/>
    <p:sldId id="267" r:id="rId5"/>
    <p:sldId id="308" r:id="rId6"/>
    <p:sldId id="355" r:id="rId7"/>
    <p:sldId id="357" r:id="rId8"/>
    <p:sldId id="358" r:id="rId9"/>
    <p:sldId id="359" r:id="rId10"/>
    <p:sldId id="367" r:id="rId11"/>
    <p:sldId id="360" r:id="rId12"/>
    <p:sldId id="361" r:id="rId13"/>
    <p:sldId id="362" r:id="rId14"/>
    <p:sldId id="363" r:id="rId15"/>
    <p:sldId id="312" r:id="rId16"/>
    <p:sldId id="313" r:id="rId17"/>
    <p:sldId id="340" r:id="rId18"/>
    <p:sldId id="314" r:id="rId19"/>
    <p:sldId id="315" r:id="rId20"/>
    <p:sldId id="316" r:id="rId21"/>
    <p:sldId id="326" r:id="rId22"/>
    <p:sldId id="327" r:id="rId23"/>
    <p:sldId id="334" r:id="rId24"/>
    <p:sldId id="335" r:id="rId25"/>
    <p:sldId id="336" r:id="rId26"/>
    <p:sldId id="337" r:id="rId27"/>
    <p:sldId id="338" r:id="rId28"/>
    <p:sldId id="365" r:id="rId29"/>
    <p:sldId id="366" r:id="rId30"/>
    <p:sldId id="339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48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47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48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92B8F8-8252-48FA-889A-B2084968B3C3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1029EF-FCA5-43DB-A4F6-00278FC38A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7013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EA2A4-FAB2-4159-8D53-F6FFAE942DA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10550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EA2A4-FAB2-4159-8D53-F6FFAE942DAE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28306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EA2A4-FAB2-4159-8D53-F6FFAE942DAE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39423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EA2A4-FAB2-4159-8D53-F6FFAE942DAE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0215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EA2A4-FAB2-4159-8D53-F6FFAE942DAE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45669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EA2A4-FAB2-4159-8D53-F6FFAE942DAE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59264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EA2A4-FAB2-4159-8D53-F6FFAE942DAE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1975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EA2A4-FAB2-4159-8D53-F6FFAE942DAE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14088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EA2A4-FAB2-4159-8D53-F6FFAE942DAE}" type="slidenum">
              <a:rPr lang="fr-FR" smtClean="0"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89410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EA2A4-FAB2-4159-8D53-F6FFAE942DAE}" type="slidenum">
              <a:rPr lang="fr-FR" smtClean="0"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77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EA2A4-FAB2-4159-8D53-F6FFAE942DAE}" type="slidenum">
              <a:rPr lang="fr-FR" smtClean="0"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8964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EA2A4-FAB2-4159-8D53-F6FFAE942DA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5226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EA2A4-FAB2-4159-8D53-F6FFAE942DA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6360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EA2A4-FAB2-4159-8D53-F6FFAE942DAE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7845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EA2A4-FAB2-4159-8D53-F6FFAE942DAE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3429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EA2A4-FAB2-4159-8D53-F6FFAE942DAE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75901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EA2A4-FAB2-4159-8D53-F6FFAE942DAE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72999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EA2A4-FAB2-4159-8D53-F6FFAE942DAE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75318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EA2A4-FAB2-4159-8D53-F6FFAE942DAE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7264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51467" y="1207029"/>
            <a:ext cx="10252654" cy="2387600"/>
          </a:xfrm>
        </p:spPr>
        <p:txBody>
          <a:bodyPr>
            <a:normAutofit/>
          </a:bodyPr>
          <a:lstStyle/>
          <a:p>
            <a:pPr algn="ctr"/>
            <a:r>
              <a:rPr lang="fr-FR" sz="6600" dirty="0" err="1">
                <a:solidFill>
                  <a:schemeClr val="accent1"/>
                </a:solidFill>
              </a:rPr>
              <a:t>QBism</a:t>
            </a:r>
            <a:r>
              <a:rPr lang="fr-FR" sz="6600" dirty="0">
                <a:solidFill>
                  <a:schemeClr val="accent1"/>
                </a:solidFill>
              </a:rPr>
              <a:t> and Convivial </a:t>
            </a:r>
            <a:r>
              <a:rPr lang="fr-FR" sz="6600" dirty="0" err="1">
                <a:solidFill>
                  <a:schemeClr val="accent1"/>
                </a:solidFill>
              </a:rPr>
              <a:t>Solipsism</a:t>
            </a:r>
            <a:endParaRPr lang="fr-FR" sz="6600" dirty="0">
              <a:solidFill>
                <a:schemeClr val="accent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63133" y="4330171"/>
            <a:ext cx="9144000" cy="1655762"/>
          </a:xfrm>
        </p:spPr>
        <p:txBody>
          <a:bodyPr/>
          <a:lstStyle/>
          <a:p>
            <a:r>
              <a:rPr lang="fr-FR" b="1" dirty="0" smtClean="0"/>
              <a:t>Hervé ZWIRN</a:t>
            </a:r>
          </a:p>
          <a:p>
            <a:r>
              <a:rPr lang="fr-FR" sz="2000" dirty="0" smtClean="0"/>
              <a:t>Centre Borelli </a:t>
            </a:r>
            <a:r>
              <a:rPr lang="fr-FR" sz="2000" dirty="0"/>
              <a:t>(ENS </a:t>
            </a:r>
            <a:r>
              <a:rPr lang="fr-FR" sz="2000" dirty="0" smtClean="0"/>
              <a:t>Paris Saclay) </a:t>
            </a:r>
          </a:p>
          <a:p>
            <a:r>
              <a:rPr lang="fr-FR" sz="2000" dirty="0" smtClean="0"/>
              <a:t> IHPST (CNRS, Paris 1) / LIED (CNRS, Paris 7)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71715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1539" y="192796"/>
            <a:ext cx="1146450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spc="-300" dirty="0">
                <a:solidFill>
                  <a:schemeClr val="accent1"/>
                </a:soli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  <a:ea typeface="+mj-ea"/>
                <a:cs typeface="+mj-cs"/>
              </a:rPr>
              <a:t>The Measurement Problem</a:t>
            </a:r>
            <a:endParaRPr lang="fr-FR" sz="6600" spc="-300" dirty="0">
              <a:solidFill>
                <a:schemeClr val="accent1"/>
              </a:solidFill>
              <a:effectLst>
                <a:outerShdw blurRad="469900" dist="342900" dir="5400000" sy="-20000" rotWithShape="0">
                  <a:prstClr val="black">
                    <a:alpha val="66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77970" y="2234246"/>
            <a:ext cx="10826151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</a:t>
            </a:r>
            <a:r>
              <a:rPr lang="en-US" sz="2400" dirty="0" smtClean="0"/>
              <a:t>or </a:t>
            </a:r>
            <a:r>
              <a:rPr lang="en-US" sz="2400" dirty="0" err="1"/>
              <a:t>QBists</a:t>
            </a:r>
            <a:r>
              <a:rPr lang="en-US" sz="2400" dirty="0"/>
              <a:t>, unitary evolution concerns the </a:t>
            </a:r>
            <a:r>
              <a:rPr lang="en-US" sz="2400" dirty="0" smtClean="0"/>
              <a:t>change between </a:t>
            </a:r>
            <a:r>
              <a:rPr lang="en-US" sz="2400" dirty="0"/>
              <a:t>the belief the agent has at time </a:t>
            </a:r>
            <a:r>
              <a:rPr lang="en-US" sz="2400" dirty="0" smtClean="0"/>
              <a:t>t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</a:t>
            </a:r>
            <a:r>
              <a:rPr lang="en-US" sz="2400" dirty="0"/>
              <a:t>for the outcomes of a measurement </a:t>
            </a:r>
            <a:r>
              <a:rPr lang="en-US" sz="2400" dirty="0" smtClean="0"/>
              <a:t>she could </a:t>
            </a:r>
            <a:r>
              <a:rPr lang="en-US" sz="2400" dirty="0"/>
              <a:t>perform at </a:t>
            </a:r>
            <a:r>
              <a:rPr lang="en-US" sz="2400" dirty="0" smtClean="0"/>
              <a:t>t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</a:t>
            </a:r>
            <a:r>
              <a:rPr lang="en-US" sz="2400" dirty="0"/>
              <a:t>and the belief she has at time </a:t>
            </a:r>
            <a:r>
              <a:rPr lang="en-US" sz="2400" dirty="0" smtClean="0"/>
              <a:t>t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/>
              <a:t>about a measurement she </a:t>
            </a:r>
            <a:r>
              <a:rPr lang="en-US" sz="2400" dirty="0" smtClean="0"/>
              <a:t>would </a:t>
            </a:r>
            <a:r>
              <a:rPr lang="fr-FR" sz="2400" dirty="0" err="1" smtClean="0"/>
              <a:t>perform</a:t>
            </a:r>
            <a:r>
              <a:rPr lang="fr-FR" sz="2400" dirty="0" smtClean="0"/>
              <a:t> </a:t>
            </a:r>
            <a:r>
              <a:rPr lang="fr-FR" sz="2400" dirty="0"/>
              <a:t>at </a:t>
            </a:r>
            <a:r>
              <a:rPr lang="fr-FR" sz="2400" dirty="0" smtClean="0"/>
              <a:t>t</a:t>
            </a:r>
            <a:r>
              <a:rPr lang="fr-FR" sz="2400" baseline="-25000" dirty="0" smtClean="0"/>
              <a:t>1</a:t>
            </a:r>
            <a:r>
              <a:rPr lang="fr-FR" sz="2400" dirty="0" smtClean="0"/>
              <a:t> </a:t>
            </a:r>
            <a:r>
              <a:rPr lang="fr-FR" sz="2400" dirty="0"/>
              <a:t>&gt; </a:t>
            </a:r>
            <a:r>
              <a:rPr lang="fr-FR" sz="2400" dirty="0" smtClean="0"/>
              <a:t>t</a:t>
            </a:r>
            <a:r>
              <a:rPr lang="fr-FR" sz="2400" baseline="-25000" dirty="0" smtClean="0"/>
              <a:t>0</a:t>
            </a:r>
            <a:r>
              <a:rPr lang="fr-FR" sz="2400" dirty="0" smtClean="0"/>
              <a:t>.</a:t>
            </a:r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F</a:t>
            </a:r>
            <a:r>
              <a:rPr lang="en-US" sz="2400" dirty="0" smtClean="0"/>
              <a:t>or </a:t>
            </a:r>
            <a:r>
              <a:rPr lang="en-US" sz="2400" dirty="0" err="1"/>
              <a:t>QBists</a:t>
            </a:r>
            <a:r>
              <a:rPr lang="en-US" sz="2400" dirty="0"/>
              <a:t> a measurement is the experience of an </a:t>
            </a:r>
            <a:r>
              <a:rPr lang="en-US" sz="2400" dirty="0" smtClean="0"/>
              <a:t>agent. </a:t>
            </a:r>
            <a:r>
              <a:rPr lang="en-US" sz="2400" dirty="0"/>
              <a:t>T</a:t>
            </a:r>
            <a:r>
              <a:rPr lang="en-US" sz="2400" dirty="0" smtClean="0"/>
              <a:t>here </a:t>
            </a:r>
            <a:r>
              <a:rPr lang="en-US" sz="2400" dirty="0"/>
              <a:t>is no measurement when there is no </a:t>
            </a:r>
            <a:r>
              <a:rPr lang="en-US" sz="2400" dirty="0" smtClean="0"/>
              <a:t>agent. The collapse of the state is the updating of the agent’s belief after she has got a result.</a:t>
            </a:r>
          </a:p>
          <a:p>
            <a:pPr algn="just"/>
            <a:endParaRPr lang="en-US" sz="2400" dirty="0"/>
          </a:p>
          <a:p>
            <a:r>
              <a:rPr lang="en-US" sz="2400" dirty="0" smtClean="0"/>
              <a:t>Universality: For </a:t>
            </a:r>
            <a:r>
              <a:rPr lang="en-US" sz="2400" dirty="0" err="1" smtClean="0"/>
              <a:t>QBists</a:t>
            </a:r>
            <a:r>
              <a:rPr lang="en-US" sz="2400" dirty="0" smtClean="0"/>
              <a:t>, </a:t>
            </a:r>
            <a:r>
              <a:rPr lang="en-US" sz="2400" dirty="0"/>
              <a:t>any agent can use the quantum formalism to model any system </a:t>
            </a:r>
            <a:r>
              <a:rPr lang="en-US" sz="2400" dirty="0" smtClean="0"/>
              <a:t>external to </a:t>
            </a:r>
            <a:r>
              <a:rPr lang="en-US" sz="2400" dirty="0"/>
              <a:t>herself whether they be atoms, apparatuses, or </a:t>
            </a:r>
            <a:r>
              <a:rPr lang="en-US" sz="2800" b="1" dirty="0"/>
              <a:t>even other agents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267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1539" y="192796"/>
            <a:ext cx="1146450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spc="-300" dirty="0">
                <a:solidFill>
                  <a:schemeClr val="accent1"/>
                </a:soli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  <a:ea typeface="+mj-ea"/>
                <a:cs typeface="+mj-cs"/>
              </a:rPr>
              <a:t>EPR and Non-Locality</a:t>
            </a:r>
            <a:endParaRPr lang="fr-FR" sz="6600" spc="-300" dirty="0">
              <a:solidFill>
                <a:schemeClr val="accent1"/>
              </a:solidFill>
              <a:effectLst>
                <a:outerShdw blurRad="469900" dist="342900" dir="5400000" sy="-20000" rotWithShape="0">
                  <a:prstClr val="black">
                    <a:alpha val="66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77970" y="2234246"/>
            <a:ext cx="1112807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i="1" dirty="0" smtClean="0"/>
              <a:t>“Quantum </a:t>
            </a:r>
            <a:r>
              <a:rPr lang="en-US" sz="2400" i="1" dirty="0"/>
              <a:t>correlations, by their very nature, refer only to time-like separated events</a:t>
            </a:r>
            <a:r>
              <a:rPr lang="en-US" sz="2400" i="1" dirty="0" smtClean="0"/>
              <a:t>: the </a:t>
            </a:r>
            <a:r>
              <a:rPr lang="en-US" sz="2400" i="1" dirty="0"/>
              <a:t>acquisition of experiences by any single agent. </a:t>
            </a:r>
            <a:endParaRPr lang="en-US" sz="2400" i="1" dirty="0" smtClean="0"/>
          </a:p>
          <a:p>
            <a:pPr algn="just"/>
            <a:endParaRPr lang="en-US" sz="2400" i="1" dirty="0"/>
          </a:p>
          <a:p>
            <a:pPr algn="just"/>
            <a:r>
              <a:rPr lang="en-US" sz="2400" i="1" dirty="0" smtClean="0"/>
              <a:t>Quantum </a:t>
            </a:r>
            <a:r>
              <a:rPr lang="en-US" sz="2400" i="1" dirty="0"/>
              <a:t>mechanics, in the </a:t>
            </a:r>
            <a:r>
              <a:rPr lang="en-US" sz="2400" i="1" dirty="0" err="1" smtClean="0"/>
              <a:t>QBist</a:t>
            </a:r>
            <a:r>
              <a:rPr lang="en-US" sz="2400" i="1" dirty="0" smtClean="0"/>
              <a:t> interpretation</a:t>
            </a:r>
            <a:r>
              <a:rPr lang="en-US" sz="2400" i="1" dirty="0"/>
              <a:t>, cannot assign correlations, spooky or otherwise, to space-like </a:t>
            </a:r>
            <a:r>
              <a:rPr lang="en-US" sz="2400" i="1" dirty="0" smtClean="0"/>
              <a:t>separated events</a:t>
            </a:r>
            <a:r>
              <a:rPr lang="en-US" sz="2400" i="1" dirty="0"/>
              <a:t>, since they cannot be experienced by any single agent. Quantum </a:t>
            </a:r>
            <a:r>
              <a:rPr lang="en-US" sz="2400" i="1" dirty="0" smtClean="0"/>
              <a:t>mechanics is </a:t>
            </a:r>
            <a:r>
              <a:rPr lang="en-US" sz="2400" i="1" dirty="0"/>
              <a:t>thus explicitly local in the </a:t>
            </a:r>
            <a:r>
              <a:rPr lang="en-US" sz="2400" i="1" dirty="0" err="1"/>
              <a:t>QBist</a:t>
            </a:r>
            <a:r>
              <a:rPr lang="en-US" sz="2400" i="1" dirty="0"/>
              <a:t> </a:t>
            </a:r>
            <a:r>
              <a:rPr lang="en-US" sz="2400" i="1" dirty="0" smtClean="0"/>
              <a:t>interpretation</a:t>
            </a:r>
            <a:r>
              <a:rPr lang="en-US" sz="2400" dirty="0" smtClean="0"/>
              <a:t>.”</a:t>
            </a:r>
          </a:p>
          <a:p>
            <a:pPr algn="r"/>
            <a:endParaRPr lang="fr-FR" dirty="0" smtClean="0"/>
          </a:p>
          <a:p>
            <a:pPr algn="r"/>
            <a:r>
              <a:rPr lang="fr-FR" dirty="0" smtClean="0"/>
              <a:t>Fuchs</a:t>
            </a:r>
            <a:r>
              <a:rPr lang="fr-FR" dirty="0"/>
              <a:t>, </a:t>
            </a:r>
            <a:r>
              <a:rPr lang="fr-FR" dirty="0" err="1"/>
              <a:t>Mermin</a:t>
            </a:r>
            <a:r>
              <a:rPr lang="fr-FR" dirty="0"/>
              <a:t>, and </a:t>
            </a:r>
            <a:r>
              <a:rPr lang="fr-FR" dirty="0" err="1" smtClean="0"/>
              <a:t>Schack</a:t>
            </a:r>
            <a:r>
              <a:rPr lang="fr-FR" dirty="0" smtClean="0"/>
              <a:t> (2014)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5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1539" y="192796"/>
            <a:ext cx="1146450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spc="-300" dirty="0">
                <a:solidFill>
                  <a:schemeClr val="accent1"/>
                </a:soli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  <a:ea typeface="+mj-ea"/>
                <a:cs typeface="+mj-cs"/>
              </a:rPr>
              <a:t>Criticisms</a:t>
            </a:r>
            <a:endParaRPr lang="fr-FR" sz="6600" spc="-300" dirty="0">
              <a:solidFill>
                <a:schemeClr val="accent1"/>
              </a:solidFill>
              <a:effectLst>
                <a:outerShdw blurRad="469900" dist="342900" dir="5400000" sy="-20000" rotWithShape="0">
                  <a:prstClr val="black">
                    <a:alpha val="66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77970" y="1846060"/>
            <a:ext cx="11128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/>
              <a:t>QBism</a:t>
            </a:r>
            <a:r>
              <a:rPr lang="en-US" sz="2400" dirty="0"/>
              <a:t> leaves open some important questions whose answer would </a:t>
            </a:r>
            <a:r>
              <a:rPr lang="en-US" sz="2400" dirty="0" smtClean="0"/>
              <a:t>be necessary </a:t>
            </a:r>
            <a:r>
              <a:rPr lang="en-US" sz="2400" dirty="0"/>
              <a:t>if one wants to get a precise detailed picture of what is going </a:t>
            </a:r>
            <a:r>
              <a:rPr lang="en-US" sz="2400" dirty="0" smtClean="0"/>
              <a:t>on</a:t>
            </a:r>
            <a:r>
              <a:rPr lang="fr-FR" dirty="0" smtClean="0"/>
              <a:t>.</a:t>
            </a:r>
            <a:endParaRPr lang="en-US" dirty="0"/>
          </a:p>
        </p:txBody>
      </p:sp>
      <p:sp>
        <p:nvSpPr>
          <p:cNvPr id="4" name="ZoneTexte 3"/>
          <p:cNvSpPr txBox="1"/>
          <p:nvPr/>
        </p:nvSpPr>
        <p:spPr>
          <a:xfrm>
            <a:off x="669986" y="2955992"/>
            <a:ext cx="1112807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dirty="0" err="1" smtClean="0"/>
              <a:t>What</a:t>
            </a:r>
            <a:r>
              <a:rPr lang="fr-FR" sz="2400" dirty="0" smtClean="0"/>
              <a:t> </a:t>
            </a:r>
            <a:r>
              <a:rPr lang="fr-FR" sz="2400" dirty="0" err="1" smtClean="0"/>
              <a:t>is</a:t>
            </a:r>
            <a:r>
              <a:rPr lang="fr-FR" sz="2400" dirty="0" smtClean="0"/>
              <a:t> an agent?          (</a:t>
            </a:r>
            <a:r>
              <a:rPr lang="fr-FR" i="1" dirty="0" err="1" smtClean="0"/>
              <a:t>QBists</a:t>
            </a:r>
            <a:r>
              <a:rPr lang="fr-FR" i="1" dirty="0" smtClean="0"/>
              <a:t> </a:t>
            </a:r>
            <a:r>
              <a:rPr lang="fr-FR" i="1" dirty="0" err="1" smtClean="0"/>
              <a:t>don’t</a:t>
            </a:r>
            <a:r>
              <a:rPr lang="fr-FR" i="1" dirty="0" smtClean="0"/>
              <a:t> </a:t>
            </a:r>
            <a:r>
              <a:rPr lang="fr-FR" i="1" dirty="0" err="1" smtClean="0"/>
              <a:t>want</a:t>
            </a:r>
            <a:r>
              <a:rPr lang="fr-FR" i="1" dirty="0" smtClean="0"/>
              <a:t> to </a:t>
            </a:r>
            <a:r>
              <a:rPr lang="fr-FR" i="1" dirty="0" err="1" smtClean="0"/>
              <a:t>say</a:t>
            </a:r>
            <a:r>
              <a:rPr lang="fr-FR" sz="2400" dirty="0" smtClean="0"/>
              <a:t>)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just"/>
            <a:r>
              <a:rPr lang="en-US" dirty="0"/>
              <a:t>It is the interaction between an agent and the </a:t>
            </a:r>
            <a:r>
              <a:rPr lang="en-US" dirty="0" smtClean="0"/>
              <a:t>external world </a:t>
            </a:r>
            <a:r>
              <a:rPr lang="en-US" dirty="0"/>
              <a:t>that creates a result. Without agent, there is no result. A macroscopic </a:t>
            </a:r>
            <a:r>
              <a:rPr lang="en-US" dirty="0" smtClean="0"/>
              <a:t>apparatus is </a:t>
            </a:r>
            <a:r>
              <a:rPr lang="en-US" dirty="0"/>
              <a:t>not able to create a result. So, the agent is not an entity external to the formalism as </a:t>
            </a:r>
            <a:r>
              <a:rPr lang="en-US" dirty="0" smtClean="0"/>
              <a:t>in the </a:t>
            </a:r>
            <a:r>
              <a:rPr lang="en-US" dirty="0"/>
              <a:t>classical theory of probability, but an internal entity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A</a:t>
            </a:r>
            <a:r>
              <a:rPr lang="en-US" dirty="0" smtClean="0"/>
              <a:t>n </a:t>
            </a:r>
            <a:r>
              <a:rPr lang="en-US" dirty="0"/>
              <a:t>agent must have experience. Does that mean that </a:t>
            </a:r>
            <a:r>
              <a:rPr lang="en-US" dirty="0" smtClean="0"/>
              <a:t>an agent </a:t>
            </a:r>
            <a:r>
              <a:rPr lang="en-US" dirty="0"/>
              <a:t>must be conscious or that she must have </a:t>
            </a:r>
            <a:r>
              <a:rPr lang="en-US" dirty="0" smtClean="0"/>
              <a:t> perceptions</a:t>
            </a:r>
            <a:r>
              <a:rPr lang="en-US" dirty="0"/>
              <a:t>? That is something </a:t>
            </a:r>
            <a:r>
              <a:rPr lang="en-US" dirty="0" smtClean="0"/>
              <a:t>that they </a:t>
            </a:r>
            <a:r>
              <a:rPr lang="en-US" dirty="0"/>
              <a:t>are reluctant to </a:t>
            </a:r>
            <a:r>
              <a:rPr lang="en-US" dirty="0" smtClean="0"/>
              <a:t>accept.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0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1539" y="192796"/>
            <a:ext cx="1146450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spc="-300" dirty="0">
                <a:solidFill>
                  <a:schemeClr val="accent1"/>
                </a:soli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  <a:ea typeface="+mj-ea"/>
                <a:cs typeface="+mj-cs"/>
              </a:rPr>
              <a:t>Criticisms</a:t>
            </a:r>
            <a:endParaRPr lang="fr-FR" sz="6600" spc="-300" dirty="0">
              <a:solidFill>
                <a:schemeClr val="accent1"/>
              </a:solidFill>
              <a:effectLst>
                <a:outerShdw blurRad="469900" dist="342900" dir="5400000" sy="-20000" rotWithShape="0">
                  <a:prstClr val="black">
                    <a:alpha val="66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69986" y="1180038"/>
            <a:ext cx="1112807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800" dirty="0" err="1" smtClean="0"/>
              <a:t>What</a:t>
            </a:r>
            <a:r>
              <a:rPr lang="fr-FR" sz="2800" dirty="0" smtClean="0"/>
              <a:t> </a:t>
            </a:r>
            <a:r>
              <a:rPr lang="fr-FR" sz="2800" dirty="0" err="1" smtClean="0"/>
              <a:t>is</a:t>
            </a:r>
            <a:r>
              <a:rPr lang="fr-FR" sz="2800" dirty="0" smtClean="0"/>
              <a:t> the </a:t>
            </a:r>
            <a:r>
              <a:rPr lang="fr-FR" sz="2800" dirty="0" err="1" smtClean="0"/>
              <a:t>ontology</a:t>
            </a:r>
            <a:r>
              <a:rPr lang="fr-FR" sz="2800" dirty="0" smtClean="0"/>
              <a:t>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r>
              <a:rPr lang="en-US" sz="2000" dirty="0" err="1"/>
              <a:t>QBism</a:t>
            </a:r>
            <a:r>
              <a:rPr lang="en-US" sz="2000" dirty="0"/>
              <a:t> endorses the existence of </a:t>
            </a:r>
            <a:r>
              <a:rPr lang="en-US" sz="2000" dirty="0" smtClean="0"/>
              <a:t>an external </a:t>
            </a:r>
            <a:r>
              <a:rPr lang="en-US" sz="2000" dirty="0"/>
              <a:t>world independent of any agent, but it is not clear if the external world is </a:t>
            </a:r>
            <a:r>
              <a:rPr lang="en-US" sz="2000" dirty="0" smtClean="0"/>
              <a:t>unique and </a:t>
            </a:r>
            <a:r>
              <a:rPr lang="en-US" sz="2000" dirty="0"/>
              <a:t>shared by all agents or if each agent has her own external </a:t>
            </a:r>
            <a:r>
              <a:rPr lang="en-US" sz="2000" dirty="0" smtClean="0"/>
              <a:t>world.</a:t>
            </a:r>
            <a:endParaRPr lang="en-US" sz="2000" dirty="0"/>
          </a:p>
          <a:p>
            <a:pPr algn="just"/>
            <a:endParaRPr lang="en-US" sz="2000" dirty="0" smtClean="0"/>
          </a:p>
          <a:p>
            <a:pPr algn="just"/>
            <a:r>
              <a:rPr lang="en-US" sz="2000" dirty="0"/>
              <a:t>T</a:t>
            </a:r>
            <a:r>
              <a:rPr lang="en-US" sz="2000" dirty="0" smtClean="0"/>
              <a:t>he </a:t>
            </a:r>
            <a:r>
              <a:rPr lang="en-US" sz="2000" dirty="0"/>
              <a:t>micro level of this </a:t>
            </a:r>
            <a:r>
              <a:rPr lang="en-US" sz="2000" dirty="0" smtClean="0"/>
              <a:t>external world </a:t>
            </a:r>
            <a:r>
              <a:rPr lang="en-US" sz="2000" dirty="0"/>
              <a:t>is something unspeakable. There is </a:t>
            </a:r>
            <a:r>
              <a:rPr lang="en-US" sz="2000" dirty="0" smtClean="0"/>
              <a:t>no law </a:t>
            </a:r>
            <a:r>
              <a:rPr lang="en-US" sz="2000" dirty="0"/>
              <a:t>ruling the </a:t>
            </a:r>
            <a:r>
              <a:rPr lang="en-US" sz="2000" dirty="0" err="1"/>
              <a:t>behaviour</a:t>
            </a:r>
            <a:r>
              <a:rPr lang="en-US" sz="2000" dirty="0"/>
              <a:t> of micro-objects</a:t>
            </a:r>
            <a:r>
              <a:rPr lang="en-US" sz="2000" dirty="0" smtClean="0"/>
              <a:t>.</a:t>
            </a:r>
          </a:p>
          <a:p>
            <a:pPr algn="just"/>
            <a:endParaRPr lang="en-US" sz="2000" dirty="0"/>
          </a:p>
          <a:p>
            <a:pPr algn="just"/>
            <a:r>
              <a:rPr lang="en-US" sz="2000" i="1" dirty="0" smtClean="0"/>
              <a:t>“Something </a:t>
            </a:r>
            <a:r>
              <a:rPr lang="en-US" sz="2000" i="1" dirty="0"/>
              <a:t>new really does come into the world when two bits of it [system </a:t>
            </a:r>
            <a:r>
              <a:rPr lang="en-US" sz="2000" i="1" dirty="0" smtClean="0"/>
              <a:t>and </a:t>
            </a:r>
            <a:r>
              <a:rPr lang="fr-FR" sz="2000" i="1" dirty="0" err="1" smtClean="0"/>
              <a:t>apparatus</a:t>
            </a:r>
            <a:r>
              <a:rPr lang="fr-FR" sz="2000" i="1" dirty="0"/>
              <a:t>] are </a:t>
            </a:r>
            <a:r>
              <a:rPr lang="fr-FR" sz="2000" i="1" dirty="0" err="1" smtClean="0"/>
              <a:t>united</a:t>
            </a:r>
            <a:r>
              <a:rPr lang="fr-FR" sz="2000" i="1" dirty="0" smtClean="0"/>
              <a:t>’’</a:t>
            </a:r>
            <a:r>
              <a:rPr lang="fr-FR" sz="2000" dirty="0" smtClean="0"/>
              <a:t>  (Fuchs,2006). </a:t>
            </a:r>
            <a:endParaRPr lang="fr-FR" sz="2000" dirty="0"/>
          </a:p>
          <a:p>
            <a:pPr algn="just"/>
            <a:r>
              <a:rPr lang="fr-FR" sz="2000" dirty="0" smtClean="0"/>
              <a:t>How </a:t>
            </a:r>
            <a:r>
              <a:rPr lang="en-US" sz="2000" dirty="0" smtClean="0"/>
              <a:t>does </a:t>
            </a:r>
            <a:r>
              <a:rPr lang="en-US" sz="2000" dirty="0"/>
              <a:t>this result appear from the interaction between a system at the micro-level </a:t>
            </a:r>
            <a:r>
              <a:rPr lang="en-US" sz="2000" dirty="0" smtClean="0"/>
              <a:t>which is </a:t>
            </a:r>
            <a:r>
              <a:rPr lang="en-US" sz="2000" dirty="0"/>
              <a:t>unspeakable and </a:t>
            </a:r>
            <a:r>
              <a:rPr lang="en-US" sz="2000" dirty="0" smtClean="0"/>
              <a:t>without </a:t>
            </a:r>
            <a:r>
              <a:rPr lang="en-US" sz="2000" dirty="0"/>
              <a:t>law, and a measuring device</a:t>
            </a:r>
            <a:r>
              <a:rPr lang="en-US" sz="2000" dirty="0" smtClean="0"/>
              <a:t>?</a:t>
            </a:r>
          </a:p>
          <a:p>
            <a:pPr algn="just"/>
            <a:endParaRPr lang="en-US" sz="2000" dirty="0"/>
          </a:p>
          <a:p>
            <a:pPr algn="just"/>
            <a:r>
              <a:rPr lang="fr-FR" sz="2000" dirty="0" smtClean="0"/>
              <a:t>New version: A </a:t>
            </a:r>
            <a:r>
              <a:rPr lang="en-US" sz="2000" dirty="0" smtClean="0"/>
              <a:t>result </a:t>
            </a:r>
            <a:r>
              <a:rPr lang="en-US" sz="2000" dirty="0"/>
              <a:t>comes from the interaction between an agent and the external </a:t>
            </a:r>
            <a:r>
              <a:rPr lang="en-US" sz="2000" dirty="0" smtClean="0"/>
              <a:t>world. The </a:t>
            </a:r>
            <a:r>
              <a:rPr lang="en-US" sz="2000" dirty="0"/>
              <a:t>result is only for the agent </a:t>
            </a:r>
            <a:r>
              <a:rPr lang="en-US" sz="2000" dirty="0" smtClean="0"/>
              <a:t>herself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04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1539" y="192796"/>
            <a:ext cx="1146450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spc="-300" dirty="0">
                <a:solidFill>
                  <a:schemeClr val="accent1"/>
                </a:soli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  <a:ea typeface="+mj-ea"/>
                <a:cs typeface="+mj-cs"/>
              </a:rPr>
              <a:t>Criticisms</a:t>
            </a:r>
            <a:endParaRPr lang="fr-FR" sz="6600" spc="-300" dirty="0">
              <a:solidFill>
                <a:schemeClr val="accent1"/>
              </a:solidFill>
              <a:effectLst>
                <a:outerShdw blurRad="469900" dist="342900" dir="5400000" sy="-20000" rotWithShape="0">
                  <a:prstClr val="black">
                    <a:alpha val="66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69986" y="2447040"/>
            <a:ext cx="1112807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I</a:t>
            </a:r>
            <a:r>
              <a:rPr lang="en-US" sz="2400" dirty="0" smtClean="0"/>
              <a:t>s </a:t>
            </a:r>
            <a:r>
              <a:rPr lang="en-US" sz="2400" dirty="0"/>
              <a:t>the result in the agent’s mind or is it in the external world, </a:t>
            </a:r>
            <a:r>
              <a:rPr lang="en-US" sz="2400" dirty="0" smtClean="0"/>
              <a:t>which would </a:t>
            </a:r>
            <a:r>
              <a:rPr lang="en-US" sz="2400" dirty="0"/>
              <a:t>imply that each agent owns her personal external world? If it is only in the </a:t>
            </a:r>
            <a:r>
              <a:rPr lang="en-US" sz="2400" dirty="0" smtClean="0"/>
              <a:t>mind of </a:t>
            </a:r>
            <a:r>
              <a:rPr lang="en-US" sz="2400" dirty="0"/>
              <a:t>the agent, then the result is non-physical, and it is not true that ‘something </a:t>
            </a:r>
            <a:r>
              <a:rPr lang="en-US" sz="2400" dirty="0" smtClean="0"/>
              <a:t>new comes </a:t>
            </a:r>
            <a:r>
              <a:rPr lang="en-US" sz="2400" dirty="0"/>
              <a:t>into the world’. If the result is in the external world, how is it possible that </a:t>
            </a:r>
            <a:r>
              <a:rPr lang="en-US" sz="2400" dirty="0" smtClean="0"/>
              <a:t>the agent </a:t>
            </a:r>
            <a:r>
              <a:rPr lang="en-US" sz="2400" dirty="0"/>
              <a:t>creates this result (which is not created simply by the interaction between </a:t>
            </a:r>
            <a:r>
              <a:rPr lang="en-US" sz="2400" dirty="0" smtClean="0"/>
              <a:t>the </a:t>
            </a:r>
            <a:r>
              <a:rPr lang="fr-FR" sz="2400" dirty="0" smtClean="0"/>
              <a:t>system </a:t>
            </a:r>
            <a:r>
              <a:rPr lang="fr-FR" sz="2400" dirty="0"/>
              <a:t>and the </a:t>
            </a:r>
            <a:r>
              <a:rPr lang="fr-FR" sz="2400" dirty="0" err="1"/>
              <a:t>apparatus</a:t>
            </a:r>
            <a:r>
              <a:rPr lang="fr-FR" sz="2400" dirty="0" smtClean="0"/>
              <a:t>)?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88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1598101" y="2670962"/>
                <a:ext cx="9831898" cy="7340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800" i="1">
                            <a:latin typeface="Cambria Math" panose="02040503050406030204" pitchFamily="18" charset="0"/>
                          </a:rPr>
                          <m:t>𝛹</m:t>
                        </m:r>
                      </m:e>
                      <m:sub>
                        <m:r>
                          <a:rPr lang="fr-FR" sz="2800" i="1">
                            <a:latin typeface="Cambria Math" panose="02040503050406030204" pitchFamily="18" charset="0"/>
                          </a:rPr>
                          <m:t>𝑆𝐴𝐸</m:t>
                        </m:r>
                        <m:r>
                          <a:rPr lang="fr-FR" sz="28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sub>
                    </m:sSub>
                    <m:r>
                      <a:rPr lang="fr-FR" sz="2800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fr-FR" sz="28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fr-FR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begChr m:val="|"/>
                            <m:endChr m:val=""/>
                            <m:ctrlPr>
                              <a:rPr lang="fr-FR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"/>
                                <m:endChr m:val="⟩"/>
                                <m:ctrlPr>
                                  <a:rPr lang="fr-FR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fr-FR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800" i="1">
                                        <a:latin typeface="Cambria Math" panose="02040503050406030204" pitchFamily="18" charset="0"/>
                                      </a:rPr>
                                      <m:t>𝜑</m:t>
                                    </m:r>
                                  </m:e>
                                  <m:sub>
                                    <m:r>
                                      <a:rPr lang="fr-FR" sz="28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  <m:d>
                              <m:dPr>
                                <m:begChr m:val="|"/>
                                <m:endChr m:val=""/>
                                <m:ctrlPr>
                                  <a:rPr lang="fr-FR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d>
                                  <m:dPr>
                                    <m:begChr m:val=""/>
                                    <m:endChr m:val="⟩"/>
                                    <m:ctrlPr>
                                      <a:rPr lang="fr-FR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fr-FR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i="1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fr-FR" sz="2800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</m:e>
                                </m:d>
                                <m:d>
                                  <m:dPr>
                                    <m:begChr m:val="|"/>
                                    <m:endChr m:val=""/>
                                    <m:ctrlPr>
                                      <a:rPr lang="fr-FR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d>
                                      <m:dPr>
                                        <m:begChr m:val=""/>
                                        <m:endChr m:val="⟩"/>
                                        <m:ctrlPr>
                                          <a:rPr lang="fr-FR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fr-FR" sz="2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sz="2800" i="1">
                                                <a:latin typeface="Cambria Math" panose="02040503050406030204" pitchFamily="18" charset="0"/>
                                              </a:rPr>
                                              <m:t>𝐸</m:t>
                                            </m:r>
                                          </m:e>
                                          <m:sub>
                                            <m:r>
                                              <a:rPr lang="fr-FR" sz="2800" i="1">
                                                <a:latin typeface="Cambria Math" panose="02040503050406030204" pitchFamily="18" charset="0"/>
                                              </a:rPr>
                                              <m:t>0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</m:d>
                              </m:e>
                            </m:d>
                          </m:e>
                        </m:d>
                      </m:e>
                    </m:nary>
                    <m:d>
                      <m:dPr>
                        <m:begChr m:val="|"/>
                        <m:endChr m:val=""/>
                        <m:ctrlPr>
                          <a:rPr lang="fr-FR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"/>
                            <m:endChr m:val="⟩"/>
                            <m:ctrlPr>
                              <a:rPr lang="fr-FR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r-FR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e>
                              <m:sub>
                                <m:r>
                                  <a:rPr lang="fr-FR" sz="28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r>
                  <a:rPr lang="fr-FR" sz="2800" dirty="0"/>
                  <a:t> </a:t>
                </a:r>
                <a14:m>
                  <m:oMath xmlns:m="http://schemas.openxmlformats.org/officeDocument/2006/math">
                    <m:r>
                      <a:rPr lang="fr-FR" sz="28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fr-FR" sz="28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begChr m:val="|"/>
                            <m:endChr m:val=""/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"/>
                                <m:endChr m:val="⟩"/>
                                <m:ctrlPr>
                                  <a:rPr lang="fr-FR" sz="3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fr-FR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3200" i="1">
                                        <a:latin typeface="Cambria Math" panose="02040503050406030204" pitchFamily="18" charset="0"/>
                                      </a:rPr>
                                      <m:t>𝜑</m:t>
                                    </m:r>
                                  </m:e>
                                  <m:sub>
                                    <m:r>
                                      <a:rPr lang="fr-FR" sz="32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  <m:d>
                              <m:dPr>
                                <m:begChr m:val="|"/>
                                <m:endChr m:val=""/>
                                <m:ctrlPr>
                                  <a:rPr lang="fr-FR" sz="3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d>
                                  <m:dPr>
                                    <m:begChr m:val=""/>
                                    <m:endChr m:val="⟩"/>
                                    <m:ctrlPr>
                                      <a:rPr lang="fr-FR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fr-FR" sz="3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3200" i="1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fr-FR" sz="32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d>
                          </m:e>
                        </m:d>
                      </m:e>
                    </m:nary>
                    <m:d>
                      <m:dPr>
                        <m:begChr m:val="|"/>
                        <m:endChr m:val=""/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"/>
                            <m:endChr m:val="⟩"/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r-FR" sz="3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3200" i="1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fr-FR" sz="32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d>
                          <m:dPr>
                            <m:begChr m:val="|"/>
                            <m:endChr m:val=""/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"/>
                                <m:endChr m:val="⟩"/>
                                <m:ctrlPr>
                                  <a:rPr lang="fr-FR" sz="3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fr-FR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3200" b="0" i="1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  <m:sub>
                                    <m:r>
                                      <a:rPr lang="fr-FR" sz="32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</m:e>
                    </m:d>
                  </m:oMath>
                </a14:m>
                <a:endParaRPr lang="fr-FR" sz="24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8101" y="2670962"/>
                <a:ext cx="9831898" cy="73404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oneTexte 5"/>
          <p:cNvSpPr txBox="1"/>
          <p:nvPr/>
        </p:nvSpPr>
        <p:spPr>
          <a:xfrm>
            <a:off x="552305" y="3995525"/>
            <a:ext cx="10428808" cy="2067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38100" algn="just" defTabSz="914400">
              <a:spcBef>
                <a:spcPts val="1000"/>
              </a:spcBef>
            </a:pPr>
            <a:r>
              <a:rPr lang="fr-FR" sz="2400" dirty="0"/>
              <a:t>As in the Everett </a:t>
            </a:r>
            <a:r>
              <a:rPr lang="fr-FR" sz="2400" dirty="0" err="1"/>
              <a:t>interpretation</a:t>
            </a:r>
            <a:r>
              <a:rPr lang="fr-FR" sz="2400" dirty="0"/>
              <a:t> </a:t>
            </a:r>
            <a:r>
              <a:rPr lang="fr-FR" sz="2400" dirty="0" err="1"/>
              <a:t>there</a:t>
            </a:r>
            <a:r>
              <a:rPr lang="fr-FR" sz="2400" dirty="0"/>
              <a:t> </a:t>
            </a:r>
            <a:r>
              <a:rPr lang="fr-FR" sz="2400" dirty="0" err="1"/>
              <a:t>is</a:t>
            </a:r>
            <a:r>
              <a:rPr lang="fr-FR" sz="2400" dirty="0"/>
              <a:t> no </a:t>
            </a:r>
            <a:r>
              <a:rPr lang="fr-FR" sz="2400" dirty="0" err="1"/>
              <a:t>reduction</a:t>
            </a:r>
            <a:r>
              <a:rPr lang="fr-FR" sz="2400" dirty="0"/>
              <a:t> (the </a:t>
            </a:r>
            <a:r>
              <a:rPr lang="fr-FR" sz="2400" dirty="0" err="1"/>
              <a:t>physical</a:t>
            </a:r>
            <a:r>
              <a:rPr lang="fr-FR" sz="2400" dirty="0"/>
              <a:t> </a:t>
            </a:r>
            <a:r>
              <a:rPr lang="fr-FR" sz="2400" dirty="0" err="1"/>
              <a:t>universe</a:t>
            </a:r>
            <a:r>
              <a:rPr lang="fr-FR" sz="2400" dirty="0"/>
              <a:t> </a:t>
            </a:r>
            <a:r>
              <a:rPr lang="fr-FR" sz="2400" dirty="0" err="1"/>
              <a:t>remains</a:t>
            </a:r>
            <a:r>
              <a:rPr lang="fr-FR" sz="2400" dirty="0"/>
              <a:t> in a </a:t>
            </a:r>
            <a:r>
              <a:rPr lang="fr-FR" sz="2400" dirty="0" err="1"/>
              <a:t>superposed</a:t>
            </a:r>
            <a:r>
              <a:rPr lang="fr-FR" sz="2400" dirty="0"/>
              <a:t> state) but </a:t>
            </a:r>
            <a:r>
              <a:rPr lang="fr-FR" sz="2400" dirty="0" err="1"/>
              <a:t>contrarily</a:t>
            </a:r>
            <a:r>
              <a:rPr lang="fr-FR" sz="2400" dirty="0"/>
              <a:t> to </a:t>
            </a:r>
            <a:r>
              <a:rPr lang="fr-FR" sz="2400" dirty="0" err="1"/>
              <a:t>what</a:t>
            </a:r>
            <a:r>
              <a:rPr lang="fr-FR" sz="2400" dirty="0"/>
              <a:t> </a:t>
            </a:r>
            <a:r>
              <a:rPr lang="fr-FR" sz="2400" dirty="0" err="1"/>
              <a:t>happens</a:t>
            </a:r>
            <a:r>
              <a:rPr lang="fr-FR" sz="2400" dirty="0"/>
              <a:t> in the Everett </a:t>
            </a:r>
            <a:r>
              <a:rPr lang="fr-FR" sz="2400" dirty="0" err="1"/>
              <a:t>interpretation</a:t>
            </a:r>
            <a:r>
              <a:rPr lang="fr-FR" sz="2400" dirty="0"/>
              <a:t>, </a:t>
            </a:r>
            <a:r>
              <a:rPr lang="fr-FR" sz="2400" dirty="0" err="1"/>
              <a:t>there</a:t>
            </a:r>
            <a:r>
              <a:rPr lang="fr-FR" sz="2400" dirty="0"/>
              <a:t> </a:t>
            </a:r>
            <a:r>
              <a:rPr lang="fr-FR" sz="2400" dirty="0" err="1"/>
              <a:t>is</a:t>
            </a:r>
            <a:r>
              <a:rPr lang="fr-FR" sz="2400" dirty="0"/>
              <a:t> no multiplication of </a:t>
            </a:r>
            <a:r>
              <a:rPr lang="fr-FR" sz="2400" dirty="0" err="1"/>
              <a:t>worlds</a:t>
            </a:r>
            <a:r>
              <a:rPr lang="fr-FR" sz="2400" dirty="0"/>
              <a:t> and </a:t>
            </a:r>
            <a:r>
              <a:rPr lang="fr-FR" sz="2400" dirty="0" err="1"/>
              <a:t>observers</a:t>
            </a:r>
            <a:r>
              <a:rPr lang="fr-FR" sz="2400" dirty="0"/>
              <a:t>. There </a:t>
            </a:r>
            <a:r>
              <a:rPr lang="fr-FR" sz="2400" dirty="0" err="1"/>
              <a:t>is</a:t>
            </a:r>
            <a:r>
              <a:rPr lang="fr-FR" sz="2400" dirty="0"/>
              <a:t> </a:t>
            </a:r>
            <a:r>
              <a:rPr lang="fr-FR" sz="2400" dirty="0" err="1"/>
              <a:t>only</a:t>
            </a:r>
            <a:r>
              <a:rPr lang="fr-FR" sz="2400" dirty="0"/>
              <a:t> one </a:t>
            </a:r>
            <a:r>
              <a:rPr lang="fr-FR" sz="2400" dirty="0" err="1"/>
              <a:t>universe</a:t>
            </a:r>
            <a:r>
              <a:rPr lang="fr-FR" sz="2400" dirty="0"/>
              <a:t>, one world and one observer.</a:t>
            </a:r>
          </a:p>
          <a:p>
            <a:pPr marL="228600" indent="-228600" defTabSz="914400">
              <a:spcBef>
                <a:spcPts val="1000"/>
              </a:spcBef>
            </a:pPr>
            <a:endParaRPr lang="fr-FR" sz="2400" dirty="0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539709" y="-595423"/>
            <a:ext cx="10782300" cy="17707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6600" dirty="0" smtClean="0">
                <a:solidFill>
                  <a:schemeClr val="accent1"/>
                </a:solidFill>
              </a:rPr>
              <a:t>The Convivial </a:t>
            </a:r>
            <a:r>
              <a:rPr lang="fr-FR" sz="6600" dirty="0" err="1" smtClean="0">
                <a:solidFill>
                  <a:schemeClr val="accent1"/>
                </a:solidFill>
              </a:rPr>
              <a:t>Solipsism</a:t>
            </a:r>
            <a:endParaRPr lang="fr-FR" sz="6600" dirty="0">
              <a:solidFill>
                <a:schemeClr val="accent1"/>
              </a:solidFill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430514" y="1443814"/>
            <a:ext cx="10999485" cy="5638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/>
              <a:t>Initial </a:t>
            </a:r>
            <a:r>
              <a:rPr lang="fr-FR" sz="2400" dirty="0" err="1"/>
              <a:t>remark</a:t>
            </a:r>
            <a:r>
              <a:rPr lang="fr-FR" sz="2400" dirty="0"/>
              <a:t> </a:t>
            </a:r>
            <a:r>
              <a:rPr lang="fr-FR" sz="2400" dirty="0" err="1"/>
              <a:t>from</a:t>
            </a:r>
            <a:r>
              <a:rPr lang="fr-FR" sz="2400" dirty="0"/>
              <a:t> Bernard d’</a:t>
            </a:r>
            <a:r>
              <a:rPr lang="fr-FR" sz="2400" dirty="0" err="1"/>
              <a:t>Espagnat</a:t>
            </a:r>
            <a:r>
              <a:rPr lang="fr-FR" sz="2400" dirty="0"/>
              <a:t> in « </a:t>
            </a:r>
            <a:r>
              <a:rPr lang="fr-FR" sz="2400" dirty="0" err="1"/>
              <a:t>Conceptual</a:t>
            </a:r>
            <a:r>
              <a:rPr lang="fr-FR" sz="2400" dirty="0"/>
              <a:t> </a:t>
            </a:r>
            <a:r>
              <a:rPr lang="fr-FR" sz="2400" dirty="0" err="1"/>
              <a:t>Foundations</a:t>
            </a:r>
            <a:r>
              <a:rPr lang="fr-FR" sz="2400" dirty="0"/>
              <a:t> of Quantum </a:t>
            </a:r>
            <a:r>
              <a:rPr lang="fr-FR" sz="2400" dirty="0" err="1"/>
              <a:t>Mechanics</a:t>
            </a:r>
            <a:r>
              <a:rPr lang="fr-FR" sz="2400" dirty="0"/>
              <a:t> » (1971) and « </a:t>
            </a:r>
            <a:r>
              <a:rPr lang="fr-FR" sz="2400" dirty="0" err="1"/>
              <a:t>Veiled</a:t>
            </a:r>
            <a:r>
              <a:rPr lang="fr-FR" sz="2400" dirty="0"/>
              <a:t> Reality » (1994) 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90671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 txBox="1">
            <a:spLocks/>
          </p:cNvSpPr>
          <p:nvPr/>
        </p:nvSpPr>
        <p:spPr>
          <a:xfrm>
            <a:off x="539709" y="-595423"/>
            <a:ext cx="10782300" cy="17707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6600" dirty="0" smtClean="0">
                <a:solidFill>
                  <a:schemeClr val="accent1"/>
                </a:solidFill>
              </a:rPr>
              <a:t>The Convivial </a:t>
            </a:r>
            <a:r>
              <a:rPr lang="fr-FR" sz="6600" dirty="0" err="1" smtClean="0">
                <a:solidFill>
                  <a:schemeClr val="accent1"/>
                </a:solidFill>
              </a:rPr>
              <a:t>Solipsism</a:t>
            </a:r>
            <a:endParaRPr lang="fr-FR" sz="6600" dirty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23455" y="4217013"/>
            <a:ext cx="1069855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i="1" dirty="0" smtClean="0">
                <a:latin typeface="Cambria Math" panose="02040503050406030204" pitchFamily="18" charset="0"/>
              </a:rPr>
              <a:t>“</a:t>
            </a:r>
            <a:r>
              <a:rPr lang="en-US" sz="2000" i="1" dirty="0"/>
              <a:t>The reason we do not experience </a:t>
            </a:r>
            <a:r>
              <a:rPr lang="en-US" sz="2000" i="1" dirty="0" err="1"/>
              <a:t>superpositions</a:t>
            </a:r>
            <a:r>
              <a:rPr lang="en-US" sz="2000" i="1" dirty="0"/>
              <a:t> is not because they do not exist, but because we are not capable of experiencing several different states simultaneously” </a:t>
            </a:r>
          </a:p>
          <a:p>
            <a:pPr algn="r"/>
            <a:r>
              <a:rPr lang="en-US" sz="2000" i="1" dirty="0"/>
              <a:t>Lev </a:t>
            </a:r>
            <a:r>
              <a:rPr lang="en-US" sz="2000" i="1" dirty="0" err="1"/>
              <a:t>Vaidman</a:t>
            </a:r>
            <a:r>
              <a:rPr lang="en-US" sz="2000" i="1" dirty="0"/>
              <a:t> “All is </a:t>
            </a:r>
            <a:r>
              <a:rPr lang="el-GR" sz="2000" i="1" dirty="0"/>
              <a:t>ψ</a:t>
            </a:r>
            <a:r>
              <a:rPr lang="fr-FR" sz="2000" i="1" dirty="0"/>
              <a:t>"   </a:t>
            </a:r>
            <a:r>
              <a:rPr lang="en-US" sz="2000" i="1" dirty="0"/>
              <a:t>Journal of Physics: Conference Series 701 (2016)</a:t>
            </a:r>
            <a:r>
              <a:rPr lang="fr-FR" sz="2000" i="1" dirty="0"/>
              <a:t>      </a:t>
            </a:r>
          </a:p>
        </p:txBody>
      </p:sp>
      <p:sp>
        <p:nvSpPr>
          <p:cNvPr id="5" name="Rectangle 4"/>
          <p:cNvSpPr/>
          <p:nvPr/>
        </p:nvSpPr>
        <p:spPr>
          <a:xfrm>
            <a:off x="750916" y="1676088"/>
            <a:ext cx="106985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dirty="0"/>
              <a:t>How </a:t>
            </a:r>
            <a:r>
              <a:rPr lang="fr-FR" sz="2800" dirty="0" err="1"/>
              <a:t>is</a:t>
            </a:r>
            <a:r>
              <a:rPr lang="fr-FR" sz="2800" dirty="0"/>
              <a:t> </a:t>
            </a:r>
            <a:r>
              <a:rPr lang="fr-FR" sz="2800" dirty="0" err="1"/>
              <a:t>it</a:t>
            </a:r>
            <a:r>
              <a:rPr lang="fr-FR" sz="2800" dirty="0"/>
              <a:t> </a:t>
            </a:r>
            <a:r>
              <a:rPr lang="fr-FR" sz="2800" dirty="0" err="1"/>
              <a:t>then</a:t>
            </a:r>
            <a:r>
              <a:rPr lang="fr-FR" sz="2800" dirty="0"/>
              <a:t> possible to </a:t>
            </a:r>
            <a:r>
              <a:rPr lang="fr-FR" sz="2800" dirty="0" err="1"/>
              <a:t>get</a:t>
            </a:r>
            <a:r>
              <a:rPr lang="fr-FR" sz="2800" dirty="0"/>
              <a:t> one unique </a:t>
            </a:r>
            <a:r>
              <a:rPr lang="fr-FR" sz="2800" dirty="0" err="1"/>
              <a:t>result</a:t>
            </a:r>
            <a:r>
              <a:rPr lang="fr-FR" sz="2800" dirty="0"/>
              <a:t>?</a:t>
            </a:r>
          </a:p>
        </p:txBody>
      </p:sp>
      <p:sp>
        <p:nvSpPr>
          <p:cNvPr id="6" name="Rectangle 5"/>
          <p:cNvSpPr/>
          <p:nvPr/>
        </p:nvSpPr>
        <p:spPr>
          <a:xfrm>
            <a:off x="692727" y="3112416"/>
            <a:ext cx="106985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/>
              <a:t>Our </a:t>
            </a:r>
            <a:r>
              <a:rPr lang="fr-FR" sz="2400" dirty="0" err="1"/>
              <a:t>brain</a:t>
            </a:r>
            <a:r>
              <a:rPr lang="fr-FR" sz="2400" dirty="0"/>
              <a:t> </a:t>
            </a:r>
            <a:r>
              <a:rPr lang="fr-FR" sz="2400" dirty="0" err="1"/>
              <a:t>does</a:t>
            </a:r>
            <a:r>
              <a:rPr lang="fr-FR" sz="2400" dirty="0"/>
              <a:t> not </a:t>
            </a:r>
            <a:r>
              <a:rPr lang="fr-FR" sz="2400" dirty="0" err="1"/>
              <a:t>allow</a:t>
            </a:r>
            <a:r>
              <a:rPr lang="fr-FR" sz="2400" dirty="0"/>
              <a:t> us to </a:t>
            </a:r>
            <a:r>
              <a:rPr lang="fr-FR" sz="2400" dirty="0" err="1"/>
              <a:t>perceive</a:t>
            </a:r>
            <a:r>
              <a:rPr lang="fr-FR" sz="2400" dirty="0"/>
              <a:t> </a:t>
            </a:r>
            <a:r>
              <a:rPr lang="fr-FR" sz="2400" dirty="0" err="1"/>
              <a:t>directly</a:t>
            </a:r>
            <a:r>
              <a:rPr lang="fr-FR" sz="2400" dirty="0"/>
              <a:t> </a:t>
            </a:r>
            <a:r>
              <a:rPr lang="fr-FR" sz="2400" dirty="0" err="1"/>
              <a:t>superposed</a:t>
            </a:r>
            <a:r>
              <a:rPr lang="fr-FR" sz="2400" dirty="0"/>
              <a:t> states. </a:t>
            </a:r>
            <a:r>
              <a:rPr lang="fr-FR" sz="2400" dirty="0" err="1"/>
              <a:t>When</a:t>
            </a:r>
            <a:r>
              <a:rPr lang="fr-FR" sz="2400" dirty="0"/>
              <a:t> </a:t>
            </a:r>
            <a:r>
              <a:rPr lang="fr-FR" sz="2400" dirty="0" err="1"/>
              <a:t>we</a:t>
            </a:r>
            <a:r>
              <a:rPr lang="fr-FR" sz="2400" dirty="0"/>
              <a:t> look at a </a:t>
            </a:r>
            <a:r>
              <a:rPr lang="fr-FR" sz="2400" dirty="0" err="1"/>
              <a:t>superposed</a:t>
            </a:r>
            <a:r>
              <a:rPr lang="fr-FR" sz="2400" dirty="0"/>
              <a:t> state </a:t>
            </a:r>
            <a:r>
              <a:rPr lang="fr-FR" sz="2400" dirty="0" err="1"/>
              <a:t>we</a:t>
            </a:r>
            <a:r>
              <a:rPr lang="fr-FR" sz="2400" dirty="0"/>
              <a:t> </a:t>
            </a:r>
            <a:r>
              <a:rPr lang="fr-FR" sz="2400" dirty="0" err="1"/>
              <a:t>perceive</a:t>
            </a:r>
            <a:r>
              <a:rPr lang="fr-FR" sz="2400" dirty="0"/>
              <a:t> </a:t>
            </a:r>
            <a:r>
              <a:rPr lang="fr-FR" sz="2400" dirty="0" err="1"/>
              <a:t>only</a:t>
            </a:r>
            <a:r>
              <a:rPr lang="fr-FR" sz="2400" dirty="0"/>
              <a:t> one component of the superposition</a:t>
            </a:r>
            <a:r>
              <a:rPr lang="fr-FR" sz="2000" dirty="0" smtClean="0">
                <a:latin typeface="Cambria Math" panose="02040503050406030204" pitchFamily="18" charset="0"/>
              </a:rPr>
              <a:t>.</a:t>
            </a:r>
            <a:endParaRPr lang="fr-FR" sz="2000" dirty="0">
              <a:latin typeface="Cambria Math" panose="020405030504060302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50916" y="2260750"/>
            <a:ext cx="108509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b="1" dirty="0" smtClean="0">
                <a:solidFill>
                  <a:srgbClr val="92D050"/>
                </a:solidFill>
                <a:latin typeface="Cambria Math" panose="02040503050406030204" pitchFamily="18" charset="0"/>
              </a:rPr>
              <a:t>The </a:t>
            </a:r>
            <a:r>
              <a:rPr lang="fr-FR" sz="2800" b="1" dirty="0" err="1" smtClean="0">
                <a:solidFill>
                  <a:srgbClr val="92D050"/>
                </a:solidFill>
                <a:latin typeface="Cambria Math" panose="02040503050406030204" pitchFamily="18" charset="0"/>
              </a:rPr>
              <a:t>idea</a:t>
            </a:r>
            <a:r>
              <a:rPr lang="fr-FR" sz="2800" b="1" dirty="0" smtClean="0">
                <a:solidFill>
                  <a:srgbClr val="92D050"/>
                </a:solidFill>
                <a:latin typeface="Cambria Math" panose="02040503050406030204" pitchFamily="18" charset="0"/>
              </a:rPr>
              <a:t> </a:t>
            </a:r>
            <a:r>
              <a:rPr lang="fr-FR" sz="2800" b="1" dirty="0" err="1" smtClean="0">
                <a:solidFill>
                  <a:srgbClr val="92D050"/>
                </a:solidFill>
                <a:latin typeface="Cambria Math" panose="02040503050406030204" pitchFamily="18" charset="0"/>
              </a:rPr>
              <a:t>is</a:t>
            </a:r>
            <a:r>
              <a:rPr lang="fr-FR" sz="2800" b="1" dirty="0" smtClean="0">
                <a:solidFill>
                  <a:srgbClr val="92D050"/>
                </a:solidFill>
                <a:latin typeface="Cambria Math" panose="02040503050406030204" pitchFamily="18" charset="0"/>
              </a:rPr>
              <a:t> </a:t>
            </a:r>
            <a:r>
              <a:rPr lang="fr-FR" sz="2800" b="1" dirty="0" err="1" smtClean="0">
                <a:solidFill>
                  <a:srgbClr val="92D050"/>
                </a:solidFill>
                <a:latin typeface="Cambria Math" panose="02040503050406030204" pitchFamily="18" charset="0"/>
              </a:rPr>
              <a:t>very</a:t>
            </a:r>
            <a:r>
              <a:rPr lang="fr-FR" sz="2800" b="1" dirty="0" smtClean="0">
                <a:solidFill>
                  <a:srgbClr val="92D050"/>
                </a:solidFill>
                <a:latin typeface="Cambria Math" panose="02040503050406030204" pitchFamily="18" charset="0"/>
              </a:rPr>
              <a:t> simple    </a:t>
            </a:r>
            <a:endParaRPr lang="fr-FR" sz="2800" b="1" dirty="0">
              <a:solidFill>
                <a:srgbClr val="92D050"/>
              </a:solidFill>
              <a:latin typeface="Cambria Math" panose="02040503050406030204" pitchFamily="18" charset="0"/>
            </a:endParaRPr>
          </a:p>
        </p:txBody>
      </p:sp>
      <p:pic>
        <p:nvPicPr>
          <p:cNvPr id="1026" name="Picture 2" descr="Ampoule D&amp;#39;idée Avec L&amp;#39;index Jusqu&amp;#39;à Clip Art Libres De Droits , Vecteurs Et  Illustration. Image 27704633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1965" y="2239286"/>
            <a:ext cx="628196" cy="676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692727" y="5567831"/>
            <a:ext cx="106985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/>
              <a:t>There </a:t>
            </a:r>
            <a:r>
              <a:rPr lang="fr-FR" sz="2400" dirty="0" err="1"/>
              <a:t>is</a:t>
            </a:r>
            <a:r>
              <a:rPr lang="fr-FR" sz="2400" dirty="0"/>
              <a:t> no </a:t>
            </a:r>
            <a:r>
              <a:rPr lang="fr-FR" sz="2400" dirty="0" err="1"/>
              <a:t>need</a:t>
            </a:r>
            <a:r>
              <a:rPr lang="fr-FR" sz="2400" dirty="0"/>
              <a:t> to have </a:t>
            </a:r>
            <a:r>
              <a:rPr lang="fr-FR" sz="2400" dirty="0" err="1"/>
              <a:t>many</a:t>
            </a:r>
            <a:r>
              <a:rPr lang="fr-FR" sz="2400" dirty="0"/>
              <a:t> </a:t>
            </a:r>
            <a:r>
              <a:rPr lang="fr-FR" sz="2400" dirty="0" err="1"/>
              <a:t>worlds</a:t>
            </a:r>
            <a:r>
              <a:rPr lang="fr-FR" sz="2400" dirty="0"/>
              <a:t> and </a:t>
            </a:r>
            <a:r>
              <a:rPr lang="fr-FR" sz="2400" dirty="0" err="1"/>
              <a:t>many</a:t>
            </a:r>
            <a:r>
              <a:rPr lang="fr-FR" sz="2400" dirty="0"/>
              <a:t> </a:t>
            </a:r>
            <a:r>
              <a:rPr lang="fr-FR" sz="2400" dirty="0" err="1"/>
              <a:t>observers</a:t>
            </a:r>
            <a:r>
              <a:rPr lang="fr-FR" sz="2000" dirty="0">
                <a:latin typeface="Cambria Math" panose="02040503050406030204" pitchFamily="18" charset="0"/>
              </a:rPr>
              <a:t>.</a:t>
            </a:r>
            <a:endParaRPr lang="fr-FR" sz="2000" dirty="0" smtClean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648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err="1" smtClean="0"/>
              <a:t>We</a:t>
            </a:r>
            <a:r>
              <a:rPr lang="fr-FR" dirty="0" smtClean="0"/>
              <a:t> are not able of </a:t>
            </a:r>
            <a:r>
              <a:rPr lang="fr-FR" dirty="0" err="1" smtClean="0"/>
              <a:t>seeing</a:t>
            </a:r>
            <a:r>
              <a:rPr lang="fr-FR" dirty="0" smtClean="0"/>
              <a:t> </a:t>
            </a:r>
            <a:r>
              <a:rPr lang="fr-FR" dirty="0" err="1" smtClean="0"/>
              <a:t>superposed</a:t>
            </a:r>
            <a:r>
              <a:rPr lang="fr-FR" dirty="0" smtClean="0"/>
              <a:t> states and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perceive</a:t>
            </a:r>
            <a:r>
              <a:rPr lang="fr-FR" dirty="0" smtClean="0"/>
              <a:t> </a:t>
            </a:r>
            <a:r>
              <a:rPr lang="fr-FR" dirty="0" err="1" smtClean="0"/>
              <a:t>only</a:t>
            </a:r>
            <a:r>
              <a:rPr lang="fr-FR" dirty="0" smtClean="0"/>
              <a:t> one component</a:t>
            </a:r>
            <a:endParaRPr lang="fr-FR" dirty="0"/>
          </a:p>
        </p:txBody>
      </p:sp>
      <p:pic>
        <p:nvPicPr>
          <p:cNvPr id="1026" name="Picture 2" descr="RÃ©sultat de recherche d'images pour &quot;dancer illusion&quot;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0" y="2605881"/>
            <a:ext cx="2095500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518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 txBox="1">
            <a:spLocks/>
          </p:cNvSpPr>
          <p:nvPr/>
        </p:nvSpPr>
        <p:spPr>
          <a:xfrm>
            <a:off x="539709" y="-595423"/>
            <a:ext cx="10782300" cy="17707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6600" dirty="0" smtClean="0">
                <a:solidFill>
                  <a:schemeClr val="accent1"/>
                </a:solidFill>
              </a:rPr>
              <a:t>The Convivial </a:t>
            </a:r>
            <a:r>
              <a:rPr lang="fr-FR" sz="6600" dirty="0" err="1" smtClean="0">
                <a:solidFill>
                  <a:schemeClr val="accent1"/>
                </a:solidFill>
              </a:rPr>
              <a:t>Solipsism</a:t>
            </a:r>
            <a:endParaRPr lang="fr-FR" sz="6600" dirty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23455" y="3565852"/>
            <a:ext cx="1069855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dirty="0">
                <a:latin typeface="Cambria Math" panose="02040503050406030204" pitchFamily="18" charset="0"/>
              </a:rPr>
              <a:t>The </a:t>
            </a:r>
            <a:r>
              <a:rPr lang="fr-FR" sz="2000" dirty="0" err="1" smtClean="0">
                <a:latin typeface="Cambria Math" panose="02040503050406030204" pitchFamily="18" charset="0"/>
              </a:rPr>
              <a:t>universe</a:t>
            </a:r>
            <a:r>
              <a:rPr lang="fr-FR" sz="2000" dirty="0" smtClean="0">
                <a:latin typeface="Cambria Math" panose="02040503050406030204" pitchFamily="18" charset="0"/>
              </a:rPr>
              <a:t> and the observer </a:t>
            </a:r>
            <a:r>
              <a:rPr lang="fr-FR" sz="2000" dirty="0" err="1" smtClean="0">
                <a:latin typeface="Cambria Math" panose="02040503050406030204" pitchFamily="18" charset="0"/>
              </a:rPr>
              <a:t>remain</a:t>
            </a:r>
            <a:r>
              <a:rPr lang="fr-FR" sz="2000" dirty="0" smtClean="0">
                <a:latin typeface="Cambria Math" panose="02040503050406030204" pitchFamily="18" charset="0"/>
              </a:rPr>
              <a:t> </a:t>
            </a:r>
            <a:r>
              <a:rPr lang="fr-FR" sz="2000" dirty="0" err="1" smtClean="0">
                <a:latin typeface="Cambria Math" panose="02040503050406030204" pitchFamily="18" charset="0"/>
              </a:rPr>
              <a:t>physically</a:t>
            </a:r>
            <a:r>
              <a:rPr lang="fr-FR" sz="2000" dirty="0" smtClean="0">
                <a:latin typeface="Cambria Math" panose="02040503050406030204" pitchFamily="18" charset="0"/>
              </a:rPr>
              <a:t> in </a:t>
            </a:r>
            <a:r>
              <a:rPr lang="fr-FR" sz="2000" dirty="0">
                <a:latin typeface="Cambria Math" panose="02040503050406030204" pitchFamily="18" charset="0"/>
              </a:rPr>
              <a:t>a </a:t>
            </a:r>
            <a:r>
              <a:rPr lang="fr-FR" sz="2000" dirty="0" err="1">
                <a:latin typeface="Cambria Math" panose="02040503050406030204" pitchFamily="18" charset="0"/>
              </a:rPr>
              <a:t>superposed</a:t>
            </a:r>
            <a:r>
              <a:rPr lang="fr-FR" sz="2000" dirty="0">
                <a:latin typeface="Cambria Math" panose="02040503050406030204" pitchFamily="18" charset="0"/>
              </a:rPr>
              <a:t> state but </a:t>
            </a:r>
            <a:r>
              <a:rPr lang="fr-FR" sz="2000" dirty="0" err="1">
                <a:latin typeface="Cambria Math" panose="02040503050406030204" pitchFamily="18" charset="0"/>
              </a:rPr>
              <a:t>her</a:t>
            </a:r>
            <a:r>
              <a:rPr lang="fr-FR" sz="2000" dirty="0">
                <a:latin typeface="Cambria Math" panose="02040503050406030204" pitchFamily="18" charset="0"/>
              </a:rPr>
              <a:t> </a:t>
            </a:r>
            <a:r>
              <a:rPr lang="fr-FR" sz="2000" dirty="0" smtClean="0">
                <a:latin typeface="Cambria Math" panose="02040503050406030204" pitchFamily="18" charset="0"/>
              </a:rPr>
              <a:t>/ </a:t>
            </a:r>
            <a:r>
              <a:rPr lang="fr-FR" sz="2000" dirty="0" err="1" smtClean="0">
                <a:latin typeface="Cambria Math" panose="02040503050406030204" pitchFamily="18" charset="0"/>
              </a:rPr>
              <a:t>his</a:t>
            </a:r>
            <a:r>
              <a:rPr lang="fr-FR" sz="2000" dirty="0" smtClean="0">
                <a:latin typeface="Cambria Math" panose="02040503050406030204" pitchFamily="18" charset="0"/>
              </a:rPr>
              <a:t> </a:t>
            </a:r>
            <a:r>
              <a:rPr lang="fr-FR" sz="2000" dirty="0" err="1">
                <a:latin typeface="Cambria Math" panose="02040503050406030204" pitchFamily="18" charset="0"/>
              </a:rPr>
              <a:t>awareness</a:t>
            </a:r>
            <a:r>
              <a:rPr lang="fr-FR" sz="2000" dirty="0">
                <a:latin typeface="Cambria Math" panose="02040503050406030204" pitchFamily="18" charset="0"/>
              </a:rPr>
              <a:t> </a:t>
            </a:r>
            <a:r>
              <a:rPr lang="fr-FR" sz="2000" dirty="0" err="1">
                <a:latin typeface="Cambria Math" panose="02040503050406030204" pitchFamily="18" charset="0"/>
              </a:rPr>
              <a:t>is</a:t>
            </a:r>
            <a:r>
              <a:rPr lang="fr-FR" sz="2000" dirty="0">
                <a:latin typeface="Cambria Math" panose="02040503050406030204" pitchFamily="18" charset="0"/>
              </a:rPr>
              <a:t> </a:t>
            </a:r>
            <a:r>
              <a:rPr lang="fr-FR" sz="2000" dirty="0" err="1" smtClean="0">
                <a:latin typeface="Cambria Math" panose="02040503050406030204" pitchFamily="18" charset="0"/>
              </a:rPr>
              <a:t>hung</a:t>
            </a:r>
            <a:r>
              <a:rPr lang="fr-FR" sz="2000" dirty="0" smtClean="0">
                <a:latin typeface="Cambria Math" panose="02040503050406030204" pitchFamily="18" charset="0"/>
              </a:rPr>
              <a:t>-on </a:t>
            </a:r>
            <a:r>
              <a:rPr lang="fr-FR" sz="2000" dirty="0">
                <a:latin typeface="Cambria Math" panose="02040503050406030204" pitchFamily="18" charset="0"/>
              </a:rPr>
              <a:t>to </a:t>
            </a:r>
            <a:r>
              <a:rPr lang="fr-FR" sz="2000" dirty="0" err="1">
                <a:latin typeface="Cambria Math" panose="02040503050406030204" pitchFamily="18" charset="0"/>
              </a:rPr>
              <a:t>only</a:t>
            </a:r>
            <a:r>
              <a:rPr lang="fr-FR" sz="2000" dirty="0">
                <a:latin typeface="Cambria Math" panose="02040503050406030204" pitchFamily="18" charset="0"/>
              </a:rPr>
              <a:t> one </a:t>
            </a:r>
            <a:r>
              <a:rPr lang="fr-FR" sz="2000" dirty="0" err="1" smtClean="0">
                <a:latin typeface="Cambria Math" panose="02040503050406030204" pitchFamily="18" charset="0"/>
              </a:rPr>
              <a:t>branch</a:t>
            </a:r>
            <a:r>
              <a:rPr lang="fr-FR" sz="2000" dirty="0" smtClean="0">
                <a:latin typeface="Cambria Math" panose="02040503050406030204" pitchFamily="18" charset="0"/>
              </a:rPr>
              <a:t> of the superposition  </a:t>
            </a:r>
            <a:r>
              <a:rPr lang="fr-FR" sz="2000" dirty="0" err="1">
                <a:latin typeface="Cambria Math" panose="02040503050406030204" pitchFamily="18" charset="0"/>
              </a:rPr>
              <a:t>which</a:t>
            </a:r>
            <a:r>
              <a:rPr lang="fr-FR" sz="2000" dirty="0">
                <a:latin typeface="Cambria Math" panose="02040503050406030204" pitchFamily="18" charset="0"/>
              </a:rPr>
              <a:t> </a:t>
            </a:r>
            <a:r>
              <a:rPr lang="fr-FR" sz="2000" dirty="0" err="1">
                <a:latin typeface="Cambria Math" panose="02040503050406030204" pitchFamily="18" charset="0"/>
              </a:rPr>
              <a:t>is</a:t>
            </a:r>
            <a:r>
              <a:rPr lang="fr-FR" sz="2000" dirty="0">
                <a:latin typeface="Cambria Math" panose="02040503050406030204" pitchFamily="18" charset="0"/>
              </a:rPr>
              <a:t> </a:t>
            </a:r>
            <a:r>
              <a:rPr lang="fr-FR" sz="2000" dirty="0" err="1">
                <a:latin typeface="Cambria Math" panose="02040503050406030204" pitchFamily="18" charset="0"/>
              </a:rPr>
              <a:t>chosen</a:t>
            </a:r>
            <a:r>
              <a:rPr lang="fr-FR" sz="2000" dirty="0">
                <a:latin typeface="Cambria Math" panose="02040503050406030204" pitchFamily="18" charset="0"/>
              </a:rPr>
              <a:t> at </a:t>
            </a:r>
            <a:r>
              <a:rPr lang="fr-FR" sz="2000" dirty="0" err="1">
                <a:latin typeface="Cambria Math" panose="02040503050406030204" pitchFamily="18" charset="0"/>
              </a:rPr>
              <a:t>random</a:t>
            </a:r>
            <a:r>
              <a:rPr lang="fr-FR" sz="2000" dirty="0">
                <a:latin typeface="Cambria Math" panose="02040503050406030204" pitchFamily="18" charset="0"/>
              </a:rPr>
              <a:t> </a:t>
            </a:r>
            <a:r>
              <a:rPr lang="fr-FR" sz="2000" dirty="0" err="1">
                <a:latin typeface="Cambria Math" panose="02040503050406030204" pitchFamily="18" charset="0"/>
              </a:rPr>
              <a:t>according</a:t>
            </a:r>
            <a:r>
              <a:rPr lang="fr-FR" sz="2000" dirty="0">
                <a:latin typeface="Cambria Math" panose="02040503050406030204" pitchFamily="18" charset="0"/>
              </a:rPr>
              <a:t> to the Born </a:t>
            </a:r>
            <a:r>
              <a:rPr lang="fr-FR" sz="2000" dirty="0" err="1" smtClean="0">
                <a:latin typeface="Cambria Math" panose="02040503050406030204" pitchFamily="18" charset="0"/>
              </a:rPr>
              <a:t>rule</a:t>
            </a:r>
            <a:r>
              <a:rPr lang="fr-FR" sz="2000" dirty="0" smtClean="0">
                <a:latin typeface="Cambria Math" panose="02040503050406030204" pitchFamily="18" charset="0"/>
              </a:rPr>
              <a:t>. This </a:t>
            </a:r>
            <a:r>
              <a:rPr lang="fr-FR" sz="2000" dirty="0" err="1" smtClean="0">
                <a:latin typeface="Cambria Math" panose="02040503050406030204" pitchFamily="18" charset="0"/>
              </a:rPr>
              <a:t>solves</a:t>
            </a:r>
            <a:r>
              <a:rPr lang="fr-FR" sz="2000" dirty="0" smtClean="0">
                <a:latin typeface="Cambria Math" panose="02040503050406030204" pitchFamily="18" charset="0"/>
              </a:rPr>
              <a:t> the </a:t>
            </a:r>
            <a:r>
              <a:rPr lang="fr-FR" sz="2000" dirty="0" err="1" smtClean="0">
                <a:latin typeface="Cambria Math" panose="02040503050406030204" pitchFamily="18" charset="0"/>
              </a:rPr>
              <a:t>problem</a:t>
            </a:r>
            <a:r>
              <a:rPr lang="fr-FR" sz="2000" dirty="0" smtClean="0">
                <a:latin typeface="Cambria Math" panose="02040503050406030204" pitchFamily="18" charset="0"/>
              </a:rPr>
              <a:t> of </a:t>
            </a:r>
            <a:r>
              <a:rPr lang="fr-FR" sz="2000" dirty="0" err="1" smtClean="0">
                <a:latin typeface="Cambria Math" panose="02040503050406030204" pitchFamily="18" charset="0"/>
              </a:rPr>
              <a:t>probabilities</a:t>
            </a:r>
            <a:r>
              <a:rPr lang="fr-FR" sz="2000" dirty="0" smtClean="0">
                <a:latin typeface="Cambria Math" panose="02040503050406030204" pitchFamily="18" charset="0"/>
              </a:rPr>
              <a:t> </a:t>
            </a:r>
            <a:r>
              <a:rPr lang="fr-FR" sz="2000" dirty="0" err="1" smtClean="0">
                <a:latin typeface="Cambria Math" panose="02040503050406030204" pitchFamily="18" charset="0"/>
              </a:rPr>
              <a:t>that</a:t>
            </a:r>
            <a:r>
              <a:rPr lang="fr-FR" sz="2000" dirty="0" smtClean="0">
                <a:latin typeface="Cambria Math" panose="02040503050406030204" pitchFamily="18" charset="0"/>
              </a:rPr>
              <a:t> </a:t>
            </a:r>
            <a:r>
              <a:rPr lang="fr-FR" sz="2000" dirty="0" err="1" smtClean="0">
                <a:latin typeface="Cambria Math" panose="02040503050406030204" pitchFamily="18" charset="0"/>
              </a:rPr>
              <a:t>is</a:t>
            </a:r>
            <a:r>
              <a:rPr lang="fr-FR" sz="2000" dirty="0" smtClean="0">
                <a:latin typeface="Cambria Math" panose="02040503050406030204" pitchFamily="18" charset="0"/>
              </a:rPr>
              <a:t> </a:t>
            </a:r>
            <a:r>
              <a:rPr lang="fr-FR" sz="2000" dirty="0" err="1" smtClean="0">
                <a:latin typeface="Cambria Math" panose="02040503050406030204" pitchFamily="18" charset="0"/>
              </a:rPr>
              <a:t>pregnant</a:t>
            </a:r>
            <a:r>
              <a:rPr lang="fr-FR" sz="2000" dirty="0" smtClean="0">
                <a:latin typeface="Cambria Math" panose="02040503050406030204" pitchFamily="18" charset="0"/>
              </a:rPr>
              <a:t> in MWI.</a:t>
            </a:r>
          </a:p>
        </p:txBody>
      </p:sp>
      <p:sp>
        <p:nvSpPr>
          <p:cNvPr id="5" name="Rectangle 4"/>
          <p:cNvSpPr/>
          <p:nvPr/>
        </p:nvSpPr>
        <p:spPr>
          <a:xfrm>
            <a:off x="750916" y="1556015"/>
            <a:ext cx="106985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b="1" dirty="0" smtClean="0">
                <a:latin typeface="Cambria Math" panose="02040503050406030204" pitchFamily="18" charset="0"/>
              </a:rPr>
              <a:t>How </a:t>
            </a:r>
            <a:r>
              <a:rPr lang="fr-FR" sz="2800" b="1" dirty="0" err="1" smtClean="0">
                <a:latin typeface="Cambria Math" panose="02040503050406030204" pitchFamily="18" charset="0"/>
              </a:rPr>
              <a:t>is</a:t>
            </a:r>
            <a:r>
              <a:rPr lang="fr-FR" sz="2800" b="1" dirty="0" smtClean="0">
                <a:latin typeface="Cambria Math" panose="02040503050406030204" pitchFamily="18" charset="0"/>
              </a:rPr>
              <a:t> </a:t>
            </a:r>
            <a:r>
              <a:rPr lang="fr-FR" sz="2800" b="1" dirty="0" err="1" smtClean="0">
                <a:latin typeface="Cambria Math" panose="02040503050406030204" pitchFamily="18" charset="0"/>
              </a:rPr>
              <a:t>it</a:t>
            </a:r>
            <a:r>
              <a:rPr lang="fr-FR" sz="2800" b="1" dirty="0" smtClean="0">
                <a:latin typeface="Cambria Math" panose="02040503050406030204" pitchFamily="18" charset="0"/>
              </a:rPr>
              <a:t> </a:t>
            </a:r>
            <a:r>
              <a:rPr lang="fr-FR" sz="2800" b="1" dirty="0" err="1" smtClean="0">
                <a:latin typeface="Cambria Math" panose="02040503050406030204" pitchFamily="18" charset="0"/>
              </a:rPr>
              <a:t>then</a:t>
            </a:r>
            <a:r>
              <a:rPr lang="fr-FR" sz="2800" b="1" dirty="0" smtClean="0">
                <a:latin typeface="Cambria Math" panose="02040503050406030204" pitchFamily="18" charset="0"/>
              </a:rPr>
              <a:t> possible to </a:t>
            </a:r>
            <a:r>
              <a:rPr lang="fr-FR" sz="2800" b="1" dirty="0" err="1" smtClean="0">
                <a:latin typeface="Cambria Math" panose="02040503050406030204" pitchFamily="18" charset="0"/>
              </a:rPr>
              <a:t>get</a:t>
            </a:r>
            <a:r>
              <a:rPr lang="fr-FR" sz="2800" b="1" dirty="0" smtClean="0">
                <a:latin typeface="Cambria Math" panose="02040503050406030204" pitchFamily="18" charset="0"/>
              </a:rPr>
              <a:t> one unique </a:t>
            </a:r>
            <a:r>
              <a:rPr lang="fr-FR" sz="2800" b="1" dirty="0" err="1" smtClean="0">
                <a:latin typeface="Cambria Math" panose="02040503050406030204" pitchFamily="18" charset="0"/>
              </a:rPr>
              <a:t>result</a:t>
            </a:r>
            <a:r>
              <a:rPr lang="fr-FR" sz="2800" b="1" dirty="0" smtClean="0">
                <a:latin typeface="Cambria Math" panose="02040503050406030204" pitchFamily="18" charset="0"/>
              </a:rPr>
              <a:t>?</a:t>
            </a:r>
            <a:endParaRPr lang="fr-FR" sz="2800" b="1" dirty="0">
              <a:latin typeface="Cambria Math" panose="0204050305040603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5620" y="4809987"/>
            <a:ext cx="1069855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dirty="0" smtClean="0">
                <a:latin typeface="Cambria Math" panose="02040503050406030204" pitchFamily="18" charset="0"/>
              </a:rPr>
              <a:t>So a </a:t>
            </a:r>
            <a:r>
              <a:rPr lang="fr-FR" sz="2000" dirty="0" err="1" smtClean="0">
                <a:latin typeface="Cambria Math" panose="02040503050406030204" pitchFamily="18" charset="0"/>
              </a:rPr>
              <a:t>measurement</a:t>
            </a:r>
            <a:r>
              <a:rPr lang="fr-FR" sz="2000" dirty="0" smtClean="0">
                <a:latin typeface="Cambria Math" panose="02040503050406030204" pitchFamily="18" charset="0"/>
              </a:rPr>
              <a:t> </a:t>
            </a:r>
            <a:r>
              <a:rPr lang="fr-FR" sz="2000" dirty="0" err="1" smtClean="0">
                <a:latin typeface="Cambria Math" panose="02040503050406030204" pitchFamily="18" charset="0"/>
              </a:rPr>
              <a:t>is</a:t>
            </a:r>
            <a:r>
              <a:rPr lang="fr-FR" sz="2000" dirty="0" smtClean="0">
                <a:latin typeface="Cambria Math" panose="02040503050406030204" pitchFamily="18" charset="0"/>
              </a:rPr>
              <a:t> </a:t>
            </a:r>
            <a:r>
              <a:rPr lang="fr-FR" sz="2000" dirty="0" err="1" smtClean="0">
                <a:latin typeface="Cambria Math" panose="02040503050406030204" pitchFamily="18" charset="0"/>
              </a:rPr>
              <a:t>nothing</a:t>
            </a:r>
            <a:r>
              <a:rPr lang="fr-FR" sz="2000" dirty="0" smtClean="0">
                <a:latin typeface="Cambria Math" panose="02040503050406030204" pitchFamily="18" charset="0"/>
              </a:rPr>
              <a:t> </a:t>
            </a:r>
            <a:r>
              <a:rPr lang="fr-FR" sz="2000" dirty="0" err="1" smtClean="0">
                <a:latin typeface="Cambria Math" panose="02040503050406030204" pitchFamily="18" charset="0"/>
              </a:rPr>
              <a:t>else</a:t>
            </a:r>
            <a:r>
              <a:rPr lang="fr-FR" sz="2000" dirty="0" smtClean="0">
                <a:latin typeface="Cambria Math" panose="02040503050406030204" pitchFamily="18" charset="0"/>
              </a:rPr>
              <a:t> </a:t>
            </a:r>
            <a:r>
              <a:rPr lang="fr-FR" sz="2000" dirty="0" err="1" smtClean="0">
                <a:latin typeface="Cambria Math" panose="02040503050406030204" pitchFamily="18" charset="0"/>
              </a:rPr>
              <a:t>than</a:t>
            </a:r>
            <a:r>
              <a:rPr lang="fr-FR" sz="2000" dirty="0" smtClean="0">
                <a:latin typeface="Cambria Math" panose="02040503050406030204" pitchFamily="18" charset="0"/>
              </a:rPr>
              <a:t> the </a:t>
            </a:r>
            <a:r>
              <a:rPr lang="fr-FR" sz="2000" dirty="0" err="1" smtClean="0">
                <a:latin typeface="Cambria Math" panose="02040503050406030204" pitchFamily="18" charset="0"/>
              </a:rPr>
              <a:t>fact</a:t>
            </a:r>
            <a:r>
              <a:rPr lang="fr-FR" sz="2000" dirty="0" smtClean="0">
                <a:latin typeface="Cambria Math" panose="02040503050406030204" pitchFamily="18" charset="0"/>
              </a:rPr>
              <a:t> </a:t>
            </a:r>
            <a:r>
              <a:rPr lang="fr-FR" sz="2000" dirty="0" err="1" smtClean="0">
                <a:latin typeface="Cambria Math" panose="02040503050406030204" pitchFamily="18" charset="0"/>
              </a:rPr>
              <a:t>that</a:t>
            </a:r>
            <a:r>
              <a:rPr lang="fr-FR" sz="2000" dirty="0" smtClean="0">
                <a:latin typeface="Cambria Math" panose="02040503050406030204" pitchFamily="18" charset="0"/>
              </a:rPr>
              <a:t> </a:t>
            </a:r>
            <a:r>
              <a:rPr lang="fr-FR" sz="2000" dirty="0" err="1" smtClean="0">
                <a:latin typeface="Cambria Math" panose="02040503050406030204" pitchFamily="18" charset="0"/>
              </a:rPr>
              <a:t>when</a:t>
            </a:r>
            <a:r>
              <a:rPr lang="fr-FR" sz="2000" dirty="0" smtClean="0">
                <a:latin typeface="Cambria Math" panose="02040503050406030204" pitchFamily="18" charset="0"/>
              </a:rPr>
              <a:t> </a:t>
            </a:r>
            <a:r>
              <a:rPr lang="fr-FR" sz="2000" dirty="0" err="1" smtClean="0">
                <a:latin typeface="Cambria Math" panose="02040503050406030204" pitchFamily="18" charset="0"/>
              </a:rPr>
              <a:t>we</a:t>
            </a:r>
            <a:r>
              <a:rPr lang="fr-FR" sz="2000" dirty="0" smtClean="0">
                <a:latin typeface="Cambria Math" panose="02040503050406030204" pitchFamily="18" charset="0"/>
              </a:rPr>
              <a:t> look at a </a:t>
            </a:r>
            <a:r>
              <a:rPr lang="fr-FR" sz="2000" dirty="0" err="1" smtClean="0">
                <a:latin typeface="Cambria Math" panose="02040503050406030204" pitchFamily="18" charset="0"/>
              </a:rPr>
              <a:t>superposed</a:t>
            </a:r>
            <a:r>
              <a:rPr lang="fr-FR" sz="2000" dirty="0" smtClean="0">
                <a:latin typeface="Cambria Math" panose="02040503050406030204" pitchFamily="18" charset="0"/>
              </a:rPr>
              <a:t> state </a:t>
            </a:r>
            <a:r>
              <a:rPr lang="fr-FR" sz="2000" dirty="0" err="1" smtClean="0">
                <a:latin typeface="Cambria Math" panose="02040503050406030204" pitchFamily="18" charset="0"/>
              </a:rPr>
              <a:t>our</a:t>
            </a:r>
            <a:r>
              <a:rPr lang="fr-FR" sz="2000" dirty="0" smtClean="0">
                <a:latin typeface="Cambria Math" panose="02040503050406030204" pitchFamily="18" charset="0"/>
              </a:rPr>
              <a:t> </a:t>
            </a:r>
            <a:r>
              <a:rPr lang="fr-FR" sz="2000" dirty="0" err="1" smtClean="0">
                <a:latin typeface="Cambria Math" panose="02040503050406030204" pitchFamily="18" charset="0"/>
              </a:rPr>
              <a:t>brain</a:t>
            </a:r>
            <a:r>
              <a:rPr lang="fr-FR" sz="2000" dirty="0" smtClean="0">
                <a:latin typeface="Cambria Math" panose="02040503050406030204" pitchFamily="18" charset="0"/>
              </a:rPr>
              <a:t> selects one component of the superposition (</a:t>
            </a:r>
            <a:r>
              <a:rPr lang="fr-FR" sz="2000" dirty="0" err="1" smtClean="0">
                <a:latin typeface="Cambria Math" panose="02040503050406030204" pitchFamily="18" charset="0"/>
              </a:rPr>
              <a:t>written</a:t>
            </a:r>
            <a:r>
              <a:rPr lang="fr-FR" sz="2000" dirty="0" smtClean="0">
                <a:latin typeface="Cambria Math" panose="02040503050406030204" pitchFamily="18" charset="0"/>
              </a:rPr>
              <a:t> in the </a:t>
            </a:r>
            <a:r>
              <a:rPr lang="fr-FR" sz="2000" dirty="0" err="1" smtClean="0">
                <a:latin typeface="Cambria Math" panose="02040503050406030204" pitchFamily="18" charset="0"/>
              </a:rPr>
              <a:t>prefered</a:t>
            </a:r>
            <a:r>
              <a:rPr lang="fr-FR" sz="2000" dirty="0" smtClean="0">
                <a:latin typeface="Cambria Math" panose="02040503050406030204" pitchFamily="18" charset="0"/>
              </a:rPr>
              <a:t> basis) and </a:t>
            </a:r>
            <a:r>
              <a:rPr lang="fr-FR" sz="2000" dirty="0" err="1">
                <a:latin typeface="Cambria Math" panose="02040503050406030204" pitchFamily="18" charset="0"/>
              </a:rPr>
              <a:t>our</a:t>
            </a:r>
            <a:r>
              <a:rPr lang="fr-FR" sz="2000" dirty="0">
                <a:latin typeface="Cambria Math" panose="02040503050406030204" pitchFamily="18" charset="0"/>
              </a:rPr>
              <a:t> </a:t>
            </a:r>
            <a:r>
              <a:rPr lang="fr-FR" sz="2000" dirty="0" err="1">
                <a:latin typeface="Cambria Math" panose="02040503050406030204" pitchFamily="18" charset="0"/>
              </a:rPr>
              <a:t>awareness</a:t>
            </a:r>
            <a:r>
              <a:rPr lang="fr-FR" sz="2000" dirty="0">
                <a:latin typeface="Cambria Math" panose="02040503050406030204" pitchFamily="18" charset="0"/>
              </a:rPr>
              <a:t> </a:t>
            </a:r>
            <a:r>
              <a:rPr lang="fr-FR" sz="2000" dirty="0" err="1" smtClean="0">
                <a:latin typeface="Cambria Math" panose="02040503050406030204" pitchFamily="18" charset="0"/>
              </a:rPr>
              <a:t>hangs</a:t>
            </a:r>
            <a:r>
              <a:rPr lang="fr-FR" sz="2000" dirty="0">
                <a:latin typeface="Cambria Math" panose="02040503050406030204" pitchFamily="18" charset="0"/>
              </a:rPr>
              <a:t>-</a:t>
            </a:r>
            <a:r>
              <a:rPr lang="fr-FR" sz="2000" dirty="0" smtClean="0">
                <a:latin typeface="Cambria Math" panose="02040503050406030204" pitchFamily="18" charset="0"/>
              </a:rPr>
              <a:t>on to </a:t>
            </a:r>
            <a:r>
              <a:rPr lang="fr-FR" sz="2000" dirty="0" err="1" smtClean="0">
                <a:latin typeface="Cambria Math" panose="02040503050406030204" pitchFamily="18" charset="0"/>
              </a:rPr>
              <a:t>this</a:t>
            </a:r>
            <a:r>
              <a:rPr lang="fr-FR" sz="2000" dirty="0" smtClean="0">
                <a:latin typeface="Cambria Math" panose="02040503050406030204" pitchFamily="18" charset="0"/>
              </a:rPr>
              <a:t> component.</a:t>
            </a:r>
            <a:endParaRPr lang="fr-FR" sz="2000" dirty="0">
              <a:latin typeface="Cambria Math" panose="020405030504060302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6828" y="5801974"/>
            <a:ext cx="106985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Cambria Math" panose="02040503050406030204" pitchFamily="18" charset="0"/>
              </a:rPr>
              <a:t>Nothing </a:t>
            </a:r>
            <a:r>
              <a:rPr lang="fr-FR" sz="2800" b="1" dirty="0" err="1" smtClean="0">
                <a:latin typeface="Cambria Math" panose="02040503050406030204" pitchFamily="18" charset="0"/>
              </a:rPr>
              <a:t>physical</a:t>
            </a:r>
            <a:r>
              <a:rPr lang="fr-FR" sz="2800" b="1" dirty="0" smtClean="0">
                <a:latin typeface="Cambria Math" panose="02040503050406030204" pitchFamily="18" charset="0"/>
              </a:rPr>
              <a:t> </a:t>
            </a:r>
            <a:r>
              <a:rPr lang="fr-FR" sz="2800" b="1" dirty="0" err="1" smtClean="0">
                <a:latin typeface="Cambria Math" panose="02040503050406030204" pitchFamily="18" charset="0"/>
              </a:rPr>
              <a:t>happens</a:t>
            </a:r>
            <a:r>
              <a:rPr lang="fr-FR" sz="2800" b="1" dirty="0" smtClean="0">
                <a:latin typeface="Cambria Math" panose="02040503050406030204" pitchFamily="18" charset="0"/>
              </a:rPr>
              <a:t>!</a:t>
            </a:r>
            <a:endParaRPr lang="fr-FR" sz="2800" b="1" dirty="0">
              <a:latin typeface="Cambria Math" panose="020405030504060302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50916" y="2140677"/>
            <a:ext cx="108509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b="1" dirty="0" smtClean="0">
                <a:solidFill>
                  <a:srgbClr val="92D050"/>
                </a:solidFill>
                <a:latin typeface="Cambria Math" panose="02040503050406030204" pitchFamily="18" charset="0"/>
              </a:rPr>
              <a:t>The </a:t>
            </a:r>
            <a:r>
              <a:rPr lang="fr-FR" sz="2800" b="1" dirty="0" err="1" smtClean="0">
                <a:solidFill>
                  <a:srgbClr val="92D050"/>
                </a:solidFill>
                <a:latin typeface="Cambria Math" panose="02040503050406030204" pitchFamily="18" charset="0"/>
              </a:rPr>
              <a:t>idea</a:t>
            </a:r>
            <a:r>
              <a:rPr lang="fr-FR" sz="2800" b="1" dirty="0" smtClean="0">
                <a:solidFill>
                  <a:srgbClr val="92D050"/>
                </a:solidFill>
                <a:latin typeface="Cambria Math" panose="02040503050406030204" pitchFamily="18" charset="0"/>
              </a:rPr>
              <a:t> </a:t>
            </a:r>
            <a:r>
              <a:rPr lang="fr-FR" sz="2800" b="1" dirty="0" err="1" smtClean="0">
                <a:solidFill>
                  <a:srgbClr val="92D050"/>
                </a:solidFill>
                <a:latin typeface="Cambria Math" panose="02040503050406030204" pitchFamily="18" charset="0"/>
              </a:rPr>
              <a:t>is</a:t>
            </a:r>
            <a:r>
              <a:rPr lang="fr-FR" sz="2800" b="1" dirty="0" smtClean="0">
                <a:solidFill>
                  <a:srgbClr val="92D050"/>
                </a:solidFill>
                <a:latin typeface="Cambria Math" panose="02040503050406030204" pitchFamily="18" charset="0"/>
              </a:rPr>
              <a:t> </a:t>
            </a:r>
            <a:r>
              <a:rPr lang="fr-FR" sz="2800" b="1" dirty="0" err="1" smtClean="0">
                <a:solidFill>
                  <a:srgbClr val="92D050"/>
                </a:solidFill>
                <a:latin typeface="Cambria Math" panose="02040503050406030204" pitchFamily="18" charset="0"/>
              </a:rPr>
              <a:t>very</a:t>
            </a:r>
            <a:r>
              <a:rPr lang="fr-FR" sz="2800" b="1" dirty="0" smtClean="0">
                <a:solidFill>
                  <a:srgbClr val="92D050"/>
                </a:solidFill>
                <a:latin typeface="Cambria Math" panose="02040503050406030204" pitchFamily="18" charset="0"/>
              </a:rPr>
              <a:t> simple    </a:t>
            </a:r>
            <a:endParaRPr lang="fr-FR" sz="2800" b="1" dirty="0">
              <a:solidFill>
                <a:srgbClr val="92D050"/>
              </a:solidFill>
              <a:latin typeface="Cambria Math" panose="02040503050406030204" pitchFamily="18" charset="0"/>
            </a:endParaRPr>
          </a:p>
        </p:txBody>
      </p:sp>
      <p:pic>
        <p:nvPicPr>
          <p:cNvPr id="1026" name="Picture 2" descr="Ampoule D&amp;#39;idée Avec L&amp;#39;index Jusqu&amp;#39;à Clip Art Libres De Droits , Vecteurs Et  Illustration. Image 27704633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1965" y="2109975"/>
            <a:ext cx="628196" cy="676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107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39709" y="1341485"/>
            <a:ext cx="1132694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Cambria Math" panose="02040503050406030204" pitchFamily="18" charset="0"/>
              </a:rPr>
              <a:t>Important points</a:t>
            </a:r>
          </a:p>
          <a:p>
            <a:endParaRPr lang="fr-FR" sz="2400" dirty="0">
              <a:latin typeface="Cambria Math" panose="020405030504060302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fr-FR" sz="2400" dirty="0" err="1" smtClean="0">
                <a:latin typeface="Cambria Math" panose="02040503050406030204" pitchFamily="18" charset="0"/>
              </a:rPr>
              <a:t>Everything</a:t>
            </a:r>
            <a:r>
              <a:rPr lang="fr-FR" sz="2400" dirty="0" smtClean="0">
                <a:latin typeface="Cambria Math" panose="02040503050406030204" pitchFamily="18" charset="0"/>
              </a:rPr>
              <a:t> in the </a:t>
            </a:r>
            <a:r>
              <a:rPr lang="fr-FR" sz="2400" dirty="0" err="1" smtClean="0">
                <a:latin typeface="Cambria Math" panose="02040503050406030204" pitchFamily="18" charset="0"/>
              </a:rPr>
              <a:t>physical</a:t>
            </a:r>
            <a:r>
              <a:rPr lang="fr-FR" sz="2400" dirty="0" smtClean="0">
                <a:latin typeface="Cambria Math" panose="02040503050406030204" pitchFamily="18" charset="0"/>
              </a:rPr>
              <a:t> world </a:t>
            </a:r>
            <a:r>
              <a:rPr lang="fr-FR" sz="2400" dirty="0" err="1" smtClean="0">
                <a:latin typeface="Cambria Math" panose="02040503050406030204" pitchFamily="18" charset="0"/>
              </a:rPr>
              <a:t>remains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entangled</a:t>
            </a:r>
            <a:r>
              <a:rPr lang="fr-FR" sz="2400" dirty="0" smtClean="0">
                <a:latin typeface="Cambria Math" panose="02040503050406030204" pitchFamily="18" charset="0"/>
              </a:rPr>
              <a:t>. In </a:t>
            </a:r>
            <a:r>
              <a:rPr lang="fr-FR" sz="2400" dirty="0" err="1" smtClean="0">
                <a:latin typeface="Cambria Math" panose="02040503050406030204" pitchFamily="18" charset="0"/>
              </a:rPr>
              <a:t>particular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this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is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true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also</a:t>
            </a:r>
            <a:r>
              <a:rPr lang="fr-FR" sz="2400" dirty="0" smtClean="0">
                <a:latin typeface="Cambria Math" panose="02040503050406030204" pitchFamily="18" charset="0"/>
              </a:rPr>
              <a:t> of the </a:t>
            </a:r>
            <a:r>
              <a:rPr lang="fr-FR" sz="2400" dirty="0" err="1" smtClean="0">
                <a:latin typeface="Cambria Math" panose="02040503050406030204" pitchFamily="18" charset="0"/>
              </a:rPr>
              <a:t>other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observers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who</a:t>
            </a:r>
            <a:r>
              <a:rPr lang="fr-FR" sz="2400" dirty="0" smtClean="0">
                <a:latin typeface="Cambria Math" panose="02040503050406030204" pitchFamily="18" charset="0"/>
              </a:rPr>
              <a:t> are, for one </a:t>
            </a:r>
            <a:r>
              <a:rPr lang="fr-FR" sz="2400" dirty="0" err="1" smtClean="0">
                <a:latin typeface="Cambria Math" panose="02040503050406030204" pitchFamily="18" charset="0"/>
              </a:rPr>
              <a:t>given</a:t>
            </a:r>
            <a:r>
              <a:rPr lang="fr-FR" sz="2400" dirty="0" smtClean="0">
                <a:latin typeface="Cambria Math" panose="02040503050406030204" pitchFamily="18" charset="0"/>
              </a:rPr>
              <a:t> observer, </a:t>
            </a:r>
            <a:r>
              <a:rPr lang="fr-FR" sz="2400" dirty="0" err="1" smtClean="0">
                <a:latin typeface="Cambria Math" panose="02040503050406030204" pitchFamily="18" charset="0"/>
              </a:rPr>
              <a:t>exactly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similar</a:t>
            </a:r>
            <a:r>
              <a:rPr lang="fr-FR" sz="2400" dirty="0" smtClean="0">
                <a:latin typeface="Cambria Math" panose="02040503050406030204" pitchFamily="18" charset="0"/>
              </a:rPr>
              <a:t> to </a:t>
            </a:r>
            <a:r>
              <a:rPr lang="fr-FR" sz="2400" dirty="0" err="1" smtClean="0">
                <a:latin typeface="Cambria Math" panose="02040503050406030204" pitchFamily="18" charset="0"/>
              </a:rPr>
              <a:t>any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other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physical</a:t>
            </a:r>
            <a:r>
              <a:rPr lang="fr-FR" sz="2400" dirty="0" smtClean="0">
                <a:latin typeface="Cambria Math" panose="02040503050406030204" pitchFamily="18" charset="0"/>
              </a:rPr>
              <a:t> system.</a:t>
            </a:r>
            <a:endParaRPr lang="fr-FR" sz="2400" dirty="0">
              <a:latin typeface="Cambria Math" panose="0204050305040603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fr-FR" sz="2400" dirty="0" smtClean="0">
              <a:latin typeface="Cambria Math" panose="020405030504060302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Cambria Math" panose="02040503050406030204" pitchFamily="18" charset="0"/>
              </a:rPr>
              <a:t>So an observer has to </a:t>
            </a:r>
            <a:r>
              <a:rPr lang="fr-FR" sz="2400" dirty="0" err="1" smtClean="0">
                <a:latin typeface="Cambria Math" panose="02040503050406030204" pitchFamily="18" charset="0"/>
              </a:rPr>
              <a:t>be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treated</a:t>
            </a:r>
            <a:r>
              <a:rPr lang="fr-FR" sz="2400" dirty="0" smtClean="0">
                <a:latin typeface="Cambria Math" panose="02040503050406030204" pitchFamily="18" charset="0"/>
              </a:rPr>
              <a:t> by </a:t>
            </a:r>
            <a:r>
              <a:rPr lang="fr-FR" sz="2400" dirty="0" err="1" smtClean="0">
                <a:latin typeface="Cambria Math" panose="02040503050406030204" pitchFamily="18" charset="0"/>
              </a:rPr>
              <a:t>another</a:t>
            </a:r>
            <a:r>
              <a:rPr lang="fr-FR" sz="2400" dirty="0" smtClean="0">
                <a:latin typeface="Cambria Math" panose="02040503050406030204" pitchFamily="18" charset="0"/>
              </a:rPr>
              <a:t> observer </a:t>
            </a:r>
            <a:r>
              <a:rPr lang="fr-FR" sz="2400" dirty="0" err="1" smtClean="0">
                <a:latin typeface="Cambria Math" panose="02040503050406030204" pitchFamily="18" charset="0"/>
              </a:rPr>
              <a:t>exactly</a:t>
            </a:r>
            <a:r>
              <a:rPr lang="fr-FR" sz="2400" dirty="0" smtClean="0">
                <a:latin typeface="Cambria Math" panose="02040503050406030204" pitchFamily="18" charset="0"/>
              </a:rPr>
              <a:t> as a </a:t>
            </a:r>
            <a:r>
              <a:rPr lang="fr-FR" sz="2400" dirty="0" err="1" smtClean="0">
                <a:latin typeface="Cambria Math" panose="02040503050406030204" pitchFamily="18" charset="0"/>
              </a:rPr>
              <a:t>potential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measurement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apparatus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when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he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does</a:t>
            </a:r>
            <a:r>
              <a:rPr lang="fr-FR" sz="2400" dirty="0" smtClean="0">
                <a:latin typeface="Cambria Math" panose="02040503050406030204" pitchFamily="18" charset="0"/>
              </a:rPr>
              <a:t> an observation. If Alice </a:t>
            </a:r>
            <a:r>
              <a:rPr lang="fr-FR" sz="2400" dirty="0" err="1" smtClean="0">
                <a:latin typeface="Cambria Math" panose="02040503050406030204" pitchFamily="18" charset="0"/>
              </a:rPr>
              <a:t>makes</a:t>
            </a:r>
            <a:r>
              <a:rPr lang="fr-FR" sz="2400" dirty="0" smtClean="0">
                <a:latin typeface="Cambria Math" panose="02040503050406030204" pitchFamily="18" charset="0"/>
              </a:rPr>
              <a:t> a </a:t>
            </a:r>
            <a:r>
              <a:rPr lang="fr-FR" sz="2400" dirty="0" err="1" smtClean="0">
                <a:latin typeface="Cambria Math" panose="02040503050406030204" pitchFamily="18" charset="0"/>
              </a:rPr>
              <a:t>measurement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this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is</a:t>
            </a:r>
            <a:r>
              <a:rPr lang="fr-FR" sz="2400" dirty="0" smtClean="0">
                <a:latin typeface="Cambria Math" panose="02040503050406030204" pitchFamily="18" charset="0"/>
              </a:rPr>
              <a:t> not a </a:t>
            </a:r>
            <a:r>
              <a:rPr lang="fr-FR" sz="2400" dirty="0" err="1">
                <a:latin typeface="Cambria Math" panose="02040503050406030204" pitchFamily="18" charset="0"/>
              </a:rPr>
              <a:t>m</a:t>
            </a:r>
            <a:r>
              <a:rPr lang="fr-FR" sz="2400" dirty="0" err="1" smtClean="0">
                <a:latin typeface="Cambria Math" panose="02040503050406030204" pitchFamily="18" charset="0"/>
              </a:rPr>
              <a:t>easurement</a:t>
            </a:r>
            <a:r>
              <a:rPr lang="fr-FR" sz="2400" dirty="0" smtClean="0">
                <a:latin typeface="Cambria Math" panose="02040503050406030204" pitchFamily="18" charset="0"/>
              </a:rPr>
              <a:t> for Bob. It </a:t>
            </a:r>
            <a:r>
              <a:rPr lang="fr-FR" sz="2400" dirty="0" err="1" smtClean="0">
                <a:latin typeface="Cambria Math" panose="02040503050406030204" pitchFamily="18" charset="0"/>
              </a:rPr>
              <a:t>is</a:t>
            </a:r>
            <a:r>
              <a:rPr lang="fr-FR" sz="2400" dirty="0" smtClean="0">
                <a:latin typeface="Cambria Math" panose="02040503050406030204" pitchFamily="18" charset="0"/>
              </a:rPr>
              <a:t>, for Bob, </a:t>
            </a:r>
            <a:r>
              <a:rPr lang="fr-FR" sz="2400" dirty="0" err="1" smtClean="0">
                <a:latin typeface="Cambria Math" panose="02040503050406030204" pitchFamily="18" charset="0"/>
              </a:rPr>
              <a:t>just</a:t>
            </a:r>
            <a:r>
              <a:rPr lang="fr-FR" sz="2400" dirty="0" smtClean="0">
                <a:latin typeface="Cambria Math" panose="02040503050406030204" pitchFamily="18" charset="0"/>
              </a:rPr>
              <a:t> an interaction </a:t>
            </a:r>
            <a:r>
              <a:rPr lang="fr-FR" sz="2400" dirty="0" err="1" smtClean="0">
                <a:latin typeface="Cambria Math" panose="02040503050406030204" pitchFamily="18" charset="0"/>
              </a:rPr>
              <a:t>between</a:t>
            </a:r>
            <a:r>
              <a:rPr lang="fr-FR" sz="2400" dirty="0" smtClean="0">
                <a:latin typeface="Cambria Math" panose="02040503050406030204" pitchFamily="18" charset="0"/>
              </a:rPr>
              <a:t> Alice, an </a:t>
            </a:r>
            <a:r>
              <a:rPr lang="fr-FR" sz="2400" dirty="0" err="1" smtClean="0">
                <a:latin typeface="Cambria Math" panose="02040503050406030204" pitchFamily="18" charset="0"/>
              </a:rPr>
              <a:t>apparatus</a:t>
            </a:r>
            <a:r>
              <a:rPr lang="fr-FR" sz="2400" dirty="0" smtClean="0">
                <a:latin typeface="Cambria Math" panose="02040503050406030204" pitchFamily="18" charset="0"/>
              </a:rPr>
              <a:t> and the system.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fr-FR" sz="2400" dirty="0">
              <a:latin typeface="Cambria Math" panose="0204050305040603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Cambria Math" panose="02040503050406030204" pitchFamily="18" charset="0"/>
              </a:rPr>
              <a:t>An observer has no direct </a:t>
            </a:r>
            <a:r>
              <a:rPr lang="fr-FR" sz="2400" dirty="0" err="1" smtClean="0">
                <a:latin typeface="Cambria Math" panose="02040503050406030204" pitchFamily="18" charset="0"/>
              </a:rPr>
              <a:t>access</a:t>
            </a:r>
            <a:r>
              <a:rPr lang="fr-FR" sz="2400" dirty="0" smtClean="0">
                <a:latin typeface="Cambria Math" panose="02040503050406030204" pitchFamily="18" charset="0"/>
              </a:rPr>
              <a:t> to </a:t>
            </a:r>
            <a:r>
              <a:rPr lang="fr-FR" sz="2400" dirty="0" err="1" smtClean="0">
                <a:latin typeface="Cambria Math" panose="02040503050406030204" pitchFamily="18" charset="0"/>
              </a:rPr>
              <a:t>another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observer’s</a:t>
            </a:r>
            <a:r>
              <a:rPr lang="fr-FR" sz="2400" dirty="0" smtClean="0">
                <a:latin typeface="Cambria Math" panose="02040503050406030204" pitchFamily="18" charset="0"/>
              </a:rPr>
              <a:t> perceptions. </a:t>
            </a:r>
            <a:r>
              <a:rPr lang="fr-FR" sz="2400" dirty="0" err="1" smtClean="0">
                <a:latin typeface="Cambria Math" panose="02040503050406030204" pitchFamily="18" charset="0"/>
              </a:rPr>
              <a:t>When</a:t>
            </a:r>
            <a:r>
              <a:rPr lang="fr-FR" sz="2400" dirty="0" smtClean="0">
                <a:latin typeface="Cambria Math" panose="02040503050406030204" pitchFamily="18" charset="0"/>
              </a:rPr>
              <a:t> Bob </a:t>
            </a:r>
            <a:r>
              <a:rPr lang="fr-FR" sz="2400" dirty="0" err="1" smtClean="0">
                <a:latin typeface="Cambria Math" panose="02040503050406030204" pitchFamily="18" charset="0"/>
              </a:rPr>
              <a:t>asks</a:t>
            </a:r>
            <a:r>
              <a:rPr lang="fr-FR" sz="2400" dirty="0" smtClean="0">
                <a:latin typeface="Cambria Math" panose="02040503050406030204" pitchFamily="18" charset="0"/>
              </a:rPr>
              <a:t> Alice </a:t>
            </a:r>
            <a:r>
              <a:rPr lang="fr-FR" sz="2400" dirty="0" err="1" smtClean="0">
                <a:latin typeface="Cambria Math" panose="02040503050406030204" pitchFamily="18" charset="0"/>
              </a:rPr>
              <a:t>which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result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she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got</a:t>
            </a:r>
            <a:r>
              <a:rPr lang="fr-FR" sz="2400" dirty="0" smtClean="0">
                <a:latin typeface="Cambria Math" panose="02040503050406030204" pitchFamily="18" charset="0"/>
              </a:rPr>
              <a:t>, Bob </a:t>
            </a:r>
            <a:r>
              <a:rPr lang="fr-FR" sz="2400" dirty="0" err="1" smtClean="0">
                <a:latin typeface="Cambria Math" panose="02040503050406030204" pitchFamily="18" charset="0"/>
              </a:rPr>
              <a:t>makes</a:t>
            </a:r>
            <a:r>
              <a:rPr lang="fr-FR" sz="2400" dirty="0" smtClean="0">
                <a:latin typeface="Cambria Math" panose="02040503050406030204" pitchFamily="18" charset="0"/>
              </a:rPr>
              <a:t> a </a:t>
            </a:r>
            <a:r>
              <a:rPr lang="fr-FR" sz="2400" dirty="0" err="1" smtClean="0">
                <a:latin typeface="Cambria Math" panose="02040503050406030204" pitchFamily="18" charset="0"/>
              </a:rPr>
              <a:t>measurement</a:t>
            </a:r>
            <a:r>
              <a:rPr lang="fr-FR" sz="2400" dirty="0" smtClean="0">
                <a:latin typeface="Cambria Math" panose="02040503050406030204" pitchFamily="18" charset="0"/>
              </a:rPr>
              <a:t> on Alice </a:t>
            </a:r>
            <a:r>
              <a:rPr lang="fr-FR" sz="2400" dirty="0" err="1" smtClean="0">
                <a:latin typeface="Cambria Math" panose="02040503050406030204" pitchFamily="18" charset="0"/>
              </a:rPr>
              <a:t>who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stays</a:t>
            </a:r>
            <a:r>
              <a:rPr lang="fr-FR" sz="2400" dirty="0" smtClean="0">
                <a:latin typeface="Cambria Math" panose="02040503050406030204" pitchFamily="18" charset="0"/>
              </a:rPr>
              <a:t>, for Bob, in an </a:t>
            </a:r>
            <a:r>
              <a:rPr lang="fr-FR" sz="2400" dirty="0" err="1" smtClean="0">
                <a:latin typeface="Cambria Math" panose="02040503050406030204" pitchFamily="18" charset="0"/>
              </a:rPr>
              <a:t>entangled</a:t>
            </a:r>
            <a:r>
              <a:rPr lang="fr-FR" sz="2400" dirty="0" smtClean="0">
                <a:latin typeface="Cambria Math" panose="02040503050406030204" pitchFamily="18" charset="0"/>
              </a:rPr>
              <a:t> state </a:t>
            </a:r>
            <a:r>
              <a:rPr lang="fr-FR" sz="2400" dirty="0" err="1" smtClean="0">
                <a:latin typeface="Cambria Math" panose="02040503050406030204" pitchFamily="18" charset="0"/>
              </a:rPr>
              <a:t>until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she</a:t>
            </a:r>
            <a:r>
              <a:rPr lang="fr-FR" sz="2400" dirty="0" smtClean="0">
                <a:latin typeface="Cambria Math" panose="02040503050406030204" pitchFamily="18" charset="0"/>
              </a:rPr>
              <a:t> has been </a:t>
            </a:r>
            <a:r>
              <a:rPr lang="fr-FR" sz="2400" dirty="0" err="1" smtClean="0">
                <a:latin typeface="Cambria Math" panose="02040503050406030204" pitchFamily="18" charset="0"/>
              </a:rPr>
              <a:t>measured</a:t>
            </a:r>
            <a:r>
              <a:rPr lang="fr-FR" sz="2400" dirty="0" smtClean="0">
                <a:latin typeface="Cambria Math" panose="020405030504060302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fr-FR" sz="2400" dirty="0" smtClean="0">
              <a:latin typeface="Cambria Math" panose="02040503050406030204" pitchFamily="18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539709" y="-595423"/>
            <a:ext cx="10782300" cy="17707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6600" dirty="0" smtClean="0">
                <a:solidFill>
                  <a:schemeClr val="accent1"/>
                </a:solidFill>
              </a:rPr>
              <a:t>The Convivial </a:t>
            </a:r>
            <a:r>
              <a:rPr lang="fr-FR" sz="6600" dirty="0" err="1" smtClean="0">
                <a:solidFill>
                  <a:schemeClr val="accent1"/>
                </a:solidFill>
              </a:rPr>
              <a:t>Solipsism</a:t>
            </a:r>
            <a:endParaRPr lang="fr-FR" sz="6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06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6600" spc="-300" dirty="0" err="1">
                <a:solidFill>
                  <a:schemeClr val="accent1"/>
                </a:soli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rPr>
              <a:t>Outline</a:t>
            </a:r>
            <a:endParaRPr lang="fr-FR" sz="6600" spc="-300" dirty="0">
              <a:solidFill>
                <a:schemeClr val="accent1"/>
              </a:solidFill>
              <a:effectLst>
                <a:outerShdw blurRad="469900" dist="342900" dir="5400000" sy="-20000" rotWithShape="0">
                  <a:prstClr val="black">
                    <a:alpha val="66000"/>
                  </a:prst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991881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228600" lvl="1">
              <a:lnSpc>
                <a:spcPct val="150000"/>
              </a:lnSpc>
              <a:spcBef>
                <a:spcPts val="1000"/>
              </a:spcBef>
            </a:pPr>
            <a:r>
              <a:rPr lang="fr-FR" sz="3600" dirty="0" err="1" smtClean="0"/>
              <a:t>Presentation</a:t>
            </a:r>
            <a:r>
              <a:rPr lang="fr-FR" sz="3600" dirty="0" smtClean="0"/>
              <a:t> of </a:t>
            </a:r>
            <a:r>
              <a:rPr lang="fr-FR" sz="3600" dirty="0" err="1" smtClean="0"/>
              <a:t>QBism</a:t>
            </a:r>
            <a:endParaRPr lang="fr-FR" sz="3600" dirty="0" smtClean="0"/>
          </a:p>
          <a:p>
            <a:pPr marL="228600" lvl="1">
              <a:lnSpc>
                <a:spcPct val="150000"/>
              </a:lnSpc>
              <a:spcBef>
                <a:spcPts val="1000"/>
              </a:spcBef>
            </a:pPr>
            <a:r>
              <a:rPr lang="fr-FR" sz="3600" dirty="0" smtClean="0"/>
              <a:t>Main </a:t>
            </a:r>
            <a:r>
              <a:rPr lang="fr-FR" sz="3600" dirty="0" err="1" smtClean="0"/>
              <a:t>criticisms</a:t>
            </a:r>
            <a:endParaRPr lang="fr-FR" sz="3600" dirty="0" smtClean="0"/>
          </a:p>
          <a:p>
            <a:pPr marL="228600" lvl="1">
              <a:lnSpc>
                <a:spcPct val="150000"/>
              </a:lnSpc>
              <a:spcBef>
                <a:spcPts val="1000"/>
              </a:spcBef>
            </a:pPr>
            <a:r>
              <a:rPr lang="fr-FR" sz="3600" dirty="0" err="1" smtClean="0"/>
              <a:t>Presentation</a:t>
            </a:r>
            <a:r>
              <a:rPr lang="fr-FR" sz="3600" dirty="0" smtClean="0"/>
              <a:t> of Convivial </a:t>
            </a:r>
            <a:r>
              <a:rPr lang="fr-FR" sz="3600" dirty="0" err="1" smtClean="0"/>
              <a:t>Solipsism</a:t>
            </a:r>
            <a:endParaRPr lang="fr-FR" sz="3600" dirty="0" smtClean="0"/>
          </a:p>
          <a:p>
            <a:pPr marL="228600" lvl="1">
              <a:lnSpc>
                <a:spcPct val="150000"/>
              </a:lnSpc>
              <a:spcBef>
                <a:spcPts val="1000"/>
              </a:spcBef>
            </a:pPr>
            <a:r>
              <a:rPr lang="fr-FR" sz="3600" dirty="0" smtClean="0"/>
              <a:t>Common points</a:t>
            </a:r>
          </a:p>
          <a:p>
            <a:pPr marL="228600" lvl="1">
              <a:lnSpc>
                <a:spcPct val="150000"/>
              </a:lnSpc>
              <a:spcBef>
                <a:spcPts val="1000"/>
              </a:spcBef>
            </a:pPr>
            <a:r>
              <a:rPr lang="fr-FR" sz="3600" dirty="0" err="1" smtClean="0"/>
              <a:t>Differences</a:t>
            </a:r>
            <a:endParaRPr lang="fr-FR" sz="3600" dirty="0" smtClean="0"/>
          </a:p>
          <a:p>
            <a:pPr marL="228600" lvl="1">
              <a:lnSpc>
                <a:spcPct val="150000"/>
              </a:lnSpc>
              <a:spcBef>
                <a:spcPts val="1000"/>
              </a:spcBef>
            </a:pPr>
            <a:endParaRPr lang="fr-FR" sz="3600" dirty="0" smtClean="0"/>
          </a:p>
          <a:p>
            <a:pPr marL="228600" lvl="1">
              <a:lnSpc>
                <a:spcPct val="150000"/>
              </a:lnSpc>
              <a:spcBef>
                <a:spcPts val="1000"/>
              </a:spcBef>
            </a:pPr>
            <a:endParaRPr lang="fr-FR" sz="2800" dirty="0" smtClean="0"/>
          </a:p>
          <a:p>
            <a:pPr marL="228600" lvl="1">
              <a:lnSpc>
                <a:spcPct val="150000"/>
              </a:lnSpc>
              <a:spcBef>
                <a:spcPts val="1000"/>
              </a:spcBef>
            </a:pPr>
            <a:endParaRPr lang="fr-FR" sz="2800" dirty="0"/>
          </a:p>
          <a:p>
            <a:pPr marL="457200" lvl="1" indent="0">
              <a:lnSpc>
                <a:spcPct val="150000"/>
              </a:lnSpc>
              <a:buNone/>
            </a:pPr>
            <a:endParaRPr lang="fr-FR" dirty="0"/>
          </a:p>
          <a:p>
            <a:pPr lvl="1"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82782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52750" y="1771650"/>
            <a:ext cx="3895725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539709" y="3104465"/>
            <a:ext cx="113269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err="1" smtClean="0">
                <a:latin typeface="Cambria Math" panose="02040503050406030204" pitchFamily="18" charset="0"/>
              </a:rPr>
              <a:t>Two</a:t>
            </a:r>
            <a:r>
              <a:rPr lang="fr-FR" sz="2400" b="1" dirty="0" smtClean="0">
                <a:latin typeface="Cambria Math" panose="02040503050406030204" pitchFamily="18" charset="0"/>
              </a:rPr>
              <a:t> </a:t>
            </a:r>
            <a:r>
              <a:rPr lang="fr-FR" sz="2400" b="1" dirty="0" err="1" smtClean="0">
                <a:latin typeface="Cambria Math" panose="02040503050406030204" pitchFamily="18" charset="0"/>
              </a:rPr>
              <a:t>principles</a:t>
            </a:r>
            <a:r>
              <a:rPr lang="fr-FR" sz="2400" b="1" dirty="0" smtClean="0">
                <a:latin typeface="Cambria Math" panose="02040503050406030204" pitchFamily="18" charset="0"/>
              </a:rPr>
              <a:t>:</a:t>
            </a:r>
          </a:p>
          <a:p>
            <a:endParaRPr lang="fr-FR" sz="2400" dirty="0">
              <a:latin typeface="Cambria Math" panose="0204050305040603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Cambria Math" panose="02040503050406030204" pitchFamily="18" charset="0"/>
              </a:rPr>
              <a:t>The </a:t>
            </a:r>
            <a:r>
              <a:rPr lang="fr-FR" sz="2400" dirty="0" err="1" smtClean="0">
                <a:latin typeface="Cambria Math" panose="02040503050406030204" pitchFamily="18" charset="0"/>
              </a:rPr>
              <a:t>hanging</a:t>
            </a:r>
            <a:r>
              <a:rPr lang="fr-FR" sz="2400" dirty="0" smtClean="0">
                <a:latin typeface="Cambria Math" panose="02040503050406030204" pitchFamily="18" charset="0"/>
              </a:rPr>
              <a:t>-on </a:t>
            </a:r>
            <a:r>
              <a:rPr lang="fr-FR" sz="2400" dirty="0" err="1" smtClean="0">
                <a:latin typeface="Cambria Math" panose="02040503050406030204" pitchFamily="18" charset="0"/>
              </a:rPr>
              <a:t>mechanism</a:t>
            </a:r>
            <a:endParaRPr lang="fr-FR" sz="2400" dirty="0">
              <a:latin typeface="Cambria Math" panose="0204050305040603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fr-FR" sz="2400" dirty="0" smtClean="0">
              <a:latin typeface="Cambria Math" panose="0204050305040603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Cambria Math" panose="02040503050406030204" pitchFamily="18" charset="0"/>
              </a:rPr>
              <a:t>The </a:t>
            </a:r>
            <a:r>
              <a:rPr lang="fr-FR" sz="2400" dirty="0" err="1" smtClean="0">
                <a:latin typeface="Cambria Math" panose="02040503050406030204" pitchFamily="18" charset="0"/>
              </a:rPr>
              <a:t>relativity</a:t>
            </a:r>
            <a:r>
              <a:rPr lang="fr-FR" sz="2400" dirty="0" smtClean="0">
                <a:latin typeface="Cambria Math" panose="02040503050406030204" pitchFamily="18" charset="0"/>
              </a:rPr>
              <a:t> of states. There </a:t>
            </a:r>
            <a:r>
              <a:rPr lang="fr-FR" sz="2400" dirty="0" err="1" smtClean="0">
                <a:latin typeface="Cambria Math" panose="02040503050406030204" pitchFamily="18" charset="0"/>
              </a:rPr>
              <a:t>is</a:t>
            </a:r>
            <a:r>
              <a:rPr lang="fr-FR" sz="2400" dirty="0" smtClean="0">
                <a:latin typeface="Cambria Math" panose="02040503050406030204" pitchFamily="18" charset="0"/>
              </a:rPr>
              <a:t> no </a:t>
            </a:r>
            <a:r>
              <a:rPr lang="fr-FR" sz="2400" dirty="0" err="1" smtClean="0">
                <a:latin typeface="Cambria Math" panose="02040503050406030204" pitchFamily="18" charset="0"/>
              </a:rPr>
              <a:t>absolute</a:t>
            </a:r>
            <a:r>
              <a:rPr lang="fr-FR" sz="2400" dirty="0" smtClean="0">
                <a:latin typeface="Cambria Math" panose="02040503050406030204" pitchFamily="18" charset="0"/>
              </a:rPr>
              <a:t> state. States (and observables and </a:t>
            </a:r>
            <a:r>
              <a:rPr lang="fr-FR" sz="2400" dirty="0" err="1" smtClean="0">
                <a:latin typeface="Cambria Math" panose="02040503050406030204" pitchFamily="18" charset="0"/>
              </a:rPr>
              <a:t>hamiltonians</a:t>
            </a:r>
            <a:r>
              <a:rPr lang="fr-FR" sz="2400" dirty="0" smtClean="0">
                <a:latin typeface="Cambria Math" panose="02040503050406030204" pitchFamily="18" charset="0"/>
              </a:rPr>
              <a:t>, …) are relative to an observer (</a:t>
            </a:r>
            <a:r>
              <a:rPr lang="fr-FR" sz="2400" dirty="0" err="1" smtClean="0">
                <a:latin typeface="Cambria Math" panose="02040503050406030204" pitchFamily="18" charset="0"/>
              </a:rPr>
              <a:t>similarly</a:t>
            </a:r>
            <a:r>
              <a:rPr lang="fr-FR" sz="2400" dirty="0" smtClean="0">
                <a:latin typeface="Cambria Math" panose="02040503050406030204" pitchFamily="18" charset="0"/>
              </a:rPr>
              <a:t> to </a:t>
            </a:r>
            <a:r>
              <a:rPr lang="fr-FR" sz="2400" dirty="0" err="1" smtClean="0">
                <a:latin typeface="Cambria Math" panose="02040503050406030204" pitchFamily="18" charset="0"/>
              </a:rPr>
              <a:t>QBism</a:t>
            </a:r>
            <a:r>
              <a:rPr lang="fr-FR" sz="2400" dirty="0" smtClean="0">
                <a:latin typeface="Cambria Math" panose="02040503050406030204" pitchFamily="18" charset="0"/>
              </a:rPr>
              <a:t> and </a:t>
            </a:r>
            <a:r>
              <a:rPr lang="fr-FR" sz="2400" dirty="0" err="1" smtClean="0">
                <a:latin typeface="Cambria Math" panose="02040503050406030204" pitchFamily="18" charset="0"/>
              </a:rPr>
              <a:t>Relational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interpretation</a:t>
            </a:r>
            <a:r>
              <a:rPr lang="fr-FR" sz="2400" dirty="0" smtClean="0">
                <a:latin typeface="Cambria Math" panose="02040503050406030204" pitchFamily="18" charset="0"/>
              </a:rPr>
              <a:t>).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fr-FR" sz="2400" dirty="0" smtClean="0">
              <a:latin typeface="Cambria Math" panose="02040503050406030204" pitchFamily="18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539709" y="-595423"/>
            <a:ext cx="10782300" cy="17707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6600" dirty="0" smtClean="0">
                <a:solidFill>
                  <a:schemeClr val="accent1"/>
                </a:solidFill>
              </a:rPr>
              <a:t>The Convivial </a:t>
            </a:r>
            <a:r>
              <a:rPr lang="fr-FR" sz="6600" dirty="0" err="1" smtClean="0">
                <a:solidFill>
                  <a:schemeClr val="accent1"/>
                </a:solidFill>
              </a:rPr>
              <a:t>Solipsism</a:t>
            </a:r>
            <a:endParaRPr lang="fr-FR" sz="6600" dirty="0">
              <a:solidFill>
                <a:schemeClr val="accent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09600" y="1857375"/>
            <a:ext cx="8543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Cambria Math" panose="02040503050406030204" pitchFamily="18" charset="0"/>
              </a:rPr>
              <a:t>Convivial </a:t>
            </a:r>
            <a:r>
              <a:rPr lang="fr-FR" sz="2400" dirty="0" err="1">
                <a:latin typeface="Cambria Math" panose="02040503050406030204" pitchFamily="18" charset="0"/>
              </a:rPr>
              <a:t>Solipsim</a:t>
            </a:r>
            <a:r>
              <a:rPr lang="fr-FR" sz="2400" dirty="0">
                <a:latin typeface="Cambria Math" panose="02040503050406030204" pitchFamily="18" charset="0"/>
              </a:rPr>
              <a:t> = </a:t>
            </a:r>
            <a:r>
              <a:rPr lang="fr-FR" sz="2400" dirty="0" err="1">
                <a:latin typeface="Cambria Math" panose="02040503050406030204" pitchFamily="18" charset="0"/>
              </a:rPr>
              <a:t>ConSol</a:t>
            </a:r>
            <a:endParaRPr lang="fr-FR" sz="2400" dirty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00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/>
          <p:cNvSpPr txBox="1"/>
          <p:nvPr/>
        </p:nvSpPr>
        <p:spPr>
          <a:xfrm>
            <a:off x="827851" y="1372363"/>
            <a:ext cx="11364149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200" b="1" dirty="0"/>
              <a:t>A </a:t>
            </a:r>
            <a:r>
              <a:rPr lang="fr-FR" sz="2200" b="1" dirty="0" err="1"/>
              <a:t>modified</a:t>
            </a:r>
            <a:r>
              <a:rPr lang="fr-FR" sz="2200" b="1" dirty="0"/>
              <a:t> reality : for </a:t>
            </a:r>
            <a:r>
              <a:rPr lang="fr-FR" sz="2200" b="1" dirty="0" err="1"/>
              <a:t>each</a:t>
            </a:r>
            <a:r>
              <a:rPr lang="fr-FR" sz="2200" b="1" dirty="0"/>
              <a:t> observer </a:t>
            </a:r>
            <a:r>
              <a:rPr lang="fr-FR" sz="2200" b="1" dirty="0" err="1"/>
              <a:t>there</a:t>
            </a:r>
            <a:r>
              <a:rPr lang="fr-FR" sz="2200" b="1" dirty="0"/>
              <a:t> are </a:t>
            </a:r>
            <a:r>
              <a:rPr lang="fr-FR" sz="2200" b="1" dirty="0" err="1"/>
              <a:t>two</a:t>
            </a:r>
            <a:r>
              <a:rPr lang="fr-FR" sz="2200" b="1" dirty="0"/>
              <a:t> </a:t>
            </a:r>
            <a:r>
              <a:rPr lang="fr-FR" sz="2200" b="1" dirty="0" err="1"/>
              <a:t>levels</a:t>
            </a:r>
            <a:r>
              <a:rPr lang="fr-FR" sz="2200" b="1" dirty="0"/>
              <a:t> of reality (relative to the observer)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fr-FR" sz="2200" b="1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FR" sz="2200" b="1" dirty="0"/>
              <a:t>The </a:t>
            </a:r>
            <a:r>
              <a:rPr lang="fr-FR" sz="2200" b="1" dirty="0" err="1"/>
              <a:t>empirical</a:t>
            </a:r>
            <a:r>
              <a:rPr lang="fr-FR" sz="2200" b="1" dirty="0"/>
              <a:t> reality</a:t>
            </a:r>
          </a:p>
          <a:p>
            <a:pPr algn="just"/>
            <a:r>
              <a:rPr lang="fr-FR" sz="2000" dirty="0"/>
              <a:t>A</a:t>
            </a:r>
            <a:r>
              <a:rPr lang="fr-FR" sz="2000" dirty="0" smtClean="0"/>
              <a:t>ll </a:t>
            </a:r>
            <a:r>
              <a:rPr lang="fr-FR" sz="2000" dirty="0"/>
              <a:t>the </a:t>
            </a:r>
            <a:r>
              <a:rPr lang="fr-FR" sz="2000" dirty="0" err="1"/>
              <a:t>potentialities</a:t>
            </a:r>
            <a:r>
              <a:rPr lang="fr-FR" sz="2000" dirty="0"/>
              <a:t> </a:t>
            </a:r>
            <a:r>
              <a:rPr lang="fr-FR" sz="2000" dirty="0" err="1" smtClean="0"/>
              <a:t>that</a:t>
            </a:r>
            <a:r>
              <a:rPr lang="fr-FR" sz="2000" dirty="0" smtClean="0"/>
              <a:t> </a:t>
            </a:r>
            <a:r>
              <a:rPr lang="en-US" sz="2000" dirty="0" smtClean="0"/>
              <a:t>the </a:t>
            </a:r>
            <a:r>
              <a:rPr lang="en-US" sz="2000" dirty="0"/>
              <a:t>observer could actualize. It is described by </a:t>
            </a:r>
            <a:r>
              <a:rPr lang="en-US" sz="2000" dirty="0" smtClean="0"/>
              <a:t>the </a:t>
            </a:r>
            <a:r>
              <a:rPr lang="en-US" sz="2000" dirty="0"/>
              <a:t>global entangled wave </a:t>
            </a:r>
            <a:r>
              <a:rPr lang="en-US" sz="2000" dirty="0" smtClean="0"/>
              <a:t>function (</a:t>
            </a:r>
            <a:r>
              <a:rPr lang="en-US" sz="2000" dirty="0"/>
              <a:t>which is often called the universal wave function in the Everett’s interpretation) </a:t>
            </a:r>
            <a:r>
              <a:rPr lang="en-US" sz="2000" dirty="0" smtClean="0"/>
              <a:t>and evolves </a:t>
            </a:r>
            <a:r>
              <a:rPr lang="en-US" sz="2000" dirty="0"/>
              <a:t>only through the Schrödinger equation. It remains entangled and no </a:t>
            </a:r>
            <a:r>
              <a:rPr lang="en-US" sz="2000" dirty="0" smtClean="0"/>
              <a:t>reduction </a:t>
            </a:r>
            <a:r>
              <a:rPr lang="fr-FR" sz="2000" dirty="0" err="1" smtClean="0"/>
              <a:t>happens</a:t>
            </a:r>
            <a:r>
              <a:rPr lang="fr-FR" sz="2000" dirty="0" smtClean="0"/>
              <a:t>.</a:t>
            </a:r>
            <a:endParaRPr lang="fr-FR" sz="2200" dirty="0">
              <a:latin typeface="Cambria Math" panose="020405030504060302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fr-FR" sz="2200" dirty="0" smtClean="0">
              <a:latin typeface="Cambria Math" panose="020405030504060302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fr-FR" sz="2200" dirty="0">
              <a:latin typeface="Cambria Math" panose="020405030504060302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FR" sz="2200" b="1" dirty="0"/>
              <a:t>The </a:t>
            </a:r>
            <a:r>
              <a:rPr lang="fr-FR" sz="2200" b="1" dirty="0" err="1"/>
              <a:t>phenomenal</a:t>
            </a:r>
            <a:r>
              <a:rPr lang="fr-FR" sz="2200" b="1" dirty="0"/>
              <a:t> reality</a:t>
            </a:r>
          </a:p>
          <a:p>
            <a:r>
              <a:rPr lang="fr-FR" sz="2000" dirty="0" err="1" smtClean="0"/>
              <a:t>Each</a:t>
            </a:r>
            <a:r>
              <a:rPr lang="fr-FR" sz="2000" dirty="0" smtClean="0"/>
              <a:t> observer </a:t>
            </a:r>
            <a:r>
              <a:rPr lang="fr-FR" sz="2000" dirty="0" err="1" smtClean="0"/>
              <a:t>creates</a:t>
            </a:r>
            <a:r>
              <a:rPr lang="fr-FR" sz="2000" dirty="0" smtClean="0"/>
              <a:t> </a:t>
            </a:r>
            <a:r>
              <a:rPr lang="fr-FR" sz="2000" dirty="0" err="1" smtClean="0"/>
              <a:t>his</a:t>
            </a:r>
            <a:r>
              <a:rPr lang="fr-FR" sz="2000" dirty="0" smtClean="0"/>
              <a:t> </a:t>
            </a:r>
            <a:r>
              <a:rPr lang="fr-FR" sz="2000" dirty="0" err="1" smtClean="0"/>
              <a:t>own</a:t>
            </a:r>
            <a:r>
              <a:rPr lang="fr-FR" sz="2000" dirty="0" smtClean="0"/>
              <a:t> </a:t>
            </a:r>
            <a:r>
              <a:rPr lang="fr-FR" sz="2000" dirty="0" err="1" smtClean="0"/>
              <a:t>phenomenal</a:t>
            </a:r>
            <a:r>
              <a:rPr lang="fr-FR" sz="2000" dirty="0" smtClean="0"/>
              <a:t> reality. All </a:t>
            </a:r>
            <a:r>
              <a:rPr lang="fr-FR" sz="2000" dirty="0"/>
              <a:t>the </a:t>
            </a:r>
            <a:r>
              <a:rPr lang="fr-FR" sz="2000" dirty="0" err="1" smtClean="0"/>
              <a:t>results</a:t>
            </a:r>
            <a:r>
              <a:rPr lang="fr-FR" sz="2000" dirty="0" smtClean="0"/>
              <a:t> </a:t>
            </a:r>
            <a:r>
              <a:rPr lang="fr-FR" sz="2000" dirty="0" err="1" smtClean="0"/>
              <a:t>that</a:t>
            </a:r>
            <a:r>
              <a:rPr lang="fr-FR" sz="2000" dirty="0" smtClean="0"/>
              <a:t> </a:t>
            </a:r>
            <a:r>
              <a:rPr lang="en-US" sz="2000" dirty="0"/>
              <a:t>the observer </a:t>
            </a:r>
            <a:r>
              <a:rPr lang="en-US" sz="2000" dirty="0" smtClean="0"/>
              <a:t>got through the measurements he did on his empirical reality. </a:t>
            </a:r>
            <a:r>
              <a:rPr lang="en-US" sz="2000" dirty="0"/>
              <a:t>It is </a:t>
            </a:r>
            <a:r>
              <a:rPr lang="en-US" sz="2000" dirty="0" smtClean="0"/>
              <a:t>described by a </a:t>
            </a:r>
            <a:r>
              <a:rPr lang="en-US" sz="2000" dirty="0"/>
              <a:t>tree of sub branches of </a:t>
            </a:r>
            <a:r>
              <a:rPr lang="en-US" sz="2000" dirty="0" smtClean="0"/>
              <a:t>the </a:t>
            </a:r>
            <a:r>
              <a:rPr lang="fr-FR" sz="2000" dirty="0" smtClean="0"/>
              <a:t>global </a:t>
            </a:r>
            <a:r>
              <a:rPr lang="fr-FR" sz="2000" dirty="0" err="1"/>
              <a:t>entangled</a:t>
            </a:r>
            <a:r>
              <a:rPr lang="fr-FR" sz="2000" dirty="0"/>
              <a:t> </a:t>
            </a:r>
            <a:r>
              <a:rPr lang="fr-FR" sz="2000" dirty="0" err="1"/>
              <a:t>wave</a:t>
            </a:r>
            <a:r>
              <a:rPr lang="fr-FR" sz="2000" dirty="0"/>
              <a:t> </a:t>
            </a:r>
            <a:r>
              <a:rPr lang="fr-FR" sz="2000" dirty="0" err="1" smtClean="0"/>
              <a:t>function</a:t>
            </a:r>
            <a:r>
              <a:rPr lang="fr-FR" sz="2000" dirty="0" smtClean="0"/>
              <a:t>.</a:t>
            </a:r>
            <a:endParaRPr lang="fr-FR" sz="2200" b="1" i="1" dirty="0" smtClean="0">
              <a:latin typeface="Cambria Math" panose="02040503050406030204" pitchFamily="18" charset="0"/>
            </a:endParaRPr>
          </a:p>
          <a:p>
            <a:pPr algn="ctr"/>
            <a:endParaRPr lang="fr-FR" sz="2400" b="1" dirty="0" smtClean="0">
              <a:latin typeface="Cambria Math" panose="02040503050406030204" pitchFamily="18" charset="0"/>
            </a:endParaRPr>
          </a:p>
          <a:p>
            <a:pPr algn="ctr"/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</a:rPr>
              <a:t>The </a:t>
            </a:r>
            <a:r>
              <a:rPr lang="fr-FR" sz="2400" b="1" dirty="0" err="1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</a:rPr>
              <a:t>phenomenal</a:t>
            </a:r>
            <a:r>
              <a:rPr lang="fr-FR" sz="24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</a:rPr>
              <a:t> </a:t>
            </a:r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</a:rPr>
              <a:t>reality </a:t>
            </a:r>
            <a:r>
              <a:rPr lang="fr-FR" sz="2400" b="1" dirty="0" err="1" smtClean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</a:rPr>
              <a:t>is</a:t>
            </a:r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</a:rPr>
              <a:t> </a:t>
            </a:r>
            <a:r>
              <a:rPr lang="fr-FR" sz="2400" b="1" dirty="0" err="1" smtClean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</a:rPr>
              <a:t>what</a:t>
            </a:r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</a:rPr>
              <a:t> </a:t>
            </a:r>
            <a:r>
              <a:rPr lang="fr-FR" sz="2400" b="1" dirty="0" err="1" smtClean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</a:rPr>
              <a:t>we</a:t>
            </a:r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</a:rPr>
              <a:t> </a:t>
            </a:r>
            <a:r>
              <a:rPr lang="fr-FR" sz="2400" b="1" dirty="0" err="1" smtClean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</a:rPr>
              <a:t>usually</a:t>
            </a:r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</a:rPr>
              <a:t> call the Reality </a:t>
            </a:r>
          </a:p>
          <a:p>
            <a:pPr algn="ctr"/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</a:rPr>
              <a:t>but</a:t>
            </a:r>
          </a:p>
          <a:p>
            <a:pPr algn="ctr"/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</a:rPr>
              <a:t>It </a:t>
            </a:r>
            <a:r>
              <a:rPr lang="fr-FR" sz="2400" b="1" dirty="0" err="1" smtClean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</a:rPr>
              <a:t>is</a:t>
            </a:r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</a:rPr>
              <a:t> relative to </a:t>
            </a:r>
            <a:r>
              <a:rPr lang="fr-FR" sz="2400" b="1" dirty="0" err="1" smtClean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</a:rPr>
              <a:t>each</a:t>
            </a:r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</a:rPr>
              <a:t> observer. There </a:t>
            </a:r>
            <a:r>
              <a:rPr lang="fr-FR" sz="2400" b="1" dirty="0" err="1" smtClean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</a:rPr>
              <a:t>is</a:t>
            </a:r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</a:rPr>
              <a:t> no </a:t>
            </a:r>
            <a:r>
              <a:rPr lang="fr-FR" sz="2400" b="1" dirty="0" err="1" smtClean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</a:rPr>
              <a:t>common</a:t>
            </a:r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</a:rPr>
              <a:t> and </a:t>
            </a:r>
            <a:r>
              <a:rPr lang="fr-FR" sz="2400" b="1" dirty="0" err="1" smtClean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</a:rPr>
              <a:t>shared</a:t>
            </a:r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</a:rPr>
              <a:t> reality</a:t>
            </a:r>
            <a:endParaRPr lang="fr-FR" sz="2400" b="1" dirty="0">
              <a:solidFill>
                <a:schemeClr val="accent2">
                  <a:lumMod val="75000"/>
                </a:schemeClr>
              </a:solidFill>
              <a:latin typeface="Cambria Math" panose="02040503050406030204" pitchFamily="18" charset="0"/>
            </a:endParaRPr>
          </a:p>
          <a:p>
            <a:endParaRPr lang="fr-FR" sz="2400" dirty="0">
              <a:latin typeface="Cambria Math" panose="02040503050406030204" pitchFamily="18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539709" y="-595423"/>
            <a:ext cx="10782300" cy="17707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6600" dirty="0" smtClean="0">
                <a:solidFill>
                  <a:schemeClr val="accent1"/>
                </a:solidFill>
              </a:rPr>
              <a:t>The Convivial </a:t>
            </a:r>
            <a:r>
              <a:rPr lang="fr-FR" sz="6600" dirty="0" err="1" smtClean="0">
                <a:solidFill>
                  <a:schemeClr val="accent1"/>
                </a:solidFill>
              </a:rPr>
              <a:t>Solipsism</a:t>
            </a:r>
            <a:endParaRPr lang="fr-FR" sz="6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09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/>
          <p:cNvSpPr txBox="1"/>
          <p:nvPr/>
        </p:nvSpPr>
        <p:spPr>
          <a:xfrm>
            <a:off x="743768" y="2236836"/>
            <a:ext cx="1136414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 err="1" smtClean="0">
                <a:latin typeface="Cambria Math" panose="02040503050406030204" pitchFamily="18" charset="0"/>
              </a:rPr>
              <a:t>Allows</a:t>
            </a:r>
            <a:r>
              <a:rPr lang="fr-FR" sz="2400" dirty="0" smtClean="0">
                <a:latin typeface="Cambria Math" panose="02040503050406030204" pitchFamily="18" charset="0"/>
              </a:rPr>
              <a:t> to </a:t>
            </a:r>
            <a:r>
              <a:rPr lang="fr-FR" sz="2400" dirty="0" err="1" smtClean="0">
                <a:latin typeface="Cambria Math" panose="02040503050406030204" pitchFamily="18" charset="0"/>
              </a:rPr>
              <a:t>understand</a:t>
            </a:r>
            <a:r>
              <a:rPr lang="fr-FR" sz="2400" dirty="0" smtClean="0">
                <a:latin typeface="Cambria Math" panose="02040503050406030204" pitchFamily="18" charset="0"/>
              </a:rPr>
              <a:t> the EPR </a:t>
            </a:r>
            <a:r>
              <a:rPr lang="fr-FR" sz="2400" dirty="0" err="1" smtClean="0">
                <a:latin typeface="Cambria Math" panose="02040503050406030204" pitchFamily="18" charset="0"/>
              </a:rPr>
              <a:t>experiment</a:t>
            </a:r>
            <a:r>
              <a:rPr lang="fr-FR" sz="2400" dirty="0" smtClean="0">
                <a:latin typeface="Cambria Math" panose="02040503050406030204" pitchFamily="18" charset="0"/>
              </a:rPr>
              <a:t> and to </a:t>
            </a:r>
            <a:r>
              <a:rPr lang="fr-FR" sz="2400" dirty="0" err="1" smtClean="0">
                <a:latin typeface="Cambria Math" panose="02040503050406030204" pitchFamily="18" charset="0"/>
              </a:rPr>
              <a:t>avoid</a:t>
            </a:r>
            <a:r>
              <a:rPr lang="fr-FR" sz="2400" dirty="0" smtClean="0">
                <a:latin typeface="Cambria Math" panose="02040503050406030204" pitchFamily="18" charset="0"/>
              </a:rPr>
              <a:t> non-</a:t>
            </a:r>
            <a:r>
              <a:rPr lang="fr-FR" sz="2400" dirty="0" err="1" smtClean="0">
                <a:latin typeface="Cambria Math" panose="02040503050406030204" pitchFamily="18" charset="0"/>
              </a:rPr>
              <a:t>locality</a:t>
            </a:r>
            <a:endParaRPr lang="fr-FR" sz="2400" dirty="0" smtClean="0">
              <a:latin typeface="Cambria Math" panose="0204050305040603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sz="2400" dirty="0" smtClean="0">
              <a:latin typeface="Cambria Math" panose="020405030504060302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Cambria Math" panose="02040503050406030204" pitchFamily="18" charset="0"/>
              </a:rPr>
              <a:t>EPR </a:t>
            </a:r>
            <a:r>
              <a:rPr lang="fr-FR" sz="2400" dirty="0" err="1" smtClean="0">
                <a:latin typeface="Cambria Math" panose="02040503050406030204" pitchFamily="18" charset="0"/>
              </a:rPr>
              <a:t>correlations</a:t>
            </a:r>
            <a:r>
              <a:rPr lang="fr-FR" sz="2400" dirty="0" smtClean="0">
                <a:latin typeface="Cambria Math" panose="02040503050406030204" pitchFamily="18" charset="0"/>
              </a:rPr>
              <a:t> are not a real </a:t>
            </a:r>
            <a:r>
              <a:rPr lang="fr-FR" sz="2400" dirty="0" err="1" smtClean="0">
                <a:latin typeface="Cambria Math" panose="02040503050406030204" pitchFamily="18" charset="0"/>
              </a:rPr>
              <a:t>physical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effect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with</a:t>
            </a:r>
            <a:r>
              <a:rPr lang="fr-FR" sz="2400" dirty="0" smtClean="0">
                <a:latin typeface="Cambria Math" panose="02040503050406030204" pitchFamily="18" charset="0"/>
              </a:rPr>
              <a:t> an </a:t>
            </a:r>
            <a:r>
              <a:rPr lang="fr-FR" sz="2400" dirty="0" err="1" smtClean="0">
                <a:latin typeface="Cambria Math" panose="02040503050406030204" pitchFamily="18" charset="0"/>
              </a:rPr>
              <a:t>instantaneous</a:t>
            </a:r>
            <a:r>
              <a:rPr lang="fr-FR" sz="2400" dirty="0" smtClean="0">
                <a:latin typeface="Cambria Math" panose="02040503050406030204" pitchFamily="18" charset="0"/>
              </a:rPr>
              <a:t> action at a distance but are </a:t>
            </a:r>
            <a:r>
              <a:rPr lang="fr-FR" sz="2400" dirty="0" err="1" smtClean="0">
                <a:latin typeface="Cambria Math" panose="02040503050406030204" pitchFamily="18" charset="0"/>
              </a:rPr>
              <a:t>noticed</a:t>
            </a:r>
            <a:r>
              <a:rPr lang="fr-FR" sz="2400" dirty="0" smtClean="0">
                <a:latin typeface="Cambria Math" panose="02040503050406030204" pitchFamily="18" charset="0"/>
              </a:rPr>
              <a:t> by a first  </a:t>
            </a:r>
            <a:r>
              <a:rPr lang="fr-FR" sz="2400" dirty="0">
                <a:latin typeface="Cambria Math" panose="02040503050406030204" pitchFamily="18" charset="0"/>
              </a:rPr>
              <a:t>observer </a:t>
            </a:r>
            <a:r>
              <a:rPr lang="fr-FR" sz="2400" dirty="0" err="1">
                <a:latin typeface="Cambria Math" panose="02040503050406030204" pitchFamily="18" charset="0"/>
              </a:rPr>
              <a:t>only</a:t>
            </a:r>
            <a:r>
              <a:rPr lang="fr-FR" sz="2400" dirty="0">
                <a:latin typeface="Cambria Math" panose="02040503050406030204" pitchFamily="18" charset="0"/>
              </a:rPr>
              <a:t> </a:t>
            </a:r>
            <a:r>
              <a:rPr lang="fr-FR" sz="2400" dirty="0" err="1">
                <a:latin typeface="Cambria Math" panose="02040503050406030204" pitchFamily="18" charset="0"/>
              </a:rPr>
              <a:t>when</a:t>
            </a:r>
            <a:r>
              <a:rPr lang="fr-FR" sz="2400" dirty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he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meets</a:t>
            </a:r>
            <a:r>
              <a:rPr lang="fr-FR" sz="2400" dirty="0" smtClean="0">
                <a:latin typeface="Cambria Math" panose="02040503050406030204" pitchFamily="18" charset="0"/>
              </a:rPr>
              <a:t> the second observer or </a:t>
            </a:r>
            <a:r>
              <a:rPr lang="fr-FR" sz="2400" dirty="0" err="1" smtClean="0">
                <a:latin typeface="Cambria Math" panose="02040503050406030204" pitchFamily="18" charset="0"/>
              </a:rPr>
              <a:t>when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he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sees</a:t>
            </a:r>
            <a:r>
              <a:rPr lang="fr-FR" sz="2400" dirty="0" smtClean="0">
                <a:latin typeface="Cambria Math" panose="02040503050406030204" pitchFamily="18" charset="0"/>
              </a:rPr>
              <a:t> the </a:t>
            </a:r>
            <a:r>
              <a:rPr lang="fr-FR" sz="2400" dirty="0" err="1" smtClean="0">
                <a:latin typeface="Cambria Math" panose="02040503050406030204" pitchFamily="18" charset="0"/>
              </a:rPr>
              <a:t>results</a:t>
            </a:r>
            <a:r>
              <a:rPr lang="fr-FR" sz="2400" dirty="0" smtClean="0">
                <a:latin typeface="Cambria Math" panose="02040503050406030204" pitchFamily="18" charset="0"/>
              </a:rPr>
              <a:t> of the </a:t>
            </a:r>
            <a:r>
              <a:rPr lang="fr-FR" sz="2400" dirty="0" err="1" smtClean="0">
                <a:latin typeface="Cambria Math" panose="02040503050406030204" pitchFamily="18" charset="0"/>
              </a:rPr>
              <a:t>measurement</a:t>
            </a:r>
            <a:r>
              <a:rPr lang="fr-FR" sz="2400" dirty="0" smtClean="0">
                <a:latin typeface="Cambria Math" panose="02040503050406030204" pitchFamily="18" charset="0"/>
              </a:rPr>
              <a:t> of the second </a:t>
            </a:r>
            <a:r>
              <a:rPr lang="fr-FR" sz="2400" dirty="0" err="1" smtClean="0">
                <a:latin typeface="Cambria Math" panose="02040503050406030204" pitchFamily="18" charset="0"/>
              </a:rPr>
              <a:t>particle</a:t>
            </a:r>
            <a:r>
              <a:rPr lang="fr-FR" sz="2400" dirty="0" smtClean="0">
                <a:latin typeface="Cambria Math" panose="02040503050406030204" pitchFamily="18" charset="0"/>
              </a:rPr>
              <a:t> and </a:t>
            </a:r>
            <a:r>
              <a:rPr lang="fr-FR" sz="2400" dirty="0" err="1" smtClean="0">
                <a:latin typeface="Cambria Math" panose="02040503050406030204" pitchFamily="18" charset="0"/>
              </a:rPr>
              <a:t>this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can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happen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only</a:t>
            </a:r>
            <a:r>
              <a:rPr lang="fr-FR" sz="2400" dirty="0" smtClean="0">
                <a:latin typeface="Cambria Math" panose="02040503050406030204" pitchFamily="18" charset="0"/>
              </a:rPr>
              <a:t> in a time-</a:t>
            </a:r>
            <a:r>
              <a:rPr lang="fr-FR" sz="2400" dirty="0" err="1" smtClean="0">
                <a:latin typeface="Cambria Math" panose="02040503050406030204" pitchFamily="18" charset="0"/>
              </a:rPr>
              <a:t>like</a:t>
            </a:r>
            <a:r>
              <a:rPr lang="fr-FR" sz="2400" dirty="0" smtClean="0">
                <a:latin typeface="Cambria Math" panose="02040503050406030204" pitchFamily="18" charset="0"/>
              </a:rPr>
              <a:t> </a:t>
            </a:r>
            <a:r>
              <a:rPr lang="fr-FR" sz="2400" dirty="0" err="1" smtClean="0">
                <a:latin typeface="Cambria Math" panose="02040503050406030204" pitchFamily="18" charset="0"/>
              </a:rPr>
              <a:t>interval</a:t>
            </a:r>
            <a:endParaRPr lang="fr-FR" sz="2400" dirty="0" smtClean="0">
              <a:latin typeface="Cambria Math" panose="0204050305040603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sz="2400" dirty="0">
              <a:latin typeface="Cambria Math" panose="0204050305040603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Cambria Math" panose="02040503050406030204" pitchFamily="18" charset="0"/>
              </a:rPr>
              <a:t>No </a:t>
            </a:r>
            <a:r>
              <a:rPr lang="fr-FR" sz="2400" dirty="0" err="1" smtClean="0">
                <a:latin typeface="Cambria Math" panose="02040503050406030204" pitchFamily="18" charset="0"/>
              </a:rPr>
              <a:t>spooky</a:t>
            </a:r>
            <a:r>
              <a:rPr lang="fr-FR" sz="2400" dirty="0" smtClean="0">
                <a:latin typeface="Cambria Math" panose="02040503050406030204" pitchFamily="18" charset="0"/>
              </a:rPr>
              <a:t> action at a distance / No non-</a:t>
            </a:r>
            <a:r>
              <a:rPr lang="fr-FR" sz="2400" dirty="0" err="1" smtClean="0">
                <a:latin typeface="Cambria Math" panose="02040503050406030204" pitchFamily="18" charset="0"/>
              </a:rPr>
              <a:t>locality</a:t>
            </a:r>
            <a:endParaRPr lang="fr-FR" sz="2400" dirty="0" smtClean="0">
              <a:latin typeface="Cambria Math" panose="02040503050406030204" pitchFamily="18" charset="0"/>
            </a:endParaRPr>
          </a:p>
          <a:p>
            <a:endParaRPr lang="fr-FR" sz="2400" b="1" i="1" dirty="0">
              <a:latin typeface="Cambria Math" panose="02040503050406030204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fr-FR" sz="2400" dirty="0">
              <a:latin typeface="Cambria Math" panose="0204050305040603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sz="2200" dirty="0">
              <a:latin typeface="Cambria Math" panose="02040503050406030204" pitchFamily="18" charset="0"/>
            </a:endParaRPr>
          </a:p>
          <a:p>
            <a:endParaRPr lang="fr-FR" sz="2200" b="1" i="1" dirty="0" smtClean="0">
              <a:latin typeface="Cambria Math" panose="02040503050406030204" pitchFamily="18" charset="0"/>
            </a:endParaRPr>
          </a:p>
          <a:p>
            <a:endParaRPr lang="fr-FR" sz="2400" dirty="0">
              <a:latin typeface="Cambria Math" panose="020405030504060302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39709" y="1336731"/>
            <a:ext cx="11288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EPR PARADOX </a:t>
            </a:r>
            <a:r>
              <a:rPr lang="fr-FR" sz="2800" b="1" dirty="0" smtClean="0"/>
              <a:t>AND NON-LOCALITY</a:t>
            </a:r>
            <a:endParaRPr lang="fr-FR" sz="2800" b="1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39709" y="-595423"/>
            <a:ext cx="10782300" cy="17707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6600" dirty="0" smtClean="0">
                <a:solidFill>
                  <a:schemeClr val="accent1"/>
                </a:solidFill>
              </a:rPr>
              <a:t>The Convivial </a:t>
            </a:r>
            <a:r>
              <a:rPr lang="fr-FR" sz="6600" dirty="0" err="1" smtClean="0">
                <a:solidFill>
                  <a:schemeClr val="accent1"/>
                </a:solidFill>
              </a:rPr>
              <a:t>Solipsism</a:t>
            </a:r>
            <a:endParaRPr lang="fr-FR" sz="6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28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/>
          <p:cNvSpPr txBox="1"/>
          <p:nvPr/>
        </p:nvSpPr>
        <p:spPr>
          <a:xfrm>
            <a:off x="654632" y="3047329"/>
            <a:ext cx="1124296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I</a:t>
            </a:r>
            <a:r>
              <a:rPr lang="en-US" sz="2800" dirty="0" smtClean="0"/>
              <a:t>t </a:t>
            </a:r>
            <a:r>
              <a:rPr lang="en-US" sz="2800" dirty="0"/>
              <a:t>can happen that a past property A of a system </a:t>
            </a:r>
            <a:r>
              <a:rPr lang="en-US" sz="2800" dirty="0" smtClean="0"/>
              <a:t>S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</a:t>
            </a:r>
            <a:r>
              <a:rPr lang="fr-FR" sz="2800" dirty="0" smtClean="0"/>
              <a:t>at </a:t>
            </a:r>
            <a:r>
              <a:rPr lang="fr-FR" sz="2800" dirty="0"/>
              <a:t>T</a:t>
            </a:r>
            <a:r>
              <a:rPr lang="fr-FR" sz="2800" baseline="-25000" dirty="0" smtClean="0"/>
              <a:t>−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</a:t>
            </a:r>
            <a:r>
              <a:rPr lang="en-US" sz="2800" dirty="0"/>
              <a:t>is not yet </a:t>
            </a:r>
            <a:r>
              <a:rPr lang="en-US" sz="2800" dirty="0" smtClean="0"/>
              <a:t>determined </a:t>
            </a:r>
            <a:r>
              <a:rPr lang="fr-FR" sz="2800" dirty="0" smtClean="0"/>
              <a:t>at </a:t>
            </a:r>
            <a:r>
              <a:rPr lang="fr-FR" sz="2800" dirty="0"/>
              <a:t>a </a:t>
            </a:r>
            <a:r>
              <a:rPr lang="fr-FR" sz="2800" dirty="0" err="1" smtClean="0"/>
              <a:t>posterior</a:t>
            </a:r>
            <a:r>
              <a:rPr lang="fr-FR" sz="2800" dirty="0" smtClean="0"/>
              <a:t> time T</a:t>
            </a:r>
            <a:r>
              <a:rPr lang="fr-FR" sz="2800" baseline="-25000" dirty="0" smtClean="0"/>
              <a:t>0</a:t>
            </a:r>
            <a:r>
              <a:rPr lang="fr-FR" sz="2800" dirty="0" smtClean="0"/>
              <a:t> &gt; </a:t>
            </a:r>
            <a:r>
              <a:rPr lang="fr-FR" sz="2800" dirty="0"/>
              <a:t>T</a:t>
            </a:r>
            <a:r>
              <a:rPr lang="fr-FR" sz="2800" baseline="-25000" dirty="0" smtClean="0"/>
              <a:t>−</a:t>
            </a:r>
            <a:r>
              <a:rPr lang="en-US" sz="2800" baseline="-25000" dirty="0" smtClean="0"/>
              <a:t>1</a:t>
            </a:r>
            <a:r>
              <a:rPr lang="en-US" sz="2800" dirty="0"/>
              <a:t>, but becomes determined when the observer makes </a:t>
            </a:r>
            <a:r>
              <a:rPr lang="en-US" sz="2800" dirty="0" smtClean="0"/>
              <a:t>at </a:t>
            </a:r>
            <a:r>
              <a:rPr lang="fr-FR" sz="2800" dirty="0" smtClean="0"/>
              <a:t>T</a:t>
            </a:r>
            <a:r>
              <a:rPr lang="fr-FR" sz="2800" baseline="-25000" dirty="0" smtClean="0"/>
              <a:t>1</a:t>
            </a:r>
            <a:r>
              <a:rPr lang="fr-FR" sz="2800" dirty="0" smtClean="0"/>
              <a:t> &gt; T</a:t>
            </a:r>
            <a:r>
              <a:rPr lang="fr-FR" sz="2800" baseline="-25000" dirty="0" smtClean="0"/>
              <a:t>0</a:t>
            </a:r>
            <a:r>
              <a:rPr lang="fr-FR" sz="2800" dirty="0" smtClean="0"/>
              <a:t> &gt; </a:t>
            </a:r>
            <a:r>
              <a:rPr lang="fr-FR" sz="2800" dirty="0"/>
              <a:t>T</a:t>
            </a:r>
            <a:r>
              <a:rPr lang="fr-FR" sz="2800" baseline="-25000" dirty="0" smtClean="0"/>
              <a:t>−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</a:t>
            </a:r>
            <a:r>
              <a:rPr lang="en-US" sz="2800" dirty="0"/>
              <a:t>a </a:t>
            </a:r>
            <a:r>
              <a:rPr lang="en-US" sz="2800" dirty="0" smtClean="0"/>
              <a:t>measurement </a:t>
            </a:r>
            <a:r>
              <a:rPr lang="en-US" sz="2800" dirty="0"/>
              <a:t>of another property B (possibly on another system S</a:t>
            </a:r>
            <a:r>
              <a:rPr lang="en-US" sz="2800" baseline="-25000" dirty="0"/>
              <a:t>2</a:t>
            </a:r>
            <a:r>
              <a:rPr lang="en-US" sz="2800" dirty="0" smtClean="0"/>
              <a:t>) whose </a:t>
            </a:r>
            <a:r>
              <a:rPr lang="en-US" sz="2800" dirty="0"/>
              <a:t>result is linked to the value that A should have had at T</a:t>
            </a:r>
            <a:r>
              <a:rPr lang="en-US" sz="2800" baseline="-25000" dirty="0" smtClean="0"/>
              <a:t>−</a:t>
            </a:r>
            <a:r>
              <a:rPr lang="fr-FR" sz="2800" baseline="-25000" dirty="0" smtClean="0"/>
              <a:t>1</a:t>
            </a:r>
            <a:r>
              <a:rPr lang="fr-FR" sz="2800" dirty="0" smtClean="0"/>
              <a:t> </a:t>
            </a:r>
            <a:r>
              <a:rPr lang="fr-FR" sz="2800" dirty="0"/>
              <a:t>to </a:t>
            </a:r>
            <a:r>
              <a:rPr lang="fr-FR" sz="2800" dirty="0" err="1"/>
              <a:t>be</a:t>
            </a:r>
            <a:r>
              <a:rPr lang="fr-FR" sz="2800" dirty="0"/>
              <a:t> </a:t>
            </a:r>
            <a:r>
              <a:rPr lang="fr-FR" sz="2800" dirty="0" err="1" smtClean="0"/>
              <a:t>coherent</a:t>
            </a:r>
            <a:r>
              <a:rPr lang="fr-FR" sz="2800" dirty="0" smtClean="0"/>
              <a:t> </a:t>
            </a:r>
            <a:r>
              <a:rPr lang="en-US" sz="2800" dirty="0" smtClean="0"/>
              <a:t>with </a:t>
            </a:r>
            <a:r>
              <a:rPr lang="en-US" sz="2800" dirty="0"/>
              <a:t>the result obtained on B at T</a:t>
            </a:r>
            <a:r>
              <a:rPr lang="en-US" sz="2800" baseline="-25000" dirty="0"/>
              <a:t>1</a:t>
            </a:r>
            <a:r>
              <a:rPr lang="en-US" sz="2800" dirty="0"/>
              <a:t>.</a:t>
            </a:r>
            <a:endParaRPr lang="fr-FR" sz="2800" b="1" i="1" dirty="0">
              <a:latin typeface="Cambria Math" panose="02040503050406030204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fr-FR" sz="2400" dirty="0">
              <a:latin typeface="Cambria Math" panose="0204050305040603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sz="2200" dirty="0">
              <a:latin typeface="Cambria Math" panose="02040503050406030204" pitchFamily="18" charset="0"/>
            </a:endParaRPr>
          </a:p>
          <a:p>
            <a:endParaRPr lang="fr-FR" sz="2200" b="1" i="1" dirty="0" smtClean="0">
              <a:latin typeface="Cambria Math" panose="02040503050406030204" pitchFamily="18" charset="0"/>
            </a:endParaRPr>
          </a:p>
          <a:p>
            <a:endParaRPr lang="fr-FR" sz="2400" dirty="0">
              <a:latin typeface="Cambria Math" panose="020405030504060302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39709" y="1336731"/>
            <a:ext cx="11288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IS THE PAST DETERMINED?</a:t>
            </a:r>
            <a:endParaRPr lang="fr-FR" sz="2800" b="1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39709" y="-595423"/>
            <a:ext cx="10782300" cy="17707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6600" dirty="0" smtClean="0">
                <a:solidFill>
                  <a:schemeClr val="accent1"/>
                </a:solidFill>
              </a:rPr>
              <a:t>The Convivial </a:t>
            </a:r>
            <a:r>
              <a:rPr lang="fr-FR" sz="6600" dirty="0" err="1" smtClean="0">
                <a:solidFill>
                  <a:schemeClr val="accent1"/>
                </a:solidFill>
              </a:rPr>
              <a:t>Solipsism</a:t>
            </a:r>
            <a:endParaRPr lang="fr-FR" sz="6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18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/>
          <p:cNvSpPr txBox="1"/>
          <p:nvPr/>
        </p:nvSpPr>
        <p:spPr>
          <a:xfrm>
            <a:off x="654632" y="2236836"/>
            <a:ext cx="11242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400" dirty="0">
              <a:latin typeface="Cambria Math" panose="020405030504060302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39709" y="1336731"/>
            <a:ext cx="11288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IS THE PAST DETERMINED?</a:t>
            </a:r>
            <a:endParaRPr lang="fr-FR" sz="2800" b="1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39709" y="-595423"/>
            <a:ext cx="10782300" cy="17707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6600" dirty="0" smtClean="0">
                <a:solidFill>
                  <a:schemeClr val="accent1"/>
                </a:solidFill>
              </a:rPr>
              <a:t>The Convivial </a:t>
            </a:r>
            <a:r>
              <a:rPr lang="fr-FR" sz="6600" dirty="0" err="1" smtClean="0">
                <a:solidFill>
                  <a:schemeClr val="accent1"/>
                </a:solidFill>
              </a:rPr>
              <a:t>Solipsism</a:t>
            </a:r>
            <a:endParaRPr lang="fr-FR" sz="6600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36250" y="2021391"/>
                <a:ext cx="10990731" cy="45432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latin typeface="STIX-Regular"/>
                  </a:rPr>
                  <a:t>A </a:t>
                </a:r>
                <a:r>
                  <a:rPr lang="en-US" dirty="0">
                    <a:latin typeface="STIX-Regular"/>
                  </a:rPr>
                  <a:t>and B </a:t>
                </a:r>
                <a:r>
                  <a:rPr lang="fr-FR" dirty="0" err="1">
                    <a:latin typeface="STIX-Regular"/>
                  </a:rPr>
                  <a:t>two</a:t>
                </a:r>
                <a:r>
                  <a:rPr lang="fr-FR" dirty="0">
                    <a:latin typeface="STIX-Regular"/>
                  </a:rPr>
                  <a:t> </a:t>
                </a:r>
                <a:r>
                  <a:rPr lang="fr-FR" dirty="0" err="1">
                    <a:latin typeface="STIX-Regular"/>
                  </a:rPr>
                  <a:t>entangled</a:t>
                </a:r>
                <a:r>
                  <a:rPr lang="fr-FR" dirty="0">
                    <a:latin typeface="STIX-Regular"/>
                  </a:rPr>
                  <a:t> </a:t>
                </a:r>
                <a:r>
                  <a:rPr lang="fr-FR" dirty="0" err="1" smtClean="0">
                    <a:latin typeface="STIX-Regular"/>
                  </a:rPr>
                  <a:t>particles</a:t>
                </a:r>
                <a:r>
                  <a:rPr lang="fr-FR" dirty="0" smtClean="0">
                    <a:latin typeface="STIX-Regular"/>
                  </a:rPr>
                  <a:t>:</a:t>
                </a:r>
                <a:endParaRPr lang="en-US" dirty="0" smtClean="0">
                  <a:latin typeface="STIX-Regular"/>
                </a:endParaRPr>
              </a:p>
              <a:p>
                <a:endParaRPr lang="en-US" dirty="0">
                  <a:latin typeface="STIX-Regular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⟩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𝜓</m:t>
                              </m:r>
                            </m:e>
                          </m:d>
                        </m:e>
                      </m:d>
                      <m:r>
                        <a:rPr lang="en-GB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"/>
                                  <m:endChr m:val="⟩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d>
                                    <m:dPr>
                                      <m:begChr m:val="|"/>
                                      <m:endChr m:val=""/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</m:d>
                                </m:e>
                              </m:d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begChr m:val=""/>
                                  <m:endChr m:val="⟩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d>
                                    <m:dPr>
                                      <m:begChr m:val="|"/>
                                      <m:endChr m:val=""/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</m:d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𝐵</m:t>
                          </m:r>
                        </m:sup>
                      </m:sSup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"/>
                                  <m:endChr m:val="⟩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d>
                                    <m:dPr>
                                      <m:begChr m:val="|"/>
                                      <m:endChr m:val=""/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d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𝐴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"/>
                              <m:endChr m:val="⟩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d>
                                <m:dPr>
                                  <m:begChr m:val="|"/>
                                  <m:endChr m:val="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𝐵</m:t>
                          </m:r>
                        </m:sup>
                      </m:sSup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"/>
                              <m:endChr m:val="⟩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d>
                                <m:dPr>
                                  <m:begChr m:val="|"/>
                                  <m:endChr m:val="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𝐴</m:t>
                          </m:r>
                        </m:sup>
                      </m:sSup>
                    </m:oMath>
                  </m:oMathPara>
                </a14:m>
                <a:endParaRPr lang="en-US" dirty="0" smtClean="0">
                  <a:latin typeface="STIX-Regular"/>
                </a:endParaRPr>
              </a:p>
              <a:p>
                <a:endParaRPr lang="en-US" dirty="0">
                  <a:latin typeface="STIX-Regular"/>
                </a:endParaRP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dirty="0">
                    <a:latin typeface="STIX-Regular"/>
                  </a:rPr>
                  <a:t>If Alice measures A first she has a probability 2/3 to find X and a probability </a:t>
                </a:r>
                <a:r>
                  <a:rPr lang="en-US" dirty="0" smtClean="0">
                    <a:latin typeface="STIX-Regular"/>
                  </a:rPr>
                  <a:t>1/3 to </a:t>
                </a:r>
                <a:r>
                  <a:rPr lang="en-US" dirty="0">
                    <a:latin typeface="STIX-Regular"/>
                  </a:rPr>
                  <a:t>find Y. </a:t>
                </a:r>
                <a:endParaRPr lang="en-US" dirty="0" smtClean="0">
                  <a:latin typeface="STIX-Regular"/>
                </a:endParaRPr>
              </a:p>
              <a:p>
                <a:pPr algn="just"/>
                <a:endParaRPr lang="en-US" dirty="0" smtClean="0">
                  <a:latin typeface="STIX-Regular"/>
                </a:endParaRP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latin typeface="STIX-Regular"/>
                  </a:rPr>
                  <a:t>If </a:t>
                </a:r>
                <a:r>
                  <a:rPr lang="en-US" dirty="0">
                    <a:latin typeface="STIX-Regular"/>
                  </a:rPr>
                  <a:t>she finds Y, she will be hung-on to the branch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"/>
                            <m:endChr m:val="⟩"/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"/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𝐵</m:t>
                        </m:r>
                      </m:sup>
                    </m:sSup>
                    <m:sSup>
                      <m:sSup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"/>
                            <m:endChr m:val="⟩"/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d>
                              <m:dPr>
                                <m:begChr m:val="|"/>
                                <m:endChr m:val=""/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  <m:r>
                      <a:rPr lang="fr-F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latin typeface="STIX-Regular"/>
                  </a:rPr>
                  <a:t>and when </a:t>
                </a:r>
                <a:r>
                  <a:rPr lang="en-US" dirty="0" smtClean="0">
                    <a:latin typeface="STIX-Regular"/>
                  </a:rPr>
                  <a:t>she will </a:t>
                </a:r>
                <a:r>
                  <a:rPr lang="en-US" dirty="0">
                    <a:latin typeface="STIX-Regular"/>
                  </a:rPr>
                  <a:t>measure B she will necessarily find a. This is what happens in the EPR experiment</a:t>
                </a:r>
                <a:r>
                  <a:rPr lang="en-US" dirty="0" smtClean="0">
                    <a:latin typeface="STIX-Regular"/>
                  </a:rPr>
                  <a:t>. Finding </a:t>
                </a:r>
                <a:r>
                  <a:rPr lang="en-US" dirty="0">
                    <a:latin typeface="STIX-Regular"/>
                  </a:rPr>
                  <a:t>a result for one particle fixes </a:t>
                </a:r>
                <a:r>
                  <a:rPr lang="en-US" dirty="0" smtClean="0">
                    <a:latin typeface="STIX-Regular"/>
                  </a:rPr>
                  <a:t>the result </a:t>
                </a:r>
                <a:r>
                  <a:rPr lang="en-US" dirty="0">
                    <a:latin typeface="STIX-Regular"/>
                  </a:rPr>
                  <a:t>for the other. </a:t>
                </a:r>
                <a:endParaRPr lang="en-US" dirty="0" smtClean="0">
                  <a:latin typeface="STIX-Regular"/>
                </a:endParaRP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latin typeface="STIX-Regular"/>
                  </a:rPr>
                  <a:t>If </a:t>
                </a:r>
                <a:r>
                  <a:rPr lang="en-US" dirty="0">
                    <a:latin typeface="STIX-Regular"/>
                  </a:rPr>
                  <a:t>she </a:t>
                </a:r>
                <a:r>
                  <a:rPr lang="en-US" dirty="0" smtClean="0">
                    <a:latin typeface="STIX-Regular"/>
                  </a:rPr>
                  <a:t>finds X</a:t>
                </a:r>
                <a:r>
                  <a:rPr lang="en-US" dirty="0">
                    <a:latin typeface="STIX-Regular"/>
                  </a:rPr>
                  <a:t>, she will be hung-on to the branch</a:t>
                </a:r>
                <a:r>
                  <a:rPr lang="en-US" sz="5400" dirty="0">
                    <a:latin typeface="STIX-Regular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fr-FR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fr-FR" sz="20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den>
                        </m:f>
                        <m:d>
                          <m:dPr>
                            <m:begChr m:val="["/>
                            <m:endChr m:val="]"/>
                            <m:ctrlPr>
                              <a:rPr lang="fr-FR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"/>
                                <m:endChr m:val="⟩"/>
                                <m:ctrlPr>
                                  <a:rPr lang="fr-FR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d>
                                  <m:dPr>
                                    <m:begChr m:val="|"/>
                                    <m:endChr m:val=""/>
                                    <m:ctrlPr>
                                      <a:rPr lang="fr-FR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sz="20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d>
                              </m:e>
                            </m:d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d>
                              <m:dPr>
                                <m:begChr m:val=""/>
                                <m:endChr m:val="⟩"/>
                                <m:ctrlPr>
                                  <a:rPr lang="fr-FR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d>
                                  <m:dPr>
                                    <m:begChr m:val="|"/>
                                    <m:endChr m:val=""/>
                                    <m:ctrlPr>
                                      <a:rPr lang="fr-FR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sz="2000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</m:d>
                              </m:e>
                            </m:d>
                          </m:e>
                        </m:d>
                      </m:e>
                      <m:sup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𝐵</m:t>
                        </m:r>
                      </m:sup>
                    </m:sSup>
                    <m:sSup>
                      <m:sSupPr>
                        <m:ctrlPr>
                          <a:rPr lang="fr-FR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fr-FR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"/>
                                <m:endChr m:val="⟩"/>
                                <m:ctrlPr>
                                  <a:rPr lang="fr-FR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d>
                                  <m:dPr>
                                    <m:begChr m:val="|"/>
                                    <m:endChr m:val=""/>
                                    <m:ctrlPr>
                                      <a:rPr lang="fr-FR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</m:d>
                              </m:e>
                            </m:d>
                          </m:e>
                        </m:d>
                      </m:e>
                      <m:sup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  <m:r>
                      <a:rPr lang="fr-FR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latin typeface="STIX-Regular"/>
                  </a:rPr>
                  <a:t>and when she will </a:t>
                </a:r>
                <a:r>
                  <a:rPr lang="en-US" dirty="0" smtClean="0">
                    <a:latin typeface="STIX-Regular"/>
                  </a:rPr>
                  <a:t>measure B</a:t>
                </a:r>
                <a:r>
                  <a:rPr lang="en-US" dirty="0">
                    <a:latin typeface="STIX-Regular"/>
                  </a:rPr>
                  <a:t>, she will have an equal probability ½ to find a or b. Knowing the result of </a:t>
                </a:r>
                <a:r>
                  <a:rPr lang="en-US" dirty="0" smtClean="0">
                    <a:latin typeface="STIX-Regular"/>
                  </a:rPr>
                  <a:t>the measurement </a:t>
                </a:r>
                <a:r>
                  <a:rPr lang="en-US" dirty="0">
                    <a:latin typeface="STIX-Regular"/>
                  </a:rPr>
                  <a:t>on A does not determine the result of the measurement on B </a:t>
                </a:r>
                <a:r>
                  <a:rPr lang="en-US" dirty="0" smtClean="0">
                    <a:latin typeface="STIX-Regular"/>
                  </a:rPr>
                  <a:t>which remains </a:t>
                </a:r>
                <a:r>
                  <a:rPr lang="en-US" dirty="0">
                    <a:latin typeface="STIX-Regular"/>
                  </a:rPr>
                  <a:t>undefined until a </a:t>
                </a:r>
                <a:r>
                  <a:rPr lang="en-US" dirty="0" smtClean="0">
                    <a:latin typeface="STIX-Regular"/>
                  </a:rPr>
                  <a:t>true measurement </a:t>
                </a:r>
                <a:r>
                  <a:rPr lang="en-US" dirty="0">
                    <a:latin typeface="STIX-Regular"/>
                  </a:rPr>
                  <a:t>is made.</a:t>
                </a:r>
                <a:endParaRPr lang="fr-FR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250" y="2021391"/>
                <a:ext cx="10990731" cy="4543295"/>
              </a:xfrm>
              <a:prstGeom prst="rect">
                <a:avLst/>
              </a:prstGeom>
              <a:blipFill rotWithShape="0">
                <a:blip r:embed="rId3"/>
                <a:stretch>
                  <a:fillRect l="-499" t="-805" r="-444" b="-107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406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39709" y="1336731"/>
            <a:ext cx="11288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IS THE PAST DETERMINED?</a:t>
            </a:r>
            <a:endParaRPr lang="fr-FR" sz="2800" b="1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39709" y="-595423"/>
            <a:ext cx="10782300" cy="17707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6600" dirty="0" smtClean="0">
                <a:solidFill>
                  <a:schemeClr val="accent1"/>
                </a:solidFill>
              </a:rPr>
              <a:t>The Convivial </a:t>
            </a:r>
            <a:r>
              <a:rPr lang="fr-FR" sz="6600" dirty="0" err="1" smtClean="0">
                <a:solidFill>
                  <a:schemeClr val="accent1"/>
                </a:solidFill>
              </a:rPr>
              <a:t>Solipsism</a:t>
            </a:r>
            <a:endParaRPr lang="fr-FR" sz="6600" dirty="0">
              <a:solidFill>
                <a:schemeClr val="accent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23455" y="2441861"/>
            <a:ext cx="112949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err="1"/>
              <a:t>When</a:t>
            </a:r>
            <a:r>
              <a:rPr lang="fr-FR" sz="2400" dirty="0"/>
              <a:t> the </a:t>
            </a:r>
            <a:r>
              <a:rPr lang="fr-FR" sz="2400" dirty="0" err="1"/>
              <a:t>tree</a:t>
            </a:r>
            <a:r>
              <a:rPr lang="fr-FR" sz="2400" dirty="0"/>
              <a:t> of branches </a:t>
            </a:r>
            <a:r>
              <a:rPr lang="fr-FR" sz="2400" dirty="0" err="1"/>
              <a:t>constituting</a:t>
            </a:r>
            <a:r>
              <a:rPr lang="fr-FR" sz="2400" dirty="0"/>
              <a:t> the </a:t>
            </a:r>
            <a:r>
              <a:rPr lang="fr-FR" sz="2400" dirty="0" err="1"/>
              <a:t>phenomenal</a:t>
            </a:r>
            <a:r>
              <a:rPr lang="fr-FR" sz="2400" dirty="0"/>
              <a:t> reality of the observer </a:t>
            </a:r>
            <a:r>
              <a:rPr lang="fr-FR" sz="2400" dirty="0" err="1"/>
              <a:t>contains</a:t>
            </a:r>
            <a:r>
              <a:rPr lang="fr-FR" sz="2400" dirty="0"/>
              <a:t> a superposition of values for A, A </a:t>
            </a:r>
            <a:r>
              <a:rPr lang="fr-FR" sz="2400" dirty="0" err="1"/>
              <a:t>is</a:t>
            </a:r>
            <a:r>
              <a:rPr lang="fr-FR" sz="2400" dirty="0"/>
              <a:t> not </a:t>
            </a:r>
            <a:r>
              <a:rPr lang="fr-FR" sz="2400" dirty="0" err="1"/>
              <a:t>determined</a:t>
            </a:r>
            <a:r>
              <a:rPr lang="fr-FR" sz="2400" dirty="0"/>
              <a:t>. </a:t>
            </a:r>
            <a:r>
              <a:rPr lang="fr-FR" sz="2400" dirty="0" err="1"/>
              <a:t>Now</a:t>
            </a:r>
            <a:r>
              <a:rPr lang="fr-FR" sz="2400" dirty="0"/>
              <a:t> A </a:t>
            </a:r>
            <a:r>
              <a:rPr lang="fr-FR" sz="2400" dirty="0" err="1"/>
              <a:t>can</a:t>
            </a:r>
            <a:r>
              <a:rPr lang="fr-FR" sz="2400" dirty="0"/>
              <a:t> </a:t>
            </a:r>
            <a:r>
              <a:rPr lang="fr-FR" sz="2400" dirty="0" err="1"/>
              <a:t>refer</a:t>
            </a:r>
            <a:r>
              <a:rPr lang="fr-FR" sz="2400" dirty="0"/>
              <a:t> to an </a:t>
            </a:r>
            <a:r>
              <a:rPr lang="fr-FR" sz="2400" dirty="0" err="1"/>
              <a:t>event</a:t>
            </a:r>
            <a:r>
              <a:rPr lang="fr-FR" sz="2400" dirty="0"/>
              <a:t> </a:t>
            </a:r>
            <a:r>
              <a:rPr lang="fr-FR" sz="2400" dirty="0" err="1"/>
              <a:t>that</a:t>
            </a:r>
            <a:r>
              <a:rPr lang="fr-FR" sz="2400" dirty="0"/>
              <a:t> </a:t>
            </a:r>
            <a:r>
              <a:rPr lang="fr-FR" sz="2400" dirty="0" err="1"/>
              <a:t>is</a:t>
            </a:r>
            <a:r>
              <a:rPr lang="fr-FR" sz="2400" dirty="0"/>
              <a:t> </a:t>
            </a:r>
            <a:r>
              <a:rPr lang="fr-FR" sz="2400" dirty="0" err="1"/>
              <a:t>supposed</a:t>
            </a:r>
            <a:r>
              <a:rPr lang="fr-FR" sz="2400" dirty="0"/>
              <a:t> to have </a:t>
            </a:r>
            <a:r>
              <a:rPr lang="fr-FR" sz="2400" dirty="0" err="1"/>
              <a:t>happened</a:t>
            </a:r>
            <a:r>
              <a:rPr lang="fr-FR" sz="2400" dirty="0"/>
              <a:t> in the </a:t>
            </a:r>
            <a:r>
              <a:rPr lang="fr-FR" sz="2400" dirty="0" err="1"/>
              <a:t>past</a:t>
            </a:r>
            <a:r>
              <a:rPr lang="fr-FR" sz="2400" dirty="0"/>
              <a:t>, for </a:t>
            </a:r>
            <a:r>
              <a:rPr lang="fr-FR" sz="2400" dirty="0" err="1"/>
              <a:t>example</a:t>
            </a:r>
            <a:r>
              <a:rPr lang="fr-FR" sz="2400" dirty="0"/>
              <a:t> A </a:t>
            </a:r>
            <a:r>
              <a:rPr lang="fr-FR" sz="2400" dirty="0" err="1"/>
              <a:t>can</a:t>
            </a:r>
            <a:r>
              <a:rPr lang="fr-FR" sz="2400" dirty="0"/>
              <a:t> </a:t>
            </a:r>
            <a:r>
              <a:rPr lang="fr-FR" sz="2400" dirty="0" err="1"/>
              <a:t>be</a:t>
            </a:r>
            <a:r>
              <a:rPr lang="fr-FR" sz="2400" dirty="0"/>
              <a:t> the value </a:t>
            </a:r>
            <a:r>
              <a:rPr lang="fr-FR" sz="2400" dirty="0" err="1"/>
              <a:t>gotten</a:t>
            </a:r>
            <a:r>
              <a:rPr lang="fr-FR" sz="2400" dirty="0"/>
              <a:t> by </a:t>
            </a:r>
            <a:r>
              <a:rPr lang="fr-FR" sz="2400" dirty="0" err="1"/>
              <a:t>another</a:t>
            </a:r>
            <a:r>
              <a:rPr lang="fr-FR" sz="2400" dirty="0"/>
              <a:t> observer </a:t>
            </a:r>
            <a:r>
              <a:rPr lang="fr-FR" sz="2400" dirty="0" err="1"/>
              <a:t>during</a:t>
            </a:r>
            <a:r>
              <a:rPr lang="fr-FR" sz="2400" dirty="0"/>
              <a:t> a </a:t>
            </a:r>
            <a:r>
              <a:rPr lang="fr-FR" sz="2400" dirty="0" err="1"/>
              <a:t>measurement</a:t>
            </a:r>
            <a:r>
              <a:rPr lang="fr-FR" sz="2400" dirty="0"/>
              <a:t> in the </a:t>
            </a:r>
            <a:r>
              <a:rPr lang="fr-FR" sz="2400" dirty="0" err="1"/>
              <a:t>past</a:t>
            </a:r>
            <a:r>
              <a:rPr lang="fr-FR" sz="2400" dirty="0"/>
              <a:t>. </a:t>
            </a:r>
            <a:r>
              <a:rPr lang="fr-FR" sz="2400" dirty="0" err="1"/>
              <a:t>According</a:t>
            </a:r>
            <a:r>
              <a:rPr lang="fr-FR" sz="2400" dirty="0"/>
              <a:t> to </a:t>
            </a:r>
            <a:r>
              <a:rPr lang="fr-FR" sz="2400" dirty="0" err="1"/>
              <a:t>what</a:t>
            </a:r>
            <a:r>
              <a:rPr lang="fr-FR" sz="2400" dirty="0"/>
              <a:t> has been </a:t>
            </a:r>
            <a:r>
              <a:rPr lang="fr-FR" sz="2400" dirty="0" err="1"/>
              <a:t>said</a:t>
            </a:r>
            <a:r>
              <a:rPr lang="fr-FR" sz="2400" dirty="0"/>
              <a:t>, the value </a:t>
            </a:r>
            <a:r>
              <a:rPr lang="fr-FR" sz="2400" dirty="0" err="1"/>
              <a:t>remains</a:t>
            </a:r>
            <a:r>
              <a:rPr lang="fr-FR" sz="2400" dirty="0"/>
              <a:t> </a:t>
            </a:r>
            <a:r>
              <a:rPr lang="fr-FR" sz="2400" dirty="0" err="1"/>
              <a:t>undetermined</a:t>
            </a:r>
            <a:r>
              <a:rPr lang="fr-FR" sz="2400" dirty="0"/>
              <a:t> </a:t>
            </a:r>
            <a:r>
              <a:rPr lang="fr-FR" sz="2400" dirty="0" err="1"/>
              <a:t>until</a:t>
            </a:r>
            <a:r>
              <a:rPr lang="fr-FR" sz="2400" dirty="0"/>
              <a:t> the observer </a:t>
            </a:r>
            <a:r>
              <a:rPr lang="fr-FR" sz="2400" dirty="0" err="1"/>
              <a:t>from</a:t>
            </a:r>
            <a:r>
              <a:rPr lang="fr-FR" sz="2400" dirty="0"/>
              <a:t> </a:t>
            </a:r>
            <a:r>
              <a:rPr lang="fr-FR" sz="2400" dirty="0" err="1"/>
              <a:t>which</a:t>
            </a:r>
            <a:r>
              <a:rPr lang="fr-FR" sz="2400" dirty="0"/>
              <a:t> the point of </a:t>
            </a:r>
            <a:r>
              <a:rPr lang="fr-FR" sz="2400" dirty="0" err="1" smtClean="0"/>
              <a:t>view</a:t>
            </a:r>
            <a:r>
              <a:rPr lang="fr-FR" sz="2400" dirty="0" smtClean="0"/>
              <a:t> </a:t>
            </a:r>
            <a:r>
              <a:rPr lang="fr-FR" sz="2400" dirty="0" err="1"/>
              <a:t>is</a:t>
            </a:r>
            <a:r>
              <a:rPr lang="fr-FR" sz="2400" dirty="0"/>
              <a:t> </a:t>
            </a:r>
            <a:r>
              <a:rPr lang="fr-FR" sz="2400" dirty="0" err="1"/>
              <a:t>adopted</a:t>
            </a:r>
            <a:r>
              <a:rPr lang="fr-FR" sz="2400" dirty="0"/>
              <a:t> </a:t>
            </a:r>
            <a:r>
              <a:rPr lang="fr-FR" sz="2400" dirty="0" err="1"/>
              <a:t>makes</a:t>
            </a:r>
            <a:r>
              <a:rPr lang="fr-FR" sz="2400" dirty="0"/>
              <a:t> a </a:t>
            </a:r>
            <a:r>
              <a:rPr lang="fr-FR" sz="2400" dirty="0" err="1"/>
              <a:t>measurement</a:t>
            </a:r>
            <a:r>
              <a:rPr lang="fr-FR" sz="2400" dirty="0"/>
              <a:t> of </a:t>
            </a:r>
            <a:r>
              <a:rPr lang="fr-FR" sz="2400" dirty="0" err="1"/>
              <a:t>something</a:t>
            </a:r>
            <a:r>
              <a:rPr lang="fr-FR" sz="2400" dirty="0"/>
              <a:t> </a:t>
            </a:r>
            <a:r>
              <a:rPr lang="fr-FR" sz="2400" dirty="0" err="1"/>
              <a:t>that</a:t>
            </a:r>
            <a:r>
              <a:rPr lang="fr-FR" sz="2400" dirty="0"/>
              <a:t> </a:t>
            </a:r>
            <a:r>
              <a:rPr lang="fr-FR" sz="2400" dirty="0" err="1"/>
              <a:t>is</a:t>
            </a:r>
            <a:r>
              <a:rPr lang="fr-FR" sz="2400" dirty="0"/>
              <a:t> compatible </a:t>
            </a:r>
            <a:r>
              <a:rPr lang="fr-FR" sz="2400" dirty="0" err="1"/>
              <a:t>with</a:t>
            </a:r>
            <a:r>
              <a:rPr lang="fr-FR" sz="2400" dirty="0"/>
              <a:t> </a:t>
            </a:r>
            <a:r>
              <a:rPr lang="fr-FR" sz="2400" dirty="0" err="1"/>
              <a:t>only</a:t>
            </a:r>
            <a:r>
              <a:rPr lang="fr-FR" sz="2400" dirty="0"/>
              <a:t> one value for </a:t>
            </a:r>
            <a:r>
              <a:rPr lang="fr-FR" sz="2400" dirty="0" smtClean="0"/>
              <a:t>A: For exemple </a:t>
            </a:r>
            <a:r>
              <a:rPr lang="fr-FR" sz="2400" dirty="0" err="1" smtClean="0"/>
              <a:t>asking</a:t>
            </a:r>
            <a:r>
              <a:rPr lang="fr-FR" sz="2400" dirty="0" smtClean="0"/>
              <a:t> the </a:t>
            </a:r>
            <a:r>
              <a:rPr lang="fr-FR" sz="2400" dirty="0" err="1"/>
              <a:t>other</a:t>
            </a:r>
            <a:r>
              <a:rPr lang="fr-FR" sz="2400" dirty="0"/>
              <a:t> observer </a:t>
            </a:r>
            <a:r>
              <a:rPr lang="fr-FR" sz="2400" dirty="0" err="1"/>
              <a:t>what</a:t>
            </a:r>
            <a:r>
              <a:rPr lang="fr-FR" sz="2400" dirty="0"/>
              <a:t> </a:t>
            </a:r>
            <a:r>
              <a:rPr lang="fr-FR" sz="2400" dirty="0" err="1"/>
              <a:t>he</a:t>
            </a:r>
            <a:r>
              <a:rPr lang="fr-FR" sz="2400" dirty="0"/>
              <a:t> </a:t>
            </a:r>
            <a:r>
              <a:rPr lang="fr-FR" sz="2400" dirty="0" err="1" smtClean="0"/>
              <a:t>saw</a:t>
            </a:r>
            <a:r>
              <a:rPr lang="fr-FR" sz="2400" dirty="0" smtClean="0"/>
              <a:t> or </a:t>
            </a:r>
            <a:r>
              <a:rPr lang="fr-FR" sz="2400" dirty="0" err="1" smtClean="0"/>
              <a:t>reading</a:t>
            </a:r>
            <a:r>
              <a:rPr lang="fr-FR" sz="2400" dirty="0" smtClean="0"/>
              <a:t> a </a:t>
            </a:r>
            <a:r>
              <a:rPr lang="fr-FR" sz="2400" dirty="0" err="1" smtClean="0"/>
              <a:t>result</a:t>
            </a:r>
            <a:r>
              <a:rPr lang="fr-FR" sz="2400" dirty="0" smtClean="0"/>
              <a:t> </a:t>
            </a:r>
            <a:r>
              <a:rPr lang="fr-FR" sz="2400" dirty="0" err="1" smtClean="0"/>
              <a:t>recorded</a:t>
            </a:r>
            <a:r>
              <a:rPr lang="fr-FR" sz="2400" dirty="0" smtClean="0"/>
              <a:t> </a:t>
            </a:r>
            <a:r>
              <a:rPr lang="fr-FR" sz="2400" dirty="0" err="1" smtClean="0"/>
              <a:t>with</a:t>
            </a:r>
            <a:r>
              <a:rPr lang="fr-FR" sz="2400" dirty="0" smtClean="0"/>
              <a:t> a date.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64575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/>
          <p:cNvSpPr txBox="1"/>
          <p:nvPr/>
        </p:nvSpPr>
        <p:spPr>
          <a:xfrm>
            <a:off x="654632" y="2236836"/>
            <a:ext cx="1124296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err="1" smtClean="0"/>
              <a:t>Example</a:t>
            </a:r>
            <a:r>
              <a:rPr lang="fr-FR" sz="2400" dirty="0" smtClean="0"/>
              <a:t>: On </a:t>
            </a:r>
            <a:r>
              <a:rPr lang="fr-FR" sz="2400" dirty="0" err="1" smtClean="0"/>
              <a:t>Monday</a:t>
            </a:r>
            <a:r>
              <a:rPr lang="fr-FR" sz="2400" dirty="0" smtClean="0"/>
              <a:t> at </a:t>
            </a:r>
            <a:r>
              <a:rPr lang="fr-FR" sz="2400" dirty="0" err="1" smtClean="0"/>
              <a:t>noon</a:t>
            </a:r>
            <a:r>
              <a:rPr lang="fr-FR" sz="2400" dirty="0" smtClean="0"/>
              <a:t>, the value of the spin </a:t>
            </a:r>
            <a:r>
              <a:rPr lang="fr-FR" sz="2400" dirty="0" err="1" smtClean="0"/>
              <a:t>along</a:t>
            </a:r>
            <a:r>
              <a:rPr lang="fr-FR" sz="2400" dirty="0" smtClean="0"/>
              <a:t> Oz of </a:t>
            </a:r>
            <a:r>
              <a:rPr lang="fr-FR" sz="2400" dirty="0" err="1" smtClean="0"/>
              <a:t>this</a:t>
            </a:r>
            <a:r>
              <a:rPr lang="fr-FR" sz="2400" dirty="0" smtClean="0"/>
              <a:t> </a:t>
            </a:r>
            <a:r>
              <a:rPr lang="fr-FR" sz="2400" dirty="0" err="1" smtClean="0"/>
              <a:t>particle</a:t>
            </a:r>
            <a:r>
              <a:rPr lang="fr-FR" sz="2400" dirty="0" smtClean="0"/>
              <a:t> </a:t>
            </a:r>
            <a:r>
              <a:rPr lang="fr-FR" sz="2400" dirty="0" err="1" smtClean="0"/>
              <a:t>that</a:t>
            </a:r>
            <a:r>
              <a:rPr lang="fr-FR" sz="2400" dirty="0" smtClean="0"/>
              <a:t> has been </a:t>
            </a:r>
            <a:r>
              <a:rPr lang="fr-FR" sz="2400" dirty="0" err="1" smtClean="0"/>
              <a:t>measured</a:t>
            </a:r>
            <a:r>
              <a:rPr lang="fr-FR" sz="2400" dirty="0" smtClean="0"/>
              <a:t> </a:t>
            </a:r>
            <a:r>
              <a:rPr lang="fr-FR" sz="2400" dirty="0" err="1" smtClean="0"/>
              <a:t>yesterday</a:t>
            </a:r>
            <a:r>
              <a:rPr lang="fr-FR" sz="2400" dirty="0" smtClean="0"/>
              <a:t> by Bob </a:t>
            </a:r>
            <a:r>
              <a:rPr lang="fr-FR" sz="2400" dirty="0" err="1" smtClean="0"/>
              <a:t>is</a:t>
            </a:r>
            <a:r>
              <a:rPr lang="fr-FR" sz="2400" dirty="0" smtClean="0"/>
              <a:t> </a:t>
            </a:r>
            <a:r>
              <a:rPr lang="fr-FR" sz="2400" dirty="0" err="1" smtClean="0"/>
              <a:t>undetermined</a:t>
            </a:r>
            <a:r>
              <a:rPr lang="fr-FR" sz="2400" dirty="0" smtClean="0"/>
              <a:t> for Alice </a:t>
            </a:r>
            <a:r>
              <a:rPr lang="fr-FR" sz="2400" dirty="0" err="1" smtClean="0"/>
              <a:t>who</a:t>
            </a:r>
            <a:r>
              <a:rPr lang="fr-FR" sz="2400" dirty="0" smtClean="0"/>
              <a:t> </a:t>
            </a:r>
            <a:r>
              <a:rPr lang="fr-FR" sz="2400" dirty="0" err="1" smtClean="0"/>
              <a:t>knows</a:t>
            </a:r>
            <a:r>
              <a:rPr lang="fr-FR" sz="2400" dirty="0" smtClean="0"/>
              <a:t> </a:t>
            </a:r>
            <a:r>
              <a:rPr lang="fr-FR" sz="2400" dirty="0" err="1" smtClean="0"/>
              <a:t>that</a:t>
            </a:r>
            <a:r>
              <a:rPr lang="fr-FR" sz="2400" dirty="0" smtClean="0"/>
              <a:t> the </a:t>
            </a:r>
            <a:r>
              <a:rPr lang="fr-FR" sz="2400" dirty="0" err="1" smtClean="0"/>
              <a:t>masurement</a:t>
            </a:r>
            <a:r>
              <a:rPr lang="fr-FR" sz="2400" dirty="0" smtClean="0"/>
              <a:t> has been </a:t>
            </a:r>
            <a:r>
              <a:rPr lang="fr-FR" sz="2400" dirty="0" err="1" smtClean="0"/>
              <a:t>done</a:t>
            </a:r>
            <a:r>
              <a:rPr lang="fr-FR" sz="2400" dirty="0" smtClean="0"/>
              <a:t> but has not </a:t>
            </a:r>
            <a:r>
              <a:rPr lang="fr-FR" sz="2400" dirty="0" err="1" smtClean="0"/>
              <a:t>communicated</a:t>
            </a:r>
            <a:r>
              <a:rPr lang="fr-FR" sz="2400" dirty="0" smtClean="0"/>
              <a:t> </a:t>
            </a:r>
            <a:r>
              <a:rPr lang="fr-FR" sz="2400" dirty="0" err="1" smtClean="0"/>
              <a:t>with</a:t>
            </a:r>
            <a:r>
              <a:rPr lang="fr-FR" sz="2400" dirty="0" smtClean="0"/>
              <a:t> Bob </a:t>
            </a:r>
            <a:r>
              <a:rPr lang="fr-FR" sz="2400" dirty="0" err="1" smtClean="0"/>
              <a:t>nor</a:t>
            </a:r>
            <a:r>
              <a:rPr lang="fr-FR" sz="2400" dirty="0" smtClean="0"/>
              <a:t> </a:t>
            </a:r>
            <a:r>
              <a:rPr lang="fr-FR" sz="2400" dirty="0" err="1" smtClean="0"/>
              <a:t>seen</a:t>
            </a:r>
            <a:r>
              <a:rPr lang="fr-FR" sz="2400" dirty="0" smtClean="0"/>
              <a:t> </a:t>
            </a:r>
            <a:r>
              <a:rPr lang="fr-FR" sz="2400" dirty="0" err="1" smtClean="0"/>
              <a:t>any</a:t>
            </a:r>
            <a:r>
              <a:rPr lang="fr-FR" sz="2400" dirty="0" smtClean="0"/>
              <a:t> report of the </a:t>
            </a:r>
            <a:r>
              <a:rPr lang="fr-FR" sz="2400" dirty="0" err="1" smtClean="0"/>
              <a:t>result</a:t>
            </a:r>
            <a:r>
              <a:rPr lang="fr-FR" sz="2400" dirty="0" smtClean="0"/>
              <a:t>, </a:t>
            </a:r>
            <a:r>
              <a:rPr lang="fr-FR" sz="2400" dirty="0" err="1" smtClean="0"/>
              <a:t>nor</a:t>
            </a:r>
            <a:r>
              <a:rPr lang="fr-FR" sz="2400" dirty="0" smtClean="0"/>
              <a:t> made </a:t>
            </a:r>
            <a:r>
              <a:rPr lang="fr-FR" sz="2400" dirty="0" err="1" smtClean="0"/>
              <a:t>any</a:t>
            </a:r>
            <a:r>
              <a:rPr lang="fr-FR" sz="2400" dirty="0" smtClean="0"/>
              <a:t> </a:t>
            </a:r>
            <a:r>
              <a:rPr lang="fr-FR" sz="2400" dirty="0" err="1" smtClean="0"/>
              <a:t>measurement</a:t>
            </a:r>
            <a:r>
              <a:rPr lang="fr-FR" sz="2400" dirty="0" smtClean="0"/>
              <a:t> </a:t>
            </a:r>
            <a:r>
              <a:rPr lang="fr-FR" sz="2400" dirty="0" err="1" smtClean="0"/>
              <a:t>correlated</a:t>
            </a:r>
            <a:r>
              <a:rPr lang="fr-FR" sz="2400" dirty="0" smtClean="0"/>
              <a:t> to </a:t>
            </a:r>
            <a:r>
              <a:rPr lang="fr-FR" sz="2400" dirty="0" err="1" smtClean="0"/>
              <a:t>this</a:t>
            </a:r>
            <a:r>
              <a:rPr lang="fr-FR" sz="2400" dirty="0" smtClean="0"/>
              <a:t> </a:t>
            </a:r>
            <a:r>
              <a:rPr lang="fr-FR" sz="2400" dirty="0" err="1" smtClean="0"/>
              <a:t>result</a:t>
            </a:r>
            <a:r>
              <a:rPr lang="fr-FR" sz="2400" dirty="0" smtClean="0"/>
              <a:t>.  </a:t>
            </a:r>
            <a:r>
              <a:rPr lang="fr-FR" sz="2400" dirty="0" err="1" smtClean="0"/>
              <a:t>Alice’s</a:t>
            </a:r>
            <a:r>
              <a:rPr lang="fr-FR" sz="2400" dirty="0" smtClean="0"/>
              <a:t> </a:t>
            </a:r>
            <a:r>
              <a:rPr lang="fr-FR" sz="2400" dirty="0" err="1" smtClean="0"/>
              <a:t>phenomenal</a:t>
            </a:r>
            <a:r>
              <a:rPr lang="fr-FR" sz="2400" dirty="0" smtClean="0"/>
              <a:t> reality </a:t>
            </a:r>
            <a:r>
              <a:rPr lang="fr-FR" sz="2400" dirty="0" err="1" smtClean="0"/>
              <a:t>is</a:t>
            </a:r>
            <a:r>
              <a:rPr lang="fr-FR" sz="2400" dirty="0" smtClean="0"/>
              <a:t> made of branches </a:t>
            </a:r>
            <a:r>
              <a:rPr lang="fr-FR" sz="2400" dirty="0" err="1" smtClean="0"/>
              <a:t>that</a:t>
            </a:r>
            <a:r>
              <a:rPr lang="fr-FR" sz="2400" dirty="0" smtClean="0"/>
              <a:t> </a:t>
            </a:r>
            <a:r>
              <a:rPr lang="fr-FR" sz="2400" dirty="0" err="1" smtClean="0"/>
              <a:t>contain</a:t>
            </a:r>
            <a:r>
              <a:rPr lang="fr-FR" sz="2400" dirty="0" smtClean="0"/>
              <a:t> a superposition of </a:t>
            </a:r>
            <a:r>
              <a:rPr lang="fr-FR" sz="2400" dirty="0" err="1" smtClean="0"/>
              <a:t>results</a:t>
            </a:r>
            <a:r>
              <a:rPr lang="fr-FR" sz="2400" dirty="0" smtClean="0"/>
              <a:t> for </a:t>
            </a:r>
            <a:r>
              <a:rPr lang="fr-FR" sz="2400" dirty="0" err="1" smtClean="0"/>
              <a:t>this</a:t>
            </a:r>
            <a:r>
              <a:rPr lang="fr-FR" sz="2400" dirty="0" smtClean="0"/>
              <a:t> </a:t>
            </a:r>
            <a:r>
              <a:rPr lang="fr-FR" sz="2400" dirty="0" err="1" smtClean="0"/>
              <a:t>measurement</a:t>
            </a:r>
            <a:r>
              <a:rPr lang="fr-FR" sz="2400" dirty="0" smtClean="0"/>
              <a:t>.  At 1pm, Alice </a:t>
            </a:r>
            <a:r>
              <a:rPr lang="fr-FR" sz="2400" dirty="0" err="1" smtClean="0"/>
              <a:t>asks</a:t>
            </a:r>
            <a:r>
              <a:rPr lang="fr-FR" sz="2400" dirty="0" smtClean="0"/>
              <a:t> Bob about </a:t>
            </a:r>
            <a:r>
              <a:rPr lang="fr-FR" sz="2400" dirty="0" err="1" smtClean="0"/>
              <a:t>his</a:t>
            </a:r>
            <a:r>
              <a:rPr lang="fr-FR" sz="2400" dirty="0" smtClean="0"/>
              <a:t> </a:t>
            </a:r>
            <a:r>
              <a:rPr lang="fr-FR" sz="2400" dirty="0" err="1" smtClean="0"/>
              <a:t>result</a:t>
            </a:r>
            <a:r>
              <a:rPr lang="fr-FR" sz="2400" dirty="0" smtClean="0"/>
              <a:t>. That </a:t>
            </a:r>
            <a:r>
              <a:rPr lang="fr-FR" sz="2400" dirty="0" err="1" smtClean="0"/>
              <a:t>means</a:t>
            </a:r>
            <a:r>
              <a:rPr lang="fr-FR" sz="2400" dirty="0" smtClean="0"/>
              <a:t> </a:t>
            </a:r>
            <a:r>
              <a:rPr lang="fr-FR" sz="2400" dirty="0" err="1" smtClean="0"/>
              <a:t>that</a:t>
            </a:r>
            <a:r>
              <a:rPr lang="fr-FR" sz="2400" dirty="0" smtClean="0"/>
              <a:t> </a:t>
            </a:r>
            <a:r>
              <a:rPr lang="fr-FR" sz="2400" dirty="0" err="1" smtClean="0"/>
              <a:t>she</a:t>
            </a:r>
            <a:r>
              <a:rPr lang="fr-FR" sz="2400" dirty="0" smtClean="0"/>
              <a:t> </a:t>
            </a:r>
            <a:r>
              <a:rPr lang="fr-FR" sz="2400" dirty="0" err="1" smtClean="0"/>
              <a:t>makes</a:t>
            </a:r>
            <a:r>
              <a:rPr lang="fr-FR" sz="2400" dirty="0" smtClean="0"/>
              <a:t> a </a:t>
            </a:r>
            <a:r>
              <a:rPr lang="fr-FR" sz="2400" dirty="0" err="1" smtClean="0"/>
              <a:t>measurement</a:t>
            </a:r>
            <a:r>
              <a:rPr lang="fr-FR" sz="2400" dirty="0" smtClean="0"/>
              <a:t> on Bob </a:t>
            </a:r>
            <a:r>
              <a:rPr lang="fr-FR" sz="2400" dirty="0" err="1" smtClean="0"/>
              <a:t>who</a:t>
            </a:r>
            <a:r>
              <a:rPr lang="fr-FR" sz="2400" dirty="0" smtClean="0"/>
              <a:t> </a:t>
            </a:r>
            <a:r>
              <a:rPr lang="fr-FR" sz="2400" dirty="0" err="1" smtClean="0"/>
              <a:t>is</a:t>
            </a:r>
            <a:r>
              <a:rPr lang="fr-FR" sz="2400" dirty="0" smtClean="0"/>
              <a:t> (for </a:t>
            </a:r>
            <a:r>
              <a:rPr lang="fr-FR" sz="2400" dirty="0" err="1" smtClean="0"/>
              <a:t>her</a:t>
            </a:r>
            <a:r>
              <a:rPr lang="fr-FR" sz="2400" dirty="0" smtClean="0"/>
              <a:t>) </a:t>
            </a:r>
            <a:r>
              <a:rPr lang="fr-FR" sz="2400" dirty="0" err="1" smtClean="0"/>
              <a:t>entangled</a:t>
            </a:r>
            <a:r>
              <a:rPr lang="fr-FR" sz="2400" dirty="0" smtClean="0"/>
              <a:t> </a:t>
            </a:r>
            <a:r>
              <a:rPr lang="fr-FR" sz="2400" dirty="0" err="1" smtClean="0"/>
              <a:t>with</a:t>
            </a:r>
            <a:r>
              <a:rPr lang="fr-FR" sz="2400" dirty="0" smtClean="0"/>
              <a:t> the system. </a:t>
            </a:r>
            <a:r>
              <a:rPr lang="fr-FR" sz="2400" dirty="0" err="1" smtClean="0"/>
              <a:t>Through</a:t>
            </a:r>
            <a:r>
              <a:rPr lang="fr-FR" sz="2400" dirty="0" smtClean="0"/>
              <a:t> the </a:t>
            </a:r>
            <a:r>
              <a:rPr lang="fr-FR" sz="2400" dirty="0" err="1" smtClean="0"/>
              <a:t>hanging</a:t>
            </a:r>
            <a:r>
              <a:rPr lang="fr-FR" sz="2400" dirty="0" smtClean="0"/>
              <a:t>-on </a:t>
            </a:r>
            <a:r>
              <a:rPr lang="fr-FR" sz="2400" dirty="0" err="1" smtClean="0"/>
              <a:t>mechanism</a:t>
            </a:r>
            <a:r>
              <a:rPr lang="fr-FR" sz="2400" dirty="0" smtClean="0"/>
              <a:t> </a:t>
            </a:r>
            <a:r>
              <a:rPr lang="fr-FR" sz="2400" dirty="0" err="1" smtClean="0"/>
              <a:t>she</a:t>
            </a:r>
            <a:r>
              <a:rPr lang="fr-FR" sz="2400" dirty="0" smtClean="0"/>
              <a:t> </a:t>
            </a:r>
            <a:r>
              <a:rPr lang="fr-FR" sz="2400" dirty="0" err="1" smtClean="0"/>
              <a:t>hangs</a:t>
            </a:r>
            <a:r>
              <a:rPr lang="fr-FR" sz="2400" dirty="0" smtClean="0"/>
              <a:t>-on to one of the </a:t>
            </a:r>
            <a:r>
              <a:rPr lang="fr-FR" sz="2400" dirty="0" err="1" smtClean="0"/>
              <a:t>two</a:t>
            </a:r>
            <a:r>
              <a:rPr lang="fr-FR" sz="2400" dirty="0" smtClean="0"/>
              <a:t> component of the superposition and </a:t>
            </a:r>
            <a:r>
              <a:rPr lang="fr-FR" sz="2400" dirty="0" err="1" smtClean="0"/>
              <a:t>becomes</a:t>
            </a:r>
            <a:r>
              <a:rPr lang="fr-FR" sz="2400" dirty="0" smtClean="0"/>
              <a:t> </a:t>
            </a:r>
            <a:r>
              <a:rPr lang="fr-FR" sz="2400" dirty="0" err="1" smtClean="0"/>
              <a:t>aware</a:t>
            </a:r>
            <a:r>
              <a:rPr lang="fr-FR" sz="2400" dirty="0" smtClean="0"/>
              <a:t> of a </a:t>
            </a:r>
            <a:r>
              <a:rPr lang="fr-FR" sz="2400" dirty="0" err="1" smtClean="0"/>
              <a:t>defined</a:t>
            </a:r>
            <a:r>
              <a:rPr lang="fr-FR" sz="2400" dirty="0" smtClean="0"/>
              <a:t> value, </a:t>
            </a:r>
            <a:r>
              <a:rPr lang="fr-FR" sz="2400" dirty="0" err="1" smtClean="0"/>
              <a:t>let’s</a:t>
            </a:r>
            <a:r>
              <a:rPr lang="fr-FR" sz="2400" dirty="0" smtClean="0"/>
              <a:t> </a:t>
            </a:r>
            <a:r>
              <a:rPr lang="fr-FR" sz="2400" dirty="0" err="1" smtClean="0"/>
              <a:t>say</a:t>
            </a:r>
            <a:r>
              <a:rPr lang="fr-FR" sz="2400" dirty="0" smtClean="0"/>
              <a:t> +. </a:t>
            </a:r>
            <a:r>
              <a:rPr lang="fr-FR" sz="2400" dirty="0" err="1" smtClean="0"/>
              <a:t>Then</a:t>
            </a:r>
            <a:r>
              <a:rPr lang="fr-FR" sz="2400" dirty="0" smtClean="0"/>
              <a:t> at 1pm </a:t>
            </a:r>
            <a:r>
              <a:rPr lang="fr-FR" sz="2400" dirty="0" err="1" smtClean="0"/>
              <a:t>it</a:t>
            </a:r>
            <a:r>
              <a:rPr lang="fr-FR" sz="2400" dirty="0" smtClean="0"/>
              <a:t> </a:t>
            </a:r>
            <a:r>
              <a:rPr lang="fr-FR" sz="2400" dirty="0" err="1" smtClean="0"/>
              <a:t>becomes</a:t>
            </a:r>
            <a:r>
              <a:rPr lang="fr-FR" sz="2400" dirty="0" smtClean="0"/>
              <a:t> </a:t>
            </a:r>
            <a:r>
              <a:rPr lang="fr-FR" sz="2400" dirty="0" err="1" smtClean="0"/>
              <a:t>true</a:t>
            </a:r>
            <a:r>
              <a:rPr lang="fr-FR" sz="2400" dirty="0" smtClean="0"/>
              <a:t> for Alice </a:t>
            </a:r>
            <a:r>
              <a:rPr lang="fr-FR" sz="2400" dirty="0" err="1" smtClean="0"/>
              <a:t>that</a:t>
            </a:r>
            <a:r>
              <a:rPr lang="fr-FR" sz="2400" dirty="0" smtClean="0"/>
              <a:t> the spin </a:t>
            </a:r>
            <a:r>
              <a:rPr lang="fr-FR" sz="2400" dirty="0" err="1" smtClean="0"/>
              <a:t>along</a:t>
            </a:r>
            <a:r>
              <a:rPr lang="fr-FR" sz="2400" dirty="0" smtClean="0"/>
              <a:t> Oz of the </a:t>
            </a:r>
            <a:r>
              <a:rPr lang="fr-FR" sz="2400" dirty="0" err="1" smtClean="0"/>
              <a:t>particle</a:t>
            </a:r>
            <a:r>
              <a:rPr lang="fr-FR" sz="2400" dirty="0" smtClean="0"/>
              <a:t> has been + </a:t>
            </a:r>
            <a:r>
              <a:rPr lang="fr-FR" sz="2400" dirty="0" err="1" smtClean="0"/>
              <a:t>since</a:t>
            </a:r>
            <a:r>
              <a:rPr lang="fr-FR" sz="2400" dirty="0" smtClean="0"/>
              <a:t> </a:t>
            </a:r>
            <a:r>
              <a:rPr lang="fr-FR" sz="2400" dirty="0" err="1" smtClean="0"/>
              <a:t>yesterday</a:t>
            </a:r>
            <a:r>
              <a:rPr lang="fr-FR" sz="2400" dirty="0" smtClean="0"/>
              <a:t>, </a:t>
            </a:r>
            <a:r>
              <a:rPr lang="fr-FR" sz="2400" dirty="0" err="1" smtClean="0"/>
              <a:t>while</a:t>
            </a:r>
            <a:r>
              <a:rPr lang="fr-FR" sz="2400" dirty="0" smtClean="0"/>
              <a:t> at </a:t>
            </a:r>
            <a:r>
              <a:rPr lang="fr-FR" sz="2400" dirty="0" err="1" smtClean="0"/>
              <a:t>noon</a:t>
            </a:r>
            <a:r>
              <a:rPr lang="fr-FR" sz="2400" dirty="0" smtClean="0"/>
              <a:t> </a:t>
            </a:r>
            <a:r>
              <a:rPr lang="fr-FR" sz="2400" dirty="0" err="1" smtClean="0"/>
              <a:t>it</a:t>
            </a:r>
            <a:r>
              <a:rPr lang="fr-FR" sz="2400" dirty="0" smtClean="0"/>
              <a:t> </a:t>
            </a:r>
            <a:r>
              <a:rPr lang="fr-FR" sz="2400" dirty="0" err="1" smtClean="0"/>
              <a:t>was</a:t>
            </a:r>
            <a:r>
              <a:rPr lang="fr-FR" sz="2400" dirty="0" smtClean="0"/>
              <a:t> </a:t>
            </a:r>
            <a:r>
              <a:rPr lang="fr-FR" sz="2400" dirty="0" err="1" smtClean="0"/>
              <a:t>still</a:t>
            </a:r>
            <a:r>
              <a:rPr lang="fr-FR" sz="2400" dirty="0" smtClean="0"/>
              <a:t> </a:t>
            </a:r>
            <a:r>
              <a:rPr lang="fr-FR" sz="2400" dirty="0" err="1" smtClean="0"/>
              <a:t>undefined</a:t>
            </a:r>
            <a:r>
              <a:rPr lang="fr-FR" sz="2400" dirty="0" smtClean="0"/>
              <a:t>.</a:t>
            </a:r>
            <a:endParaRPr lang="fr-FR" sz="2400" dirty="0">
              <a:latin typeface="Cambria Math" panose="0204050305040603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sz="2200" dirty="0">
              <a:latin typeface="Cambria Math" panose="02040503050406030204" pitchFamily="18" charset="0"/>
            </a:endParaRPr>
          </a:p>
          <a:p>
            <a:endParaRPr lang="fr-FR" sz="2200" b="1" i="1" dirty="0" smtClean="0">
              <a:latin typeface="Cambria Math" panose="02040503050406030204" pitchFamily="18" charset="0"/>
            </a:endParaRPr>
          </a:p>
          <a:p>
            <a:endParaRPr lang="fr-FR" sz="2400" dirty="0">
              <a:latin typeface="Cambria Math" panose="020405030504060302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39709" y="1336731"/>
            <a:ext cx="11288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IS THE PAST DETERMINED?</a:t>
            </a:r>
            <a:endParaRPr lang="fr-FR" sz="2800" b="1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39709" y="-595423"/>
            <a:ext cx="10782300" cy="17707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6600" dirty="0" smtClean="0">
                <a:solidFill>
                  <a:schemeClr val="accent1"/>
                </a:solidFill>
              </a:rPr>
              <a:t>The Convivial </a:t>
            </a:r>
            <a:r>
              <a:rPr lang="fr-FR" sz="6600" dirty="0" err="1" smtClean="0">
                <a:solidFill>
                  <a:schemeClr val="accent1"/>
                </a:solidFill>
              </a:rPr>
              <a:t>Solipsism</a:t>
            </a:r>
            <a:endParaRPr lang="fr-FR" sz="6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70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/>
          <p:cNvSpPr txBox="1"/>
          <p:nvPr/>
        </p:nvSpPr>
        <p:spPr>
          <a:xfrm>
            <a:off x="654632" y="2610912"/>
            <a:ext cx="112429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The </a:t>
            </a:r>
            <a:r>
              <a:rPr lang="fr-FR" sz="2400" dirty="0" err="1" smtClean="0"/>
              <a:t>past</a:t>
            </a:r>
            <a:r>
              <a:rPr lang="fr-FR" sz="2400" dirty="0" smtClean="0"/>
              <a:t> of </a:t>
            </a:r>
            <a:r>
              <a:rPr lang="fr-FR" sz="2400" dirty="0" err="1" smtClean="0"/>
              <a:t>each</a:t>
            </a:r>
            <a:r>
              <a:rPr lang="fr-FR" sz="2400" dirty="0" smtClean="0"/>
              <a:t> observer </a:t>
            </a:r>
            <a:r>
              <a:rPr lang="fr-FR" sz="2400" dirty="0" err="1" smtClean="0"/>
              <a:t>contains</a:t>
            </a:r>
            <a:r>
              <a:rPr lang="fr-FR" sz="2400" dirty="0" smtClean="0"/>
              <a:t> </a:t>
            </a:r>
            <a:r>
              <a:rPr lang="fr-FR" sz="2400" dirty="0" err="1" smtClean="0"/>
              <a:t>many</a:t>
            </a:r>
            <a:r>
              <a:rPr lang="fr-FR" sz="2400" dirty="0" smtClean="0"/>
              <a:t> </a:t>
            </a:r>
            <a:r>
              <a:rPr lang="fr-FR" sz="2400" dirty="0" err="1" smtClean="0"/>
              <a:t>properties</a:t>
            </a:r>
            <a:r>
              <a:rPr lang="fr-FR" sz="2400" dirty="0" smtClean="0"/>
              <a:t> </a:t>
            </a:r>
            <a:r>
              <a:rPr lang="fr-FR" sz="2400" dirty="0" err="1" smtClean="0"/>
              <a:t>that</a:t>
            </a:r>
            <a:r>
              <a:rPr lang="fr-FR" sz="2400" dirty="0" smtClean="0"/>
              <a:t> are </a:t>
            </a:r>
            <a:r>
              <a:rPr lang="fr-FR" sz="2400" dirty="0" err="1" smtClean="0"/>
              <a:t>undetermined</a:t>
            </a:r>
            <a:r>
              <a:rPr lang="fr-FR" sz="2400" dirty="0" smtClean="0"/>
              <a:t> </a:t>
            </a:r>
            <a:r>
              <a:rPr lang="fr-FR" sz="2400" dirty="0" err="1" smtClean="0"/>
              <a:t>until</a:t>
            </a:r>
            <a:r>
              <a:rPr lang="fr-FR" sz="2400" dirty="0" smtClean="0"/>
              <a:t> the observer </a:t>
            </a:r>
            <a:r>
              <a:rPr lang="fr-FR" sz="2400" dirty="0" err="1" smtClean="0"/>
              <a:t>makes</a:t>
            </a:r>
            <a:r>
              <a:rPr lang="fr-FR" sz="2400" dirty="0" smtClean="0"/>
              <a:t> a </a:t>
            </a:r>
            <a:r>
              <a:rPr lang="fr-FR" sz="2400" dirty="0" err="1" smtClean="0"/>
              <a:t>measurement</a:t>
            </a:r>
            <a:r>
              <a:rPr lang="fr-FR" sz="2400" dirty="0" smtClean="0"/>
              <a:t> </a:t>
            </a:r>
            <a:r>
              <a:rPr lang="fr-FR" sz="2400" dirty="0" err="1" smtClean="0"/>
              <a:t>that</a:t>
            </a:r>
            <a:r>
              <a:rPr lang="fr-FR" sz="2400" dirty="0" smtClean="0"/>
              <a:t> </a:t>
            </a:r>
            <a:r>
              <a:rPr lang="fr-FR" sz="2400" dirty="0" err="1" smtClean="0"/>
              <a:t>is</a:t>
            </a:r>
            <a:r>
              <a:rPr lang="fr-FR" sz="2400" dirty="0" smtClean="0"/>
              <a:t> compatible </a:t>
            </a:r>
            <a:r>
              <a:rPr lang="fr-FR" sz="2400" dirty="0" err="1" smtClean="0"/>
              <a:t>with</a:t>
            </a:r>
            <a:r>
              <a:rPr lang="fr-FR" sz="2400" dirty="0" smtClean="0"/>
              <a:t> </a:t>
            </a:r>
            <a:r>
              <a:rPr lang="fr-FR" sz="2400" dirty="0" err="1" smtClean="0"/>
              <a:t>only</a:t>
            </a:r>
            <a:r>
              <a:rPr lang="fr-FR" sz="2400" dirty="0" smtClean="0"/>
              <a:t> one value of </a:t>
            </a:r>
            <a:r>
              <a:rPr lang="fr-FR" sz="2400" dirty="0" err="1" smtClean="0"/>
              <a:t>them</a:t>
            </a:r>
            <a:r>
              <a:rPr lang="fr-FR" sz="2400" dirty="0" smtClean="0"/>
              <a:t>. It </a:t>
            </a:r>
            <a:r>
              <a:rPr lang="fr-FR" sz="2400" dirty="0" err="1" smtClean="0"/>
              <a:t>is</a:t>
            </a:r>
            <a:r>
              <a:rPr lang="fr-FR" sz="2400" dirty="0" smtClean="0"/>
              <a:t> at the time of </a:t>
            </a:r>
            <a:r>
              <a:rPr lang="fr-FR" sz="2400" dirty="0" err="1" smtClean="0"/>
              <a:t>this</a:t>
            </a:r>
            <a:r>
              <a:rPr lang="fr-FR" sz="2400" dirty="0" smtClean="0"/>
              <a:t> </a:t>
            </a:r>
            <a:r>
              <a:rPr lang="fr-FR" sz="2400" dirty="0" err="1" smtClean="0"/>
              <a:t>measurement</a:t>
            </a:r>
            <a:r>
              <a:rPr lang="fr-FR" sz="2400" dirty="0" smtClean="0"/>
              <a:t> </a:t>
            </a:r>
            <a:r>
              <a:rPr lang="fr-FR" sz="2400" dirty="0" err="1" smtClean="0"/>
              <a:t>that</a:t>
            </a:r>
            <a:r>
              <a:rPr lang="fr-FR" sz="2400" dirty="0" smtClean="0"/>
              <a:t> the value of the </a:t>
            </a:r>
            <a:r>
              <a:rPr lang="fr-FR" sz="2400" dirty="0" err="1" smtClean="0"/>
              <a:t>past</a:t>
            </a:r>
            <a:r>
              <a:rPr lang="fr-FR" sz="2400" dirty="0" smtClean="0"/>
              <a:t> </a:t>
            </a:r>
            <a:r>
              <a:rPr lang="fr-FR" sz="2400" dirty="0" err="1" smtClean="0"/>
              <a:t>property</a:t>
            </a:r>
            <a:r>
              <a:rPr lang="fr-FR" sz="2400" dirty="0" smtClean="0"/>
              <a:t> </a:t>
            </a:r>
            <a:r>
              <a:rPr lang="fr-FR" sz="2400" dirty="0" err="1" smtClean="0"/>
              <a:t>becomes</a:t>
            </a:r>
            <a:r>
              <a:rPr lang="fr-FR" sz="2400" dirty="0" smtClean="0"/>
              <a:t> </a:t>
            </a:r>
            <a:r>
              <a:rPr lang="fr-FR" sz="2400" dirty="0" err="1" smtClean="0"/>
              <a:t>determined</a:t>
            </a:r>
            <a:r>
              <a:rPr lang="fr-FR" sz="2400" dirty="0" smtClean="0"/>
              <a:t>.</a:t>
            </a:r>
            <a:endParaRPr lang="fr-FR" sz="2200" b="1" i="1" dirty="0" smtClean="0">
              <a:latin typeface="Cambria Math" panose="02040503050406030204" pitchFamily="18" charset="0"/>
            </a:endParaRPr>
          </a:p>
          <a:p>
            <a:endParaRPr lang="fr-FR" sz="2400" dirty="0">
              <a:latin typeface="Cambria Math" panose="020405030504060302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39709" y="1336731"/>
            <a:ext cx="11288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IS THE PAST DETERMINED?</a:t>
            </a:r>
            <a:endParaRPr lang="fr-FR" sz="2800" b="1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39709" y="-595423"/>
            <a:ext cx="10782300" cy="17707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6600" dirty="0" smtClean="0">
                <a:solidFill>
                  <a:schemeClr val="accent1"/>
                </a:solidFill>
              </a:rPr>
              <a:t>The Convivial </a:t>
            </a:r>
            <a:r>
              <a:rPr lang="fr-FR" sz="6600" dirty="0" err="1" smtClean="0">
                <a:solidFill>
                  <a:schemeClr val="accent1"/>
                </a:solidFill>
              </a:rPr>
              <a:t>Solipsism</a:t>
            </a:r>
            <a:endParaRPr lang="fr-FR" sz="6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32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80976" y="1837228"/>
            <a:ext cx="1185862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Common </a:t>
            </a:r>
            <a:r>
              <a:rPr lang="fr-FR" sz="3600" b="1" dirty="0" smtClean="0"/>
              <a:t>Points:</a:t>
            </a:r>
          </a:p>
          <a:p>
            <a:r>
              <a:rPr lang="en-US" sz="2800" i="1" dirty="0"/>
              <a:t>Quantum mechanics is about the interaction of an agent or an observer and an external world knowable at best very </a:t>
            </a:r>
            <a:r>
              <a:rPr lang="fr-FR" sz="2800" i="1" dirty="0" err="1"/>
              <a:t>partially</a:t>
            </a:r>
            <a:r>
              <a:rPr lang="fr-FR" sz="2800" i="1" dirty="0"/>
              <a:t> and </a:t>
            </a:r>
            <a:r>
              <a:rPr lang="fr-FR" sz="2800" i="1" dirty="0" err="1"/>
              <a:t>imperfectly</a:t>
            </a:r>
            <a:endParaRPr lang="fr-FR" sz="2800" i="1" dirty="0"/>
          </a:p>
          <a:p>
            <a:endParaRPr lang="fr-FR" sz="36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/>
              <a:t>Quantum states are relative to the observer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/>
              <a:t>Quantum states are not </a:t>
            </a:r>
            <a:r>
              <a:rPr lang="fr-FR" sz="2800" dirty="0" err="1" smtClean="0"/>
              <a:t>directly</a:t>
            </a:r>
            <a:r>
              <a:rPr lang="fr-FR" sz="2800" dirty="0" smtClean="0"/>
              <a:t> </a:t>
            </a:r>
            <a:r>
              <a:rPr lang="fr-FR" sz="2800" dirty="0" err="1" smtClean="0"/>
              <a:t>describing</a:t>
            </a:r>
            <a:r>
              <a:rPr lang="fr-FR" sz="2800" dirty="0" smtClean="0"/>
              <a:t> the </a:t>
            </a:r>
            <a:r>
              <a:rPr lang="fr-FR" sz="2800" dirty="0" err="1" smtClean="0"/>
              <a:t>physical</a:t>
            </a:r>
            <a:r>
              <a:rPr lang="fr-FR" sz="2800" dirty="0" smtClean="0"/>
              <a:t> state of the system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/>
              <a:t>The </a:t>
            </a:r>
            <a:r>
              <a:rPr lang="fr-FR" sz="2800" dirty="0" err="1" smtClean="0"/>
              <a:t>measurement</a:t>
            </a:r>
            <a:r>
              <a:rPr lang="fr-FR" sz="2800" dirty="0" smtClean="0"/>
              <a:t> </a:t>
            </a:r>
            <a:r>
              <a:rPr lang="fr-FR" sz="2800" dirty="0" err="1" smtClean="0"/>
              <a:t>is</a:t>
            </a:r>
            <a:r>
              <a:rPr lang="fr-FR" sz="2800" dirty="0" smtClean="0"/>
              <a:t> </a:t>
            </a:r>
            <a:r>
              <a:rPr lang="fr-FR" sz="2800" dirty="0" err="1" smtClean="0"/>
              <a:t>linked</a:t>
            </a:r>
            <a:r>
              <a:rPr lang="fr-FR" sz="2800" dirty="0" smtClean="0"/>
              <a:t> to the observer (no observer -&gt; no </a:t>
            </a:r>
            <a:r>
              <a:rPr lang="fr-FR" sz="2800" dirty="0" err="1" smtClean="0"/>
              <a:t>measurement</a:t>
            </a:r>
            <a:r>
              <a:rPr lang="fr-FR" sz="2800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/>
              <a:t>The collapse </a:t>
            </a:r>
            <a:r>
              <a:rPr lang="fr-FR" sz="2800" dirty="0" err="1" smtClean="0"/>
              <a:t>is</a:t>
            </a:r>
            <a:r>
              <a:rPr lang="fr-FR" sz="2800" dirty="0" smtClean="0"/>
              <a:t> not a </a:t>
            </a:r>
            <a:r>
              <a:rPr lang="fr-FR" sz="2800" dirty="0" err="1" smtClean="0"/>
              <a:t>physical</a:t>
            </a:r>
            <a:r>
              <a:rPr lang="fr-FR" sz="2800" dirty="0" smtClean="0"/>
              <a:t> </a:t>
            </a:r>
            <a:r>
              <a:rPr lang="fr-FR" sz="2800" dirty="0" err="1" smtClean="0"/>
              <a:t>event</a:t>
            </a:r>
            <a:r>
              <a:rPr lang="fr-FR" sz="2800" dirty="0" smtClean="0"/>
              <a:t> on the system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/>
              <a:t>The quantum </a:t>
            </a:r>
            <a:r>
              <a:rPr lang="fr-FR" sz="2800" dirty="0" err="1" smtClean="0"/>
              <a:t>formalism</a:t>
            </a:r>
            <a:r>
              <a:rPr lang="fr-FR" sz="2800" dirty="0" smtClean="0"/>
              <a:t> </a:t>
            </a:r>
            <a:r>
              <a:rPr lang="fr-FR" sz="2800" dirty="0" err="1" smtClean="0"/>
              <a:t>is</a:t>
            </a:r>
            <a:r>
              <a:rPr lang="fr-FR" sz="2800" dirty="0" smtClean="0"/>
              <a:t> </a:t>
            </a:r>
            <a:r>
              <a:rPr lang="fr-FR" sz="2800" dirty="0" err="1" smtClean="0"/>
              <a:t>universal</a:t>
            </a:r>
            <a:r>
              <a:rPr lang="fr-FR" sz="2800" dirty="0" smtClean="0"/>
              <a:t> (</a:t>
            </a:r>
            <a:r>
              <a:rPr lang="fr-FR" sz="2800" dirty="0" err="1" smtClean="0"/>
              <a:t>it</a:t>
            </a:r>
            <a:r>
              <a:rPr lang="fr-FR" sz="2800" dirty="0" smtClean="0"/>
              <a:t> </a:t>
            </a:r>
            <a:r>
              <a:rPr lang="fr-FR" sz="2800" dirty="0" err="1" smtClean="0"/>
              <a:t>can</a:t>
            </a:r>
            <a:r>
              <a:rPr lang="fr-FR" sz="2800" dirty="0" smtClean="0"/>
              <a:t> model </a:t>
            </a:r>
            <a:r>
              <a:rPr lang="fr-FR" sz="2800" dirty="0" err="1" smtClean="0"/>
              <a:t>other</a:t>
            </a:r>
            <a:r>
              <a:rPr lang="fr-FR" sz="2800" dirty="0" smtClean="0"/>
              <a:t> agents or </a:t>
            </a:r>
            <a:r>
              <a:rPr lang="fr-FR" sz="2800" dirty="0" err="1" smtClean="0"/>
              <a:t>observers</a:t>
            </a:r>
            <a:r>
              <a:rPr lang="fr-FR" sz="2800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/>
              <a:t>The Reality </a:t>
            </a:r>
            <a:r>
              <a:rPr lang="fr-FR" sz="2800" dirty="0" err="1" smtClean="0"/>
              <a:t>is</a:t>
            </a:r>
            <a:r>
              <a:rPr lang="fr-FR" sz="2800" dirty="0" smtClean="0"/>
              <a:t> relative to </a:t>
            </a:r>
            <a:r>
              <a:rPr lang="fr-FR" sz="2800" dirty="0" err="1" smtClean="0"/>
              <a:t>each</a:t>
            </a:r>
            <a:r>
              <a:rPr lang="fr-FR" sz="2800" dirty="0" smtClean="0"/>
              <a:t> observer (</a:t>
            </a:r>
            <a:r>
              <a:rPr lang="fr-FR" sz="2800" dirty="0" err="1" smtClean="0"/>
              <a:t>perspectival</a:t>
            </a:r>
            <a:r>
              <a:rPr lang="fr-FR" sz="2800" dirty="0" smtClean="0"/>
              <a:t> point of </a:t>
            </a:r>
            <a:r>
              <a:rPr lang="fr-FR" sz="2800" dirty="0" err="1" smtClean="0"/>
              <a:t>view</a:t>
            </a:r>
            <a:r>
              <a:rPr lang="fr-FR" sz="2800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39709" y="-405984"/>
            <a:ext cx="10782300" cy="17707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6600" dirty="0" err="1">
                <a:solidFill>
                  <a:schemeClr val="accent1"/>
                </a:solidFill>
              </a:rPr>
              <a:t>QBism</a:t>
            </a:r>
            <a:r>
              <a:rPr lang="fr-FR" sz="6600" dirty="0">
                <a:solidFill>
                  <a:schemeClr val="accent1"/>
                </a:solidFill>
              </a:rPr>
              <a:t> and Convivial </a:t>
            </a:r>
            <a:r>
              <a:rPr lang="fr-FR" sz="6600" dirty="0" err="1">
                <a:solidFill>
                  <a:schemeClr val="accent1"/>
                </a:solidFill>
              </a:rPr>
              <a:t>Solipsism</a:t>
            </a:r>
            <a:endParaRPr lang="fr-FR" sz="6600" spc="-300" dirty="0">
              <a:solidFill>
                <a:schemeClr val="accent1"/>
              </a:solidFill>
              <a:effectLst>
                <a:outerShdw blurRad="469900" dist="342900" dir="5400000" sy="-20000" rotWithShape="0">
                  <a:prstClr val="black">
                    <a:alpha val="66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6563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80976" y="1580053"/>
            <a:ext cx="1185862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err="1" smtClean="0"/>
              <a:t>Differences</a:t>
            </a:r>
            <a:r>
              <a:rPr lang="fr-FR" sz="3600" b="1" dirty="0" smtClean="0"/>
              <a:t>: </a:t>
            </a:r>
            <a:r>
              <a:rPr lang="fr-FR" sz="3600" dirty="0" err="1" smtClean="0"/>
              <a:t>What</a:t>
            </a:r>
            <a:r>
              <a:rPr lang="fr-FR" sz="3600" dirty="0" smtClean="0"/>
              <a:t> </a:t>
            </a:r>
            <a:r>
              <a:rPr lang="fr-FR" sz="3600" dirty="0" err="1"/>
              <a:t>is</a:t>
            </a:r>
            <a:r>
              <a:rPr lang="fr-FR" sz="3600" dirty="0"/>
              <a:t> </a:t>
            </a:r>
            <a:r>
              <a:rPr lang="fr-FR" sz="3600" dirty="0" err="1"/>
              <a:t>clear</a:t>
            </a:r>
            <a:r>
              <a:rPr lang="fr-FR" sz="3600" dirty="0"/>
              <a:t> in </a:t>
            </a:r>
            <a:r>
              <a:rPr lang="fr-FR" sz="3600" dirty="0" err="1"/>
              <a:t>ConSol</a:t>
            </a:r>
            <a:r>
              <a:rPr lang="fr-FR" sz="3600" dirty="0"/>
              <a:t> and not in </a:t>
            </a:r>
            <a:r>
              <a:rPr lang="fr-FR" sz="3600" dirty="0" err="1" smtClean="0"/>
              <a:t>QBism</a:t>
            </a:r>
            <a:endParaRPr lang="fr-FR" sz="3600" dirty="0"/>
          </a:p>
          <a:p>
            <a:endParaRPr lang="fr-FR" sz="36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err="1" smtClean="0"/>
              <a:t>What</a:t>
            </a:r>
            <a:r>
              <a:rPr lang="fr-FR" sz="2800" dirty="0" smtClean="0"/>
              <a:t> a </a:t>
            </a:r>
            <a:r>
              <a:rPr lang="fr-FR" sz="2800" dirty="0" err="1" smtClean="0"/>
              <a:t>measurement</a:t>
            </a:r>
            <a:r>
              <a:rPr lang="fr-FR" sz="2800" dirty="0" smtClean="0"/>
              <a:t> </a:t>
            </a:r>
            <a:r>
              <a:rPr lang="fr-FR" sz="2800" dirty="0" err="1" smtClean="0"/>
              <a:t>is</a:t>
            </a:r>
            <a:r>
              <a:rPr lang="fr-FR" sz="2800" dirty="0" smtClean="0"/>
              <a:t> and </a:t>
            </a:r>
            <a:r>
              <a:rPr lang="fr-FR" sz="2800" dirty="0" err="1" smtClean="0"/>
              <a:t>why</a:t>
            </a:r>
            <a:r>
              <a:rPr lang="fr-FR" sz="2800" dirty="0" smtClean="0"/>
              <a:t> the observer </a:t>
            </a:r>
            <a:r>
              <a:rPr lang="fr-FR" sz="2800" dirty="0" err="1" smtClean="0"/>
              <a:t>gets</a:t>
            </a:r>
            <a:r>
              <a:rPr lang="fr-FR" sz="2800" dirty="0" smtClean="0"/>
              <a:t> one </a:t>
            </a:r>
            <a:r>
              <a:rPr lang="fr-FR" sz="2800" dirty="0" err="1" smtClean="0"/>
              <a:t>result</a:t>
            </a:r>
            <a:endParaRPr lang="fr-F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/>
              <a:t>The </a:t>
            </a:r>
            <a:r>
              <a:rPr lang="fr-FR" sz="2800" dirty="0" err="1" smtClean="0"/>
              <a:t>role</a:t>
            </a:r>
            <a:r>
              <a:rPr lang="fr-FR" sz="2800" dirty="0" smtClean="0"/>
              <a:t> of the </a:t>
            </a:r>
            <a:r>
              <a:rPr lang="fr-FR" sz="2800" dirty="0" err="1" smtClean="0"/>
              <a:t>observer’s</a:t>
            </a:r>
            <a:r>
              <a:rPr lang="fr-FR" sz="2800" dirty="0" smtClean="0"/>
              <a:t> perception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/>
              <a:t>The </a:t>
            </a:r>
            <a:r>
              <a:rPr lang="fr-FR" sz="2800" dirty="0" err="1" smtClean="0"/>
              <a:t>status</a:t>
            </a:r>
            <a:r>
              <a:rPr lang="fr-FR" sz="2800" dirty="0" smtClean="0"/>
              <a:t> of the Reality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/>
          </a:p>
          <a:p>
            <a:pPr lvl="1" algn="just"/>
            <a:r>
              <a:rPr lang="fr-FR" sz="2800" i="1" dirty="0" smtClean="0"/>
              <a:t>In </a:t>
            </a:r>
            <a:r>
              <a:rPr lang="fr-FR" sz="2800" i="1" dirty="0" err="1" smtClean="0"/>
              <a:t>QBism</a:t>
            </a:r>
            <a:r>
              <a:rPr lang="fr-FR" sz="2800" i="1" dirty="0" smtClean="0"/>
              <a:t> the </a:t>
            </a:r>
            <a:r>
              <a:rPr lang="fr-FR" sz="2800" i="1" dirty="0" err="1" smtClean="0"/>
              <a:t>result</a:t>
            </a:r>
            <a:r>
              <a:rPr lang="fr-FR" sz="2800" i="1" dirty="0" smtClean="0"/>
              <a:t> </a:t>
            </a:r>
            <a:r>
              <a:rPr lang="fr-FR" sz="2800" i="1" dirty="0" err="1" smtClean="0"/>
              <a:t>is</a:t>
            </a:r>
            <a:r>
              <a:rPr lang="fr-FR" sz="2800" i="1" dirty="0" smtClean="0"/>
              <a:t> </a:t>
            </a:r>
            <a:r>
              <a:rPr lang="fr-FR" sz="2800" i="1" dirty="0" err="1" smtClean="0"/>
              <a:t>really</a:t>
            </a:r>
            <a:r>
              <a:rPr lang="fr-FR" sz="2800" i="1" dirty="0" smtClean="0"/>
              <a:t> </a:t>
            </a:r>
            <a:r>
              <a:rPr lang="fr-FR" sz="2800" i="1" dirty="0" err="1" smtClean="0"/>
              <a:t>created</a:t>
            </a:r>
            <a:r>
              <a:rPr lang="fr-FR" sz="2800" i="1" dirty="0" smtClean="0"/>
              <a:t> in the </a:t>
            </a:r>
            <a:r>
              <a:rPr lang="fr-FR" sz="2800" i="1" dirty="0" err="1" smtClean="0"/>
              <a:t>external</a:t>
            </a:r>
            <a:r>
              <a:rPr lang="fr-FR" sz="2800" i="1" dirty="0" smtClean="0"/>
              <a:t> world   (How?)</a:t>
            </a:r>
          </a:p>
          <a:p>
            <a:pPr lvl="1" algn="just"/>
            <a:endParaRPr lang="fr-FR" sz="2800" i="1" dirty="0" smtClean="0"/>
          </a:p>
          <a:p>
            <a:pPr lvl="1" algn="just"/>
            <a:r>
              <a:rPr lang="fr-FR" sz="2800" i="1" dirty="0" smtClean="0"/>
              <a:t>In </a:t>
            </a:r>
            <a:r>
              <a:rPr lang="fr-FR" sz="2800" i="1" dirty="0" err="1" smtClean="0"/>
              <a:t>ConSol</a:t>
            </a:r>
            <a:r>
              <a:rPr lang="fr-FR" sz="2800" i="1" dirty="0" smtClean="0"/>
              <a:t> the </a:t>
            </a:r>
            <a:r>
              <a:rPr lang="fr-FR" sz="2800" i="1" dirty="0" err="1" smtClean="0"/>
              <a:t>result</a:t>
            </a:r>
            <a:r>
              <a:rPr lang="fr-FR" sz="2800" i="1" dirty="0" smtClean="0"/>
              <a:t> </a:t>
            </a:r>
            <a:r>
              <a:rPr lang="fr-FR" sz="2800" i="1" dirty="0" err="1" smtClean="0"/>
              <a:t>is</a:t>
            </a:r>
            <a:r>
              <a:rPr lang="fr-FR" sz="2800" i="1" dirty="0" smtClean="0"/>
              <a:t> </a:t>
            </a:r>
            <a:r>
              <a:rPr lang="fr-FR" sz="2800" i="1" dirty="0" err="1" smtClean="0"/>
              <a:t>only</a:t>
            </a:r>
            <a:r>
              <a:rPr lang="fr-FR" sz="2800" i="1" dirty="0" smtClean="0"/>
              <a:t> in the </a:t>
            </a:r>
            <a:r>
              <a:rPr lang="fr-FR" sz="2800" i="1" dirty="0" err="1" smtClean="0"/>
              <a:t>observer’s</a:t>
            </a:r>
            <a:r>
              <a:rPr lang="fr-FR" sz="2800" i="1" dirty="0" smtClean="0"/>
              <a:t> perception.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39709" y="-405984"/>
            <a:ext cx="10782300" cy="17707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6600" dirty="0" err="1">
                <a:solidFill>
                  <a:schemeClr val="accent1"/>
                </a:solidFill>
              </a:rPr>
              <a:t>QBism</a:t>
            </a:r>
            <a:r>
              <a:rPr lang="fr-FR" sz="6600" dirty="0">
                <a:solidFill>
                  <a:schemeClr val="accent1"/>
                </a:solidFill>
              </a:rPr>
              <a:t> and Convivial </a:t>
            </a:r>
            <a:r>
              <a:rPr lang="fr-FR" sz="6600" dirty="0" err="1">
                <a:solidFill>
                  <a:schemeClr val="accent1"/>
                </a:solidFill>
              </a:rPr>
              <a:t>Solipsism</a:t>
            </a:r>
            <a:endParaRPr lang="fr-FR" sz="6600" spc="-300" dirty="0">
              <a:solidFill>
                <a:schemeClr val="accent1"/>
              </a:solidFill>
              <a:effectLst>
                <a:outerShdw blurRad="469900" dist="342900" dir="5400000" sy="-20000" rotWithShape="0">
                  <a:prstClr val="black">
                    <a:alpha val="66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090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6600" spc="-300" dirty="0" err="1" smtClean="0">
                <a:solidFill>
                  <a:schemeClr val="accent1"/>
                </a:soli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rPr>
              <a:t>Summary</a:t>
            </a:r>
            <a:endParaRPr lang="fr-FR" sz="6600" spc="-300" dirty="0">
              <a:solidFill>
                <a:schemeClr val="accent1"/>
              </a:solidFill>
              <a:effectLst>
                <a:outerShdw blurRad="469900" dist="342900" dir="5400000" sy="-20000" rotWithShape="0">
                  <a:prstClr val="black">
                    <a:alpha val="66000"/>
                  </a:prst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2693" y="1991881"/>
            <a:ext cx="11576649" cy="4351338"/>
          </a:xfrm>
        </p:spPr>
        <p:txBody>
          <a:bodyPr>
            <a:normAutofit lnSpcReduction="10000"/>
          </a:bodyPr>
          <a:lstStyle/>
          <a:p>
            <a:pPr marL="228600" lvl="1">
              <a:lnSpc>
                <a:spcPct val="150000"/>
              </a:lnSpc>
              <a:spcBef>
                <a:spcPts val="1000"/>
              </a:spcBef>
            </a:pPr>
            <a:r>
              <a:rPr lang="fr-FR" sz="3600" dirty="0" err="1" smtClean="0"/>
              <a:t>Both</a:t>
            </a:r>
            <a:r>
              <a:rPr lang="fr-FR" sz="3600" dirty="0" smtClean="0"/>
              <a:t> </a:t>
            </a:r>
            <a:r>
              <a:rPr lang="fr-FR" sz="3600" dirty="0" err="1" smtClean="0"/>
              <a:t>aim</a:t>
            </a:r>
            <a:r>
              <a:rPr lang="fr-FR" sz="3600" dirty="0" smtClean="0"/>
              <a:t> at </a:t>
            </a:r>
            <a:r>
              <a:rPr lang="fr-FR" sz="3600" dirty="0" err="1" smtClean="0"/>
              <a:t>giving</a:t>
            </a:r>
            <a:r>
              <a:rPr lang="fr-FR" sz="3600" dirty="0" smtClean="0"/>
              <a:t> a correct </a:t>
            </a:r>
            <a:r>
              <a:rPr lang="fr-FR" sz="3600" dirty="0" err="1" smtClean="0"/>
              <a:t>interpretation</a:t>
            </a:r>
            <a:r>
              <a:rPr lang="fr-FR" sz="3600" dirty="0" smtClean="0"/>
              <a:t> of the quantum </a:t>
            </a:r>
            <a:r>
              <a:rPr lang="fr-FR" sz="3600" dirty="0" err="1" smtClean="0"/>
              <a:t>formalism</a:t>
            </a:r>
            <a:endParaRPr lang="fr-FR" sz="3600" dirty="0" smtClean="0"/>
          </a:p>
          <a:p>
            <a:pPr marL="228600" lvl="1">
              <a:lnSpc>
                <a:spcPct val="150000"/>
              </a:lnSpc>
              <a:spcBef>
                <a:spcPts val="1000"/>
              </a:spcBef>
            </a:pPr>
            <a:r>
              <a:rPr lang="fr-FR" sz="3600" dirty="0" err="1" smtClean="0"/>
              <a:t>Solving</a:t>
            </a:r>
            <a:r>
              <a:rPr lang="fr-FR" sz="3600" dirty="0" smtClean="0"/>
              <a:t> the </a:t>
            </a:r>
            <a:r>
              <a:rPr lang="fr-FR" sz="3600" dirty="0" err="1" smtClean="0"/>
              <a:t>measurement</a:t>
            </a:r>
            <a:r>
              <a:rPr lang="fr-FR" sz="3600" dirty="0" smtClean="0"/>
              <a:t> </a:t>
            </a:r>
            <a:r>
              <a:rPr lang="fr-FR" sz="3600" dirty="0" err="1" smtClean="0"/>
              <a:t>problem</a:t>
            </a:r>
            <a:endParaRPr lang="fr-FR" sz="3600" dirty="0"/>
          </a:p>
          <a:p>
            <a:pPr>
              <a:lnSpc>
                <a:spcPct val="150000"/>
              </a:lnSpc>
            </a:pPr>
            <a:r>
              <a:rPr lang="fr-FR" sz="3600" dirty="0" err="1" smtClean="0"/>
              <a:t>Many</a:t>
            </a:r>
            <a:r>
              <a:rPr lang="fr-FR" sz="3600" dirty="0" smtClean="0"/>
              <a:t> </a:t>
            </a:r>
            <a:r>
              <a:rPr lang="fr-FR" sz="3600" dirty="0" err="1" smtClean="0"/>
              <a:t>common</a:t>
            </a:r>
            <a:r>
              <a:rPr lang="fr-FR" sz="3600" dirty="0" smtClean="0"/>
              <a:t> points</a:t>
            </a:r>
          </a:p>
          <a:p>
            <a:pPr marL="228600" lvl="1">
              <a:lnSpc>
                <a:spcPct val="150000"/>
              </a:lnSpc>
              <a:spcBef>
                <a:spcPts val="1000"/>
              </a:spcBef>
            </a:pPr>
            <a:r>
              <a:rPr lang="fr-FR" sz="3600" dirty="0" smtClean="0"/>
              <a:t>But important </a:t>
            </a:r>
            <a:r>
              <a:rPr lang="fr-FR" sz="3600" dirty="0" err="1" smtClean="0"/>
              <a:t>differences</a:t>
            </a:r>
            <a:endParaRPr lang="fr-FR" sz="2800" dirty="0"/>
          </a:p>
          <a:p>
            <a:pPr marL="228600" lvl="1">
              <a:lnSpc>
                <a:spcPct val="150000"/>
              </a:lnSpc>
              <a:spcBef>
                <a:spcPts val="1000"/>
              </a:spcBef>
            </a:pPr>
            <a:endParaRPr lang="fr-FR" sz="2800" dirty="0" smtClean="0"/>
          </a:p>
          <a:p>
            <a:pPr marL="228600" lvl="1">
              <a:lnSpc>
                <a:spcPct val="150000"/>
              </a:lnSpc>
              <a:spcBef>
                <a:spcPts val="1000"/>
              </a:spcBef>
            </a:pPr>
            <a:endParaRPr lang="fr-FR" sz="2800" dirty="0"/>
          </a:p>
          <a:p>
            <a:pPr marL="457200" lvl="1" indent="0">
              <a:lnSpc>
                <a:spcPct val="150000"/>
              </a:lnSpc>
              <a:buNone/>
            </a:pPr>
            <a:endParaRPr lang="fr-FR" dirty="0"/>
          </a:p>
          <a:p>
            <a:pPr lvl="1"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62978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94237" y="2884978"/>
            <a:ext cx="1128811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err="1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Thanks</a:t>
            </a:r>
            <a:r>
              <a:rPr lang="fr-FR" sz="66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!</a:t>
            </a:r>
            <a:endParaRPr lang="fr-FR" sz="66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algn="ctr"/>
            <a:endParaRPr lang="fr-FR" sz="66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fr-FR" sz="66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QUESTIONS</a:t>
            </a:r>
            <a:endParaRPr lang="fr-FR" sz="66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39709" y="-405984"/>
            <a:ext cx="10782300" cy="17707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6600" dirty="0" err="1">
                <a:solidFill>
                  <a:schemeClr val="accent1"/>
                </a:solidFill>
              </a:rPr>
              <a:t>QBism</a:t>
            </a:r>
            <a:r>
              <a:rPr lang="fr-FR" sz="6600" dirty="0">
                <a:solidFill>
                  <a:schemeClr val="accent1"/>
                </a:solidFill>
              </a:rPr>
              <a:t> and Convivial </a:t>
            </a:r>
            <a:r>
              <a:rPr lang="fr-FR" sz="6600" dirty="0" err="1">
                <a:solidFill>
                  <a:schemeClr val="accent1"/>
                </a:solidFill>
              </a:rPr>
              <a:t>Solipsism</a:t>
            </a:r>
            <a:endParaRPr lang="fr-FR" sz="6600" spc="-300" dirty="0">
              <a:solidFill>
                <a:schemeClr val="accent1"/>
              </a:solidFill>
              <a:effectLst>
                <a:outerShdw blurRad="469900" dist="342900" dir="5400000" sy="-20000" rotWithShape="0">
                  <a:prstClr val="black">
                    <a:alpha val="66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932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7633" y="1939313"/>
            <a:ext cx="1144987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The name </a:t>
            </a:r>
            <a:r>
              <a:rPr lang="en-US" sz="2400" dirty="0" err="1" smtClean="0"/>
              <a:t>QBism</a:t>
            </a:r>
            <a:r>
              <a:rPr lang="en-US" sz="2400" dirty="0" smtClean="0"/>
              <a:t> appeared in 2009 in a </a:t>
            </a:r>
            <a:r>
              <a:rPr lang="en-US" sz="2400" dirty="0" err="1" smtClean="0"/>
              <a:t>arXiv</a:t>
            </a:r>
            <a:r>
              <a:rPr lang="en-US" sz="2400" dirty="0" smtClean="0"/>
              <a:t> </a:t>
            </a:r>
            <a:r>
              <a:rPr lang="en-US" sz="2400" dirty="0"/>
              <a:t>article which has </a:t>
            </a:r>
            <a:r>
              <a:rPr lang="en-US" sz="2400" dirty="0" smtClean="0"/>
              <a:t>been published </a:t>
            </a:r>
            <a:r>
              <a:rPr lang="en-US" sz="2400" dirty="0"/>
              <a:t>in </a:t>
            </a:r>
            <a:r>
              <a:rPr lang="en-US" sz="2400" dirty="0" smtClean="0"/>
              <a:t>2013. </a:t>
            </a:r>
            <a:r>
              <a:rPr lang="en-US" sz="2400" dirty="0" err="1" smtClean="0"/>
              <a:t>QBism</a:t>
            </a:r>
            <a:r>
              <a:rPr lang="en-US" sz="2400" dirty="0" smtClean="0"/>
              <a:t> </a:t>
            </a:r>
            <a:r>
              <a:rPr lang="en-US" sz="2400" dirty="0"/>
              <a:t>is the current state of the version of Quantum </a:t>
            </a:r>
            <a:r>
              <a:rPr lang="en-US" sz="2400" dirty="0" err="1"/>
              <a:t>Bayesianism</a:t>
            </a:r>
            <a:r>
              <a:rPr lang="en-US" sz="2400" dirty="0"/>
              <a:t> that was </a:t>
            </a:r>
            <a:r>
              <a:rPr lang="en-US" sz="2400" dirty="0" smtClean="0"/>
              <a:t>initially developed </a:t>
            </a:r>
            <a:r>
              <a:rPr lang="en-US" sz="2400" dirty="0"/>
              <a:t>by Caves, Fuchs, </a:t>
            </a:r>
            <a:r>
              <a:rPr lang="en-US" sz="2400" dirty="0" smtClean="0"/>
              <a:t>and </a:t>
            </a:r>
            <a:r>
              <a:rPr lang="en-US" sz="2400" dirty="0" err="1" smtClean="0"/>
              <a:t>Schack</a:t>
            </a:r>
            <a:r>
              <a:rPr lang="en-US" sz="2400" dirty="0" smtClean="0"/>
              <a:t> starting in 2002 but is no more accepted by Caves while </a:t>
            </a:r>
            <a:r>
              <a:rPr lang="en-US" sz="2400" dirty="0" err="1"/>
              <a:t>M</a:t>
            </a:r>
            <a:r>
              <a:rPr lang="en-US" sz="2400" dirty="0" err="1" smtClean="0"/>
              <a:t>ermin</a:t>
            </a:r>
            <a:r>
              <a:rPr lang="en-US" sz="2400" dirty="0" smtClean="0"/>
              <a:t>  adopted it more recently. </a:t>
            </a:r>
            <a:endParaRPr lang="fr-FR" sz="2400" dirty="0"/>
          </a:p>
        </p:txBody>
      </p:sp>
      <p:sp>
        <p:nvSpPr>
          <p:cNvPr id="6" name="Rectangle 5"/>
          <p:cNvSpPr/>
          <p:nvPr/>
        </p:nvSpPr>
        <p:spPr>
          <a:xfrm>
            <a:off x="277633" y="4658264"/>
            <a:ext cx="11523303" cy="12000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2400" dirty="0"/>
              <a:t>Convivial Solipsism has been developed since 2000 </a:t>
            </a:r>
            <a:r>
              <a:rPr lang="en-US" sz="2400" dirty="0" smtClean="0"/>
              <a:t>following a </a:t>
            </a:r>
            <a:r>
              <a:rPr lang="en-US" sz="2400" dirty="0"/>
              <a:t>remark of Bernard </a:t>
            </a:r>
            <a:r>
              <a:rPr lang="en-US" sz="2400" dirty="0" err="1"/>
              <a:t>d’Espagnat</a:t>
            </a:r>
            <a:r>
              <a:rPr lang="en-US" sz="2400" dirty="0"/>
              <a:t> in his 1971 </a:t>
            </a:r>
            <a:r>
              <a:rPr lang="en-US" sz="2400" dirty="0" smtClean="0"/>
              <a:t>book “Conceptual Foundations of Quantum Mechanics”.</a:t>
            </a:r>
            <a:endParaRPr lang="fr-FR" sz="2400" dirty="0"/>
          </a:p>
        </p:txBody>
      </p:sp>
      <p:sp>
        <p:nvSpPr>
          <p:cNvPr id="2" name="ZoneTexte 1"/>
          <p:cNvSpPr txBox="1"/>
          <p:nvPr/>
        </p:nvSpPr>
        <p:spPr>
          <a:xfrm>
            <a:off x="2353598" y="155279"/>
            <a:ext cx="72979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spc="-300" dirty="0">
                <a:solidFill>
                  <a:schemeClr val="accent1"/>
                </a:soli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  <a:ea typeface="+mj-ea"/>
                <a:cs typeface="+mj-cs"/>
              </a:rPr>
              <a:t>A bit of </a:t>
            </a:r>
            <a:r>
              <a:rPr lang="fr-FR" sz="6600" spc="-300" dirty="0" err="1">
                <a:solidFill>
                  <a:schemeClr val="accent1"/>
                </a:soli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  <a:ea typeface="+mj-ea"/>
                <a:cs typeface="+mj-cs"/>
              </a:rPr>
              <a:t>history</a:t>
            </a:r>
            <a:endParaRPr lang="fr-FR" sz="6600" spc="-300" dirty="0">
              <a:solidFill>
                <a:schemeClr val="accent1"/>
              </a:solidFill>
              <a:effectLst>
                <a:outerShdw blurRad="469900" dist="342900" dir="5400000" sy="-20000" rotWithShape="0">
                  <a:prstClr val="black">
                    <a:alpha val="66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6384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20214" y="192796"/>
            <a:ext cx="546928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spc="-300" dirty="0" err="1">
                <a:solidFill>
                  <a:schemeClr val="accent1"/>
                </a:soli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  <a:ea typeface="+mj-ea"/>
                <a:cs typeface="+mj-cs"/>
              </a:rPr>
              <a:t>QBism</a:t>
            </a:r>
            <a:endParaRPr lang="fr-FR" sz="6600" spc="-300" dirty="0">
              <a:solidFill>
                <a:schemeClr val="accent1"/>
              </a:solidFill>
              <a:effectLst>
                <a:outerShdw blurRad="469900" dist="342900" dir="5400000" sy="-20000" rotWithShape="0">
                  <a:prstClr val="black">
                    <a:alpha val="66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77970" y="1578643"/>
            <a:ext cx="108261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central subject of science is the primitive concept of </a:t>
            </a:r>
            <a:r>
              <a:rPr lang="en-US" sz="2400" dirty="0" smtClean="0"/>
              <a:t>experience which </a:t>
            </a:r>
            <a:r>
              <a:rPr lang="en-US" sz="2400" dirty="0"/>
              <a:t>is the way in which the world impinges on any agent and how </a:t>
            </a:r>
            <a:r>
              <a:rPr lang="en-US" sz="2400" dirty="0" smtClean="0"/>
              <a:t>the agent </a:t>
            </a:r>
            <a:r>
              <a:rPr lang="en-US" sz="2400" dirty="0"/>
              <a:t>impinges on the </a:t>
            </a:r>
            <a:r>
              <a:rPr lang="en-US" sz="2400" dirty="0" smtClean="0"/>
              <a:t>world</a:t>
            </a:r>
          </a:p>
          <a:p>
            <a:endParaRPr lang="en-US" dirty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77970" y="3009495"/>
            <a:ext cx="108261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QBists</a:t>
            </a:r>
            <a:r>
              <a:rPr lang="en-US" sz="2400" dirty="0"/>
              <a:t> adopt the subjective interpretation of probability: probabilities represent the degrees of belief of an agent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577969" y="4791471"/>
            <a:ext cx="108261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</a:t>
            </a:r>
            <a:r>
              <a:rPr lang="en-US" sz="2400" dirty="0" smtClean="0"/>
              <a:t>t </a:t>
            </a:r>
            <a:r>
              <a:rPr lang="en-US" sz="2400" dirty="0"/>
              <a:t>is a ‘single user theory’. </a:t>
            </a:r>
            <a:r>
              <a:rPr lang="en-US" sz="2400" dirty="0" smtClean="0"/>
              <a:t>This </a:t>
            </a:r>
            <a:r>
              <a:rPr lang="fr-FR" sz="2400" dirty="0" err="1" smtClean="0"/>
              <a:t>means</a:t>
            </a:r>
            <a:r>
              <a:rPr lang="fr-FR" sz="2400" dirty="0" smtClean="0"/>
              <a:t> </a:t>
            </a:r>
            <a:r>
              <a:rPr lang="fr-FR" sz="2400" dirty="0" err="1"/>
              <a:t>that</a:t>
            </a:r>
            <a:r>
              <a:rPr lang="fr-FR" sz="2400" dirty="0" smtClean="0"/>
              <a:t>: </a:t>
            </a:r>
          </a:p>
          <a:p>
            <a:r>
              <a:rPr lang="en-US" sz="2400" i="1" dirty="0" smtClean="0"/>
              <a:t>Probability </a:t>
            </a:r>
            <a:r>
              <a:rPr lang="en-US" sz="2400" i="1" dirty="0"/>
              <a:t>assignments express the beliefs of the agent who makes them, and refer </a:t>
            </a:r>
            <a:r>
              <a:rPr lang="en-US" sz="2400" i="1" dirty="0" smtClean="0"/>
              <a:t>to that </a:t>
            </a:r>
            <a:r>
              <a:rPr lang="en-US" sz="2400" i="1" dirty="0"/>
              <a:t>same agent’s </a:t>
            </a:r>
            <a:r>
              <a:rPr lang="en-US" sz="2400" i="1" dirty="0" smtClean="0"/>
              <a:t>expectations </a:t>
            </a:r>
            <a:r>
              <a:rPr lang="en-US" sz="2400" i="1" dirty="0"/>
              <a:t>for her subsequent experiences.</a:t>
            </a:r>
          </a:p>
          <a:p>
            <a:pPr algn="r"/>
            <a:r>
              <a:rPr lang="fr-FR" dirty="0"/>
              <a:t>(Fuchs, </a:t>
            </a:r>
            <a:r>
              <a:rPr lang="fr-FR" dirty="0" err="1"/>
              <a:t>Mermin</a:t>
            </a:r>
            <a:r>
              <a:rPr lang="fr-FR" dirty="0"/>
              <a:t>, and </a:t>
            </a:r>
            <a:r>
              <a:rPr lang="fr-FR" dirty="0" err="1"/>
              <a:t>Schack</a:t>
            </a:r>
            <a:r>
              <a:rPr lang="fr-FR" dirty="0"/>
              <a:t>, 2</a:t>
            </a:r>
            <a:r>
              <a:rPr lang="fr-FR" dirty="0" smtClean="0"/>
              <a:t>014)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933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20214" y="192796"/>
            <a:ext cx="546928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spc="-300" dirty="0" err="1">
                <a:solidFill>
                  <a:schemeClr val="accent1"/>
                </a:soli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  <a:ea typeface="+mj-ea"/>
                <a:cs typeface="+mj-cs"/>
              </a:rPr>
              <a:t>QBism</a:t>
            </a:r>
            <a:endParaRPr lang="fr-FR" sz="6600" spc="-300" dirty="0">
              <a:solidFill>
                <a:schemeClr val="accent1"/>
              </a:solidFill>
              <a:effectLst>
                <a:outerShdw blurRad="469900" dist="342900" dir="5400000" sy="-20000" rotWithShape="0">
                  <a:prstClr val="black">
                    <a:alpha val="66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77970" y="1578643"/>
            <a:ext cx="1082615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entities of the formalism (wave functions, observables</a:t>
            </a:r>
            <a:r>
              <a:rPr lang="en-US" sz="2400" dirty="0" smtClean="0"/>
              <a:t>, Hamiltonians</a:t>
            </a:r>
            <a:r>
              <a:rPr lang="en-US" sz="2400" dirty="0"/>
              <a:t>, probabilities) are not objective and attached to an external reality</a:t>
            </a:r>
            <a:r>
              <a:rPr lang="en-US" sz="2400" dirty="0" smtClean="0"/>
              <a:t>. They </a:t>
            </a:r>
            <a:r>
              <a:rPr lang="en-US" sz="2400" dirty="0"/>
              <a:t>are subjective in nature and have no absolute value but are relative to a </a:t>
            </a:r>
            <a:r>
              <a:rPr lang="en-US" sz="2400" dirty="0" smtClean="0"/>
              <a:t>particular agent</a:t>
            </a:r>
            <a:r>
              <a:rPr lang="en-US" sz="2400" dirty="0"/>
              <a:t>. </a:t>
            </a:r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They </a:t>
            </a:r>
            <a:r>
              <a:rPr lang="en-US" sz="2400" dirty="0"/>
              <a:t>are not necessarily the same for all observers. </a:t>
            </a:r>
            <a:r>
              <a:rPr lang="en-US" sz="2400" dirty="0" err="1"/>
              <a:t>QBists</a:t>
            </a:r>
            <a:r>
              <a:rPr lang="en-US" sz="2400" dirty="0"/>
              <a:t> refuse the idea </a:t>
            </a:r>
            <a:r>
              <a:rPr lang="en-US" sz="2400" dirty="0" smtClean="0"/>
              <a:t>that the </a:t>
            </a:r>
            <a:r>
              <a:rPr lang="en-US" sz="2400" dirty="0"/>
              <a:t>quantum state of a system is an objective property of that </a:t>
            </a:r>
            <a:r>
              <a:rPr lang="en-US" sz="2400" dirty="0" smtClean="0"/>
              <a:t>system.</a:t>
            </a:r>
            <a:endParaRPr lang="en-US" dirty="0" smtClean="0"/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577969" y="4601699"/>
            <a:ext cx="108261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The quantum state </a:t>
            </a:r>
            <a:r>
              <a:rPr lang="en-US" sz="2400" dirty="0"/>
              <a:t>is only a tool for assigning a subjective probability to the agent’s </a:t>
            </a:r>
            <a:r>
              <a:rPr lang="en-US" sz="2400" dirty="0" smtClean="0"/>
              <a:t>future experience</a:t>
            </a:r>
            <a:r>
              <a:rPr lang="en-US" sz="2400" dirty="0"/>
              <a:t>. It only represents the degree of belief of the agent about the </a:t>
            </a:r>
            <a:r>
              <a:rPr lang="en-US" sz="2400" dirty="0" smtClean="0"/>
              <a:t>possible outcomes </a:t>
            </a:r>
            <a:r>
              <a:rPr lang="en-US" sz="2400" dirty="0"/>
              <a:t>of future measurements. So quantum mechanics does not directly </a:t>
            </a:r>
            <a:r>
              <a:rPr lang="en-US" sz="2400" dirty="0" smtClean="0"/>
              <a:t>say something </a:t>
            </a:r>
            <a:r>
              <a:rPr lang="en-US" sz="2400" dirty="0"/>
              <a:t>about the ‘external world’.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868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20214" y="192796"/>
            <a:ext cx="546928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spc="-300" dirty="0" err="1">
                <a:solidFill>
                  <a:schemeClr val="accent1"/>
                </a:soli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  <a:ea typeface="+mj-ea"/>
                <a:cs typeface="+mj-cs"/>
              </a:rPr>
              <a:t>QBism</a:t>
            </a:r>
            <a:endParaRPr lang="fr-FR" sz="6600" spc="-300" dirty="0">
              <a:solidFill>
                <a:schemeClr val="accent1"/>
              </a:solidFill>
              <a:effectLst>
                <a:outerShdw blurRad="469900" dist="342900" dir="5400000" sy="-20000" rotWithShape="0">
                  <a:prstClr val="black">
                    <a:alpha val="66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77970" y="1578643"/>
            <a:ext cx="108261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/>
              <a:t>QBism</a:t>
            </a:r>
            <a:r>
              <a:rPr lang="en-US" sz="2400" dirty="0"/>
              <a:t> does not consider quantum mechanics as a theory </a:t>
            </a:r>
            <a:r>
              <a:rPr lang="en-US" sz="2400" dirty="0" smtClean="0"/>
              <a:t>describing the </a:t>
            </a:r>
            <a:r>
              <a:rPr lang="en-US" sz="2400" dirty="0"/>
              <a:t>external </a:t>
            </a:r>
            <a:r>
              <a:rPr lang="en-US" sz="2400" dirty="0" smtClean="0"/>
              <a:t>world, </a:t>
            </a:r>
            <a:r>
              <a:rPr lang="en-US" sz="2400" dirty="0"/>
              <a:t>but as a theory that describes the agent’s experience</a:t>
            </a:r>
            <a:r>
              <a:rPr lang="en-US" sz="2400" dirty="0" smtClean="0"/>
              <a:t>. </a:t>
            </a:r>
          </a:p>
          <a:p>
            <a:pPr algn="just"/>
            <a:endParaRPr lang="en-US" sz="2400" dirty="0" smtClean="0"/>
          </a:p>
          <a:p>
            <a:pPr algn="just"/>
            <a:r>
              <a:rPr lang="fr-FR" sz="2400" dirty="0"/>
              <a:t>A </a:t>
            </a:r>
            <a:r>
              <a:rPr lang="fr-FR" sz="2400" dirty="0" err="1" smtClean="0"/>
              <a:t>measurement</a:t>
            </a:r>
            <a:r>
              <a:rPr lang="fr-FR" sz="2400" dirty="0" smtClean="0"/>
              <a:t> </a:t>
            </a:r>
            <a:r>
              <a:rPr lang="en-US" sz="2400" dirty="0" smtClean="0"/>
              <a:t>(</a:t>
            </a:r>
            <a:r>
              <a:rPr lang="en-US" sz="2400" dirty="0"/>
              <a:t>in the usual sense) is just a special case of what </a:t>
            </a:r>
            <a:r>
              <a:rPr lang="en-US" sz="2400" dirty="0" err="1"/>
              <a:t>QBism</a:t>
            </a:r>
            <a:r>
              <a:rPr lang="en-US" sz="2400" dirty="0"/>
              <a:t> calls experience, and </a:t>
            </a:r>
            <a:r>
              <a:rPr lang="en-US" sz="2400" dirty="0" smtClean="0"/>
              <a:t>that is </a:t>
            </a:r>
            <a:r>
              <a:rPr lang="en-US" sz="2400" dirty="0"/>
              <a:t>any action taken by any agent on her external world.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577969" y="4601699"/>
            <a:ext cx="108261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The result of the </a:t>
            </a:r>
            <a:r>
              <a:rPr lang="en-US" sz="2400" dirty="0" smtClean="0"/>
              <a:t>measurement is </a:t>
            </a:r>
            <a:r>
              <a:rPr lang="en-US" sz="2400" dirty="0"/>
              <a:t>the experience the agent gets from her action on her personal world. In this sense</a:t>
            </a:r>
            <a:r>
              <a:rPr lang="en-US" sz="2400" dirty="0" smtClean="0"/>
              <a:t>, measurements </a:t>
            </a:r>
            <a:r>
              <a:rPr lang="en-US" sz="2400" dirty="0"/>
              <a:t>are made continuously by every agent. A measurement does not reveal </a:t>
            </a:r>
            <a:r>
              <a:rPr lang="en-US" sz="2400" dirty="0" smtClean="0"/>
              <a:t>a pre-existing </a:t>
            </a:r>
            <a:r>
              <a:rPr lang="en-US" sz="2400" dirty="0"/>
              <a:t>state of affairs but creates a result for the agent.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232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20214" y="192796"/>
            <a:ext cx="546928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spc="-300" dirty="0" err="1">
                <a:solidFill>
                  <a:schemeClr val="accent1"/>
                </a:soli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  <a:ea typeface="+mj-ea"/>
                <a:cs typeface="+mj-cs"/>
              </a:rPr>
              <a:t>QBism</a:t>
            </a:r>
            <a:endParaRPr lang="fr-FR" sz="6600" spc="-300" dirty="0">
              <a:solidFill>
                <a:schemeClr val="accent1"/>
              </a:solidFill>
              <a:effectLst>
                <a:outerShdw blurRad="469900" dist="342900" dir="5400000" sy="-20000" rotWithShape="0">
                  <a:prstClr val="black">
                    <a:alpha val="66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77970" y="1578643"/>
            <a:ext cx="1082615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goal of quantum formalism is only to give recipes to allow </a:t>
            </a:r>
            <a:r>
              <a:rPr lang="en-US" sz="2400" dirty="0" smtClean="0"/>
              <a:t>agents to </a:t>
            </a:r>
            <a:r>
              <a:rPr lang="en-US" sz="2400" dirty="0"/>
              <a:t>compute their personal degree of belief about what will happen if they do such </a:t>
            </a:r>
            <a:r>
              <a:rPr lang="en-US" sz="2400" dirty="0" smtClean="0"/>
              <a:t>and </a:t>
            </a:r>
            <a:r>
              <a:rPr lang="fr-FR" sz="2400" dirty="0" err="1" smtClean="0"/>
              <a:t>such</a:t>
            </a:r>
            <a:r>
              <a:rPr lang="fr-FR" sz="2400" dirty="0" smtClean="0"/>
              <a:t> </a:t>
            </a:r>
            <a:r>
              <a:rPr lang="fr-FR" sz="2400" dirty="0" err="1"/>
              <a:t>experiment</a:t>
            </a:r>
            <a:r>
              <a:rPr lang="fr-FR" sz="2400" dirty="0"/>
              <a:t>.</a:t>
            </a:r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err="1"/>
              <a:t>QBists</a:t>
            </a:r>
            <a:r>
              <a:rPr lang="en-US" sz="2400" dirty="0"/>
              <a:t> </a:t>
            </a:r>
            <a:r>
              <a:rPr lang="en-US" sz="2400" dirty="0" smtClean="0"/>
              <a:t>endorse </a:t>
            </a:r>
            <a:r>
              <a:rPr lang="en-US" sz="2400" dirty="0"/>
              <a:t>a special kind of realism they call ‘participatory realism</a:t>
            </a:r>
            <a:r>
              <a:rPr lang="en-US" sz="2400" dirty="0" smtClean="0"/>
              <a:t>’ </a:t>
            </a:r>
            <a:r>
              <a:rPr lang="en-US" sz="2400" dirty="0"/>
              <a:t>where the agent and the external </a:t>
            </a:r>
            <a:r>
              <a:rPr lang="en-US" sz="2400" dirty="0" smtClean="0"/>
              <a:t>world interact </a:t>
            </a:r>
            <a:r>
              <a:rPr lang="en-US" sz="2400" dirty="0"/>
              <a:t>in a creative way to give birth to an experience for the agent</a:t>
            </a:r>
            <a:r>
              <a:rPr lang="en-US" sz="2400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02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1539" y="192796"/>
            <a:ext cx="1146450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spc="-300" dirty="0">
                <a:solidFill>
                  <a:schemeClr val="accent1"/>
                </a:soli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  <a:ea typeface="+mj-ea"/>
                <a:cs typeface="+mj-cs"/>
              </a:rPr>
              <a:t>The Measurement Problem</a:t>
            </a:r>
            <a:endParaRPr lang="fr-FR" sz="6600" spc="-300" dirty="0">
              <a:solidFill>
                <a:schemeClr val="accent1"/>
              </a:solidFill>
              <a:effectLst>
                <a:outerShdw blurRad="469900" dist="342900" dir="5400000" sy="-20000" rotWithShape="0">
                  <a:prstClr val="black">
                    <a:alpha val="66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77970" y="2234246"/>
            <a:ext cx="1082615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err="1" smtClean="0"/>
              <a:t>Conflict</a:t>
            </a:r>
            <a:r>
              <a:rPr lang="fr-FR" sz="3200" dirty="0" smtClean="0"/>
              <a:t> </a:t>
            </a:r>
            <a:r>
              <a:rPr lang="fr-FR" sz="3200" dirty="0" err="1" smtClean="0"/>
              <a:t>between</a:t>
            </a:r>
            <a:r>
              <a:rPr lang="fr-FR" sz="3200" dirty="0" smtClean="0"/>
              <a:t> </a:t>
            </a:r>
            <a:r>
              <a:rPr lang="fr-FR" sz="3200" dirty="0" err="1" smtClean="0"/>
              <a:t>two</a:t>
            </a:r>
            <a:r>
              <a:rPr lang="fr-FR" sz="3200" dirty="0" smtClean="0"/>
              <a:t> </a:t>
            </a:r>
            <a:r>
              <a:rPr lang="fr-FR" sz="3200" dirty="0" err="1" smtClean="0"/>
              <a:t>postulates</a:t>
            </a:r>
            <a:r>
              <a:rPr lang="fr-FR" sz="3200" dirty="0" smtClean="0"/>
              <a:t> of </a:t>
            </a:r>
            <a:r>
              <a:rPr lang="fr-FR" sz="3200" dirty="0" err="1" smtClean="0"/>
              <a:t>evolution</a:t>
            </a:r>
            <a:r>
              <a:rPr lang="fr-FR" sz="3200" dirty="0" smtClean="0"/>
              <a:t>:</a:t>
            </a:r>
          </a:p>
          <a:p>
            <a:r>
              <a:rPr lang="fr-FR" sz="2400" dirty="0"/>
              <a:t>	</a:t>
            </a:r>
            <a:endParaRPr lang="fr-F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smtClean="0"/>
              <a:t>The Schrödinger </a:t>
            </a:r>
            <a:r>
              <a:rPr lang="fr-FR" sz="2400" dirty="0" err="1" smtClean="0"/>
              <a:t>equation</a:t>
            </a:r>
            <a:endParaRPr lang="fr-FR" sz="2400" dirty="0" smtClean="0"/>
          </a:p>
          <a:p>
            <a:r>
              <a:rPr lang="fr-FR" sz="2400" dirty="0"/>
              <a:t>	</a:t>
            </a:r>
            <a:endParaRPr lang="fr-F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smtClean="0"/>
              <a:t>The </a:t>
            </a:r>
            <a:r>
              <a:rPr lang="fr-FR" sz="2400" dirty="0" err="1" smtClean="0"/>
              <a:t>reduction</a:t>
            </a:r>
            <a:r>
              <a:rPr lang="fr-FR" sz="2400" dirty="0" smtClean="0"/>
              <a:t> (or collapse) </a:t>
            </a:r>
            <a:r>
              <a:rPr lang="fr-FR" sz="2400" dirty="0" err="1" smtClean="0"/>
              <a:t>postulate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4326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ondeur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epth">
    <a:dk1>
      <a:sysClr val="windowText" lastClr="000000"/>
    </a:dk1>
    <a:lt1>
      <a:sysClr val="window" lastClr="FFFFFF"/>
    </a:lt1>
    <a:dk2>
      <a:srgbClr val="455F51"/>
    </a:dk2>
    <a:lt2>
      <a:srgbClr val="94D7E4"/>
    </a:lt2>
    <a:accent1>
      <a:srgbClr val="41AEBD"/>
    </a:accent1>
    <a:accent2>
      <a:srgbClr val="97E9D5"/>
    </a:accent2>
    <a:accent3>
      <a:srgbClr val="A2CF49"/>
    </a:accent3>
    <a:accent4>
      <a:srgbClr val="608F3D"/>
    </a:accent4>
    <a:accent5>
      <a:srgbClr val="F4DE3A"/>
    </a:accent5>
    <a:accent6>
      <a:srgbClr val="FCB11C"/>
    </a:accent6>
    <a:hlink>
      <a:srgbClr val="FBCA98"/>
    </a:hlink>
    <a:folHlink>
      <a:srgbClr val="D3B86D"/>
    </a:folHlink>
  </a:clrScheme>
</a:themeOverride>
</file>

<file path=ppt/theme/themeOverride2.xml><?xml version="1.0" encoding="utf-8"?>
<a:themeOverride xmlns:a="http://schemas.openxmlformats.org/drawingml/2006/main">
  <a:clrScheme name="Depth">
    <a:dk1>
      <a:sysClr val="windowText" lastClr="000000"/>
    </a:dk1>
    <a:lt1>
      <a:sysClr val="window" lastClr="FFFFFF"/>
    </a:lt1>
    <a:dk2>
      <a:srgbClr val="455F51"/>
    </a:dk2>
    <a:lt2>
      <a:srgbClr val="94D7E4"/>
    </a:lt2>
    <a:accent1>
      <a:srgbClr val="41AEBD"/>
    </a:accent1>
    <a:accent2>
      <a:srgbClr val="97E9D5"/>
    </a:accent2>
    <a:accent3>
      <a:srgbClr val="A2CF49"/>
    </a:accent3>
    <a:accent4>
      <a:srgbClr val="608F3D"/>
    </a:accent4>
    <a:accent5>
      <a:srgbClr val="F4DE3A"/>
    </a:accent5>
    <a:accent6>
      <a:srgbClr val="FCB11C"/>
    </a:accent6>
    <a:hlink>
      <a:srgbClr val="FBCA98"/>
    </a:hlink>
    <a:folHlink>
      <a:srgbClr val="D3B86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27357</TotalTime>
  <Words>2396</Words>
  <Application>Microsoft Office PowerPoint</Application>
  <PresentationFormat>Grand écran</PresentationFormat>
  <Paragraphs>207</Paragraphs>
  <Slides>30</Slides>
  <Notes>19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7" baseType="lpstr">
      <vt:lpstr>Arial</vt:lpstr>
      <vt:lpstr>Calibri</vt:lpstr>
      <vt:lpstr>Cambria Math</vt:lpstr>
      <vt:lpstr>Corbel</vt:lpstr>
      <vt:lpstr>STIX-Regular</vt:lpstr>
      <vt:lpstr>Wingdings</vt:lpstr>
      <vt:lpstr>Profondeur</vt:lpstr>
      <vt:lpstr>QBism and Convivial Solipsism</vt:lpstr>
      <vt:lpstr>Outline</vt:lpstr>
      <vt:lpstr>Summary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We are not able of seeing superposed states and we perceive only one component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HZ</dc:creator>
  <cp:lastModifiedBy>Compte Microsoft</cp:lastModifiedBy>
  <cp:revision>210</cp:revision>
  <dcterms:created xsi:type="dcterms:W3CDTF">2018-03-18T14:28:20Z</dcterms:created>
  <dcterms:modified xsi:type="dcterms:W3CDTF">2024-05-30T13:34:51Z</dcterms:modified>
</cp:coreProperties>
</file>