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  <p:embeddedFont>
      <p:font typeface="Nunito Medium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Medium-regular.fntdata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33" Type="http://schemas.openxmlformats.org/officeDocument/2006/relationships/font" Target="fonts/NunitoMedium-italic.fntdata"/><Relationship Id="rId10" Type="http://schemas.openxmlformats.org/officeDocument/2006/relationships/slide" Target="slides/slide5.xml"/><Relationship Id="rId32" Type="http://schemas.openxmlformats.org/officeDocument/2006/relationships/font" Target="fonts/NunitoMedium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Nunito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ec0995e012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ec0995e012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c0995e012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c0995e012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graf de carga , cambiar imagenes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c0995e012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c0995e012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d83b8372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ed83b8372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d83b8372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ed83b8372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Fotos de Lambda, connie y atucha —-&gt; la importancia de tener una refrigeración estable a tiempos prolongados no solo es un requerimiento del sistema de lambda, sino que se aplica a otros experimentos como Connie (decir quien es) y atucha (decir quien es). Decir:  la segunda parte de nuestro proyecto fue utilizar imágenes provenientes del experimento CONNIE para obtener un límite de exclusión a mcp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Sim y dif: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ccryocooler =!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vacio =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dware =! cubo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d83b8372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ed83b8372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eso primero tuvimos que familiarizarnos con distintos aspectos del análisis de imágenes con skipper. Acá empezamos a hablar de las imágenes : —--&gt; parte activa—--&gt; ser,   overscan —--&gt; ruido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quiero lambda lo mas bajo posible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asi solo dc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140 k 10-4 e-/ pix dia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drift termico para limpiar ccd (vaciando trampas)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c0995e012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ec0995e012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ccds that allows to measure a lot of times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ionized charge by particles passing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medimos muchass veces sin destruir la carga y esto hace que tenga buena precision as the error goes 1/sqrt(N)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bkg is the most challenging part in dm experiments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c0995e012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c0995e012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c0995e012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c0995e012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c0995e012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c0995e012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 para qué queremos imágenes de buena calidad???? —---&gt; para la búsqueda de nueva física —---&gt; por ejemplo, establecer un límite de exclusión para MCP. Acá esquematizamos el proceso de detección de MCP 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contar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gamma se produc3n en vacija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producen mcp por mecanismo tipo xomptom y emergen del reactor y podrian dejar una señal en el detector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c0995e012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ec0995e012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Clusterización —-&gt; breve explicación de que es, decir que se pueden aislar los eventos y estudiar distintas características de los mismos ( poner varias imágenes de los eventos aislados). Para familiarizarnos con la información que se puede extraer de los eventos, estudiamos la distribución de los mismos sobre la ccd, e histogramas de número de eventos por bin de energía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transicion ojo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c0995e012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ec0995e012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Acá mostramos que hay imágenes que tienen porquerías y que si queremos rescatar los eventos que nos interesan sin que eso nos afecte tenemos que aplicar cortes. Usar colores más distintivos porque “usar una gama de verdes es horrible” . Además decimos que los eventos que estamos buscando son de muy baja energía así que recortamos el rango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c0995e012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ec0995e012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Estudiamos los eventos en el primer bin de energía —-&gt; llegamos a un límite de exclusión competitivo. Comparación con texono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Qué pasó con la curva de atucha?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we know that in the pink region there’s no mcp bc if not, we’d have already seen it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c0995e012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ec0995e012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2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 b="5045" l="17615" r="3320" t="14484"/>
          <a:stretch/>
        </p:blipFill>
        <p:spPr>
          <a:xfrm rot="5400000">
            <a:off x="1868175" y="-1878450"/>
            <a:ext cx="5397375" cy="91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886400" y="1626725"/>
            <a:ext cx="4785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Skipper CCD imaging for the search of new physics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9" name="Google Shape;279;p13"/>
          <p:cNvSpPr txBox="1"/>
          <p:nvPr>
            <p:ph type="ctrTitle"/>
          </p:nvPr>
        </p:nvSpPr>
        <p:spPr>
          <a:xfrm>
            <a:off x="945601" y="1613825"/>
            <a:ext cx="47853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Skipper CCD imaging for the search of new physics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0" name="Google Shape;280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By Zoe Zaidán - LAMBDA - UBA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2"/>
          <p:cNvPicPr preferRelativeResize="0"/>
          <p:nvPr/>
        </p:nvPicPr>
        <p:blipFill rotWithShape="1">
          <a:blip r:embed="rId3">
            <a:alphaModFix/>
          </a:blip>
          <a:srcRect b="5045" l="17615" r="3320" t="14484"/>
          <a:stretch/>
        </p:blipFill>
        <p:spPr>
          <a:xfrm rot="5400000">
            <a:off x="1868175" y="-1878450"/>
            <a:ext cx="5397375" cy="91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2"/>
          <p:cNvSpPr txBox="1"/>
          <p:nvPr>
            <p:ph type="title"/>
          </p:nvPr>
        </p:nvSpPr>
        <p:spPr>
          <a:xfrm>
            <a:off x="1388550" y="1640100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Back-up slides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/>
          <p:nvPr>
            <p:ph type="title"/>
          </p:nvPr>
        </p:nvSpPr>
        <p:spPr>
          <a:xfrm>
            <a:off x="477900" y="361475"/>
            <a:ext cx="8188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Images as a function of temperature</a:t>
            </a:r>
            <a:endParaRPr/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16701" l="-3450" r="-5732" t="0"/>
          <a:stretch/>
        </p:blipFill>
        <p:spPr>
          <a:xfrm>
            <a:off x="5429950" y="1703938"/>
            <a:ext cx="1592225" cy="29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075" y="1385613"/>
            <a:ext cx="2841650" cy="3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Charge measurement</a:t>
            </a:r>
            <a:endParaRPr/>
          </a:p>
        </p:txBody>
      </p:sp>
      <p:pic>
        <p:nvPicPr>
          <p:cNvPr id="401" name="Google Shape;4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25" y="1745625"/>
            <a:ext cx="4541824" cy="291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ing - vIOLETA Experiment" id="402" name="Google Shape;4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949" y="1505625"/>
            <a:ext cx="3103884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 txBox="1"/>
          <p:nvPr/>
        </p:nvSpPr>
        <p:spPr>
          <a:xfrm>
            <a:off x="8099975" y="3195250"/>
            <a:ext cx="107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Skipping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4" name="Google Shape;404;p24"/>
          <p:cNvCxnSpPr/>
          <p:nvPr/>
        </p:nvCxnSpPr>
        <p:spPr>
          <a:xfrm flipH="1">
            <a:off x="8309125" y="3502700"/>
            <a:ext cx="170700" cy="30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Skipping process</a:t>
            </a:r>
            <a:endParaRPr/>
          </a:p>
        </p:txBody>
      </p:sp>
      <p:pic>
        <p:nvPicPr>
          <p:cNvPr id="411" name="Google Shape;4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375" y="1706300"/>
            <a:ext cx="6921361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6"/>
          <p:cNvPicPr preferRelativeResize="0"/>
          <p:nvPr/>
        </p:nvPicPr>
        <p:blipFill rotWithShape="1">
          <a:blip r:embed="rId3">
            <a:alphaModFix/>
          </a:blip>
          <a:srcRect b="0" l="16414" r="13469" t="0"/>
          <a:stretch/>
        </p:blipFill>
        <p:spPr>
          <a:xfrm>
            <a:off x="558350" y="1971163"/>
            <a:ext cx="1424727" cy="257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0350" y="1262075"/>
            <a:ext cx="610550" cy="4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6"/>
          <p:cNvPicPr preferRelativeResize="0"/>
          <p:nvPr/>
        </p:nvPicPr>
        <p:blipFill rotWithShape="1">
          <a:blip r:embed="rId5">
            <a:alphaModFix/>
          </a:blip>
          <a:srcRect b="27134" l="0" r="0" t="0"/>
          <a:stretch/>
        </p:blipFill>
        <p:spPr>
          <a:xfrm>
            <a:off x="409725" y="1359825"/>
            <a:ext cx="450525" cy="372874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6"/>
          <p:cNvSpPr txBox="1"/>
          <p:nvPr/>
        </p:nvSpPr>
        <p:spPr>
          <a:xfrm>
            <a:off x="2900650" y="98900"/>
            <a:ext cx="382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1C4587"/>
                </a:solidFill>
                <a:latin typeface="Maven Pro"/>
                <a:ea typeface="Maven Pro"/>
                <a:cs typeface="Maven Pro"/>
                <a:sym typeface="Maven Pro"/>
              </a:rPr>
              <a:t>Skipper CCD in</a:t>
            </a:r>
            <a:r>
              <a:rPr b="1" lang="es" sz="2200">
                <a:solidFill>
                  <a:srgbClr val="1C4587"/>
                </a:solidFill>
                <a:latin typeface="Maven Pro"/>
                <a:ea typeface="Maven Pro"/>
                <a:cs typeface="Maven Pro"/>
                <a:sym typeface="Maven Pro"/>
              </a:rPr>
              <a:t> reactors</a:t>
            </a:r>
            <a:endParaRPr b="1" sz="2200">
              <a:solidFill>
                <a:srgbClr val="1C458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0" name="Google Shape;420;p26"/>
          <p:cNvSpPr txBox="1"/>
          <p:nvPr/>
        </p:nvSpPr>
        <p:spPr>
          <a:xfrm>
            <a:off x="916100" y="1142800"/>
            <a:ext cx="1215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Sistema que modificamos en LAMBDA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26"/>
          <p:cNvSpPr txBox="1"/>
          <p:nvPr/>
        </p:nvSpPr>
        <p:spPr>
          <a:xfrm>
            <a:off x="3090900" y="1056838"/>
            <a:ext cx="1785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Setup de CONNIE, ubicado a 30 m del reactor Angra 2, Brasil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6880963" y="1142800"/>
            <a:ext cx="203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Setup ubicado a 12 m del núcleo de Atucha II, Argentina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3" name="Google Shape;423;p26"/>
          <p:cNvPicPr preferRelativeResize="0"/>
          <p:nvPr/>
        </p:nvPicPr>
        <p:blipFill rotWithShape="1">
          <a:blip r:embed="rId6">
            <a:alphaModFix/>
          </a:blip>
          <a:srcRect b="9725" l="3568" r="11469" t="8755"/>
          <a:stretch/>
        </p:blipFill>
        <p:spPr>
          <a:xfrm>
            <a:off x="6880950" y="1956750"/>
            <a:ext cx="2031925" cy="260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7900" y="1956738"/>
            <a:ext cx="1948318" cy="260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26"/>
          <p:cNvCxnSpPr>
            <a:endCxn id="426" idx="1"/>
          </p:cNvCxnSpPr>
          <p:nvPr/>
        </p:nvCxnSpPr>
        <p:spPr>
          <a:xfrm flipH="1" rot="10800000">
            <a:off x="3498038" y="3619700"/>
            <a:ext cx="1623000" cy="21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26"/>
          <p:cNvCxnSpPr>
            <a:endCxn id="426" idx="3"/>
          </p:cNvCxnSpPr>
          <p:nvPr/>
        </p:nvCxnSpPr>
        <p:spPr>
          <a:xfrm flipH="1">
            <a:off x="6183638" y="3592400"/>
            <a:ext cx="824700" cy="27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6" name="Google Shape;426;p26"/>
          <p:cNvSpPr txBox="1"/>
          <p:nvPr/>
        </p:nvSpPr>
        <p:spPr>
          <a:xfrm>
            <a:off x="5121038" y="3358100"/>
            <a:ext cx="106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bombas de vacío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8" name="Google Shape;428;p26"/>
          <p:cNvCxnSpPr>
            <a:endCxn id="429" idx="1"/>
          </p:cNvCxnSpPr>
          <p:nvPr/>
        </p:nvCxnSpPr>
        <p:spPr>
          <a:xfrm>
            <a:off x="3926950" y="3072250"/>
            <a:ext cx="1267800" cy="30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26"/>
          <p:cNvCxnSpPr>
            <a:stCxn id="431" idx="1"/>
          </p:cNvCxnSpPr>
          <p:nvPr/>
        </p:nvCxnSpPr>
        <p:spPr>
          <a:xfrm rot="10800000">
            <a:off x="6606329" y="2275932"/>
            <a:ext cx="890700" cy="570300"/>
          </a:xfrm>
          <a:prstGeom prst="straightConnector1">
            <a:avLst/>
          </a:prstGeom>
          <a:noFill/>
          <a:ln cap="flat" cmpd="sng" w="19050">
            <a:solidFill>
              <a:srgbClr val="6CC1A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26"/>
          <p:cNvSpPr txBox="1"/>
          <p:nvPr/>
        </p:nvSpPr>
        <p:spPr>
          <a:xfrm>
            <a:off x="5194750" y="2866900"/>
            <a:ext cx="985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26"/>
          <p:cNvSpPr txBox="1"/>
          <p:nvPr/>
        </p:nvSpPr>
        <p:spPr>
          <a:xfrm>
            <a:off x="5624425" y="1885100"/>
            <a:ext cx="11592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refrigeración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3" name="Google Shape;433;p26"/>
          <p:cNvCxnSpPr>
            <a:endCxn id="434" idx="1"/>
          </p:cNvCxnSpPr>
          <p:nvPr/>
        </p:nvCxnSpPr>
        <p:spPr>
          <a:xfrm flipH="1" rot="10800000">
            <a:off x="4204775" y="2450375"/>
            <a:ext cx="1044300" cy="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26"/>
          <p:cNvSpPr txBox="1"/>
          <p:nvPr/>
        </p:nvSpPr>
        <p:spPr>
          <a:xfrm>
            <a:off x="5249075" y="2263925"/>
            <a:ext cx="11592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blindaje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2557725" y="3808650"/>
            <a:ext cx="896700" cy="881100"/>
          </a:xfrm>
          <a:prstGeom prst="ellipse">
            <a:avLst/>
          </a:prstGeom>
          <a:noFill/>
          <a:ln cap="flat" cmpd="sng" w="28575">
            <a:solidFill>
              <a:srgbClr val="6CC1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1" name="Google Shape;431;p26"/>
          <p:cNvSpPr/>
          <p:nvPr/>
        </p:nvSpPr>
        <p:spPr>
          <a:xfrm>
            <a:off x="7454325" y="2777300"/>
            <a:ext cx="291600" cy="470700"/>
          </a:xfrm>
          <a:prstGeom prst="ellipse">
            <a:avLst/>
          </a:prstGeom>
          <a:noFill/>
          <a:ln cap="flat" cmpd="sng" w="19050">
            <a:solidFill>
              <a:srgbClr val="6CC1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7" name="Google Shape;437;p26"/>
          <p:cNvCxnSpPr>
            <a:stCxn id="435" idx="6"/>
            <a:endCxn id="438" idx="1"/>
          </p:cNvCxnSpPr>
          <p:nvPr/>
        </p:nvCxnSpPr>
        <p:spPr>
          <a:xfrm>
            <a:off x="3454425" y="4249200"/>
            <a:ext cx="1117500" cy="677700"/>
          </a:xfrm>
          <a:prstGeom prst="straightConnector1">
            <a:avLst/>
          </a:prstGeom>
          <a:noFill/>
          <a:ln cap="flat" cmpd="sng" w="19050">
            <a:solidFill>
              <a:srgbClr val="6CC1A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8" name="Google Shape;438;p26"/>
          <p:cNvSpPr txBox="1"/>
          <p:nvPr/>
        </p:nvSpPr>
        <p:spPr>
          <a:xfrm>
            <a:off x="4572000" y="4734500"/>
            <a:ext cx="115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refrigeración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26"/>
          <p:cNvSpPr txBox="1"/>
          <p:nvPr/>
        </p:nvSpPr>
        <p:spPr>
          <a:xfrm>
            <a:off x="5185300" y="2909800"/>
            <a:ext cx="9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sensores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0" name="Google Shape;440;p26"/>
          <p:cNvCxnSpPr/>
          <p:nvPr/>
        </p:nvCxnSpPr>
        <p:spPr>
          <a:xfrm flipH="1">
            <a:off x="6204025" y="3964200"/>
            <a:ext cx="1260000" cy="20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1" name="Google Shape;441;p26"/>
          <p:cNvSpPr txBox="1"/>
          <p:nvPr/>
        </p:nvSpPr>
        <p:spPr>
          <a:xfrm>
            <a:off x="5507975" y="3964200"/>
            <a:ext cx="9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sensor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"/>
          <p:cNvSpPr txBox="1"/>
          <p:nvPr/>
        </p:nvSpPr>
        <p:spPr>
          <a:xfrm>
            <a:off x="401600" y="157925"/>
            <a:ext cx="818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73763"/>
                </a:solidFill>
                <a:latin typeface="Maven Pro"/>
                <a:ea typeface="Maven Pro"/>
                <a:cs typeface="Maven Pro"/>
                <a:sym typeface="Maven Pro"/>
              </a:rPr>
              <a:t>Skipper imaging</a:t>
            </a:r>
            <a:endParaRPr b="1" sz="2200">
              <a:solidFill>
                <a:srgbClr val="07376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47" name="Google Shape;4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00" y="3127681"/>
            <a:ext cx="4836176" cy="180079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7"/>
          <p:cNvSpPr txBox="1"/>
          <p:nvPr/>
        </p:nvSpPr>
        <p:spPr>
          <a:xfrm>
            <a:off x="1101132" y="3682050"/>
            <a:ext cx="30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27"/>
          <p:cNvSpPr txBox="1"/>
          <p:nvPr/>
        </p:nvSpPr>
        <p:spPr>
          <a:xfrm>
            <a:off x="1487218" y="4248804"/>
            <a:ext cx="23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1864274" y="4367350"/>
            <a:ext cx="23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1" name="Google Shape;4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351" y="1489752"/>
            <a:ext cx="2141453" cy="241825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7"/>
          <p:cNvSpPr/>
          <p:nvPr/>
        </p:nvSpPr>
        <p:spPr>
          <a:xfrm>
            <a:off x="5840351" y="1489794"/>
            <a:ext cx="1828500" cy="2418300"/>
          </a:xfrm>
          <a:prstGeom prst="rect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27"/>
          <p:cNvSpPr/>
          <p:nvPr/>
        </p:nvSpPr>
        <p:spPr>
          <a:xfrm>
            <a:off x="7719409" y="1496501"/>
            <a:ext cx="262500" cy="24183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4" name="Google Shape;454;p27"/>
          <p:cNvCxnSpPr/>
          <p:nvPr/>
        </p:nvCxnSpPr>
        <p:spPr>
          <a:xfrm>
            <a:off x="6749257" y="3876252"/>
            <a:ext cx="10800" cy="4329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5" name="Google Shape;455;p27"/>
          <p:cNvCxnSpPr/>
          <p:nvPr/>
        </p:nvCxnSpPr>
        <p:spPr>
          <a:xfrm>
            <a:off x="7847032" y="3908007"/>
            <a:ext cx="7200" cy="4185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27"/>
          <p:cNvSpPr txBox="1"/>
          <p:nvPr/>
        </p:nvSpPr>
        <p:spPr>
          <a:xfrm>
            <a:off x="6162927" y="4243950"/>
            <a:ext cx="1337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Active region</a:t>
            </a:r>
            <a:endParaRPr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57" name="Google Shape;457;p27"/>
          <p:cNvSpPr txBox="1"/>
          <p:nvPr/>
        </p:nvSpPr>
        <p:spPr>
          <a:xfrm>
            <a:off x="7410000" y="4224912"/>
            <a:ext cx="1190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Overscan</a:t>
            </a:r>
            <a:endParaRPr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58" name="Google Shape;458;p27"/>
          <p:cNvCxnSpPr/>
          <p:nvPr/>
        </p:nvCxnSpPr>
        <p:spPr>
          <a:xfrm flipH="1" rot="10800000">
            <a:off x="5428475" y="3048550"/>
            <a:ext cx="426000" cy="188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27"/>
          <p:cNvCxnSpPr/>
          <p:nvPr/>
        </p:nvCxnSpPr>
        <p:spPr>
          <a:xfrm flipH="1" rot="10800000">
            <a:off x="5453850" y="3071650"/>
            <a:ext cx="362100" cy="1698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27"/>
          <p:cNvCxnSpPr/>
          <p:nvPr/>
        </p:nvCxnSpPr>
        <p:spPr>
          <a:xfrm>
            <a:off x="5436225" y="3249850"/>
            <a:ext cx="7800" cy="1502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27"/>
          <p:cNvCxnSpPr/>
          <p:nvPr/>
        </p:nvCxnSpPr>
        <p:spPr>
          <a:xfrm rot="10800000">
            <a:off x="831175" y="3218875"/>
            <a:ext cx="4612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27"/>
          <p:cNvCxnSpPr/>
          <p:nvPr/>
        </p:nvCxnSpPr>
        <p:spPr>
          <a:xfrm>
            <a:off x="839050" y="3216275"/>
            <a:ext cx="0" cy="1548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27"/>
          <p:cNvCxnSpPr/>
          <p:nvPr/>
        </p:nvCxnSpPr>
        <p:spPr>
          <a:xfrm>
            <a:off x="850900" y="4759325"/>
            <a:ext cx="46293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4" name="Google Shape;4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603" y="1153198"/>
            <a:ext cx="5311871" cy="15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27"/>
          <p:cNvCxnSpPr>
            <a:endCxn id="453" idx="0"/>
          </p:cNvCxnSpPr>
          <p:nvPr/>
        </p:nvCxnSpPr>
        <p:spPr>
          <a:xfrm>
            <a:off x="5588059" y="1231901"/>
            <a:ext cx="2262600" cy="2646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27"/>
          <p:cNvCxnSpPr>
            <a:stCxn id="453" idx="0"/>
          </p:cNvCxnSpPr>
          <p:nvPr/>
        </p:nvCxnSpPr>
        <p:spPr>
          <a:xfrm flipH="1">
            <a:off x="5588059" y="1496501"/>
            <a:ext cx="2262600" cy="10308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7" name="Google Shape;467;p27"/>
          <p:cNvSpPr/>
          <p:nvPr/>
        </p:nvSpPr>
        <p:spPr>
          <a:xfrm>
            <a:off x="478375" y="1231900"/>
            <a:ext cx="5109600" cy="1295400"/>
          </a:xfrm>
          <a:prstGeom prst="rect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2367913" y="1977300"/>
            <a:ext cx="1660800" cy="384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Noise</a:t>
            </a:r>
            <a:endParaRPr sz="1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3153827" y="3515025"/>
            <a:ext cx="822900" cy="384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SER</a:t>
            </a:r>
            <a:endParaRPr sz="1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0" name="Google Shape;470;p27"/>
          <p:cNvCxnSpPr/>
          <p:nvPr/>
        </p:nvCxnSpPr>
        <p:spPr>
          <a:xfrm>
            <a:off x="1680625" y="1811875"/>
            <a:ext cx="3035400" cy="0"/>
          </a:xfrm>
          <a:prstGeom prst="straightConnector1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71" name="Google Shape;471;p27"/>
          <p:cNvSpPr txBox="1"/>
          <p:nvPr/>
        </p:nvSpPr>
        <p:spPr>
          <a:xfrm>
            <a:off x="2925225" y="1430875"/>
            <a:ext cx="426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2σ</a:t>
            </a:r>
            <a:endParaRPr b="1" sz="16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1337725" y="3297775"/>
            <a:ext cx="3963450" cy="1054100"/>
          </a:xfrm>
          <a:custGeom>
            <a:rect b="b" l="l" r="r" t="t"/>
            <a:pathLst>
              <a:path extrusionOk="0" h="42164" w="158538">
                <a:moveTo>
                  <a:pt x="0" y="0"/>
                </a:moveTo>
                <a:cubicBezTo>
                  <a:pt x="5080" y="5927"/>
                  <a:pt x="5927" y="28617"/>
                  <a:pt x="30480" y="35560"/>
                </a:cubicBezTo>
                <a:cubicBezTo>
                  <a:pt x="55033" y="42503"/>
                  <a:pt x="127000" y="40640"/>
                  <a:pt x="147320" y="41656"/>
                </a:cubicBezTo>
                <a:cubicBezTo>
                  <a:pt x="167640" y="42672"/>
                  <a:pt x="151553" y="41656"/>
                  <a:pt x="152400" y="41656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3" name="Google Shape;473;p27"/>
          <p:cNvSpPr txBox="1"/>
          <p:nvPr/>
        </p:nvSpPr>
        <p:spPr>
          <a:xfrm>
            <a:off x="1815388" y="3658950"/>
            <a:ext cx="36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λ</a:t>
            </a:r>
            <a:endParaRPr b="1" sz="1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/>
        </p:nvSpPr>
        <p:spPr>
          <a:xfrm>
            <a:off x="-234000" y="99625"/>
            <a:ext cx="377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accent1"/>
                </a:solidFill>
                <a:latin typeface="Maven Pro"/>
                <a:ea typeface="Maven Pro"/>
                <a:cs typeface="Maven Pro"/>
                <a:sym typeface="Maven Pro"/>
              </a:rPr>
              <a:t>Skipper-CCD</a:t>
            </a:r>
            <a:endParaRPr b="1" sz="2800">
              <a:solidFill>
                <a:schemeClr val="accen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 b="3923" l="0" r="34520" t="10781"/>
          <a:stretch/>
        </p:blipFill>
        <p:spPr>
          <a:xfrm>
            <a:off x="2947775" y="117251"/>
            <a:ext cx="3114948" cy="2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6202150" y="1125775"/>
            <a:ext cx="264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Pixel matrix of</a:t>
            </a: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15 µm x 15 µm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6403350" y="1698850"/>
            <a:ext cx="146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σ ∝ 1/√N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 b="0" l="0" r="0" t="3465"/>
          <a:stretch/>
        </p:blipFill>
        <p:spPr>
          <a:xfrm>
            <a:off x="212450" y="842500"/>
            <a:ext cx="2014300" cy="42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/>
          <p:nvPr/>
        </p:nvSpPr>
        <p:spPr>
          <a:xfrm>
            <a:off x="-234000" y="99625"/>
            <a:ext cx="377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accent1"/>
                </a:solidFill>
                <a:latin typeface="Maven Pro"/>
                <a:ea typeface="Maven Pro"/>
                <a:cs typeface="Maven Pro"/>
                <a:sym typeface="Maven Pro"/>
              </a:rPr>
              <a:t>Skipper-CCD</a:t>
            </a:r>
            <a:endParaRPr b="1" sz="2800">
              <a:solidFill>
                <a:schemeClr val="accen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96" name="Google Shape;296;p15"/>
          <p:cNvPicPr preferRelativeResize="0"/>
          <p:nvPr/>
        </p:nvPicPr>
        <p:blipFill rotWithShape="1">
          <a:blip r:embed="rId4">
            <a:alphaModFix/>
          </a:blip>
          <a:srcRect b="3923" l="0" r="34520" t="10781"/>
          <a:stretch/>
        </p:blipFill>
        <p:spPr>
          <a:xfrm>
            <a:off x="2947775" y="117251"/>
            <a:ext cx="3114948" cy="2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6202150" y="1125775"/>
            <a:ext cx="264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Pixel matrix of 15 µm x 15 µm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6403350" y="1698850"/>
            <a:ext cx="146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σ ∝ 1/√N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 b="0" l="0" r="0" t="3465"/>
          <a:stretch/>
        </p:blipFill>
        <p:spPr>
          <a:xfrm>
            <a:off x="212450" y="842500"/>
            <a:ext cx="2014300" cy="4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 b="9" l="0" r="0" t="4552"/>
          <a:stretch/>
        </p:blipFill>
        <p:spPr>
          <a:xfrm>
            <a:off x="2472100" y="2752500"/>
            <a:ext cx="6457526" cy="229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-234000" y="99625"/>
            <a:ext cx="377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accent1"/>
                </a:solidFill>
                <a:latin typeface="Maven Pro"/>
                <a:ea typeface="Maven Pro"/>
                <a:cs typeface="Maven Pro"/>
                <a:sym typeface="Maven Pro"/>
              </a:rPr>
              <a:t>Skipper-CCD</a:t>
            </a:r>
            <a:endParaRPr b="1" sz="2800">
              <a:solidFill>
                <a:schemeClr val="accen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307" name="Google Shape;307;p16"/>
          <p:cNvCxnSpPr>
            <a:stCxn id="308" idx="1"/>
          </p:cNvCxnSpPr>
          <p:nvPr/>
        </p:nvCxnSpPr>
        <p:spPr>
          <a:xfrm rot="10800000">
            <a:off x="3475400" y="2969500"/>
            <a:ext cx="182100" cy="30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16"/>
          <p:cNvSpPr txBox="1"/>
          <p:nvPr/>
        </p:nvSpPr>
        <p:spPr>
          <a:xfrm>
            <a:off x="3657500" y="3083050"/>
            <a:ext cx="113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peak of 0 e-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9" name="Google Shape;309;p16"/>
          <p:cNvCxnSpPr/>
          <p:nvPr/>
        </p:nvCxnSpPr>
        <p:spPr>
          <a:xfrm>
            <a:off x="5303600" y="3740225"/>
            <a:ext cx="0" cy="38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16"/>
          <p:cNvSpPr txBox="1"/>
          <p:nvPr/>
        </p:nvSpPr>
        <p:spPr>
          <a:xfrm>
            <a:off x="4788500" y="3355325"/>
            <a:ext cx="127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peak of 4 e-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1" name="Google Shape;311;p16"/>
          <p:cNvPicPr preferRelativeResize="0"/>
          <p:nvPr/>
        </p:nvPicPr>
        <p:blipFill rotWithShape="1">
          <a:blip r:embed="rId5">
            <a:alphaModFix/>
          </a:blip>
          <a:srcRect b="3923" l="0" r="34520" t="10781"/>
          <a:stretch/>
        </p:blipFill>
        <p:spPr>
          <a:xfrm>
            <a:off x="2947775" y="117251"/>
            <a:ext cx="3114948" cy="2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 txBox="1"/>
          <p:nvPr/>
        </p:nvSpPr>
        <p:spPr>
          <a:xfrm>
            <a:off x="6062725" y="2983000"/>
            <a:ext cx="2535600" cy="58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Sensor that </a:t>
            </a:r>
            <a:r>
              <a:rPr b="1"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counts electrons one by one (with low error!)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6202150" y="1125775"/>
            <a:ext cx="264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Pixel matrix of 15 µm x 15 µm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6915325" y="2308575"/>
            <a:ext cx="224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6403350" y="1698850"/>
            <a:ext cx="146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σ ∝ 1/√N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/>
          <p:nvPr/>
        </p:nvSpPr>
        <p:spPr>
          <a:xfrm>
            <a:off x="132175" y="3872000"/>
            <a:ext cx="153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𝛄-ray  flux produced in reactors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213525" y="266675"/>
            <a:ext cx="881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accent1"/>
                </a:solidFill>
                <a:latin typeface="Maven Pro"/>
                <a:ea typeface="Maven Pro"/>
                <a:cs typeface="Maven Pro"/>
                <a:sym typeface="Maven Pro"/>
              </a:rPr>
              <a:t>Search of</a:t>
            </a:r>
            <a:r>
              <a:rPr b="1" lang="es" sz="2400">
                <a:solidFill>
                  <a:schemeClr val="accent1"/>
                </a:solidFill>
                <a:latin typeface="Maven Pro"/>
                <a:ea typeface="Maven Pro"/>
                <a:cs typeface="Maven Pro"/>
                <a:sym typeface="Maven Pro"/>
              </a:rPr>
              <a:t> Milli Charged Particles (DM) in nuclear reactors</a:t>
            </a:r>
            <a:endParaRPr b="1" sz="2400">
              <a:solidFill>
                <a:schemeClr val="accen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23" name="Google Shape;323;p17"/>
          <p:cNvPicPr preferRelativeResize="0"/>
          <p:nvPr/>
        </p:nvPicPr>
        <p:blipFill rotWithShape="1">
          <a:blip r:embed="rId3">
            <a:alphaModFix/>
          </a:blip>
          <a:srcRect b="0" l="6929" r="8973" t="0"/>
          <a:stretch/>
        </p:blipFill>
        <p:spPr>
          <a:xfrm>
            <a:off x="2057051" y="2191475"/>
            <a:ext cx="2543725" cy="9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7"/>
          <p:cNvSpPr txBox="1"/>
          <p:nvPr/>
        </p:nvSpPr>
        <p:spPr>
          <a:xfrm>
            <a:off x="2330362" y="3872000"/>
            <a:ext cx="199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mCP production via Compton-like mechanism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5546300" y="3901400"/>
            <a:ext cx="28260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Detection by interaction with Si atoms, with a given cross section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pic>
        <p:nvPicPr>
          <p:cNvPr id="327" name="Google Shape;3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75" y="1396475"/>
            <a:ext cx="1101031" cy="189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912" y="1258759"/>
            <a:ext cx="4080891" cy="189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0125" y="1873238"/>
            <a:ext cx="610550" cy="4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51047" y="2428440"/>
            <a:ext cx="548698" cy="623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7"/>
          <p:cNvCxnSpPr>
            <a:stCxn id="321" idx="3"/>
            <a:endCxn id="324" idx="1"/>
          </p:cNvCxnSpPr>
          <p:nvPr/>
        </p:nvCxnSpPr>
        <p:spPr>
          <a:xfrm>
            <a:off x="1663375" y="4333700"/>
            <a:ext cx="66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17"/>
          <p:cNvCxnSpPr>
            <a:stCxn id="324" idx="3"/>
            <a:endCxn id="325" idx="1"/>
          </p:cNvCxnSpPr>
          <p:nvPr/>
        </p:nvCxnSpPr>
        <p:spPr>
          <a:xfrm>
            <a:off x="4327462" y="4333700"/>
            <a:ext cx="12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 b="13184" l="23870" r="35498" t="6668"/>
          <a:stretch/>
        </p:blipFill>
        <p:spPr>
          <a:xfrm>
            <a:off x="446925" y="1213938"/>
            <a:ext cx="1299075" cy="31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975" y="766987"/>
            <a:ext cx="4823675" cy="412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18"/>
          <p:cNvCxnSpPr/>
          <p:nvPr/>
        </p:nvCxnSpPr>
        <p:spPr>
          <a:xfrm flipH="1" rot="10800000">
            <a:off x="1047750" y="794488"/>
            <a:ext cx="970200" cy="1669800"/>
          </a:xfrm>
          <a:prstGeom prst="straightConnector1">
            <a:avLst/>
          </a:prstGeom>
          <a:noFill/>
          <a:ln cap="flat" cmpd="sng" w="28575">
            <a:solidFill>
              <a:srgbClr val="6CC1A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18"/>
          <p:cNvCxnSpPr/>
          <p:nvPr/>
        </p:nvCxnSpPr>
        <p:spPr>
          <a:xfrm>
            <a:off x="1046325" y="2463163"/>
            <a:ext cx="975300" cy="2369700"/>
          </a:xfrm>
          <a:prstGeom prst="straightConnector1">
            <a:avLst/>
          </a:prstGeom>
          <a:noFill/>
          <a:ln cap="flat" cmpd="sng" w="28575">
            <a:solidFill>
              <a:srgbClr val="6CC1A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18"/>
          <p:cNvSpPr/>
          <p:nvPr/>
        </p:nvSpPr>
        <p:spPr>
          <a:xfrm>
            <a:off x="2012175" y="785788"/>
            <a:ext cx="4691100" cy="4035600"/>
          </a:xfrm>
          <a:prstGeom prst="rect">
            <a:avLst/>
          </a:prstGeom>
          <a:noFill/>
          <a:ln cap="flat" cmpd="sng" w="28575">
            <a:solidFill>
              <a:srgbClr val="6CC1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6774650" y="1392750"/>
            <a:ext cx="23694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434343"/>
                </a:solidFill>
                <a:latin typeface="Nunito Medium"/>
                <a:ea typeface="Nunito Medium"/>
                <a:cs typeface="Nunito Medium"/>
                <a:sym typeface="Nunito Medium"/>
              </a:rPr>
              <a:t>We can extract event information such as:</a:t>
            </a:r>
            <a:endParaRPr sz="1500">
              <a:solidFill>
                <a:srgbClr val="434343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 Medium"/>
              <a:buChar char="-"/>
            </a:pPr>
            <a:r>
              <a:rPr lang="es" sz="1500">
                <a:solidFill>
                  <a:srgbClr val="434343"/>
                </a:solidFill>
                <a:latin typeface="Nunito Medium"/>
                <a:ea typeface="Nunito Medium"/>
                <a:cs typeface="Nunito Medium"/>
                <a:sym typeface="Nunito Medium"/>
              </a:rPr>
              <a:t>Energy </a:t>
            </a:r>
            <a:endParaRPr sz="1500">
              <a:solidFill>
                <a:srgbClr val="434343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 Medium"/>
              <a:buChar char="-"/>
            </a:pPr>
            <a:r>
              <a:rPr lang="es" sz="1500">
                <a:solidFill>
                  <a:srgbClr val="434343"/>
                </a:solidFill>
                <a:latin typeface="Nunito Medium"/>
                <a:ea typeface="Nunito Medium"/>
                <a:cs typeface="Nunito Medium"/>
                <a:sym typeface="Nunito Medium"/>
              </a:rPr>
              <a:t>Pixel size</a:t>
            </a:r>
            <a:endParaRPr sz="1500">
              <a:solidFill>
                <a:srgbClr val="434343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 Medium"/>
              <a:buChar char="-"/>
            </a:pPr>
            <a:r>
              <a:rPr lang="es" sz="1500">
                <a:solidFill>
                  <a:srgbClr val="434343"/>
                </a:solidFill>
                <a:latin typeface="Nunito Medium"/>
                <a:ea typeface="Nunito Medium"/>
                <a:cs typeface="Nunito Medium"/>
                <a:sym typeface="Nunito Medium"/>
              </a:rPr>
              <a:t>Spatial localization</a:t>
            </a:r>
            <a:endParaRPr sz="1500">
              <a:solidFill>
                <a:srgbClr val="434343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 Medium"/>
              <a:buChar char="-"/>
            </a:pPr>
            <a:r>
              <a:rPr lang="es" sz="1500">
                <a:solidFill>
                  <a:srgbClr val="434343"/>
                </a:solidFill>
                <a:latin typeface="Nunito Medium"/>
                <a:ea typeface="Nunito Medium"/>
                <a:cs typeface="Nunito Medium"/>
                <a:sym typeface="Nunito Medium"/>
              </a:rPr>
              <a:t>Geometry</a:t>
            </a:r>
            <a:endParaRPr sz="15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43" name="Google Shape;343;p18"/>
          <p:cNvSpPr txBox="1"/>
          <p:nvPr>
            <p:ph idx="4294967295" type="title"/>
          </p:nvPr>
        </p:nvSpPr>
        <p:spPr>
          <a:xfrm>
            <a:off x="446925" y="143275"/>
            <a:ext cx="80388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20">
                <a:solidFill>
                  <a:schemeClr val="accent1"/>
                </a:solidFill>
              </a:rPr>
              <a:t>Event detection by clusterization</a:t>
            </a:r>
            <a:endParaRPr sz="2320">
              <a:solidFill>
                <a:schemeClr val="accent1"/>
              </a:solidFill>
            </a:endParaRPr>
          </a:p>
        </p:txBody>
      </p:sp>
      <p:sp>
        <p:nvSpPr>
          <p:cNvPr id="344" name="Google Shape;344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301" y="1678185"/>
            <a:ext cx="4481825" cy="321446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 txBox="1"/>
          <p:nvPr/>
        </p:nvSpPr>
        <p:spPr>
          <a:xfrm>
            <a:off x="215400" y="964238"/>
            <a:ext cx="521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have to apply </a:t>
            </a:r>
            <a:r>
              <a:rPr b="1"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filters </a:t>
            </a:r>
            <a:r>
              <a:rPr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keep only </a:t>
            </a:r>
            <a:r>
              <a:rPr b="1"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interesting events</a:t>
            </a:r>
            <a:endParaRPr b="1"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19"/>
          <p:cNvSpPr txBox="1"/>
          <p:nvPr>
            <p:ph idx="4294967295" type="title"/>
          </p:nvPr>
        </p:nvSpPr>
        <p:spPr>
          <a:xfrm>
            <a:off x="1464725" y="107550"/>
            <a:ext cx="64458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20">
                <a:solidFill>
                  <a:schemeClr val="accent1"/>
                </a:solidFill>
              </a:rPr>
              <a:t>Event selection and energy spectrum</a:t>
            </a:r>
            <a:endParaRPr sz="2320">
              <a:solidFill>
                <a:schemeClr val="accent1"/>
              </a:solidFill>
            </a:endParaRPr>
          </a:p>
        </p:txBody>
      </p:sp>
      <p:cxnSp>
        <p:nvCxnSpPr>
          <p:cNvPr id="352" name="Google Shape;352;p19"/>
          <p:cNvCxnSpPr/>
          <p:nvPr/>
        </p:nvCxnSpPr>
        <p:spPr>
          <a:xfrm flipH="1">
            <a:off x="5638900" y="3444725"/>
            <a:ext cx="283200" cy="40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53" name="Google Shape;353;p19"/>
          <p:cNvSpPr txBox="1"/>
          <p:nvPr/>
        </p:nvSpPr>
        <p:spPr>
          <a:xfrm>
            <a:off x="5759750" y="3126125"/>
            <a:ext cx="837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4" name="Google Shape;354;p19"/>
          <p:cNvCxnSpPr/>
          <p:nvPr/>
        </p:nvCxnSpPr>
        <p:spPr>
          <a:xfrm flipH="1">
            <a:off x="7910600" y="3444725"/>
            <a:ext cx="283200" cy="40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55" name="Google Shape;355;p19"/>
          <p:cNvSpPr txBox="1"/>
          <p:nvPr/>
        </p:nvSpPr>
        <p:spPr>
          <a:xfrm>
            <a:off x="8000025" y="3126125"/>
            <a:ext cx="837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Cu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6" name="Google Shape;356;p19"/>
          <p:cNvPicPr preferRelativeResize="0"/>
          <p:nvPr/>
        </p:nvPicPr>
        <p:blipFill rotWithShape="1">
          <a:blip r:embed="rId4">
            <a:alphaModFix/>
          </a:blip>
          <a:srcRect b="3167" l="0" r="0" t="2564"/>
          <a:stretch/>
        </p:blipFill>
        <p:spPr>
          <a:xfrm>
            <a:off x="336925" y="1472700"/>
            <a:ext cx="3413601" cy="34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"/>
          <p:cNvSpPr/>
          <p:nvPr/>
        </p:nvSpPr>
        <p:spPr>
          <a:xfrm>
            <a:off x="6069275" y="4681300"/>
            <a:ext cx="1362600" cy="22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8" name="Google Shape;358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  <p:sp>
        <p:nvSpPr>
          <p:cNvPr id="359" name="Google Shape;359;p19"/>
          <p:cNvSpPr/>
          <p:nvPr/>
        </p:nvSpPr>
        <p:spPr>
          <a:xfrm>
            <a:off x="5547825" y="1622375"/>
            <a:ext cx="2088000" cy="31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5922088" y="1601975"/>
            <a:ext cx="178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Energy Histogram</a:t>
            </a:r>
            <a:endParaRPr b="1"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4150550" y="2744850"/>
            <a:ext cx="257400" cy="97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 rot="-5400000">
            <a:off x="3835250" y="3022963"/>
            <a:ext cx="83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# events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6121900" y="4553375"/>
            <a:ext cx="123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Energy (keV)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5" y="1546425"/>
            <a:ext cx="4339575" cy="30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0"/>
          <p:cNvSpPr txBox="1"/>
          <p:nvPr>
            <p:ph idx="4294967295" type="title"/>
          </p:nvPr>
        </p:nvSpPr>
        <p:spPr>
          <a:xfrm>
            <a:off x="578725" y="225525"/>
            <a:ext cx="3924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2672"/>
              <a:buNone/>
            </a:pPr>
            <a:r>
              <a:rPr lang="es" sz="2320">
                <a:solidFill>
                  <a:schemeClr val="accent1"/>
                </a:solidFill>
              </a:rPr>
              <a:t>Exclusion limit for one energy bin (15 eV - 25 eV)</a:t>
            </a:r>
            <a:endParaRPr sz="2320">
              <a:solidFill>
                <a:schemeClr val="accent1"/>
              </a:solidFill>
            </a:endParaRPr>
          </a:p>
        </p:txBody>
      </p:sp>
      <p:sp>
        <p:nvSpPr>
          <p:cNvPr id="370" name="Google Shape;370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</a:t>
            </a: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2033515" y="4396855"/>
            <a:ext cx="8910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 flipH="1">
            <a:off x="1981100" y="4367125"/>
            <a:ext cx="14172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mass (MeV)</a:t>
            </a:r>
            <a:endParaRPr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4843550" y="1311075"/>
            <a:ext cx="4156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With Skipper CCDs we can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-"/>
            </a:pPr>
            <a:r>
              <a:rPr lang="es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Put competitive exclusion limit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-"/>
            </a:pPr>
            <a:r>
              <a:rPr lang="es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Detect and study diverse aspects of events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4947175" y="266475"/>
            <a:ext cx="30000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20">
                <a:solidFill>
                  <a:schemeClr val="accent1"/>
                </a:solidFill>
                <a:latin typeface="Maven Pro"/>
                <a:ea typeface="Maven Pro"/>
                <a:cs typeface="Maven Pro"/>
                <a:sym typeface="Maven Pro"/>
              </a:rPr>
              <a:t>Summary</a:t>
            </a:r>
            <a:endParaRPr b="1" sz="2320">
              <a:solidFill>
                <a:schemeClr val="accen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1"/>
          <p:cNvPicPr preferRelativeResize="0"/>
          <p:nvPr/>
        </p:nvPicPr>
        <p:blipFill rotWithShape="1">
          <a:blip r:embed="rId3">
            <a:alphaModFix/>
          </a:blip>
          <a:srcRect b="5045" l="17615" r="3320" t="14484"/>
          <a:stretch/>
        </p:blipFill>
        <p:spPr>
          <a:xfrm rot="5400000">
            <a:off x="1868175" y="-1878450"/>
            <a:ext cx="5397375" cy="91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1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Thanks!</a:t>
            </a:r>
            <a:endParaRPr/>
          </a:p>
        </p:txBody>
      </p:sp>
      <p:sp>
        <p:nvSpPr>
          <p:cNvPr id="381" name="Google Shape;381;p2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/>
              <a:t>Any questions?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