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82" r:id="rId2"/>
    <p:sldId id="258" r:id="rId3"/>
    <p:sldId id="280" r:id="rId4"/>
    <p:sldId id="278" r:id="rId5"/>
    <p:sldId id="286" r:id="rId6"/>
    <p:sldId id="287" r:id="rId7"/>
    <p:sldId id="281" r:id="rId8"/>
    <p:sldId id="279" r:id="rId9"/>
    <p:sldId id="268" r:id="rId10"/>
    <p:sldId id="269" r:id="rId11"/>
    <p:sldId id="270" r:id="rId12"/>
    <p:sldId id="271" r:id="rId13"/>
    <p:sldId id="272" r:id="rId14"/>
    <p:sldId id="273" r:id="rId15"/>
    <p:sldId id="276" r:id="rId16"/>
    <p:sldId id="288" r:id="rId17"/>
    <p:sldId id="275" r:id="rId18"/>
  </p:sldIdLst>
  <p:sldSz cx="12192000" cy="6858000"/>
  <p:notesSz cx="6858000" cy="9144000"/>
  <p:defaultTextStyle>
    <a:defPPr>
      <a:defRPr lang="sv-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8"/>
    <p:restoredTop sz="94555"/>
  </p:normalViewPr>
  <p:slideViewPr>
    <p:cSldViewPr snapToGrid="0" snapToObjects="1">
      <p:cViewPr varScale="1">
        <p:scale>
          <a:sx n="78" d="100"/>
          <a:sy n="78" d="100"/>
        </p:scale>
        <p:origin x="184"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B8F2E5-594C-1347-8F5B-5AAADD0B54D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GE"/>
          </a:p>
        </p:txBody>
      </p:sp>
      <p:sp>
        <p:nvSpPr>
          <p:cNvPr id="3" name="Underrubrik 2">
            <a:extLst>
              <a:ext uri="{FF2B5EF4-FFF2-40B4-BE49-F238E27FC236}">
                <a16:creationId xmlns:a16="http://schemas.microsoft.com/office/drawing/2014/main" id="{ABD8BBE5-C1DC-DF4D-8103-EAD3A863C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GE"/>
          </a:p>
        </p:txBody>
      </p:sp>
      <p:sp>
        <p:nvSpPr>
          <p:cNvPr id="4" name="Platshållare för datum 3">
            <a:extLst>
              <a:ext uri="{FF2B5EF4-FFF2-40B4-BE49-F238E27FC236}">
                <a16:creationId xmlns:a16="http://schemas.microsoft.com/office/drawing/2014/main" id="{FC03C385-18CB-6444-A945-C7A184F6BA4A}"/>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5" name="Platshållare för sidfot 4">
            <a:extLst>
              <a:ext uri="{FF2B5EF4-FFF2-40B4-BE49-F238E27FC236}">
                <a16:creationId xmlns:a16="http://schemas.microsoft.com/office/drawing/2014/main" id="{CBB66C5D-D9CC-E244-B6A0-B4449631DD95}"/>
              </a:ext>
            </a:extLst>
          </p:cNvPr>
          <p:cNvSpPr>
            <a:spLocks noGrp="1"/>
          </p:cNvSpPr>
          <p:nvPr>
            <p:ph type="ftr" sz="quarter" idx="11"/>
          </p:nvPr>
        </p:nvSpPr>
        <p:spPr/>
        <p:txBody>
          <a:bodyPr/>
          <a:lstStyle/>
          <a:p>
            <a:endParaRPr lang="sv-GE"/>
          </a:p>
        </p:txBody>
      </p:sp>
      <p:sp>
        <p:nvSpPr>
          <p:cNvPr id="6" name="Platshållare för bildnummer 5">
            <a:extLst>
              <a:ext uri="{FF2B5EF4-FFF2-40B4-BE49-F238E27FC236}">
                <a16:creationId xmlns:a16="http://schemas.microsoft.com/office/drawing/2014/main" id="{F5A9FA36-3BF8-534A-A44D-EE01924AB0BA}"/>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211090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AF6497-F886-B546-A5F4-33D03014EE63}"/>
              </a:ext>
            </a:extLst>
          </p:cNvPr>
          <p:cNvSpPr>
            <a:spLocks noGrp="1"/>
          </p:cNvSpPr>
          <p:nvPr>
            <p:ph type="title"/>
          </p:nvPr>
        </p:nvSpPr>
        <p:spPr/>
        <p:txBody>
          <a:bodyPr/>
          <a:lstStyle/>
          <a:p>
            <a:r>
              <a:rPr lang="sv-SE"/>
              <a:t>Klicka här för att ändra mall för rubrikformat</a:t>
            </a:r>
            <a:endParaRPr lang="sv-GE"/>
          </a:p>
        </p:txBody>
      </p:sp>
      <p:sp>
        <p:nvSpPr>
          <p:cNvPr id="3" name="Platshållare för lodrät text 2">
            <a:extLst>
              <a:ext uri="{FF2B5EF4-FFF2-40B4-BE49-F238E27FC236}">
                <a16:creationId xmlns:a16="http://schemas.microsoft.com/office/drawing/2014/main" id="{13B6D29A-088C-6E48-A4AC-0A56F0F7363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4" name="Platshållare för datum 3">
            <a:extLst>
              <a:ext uri="{FF2B5EF4-FFF2-40B4-BE49-F238E27FC236}">
                <a16:creationId xmlns:a16="http://schemas.microsoft.com/office/drawing/2014/main" id="{4DEE0A4A-46BF-D946-A6D8-E71EC08809EC}"/>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5" name="Platshållare för sidfot 4">
            <a:extLst>
              <a:ext uri="{FF2B5EF4-FFF2-40B4-BE49-F238E27FC236}">
                <a16:creationId xmlns:a16="http://schemas.microsoft.com/office/drawing/2014/main" id="{2B939624-B6CA-474E-A4A9-0428DEC4AB9E}"/>
              </a:ext>
            </a:extLst>
          </p:cNvPr>
          <p:cNvSpPr>
            <a:spLocks noGrp="1"/>
          </p:cNvSpPr>
          <p:nvPr>
            <p:ph type="ftr" sz="quarter" idx="11"/>
          </p:nvPr>
        </p:nvSpPr>
        <p:spPr/>
        <p:txBody>
          <a:bodyPr/>
          <a:lstStyle/>
          <a:p>
            <a:endParaRPr lang="sv-GE"/>
          </a:p>
        </p:txBody>
      </p:sp>
      <p:sp>
        <p:nvSpPr>
          <p:cNvPr id="6" name="Platshållare för bildnummer 5">
            <a:extLst>
              <a:ext uri="{FF2B5EF4-FFF2-40B4-BE49-F238E27FC236}">
                <a16:creationId xmlns:a16="http://schemas.microsoft.com/office/drawing/2014/main" id="{40548AB4-A72A-CC40-9390-922A852F1474}"/>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389479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D4F97AC-C4A8-A34B-81C9-FD90FE40E1F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GE"/>
          </a:p>
        </p:txBody>
      </p:sp>
      <p:sp>
        <p:nvSpPr>
          <p:cNvPr id="3" name="Platshållare för lodrät text 2">
            <a:extLst>
              <a:ext uri="{FF2B5EF4-FFF2-40B4-BE49-F238E27FC236}">
                <a16:creationId xmlns:a16="http://schemas.microsoft.com/office/drawing/2014/main" id="{4FA3327E-02BE-944D-9C99-90E288FE195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4" name="Platshållare för datum 3">
            <a:extLst>
              <a:ext uri="{FF2B5EF4-FFF2-40B4-BE49-F238E27FC236}">
                <a16:creationId xmlns:a16="http://schemas.microsoft.com/office/drawing/2014/main" id="{4347927E-DF9B-1C4A-A479-7548CB268118}"/>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5" name="Platshållare för sidfot 4">
            <a:extLst>
              <a:ext uri="{FF2B5EF4-FFF2-40B4-BE49-F238E27FC236}">
                <a16:creationId xmlns:a16="http://schemas.microsoft.com/office/drawing/2014/main" id="{C7190536-5DA1-1C45-BD24-5EC168D58B3C}"/>
              </a:ext>
            </a:extLst>
          </p:cNvPr>
          <p:cNvSpPr>
            <a:spLocks noGrp="1"/>
          </p:cNvSpPr>
          <p:nvPr>
            <p:ph type="ftr" sz="quarter" idx="11"/>
          </p:nvPr>
        </p:nvSpPr>
        <p:spPr/>
        <p:txBody>
          <a:bodyPr/>
          <a:lstStyle/>
          <a:p>
            <a:endParaRPr lang="sv-GE"/>
          </a:p>
        </p:txBody>
      </p:sp>
      <p:sp>
        <p:nvSpPr>
          <p:cNvPr id="6" name="Platshållare för bildnummer 5">
            <a:extLst>
              <a:ext uri="{FF2B5EF4-FFF2-40B4-BE49-F238E27FC236}">
                <a16:creationId xmlns:a16="http://schemas.microsoft.com/office/drawing/2014/main" id="{F066906C-5F8C-9742-8D38-819AC553D431}"/>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128097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BD4DC-DD49-F84A-BE6D-0B5FB06CA7E6}"/>
              </a:ext>
            </a:extLst>
          </p:cNvPr>
          <p:cNvSpPr>
            <a:spLocks noGrp="1"/>
          </p:cNvSpPr>
          <p:nvPr>
            <p:ph type="title"/>
          </p:nvPr>
        </p:nvSpPr>
        <p:spPr/>
        <p:txBody>
          <a:bodyPr/>
          <a:lstStyle/>
          <a:p>
            <a:r>
              <a:rPr lang="sv-SE"/>
              <a:t>Klicka här för att ändra mall för rubrikformat</a:t>
            </a:r>
            <a:endParaRPr lang="sv-GE"/>
          </a:p>
        </p:txBody>
      </p:sp>
      <p:sp>
        <p:nvSpPr>
          <p:cNvPr id="3" name="Platshållare för innehåll 2">
            <a:extLst>
              <a:ext uri="{FF2B5EF4-FFF2-40B4-BE49-F238E27FC236}">
                <a16:creationId xmlns:a16="http://schemas.microsoft.com/office/drawing/2014/main" id="{EB314855-5935-2949-AF33-24521F9B4FF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4" name="Platshållare för datum 3">
            <a:extLst>
              <a:ext uri="{FF2B5EF4-FFF2-40B4-BE49-F238E27FC236}">
                <a16:creationId xmlns:a16="http://schemas.microsoft.com/office/drawing/2014/main" id="{1113A33A-2AFD-D44E-A915-7057F8F8AC03}"/>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5" name="Platshållare för sidfot 4">
            <a:extLst>
              <a:ext uri="{FF2B5EF4-FFF2-40B4-BE49-F238E27FC236}">
                <a16:creationId xmlns:a16="http://schemas.microsoft.com/office/drawing/2014/main" id="{275A2468-746A-374A-B9B0-955502CE5E2A}"/>
              </a:ext>
            </a:extLst>
          </p:cNvPr>
          <p:cNvSpPr>
            <a:spLocks noGrp="1"/>
          </p:cNvSpPr>
          <p:nvPr>
            <p:ph type="ftr" sz="quarter" idx="11"/>
          </p:nvPr>
        </p:nvSpPr>
        <p:spPr/>
        <p:txBody>
          <a:bodyPr/>
          <a:lstStyle/>
          <a:p>
            <a:endParaRPr lang="sv-GE"/>
          </a:p>
        </p:txBody>
      </p:sp>
      <p:sp>
        <p:nvSpPr>
          <p:cNvPr id="6" name="Platshållare för bildnummer 5">
            <a:extLst>
              <a:ext uri="{FF2B5EF4-FFF2-40B4-BE49-F238E27FC236}">
                <a16:creationId xmlns:a16="http://schemas.microsoft.com/office/drawing/2014/main" id="{44294E79-B896-374B-895D-FD7E34DB447D}"/>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119671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3AF2A9-FDC4-1442-8FD3-A30867A5552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GE"/>
          </a:p>
        </p:txBody>
      </p:sp>
      <p:sp>
        <p:nvSpPr>
          <p:cNvPr id="3" name="Platshållare för text 2">
            <a:extLst>
              <a:ext uri="{FF2B5EF4-FFF2-40B4-BE49-F238E27FC236}">
                <a16:creationId xmlns:a16="http://schemas.microsoft.com/office/drawing/2014/main" id="{A8567D5C-CC67-8F44-8ADE-B6C0C9275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767A580-4671-0D40-8FB9-FDA819AA0CFA}"/>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5" name="Platshållare för sidfot 4">
            <a:extLst>
              <a:ext uri="{FF2B5EF4-FFF2-40B4-BE49-F238E27FC236}">
                <a16:creationId xmlns:a16="http://schemas.microsoft.com/office/drawing/2014/main" id="{AD5B2632-A325-4149-A387-FA3EF75C21E5}"/>
              </a:ext>
            </a:extLst>
          </p:cNvPr>
          <p:cNvSpPr>
            <a:spLocks noGrp="1"/>
          </p:cNvSpPr>
          <p:nvPr>
            <p:ph type="ftr" sz="quarter" idx="11"/>
          </p:nvPr>
        </p:nvSpPr>
        <p:spPr/>
        <p:txBody>
          <a:bodyPr/>
          <a:lstStyle/>
          <a:p>
            <a:endParaRPr lang="sv-GE"/>
          </a:p>
        </p:txBody>
      </p:sp>
      <p:sp>
        <p:nvSpPr>
          <p:cNvPr id="6" name="Platshållare för bildnummer 5">
            <a:extLst>
              <a:ext uri="{FF2B5EF4-FFF2-40B4-BE49-F238E27FC236}">
                <a16:creationId xmlns:a16="http://schemas.microsoft.com/office/drawing/2014/main" id="{2E7F5A67-659D-5E47-8CD9-19E99F0B74B0}"/>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358986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88EA15-30D3-A548-83F1-FF61E1601202}"/>
              </a:ext>
            </a:extLst>
          </p:cNvPr>
          <p:cNvSpPr>
            <a:spLocks noGrp="1"/>
          </p:cNvSpPr>
          <p:nvPr>
            <p:ph type="title"/>
          </p:nvPr>
        </p:nvSpPr>
        <p:spPr/>
        <p:txBody>
          <a:bodyPr/>
          <a:lstStyle/>
          <a:p>
            <a:r>
              <a:rPr lang="sv-SE"/>
              <a:t>Klicka här för att ändra mall för rubrikformat</a:t>
            </a:r>
            <a:endParaRPr lang="sv-GE"/>
          </a:p>
        </p:txBody>
      </p:sp>
      <p:sp>
        <p:nvSpPr>
          <p:cNvPr id="3" name="Platshållare för innehåll 2">
            <a:extLst>
              <a:ext uri="{FF2B5EF4-FFF2-40B4-BE49-F238E27FC236}">
                <a16:creationId xmlns:a16="http://schemas.microsoft.com/office/drawing/2014/main" id="{E4E7D95A-B17E-6E48-BB36-0C538AC3747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4" name="Platshållare för innehåll 3">
            <a:extLst>
              <a:ext uri="{FF2B5EF4-FFF2-40B4-BE49-F238E27FC236}">
                <a16:creationId xmlns:a16="http://schemas.microsoft.com/office/drawing/2014/main" id="{796901DB-7C45-E241-9CDC-2DC7EB17249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5" name="Platshållare för datum 4">
            <a:extLst>
              <a:ext uri="{FF2B5EF4-FFF2-40B4-BE49-F238E27FC236}">
                <a16:creationId xmlns:a16="http://schemas.microsoft.com/office/drawing/2014/main" id="{E83E1B50-1E55-964F-9BE6-26D7E9D7E42D}"/>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6" name="Platshållare för sidfot 5">
            <a:extLst>
              <a:ext uri="{FF2B5EF4-FFF2-40B4-BE49-F238E27FC236}">
                <a16:creationId xmlns:a16="http://schemas.microsoft.com/office/drawing/2014/main" id="{4C779AA4-81F3-DC44-8230-FDBC46364E48}"/>
              </a:ext>
            </a:extLst>
          </p:cNvPr>
          <p:cNvSpPr>
            <a:spLocks noGrp="1"/>
          </p:cNvSpPr>
          <p:nvPr>
            <p:ph type="ftr" sz="quarter" idx="11"/>
          </p:nvPr>
        </p:nvSpPr>
        <p:spPr/>
        <p:txBody>
          <a:bodyPr/>
          <a:lstStyle/>
          <a:p>
            <a:endParaRPr lang="sv-GE"/>
          </a:p>
        </p:txBody>
      </p:sp>
      <p:sp>
        <p:nvSpPr>
          <p:cNvPr id="7" name="Platshållare för bildnummer 6">
            <a:extLst>
              <a:ext uri="{FF2B5EF4-FFF2-40B4-BE49-F238E27FC236}">
                <a16:creationId xmlns:a16="http://schemas.microsoft.com/office/drawing/2014/main" id="{229A7AB0-E489-C444-A679-6EA1B379D358}"/>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251642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57FF60-889D-7E43-A99A-320A93524582}"/>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GE"/>
          </a:p>
        </p:txBody>
      </p:sp>
      <p:sp>
        <p:nvSpPr>
          <p:cNvPr id="3" name="Platshållare för text 2">
            <a:extLst>
              <a:ext uri="{FF2B5EF4-FFF2-40B4-BE49-F238E27FC236}">
                <a16:creationId xmlns:a16="http://schemas.microsoft.com/office/drawing/2014/main" id="{E146BC0B-3897-F245-AB6B-AA7B2E86B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47CDAAA-BAC8-6B40-8FD0-7BB837BE52A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5" name="Platshållare för text 4">
            <a:extLst>
              <a:ext uri="{FF2B5EF4-FFF2-40B4-BE49-F238E27FC236}">
                <a16:creationId xmlns:a16="http://schemas.microsoft.com/office/drawing/2014/main" id="{6DFAD536-AD25-BD43-82DE-88C98A063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6C71FF0-0C9F-AA4E-B7F5-55B9A0AED90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7" name="Platshållare för datum 6">
            <a:extLst>
              <a:ext uri="{FF2B5EF4-FFF2-40B4-BE49-F238E27FC236}">
                <a16:creationId xmlns:a16="http://schemas.microsoft.com/office/drawing/2014/main" id="{79F5C3EC-0884-E444-8E21-C46E989EBD4A}"/>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8" name="Platshållare för sidfot 7">
            <a:extLst>
              <a:ext uri="{FF2B5EF4-FFF2-40B4-BE49-F238E27FC236}">
                <a16:creationId xmlns:a16="http://schemas.microsoft.com/office/drawing/2014/main" id="{F737FC06-DA56-5E47-8991-8802376ADED5}"/>
              </a:ext>
            </a:extLst>
          </p:cNvPr>
          <p:cNvSpPr>
            <a:spLocks noGrp="1"/>
          </p:cNvSpPr>
          <p:nvPr>
            <p:ph type="ftr" sz="quarter" idx="11"/>
          </p:nvPr>
        </p:nvSpPr>
        <p:spPr/>
        <p:txBody>
          <a:bodyPr/>
          <a:lstStyle/>
          <a:p>
            <a:endParaRPr lang="sv-GE"/>
          </a:p>
        </p:txBody>
      </p:sp>
      <p:sp>
        <p:nvSpPr>
          <p:cNvPr id="9" name="Platshållare för bildnummer 8">
            <a:extLst>
              <a:ext uri="{FF2B5EF4-FFF2-40B4-BE49-F238E27FC236}">
                <a16:creationId xmlns:a16="http://schemas.microsoft.com/office/drawing/2014/main" id="{EF644B31-499B-9D45-A7DA-B4047B8A8A82}"/>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257918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307EFC-C1A7-B547-A5F1-C82B56C87516}"/>
              </a:ext>
            </a:extLst>
          </p:cNvPr>
          <p:cNvSpPr>
            <a:spLocks noGrp="1"/>
          </p:cNvSpPr>
          <p:nvPr>
            <p:ph type="title"/>
          </p:nvPr>
        </p:nvSpPr>
        <p:spPr/>
        <p:txBody>
          <a:bodyPr/>
          <a:lstStyle/>
          <a:p>
            <a:r>
              <a:rPr lang="sv-SE"/>
              <a:t>Klicka här för att ändra mall för rubrikformat</a:t>
            </a:r>
            <a:endParaRPr lang="sv-GE"/>
          </a:p>
        </p:txBody>
      </p:sp>
      <p:sp>
        <p:nvSpPr>
          <p:cNvPr id="3" name="Platshållare för datum 2">
            <a:extLst>
              <a:ext uri="{FF2B5EF4-FFF2-40B4-BE49-F238E27FC236}">
                <a16:creationId xmlns:a16="http://schemas.microsoft.com/office/drawing/2014/main" id="{B620B791-F926-C345-981F-B15C3595DB33}"/>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4" name="Platshållare för sidfot 3">
            <a:extLst>
              <a:ext uri="{FF2B5EF4-FFF2-40B4-BE49-F238E27FC236}">
                <a16:creationId xmlns:a16="http://schemas.microsoft.com/office/drawing/2014/main" id="{D884D351-20C9-4C43-BE9F-4DC6711ECC17}"/>
              </a:ext>
            </a:extLst>
          </p:cNvPr>
          <p:cNvSpPr>
            <a:spLocks noGrp="1"/>
          </p:cNvSpPr>
          <p:nvPr>
            <p:ph type="ftr" sz="quarter" idx="11"/>
          </p:nvPr>
        </p:nvSpPr>
        <p:spPr/>
        <p:txBody>
          <a:bodyPr/>
          <a:lstStyle/>
          <a:p>
            <a:endParaRPr lang="sv-GE"/>
          </a:p>
        </p:txBody>
      </p:sp>
      <p:sp>
        <p:nvSpPr>
          <p:cNvPr id="5" name="Platshållare för bildnummer 4">
            <a:extLst>
              <a:ext uri="{FF2B5EF4-FFF2-40B4-BE49-F238E27FC236}">
                <a16:creationId xmlns:a16="http://schemas.microsoft.com/office/drawing/2014/main" id="{1F995085-7688-E44C-9798-396F9BB0D113}"/>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25637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819EEE7-8357-4A4D-B636-06A125DBDDF2}"/>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3" name="Platshållare för sidfot 2">
            <a:extLst>
              <a:ext uri="{FF2B5EF4-FFF2-40B4-BE49-F238E27FC236}">
                <a16:creationId xmlns:a16="http://schemas.microsoft.com/office/drawing/2014/main" id="{A615494F-DA00-A046-BD19-850E8389D1DE}"/>
              </a:ext>
            </a:extLst>
          </p:cNvPr>
          <p:cNvSpPr>
            <a:spLocks noGrp="1"/>
          </p:cNvSpPr>
          <p:nvPr>
            <p:ph type="ftr" sz="quarter" idx="11"/>
          </p:nvPr>
        </p:nvSpPr>
        <p:spPr/>
        <p:txBody>
          <a:bodyPr/>
          <a:lstStyle/>
          <a:p>
            <a:endParaRPr lang="sv-GE"/>
          </a:p>
        </p:txBody>
      </p:sp>
      <p:sp>
        <p:nvSpPr>
          <p:cNvPr id="4" name="Platshållare för bildnummer 3">
            <a:extLst>
              <a:ext uri="{FF2B5EF4-FFF2-40B4-BE49-F238E27FC236}">
                <a16:creationId xmlns:a16="http://schemas.microsoft.com/office/drawing/2014/main" id="{DC75DE07-6B98-354B-80C6-AEA4693D71EC}"/>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283349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E7002-FB3E-134B-AF0C-BE93E439156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GE"/>
          </a:p>
        </p:txBody>
      </p:sp>
      <p:sp>
        <p:nvSpPr>
          <p:cNvPr id="3" name="Platshållare för innehåll 2">
            <a:extLst>
              <a:ext uri="{FF2B5EF4-FFF2-40B4-BE49-F238E27FC236}">
                <a16:creationId xmlns:a16="http://schemas.microsoft.com/office/drawing/2014/main" id="{E0CBC019-BFFD-FD4F-8888-A94CF454D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4" name="Platshållare för text 3">
            <a:extLst>
              <a:ext uri="{FF2B5EF4-FFF2-40B4-BE49-F238E27FC236}">
                <a16:creationId xmlns:a16="http://schemas.microsoft.com/office/drawing/2014/main" id="{6B1B0EFC-1231-2543-90D6-5A5DE3F07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7EE6073-6363-EA44-A656-994300551F71}"/>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6" name="Platshållare för sidfot 5">
            <a:extLst>
              <a:ext uri="{FF2B5EF4-FFF2-40B4-BE49-F238E27FC236}">
                <a16:creationId xmlns:a16="http://schemas.microsoft.com/office/drawing/2014/main" id="{D71D40B5-6F93-5C4B-9E7A-DF771A37D6DE}"/>
              </a:ext>
            </a:extLst>
          </p:cNvPr>
          <p:cNvSpPr>
            <a:spLocks noGrp="1"/>
          </p:cNvSpPr>
          <p:nvPr>
            <p:ph type="ftr" sz="quarter" idx="11"/>
          </p:nvPr>
        </p:nvSpPr>
        <p:spPr/>
        <p:txBody>
          <a:bodyPr/>
          <a:lstStyle/>
          <a:p>
            <a:endParaRPr lang="sv-GE"/>
          </a:p>
        </p:txBody>
      </p:sp>
      <p:sp>
        <p:nvSpPr>
          <p:cNvPr id="7" name="Platshållare för bildnummer 6">
            <a:extLst>
              <a:ext uri="{FF2B5EF4-FFF2-40B4-BE49-F238E27FC236}">
                <a16:creationId xmlns:a16="http://schemas.microsoft.com/office/drawing/2014/main" id="{79754060-5987-7B4C-A503-E090B88A8DCD}"/>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41431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DC8B7D-6268-EB40-AECB-441BD9FB96E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GE"/>
          </a:p>
        </p:txBody>
      </p:sp>
      <p:sp>
        <p:nvSpPr>
          <p:cNvPr id="3" name="Platshållare för bild 2">
            <a:extLst>
              <a:ext uri="{FF2B5EF4-FFF2-40B4-BE49-F238E27FC236}">
                <a16:creationId xmlns:a16="http://schemas.microsoft.com/office/drawing/2014/main" id="{422CC5C3-7AB5-324F-83A2-5D009F77B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GE"/>
          </a:p>
        </p:txBody>
      </p:sp>
      <p:sp>
        <p:nvSpPr>
          <p:cNvPr id="4" name="Platshållare för text 3">
            <a:extLst>
              <a:ext uri="{FF2B5EF4-FFF2-40B4-BE49-F238E27FC236}">
                <a16:creationId xmlns:a16="http://schemas.microsoft.com/office/drawing/2014/main" id="{F50C953E-B028-F143-969D-E889748AA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931111-2BDC-6246-B3DE-449620575304}"/>
              </a:ext>
            </a:extLst>
          </p:cNvPr>
          <p:cNvSpPr>
            <a:spLocks noGrp="1"/>
          </p:cNvSpPr>
          <p:nvPr>
            <p:ph type="dt" sz="half" idx="10"/>
          </p:nvPr>
        </p:nvSpPr>
        <p:spPr/>
        <p:txBody>
          <a:bodyPr/>
          <a:lstStyle/>
          <a:p>
            <a:fld id="{66A8ABF0-B821-C347-B881-C27078CEE161}" type="datetimeFigureOut">
              <a:rPr lang="sv-GE" smtClean="0"/>
              <a:t>23.07.24</a:t>
            </a:fld>
            <a:endParaRPr lang="sv-GE"/>
          </a:p>
        </p:txBody>
      </p:sp>
      <p:sp>
        <p:nvSpPr>
          <p:cNvPr id="6" name="Platshållare för sidfot 5">
            <a:extLst>
              <a:ext uri="{FF2B5EF4-FFF2-40B4-BE49-F238E27FC236}">
                <a16:creationId xmlns:a16="http://schemas.microsoft.com/office/drawing/2014/main" id="{846F0876-1B0C-C248-9005-B75F93C66935}"/>
              </a:ext>
            </a:extLst>
          </p:cNvPr>
          <p:cNvSpPr>
            <a:spLocks noGrp="1"/>
          </p:cNvSpPr>
          <p:nvPr>
            <p:ph type="ftr" sz="quarter" idx="11"/>
          </p:nvPr>
        </p:nvSpPr>
        <p:spPr/>
        <p:txBody>
          <a:bodyPr/>
          <a:lstStyle/>
          <a:p>
            <a:endParaRPr lang="sv-GE"/>
          </a:p>
        </p:txBody>
      </p:sp>
      <p:sp>
        <p:nvSpPr>
          <p:cNvPr id="7" name="Platshållare för bildnummer 6">
            <a:extLst>
              <a:ext uri="{FF2B5EF4-FFF2-40B4-BE49-F238E27FC236}">
                <a16:creationId xmlns:a16="http://schemas.microsoft.com/office/drawing/2014/main" id="{5ACFCED6-4ADA-1F4A-8528-B7B2E16D336A}"/>
              </a:ext>
            </a:extLst>
          </p:cNvPr>
          <p:cNvSpPr>
            <a:spLocks noGrp="1"/>
          </p:cNvSpPr>
          <p:nvPr>
            <p:ph type="sldNum" sz="quarter" idx="12"/>
          </p:nvPr>
        </p:nvSpPr>
        <p:spPr/>
        <p:txBody>
          <a:bodyPr/>
          <a:lstStyle/>
          <a:p>
            <a:fld id="{0DAEE5D2-5C97-FD4A-B99E-BF4A0C5A6D80}" type="slidenum">
              <a:rPr lang="sv-GE" smtClean="0"/>
              <a:t>‹#›</a:t>
            </a:fld>
            <a:endParaRPr lang="sv-GE"/>
          </a:p>
        </p:txBody>
      </p:sp>
    </p:spTree>
    <p:extLst>
      <p:ext uri="{BB962C8B-B14F-4D97-AF65-F5344CB8AC3E}">
        <p14:creationId xmlns:p14="http://schemas.microsoft.com/office/powerpoint/2010/main" val="247942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9447DD0-1FE7-424A-AF6B-8B7B0AAA1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GE"/>
          </a:p>
        </p:txBody>
      </p:sp>
      <p:sp>
        <p:nvSpPr>
          <p:cNvPr id="3" name="Platshållare för text 2">
            <a:extLst>
              <a:ext uri="{FF2B5EF4-FFF2-40B4-BE49-F238E27FC236}">
                <a16:creationId xmlns:a16="http://schemas.microsoft.com/office/drawing/2014/main" id="{50A70531-07E3-8840-B720-6760E9166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GE"/>
          </a:p>
        </p:txBody>
      </p:sp>
      <p:sp>
        <p:nvSpPr>
          <p:cNvPr id="4" name="Platshållare för datum 3">
            <a:extLst>
              <a:ext uri="{FF2B5EF4-FFF2-40B4-BE49-F238E27FC236}">
                <a16:creationId xmlns:a16="http://schemas.microsoft.com/office/drawing/2014/main" id="{67D49238-71E8-9F4C-ACA2-C916D51B7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8ABF0-B821-C347-B881-C27078CEE161}" type="datetimeFigureOut">
              <a:rPr lang="sv-GE" smtClean="0"/>
              <a:t>23.07.24</a:t>
            </a:fld>
            <a:endParaRPr lang="sv-GE"/>
          </a:p>
        </p:txBody>
      </p:sp>
      <p:sp>
        <p:nvSpPr>
          <p:cNvPr id="5" name="Platshållare för sidfot 4">
            <a:extLst>
              <a:ext uri="{FF2B5EF4-FFF2-40B4-BE49-F238E27FC236}">
                <a16:creationId xmlns:a16="http://schemas.microsoft.com/office/drawing/2014/main" id="{FF2C414B-ABF7-E046-B572-02A0FB6C0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GE"/>
          </a:p>
        </p:txBody>
      </p:sp>
      <p:sp>
        <p:nvSpPr>
          <p:cNvPr id="6" name="Platshållare för bildnummer 5">
            <a:extLst>
              <a:ext uri="{FF2B5EF4-FFF2-40B4-BE49-F238E27FC236}">
                <a16:creationId xmlns:a16="http://schemas.microsoft.com/office/drawing/2014/main" id="{02EC8692-DCB0-FE4A-8E2A-7848536B7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EE5D2-5C97-FD4A-B99E-BF4A0C5A6D80}" type="slidenum">
              <a:rPr lang="sv-GE" smtClean="0"/>
              <a:t>‹#›</a:t>
            </a:fld>
            <a:endParaRPr lang="sv-GE"/>
          </a:p>
        </p:txBody>
      </p:sp>
    </p:spTree>
    <p:extLst>
      <p:ext uri="{BB962C8B-B14F-4D97-AF65-F5344CB8AC3E}">
        <p14:creationId xmlns:p14="http://schemas.microsoft.com/office/powerpoint/2010/main" val="20517695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12908F6-F1AF-DA4B-B45B-512D02F513A3}"/>
              </a:ext>
            </a:extLst>
          </p:cNvPr>
          <p:cNvSpPr>
            <a:spLocks noGrp="1"/>
          </p:cNvSpPr>
          <p:nvPr>
            <p:ph idx="1"/>
          </p:nvPr>
        </p:nvSpPr>
        <p:spPr/>
        <p:txBody>
          <a:bodyPr>
            <a:normAutofit/>
          </a:bodyPr>
          <a:lstStyle/>
          <a:p>
            <a:pPr marL="0" indent="0" algn="ctr">
              <a:buNone/>
            </a:pPr>
            <a:r>
              <a:rPr lang="sv-GE" sz="5000" dirty="0">
                <a:latin typeface="Times New Roman" panose="02020603050405020304" pitchFamily="18" charset="0"/>
                <a:cs typeface="Times New Roman" panose="02020603050405020304" pitchFamily="18" charset="0"/>
              </a:rPr>
              <a:t>Algebraic description of the hydrogen atom hidden symmetry</a:t>
            </a:r>
          </a:p>
          <a:p>
            <a:pPr marL="0" indent="0" algn="ctr">
              <a:buNone/>
            </a:pPr>
            <a:endParaRPr lang="sv-GE" sz="5000" dirty="0">
              <a:latin typeface="Times New Roman" panose="02020603050405020304" pitchFamily="18" charset="0"/>
              <a:cs typeface="Times New Roman" panose="02020603050405020304" pitchFamily="18" charset="0"/>
            </a:endParaRPr>
          </a:p>
          <a:p>
            <a:pPr marL="0" indent="0" algn="ctr">
              <a:buNone/>
            </a:pPr>
            <a:r>
              <a:rPr lang="sv-GE" sz="2500" dirty="0">
                <a:latin typeface="Times New Roman" panose="02020603050405020304" pitchFamily="18" charset="0"/>
                <a:cs typeface="Times New Roman" panose="02020603050405020304" pitchFamily="18" charset="0"/>
              </a:rPr>
              <a:t>Keti Sikharulidze</a:t>
            </a:r>
          </a:p>
          <a:p>
            <a:pPr marL="0" indent="0" algn="ctr">
              <a:buNone/>
            </a:pPr>
            <a:r>
              <a:rPr lang="sv-GE" sz="2500" dirty="0">
                <a:latin typeface="Times New Roman" panose="02020603050405020304" pitchFamily="18" charset="0"/>
                <a:cs typeface="Times New Roman" panose="02020603050405020304" pitchFamily="18" charset="0"/>
              </a:rPr>
              <a:t>Summer School on Particle and Astroparticle Physics</a:t>
            </a:r>
          </a:p>
          <a:p>
            <a:pPr marL="0" indent="0" algn="ctr">
              <a:buNone/>
            </a:pPr>
            <a:r>
              <a:rPr lang="sv-GE" sz="2500" dirty="0">
                <a:latin typeface="Times New Roman" panose="02020603050405020304" pitchFamily="18" charset="0"/>
                <a:cs typeface="Times New Roman" panose="02020603050405020304" pitchFamily="18" charset="0"/>
              </a:rPr>
              <a:t>Annecy, 2024</a:t>
            </a:r>
          </a:p>
        </p:txBody>
      </p:sp>
    </p:spTree>
    <p:extLst>
      <p:ext uri="{BB962C8B-B14F-4D97-AF65-F5344CB8AC3E}">
        <p14:creationId xmlns:p14="http://schemas.microsoft.com/office/powerpoint/2010/main" val="384107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C89C43FC-06ED-0B4E-BECA-590132DA0214}"/>
                  </a:ext>
                </a:extLst>
              </p:cNvPr>
              <p:cNvSpPr>
                <a:spLocks noGrp="1"/>
              </p:cNvSpPr>
              <p:nvPr>
                <p:ph idx="1"/>
              </p:nvPr>
            </p:nvSpPr>
            <p:spPr>
              <a:xfrm>
                <a:off x="838200" y="522514"/>
                <a:ext cx="10515600" cy="5654449"/>
              </a:xfrm>
            </p:spPr>
            <p:txBody>
              <a:bodyPr/>
              <a:lstStyle/>
              <a:p>
                <a:pPr marL="0" indent="0">
                  <a:buNone/>
                </a:pPr>
                <a:endParaRPr lang="ka-GE" dirty="0"/>
              </a:p>
              <a:p>
                <a:pPr marL="0" indent="0">
                  <a:buNone/>
                </a:pPr>
                <a:r>
                  <a:rPr lang="en-US" dirty="0">
                    <a:latin typeface="Times New Roman" panose="02020603050405020304" pitchFamily="18" charset="0"/>
                    <a:cs typeface="Times New Roman" panose="02020603050405020304" pitchFamily="18" charset="0"/>
                  </a:rPr>
                  <a:t>Introduce rescaled Lenz-vector</a:t>
                </a:r>
                <a:r>
                  <a:rPr lang="ka-GE" dirty="0">
                    <a:cs typeface="Times New Roman" panose="02020603050405020304" pitchFamily="18" charset="0"/>
                  </a:rPr>
                  <a:t>:</a:t>
                </a:r>
              </a:p>
              <a:p>
                <a:pPr marL="0" indent="0" algn="ctr">
                  <a:buNone/>
                </a:pPr>
                <a:r>
                  <a:rPr lang="ka-GE" dirty="0">
                    <a:cs typeface="Times New Roman" panose="02020603050405020304" pitchFamily="18" charset="0"/>
                  </a:rPr>
                  <a:t>              </a:t>
                </a:r>
                <a14:m>
                  <m:oMath xmlns:m="http://schemas.openxmlformats.org/officeDocument/2006/math">
                    <m:sSubSup>
                      <m:sSubSupPr>
                        <m:ctrlPr>
                          <a:rPr lang="ka-GE" b="0" i="1" smtClean="0">
                            <a:latin typeface="Cambria Math" panose="02040503050406030204" pitchFamily="18" charset="0"/>
                          </a:rPr>
                        </m:ctrlPr>
                      </m:sSubSup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up>
                        <m:r>
                          <a:rPr lang="ka-GE" b="0" i="1" smtClean="0">
                            <a:latin typeface="Cambria Math" panose="02040503050406030204" pitchFamily="18" charset="0"/>
                          </a:rPr>
                          <m:t>′</m:t>
                        </m:r>
                      </m:sup>
                    </m:sSubSup>
                    <m:r>
                      <a:rPr lang="ka-GE" b="0" i="1" smtClean="0">
                        <a:latin typeface="Cambria Math" panose="02040503050406030204" pitchFamily="18" charset="0"/>
                      </a:rPr>
                      <m:t>=</m:t>
                    </m:r>
                    <m:rad>
                      <m:radPr>
                        <m:degHide m:val="on"/>
                        <m:ctrlPr>
                          <a:rPr lang="ka-GE" b="0" i="1" smtClean="0">
                            <a:latin typeface="Cambria Math" panose="02040503050406030204" pitchFamily="18" charset="0"/>
                          </a:rPr>
                        </m:ctrlPr>
                      </m:radPr>
                      <m:deg/>
                      <m:e>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𝑚</m:t>
                            </m:r>
                          </m:num>
                          <m:den>
                            <m:r>
                              <a:rPr lang="ka-GE" b="0" i="1" smtClean="0">
                                <a:latin typeface="Cambria Math" panose="02040503050406030204" pitchFamily="18" charset="0"/>
                              </a:rPr>
                              <m:t>2</m:t>
                            </m:r>
                            <m:r>
                              <a:rPr lang="ka-GE" b="0" i="1" smtClean="0">
                                <a:latin typeface="Cambria Math" panose="02040503050406030204" pitchFamily="18" charset="0"/>
                              </a:rPr>
                              <m:t>𝐻</m:t>
                            </m:r>
                          </m:den>
                        </m:f>
                      </m:e>
                    </m:rad>
                    <m:r>
                      <m:rPr>
                        <m:sty m:val="p"/>
                      </m:rPr>
                      <a:rPr lang="ka-GE" b="0" i="0" smtClean="0">
                        <a:latin typeface="Cambria Math" panose="02040503050406030204" pitchFamily="18" charset="0"/>
                      </a:rPr>
                      <m:t>Λ</m:t>
                    </m:r>
                    <m:r>
                      <a:rPr lang="ka-GE" b="0" i="1" smtClean="0">
                        <a:latin typeface="Cambria Math" panose="02040503050406030204" pitchFamily="18" charset="0"/>
                      </a:rPr>
                      <m:t>                      (1</m:t>
                    </m:r>
                    <m:r>
                      <a:rPr lang="en-US" b="0" i="1" smtClean="0">
                        <a:latin typeface="Cambria Math" panose="02040503050406030204" pitchFamily="18" charset="0"/>
                      </a:rPr>
                      <m:t>1</m:t>
                    </m:r>
                    <m:r>
                      <a:rPr lang="ka-GE" b="0" i="1" smtClean="0">
                        <a:latin typeface="Cambria Math" panose="02040503050406030204" pitchFamily="18" charset="0"/>
                      </a:rPr>
                      <m:t>)</m:t>
                    </m:r>
                  </m:oMath>
                </a14:m>
                <a:endParaRPr lang="ka-GE" dirty="0">
                  <a:cs typeface="Times New Roman" panose="02020603050405020304" pitchFamily="18" charset="0"/>
                </a:endParaRPr>
              </a:p>
              <a:p>
                <a:pPr marL="0" indent="0" algn="ctr">
                  <a:buNone/>
                </a:pPr>
                <a14:m>
                  <m:oMath xmlns:m="http://schemas.openxmlformats.org/officeDocument/2006/math">
                    <m:r>
                      <a:rPr lang="ka-GE" b="0" i="1" smtClean="0">
                        <a:latin typeface="Cambria Math" panose="02040503050406030204" pitchFamily="18" charset="0"/>
                      </a:rPr>
                      <m:t>𝐻</m:t>
                    </m:r>
                    <m:r>
                      <a:rPr lang="ka-GE" b="0" i="1" smtClean="0">
                        <a:latin typeface="Cambria Math" panose="02040503050406030204" pitchFamily="18" charset="0"/>
                      </a:rPr>
                      <m:t>|</m:t>
                    </m:r>
                    <m:d>
                      <m:dPr>
                        <m:begChr m:val=""/>
                        <m:endChr m:val="⟩"/>
                        <m:ctrlPr>
                          <a:rPr lang="ka-GE" b="0" i="1" smtClean="0">
                            <a:latin typeface="Cambria Math" panose="02040503050406030204" pitchFamily="18" charset="0"/>
                          </a:rPr>
                        </m:ctrlPr>
                      </m:dPr>
                      <m:e>
                        <m:r>
                          <a:rPr lang="ka-GE" b="0" i="1" smtClean="0">
                            <a:latin typeface="Cambria Math" panose="02040503050406030204" pitchFamily="18" charset="0"/>
                          </a:rPr>
                          <m:t>𝐸</m:t>
                        </m:r>
                      </m:e>
                    </m:d>
                  </m:oMath>
                </a14:m>
                <a:r>
                  <a:rPr lang="ka-GE" dirty="0">
                    <a:cs typeface="Times New Roman" panose="02020603050405020304" pitchFamily="18" charset="0"/>
                  </a:rPr>
                  <a:t>=</a:t>
                </a:r>
                <a:r>
                  <a:rPr lang="ka-GE" b="0" dirty="0">
                    <a:cs typeface="Times New Roman" panose="02020603050405020304" pitchFamily="18" charset="0"/>
                  </a:rPr>
                  <a:t> E</a:t>
                </a:r>
                <a14:m>
                  <m:oMath xmlns:m="http://schemas.openxmlformats.org/officeDocument/2006/math">
                    <m:r>
                      <a:rPr lang="ka-GE" b="0" i="1" smtClean="0">
                        <a:latin typeface="Cambria Math" panose="02040503050406030204" pitchFamily="18" charset="0"/>
                      </a:rPr>
                      <m:t>|</m:t>
                    </m:r>
                    <m:d>
                      <m:dPr>
                        <m:begChr m:val=""/>
                        <m:endChr m:val="⟩"/>
                        <m:ctrlPr>
                          <a:rPr lang="ka-GE" b="0" i="1" smtClean="0">
                            <a:latin typeface="Cambria Math" panose="02040503050406030204" pitchFamily="18" charset="0"/>
                          </a:rPr>
                        </m:ctrlPr>
                      </m:dPr>
                      <m:e>
                        <m:r>
                          <a:rPr lang="ka-GE" b="0" i="1" smtClean="0">
                            <a:latin typeface="Cambria Math" panose="02040503050406030204" pitchFamily="18" charset="0"/>
                          </a:rPr>
                          <m:t>𝐸</m:t>
                        </m:r>
                      </m:e>
                    </m:d>
                  </m:oMath>
                </a14:m>
                <a:r>
                  <a:rPr lang="ka-GE" dirty="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Then we can effectively replace H by E</a:t>
                </a:r>
                <a:endParaRPr lang="ka-GE" dirty="0">
                  <a:cs typeface="Times New Roman" panose="02020603050405020304" pitchFamily="18" charset="0"/>
                </a:endParaRPr>
              </a:p>
              <a:p>
                <a:pPr marL="0" indent="0" algn="ctr">
                  <a:buNone/>
                </a:pPr>
                <a:r>
                  <a:rPr lang="ka-GE" dirty="0">
                    <a:cs typeface="Times New Roman" panose="02020603050405020304" pitchFamily="18" charset="0"/>
                  </a:rPr>
                  <a:t>               </a:t>
                </a:r>
                <a14:m>
                  <m:oMath xmlns:m="http://schemas.openxmlformats.org/officeDocument/2006/math">
                    <m:sSubSup>
                      <m:sSubSupPr>
                        <m:ctrlPr>
                          <a:rPr lang="ka-GE" b="0" i="1" smtClean="0">
                            <a:latin typeface="Cambria Math" panose="02040503050406030204" pitchFamily="18" charset="0"/>
                          </a:rPr>
                        </m:ctrlPr>
                      </m:sSubSup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up>
                        <m:r>
                          <a:rPr lang="ka-GE" b="0" i="1" smtClean="0">
                            <a:latin typeface="Cambria Math" panose="02040503050406030204" pitchFamily="18" charset="0"/>
                          </a:rPr>
                          <m:t>′</m:t>
                        </m:r>
                      </m:sup>
                    </m:sSubSup>
                    <m:r>
                      <a:rPr lang="ka-GE" b="0" i="1" smtClean="0">
                        <a:latin typeface="Cambria Math" panose="02040503050406030204" pitchFamily="18" charset="0"/>
                      </a:rPr>
                      <m:t>=</m:t>
                    </m:r>
                    <m:rad>
                      <m:radPr>
                        <m:degHide m:val="on"/>
                        <m:ctrlPr>
                          <a:rPr lang="ka-GE" b="0" i="1" smtClean="0">
                            <a:latin typeface="Cambria Math" panose="02040503050406030204" pitchFamily="18" charset="0"/>
                          </a:rPr>
                        </m:ctrlPr>
                      </m:radPr>
                      <m:deg/>
                      <m:e>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𝑚</m:t>
                            </m:r>
                          </m:num>
                          <m:den>
                            <m:r>
                              <a:rPr lang="ka-GE" b="0" i="1" smtClean="0">
                                <a:latin typeface="Cambria Math" panose="02040503050406030204" pitchFamily="18" charset="0"/>
                              </a:rPr>
                              <m:t>2</m:t>
                            </m:r>
                            <m:r>
                              <a:rPr lang="ka-GE" b="0" i="1" smtClean="0">
                                <a:latin typeface="Cambria Math" panose="02040503050406030204" pitchFamily="18" charset="0"/>
                              </a:rPr>
                              <m:t>𝐸</m:t>
                            </m:r>
                          </m:den>
                        </m:f>
                      </m:e>
                    </m:rad>
                    <m:r>
                      <m:rPr>
                        <m:sty m:val="p"/>
                      </m:rPr>
                      <a:rPr lang="ka-GE" b="0" i="0" smtClean="0">
                        <a:latin typeface="Cambria Math" panose="02040503050406030204" pitchFamily="18" charset="0"/>
                      </a:rPr>
                      <m:t>Λ</m:t>
                    </m:r>
                    <m:r>
                      <a:rPr lang="ka-GE" b="0" i="1" smtClean="0">
                        <a:latin typeface="Cambria Math" panose="02040503050406030204" pitchFamily="18" charset="0"/>
                      </a:rPr>
                      <m:t>                      (1</m:t>
                    </m:r>
                    <m:r>
                      <a:rPr lang="en-US" b="0" i="1" smtClean="0">
                        <a:latin typeface="Cambria Math" panose="02040503050406030204" pitchFamily="18" charset="0"/>
                      </a:rPr>
                      <m:t>2</m:t>
                    </m:r>
                    <m:r>
                      <a:rPr lang="ka-GE" b="0" i="1" smtClean="0">
                        <a:latin typeface="Cambria Math" panose="02040503050406030204" pitchFamily="18" charset="0"/>
                      </a:rPr>
                      <m:t>)</m:t>
                    </m:r>
                  </m:oMath>
                </a14:m>
                <a:endParaRPr lang="ka-GE" dirty="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We only consider bound states with eigenvalues </a:t>
                </a:r>
                <a:r>
                  <a:rPr lang="ka-GE" dirty="0">
                    <a:cs typeface="Times New Roman" panose="02020603050405020304" pitchFamily="18" charset="0"/>
                  </a:rPr>
                  <a:t>E&lt;0, </a:t>
                </a:r>
                <a:r>
                  <a:rPr lang="en-US" dirty="0">
                    <a:latin typeface="Times New Roman" panose="02020603050405020304" pitchFamily="18" charset="0"/>
                    <a:cs typeface="Times New Roman" panose="02020603050405020304" pitchFamily="18" charset="0"/>
                  </a:rPr>
                  <a:t>the expression under the root is positive thus </a:t>
                </a:r>
                <a14:m>
                  <m:oMath xmlns:m="http://schemas.openxmlformats.org/officeDocument/2006/math">
                    <m:sSubSup>
                      <m:sSubSupPr>
                        <m:ctrlPr>
                          <a:rPr lang="ka-GE" b="0" i="1" smtClean="0">
                            <a:latin typeface="Cambria Math" panose="02040503050406030204" pitchFamily="18" charset="0"/>
                          </a:rPr>
                        </m:ctrlPr>
                      </m:sSubSup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up>
                        <m:r>
                          <a:rPr lang="ka-GE" b="0" i="1" smtClean="0">
                            <a:latin typeface="Cambria Math" panose="02040503050406030204" pitchFamily="18" charset="0"/>
                          </a:rPr>
                          <m:t>′</m:t>
                        </m:r>
                      </m:sup>
                    </m:sSubSup>
                  </m:oMath>
                </a14:m>
                <a:r>
                  <a:rPr lang="en-US" dirty="0">
                    <a:latin typeface="Times New Roman" panose="02020603050405020304" pitchFamily="18" charset="0"/>
                    <a:cs typeface="Times New Roman" panose="02020603050405020304" pitchFamily="18" charset="0"/>
                  </a:rPr>
                  <a:t> is Hermitian</a:t>
                </a:r>
                <a:r>
                  <a:rPr lang="ka-GE" dirty="0">
                    <a:cs typeface="Times New Roman" panose="02020603050405020304" pitchFamily="18" charset="0"/>
                  </a:rPr>
                  <a:t>.</a:t>
                </a:r>
              </a:p>
              <a:p>
                <a:pPr marL="0" indent="0">
                  <a:buNone/>
                </a:pPr>
                <a:endParaRPr lang="sv-GE" dirty="0"/>
              </a:p>
            </p:txBody>
          </p:sp>
        </mc:Choice>
        <mc:Fallback>
          <p:sp>
            <p:nvSpPr>
              <p:cNvPr id="3" name="Platshållare för innehåll 2">
                <a:extLst>
                  <a:ext uri="{FF2B5EF4-FFF2-40B4-BE49-F238E27FC236}">
                    <a16:creationId xmlns:a16="http://schemas.microsoft.com/office/drawing/2014/main" id="{C89C43FC-06ED-0B4E-BECA-590132DA0214}"/>
                  </a:ext>
                </a:extLst>
              </p:cNvPr>
              <p:cNvSpPr>
                <a:spLocks noGrp="1" noRot="1" noChangeAspect="1" noMove="1" noResize="1" noEditPoints="1" noAdjustHandles="1" noChangeArrowheads="1" noChangeShapeType="1" noTextEdit="1"/>
              </p:cNvSpPr>
              <p:nvPr>
                <p:ph idx="1"/>
              </p:nvPr>
            </p:nvSpPr>
            <p:spPr>
              <a:xfrm>
                <a:off x="838200" y="522514"/>
                <a:ext cx="10515600" cy="5654449"/>
              </a:xfrm>
              <a:blipFill>
                <a:blip r:embed="rId2"/>
                <a:stretch>
                  <a:fillRect l="-1206"/>
                </a:stretch>
              </a:blipFill>
            </p:spPr>
            <p:txBody>
              <a:bodyPr/>
              <a:lstStyle/>
              <a:p>
                <a:r>
                  <a:rPr lang="sv-GE">
                    <a:noFill/>
                  </a:rPr>
                  <a:t> </a:t>
                </a:r>
              </a:p>
            </p:txBody>
          </p:sp>
        </mc:Fallback>
      </mc:AlternateContent>
    </p:spTree>
    <p:extLst>
      <p:ext uri="{BB962C8B-B14F-4D97-AF65-F5344CB8AC3E}">
        <p14:creationId xmlns:p14="http://schemas.microsoft.com/office/powerpoint/2010/main" val="282161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D27BFE-50C4-D243-A7D2-6F3A30B1A145}"/>
              </a:ext>
            </a:extLst>
          </p:cNvPr>
          <p:cNvSpPr>
            <a:spLocks noGrp="1"/>
          </p:cNvSpPr>
          <p:nvPr>
            <p:ph type="title"/>
          </p:nvPr>
        </p:nvSpPr>
        <p:spPr/>
        <p:txBody>
          <a:bodyPr/>
          <a:lstStyle/>
          <a:p>
            <a:r>
              <a:rPr lang="en-US" dirty="0"/>
              <a:t>New commutation relations will look like:</a:t>
            </a:r>
            <a:endParaRPr lang="sv-GE" dirty="0"/>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4F146045-381E-054A-B3B2-CBA5B8988CC7}"/>
                  </a:ext>
                </a:extLst>
              </p:cNvPr>
              <p:cNvSpPr>
                <a:spLocks noGrp="1"/>
              </p:cNvSpPr>
              <p:nvPr>
                <p:ph idx="1"/>
              </p:nvPr>
            </p:nvSpPr>
            <p:spPr/>
            <p:txBody>
              <a:bodyPr/>
              <a:lstStyle/>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𝑘</m:t>
                        </m:r>
                      </m:sub>
                    </m:sSub>
                  </m:oMath>
                </a14:m>
                <a:r>
                  <a:rPr lang="ka-GE" dirty="0"/>
                  <a:t>    (1</a:t>
                </a:r>
                <a:r>
                  <a:rPr lang="en-US" dirty="0"/>
                  <a:t>3</a:t>
                </a:r>
                <a:r>
                  <a:rPr lang="ka-GE" dirty="0"/>
                  <a:t>.1)</a:t>
                </a:r>
              </a:p>
              <a:p>
                <a:pPr marL="0" indent="0">
                  <a:buNone/>
                </a:pPr>
                <a:endParaRPr lang="ka-GE" dirty="0"/>
              </a:p>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r>
                              <a:rPr lang="ka-GE" b="0" i="1" smtClean="0">
                                <a:latin typeface="Cambria Math" panose="02040503050406030204" pitchFamily="18" charset="0"/>
                              </a:rPr>
                              <m:t>′</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r>
                          <a:rPr lang="ka-GE" b="0" i="1" smtClean="0">
                            <a:latin typeface="Cambria Math" panose="02040503050406030204" pitchFamily="18" charset="0"/>
                          </a:rPr>
                          <m:t>′</m:t>
                        </m:r>
                      </m:e>
                      <m:sub>
                        <m:r>
                          <a:rPr lang="ka-GE" b="0" i="1" smtClean="0">
                            <a:latin typeface="Cambria Math" panose="02040503050406030204" pitchFamily="18" charset="0"/>
                          </a:rPr>
                          <m:t>𝑘</m:t>
                        </m:r>
                      </m:sub>
                    </m:sSub>
                    <m:r>
                      <a:rPr lang="ka-GE" b="0" i="1" smtClean="0">
                        <a:latin typeface="Cambria Math" panose="02040503050406030204" pitchFamily="18" charset="0"/>
                      </a:rPr>
                      <m:t> </m:t>
                    </m:r>
                  </m:oMath>
                </a14:m>
                <a:r>
                  <a:rPr lang="ka-GE" dirty="0"/>
                  <a:t> (1</a:t>
                </a:r>
                <a:r>
                  <a:rPr lang="en-US" dirty="0"/>
                  <a:t>3</a:t>
                </a:r>
                <a:r>
                  <a:rPr lang="ka-GE" dirty="0"/>
                  <a:t>.2)</a:t>
                </a:r>
              </a:p>
              <a:p>
                <a:pPr marL="0" indent="0">
                  <a:buNone/>
                </a:pPr>
                <a:endParaRPr lang="ka-GE" dirty="0"/>
              </a:p>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r>
                              <a:rPr lang="ka-GE" b="0" i="1" smtClean="0">
                                <a:latin typeface="Cambria Math" panose="02040503050406030204" pitchFamily="18" charset="0"/>
                              </a:rPr>
                              <m:t>′</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r>
                              <a:rPr lang="ka-GE" b="0" i="0" smtClean="0">
                                <a:latin typeface="Cambria Math" panose="02040503050406030204" pitchFamily="18" charset="0"/>
                              </a:rPr>
                              <m:t>′</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𝑘</m:t>
                        </m:r>
                      </m:sub>
                    </m:sSub>
                  </m:oMath>
                </a14:m>
                <a:r>
                  <a:rPr lang="ka-GE" dirty="0"/>
                  <a:t>  (1</a:t>
                </a:r>
                <a:r>
                  <a:rPr lang="en-US" dirty="0"/>
                  <a:t>3</a:t>
                </a:r>
                <a:r>
                  <a:rPr lang="ka-GE" dirty="0"/>
                  <a:t>.3)</a:t>
                </a:r>
              </a:p>
              <a:p>
                <a:pPr marL="0" indent="0">
                  <a:buNone/>
                </a:pPr>
                <a:endParaRPr lang="sv-GE" dirty="0"/>
              </a:p>
            </p:txBody>
          </p:sp>
        </mc:Choice>
        <mc:Fallback xmlns="">
          <p:sp>
            <p:nvSpPr>
              <p:cNvPr id="3" name="Platshållare för innehåll 2">
                <a:extLst>
                  <a:ext uri="{FF2B5EF4-FFF2-40B4-BE49-F238E27FC236}">
                    <a16:creationId xmlns:a16="http://schemas.microsoft.com/office/drawing/2014/main" id="{4F146045-381E-054A-B3B2-CBA5B8988CC7}"/>
                  </a:ext>
                </a:extLst>
              </p:cNvPr>
              <p:cNvSpPr>
                <a:spLocks noGrp="1" noRot="1" noChangeAspect="1" noMove="1" noResize="1" noEditPoints="1" noAdjustHandles="1" noChangeArrowheads="1" noChangeShapeType="1" noTextEdit="1"/>
              </p:cNvSpPr>
              <p:nvPr>
                <p:ph idx="1"/>
              </p:nvPr>
            </p:nvSpPr>
            <p:spPr>
              <a:blipFill>
                <a:blip r:embed="rId2"/>
                <a:stretch>
                  <a:fillRect t="-1453"/>
                </a:stretch>
              </a:blipFill>
            </p:spPr>
            <p:txBody>
              <a:bodyPr/>
              <a:lstStyle/>
              <a:p>
                <a:r>
                  <a:rPr lang="sv-GE">
                    <a:noFill/>
                  </a:rPr>
                  <a:t> </a:t>
                </a:r>
              </a:p>
            </p:txBody>
          </p:sp>
        </mc:Fallback>
      </mc:AlternateContent>
    </p:spTree>
    <p:extLst>
      <p:ext uri="{BB962C8B-B14F-4D97-AF65-F5344CB8AC3E}">
        <p14:creationId xmlns:p14="http://schemas.microsoft.com/office/powerpoint/2010/main" val="119383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ubrik 1">
                <a:extLst>
                  <a:ext uri="{FF2B5EF4-FFF2-40B4-BE49-F238E27FC236}">
                    <a16:creationId xmlns:a16="http://schemas.microsoft.com/office/drawing/2014/main" id="{8C3E785A-4620-BC4F-A7BB-6E10BBF5D19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Introduce new operators</a:t>
                </a:r>
                <a:r>
                  <a:rPr lang="ka-GE" dirty="0">
                    <a:cs typeface="Times New Roman" panose="02020603050405020304" pitchFamily="18" charset="0"/>
                  </a:rPr>
                  <a:t>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ea typeface="Cambria Math" panose="02040503050406030204" pitchFamily="18" charset="0"/>
                          </a:rPr>
                          <m:t>±</m:t>
                        </m:r>
                      </m:sub>
                    </m:sSub>
                    <m:r>
                      <a:rPr lang="ka-GE" b="0" i="1" smtClean="0">
                        <a:latin typeface="Cambria Math" panose="02040503050406030204" pitchFamily="18" charset="0"/>
                      </a:rPr>
                      <m:t>= </m:t>
                    </m:r>
                    <m:f>
                      <m:fPr>
                        <m:ctrlPr>
                          <a:rPr lang="ka-GE" b="0" i="1" smtClean="0">
                            <a:latin typeface="Cambria Math" panose="02040503050406030204" pitchFamily="18" charset="0"/>
                          </a:rPr>
                        </m:ctrlPr>
                      </m:fPr>
                      <m:num>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𝑖</m:t>
                            </m:r>
                          </m:sub>
                        </m:sSub>
                        <m:r>
                          <a:rPr lang="ka-GE" b="0" i="1" smtClean="0">
                            <a:latin typeface="Cambria Math" panose="02040503050406030204" pitchFamily="18" charset="0"/>
                            <a:ea typeface="Cambria Math" panose="02040503050406030204" pitchFamily="18" charset="0"/>
                          </a:rPr>
                          <m:t>±</m:t>
                        </m:r>
                        <m:sSubSup>
                          <m:sSubSupPr>
                            <m:ctrlPr>
                              <a:rPr lang="ka-GE" b="0" i="1" smtClean="0">
                                <a:latin typeface="Cambria Math" panose="02040503050406030204" pitchFamily="18" charset="0"/>
                                <a:ea typeface="Cambria Math" panose="02040503050406030204" pitchFamily="18" charset="0"/>
                              </a:rPr>
                            </m:ctrlPr>
                          </m:sSubSupPr>
                          <m:e>
                            <m:r>
                              <m:rPr>
                                <m:sty m:val="p"/>
                              </m:rPr>
                              <a:rPr lang="ka-GE" b="0" i="0" smtClean="0">
                                <a:latin typeface="Cambria Math" panose="02040503050406030204" pitchFamily="18" charset="0"/>
                                <a:ea typeface="Cambria Math" panose="02040503050406030204" pitchFamily="18" charset="0"/>
                              </a:rPr>
                              <m:t>Λ</m:t>
                            </m:r>
                          </m:e>
                          <m:sub>
                            <m:r>
                              <a:rPr lang="ka-GE" b="0" i="1" smtClean="0">
                                <a:latin typeface="Cambria Math" panose="02040503050406030204" pitchFamily="18" charset="0"/>
                                <a:ea typeface="Cambria Math" panose="02040503050406030204" pitchFamily="18" charset="0"/>
                              </a:rPr>
                              <m:t>𝑖</m:t>
                            </m:r>
                          </m:sub>
                          <m:sup>
                            <m:r>
                              <a:rPr lang="ka-GE" b="0" i="1" smtClean="0">
                                <a:latin typeface="Cambria Math" panose="02040503050406030204" pitchFamily="18" charset="0"/>
                                <a:ea typeface="Cambria Math" panose="02040503050406030204" pitchFamily="18" charset="0"/>
                              </a:rPr>
                              <m:t>′</m:t>
                            </m:r>
                          </m:sup>
                        </m:sSubSup>
                      </m:num>
                      <m:den>
                        <m:r>
                          <a:rPr lang="ka-GE" b="0" i="1" smtClean="0">
                            <a:latin typeface="Cambria Math" panose="02040503050406030204" pitchFamily="18" charset="0"/>
                          </a:rPr>
                          <m:t>2</m:t>
                        </m:r>
                      </m:den>
                    </m:f>
                  </m:oMath>
                </a14:m>
                <a:endParaRPr lang="sv-GE" dirty="0"/>
              </a:p>
            </p:txBody>
          </p:sp>
        </mc:Choice>
        <mc:Fallback xmlns="">
          <p:sp>
            <p:nvSpPr>
              <p:cNvPr id="2" name="Rubrik 1">
                <a:extLst>
                  <a:ext uri="{FF2B5EF4-FFF2-40B4-BE49-F238E27FC236}">
                    <a16:creationId xmlns:a16="http://schemas.microsoft.com/office/drawing/2014/main" id="{8C3E785A-4620-BC4F-A7BB-6E10BBF5D193}"/>
                  </a:ext>
                </a:extLst>
              </p:cNvPr>
              <p:cNvSpPr>
                <a:spLocks noGrp="1" noRot="1" noChangeAspect="1" noMove="1" noResize="1" noEditPoints="1" noAdjustHandles="1" noChangeArrowheads="1" noChangeShapeType="1" noTextEdit="1"/>
              </p:cNvSpPr>
              <p:nvPr>
                <p:ph type="title"/>
              </p:nvPr>
            </p:nvSpPr>
            <p:spPr>
              <a:blipFill>
                <a:blip r:embed="rId2"/>
                <a:stretch>
                  <a:fillRect l="-2413" b="-2857"/>
                </a:stretch>
              </a:blipFill>
            </p:spPr>
            <p:txBody>
              <a:bodyPr/>
              <a:lstStyle/>
              <a:p>
                <a:r>
                  <a:rPr lang="sv-GE">
                    <a:noFill/>
                  </a:rPr>
                  <a:t> </a:t>
                </a:r>
              </a:p>
            </p:txBody>
          </p:sp>
        </mc:Fallback>
      </mc:AlternateContent>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7E3E1173-0A31-D449-A2FD-B52E4CA67FC5}"/>
                  </a:ext>
                </a:extLst>
              </p:cNvPr>
              <p:cNvSpPr>
                <a:spLocks noGrp="1"/>
              </p:cNvSpPr>
              <p:nvPr>
                <p:ph idx="1"/>
              </p:nvPr>
            </p:nvSpPr>
            <p:spPr>
              <a:xfrm>
                <a:off x="838200" y="1690688"/>
                <a:ext cx="10515600" cy="5167311"/>
              </a:xfrm>
            </p:spPr>
            <p:txBody>
              <a:bodyPr/>
              <a:lstStyle/>
              <a:p>
                <a:pPr marL="0" indent="0" algn="ctr">
                  <a:buNone/>
                </a:pPr>
                <a14:m>
                  <m:oMath xmlns:m="http://schemas.openxmlformats.org/officeDocument/2006/math">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r>
                      <a:rPr lang="ka-GE" b="0" i="1" smtClean="0">
                        <a:latin typeface="Cambria Math" panose="02040503050406030204" pitchFamily="18" charset="0"/>
                      </a:rPr>
                      <m:t>,</m:t>
                    </m:r>
                  </m:oMath>
                </a14:m>
                <a:r>
                  <a:rPr lang="ka-GE" b="0" dirty="0"/>
                  <a:t>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oMath>
                </a14:m>
                <a:r>
                  <a:rPr lang="ka-GE" dirty="0"/>
                  <a:t>]=0                           (1</a:t>
                </a:r>
                <a:r>
                  <a:rPr lang="en-US" dirty="0"/>
                  <a:t>4</a:t>
                </a:r>
                <a:r>
                  <a:rPr lang="ka-GE" dirty="0"/>
                  <a:t>.1)</a:t>
                </a:r>
              </a:p>
              <a:p>
                <a:pPr marL="0" indent="0" algn="ctr">
                  <a:buNone/>
                </a:pPr>
                <a14:m>
                  <m:oMath xmlns:m="http://schemas.openxmlformats.org/officeDocument/2006/math">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r>
                      <a:rPr lang="ka-GE" b="0" i="1" smtClean="0">
                        <a:latin typeface="Cambria Math" panose="02040503050406030204" pitchFamily="18" charset="0"/>
                      </a:rPr>
                      <m:t>,</m:t>
                    </m:r>
                  </m:oMath>
                </a14:m>
                <a:r>
                  <a:rPr lang="ka-GE" b="0" dirty="0"/>
                  <a:t>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oMath>
                </a14:m>
                <a:r>
                  <a:rPr lang="ka-GE" dirty="0"/>
                  <a:t>]=</a:t>
                </a:r>
                <a14:m>
                  <m:oMath xmlns:m="http://schemas.openxmlformats.org/officeDocument/2006/math">
                    <m:r>
                      <a:rPr lang="ka-GE" b="0" i="0" dirty="0" smtClean="0">
                        <a:latin typeface="Cambria Math" panose="02040503050406030204" pitchFamily="18" charset="0"/>
                      </a:rPr>
                      <m:t> </m:t>
                    </m:r>
                    <m:r>
                      <a:rPr lang="ka-GE" b="0" i="1" dirty="0" smtClean="0">
                        <a:latin typeface="Cambria Math" panose="02040503050406030204" pitchFamily="18" charset="0"/>
                      </a:rPr>
                      <m:t>𝑖</m:t>
                    </m:r>
                    <m:r>
                      <a:rPr lang="ka-GE" b="0" i="1" dirty="0" smtClean="0">
                        <a:latin typeface="Cambria Math" panose="02040503050406030204" pitchFamily="18" charset="0"/>
                      </a:rPr>
                      <m:t>ℏ</m:t>
                    </m:r>
                    <m:sSub>
                      <m:sSubPr>
                        <m:ctrlPr>
                          <a:rPr lang="ka-GE" b="0" i="1" dirty="0" smtClean="0">
                            <a:latin typeface="Cambria Math" panose="02040503050406030204" pitchFamily="18" charset="0"/>
                          </a:rPr>
                        </m:ctrlPr>
                      </m:sSubPr>
                      <m:e>
                        <m:r>
                          <a:rPr lang="ka-GE" b="0" i="1" dirty="0" smtClean="0">
                            <a:latin typeface="Cambria Math" panose="02040503050406030204" pitchFamily="18" charset="0"/>
                          </a:rPr>
                          <m:t>𝜖</m:t>
                        </m:r>
                      </m:e>
                      <m:sub>
                        <m:r>
                          <a:rPr lang="ka-GE" b="0" i="1" dirty="0" smtClean="0">
                            <a:latin typeface="Cambria Math" panose="02040503050406030204" pitchFamily="18" charset="0"/>
                          </a:rPr>
                          <m:t>𝑖𝑗𝑘</m:t>
                        </m:r>
                      </m:sub>
                    </m:sSub>
                    <m:sSub>
                      <m:sSubPr>
                        <m:ctrlPr>
                          <a:rPr lang="ka-GE" b="0" i="1" dirty="0" smtClean="0">
                            <a:latin typeface="Cambria Math" panose="02040503050406030204" pitchFamily="18" charset="0"/>
                          </a:rPr>
                        </m:ctrlPr>
                      </m:sSubPr>
                      <m:e>
                        <m:r>
                          <a:rPr lang="ka-GE" b="0" i="1" dirty="0" smtClean="0">
                            <a:latin typeface="Cambria Math" panose="02040503050406030204" pitchFamily="18" charset="0"/>
                          </a:rPr>
                          <m:t>𝐴</m:t>
                        </m:r>
                      </m:e>
                      <m:sub>
                        <m:r>
                          <a:rPr lang="ka-GE" b="0" i="1" dirty="0" smtClean="0">
                            <a:latin typeface="Cambria Math" panose="02040503050406030204" pitchFamily="18" charset="0"/>
                          </a:rPr>
                          <m:t>+,</m:t>
                        </m:r>
                        <m:r>
                          <a:rPr lang="ka-GE" b="0" i="1" dirty="0" smtClean="0">
                            <a:latin typeface="Cambria Math" panose="02040503050406030204" pitchFamily="18" charset="0"/>
                          </a:rPr>
                          <m:t>𝑘</m:t>
                        </m:r>
                      </m:sub>
                    </m:sSub>
                  </m:oMath>
                </a14:m>
                <a:r>
                  <a:rPr lang="ka-GE" dirty="0"/>
                  <a:t>             (1</a:t>
                </a:r>
                <a:r>
                  <a:rPr lang="en-US" dirty="0"/>
                  <a:t>4</a:t>
                </a:r>
                <a:r>
                  <a:rPr lang="ka-GE" dirty="0"/>
                  <a:t>.2)</a:t>
                </a:r>
              </a:p>
              <a:p>
                <a:pPr marL="0" indent="0" algn="ctr">
                  <a:buNone/>
                </a:pPr>
                <a14:m>
                  <m:oMath xmlns:m="http://schemas.openxmlformats.org/officeDocument/2006/math">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r>
                      <a:rPr lang="ka-GE" b="0" i="1" smtClean="0">
                        <a:latin typeface="Cambria Math" panose="02040503050406030204" pitchFamily="18" charset="0"/>
                      </a:rPr>
                      <m:t>,</m:t>
                    </m:r>
                  </m:oMath>
                </a14:m>
                <a:r>
                  <a:rPr lang="ka-GE" b="0" dirty="0"/>
                  <a:t>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oMath>
                </a14:m>
                <a:r>
                  <a:rPr lang="ka-GE" dirty="0"/>
                  <a:t>]=</a:t>
                </a:r>
                <a:r>
                  <a:rPr lang="ka-GE" b="0" dirty="0"/>
                  <a:t> </a:t>
                </a:r>
                <a14:m>
                  <m:oMath xmlns:m="http://schemas.openxmlformats.org/officeDocument/2006/math">
                    <m:r>
                      <a:rPr lang="ka-GE" b="0" i="1" dirty="0" smtClean="0">
                        <a:latin typeface="Cambria Math" panose="02040503050406030204" pitchFamily="18" charset="0"/>
                      </a:rPr>
                      <m:t>𝑖</m:t>
                    </m:r>
                    <m:r>
                      <a:rPr lang="ka-GE" b="0" i="1" dirty="0" smtClean="0">
                        <a:latin typeface="Cambria Math" panose="02040503050406030204" pitchFamily="18" charset="0"/>
                      </a:rPr>
                      <m:t>ℏ</m:t>
                    </m:r>
                    <m:sSub>
                      <m:sSubPr>
                        <m:ctrlPr>
                          <a:rPr lang="ka-GE" b="0" i="1" dirty="0" smtClean="0">
                            <a:latin typeface="Cambria Math" panose="02040503050406030204" pitchFamily="18" charset="0"/>
                          </a:rPr>
                        </m:ctrlPr>
                      </m:sSubPr>
                      <m:e>
                        <m:r>
                          <a:rPr lang="ka-GE" b="0" i="1" dirty="0" smtClean="0">
                            <a:latin typeface="Cambria Math" panose="02040503050406030204" pitchFamily="18" charset="0"/>
                          </a:rPr>
                          <m:t>𝜖</m:t>
                        </m:r>
                      </m:e>
                      <m:sub>
                        <m:r>
                          <a:rPr lang="ka-GE" b="0" i="1" dirty="0" smtClean="0">
                            <a:latin typeface="Cambria Math" panose="02040503050406030204" pitchFamily="18" charset="0"/>
                          </a:rPr>
                          <m:t>𝑖𝑗𝑘</m:t>
                        </m:r>
                      </m:sub>
                    </m:sSub>
                    <m:sSub>
                      <m:sSubPr>
                        <m:ctrlPr>
                          <a:rPr lang="ka-GE" b="0" i="1" dirty="0" smtClean="0">
                            <a:latin typeface="Cambria Math" panose="02040503050406030204" pitchFamily="18" charset="0"/>
                          </a:rPr>
                        </m:ctrlPr>
                      </m:sSubPr>
                      <m:e>
                        <m:r>
                          <a:rPr lang="ka-GE" b="0" i="1" dirty="0" smtClean="0">
                            <a:latin typeface="Cambria Math" panose="02040503050406030204" pitchFamily="18" charset="0"/>
                          </a:rPr>
                          <m:t>𝐴</m:t>
                        </m:r>
                      </m:e>
                      <m:sub>
                        <m:r>
                          <a:rPr lang="ka-GE" b="0" i="1" dirty="0" smtClean="0">
                            <a:latin typeface="Cambria Math" panose="02040503050406030204" pitchFamily="18" charset="0"/>
                          </a:rPr>
                          <m:t>−,</m:t>
                        </m:r>
                        <m:r>
                          <a:rPr lang="ka-GE" b="0" i="1" dirty="0" smtClean="0">
                            <a:latin typeface="Cambria Math" panose="02040503050406030204" pitchFamily="18" charset="0"/>
                          </a:rPr>
                          <m:t>𝑘</m:t>
                        </m:r>
                      </m:sub>
                    </m:sSub>
                    <m:r>
                      <a:rPr lang="ka-GE" b="0" i="0" dirty="0" smtClean="0">
                        <a:latin typeface="Cambria Math" panose="02040503050406030204" pitchFamily="18" charset="0"/>
                      </a:rPr>
                      <m:t>       </m:t>
                    </m:r>
                  </m:oMath>
                </a14:m>
                <a:r>
                  <a:rPr lang="ka-GE" dirty="0"/>
                  <a:t>      (1</a:t>
                </a:r>
                <a:r>
                  <a:rPr lang="en-US" dirty="0"/>
                  <a:t>4</a:t>
                </a:r>
                <a:r>
                  <a:rPr lang="ka-GE" dirty="0"/>
                  <a:t>.3)</a:t>
                </a:r>
              </a:p>
              <a:p>
                <a:pPr marL="0" indent="0" algn="ctr">
                  <a:buNone/>
                </a:pPr>
                <a:endParaRPr lang="ka-GE" dirty="0">
                  <a:cs typeface="Times New Roman" panose="02020603050405020304" pitchFamily="18" charset="0"/>
                </a:endParaRPr>
              </a:p>
              <a:p>
                <a:pPr marL="0" indent="0">
                  <a:buNone/>
                </a:pP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r>
                      <a:rPr lang="ka-GE" b="0" i="1" smtClean="0">
                        <a:latin typeface="Cambria Math" panose="02040503050406030204" pitchFamily="18" charset="0"/>
                      </a:rPr>
                      <m:t> </m:t>
                    </m:r>
                    <m:sSub>
                      <m:sSubPr>
                        <m:ctrlPr>
                          <a:rPr lang="ka-GE" b="0" i="1" smtClean="0">
                            <a:latin typeface="Cambria Math" panose="02040503050406030204" pitchFamily="18" charset="0"/>
                          </a:rPr>
                        </m:ctrlPr>
                      </m:sSubPr>
                      <m:e>
                        <m:r>
                          <a:rPr lang="en-US" b="0" i="1" smtClean="0">
                            <a:latin typeface="Cambria Math" panose="02040503050406030204" pitchFamily="18" charset="0"/>
                          </a:rPr>
                          <m:t>𝑎𝑛𝑑</m:t>
                        </m:r>
                        <m:r>
                          <a:rPr lang="en-US" b="0" i="1" smtClean="0">
                            <a:latin typeface="Cambria Math" panose="02040503050406030204" pitchFamily="18" charset="0"/>
                          </a:rPr>
                          <m:t> </m:t>
                        </m:r>
                        <m:r>
                          <a:rPr lang="ka-GE" b="0" i="1" smtClean="0">
                            <a:latin typeface="Cambria Math" panose="02040503050406030204" pitchFamily="18" charset="0"/>
                          </a:rPr>
                          <m:t> </m:t>
                        </m:r>
                        <m:r>
                          <a:rPr lang="ka-GE" b="0" i="1" smtClean="0">
                            <a:latin typeface="Cambria Math" panose="02040503050406030204" pitchFamily="18" charset="0"/>
                          </a:rPr>
                          <m:t>𝐴</m:t>
                        </m:r>
                      </m:e>
                      <m:sub>
                        <m:r>
                          <a:rPr lang="ka-GE" b="0" i="1" smtClean="0">
                            <a:latin typeface="Cambria Math" panose="02040503050406030204" pitchFamily="18" charset="0"/>
                          </a:rPr>
                          <m:t>−,</m:t>
                        </m:r>
                        <m:r>
                          <a:rPr lang="ka-GE" b="0" i="1" smtClean="0">
                            <a:latin typeface="Cambria Math" panose="02040503050406030204" pitchFamily="18" charset="0"/>
                          </a:rPr>
                          <m:t>𝑖</m:t>
                        </m:r>
                      </m:sub>
                    </m:sSub>
                  </m:oMath>
                </a14:m>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on their own create SO(3) algebra, therefore:</a:t>
                </a:r>
                <a:endParaRPr lang="ka-GE" dirty="0">
                  <a:cs typeface="Times New Roman" panose="02020603050405020304" pitchFamily="18" charset="0"/>
                </a:endParaRPr>
              </a:p>
              <a:p>
                <a:pPr marL="0" indent="0" algn="ctr">
                  <a:buNone/>
                </a:pPr>
                <a14:m>
                  <m:oMath xmlns:m="http://schemas.openxmlformats.org/officeDocument/2006/math">
                    <m:r>
                      <a:rPr lang="ka-GE" b="0" i="1" smtClean="0">
                        <a:latin typeface="Cambria Math" panose="02040503050406030204" pitchFamily="18" charset="0"/>
                      </a:rPr>
                      <m:t>𝑆𝑂</m:t>
                    </m:r>
                    <m:d>
                      <m:dPr>
                        <m:ctrlPr>
                          <a:rPr lang="ka-GE" b="0" i="1" smtClean="0">
                            <a:latin typeface="Cambria Math" panose="02040503050406030204" pitchFamily="18" charset="0"/>
                          </a:rPr>
                        </m:ctrlPr>
                      </m:dPr>
                      <m:e>
                        <m:r>
                          <a:rPr lang="ka-GE" b="0" i="1" smtClean="0">
                            <a:latin typeface="Cambria Math" panose="02040503050406030204" pitchFamily="18" charset="0"/>
                          </a:rPr>
                          <m:t>4</m:t>
                        </m:r>
                      </m:e>
                    </m:d>
                    <m:r>
                      <a:rPr lang="ka-GE" i="1">
                        <a:latin typeface="Cambria Math" panose="02040503050406030204" pitchFamily="18" charset="0"/>
                        <a:ea typeface="Cambria Math" panose="02040503050406030204" pitchFamily="18" charset="0"/>
                      </a:rPr>
                      <m:t>≡</m:t>
                    </m:r>
                    <m:r>
                      <m:rPr>
                        <m:sty m:val="p"/>
                      </m:rPr>
                      <a:rPr lang="ka-GE" b="0" i="0" smtClean="0">
                        <a:latin typeface="Cambria Math" panose="02040503050406030204" pitchFamily="18" charset="0"/>
                        <a:ea typeface="Cambria Math" panose="02040503050406030204" pitchFamily="18" charset="0"/>
                      </a:rPr>
                      <m:t>SO</m:t>
                    </m:r>
                    <m:r>
                      <a:rPr lang="ka-GE" b="0" i="0" smtClean="0">
                        <a:latin typeface="Cambria Math" panose="02040503050406030204" pitchFamily="18" charset="0"/>
                        <a:ea typeface="Cambria Math" panose="02040503050406030204" pitchFamily="18" charset="0"/>
                      </a:rPr>
                      <m:t>(3)</m:t>
                    </m:r>
                    <m:r>
                      <a:rPr lang="ka-GE" b="0" i="1" smtClean="0">
                        <a:latin typeface="Cambria Math" panose="02040503050406030204" pitchFamily="18" charset="0"/>
                        <a:ea typeface="Cambria Math" panose="02040503050406030204" pitchFamily="18" charset="0"/>
                      </a:rPr>
                      <m:t>⨁</m:t>
                    </m:r>
                    <m:r>
                      <a:rPr lang="ka-GE" b="0" i="1" smtClean="0">
                        <a:latin typeface="Cambria Math" panose="02040503050406030204" pitchFamily="18" charset="0"/>
                        <a:ea typeface="Cambria Math" panose="02040503050406030204" pitchFamily="18" charset="0"/>
                      </a:rPr>
                      <m:t>𝑆𝑂</m:t>
                    </m:r>
                    <m:r>
                      <a:rPr lang="ka-GE" b="0" i="1" smtClean="0">
                        <a:latin typeface="Cambria Math" panose="02040503050406030204" pitchFamily="18" charset="0"/>
                        <a:ea typeface="Cambria Math" panose="02040503050406030204" pitchFamily="18" charset="0"/>
                      </a:rPr>
                      <m:t>(3)</m:t>
                    </m:r>
                  </m:oMath>
                </a14:m>
                <a:r>
                  <a:rPr lang="en-US" dirty="0">
                    <a:latin typeface="Times New Roman" panose="02020603050405020304" pitchFamily="18" charset="0"/>
                    <a:cs typeface="Times New Roman" panose="02020603050405020304" pitchFamily="18" charset="0"/>
                  </a:rPr>
                  <a:t>              (15)</a:t>
                </a:r>
                <a:endParaRPr lang="ka-GE" dirty="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SO(4) is the direct sum of two SO(3) groups</a:t>
                </a:r>
                <a:endParaRPr lang="ka-GE" dirty="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Irreducible representation of </a:t>
                </a:r>
                <a:r>
                  <a:rPr lang="ka-GE" dirty="0">
                    <a:cs typeface="Times New Roman" panose="02020603050405020304" pitchFamily="18" charset="0"/>
                  </a:rPr>
                  <a:t>SO(4)</a:t>
                </a:r>
                <a:r>
                  <a:rPr lang="en-US" dirty="0">
                    <a:latin typeface="Times New Roman" panose="02020603050405020304" pitchFamily="18" charset="0"/>
                    <a:cs typeface="Times New Roman" panose="02020603050405020304" pitchFamily="18" charset="0"/>
                  </a:rPr>
                  <a:t> algebra can be written by </a:t>
                </a:r>
                <a14:m>
                  <m:oMath xmlns:m="http://schemas.openxmlformats.org/officeDocument/2006/math">
                    <m:d>
                      <m:dPr>
                        <m:ctrlPr>
                          <a:rPr lang="ka-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e>
                    </m:d>
                  </m:oMath>
                </a14:m>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=0,</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latin typeface="Times New Roman" panose="02020603050405020304" pitchFamily="18" charset="0"/>
                    <a:cs typeface="Times New Roman" panose="02020603050405020304" pitchFamily="18" charset="0"/>
                  </a:rPr>
                  <a:t> … and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en-US" b="0" i="1" smtClean="0">
                            <a:latin typeface="Cambria Math" panose="02040503050406030204" pitchFamily="18" charset="0"/>
                          </a:rPr>
                          <m:t>−</m:t>
                        </m:r>
                      </m:sub>
                    </m:sSub>
                    <m:r>
                      <a:rPr lang="ka-GE"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=0,</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latin typeface="Times New Roman" panose="02020603050405020304" pitchFamily="18" charset="0"/>
                    <a:cs typeface="Times New Roman" panose="02020603050405020304" pitchFamily="18" charset="0"/>
                  </a:rPr>
                  <a:t>… with dimension</a:t>
                </a:r>
                <a:r>
                  <a:rPr lang="ka-GE" dirty="0">
                    <a:cs typeface="Times New Roman" panose="02020603050405020304" pitchFamily="18" charset="0"/>
                  </a:rPr>
                  <a:t> </a:t>
                </a:r>
                <a14:m>
                  <m:oMath xmlns:m="http://schemas.openxmlformats.org/officeDocument/2006/math">
                    <m:d>
                      <m:dPr>
                        <m:ctrlPr>
                          <a:rPr lang="ka-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+1 </m:t>
                        </m:r>
                      </m:e>
                    </m:d>
                  </m:oMath>
                </a14:m>
                <a:r>
                  <a:rPr lang="ka-GE" dirty="0">
                    <a:cs typeface="Times New Roman" panose="02020603050405020304" pitchFamily="18" charset="0"/>
                  </a:rPr>
                  <a:t> </a:t>
                </a:r>
                <a14:m>
                  <m:oMath xmlns:m="http://schemas.openxmlformats.org/officeDocument/2006/math">
                    <m:d>
                      <m:dPr>
                        <m:ctrlPr>
                          <a:rPr lang="ka-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+1 </m:t>
                        </m:r>
                      </m:e>
                    </m:d>
                  </m:oMath>
                </a14:m>
                <a:endParaRPr lang="sv-GE" dirty="0">
                  <a:latin typeface="Times New Roman" panose="02020603050405020304" pitchFamily="18" charset="0"/>
                  <a:cs typeface="Times New Roman" panose="02020603050405020304" pitchFamily="18" charset="0"/>
                </a:endParaRPr>
              </a:p>
              <a:p>
                <a:pPr marL="0" indent="0">
                  <a:buNone/>
                </a:pPr>
                <a:endParaRPr lang="ka-GE" dirty="0"/>
              </a:p>
              <a:p>
                <a:pPr marL="0" indent="0">
                  <a:buNone/>
                </a:pPr>
                <a:endParaRPr lang="ka-GE" dirty="0"/>
              </a:p>
              <a:p>
                <a:pPr marL="0" indent="0">
                  <a:buNone/>
                </a:pPr>
                <a:endParaRPr lang="sv-GE" dirty="0"/>
              </a:p>
            </p:txBody>
          </p:sp>
        </mc:Choice>
        <mc:Fallback>
          <p:sp>
            <p:nvSpPr>
              <p:cNvPr id="3" name="Platshållare för innehåll 2">
                <a:extLst>
                  <a:ext uri="{FF2B5EF4-FFF2-40B4-BE49-F238E27FC236}">
                    <a16:creationId xmlns:a16="http://schemas.microsoft.com/office/drawing/2014/main" id="{7E3E1173-0A31-D449-A2FD-B52E4CA67FC5}"/>
                  </a:ext>
                </a:extLst>
              </p:cNvPr>
              <p:cNvSpPr>
                <a:spLocks noGrp="1" noRot="1" noChangeAspect="1" noMove="1" noResize="1" noEditPoints="1" noAdjustHandles="1" noChangeArrowheads="1" noChangeShapeType="1" noTextEdit="1"/>
              </p:cNvSpPr>
              <p:nvPr>
                <p:ph idx="1"/>
              </p:nvPr>
            </p:nvSpPr>
            <p:spPr>
              <a:xfrm>
                <a:off x="838200" y="1690688"/>
                <a:ext cx="10515600" cy="5167311"/>
              </a:xfrm>
              <a:blipFill>
                <a:blip r:embed="rId3"/>
                <a:stretch>
                  <a:fillRect l="-1206" t="-1716" b="-980"/>
                </a:stretch>
              </a:blipFill>
            </p:spPr>
            <p:txBody>
              <a:bodyPr/>
              <a:lstStyle/>
              <a:p>
                <a:r>
                  <a:rPr lang="sv-GE">
                    <a:noFill/>
                  </a:rPr>
                  <a:t> </a:t>
                </a:r>
              </a:p>
            </p:txBody>
          </p:sp>
        </mc:Fallback>
      </mc:AlternateContent>
    </p:spTree>
    <p:extLst>
      <p:ext uri="{BB962C8B-B14F-4D97-AF65-F5344CB8AC3E}">
        <p14:creationId xmlns:p14="http://schemas.microsoft.com/office/powerpoint/2010/main" val="316271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568F44-CB2A-404B-AE3B-897D5041347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Kazimir operators</a:t>
            </a:r>
            <a:endParaRPr lang="sv-G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FEC8D77C-3C48-D444-B016-F66B4ACC1867}"/>
                  </a:ext>
                </a:extLst>
              </p:cNvPr>
              <p:cNvSpPr>
                <a:spLocks noGrp="1"/>
              </p:cNvSpPr>
              <p:nvPr>
                <p:ph idx="1"/>
              </p:nvPr>
            </p:nvSpPr>
            <p:spPr>
              <a:xfrm>
                <a:off x="743607" y="1615418"/>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because</a:t>
                </a:r>
                <a:r>
                  <a:rPr lang="ka-GE" dirty="0">
                    <a:cs typeface="Times New Roman" panose="02020603050405020304" pitchFamily="18" charset="0"/>
                  </a:rPr>
                  <a:t> </a:t>
                </a:r>
                <a14:m>
                  <m:oMath xmlns:m="http://schemas.openxmlformats.org/officeDocument/2006/math">
                    <m:acc>
                      <m:accPr>
                        <m:chr m:val="⃗"/>
                        <m:ctrlPr>
                          <a:rPr lang="ka-GE" b="0" i="1" smtClean="0">
                            <a:latin typeface="Cambria Math" panose="02040503050406030204" pitchFamily="18" charset="0"/>
                          </a:rPr>
                        </m:ctrlPr>
                      </m:accPr>
                      <m:e>
                        <m:r>
                          <a:rPr lang="ka-GE" b="0" i="1" smtClean="0">
                            <a:latin typeface="Cambria Math" panose="02040503050406030204" pitchFamily="18" charset="0"/>
                          </a:rPr>
                          <m:t> </m:t>
                        </m:r>
                        <m:r>
                          <a:rPr lang="ka-GE" b="0" i="1" smtClean="0">
                            <a:latin typeface="Cambria Math" panose="02040503050406030204" pitchFamily="18" charset="0"/>
                          </a:rPr>
                          <m:t>𝐿</m:t>
                        </m:r>
                      </m:e>
                    </m:acc>
                    <m:r>
                      <a:rPr lang="ka-GE" b="0" i="1" dirty="0" smtClean="0">
                        <a:latin typeface="Cambria Math" panose="02040503050406030204" pitchFamily="18" charset="0"/>
                      </a:rPr>
                      <m:t>⋅</m:t>
                    </m:r>
                    <m:acc>
                      <m:accPr>
                        <m:chr m:val="⃗"/>
                        <m:ctrlPr>
                          <a:rPr lang="ka-GE" b="0" i="1" dirty="0" smtClean="0">
                            <a:latin typeface="Cambria Math" panose="02040503050406030204" pitchFamily="18" charset="0"/>
                          </a:rPr>
                        </m:ctrlPr>
                      </m:accPr>
                      <m:e>
                        <m:sSup>
                          <m:sSupPr>
                            <m:ctrlPr>
                              <a:rPr lang="ka-GE" b="0" i="1" dirty="0" smtClean="0">
                                <a:latin typeface="Cambria Math" panose="02040503050406030204" pitchFamily="18" charset="0"/>
                              </a:rPr>
                            </m:ctrlPr>
                          </m:sSupPr>
                          <m:e>
                            <m:r>
                              <m:rPr>
                                <m:sty m:val="p"/>
                              </m:rPr>
                              <a:rPr lang="ka-GE" b="0" i="0" dirty="0" smtClean="0">
                                <a:latin typeface="Cambria Math" panose="02040503050406030204" pitchFamily="18" charset="0"/>
                              </a:rPr>
                              <m:t>Λ</m:t>
                            </m:r>
                          </m:e>
                          <m:sup>
                            <m:r>
                              <a:rPr lang="ka-GE" b="0" i="1" dirty="0" smtClean="0">
                                <a:latin typeface="Cambria Math" panose="02040503050406030204" pitchFamily="18" charset="0"/>
                              </a:rPr>
                              <m:t>′</m:t>
                            </m:r>
                          </m:sup>
                        </m:sSup>
                      </m:e>
                    </m:acc>
                    <m:r>
                      <a:rPr lang="ka-GE" b="0" i="1" dirty="0" smtClean="0">
                        <a:latin typeface="Cambria Math" panose="02040503050406030204" pitchFamily="18" charset="0"/>
                      </a:rPr>
                      <m:t>=0</m:t>
                    </m:r>
                  </m:oMath>
                </a14:m>
                <a:endParaRPr lang="ka-GE" b="0" dirty="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ka-GE" b="0" i="1"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dirty="0" smtClean="0">
                          <a:latin typeface="Cambria Math" panose="02040503050406030204" pitchFamily="18" charset="0"/>
                        </a:rPr>
                        <m:t>−</m:t>
                      </m:r>
                      <m:acc>
                        <m:accPr>
                          <m:chr m:val="⃗"/>
                          <m:ctrlPr>
                            <a:rPr lang="ka-GE" b="0" i="1" dirty="0"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dirty="0" smtClean="0">
                          <a:latin typeface="Cambria Math" panose="02040503050406030204" pitchFamily="18" charset="0"/>
                        </a:rPr>
                        <m:t>=</m:t>
                      </m:r>
                      <m:acc>
                        <m:accPr>
                          <m:chr m:val="⃗"/>
                          <m:ctrlPr>
                            <a:rPr lang="ka-GE" b="0" i="1" smtClean="0">
                              <a:latin typeface="Cambria Math" panose="02040503050406030204" pitchFamily="18" charset="0"/>
                            </a:rPr>
                          </m:ctrlPr>
                        </m:accPr>
                        <m:e>
                          <m:r>
                            <a:rPr lang="ka-GE" b="0" i="1" smtClean="0">
                              <a:latin typeface="Cambria Math" panose="02040503050406030204" pitchFamily="18" charset="0"/>
                            </a:rPr>
                            <m:t> </m:t>
                          </m:r>
                          <m:r>
                            <a:rPr lang="ka-GE" b="0" i="1" smtClean="0">
                              <a:latin typeface="Cambria Math" panose="02040503050406030204" pitchFamily="18" charset="0"/>
                            </a:rPr>
                            <m:t>𝐿</m:t>
                          </m:r>
                        </m:e>
                      </m:acc>
                      <m:r>
                        <a:rPr lang="ka-GE" b="0" i="1" dirty="0" smtClean="0">
                          <a:latin typeface="Cambria Math" panose="02040503050406030204" pitchFamily="18" charset="0"/>
                        </a:rPr>
                        <m:t>⋅</m:t>
                      </m:r>
                      <m:acc>
                        <m:accPr>
                          <m:chr m:val="⃗"/>
                          <m:ctrlPr>
                            <a:rPr lang="ka-GE" b="0" i="1" dirty="0" smtClean="0">
                              <a:latin typeface="Cambria Math" panose="02040503050406030204" pitchFamily="18" charset="0"/>
                            </a:rPr>
                          </m:ctrlPr>
                        </m:accPr>
                        <m:e>
                          <m:sSup>
                            <m:sSupPr>
                              <m:ctrlPr>
                                <a:rPr lang="ka-GE" b="0" i="1" dirty="0" smtClean="0">
                                  <a:latin typeface="Cambria Math" panose="02040503050406030204" pitchFamily="18" charset="0"/>
                                </a:rPr>
                              </m:ctrlPr>
                            </m:sSupPr>
                            <m:e>
                              <m:r>
                                <m:rPr>
                                  <m:sty m:val="p"/>
                                </m:rPr>
                                <a:rPr lang="ka-GE" b="0" i="0" dirty="0" smtClean="0">
                                  <a:latin typeface="Cambria Math" panose="02040503050406030204" pitchFamily="18" charset="0"/>
                                </a:rPr>
                                <m:t>Λ</m:t>
                              </m:r>
                            </m:e>
                            <m:sup>
                              <m:r>
                                <a:rPr lang="ka-GE" b="0" i="1" dirty="0" smtClean="0">
                                  <a:latin typeface="Cambria Math" panose="02040503050406030204" pitchFamily="18" charset="0"/>
                                </a:rPr>
                                <m:t>′</m:t>
                              </m:r>
                            </m:sup>
                          </m:sSup>
                        </m:e>
                      </m:acc>
                      <m:r>
                        <a:rPr lang="ka-GE" b="0" i="1" dirty="0" smtClean="0">
                          <a:latin typeface="Cambria Math" panose="02040503050406030204" pitchFamily="18" charset="0"/>
                        </a:rPr>
                        <m:t>=0</m:t>
                      </m:r>
                    </m:oMath>
                  </m:oMathPara>
                </a14:m>
                <a:endParaRPr lang="ka-GE" b="0" dirty="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Therefore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m:t>
                    </m:r>
                    <m:r>
                      <a:rPr lang="ka-GE" b="0" i="1" smtClean="0">
                        <a:latin typeface="Cambria Math" panose="02040503050406030204" pitchFamily="18" charset="0"/>
                      </a:rPr>
                      <m:t>𝑎</m:t>
                    </m:r>
                    <m:r>
                      <a:rPr lang="ka-GE" b="0" i="1" smtClean="0">
                        <a:latin typeface="Cambria Math" panose="02040503050406030204" pitchFamily="18" charset="0"/>
                      </a:rPr>
                      <m:t>_=</m:t>
                    </m:r>
                    <m:r>
                      <a:rPr lang="ka-GE" b="0" i="1" smtClean="0">
                        <a:latin typeface="Cambria Math" panose="02040503050406030204" pitchFamily="18" charset="0"/>
                      </a:rPr>
                      <m:t>𝑎</m:t>
                    </m:r>
                  </m:oMath>
                </a14:m>
                <a:endParaRPr lang="ka-GE" b="0" dirty="0">
                  <a:cs typeface="Times New Roman" panose="02020603050405020304" pitchFamily="18" charset="0"/>
                </a:endParaRPr>
              </a:p>
              <a:p>
                <a:pPr marL="0" indent="0">
                  <a:buNone/>
                </a:pPr>
                <a:endParaRPr lang="ka-GE" b="0" dirty="0">
                  <a:cs typeface="Times New Roman" panose="02020603050405020304" pitchFamily="18" charset="0"/>
                </a:endParaRPr>
              </a:p>
              <a:p>
                <a:pPr marL="0" indent="0" algn="ctr">
                  <a:buNone/>
                </a:pPr>
                <a14:m>
                  <m:oMath xmlns:m="http://schemas.openxmlformats.org/officeDocument/2006/math">
                    <m:acc>
                      <m:accPr>
                        <m:chr m:val="⃗"/>
                        <m:ctrlPr>
                          <a:rPr lang="ka-GE" b="0" i="1"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smtClean="0">
                        <a:latin typeface="Cambria Math" panose="02040503050406030204" pitchFamily="18" charset="0"/>
                      </a:rPr>
                      <m:t>+</m:t>
                    </m:r>
                    <m:acc>
                      <m:accPr>
                        <m:chr m:val="⃗"/>
                        <m:ctrlPr>
                          <a:rPr lang="ka-GE" b="0" i="1" dirty="0"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1</m:t>
                        </m:r>
                      </m:num>
                      <m:den>
                        <m:r>
                          <a:rPr lang="ka-GE" b="0" i="1" smtClean="0">
                            <a:latin typeface="Cambria Math" panose="02040503050406030204" pitchFamily="18" charset="0"/>
                          </a:rPr>
                          <m:t>2</m:t>
                        </m:r>
                      </m:den>
                    </m:f>
                    <m:d>
                      <m:dPr>
                        <m:ctrlPr>
                          <a:rPr lang="ka-GE" b="0" i="1" smtClean="0">
                            <a:latin typeface="Cambria Math" panose="02040503050406030204" pitchFamily="18" charset="0"/>
                          </a:rPr>
                        </m:ctrlPr>
                      </m:dPr>
                      <m:e>
                        <m:acc>
                          <m:accPr>
                            <m:chr m:val="⃗"/>
                            <m:ctrlPr>
                              <a:rPr lang="ka-GE" b="0" i="1" smtClean="0">
                                <a:latin typeface="Cambria Math" panose="02040503050406030204" pitchFamily="18" charset="0"/>
                              </a:rPr>
                            </m:ctrlPr>
                          </m:accPr>
                          <m:e>
                            <m:sSup>
                              <m:sSupPr>
                                <m:ctrlPr>
                                  <a:rPr lang="ka-GE" b="0" i="1" smtClean="0">
                                    <a:latin typeface="Cambria Math" panose="02040503050406030204" pitchFamily="18" charset="0"/>
                                  </a:rPr>
                                </m:ctrlPr>
                              </m:sSupPr>
                              <m:e>
                                <m:r>
                                  <a:rPr lang="ka-GE" b="0" i="1" smtClean="0">
                                    <a:latin typeface="Cambria Math" panose="02040503050406030204" pitchFamily="18" charset="0"/>
                                  </a:rPr>
                                  <m:t>𝐿</m:t>
                                </m:r>
                              </m:e>
                              <m:sup>
                                <m:r>
                                  <a:rPr lang="ka-GE" b="0" i="1" smtClean="0">
                                    <a:latin typeface="Cambria Math" panose="02040503050406030204" pitchFamily="18" charset="0"/>
                                  </a:rPr>
                                  <m:t>2</m:t>
                                </m:r>
                              </m:sup>
                            </m:sSup>
                          </m:e>
                        </m:acc>
                        <m:r>
                          <a:rPr lang="ka-GE" b="0" i="1" dirty="0" smtClean="0">
                            <a:latin typeface="Cambria Math" panose="02040503050406030204" pitchFamily="18" charset="0"/>
                          </a:rPr>
                          <m:t>−</m:t>
                        </m:r>
                        <m:acc>
                          <m:accPr>
                            <m:chr m:val="⃗"/>
                            <m:ctrlPr>
                              <a:rPr lang="ka-GE" b="0" i="1" dirty="0" smtClean="0">
                                <a:latin typeface="Cambria Math" panose="02040503050406030204" pitchFamily="18" charset="0"/>
                              </a:rPr>
                            </m:ctrlPr>
                          </m:accPr>
                          <m:e>
                            <m:sSup>
                              <m:sSupPr>
                                <m:ctrlPr>
                                  <a:rPr lang="ka-GE" b="0" i="1" smtClean="0">
                                    <a:latin typeface="Cambria Math" panose="02040503050406030204" pitchFamily="18" charset="0"/>
                                  </a:rPr>
                                </m:ctrlPr>
                              </m:sSupPr>
                              <m:e>
                                <m:r>
                                  <m:rPr>
                                    <m:sty m:val="p"/>
                                  </m:rPr>
                                  <a:rPr lang="ka-GE" b="0" i="0" smtClean="0">
                                    <a:latin typeface="Cambria Math" panose="02040503050406030204" pitchFamily="18" charset="0"/>
                                  </a:rPr>
                                  <m:t>Λ</m:t>
                                </m:r>
                              </m:e>
                              <m:sup>
                                <m:r>
                                  <a:rPr lang="ka-GE" b="0" i="1" smtClean="0">
                                    <a:latin typeface="Cambria Math" panose="02040503050406030204" pitchFamily="18" charset="0"/>
                                  </a:rPr>
                                  <m:t>′2</m:t>
                                </m:r>
                              </m:sup>
                            </m:sSup>
                          </m:e>
                        </m:acc>
                      </m:e>
                    </m:d>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1</m:t>
                        </m:r>
                      </m:num>
                      <m:den>
                        <m:r>
                          <a:rPr lang="ka-GE" b="0" i="1" smtClean="0">
                            <a:latin typeface="Cambria Math" panose="02040503050406030204" pitchFamily="18" charset="0"/>
                          </a:rPr>
                          <m:t>2</m:t>
                        </m:r>
                      </m:den>
                    </m:f>
                    <m:d>
                      <m:dPr>
                        <m:ctrlPr>
                          <a:rPr lang="ka-GE" b="0" i="1" smtClean="0">
                            <a:latin typeface="Cambria Math" panose="02040503050406030204" pitchFamily="18" charset="0"/>
                          </a:rPr>
                        </m:ctrlPr>
                      </m:dPr>
                      <m:e>
                        <m:acc>
                          <m:accPr>
                            <m:chr m:val="⃗"/>
                            <m:ctrlPr>
                              <a:rPr lang="ka-GE" b="0" i="1" smtClean="0">
                                <a:latin typeface="Cambria Math" panose="02040503050406030204" pitchFamily="18" charset="0"/>
                              </a:rPr>
                            </m:ctrlPr>
                          </m:accPr>
                          <m:e>
                            <m:sSup>
                              <m:sSupPr>
                                <m:ctrlPr>
                                  <a:rPr lang="ka-GE" b="0" i="1" smtClean="0">
                                    <a:latin typeface="Cambria Math" panose="02040503050406030204" pitchFamily="18" charset="0"/>
                                  </a:rPr>
                                </m:ctrlPr>
                              </m:sSupPr>
                              <m:e>
                                <m:r>
                                  <a:rPr lang="ka-GE" b="0" i="1" smtClean="0">
                                    <a:latin typeface="Cambria Math" panose="02040503050406030204" pitchFamily="18" charset="0"/>
                                  </a:rPr>
                                  <m:t>𝐿</m:t>
                                </m:r>
                              </m:e>
                              <m:sup>
                                <m:r>
                                  <a:rPr lang="ka-GE" b="0" i="1" smtClean="0">
                                    <a:latin typeface="Cambria Math" panose="02040503050406030204" pitchFamily="18" charset="0"/>
                                  </a:rPr>
                                  <m:t>2</m:t>
                                </m:r>
                              </m:sup>
                            </m:sSup>
                          </m:e>
                        </m:acc>
                        <m:r>
                          <a:rPr lang="ka-GE" b="0" i="1" dirty="0" smtClean="0">
                            <a:latin typeface="Cambria Math" panose="02040503050406030204" pitchFamily="18" charset="0"/>
                          </a:rPr>
                          <m:t>−</m:t>
                        </m:r>
                        <m:f>
                          <m:fPr>
                            <m:ctrlPr>
                              <a:rPr lang="ka-GE" b="0" i="1" dirty="0" smtClean="0">
                                <a:latin typeface="Cambria Math" panose="02040503050406030204" pitchFamily="18" charset="0"/>
                              </a:rPr>
                            </m:ctrlPr>
                          </m:fPr>
                          <m:num>
                            <m:r>
                              <a:rPr lang="ka-GE" b="0" i="1" dirty="0" smtClean="0">
                                <a:latin typeface="Cambria Math" panose="02040503050406030204" pitchFamily="18" charset="0"/>
                              </a:rPr>
                              <m:t>𝑚</m:t>
                            </m:r>
                          </m:num>
                          <m:den>
                            <m:r>
                              <a:rPr lang="ka-GE" b="0" i="1" dirty="0" smtClean="0">
                                <a:latin typeface="Cambria Math" panose="02040503050406030204" pitchFamily="18" charset="0"/>
                              </a:rPr>
                              <m:t>2</m:t>
                            </m:r>
                            <m:r>
                              <a:rPr lang="ka-GE" b="0" i="1" dirty="0" smtClean="0">
                                <a:latin typeface="Cambria Math" panose="02040503050406030204" pitchFamily="18" charset="0"/>
                              </a:rPr>
                              <m:t>𝐸</m:t>
                            </m:r>
                          </m:den>
                        </m:f>
                        <m:acc>
                          <m:accPr>
                            <m:chr m:val="⃗"/>
                            <m:ctrlPr>
                              <a:rPr lang="ka-GE" b="0" i="1" dirty="0" smtClean="0">
                                <a:latin typeface="Cambria Math" panose="02040503050406030204" pitchFamily="18" charset="0"/>
                              </a:rPr>
                            </m:ctrlPr>
                          </m:accPr>
                          <m:e>
                            <m:sSup>
                              <m:sSupPr>
                                <m:ctrlPr>
                                  <a:rPr lang="ka-GE" b="0" i="1" smtClean="0">
                                    <a:latin typeface="Cambria Math" panose="02040503050406030204" pitchFamily="18" charset="0"/>
                                  </a:rPr>
                                </m:ctrlPr>
                              </m:sSupPr>
                              <m:e>
                                <m:r>
                                  <m:rPr>
                                    <m:sty m:val="p"/>
                                  </m:rPr>
                                  <a:rPr lang="ka-GE" b="0" i="0" smtClean="0">
                                    <a:latin typeface="Cambria Math" panose="02040503050406030204" pitchFamily="18" charset="0"/>
                                  </a:rPr>
                                  <m:t>Λ</m:t>
                                </m:r>
                              </m:e>
                              <m:sup>
                                <m:r>
                                  <a:rPr lang="ka-GE" b="0" i="1" smtClean="0">
                                    <a:latin typeface="Cambria Math" panose="02040503050406030204" pitchFamily="18" charset="0"/>
                                  </a:rPr>
                                  <m:t>2</m:t>
                                </m:r>
                              </m:sup>
                            </m:sSup>
                          </m:e>
                        </m:acc>
                      </m:e>
                    </m:d>
                  </m:oMath>
                </a14:m>
                <a:r>
                  <a:rPr lang="ka-GE" b="0" dirty="0">
                    <a:cs typeface="Times New Roman" panose="02020603050405020304" pitchFamily="18" charset="0"/>
                  </a:rPr>
                  <a:t>             (1</a:t>
                </a:r>
                <a:r>
                  <a:rPr lang="en-US" b="0" dirty="0">
                    <a:cs typeface="Times New Roman" panose="02020603050405020304" pitchFamily="18" charset="0"/>
                  </a:rPr>
                  <a:t>6</a:t>
                </a:r>
                <a:r>
                  <a:rPr lang="ka-GE" b="0" dirty="0">
                    <a:cs typeface="Times New Roman" panose="02020603050405020304" pitchFamily="18" charset="0"/>
                  </a:rPr>
                  <a:t>)</a:t>
                </a:r>
              </a:p>
              <a:p>
                <a:pPr marL="0" indent="0" algn="ctr">
                  <a:buNone/>
                </a:pPr>
                <a:endParaRPr lang="ka-GE" b="0" dirty="0">
                  <a:cs typeface="Times New Roman" panose="02020603050405020304" pitchFamily="18" charset="0"/>
                </a:endParaRPr>
              </a:p>
              <a:p>
                <a:pPr marL="0" indent="0" algn="ctr">
                  <a:buNone/>
                </a:pPr>
                <a:r>
                  <a:rPr lang="ka-GE" b="0" dirty="0">
                    <a:cs typeface="Times New Roman" panose="02020603050405020304" pitchFamily="18" charset="0"/>
                  </a:rPr>
                  <a:t>          </a:t>
                </a:r>
                <a14:m>
                  <m:oMath xmlns:m="http://schemas.openxmlformats.org/officeDocument/2006/math">
                    <m:acc>
                      <m:accPr>
                        <m:chr m:val="⃗"/>
                        <m:ctrlPr>
                          <a:rPr lang="ka-GE" b="0" i="1" dirty="0" smtClean="0">
                            <a:latin typeface="Cambria Math" panose="02040503050406030204" pitchFamily="18" charset="0"/>
                          </a:rPr>
                        </m:ctrlPr>
                      </m:accPr>
                      <m:e>
                        <m:sSup>
                          <m:sSupPr>
                            <m:ctrlPr>
                              <a:rPr lang="ka-GE" b="0" i="1" smtClean="0">
                                <a:latin typeface="Cambria Math" panose="02040503050406030204" pitchFamily="18" charset="0"/>
                              </a:rPr>
                            </m:ctrlPr>
                          </m:sSupPr>
                          <m:e>
                            <m:r>
                              <m:rPr>
                                <m:sty m:val="p"/>
                              </m:rPr>
                              <a:rPr lang="ka-GE" b="0" i="0" smtClean="0">
                                <a:latin typeface="Cambria Math" panose="02040503050406030204" pitchFamily="18" charset="0"/>
                              </a:rPr>
                              <m:t>Λ</m:t>
                            </m:r>
                          </m:e>
                          <m:sup>
                            <m:r>
                              <a:rPr lang="ka-GE" b="0" i="1" smtClean="0">
                                <a:latin typeface="Cambria Math" panose="02040503050406030204" pitchFamily="18" charset="0"/>
                              </a:rPr>
                              <m:t>2</m:t>
                            </m:r>
                          </m:sup>
                        </m:sSup>
                      </m:e>
                    </m:acc>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2</m:t>
                        </m:r>
                        <m:r>
                          <a:rPr lang="ka-GE" b="0" i="1" smtClean="0">
                            <a:latin typeface="Cambria Math" panose="02040503050406030204" pitchFamily="18" charset="0"/>
                          </a:rPr>
                          <m:t>𝐸</m:t>
                        </m:r>
                      </m:num>
                      <m:den>
                        <m:r>
                          <a:rPr lang="ka-GE" b="0" i="1" smtClean="0">
                            <a:latin typeface="Cambria Math" panose="02040503050406030204" pitchFamily="18" charset="0"/>
                          </a:rPr>
                          <m:t>𝑚</m:t>
                        </m:r>
                      </m:den>
                    </m:f>
                    <m:d>
                      <m:dPr>
                        <m:ctrlPr>
                          <a:rPr lang="ka-GE" b="0" i="1" smtClean="0">
                            <a:latin typeface="Cambria Math" panose="02040503050406030204" pitchFamily="18" charset="0"/>
                          </a:rPr>
                        </m:ctrlPr>
                      </m:dPr>
                      <m:e>
                        <m:acc>
                          <m:accPr>
                            <m:chr m:val="⃗"/>
                            <m:ctrlPr>
                              <a:rPr lang="ka-GE" b="0" i="1" smtClean="0">
                                <a:latin typeface="Cambria Math" panose="02040503050406030204" pitchFamily="18" charset="0"/>
                              </a:rPr>
                            </m:ctrlPr>
                          </m:accPr>
                          <m:e>
                            <m:sSup>
                              <m:sSupPr>
                                <m:ctrlPr>
                                  <a:rPr lang="ka-GE" b="0" i="1" smtClean="0">
                                    <a:latin typeface="Cambria Math" panose="02040503050406030204" pitchFamily="18" charset="0"/>
                                  </a:rPr>
                                </m:ctrlPr>
                              </m:sSupPr>
                              <m:e>
                                <m:r>
                                  <a:rPr lang="ka-GE" b="0" i="1" smtClean="0">
                                    <a:latin typeface="Cambria Math" panose="02040503050406030204" pitchFamily="18" charset="0"/>
                                  </a:rPr>
                                  <m:t>𝐿</m:t>
                                </m:r>
                              </m:e>
                              <m:sup>
                                <m:r>
                                  <a:rPr lang="ka-GE" b="0" i="1" smtClean="0">
                                    <a:latin typeface="Cambria Math" panose="02040503050406030204" pitchFamily="18" charset="0"/>
                                  </a:rPr>
                                  <m:t>2</m:t>
                                </m:r>
                              </m:sup>
                            </m:sSup>
                          </m:e>
                        </m:acc>
                        <m:r>
                          <a:rPr lang="ka-GE" b="0" i="1" smtClean="0">
                            <a:latin typeface="Cambria Math" panose="02040503050406030204" pitchFamily="18" charset="0"/>
                          </a:rPr>
                          <m:t>+</m:t>
                        </m:r>
                        <m:sSup>
                          <m:sSupPr>
                            <m:ctrlPr>
                              <a:rPr lang="ka-GE" b="0" i="1" dirty="0" smtClean="0">
                                <a:latin typeface="Cambria Math" panose="02040503050406030204" pitchFamily="18" charset="0"/>
                              </a:rPr>
                            </m:ctrlPr>
                          </m:sSupPr>
                          <m:e>
                            <m:r>
                              <a:rPr lang="ka-GE" b="0" i="1" dirty="0" smtClean="0">
                                <a:latin typeface="Cambria Math" panose="02040503050406030204" pitchFamily="18" charset="0"/>
                              </a:rPr>
                              <m:t>ℏ</m:t>
                            </m:r>
                          </m:e>
                          <m:sup>
                            <m:r>
                              <a:rPr lang="ka-GE" b="0" i="1" dirty="0" smtClean="0">
                                <a:latin typeface="Cambria Math" panose="02040503050406030204" pitchFamily="18" charset="0"/>
                              </a:rPr>
                              <m:t>2</m:t>
                            </m:r>
                          </m:sup>
                        </m:sSup>
                      </m:e>
                    </m:d>
                    <m:r>
                      <a:rPr lang="ka-GE" b="0" i="1" smtClean="0">
                        <a:latin typeface="Cambria Math" panose="02040503050406030204" pitchFamily="18" charset="0"/>
                      </a:rPr>
                      <m:t>+</m:t>
                    </m:r>
                    <m:sSup>
                      <m:sSupPr>
                        <m:ctrlPr>
                          <a:rPr lang="ka-GE" b="0" i="1" smtClean="0">
                            <a:latin typeface="Cambria Math" panose="02040503050406030204" pitchFamily="18" charset="0"/>
                          </a:rPr>
                        </m:ctrlPr>
                      </m:sSupPr>
                      <m:e>
                        <m:r>
                          <a:rPr lang="ka-GE" b="0" i="1" smtClean="0">
                            <a:latin typeface="Cambria Math" panose="02040503050406030204" pitchFamily="18" charset="0"/>
                          </a:rPr>
                          <m:t>𝜅</m:t>
                        </m:r>
                      </m:e>
                      <m:sup>
                        <m:r>
                          <a:rPr lang="ka-GE" b="0" i="1" smtClean="0">
                            <a:latin typeface="Cambria Math" panose="02040503050406030204" pitchFamily="18" charset="0"/>
                          </a:rPr>
                          <m:t>2</m:t>
                        </m:r>
                      </m:sup>
                    </m:sSup>
                    <m:r>
                      <a:rPr lang="ka-GE" b="0" i="1" smtClean="0">
                        <a:latin typeface="Cambria Math" panose="02040503050406030204" pitchFamily="18" charset="0"/>
                      </a:rPr>
                      <m:t> </m:t>
                    </m:r>
                  </m:oMath>
                </a14:m>
                <a:r>
                  <a:rPr lang="ka-GE" b="0" dirty="0">
                    <a:cs typeface="Times New Roman" panose="02020603050405020304" pitchFamily="18" charset="0"/>
                  </a:rPr>
                  <a:t>                                </a:t>
                </a:r>
                <a:r>
                  <a:rPr lang="ka-GE" b="0" dirty="0"/>
                  <a:t>(1</a:t>
                </a:r>
                <a:r>
                  <a:rPr lang="en-US" b="0" dirty="0"/>
                  <a:t>7</a:t>
                </a:r>
                <a:r>
                  <a:rPr lang="ka-GE" b="0" dirty="0"/>
                  <a:t>)</a:t>
                </a:r>
              </a:p>
              <a:p>
                <a:pPr marL="0" indent="0">
                  <a:buNone/>
                </a:pPr>
                <a:endParaRPr lang="ka-GE" dirty="0"/>
              </a:p>
            </p:txBody>
          </p:sp>
        </mc:Choice>
        <mc:Fallback xmlns="">
          <p:sp>
            <p:nvSpPr>
              <p:cNvPr id="3" name="Platshållare för innehåll 2">
                <a:extLst>
                  <a:ext uri="{FF2B5EF4-FFF2-40B4-BE49-F238E27FC236}">
                    <a16:creationId xmlns:a16="http://schemas.microsoft.com/office/drawing/2014/main" id="{FEC8D77C-3C48-D444-B016-F66B4ACC1867}"/>
                  </a:ext>
                </a:extLst>
              </p:cNvPr>
              <p:cNvSpPr>
                <a:spLocks noGrp="1" noRot="1" noChangeAspect="1" noMove="1" noResize="1" noEditPoints="1" noAdjustHandles="1" noChangeArrowheads="1" noChangeShapeType="1" noTextEdit="1"/>
              </p:cNvSpPr>
              <p:nvPr>
                <p:ph idx="1"/>
              </p:nvPr>
            </p:nvSpPr>
            <p:spPr>
              <a:xfrm>
                <a:off x="743607" y="1615418"/>
                <a:ext cx="10515600" cy="4351338"/>
              </a:xfrm>
              <a:blipFill>
                <a:blip r:embed="rId2"/>
                <a:stretch>
                  <a:fillRect l="-1206" t="-292"/>
                </a:stretch>
              </a:blipFill>
            </p:spPr>
            <p:txBody>
              <a:bodyPr/>
              <a:lstStyle/>
              <a:p>
                <a:r>
                  <a:rPr lang="sv-GE">
                    <a:noFill/>
                  </a:rPr>
                  <a:t> </a:t>
                </a:r>
              </a:p>
            </p:txBody>
          </p:sp>
        </mc:Fallback>
      </mc:AlternateContent>
    </p:spTree>
    <p:extLst>
      <p:ext uri="{BB962C8B-B14F-4D97-AF65-F5344CB8AC3E}">
        <p14:creationId xmlns:p14="http://schemas.microsoft.com/office/powerpoint/2010/main" val="200904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B5A8A2EF-E537-F441-9F9D-03CE1FF61025}"/>
                  </a:ext>
                </a:extLst>
              </p:cNvPr>
              <p:cNvSpPr>
                <a:spLocks noGrp="1"/>
              </p:cNvSpPr>
              <p:nvPr>
                <p:ph idx="1"/>
              </p:nvPr>
            </p:nvSpPr>
            <p:spPr>
              <a:xfrm>
                <a:off x="838200" y="440870"/>
                <a:ext cx="10515600" cy="641712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insert</a:t>
                </a:r>
                <a:r>
                  <a:rPr lang="ka-GE" dirty="0">
                    <a:cs typeface="Times New Roman" panose="02020603050405020304" pitchFamily="18" charset="0"/>
                  </a:rPr>
                  <a:t> (1</a:t>
                </a:r>
                <a:r>
                  <a:rPr lang="en-US" dirty="0">
                    <a:cs typeface="Times New Roman" panose="02020603050405020304" pitchFamily="18" charset="0"/>
                  </a:rPr>
                  <a:t>7</a:t>
                </a:r>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t>
                </a:r>
                <a:r>
                  <a:rPr lang="ka-GE" dirty="0">
                    <a:cs typeface="Times New Roman" panose="02020603050405020304" pitchFamily="18" charset="0"/>
                  </a:rPr>
                  <a:t>(1</a:t>
                </a:r>
                <a:r>
                  <a:rPr lang="en-US" dirty="0">
                    <a:cs typeface="Times New Roman" panose="02020603050405020304" pitchFamily="18" charset="0"/>
                  </a:rPr>
                  <a:t>6</a:t>
                </a:r>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we get </a:t>
                </a:r>
                <a:r>
                  <a:rPr lang="ka-GE" dirty="0">
                    <a:cs typeface="Times New Roman" panose="02020603050405020304" pitchFamily="18" charset="0"/>
                  </a:rPr>
                  <a:t>:</a:t>
                </a:r>
              </a:p>
              <a:p>
                <a:pPr marL="0" indent="0" algn="ctr">
                  <a:buNone/>
                </a:pPr>
                <a14:m>
                  <m:oMath xmlns:m="http://schemas.openxmlformats.org/officeDocument/2006/math">
                    <m:acc>
                      <m:accPr>
                        <m:chr m:val="⃗"/>
                        <m:ctrlPr>
                          <a:rPr lang="ka-GE" b="0" i="1"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smtClean="0">
                        <a:latin typeface="Cambria Math" panose="02040503050406030204" pitchFamily="18" charset="0"/>
                      </a:rPr>
                      <m:t>+</m:t>
                    </m:r>
                    <m:acc>
                      <m:accPr>
                        <m:chr m:val="⃗"/>
                        <m:ctrlPr>
                          <a:rPr lang="ka-GE" b="0" i="1" dirty="0"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1</m:t>
                        </m:r>
                      </m:num>
                      <m:den>
                        <m:r>
                          <a:rPr lang="ka-GE" b="0" i="1" smtClean="0">
                            <a:latin typeface="Cambria Math" panose="02040503050406030204" pitchFamily="18" charset="0"/>
                          </a:rPr>
                          <m:t>2</m:t>
                        </m:r>
                      </m:den>
                    </m:f>
                    <m:d>
                      <m:dPr>
                        <m:ctrlPr>
                          <a:rPr lang="ka-GE" b="0" i="1" smtClean="0">
                            <a:latin typeface="Cambria Math" panose="02040503050406030204" pitchFamily="18" charset="0"/>
                          </a:rPr>
                        </m:ctrlPr>
                      </m:dPr>
                      <m:e>
                        <m:sSup>
                          <m:sSupPr>
                            <m:ctrlPr>
                              <a:rPr lang="ka-GE" b="0" i="1" smtClean="0">
                                <a:latin typeface="Cambria Math" panose="02040503050406030204" pitchFamily="18" charset="0"/>
                              </a:rPr>
                            </m:ctrlPr>
                          </m:sSupPr>
                          <m:e>
                            <m:r>
                              <a:rPr lang="ka-GE" b="0" i="1" smtClean="0">
                                <a:latin typeface="Cambria Math" panose="02040503050406030204" pitchFamily="18" charset="0"/>
                              </a:rPr>
                              <m:t>ℏ</m:t>
                            </m:r>
                          </m:e>
                          <m:sup>
                            <m:r>
                              <a:rPr lang="ka-GE" b="0" i="1" smtClean="0">
                                <a:latin typeface="Cambria Math" panose="02040503050406030204" pitchFamily="18" charset="0"/>
                              </a:rPr>
                              <m:t>2</m:t>
                            </m:r>
                          </m:sup>
                        </m:sSup>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𝑚</m:t>
                            </m:r>
                          </m:num>
                          <m:den>
                            <m:r>
                              <a:rPr lang="ka-GE" b="0" i="1" smtClean="0">
                                <a:latin typeface="Cambria Math" panose="02040503050406030204" pitchFamily="18" charset="0"/>
                              </a:rPr>
                              <m:t>2</m:t>
                            </m:r>
                            <m:r>
                              <a:rPr lang="ka-GE" b="0" i="1" smtClean="0">
                                <a:latin typeface="Cambria Math" panose="02040503050406030204" pitchFamily="18" charset="0"/>
                              </a:rPr>
                              <m:t>𝐸</m:t>
                            </m:r>
                          </m:den>
                        </m:f>
                        <m:sSup>
                          <m:sSupPr>
                            <m:ctrlPr>
                              <a:rPr lang="ka-GE" b="0" i="1" smtClean="0">
                                <a:latin typeface="Cambria Math" panose="02040503050406030204" pitchFamily="18" charset="0"/>
                              </a:rPr>
                            </m:ctrlPr>
                          </m:sSupPr>
                          <m:e>
                            <m:r>
                              <a:rPr lang="ka-GE" b="0" i="1" smtClean="0">
                                <a:latin typeface="Cambria Math" panose="02040503050406030204" pitchFamily="18" charset="0"/>
                              </a:rPr>
                              <m:t>𝜅</m:t>
                            </m:r>
                          </m:e>
                          <m:sup>
                            <m:r>
                              <a:rPr lang="ka-GE" b="0" i="1" smtClean="0">
                                <a:latin typeface="Cambria Math" panose="02040503050406030204" pitchFamily="18" charset="0"/>
                              </a:rPr>
                              <m:t>2</m:t>
                            </m:r>
                          </m:sup>
                        </m:sSup>
                      </m:e>
                    </m:d>
                  </m:oMath>
                </a14:m>
                <a:r>
                  <a:rPr lang="ka-GE" dirty="0">
                    <a:cs typeface="Times New Roman" panose="02020603050405020304" pitchFamily="18" charset="0"/>
                  </a:rPr>
                  <a:t> (</a:t>
                </a:r>
                <a:r>
                  <a:rPr lang="en-US" dirty="0">
                    <a:cs typeface="Times New Roman" panose="02020603050405020304" pitchFamily="18" charset="0"/>
                  </a:rPr>
                  <a:t>18</a:t>
                </a:r>
                <a:r>
                  <a:rPr lang="ka-GE" dirty="0">
                    <a:cs typeface="Times New Roman" panose="02020603050405020304" pitchFamily="18" charset="0"/>
                  </a:rPr>
                  <a:t>)</a:t>
                </a:r>
              </a:p>
              <a:p>
                <a:pPr marL="0" indent="0">
                  <a:buNone/>
                </a:pPr>
                <a14:m>
                  <m:oMath xmlns:m="http://schemas.openxmlformats.org/officeDocument/2006/math">
                    <m:acc>
                      <m:accPr>
                        <m:chr m:val="⃗"/>
                        <m:ctrlPr>
                          <a:rPr lang="ka-GE" b="0" i="1"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smtClean="0">
                        <a:latin typeface="Cambria Math" panose="02040503050406030204" pitchFamily="18" charset="0"/>
                      </a:rPr>
                      <m:t> </m:t>
                    </m:r>
                    <m:r>
                      <a:rPr lang="en-US" b="0" i="1" smtClean="0">
                        <a:latin typeface="Cambria Math" panose="02040503050406030204" pitchFamily="18" charset="0"/>
                      </a:rPr>
                      <m:t>𝑎𝑛𝑑</m:t>
                    </m:r>
                    <m:r>
                      <a:rPr lang="ka-GE" b="0" i="1" smtClean="0">
                        <a:latin typeface="Cambria Math" panose="02040503050406030204" pitchFamily="18" charset="0"/>
                      </a:rPr>
                      <m:t> </m:t>
                    </m:r>
                    <m:acc>
                      <m:accPr>
                        <m:chr m:val="⃗"/>
                        <m:ctrlPr>
                          <a:rPr lang="ka-GE" b="0" i="1" dirty="0"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oMath>
                </a14:m>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t>
                </a:r>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Kazimir operators of </a:t>
                </a:r>
                <a:r>
                  <a:rPr lang="ka-GE" dirty="0">
                    <a:cs typeface="Times New Roman" panose="02020603050405020304" pitchFamily="18" charset="0"/>
                  </a:rPr>
                  <a:t>SO(3) </a:t>
                </a:r>
                <a:r>
                  <a:rPr lang="en-US" dirty="0">
                    <a:latin typeface="Times New Roman" panose="02020603050405020304" pitchFamily="18" charset="0"/>
                    <a:cs typeface="Times New Roman" panose="02020603050405020304" pitchFamily="18" charset="0"/>
                  </a:rPr>
                  <a:t>algebra with eigenvalues</a:t>
                </a:r>
                <a:r>
                  <a:rPr lang="ka-GE" dirty="0">
                    <a:cs typeface="Times New Roman" panose="02020603050405020304" pitchFamily="18" charset="0"/>
                  </a:rPr>
                  <a:t> </a:t>
                </a:r>
                <a14:m>
                  <m:oMath xmlns:m="http://schemas.openxmlformats.org/officeDocument/2006/math">
                    <m:sSup>
                      <m:sSupPr>
                        <m:ctrlPr>
                          <a:rPr lang="ka-GE" b="0" i="1" smtClean="0">
                            <a:latin typeface="Cambria Math" panose="02040503050406030204" pitchFamily="18" charset="0"/>
                          </a:rPr>
                        </m:ctrlPr>
                      </m:sSupPr>
                      <m:e>
                        <m:r>
                          <a:rPr lang="ka-GE" b="0" i="1" smtClean="0">
                            <a:latin typeface="Cambria Math" panose="02040503050406030204" pitchFamily="18" charset="0"/>
                          </a:rPr>
                          <m:t>ℏ</m:t>
                        </m:r>
                      </m:e>
                      <m:sup>
                        <m:r>
                          <a:rPr lang="ka-GE" b="0" i="1" smtClean="0">
                            <a:latin typeface="Cambria Math" panose="02040503050406030204" pitchFamily="18" charset="0"/>
                          </a:rPr>
                          <m:t>2</m:t>
                        </m:r>
                      </m:sup>
                    </m:sSup>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+1)</m:t>
                    </m:r>
                  </m:oMath>
                </a14:m>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a:t>
                </a:r>
                <a:r>
                  <a:rPr lang="ka-GE" dirty="0">
                    <a:cs typeface="Times New Roman" panose="02020603050405020304" pitchFamily="18" charset="0"/>
                  </a:rPr>
                  <a:t> </a:t>
                </a:r>
                <a14:m>
                  <m:oMath xmlns:m="http://schemas.openxmlformats.org/officeDocument/2006/math">
                    <m:sSup>
                      <m:sSupPr>
                        <m:ctrlPr>
                          <a:rPr lang="ka-GE" b="0" i="1" smtClean="0">
                            <a:latin typeface="Cambria Math" panose="02040503050406030204" pitchFamily="18" charset="0"/>
                          </a:rPr>
                        </m:ctrlPr>
                      </m:sSupPr>
                      <m:e>
                        <m:r>
                          <a:rPr lang="ka-GE" b="0" i="1" smtClean="0">
                            <a:latin typeface="Cambria Math" panose="02040503050406030204" pitchFamily="18" charset="0"/>
                          </a:rPr>
                          <m:t>ℏ</m:t>
                        </m:r>
                      </m:e>
                      <m:sup>
                        <m:r>
                          <a:rPr lang="ka-GE" b="0" i="1" smtClean="0">
                            <a:latin typeface="Cambria Math" panose="02040503050406030204" pitchFamily="18" charset="0"/>
                          </a:rPr>
                          <m:t>2</m:t>
                        </m:r>
                      </m:sup>
                    </m:sSup>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d>
                      <m:dPr>
                        <m:ctrlPr>
                          <a:rPr lang="ka-GE" b="0"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+1</m:t>
                        </m:r>
                      </m:e>
                    </m:d>
                  </m:oMath>
                </a14:m>
                <a:endParaRPr lang="ka-GE" b="0" dirty="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because</a:t>
                </a:r>
                <a:r>
                  <a:rPr lang="ka-GE" dirty="0">
                    <a:cs typeface="Times New Roman" panose="02020603050405020304" pitchFamily="18" charset="0"/>
                  </a:rPr>
                  <a:t> </a:t>
                </a:r>
                <a14:m>
                  <m:oMath xmlns:m="http://schemas.openxmlformats.org/officeDocument/2006/math">
                    <m:acc>
                      <m:accPr>
                        <m:chr m:val="⃗"/>
                        <m:ctrlPr>
                          <a:rPr lang="ka-GE" b="0" i="1"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smtClean="0">
                        <a:latin typeface="Cambria Math" panose="02040503050406030204" pitchFamily="18" charset="0"/>
                      </a:rPr>
                      <m:t>=</m:t>
                    </m:r>
                    <m:acc>
                      <m:accPr>
                        <m:chr m:val="⃗"/>
                        <m:ctrlPr>
                          <a:rPr lang="ka-GE" b="0" i="1" dirty="0"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oMath>
                </a14:m>
                <a:r>
                  <a:rPr lang="ka-GE" dirty="0">
                    <a:cs typeface="Times New Roman" panose="02020603050405020304" pitchFamily="18" charset="0"/>
                  </a:rPr>
                  <a:t>  და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𝑎</m:t>
                        </m:r>
                      </m:e>
                      <m:sub>
                        <m:r>
                          <a:rPr lang="ka-GE" b="0" i="1" smtClean="0">
                            <a:latin typeface="Cambria Math" panose="02040503050406030204" pitchFamily="18" charset="0"/>
                          </a:rPr>
                          <m:t>+</m:t>
                        </m:r>
                      </m:sub>
                    </m:sSub>
                    <m:r>
                      <a:rPr lang="ka-GE" b="0" i="1" smtClean="0">
                        <a:latin typeface="Cambria Math" panose="02040503050406030204" pitchFamily="18" charset="0"/>
                      </a:rPr>
                      <m:t>=</m:t>
                    </m:r>
                    <m:r>
                      <a:rPr lang="ka-GE" b="0" i="1" smtClean="0">
                        <a:latin typeface="Cambria Math" panose="02040503050406030204" pitchFamily="18" charset="0"/>
                      </a:rPr>
                      <m:t>𝑎</m:t>
                    </m:r>
                    <m:r>
                      <a:rPr lang="ka-GE" b="0" i="1" smtClean="0">
                        <a:latin typeface="Cambria Math" panose="02040503050406030204" pitchFamily="18" charset="0"/>
                      </a:rPr>
                      <m:t>_=</m:t>
                    </m:r>
                    <m:r>
                      <a:rPr lang="ka-GE" b="0" i="1" smtClean="0">
                        <a:latin typeface="Cambria Math" panose="02040503050406030204" pitchFamily="18" charset="0"/>
                      </a:rPr>
                      <m:t>𝑎</m:t>
                    </m:r>
                  </m:oMath>
                </a14:m>
                <a:endParaRPr lang="ka-GE" b="0" dirty="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Eigenvalues of the sum </a:t>
                </a:r>
                <a14:m>
                  <m:oMath xmlns:m="http://schemas.openxmlformats.org/officeDocument/2006/math">
                    <m:acc>
                      <m:accPr>
                        <m:chr m:val="⃗"/>
                        <m:ctrlPr>
                          <a:rPr lang="ka-GE" b="0" i="1"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r>
                      <a:rPr lang="ka-GE" b="0" i="1" smtClean="0">
                        <a:latin typeface="Cambria Math" panose="02040503050406030204" pitchFamily="18" charset="0"/>
                      </a:rPr>
                      <m:t>+</m:t>
                    </m:r>
                    <m:acc>
                      <m:accPr>
                        <m:chr m:val="⃗"/>
                        <m:ctrlPr>
                          <a:rPr lang="ka-GE" b="0" i="1" dirty="0" smtClean="0">
                            <a:latin typeface="Cambria Math" panose="02040503050406030204" pitchFamily="18" charset="0"/>
                          </a:rPr>
                        </m:ctrlPr>
                      </m:accPr>
                      <m:e>
                        <m:sSubSup>
                          <m:sSubSupPr>
                            <m:ctrlPr>
                              <a:rPr lang="ka-GE" b="0" i="1" smtClean="0">
                                <a:latin typeface="Cambria Math" panose="02040503050406030204" pitchFamily="18" charset="0"/>
                              </a:rPr>
                            </m:ctrlPr>
                          </m:sSubSupPr>
                          <m:e>
                            <m:r>
                              <a:rPr lang="ka-GE" b="0" i="1" smtClean="0">
                                <a:latin typeface="Cambria Math" panose="02040503050406030204" pitchFamily="18" charset="0"/>
                              </a:rPr>
                              <m:t>𝐴</m:t>
                            </m:r>
                          </m:e>
                          <m:sub>
                            <m:r>
                              <a:rPr lang="ka-GE" b="0" i="1" smtClean="0">
                                <a:latin typeface="Cambria Math" panose="02040503050406030204" pitchFamily="18" charset="0"/>
                              </a:rPr>
                              <m:t>−</m:t>
                            </m:r>
                          </m:sub>
                          <m:sup>
                            <m:r>
                              <a:rPr lang="ka-GE" b="0" i="1" smtClean="0">
                                <a:latin typeface="Cambria Math" panose="02040503050406030204" pitchFamily="18" charset="0"/>
                              </a:rPr>
                              <m:t>2</m:t>
                            </m:r>
                          </m:sup>
                        </m:sSubSup>
                      </m:e>
                    </m:acc>
                  </m:oMath>
                </a14:m>
                <a:r>
                  <a:rPr lang="en-US" b="0" dirty="0">
                    <a:latin typeface="Times New Roman" panose="02020603050405020304" pitchFamily="18" charset="0"/>
                    <a:cs typeface="Times New Roman" panose="02020603050405020304" pitchFamily="18" charset="0"/>
                  </a:rPr>
                  <a:t> will be:</a:t>
                </a:r>
                <a:endParaRPr lang="ka-GE" b="0" dirty="0">
                  <a:cs typeface="Times New Roman" panose="02020603050405020304" pitchFamily="18" charset="0"/>
                </a:endParaRPr>
              </a:p>
              <a:p>
                <a:pPr marL="0" indent="0" algn="ctr">
                  <a:buNone/>
                </a:pPr>
                <a:r>
                  <a:rPr lang="ka-GE" b="0" dirty="0">
                    <a:cs typeface="Times New Roman" panose="02020603050405020304" pitchFamily="18" charset="0"/>
                  </a:rPr>
                  <a:t>2</a:t>
                </a:r>
                <a14:m>
                  <m:oMath xmlns:m="http://schemas.openxmlformats.org/officeDocument/2006/math">
                    <m:r>
                      <a:rPr lang="ka-GE" b="0" i="1" smtClean="0">
                        <a:latin typeface="Cambria Math" panose="02040503050406030204" pitchFamily="18" charset="0"/>
                      </a:rPr>
                      <m:t>𝑎</m:t>
                    </m:r>
                    <m:d>
                      <m:dPr>
                        <m:ctrlPr>
                          <a:rPr lang="ka-GE" b="0" i="1" smtClean="0">
                            <a:latin typeface="Cambria Math" panose="02040503050406030204" pitchFamily="18" charset="0"/>
                          </a:rPr>
                        </m:ctrlPr>
                      </m:dPr>
                      <m:e>
                        <m:r>
                          <a:rPr lang="ka-GE" b="0" i="1" smtClean="0">
                            <a:latin typeface="Cambria Math" panose="02040503050406030204" pitchFamily="18" charset="0"/>
                          </a:rPr>
                          <m:t>𝑎</m:t>
                        </m:r>
                        <m:r>
                          <a:rPr lang="ka-GE" b="0" i="1" smtClean="0">
                            <a:latin typeface="Cambria Math" panose="02040503050406030204" pitchFamily="18" charset="0"/>
                          </a:rPr>
                          <m:t>+1</m:t>
                        </m:r>
                      </m:e>
                    </m:d>
                    <m:sSup>
                      <m:sSupPr>
                        <m:ctrlPr>
                          <a:rPr lang="ka-GE" b="0" i="1" smtClean="0">
                            <a:latin typeface="Cambria Math" panose="02040503050406030204" pitchFamily="18" charset="0"/>
                          </a:rPr>
                        </m:ctrlPr>
                      </m:sSupPr>
                      <m:e>
                        <m:r>
                          <a:rPr lang="ka-GE" b="0" i="1" smtClean="0">
                            <a:latin typeface="Cambria Math" panose="02040503050406030204" pitchFamily="18" charset="0"/>
                          </a:rPr>
                          <m:t>ℏ</m:t>
                        </m:r>
                      </m:e>
                      <m:sup>
                        <m:r>
                          <a:rPr lang="ka-GE" b="0" i="1" smtClean="0">
                            <a:latin typeface="Cambria Math" panose="02040503050406030204" pitchFamily="18" charset="0"/>
                          </a:rPr>
                          <m:t>2</m:t>
                        </m:r>
                      </m:sup>
                    </m:sSup>
                  </m:oMath>
                </a14:m>
                <a:r>
                  <a:rPr lang="ka-GE" b="0" dirty="0">
                    <a:cs typeface="Times New Roman" panose="02020603050405020304" pitchFamily="18" charset="0"/>
                  </a:rPr>
                  <a:t>           (</a:t>
                </a:r>
                <a:r>
                  <a:rPr lang="en-US" b="0" dirty="0">
                    <a:cs typeface="Times New Roman" panose="02020603050405020304" pitchFamily="18" charset="0"/>
                  </a:rPr>
                  <a:t>19</a:t>
                </a:r>
                <a:r>
                  <a:rPr lang="ka-GE" b="0" dirty="0">
                    <a:cs typeface="Times New Roman" panose="02020603050405020304" pitchFamily="18" charset="0"/>
                  </a:rPr>
                  <a:t>)</a:t>
                </a:r>
              </a:p>
              <a:p>
                <a:pPr marL="0" indent="0">
                  <a:buNone/>
                </a:pPr>
                <a:endParaRPr lang="ka-GE" dirty="0">
                  <a:cs typeface="Times New Roman" panose="02020603050405020304" pitchFamily="18" charset="0"/>
                </a:endParaRPr>
              </a:p>
              <a:p>
                <a:pPr marL="0" indent="0">
                  <a:buNone/>
                </a:pPr>
                <a:r>
                  <a:rPr lang="ka-GE" b="0" dirty="0">
                    <a:cs typeface="Times New Roman" panose="02020603050405020304" pitchFamily="18" charset="0"/>
                  </a:rPr>
                  <a:t>2</a:t>
                </a:r>
                <a14:m>
                  <m:oMath xmlns:m="http://schemas.openxmlformats.org/officeDocument/2006/math">
                    <m:r>
                      <a:rPr lang="ka-GE" b="0" i="1" smtClean="0">
                        <a:latin typeface="Cambria Math" panose="02040503050406030204" pitchFamily="18" charset="0"/>
                      </a:rPr>
                      <m:t>𝑎</m:t>
                    </m:r>
                    <m:d>
                      <m:dPr>
                        <m:ctrlPr>
                          <a:rPr lang="ka-GE" b="0" i="1" smtClean="0">
                            <a:latin typeface="Cambria Math" panose="02040503050406030204" pitchFamily="18" charset="0"/>
                          </a:rPr>
                        </m:ctrlPr>
                      </m:dPr>
                      <m:e>
                        <m:r>
                          <a:rPr lang="ka-GE" b="0" i="1" smtClean="0">
                            <a:latin typeface="Cambria Math" panose="02040503050406030204" pitchFamily="18" charset="0"/>
                          </a:rPr>
                          <m:t>𝑎</m:t>
                        </m:r>
                        <m:r>
                          <a:rPr lang="ka-GE" b="0" i="1" smtClean="0">
                            <a:latin typeface="Cambria Math" panose="02040503050406030204" pitchFamily="18" charset="0"/>
                          </a:rPr>
                          <m:t>+1</m:t>
                        </m:r>
                      </m:e>
                    </m:d>
                    <m:sSup>
                      <m:sSupPr>
                        <m:ctrlPr>
                          <a:rPr lang="ka-GE" b="0" i="1" smtClean="0">
                            <a:latin typeface="Cambria Math" panose="02040503050406030204" pitchFamily="18" charset="0"/>
                          </a:rPr>
                        </m:ctrlPr>
                      </m:sSupPr>
                      <m:e>
                        <m:r>
                          <a:rPr lang="ka-GE" b="0" i="1" smtClean="0">
                            <a:latin typeface="Cambria Math" panose="02040503050406030204" pitchFamily="18" charset="0"/>
                          </a:rPr>
                          <m:t>ℏ</m:t>
                        </m:r>
                      </m:e>
                      <m:sup>
                        <m:r>
                          <a:rPr lang="ka-GE" b="0" i="1" smtClean="0">
                            <a:latin typeface="Cambria Math" panose="02040503050406030204" pitchFamily="18" charset="0"/>
                          </a:rPr>
                          <m:t>2</m:t>
                        </m:r>
                      </m:sup>
                    </m:sSup>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1</m:t>
                        </m:r>
                      </m:num>
                      <m:den>
                        <m:r>
                          <a:rPr lang="ka-GE" b="0" i="1" smtClean="0">
                            <a:latin typeface="Cambria Math" panose="02040503050406030204" pitchFamily="18" charset="0"/>
                          </a:rPr>
                          <m:t>2</m:t>
                        </m:r>
                      </m:den>
                    </m:f>
                    <m:d>
                      <m:dPr>
                        <m:ctrlPr>
                          <a:rPr lang="ka-GE" b="0" i="1" smtClean="0">
                            <a:latin typeface="Cambria Math" panose="02040503050406030204" pitchFamily="18" charset="0"/>
                          </a:rPr>
                        </m:ctrlPr>
                      </m:dPr>
                      <m:e>
                        <m:sSup>
                          <m:sSupPr>
                            <m:ctrlPr>
                              <a:rPr lang="ka-GE" b="0" i="1" smtClean="0">
                                <a:latin typeface="Cambria Math" panose="02040503050406030204" pitchFamily="18" charset="0"/>
                              </a:rPr>
                            </m:ctrlPr>
                          </m:sSupPr>
                          <m:e>
                            <m:r>
                              <a:rPr lang="ka-GE" b="0" i="1" smtClean="0">
                                <a:latin typeface="Cambria Math" panose="02040503050406030204" pitchFamily="18" charset="0"/>
                              </a:rPr>
                              <m:t>ℏ</m:t>
                            </m:r>
                          </m:e>
                          <m:sup>
                            <m:r>
                              <a:rPr lang="ka-GE" b="0" i="1" smtClean="0">
                                <a:latin typeface="Cambria Math" panose="02040503050406030204" pitchFamily="18" charset="0"/>
                              </a:rPr>
                              <m:t>2</m:t>
                            </m:r>
                          </m:sup>
                        </m:sSup>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𝑚</m:t>
                            </m:r>
                          </m:num>
                          <m:den>
                            <m:r>
                              <a:rPr lang="ka-GE" b="0" i="1" smtClean="0">
                                <a:latin typeface="Cambria Math" panose="02040503050406030204" pitchFamily="18" charset="0"/>
                              </a:rPr>
                              <m:t>2</m:t>
                            </m:r>
                            <m:r>
                              <a:rPr lang="ka-GE" b="0" i="1" smtClean="0">
                                <a:latin typeface="Cambria Math" panose="02040503050406030204" pitchFamily="18" charset="0"/>
                              </a:rPr>
                              <m:t>𝐸</m:t>
                            </m:r>
                          </m:den>
                        </m:f>
                        <m:sSup>
                          <m:sSupPr>
                            <m:ctrlPr>
                              <a:rPr lang="ka-GE" b="0" i="1" smtClean="0">
                                <a:latin typeface="Cambria Math" panose="02040503050406030204" pitchFamily="18" charset="0"/>
                              </a:rPr>
                            </m:ctrlPr>
                          </m:sSupPr>
                          <m:e>
                            <m:r>
                              <a:rPr lang="ka-GE" b="0" i="1" smtClean="0">
                                <a:latin typeface="Cambria Math" panose="02040503050406030204" pitchFamily="18" charset="0"/>
                              </a:rPr>
                              <m:t>𝜅</m:t>
                            </m:r>
                          </m:e>
                          <m:sup>
                            <m:r>
                              <a:rPr lang="ka-GE" b="0" i="1" smtClean="0">
                                <a:latin typeface="Cambria Math" panose="02040503050406030204" pitchFamily="18" charset="0"/>
                              </a:rPr>
                              <m:t>2</m:t>
                            </m:r>
                          </m:sup>
                        </m:sSup>
                      </m:e>
                    </m:d>
                    <m:r>
                      <a:rPr lang="ka-GE" b="0" i="1" smtClean="0">
                        <a:latin typeface="Cambria Math" panose="02040503050406030204" pitchFamily="18" charset="0"/>
                        <a:ea typeface="Cambria Math" panose="02040503050406030204" pitchFamily="18" charset="0"/>
                      </a:rPr>
                      <m:t>→</m:t>
                    </m:r>
                    <m:r>
                      <a:rPr lang="ka-GE" b="0" i="1" smtClean="0">
                        <a:latin typeface="Cambria Math" panose="02040503050406030204" pitchFamily="18" charset="0"/>
                        <a:ea typeface="Cambria Math" panose="02040503050406030204" pitchFamily="18" charset="0"/>
                      </a:rPr>
                      <m:t>𝐸</m:t>
                    </m:r>
                    <m:r>
                      <a:rPr lang="ka-GE" b="0" i="1" smtClean="0">
                        <a:latin typeface="Cambria Math" panose="02040503050406030204" pitchFamily="18" charset="0"/>
                        <a:ea typeface="Cambria Math" panose="02040503050406030204" pitchFamily="18" charset="0"/>
                      </a:rPr>
                      <m:t>=−</m:t>
                    </m:r>
                    <m:f>
                      <m:fPr>
                        <m:ctrlPr>
                          <a:rPr lang="ka-GE" b="0" i="1" smtClean="0">
                            <a:latin typeface="Cambria Math" panose="02040503050406030204" pitchFamily="18" charset="0"/>
                            <a:ea typeface="Cambria Math" panose="02040503050406030204" pitchFamily="18" charset="0"/>
                          </a:rPr>
                        </m:ctrlPr>
                      </m:fPr>
                      <m:num>
                        <m:r>
                          <a:rPr lang="ka-GE" b="0" i="1" smtClean="0">
                            <a:latin typeface="Cambria Math" panose="02040503050406030204" pitchFamily="18" charset="0"/>
                            <a:ea typeface="Cambria Math" panose="02040503050406030204" pitchFamily="18" charset="0"/>
                          </a:rPr>
                          <m:t>𝑚</m:t>
                        </m:r>
                        <m:sSup>
                          <m:sSupPr>
                            <m:ctrlPr>
                              <a:rPr lang="ka-GE" b="0" i="1" smtClean="0">
                                <a:latin typeface="Cambria Math" panose="02040503050406030204" pitchFamily="18" charset="0"/>
                                <a:ea typeface="Cambria Math" panose="02040503050406030204" pitchFamily="18" charset="0"/>
                              </a:rPr>
                            </m:ctrlPr>
                          </m:sSupPr>
                          <m:e>
                            <m:r>
                              <a:rPr lang="ka-GE" b="0" i="1" smtClean="0">
                                <a:latin typeface="Cambria Math" panose="02040503050406030204" pitchFamily="18" charset="0"/>
                                <a:ea typeface="Cambria Math" panose="02040503050406030204" pitchFamily="18" charset="0"/>
                              </a:rPr>
                              <m:t>𝜅</m:t>
                            </m:r>
                          </m:e>
                          <m:sup>
                            <m:r>
                              <a:rPr lang="ka-GE" b="0" i="1" smtClean="0">
                                <a:latin typeface="Cambria Math" panose="02040503050406030204" pitchFamily="18" charset="0"/>
                                <a:ea typeface="Cambria Math" panose="02040503050406030204" pitchFamily="18" charset="0"/>
                              </a:rPr>
                              <m:t>2</m:t>
                            </m:r>
                          </m:sup>
                        </m:sSup>
                      </m:num>
                      <m:den>
                        <m:r>
                          <a:rPr lang="ka-GE" b="0" i="1" smtClean="0">
                            <a:latin typeface="Cambria Math" panose="02040503050406030204" pitchFamily="18" charset="0"/>
                            <a:ea typeface="Cambria Math" panose="02040503050406030204" pitchFamily="18" charset="0"/>
                          </a:rPr>
                          <m:t>2</m:t>
                        </m:r>
                        <m:sSup>
                          <m:sSupPr>
                            <m:ctrlPr>
                              <a:rPr lang="ka-GE" b="0" i="1" smtClean="0">
                                <a:latin typeface="Cambria Math" panose="02040503050406030204" pitchFamily="18" charset="0"/>
                                <a:ea typeface="Cambria Math" panose="02040503050406030204" pitchFamily="18" charset="0"/>
                              </a:rPr>
                            </m:ctrlPr>
                          </m:sSupPr>
                          <m:e>
                            <m:r>
                              <a:rPr lang="ka-GE" b="0" i="1" smtClean="0">
                                <a:latin typeface="Cambria Math" panose="02040503050406030204" pitchFamily="18" charset="0"/>
                                <a:ea typeface="Cambria Math" panose="02040503050406030204" pitchFamily="18" charset="0"/>
                              </a:rPr>
                              <m:t>ℏ</m:t>
                            </m:r>
                          </m:e>
                          <m:sup>
                            <m:r>
                              <a:rPr lang="ka-GE" b="0" i="1" smtClean="0">
                                <a:latin typeface="Cambria Math" panose="02040503050406030204" pitchFamily="18" charset="0"/>
                                <a:ea typeface="Cambria Math" panose="02040503050406030204" pitchFamily="18" charset="0"/>
                              </a:rPr>
                              <m:t>2</m:t>
                            </m:r>
                          </m:sup>
                        </m:sSup>
                        <m:sSup>
                          <m:sSupPr>
                            <m:ctrlPr>
                              <a:rPr lang="ka-GE" b="0" i="1" smtClean="0">
                                <a:latin typeface="Cambria Math" panose="02040503050406030204" pitchFamily="18" charset="0"/>
                                <a:ea typeface="Cambria Math" panose="02040503050406030204" pitchFamily="18" charset="0"/>
                              </a:rPr>
                            </m:ctrlPr>
                          </m:sSupPr>
                          <m:e>
                            <m:d>
                              <m:dPr>
                                <m:ctrlPr>
                                  <a:rPr lang="ka-GE" b="0" i="1" smtClean="0">
                                    <a:latin typeface="Cambria Math" panose="02040503050406030204" pitchFamily="18" charset="0"/>
                                    <a:ea typeface="Cambria Math" panose="02040503050406030204" pitchFamily="18" charset="0"/>
                                  </a:rPr>
                                </m:ctrlPr>
                              </m:dPr>
                              <m:e>
                                <m:r>
                                  <a:rPr lang="ka-GE" b="0" i="1" smtClean="0">
                                    <a:latin typeface="Cambria Math" panose="02040503050406030204" pitchFamily="18" charset="0"/>
                                    <a:ea typeface="Cambria Math" panose="02040503050406030204" pitchFamily="18" charset="0"/>
                                  </a:rPr>
                                  <m:t>2</m:t>
                                </m:r>
                                <m:r>
                                  <a:rPr lang="ka-GE" b="0" i="1" smtClean="0">
                                    <a:latin typeface="Cambria Math" panose="02040503050406030204" pitchFamily="18" charset="0"/>
                                    <a:ea typeface="Cambria Math" panose="02040503050406030204" pitchFamily="18" charset="0"/>
                                  </a:rPr>
                                  <m:t>𝑎</m:t>
                                </m:r>
                                <m:r>
                                  <a:rPr lang="ka-GE" b="0" i="1" smtClean="0">
                                    <a:latin typeface="Cambria Math" panose="02040503050406030204" pitchFamily="18" charset="0"/>
                                    <a:ea typeface="Cambria Math" panose="02040503050406030204" pitchFamily="18" charset="0"/>
                                  </a:rPr>
                                  <m:t>+1</m:t>
                                </m:r>
                              </m:e>
                            </m:d>
                          </m:e>
                          <m:sup>
                            <m:r>
                              <a:rPr lang="ka-GE" b="0" i="1" smtClean="0">
                                <a:latin typeface="Cambria Math" panose="02040503050406030204" pitchFamily="18" charset="0"/>
                                <a:ea typeface="Cambria Math" panose="02040503050406030204" pitchFamily="18" charset="0"/>
                              </a:rPr>
                              <m:t>2</m:t>
                            </m:r>
                          </m:sup>
                        </m:sSup>
                      </m:den>
                    </m:f>
                    <m:r>
                      <a:rPr lang="ka-GE" b="0" i="1" smtClean="0">
                        <a:latin typeface="Cambria Math" panose="02040503050406030204" pitchFamily="18" charset="0"/>
                        <a:ea typeface="Cambria Math" panose="02040503050406030204" pitchFamily="18" charset="0"/>
                      </a:rPr>
                      <m:t>=−</m:t>
                    </m:r>
                    <m:f>
                      <m:fPr>
                        <m:ctrlPr>
                          <a:rPr lang="ka-GE" b="0" i="1" smtClean="0">
                            <a:latin typeface="Cambria Math" panose="02040503050406030204" pitchFamily="18" charset="0"/>
                            <a:ea typeface="Cambria Math" panose="02040503050406030204" pitchFamily="18" charset="0"/>
                          </a:rPr>
                        </m:ctrlPr>
                      </m:fPr>
                      <m:num>
                        <m:r>
                          <a:rPr lang="ka-GE" b="0" i="1" smtClean="0">
                            <a:latin typeface="Cambria Math" panose="02040503050406030204" pitchFamily="18" charset="0"/>
                            <a:ea typeface="Cambria Math" panose="02040503050406030204" pitchFamily="18" charset="0"/>
                          </a:rPr>
                          <m:t>𝑚</m:t>
                        </m:r>
                        <m:sSup>
                          <m:sSupPr>
                            <m:ctrlPr>
                              <a:rPr lang="ka-GE" b="0" i="1" smtClean="0">
                                <a:latin typeface="Cambria Math" panose="02040503050406030204" pitchFamily="18" charset="0"/>
                                <a:ea typeface="Cambria Math" panose="02040503050406030204" pitchFamily="18" charset="0"/>
                              </a:rPr>
                            </m:ctrlPr>
                          </m:sSupPr>
                          <m:e>
                            <m:r>
                              <a:rPr lang="ka-GE" b="0" i="1" smtClean="0">
                                <a:latin typeface="Cambria Math" panose="02040503050406030204" pitchFamily="18" charset="0"/>
                                <a:ea typeface="Cambria Math" panose="02040503050406030204" pitchFamily="18" charset="0"/>
                              </a:rPr>
                              <m:t>𝜅</m:t>
                            </m:r>
                          </m:e>
                          <m:sup>
                            <m:r>
                              <a:rPr lang="ka-GE" b="0" i="1" smtClean="0">
                                <a:latin typeface="Cambria Math" panose="02040503050406030204" pitchFamily="18" charset="0"/>
                                <a:ea typeface="Cambria Math" panose="02040503050406030204" pitchFamily="18" charset="0"/>
                              </a:rPr>
                              <m:t>2</m:t>
                            </m:r>
                          </m:sup>
                        </m:sSup>
                      </m:num>
                      <m:den>
                        <m:r>
                          <a:rPr lang="ka-GE" b="0" i="1" smtClean="0">
                            <a:latin typeface="Cambria Math" panose="02040503050406030204" pitchFamily="18" charset="0"/>
                            <a:ea typeface="Cambria Math" panose="02040503050406030204" pitchFamily="18" charset="0"/>
                          </a:rPr>
                          <m:t>2</m:t>
                        </m:r>
                        <m:sSup>
                          <m:sSupPr>
                            <m:ctrlPr>
                              <a:rPr lang="ka-GE" b="0" i="1" smtClean="0">
                                <a:latin typeface="Cambria Math" panose="02040503050406030204" pitchFamily="18" charset="0"/>
                                <a:ea typeface="Cambria Math" panose="02040503050406030204" pitchFamily="18" charset="0"/>
                              </a:rPr>
                            </m:ctrlPr>
                          </m:sSupPr>
                          <m:e>
                            <m:r>
                              <a:rPr lang="ka-GE" b="0" i="1" smtClean="0">
                                <a:latin typeface="Cambria Math" panose="02040503050406030204" pitchFamily="18" charset="0"/>
                                <a:ea typeface="Cambria Math" panose="02040503050406030204" pitchFamily="18" charset="0"/>
                              </a:rPr>
                              <m:t>ℏ</m:t>
                            </m:r>
                          </m:e>
                          <m:sup>
                            <m:r>
                              <a:rPr lang="ka-GE" b="0" i="1" smtClean="0">
                                <a:latin typeface="Cambria Math" panose="02040503050406030204" pitchFamily="18" charset="0"/>
                                <a:ea typeface="Cambria Math" panose="02040503050406030204" pitchFamily="18" charset="0"/>
                              </a:rPr>
                              <m:t>2</m:t>
                            </m:r>
                          </m:sup>
                        </m:sSup>
                        <m:sSup>
                          <m:sSupPr>
                            <m:ctrlPr>
                              <a:rPr lang="ka-GE" b="0" i="1" smtClean="0">
                                <a:latin typeface="Cambria Math" panose="02040503050406030204" pitchFamily="18" charset="0"/>
                                <a:ea typeface="Cambria Math" panose="02040503050406030204" pitchFamily="18" charset="0"/>
                              </a:rPr>
                            </m:ctrlPr>
                          </m:sSupPr>
                          <m:e>
                            <m:r>
                              <a:rPr lang="ka-GE" b="0" i="1" smtClean="0">
                                <a:latin typeface="Cambria Math" panose="02040503050406030204" pitchFamily="18" charset="0"/>
                                <a:ea typeface="Cambria Math" panose="02040503050406030204" pitchFamily="18" charset="0"/>
                              </a:rPr>
                              <m:t>𝑛</m:t>
                            </m:r>
                          </m:e>
                          <m:sup>
                            <m:r>
                              <a:rPr lang="ka-GE" b="0" i="1" smtClean="0">
                                <a:latin typeface="Cambria Math" panose="02040503050406030204" pitchFamily="18" charset="0"/>
                                <a:ea typeface="Cambria Math" panose="02040503050406030204" pitchFamily="18" charset="0"/>
                              </a:rPr>
                              <m:t>2</m:t>
                            </m:r>
                          </m:sup>
                        </m:sSup>
                      </m:den>
                    </m:f>
                  </m:oMath>
                </a14:m>
                <a:r>
                  <a:rPr lang="ka-GE" b="0" dirty="0">
                    <a:ea typeface="Cambria Math" panose="02040503050406030204" pitchFamily="18" charset="0"/>
                    <a:cs typeface="Times New Roman" panose="02020603050405020304" pitchFamily="18" charset="0"/>
                  </a:rPr>
                  <a:t>  (2</a:t>
                </a:r>
                <a:r>
                  <a:rPr lang="en-US" b="0" dirty="0">
                    <a:ea typeface="Cambria Math" panose="02040503050406030204" pitchFamily="18" charset="0"/>
                    <a:cs typeface="Times New Roman" panose="02020603050405020304" pitchFamily="18" charset="0"/>
                  </a:rPr>
                  <a:t>0</a:t>
                </a:r>
                <a:r>
                  <a:rPr lang="ka-GE" b="0" dirty="0">
                    <a:ea typeface="Cambria Math" panose="02040503050406030204" pitchFamily="18" charset="0"/>
                    <a:cs typeface="Times New Roman" panose="02020603050405020304" pitchFamily="18" charset="0"/>
                  </a:rPr>
                  <a:t>)</a:t>
                </a:r>
              </a:p>
              <a:p>
                <a:pPr marL="0" indent="0">
                  <a:buNone/>
                </a:pPr>
                <a:endParaRPr lang="ka-GE" b="0" dirty="0">
                  <a:ea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ka-GE" b="0" i="1" smtClean="0">
                          <a:latin typeface="Cambria Math" panose="02040503050406030204" pitchFamily="18" charset="0"/>
                        </a:rPr>
                        <m:t>𝑛</m:t>
                      </m:r>
                      <m:r>
                        <a:rPr lang="ka-GE" b="0" i="1" smtClean="0">
                          <a:latin typeface="Cambria Math" panose="02040503050406030204" pitchFamily="18" charset="0"/>
                        </a:rPr>
                        <m:t>=2</m:t>
                      </m:r>
                      <m:r>
                        <a:rPr lang="ka-GE" b="0" i="1" smtClean="0">
                          <a:latin typeface="Cambria Math" panose="02040503050406030204" pitchFamily="18" charset="0"/>
                        </a:rPr>
                        <m:t>𝑎</m:t>
                      </m:r>
                      <m:r>
                        <a:rPr lang="ka-GE" b="0" i="1" smtClean="0">
                          <a:latin typeface="Cambria Math" panose="02040503050406030204" pitchFamily="18" charset="0"/>
                        </a:rPr>
                        <m:t>+1</m:t>
                      </m:r>
                    </m:oMath>
                  </m:oMathPara>
                </a14:m>
                <a:endParaRPr lang="sv-GE" dirty="0">
                  <a:latin typeface="Times New Roman" panose="02020603050405020304" pitchFamily="18" charset="0"/>
                  <a:cs typeface="Times New Roman" panose="02020603050405020304" pitchFamily="18" charset="0"/>
                </a:endParaRPr>
              </a:p>
            </p:txBody>
          </p:sp>
        </mc:Choice>
        <mc:Fallback xmlns="">
          <p:sp>
            <p:nvSpPr>
              <p:cNvPr id="3" name="Platshållare för innehåll 2">
                <a:extLst>
                  <a:ext uri="{FF2B5EF4-FFF2-40B4-BE49-F238E27FC236}">
                    <a16:creationId xmlns:a16="http://schemas.microsoft.com/office/drawing/2014/main" id="{B5A8A2EF-E537-F441-9F9D-03CE1FF61025}"/>
                  </a:ext>
                </a:extLst>
              </p:cNvPr>
              <p:cNvSpPr>
                <a:spLocks noGrp="1" noRot="1" noChangeAspect="1" noMove="1" noResize="1" noEditPoints="1" noAdjustHandles="1" noChangeArrowheads="1" noChangeShapeType="1" noTextEdit="1"/>
              </p:cNvSpPr>
              <p:nvPr>
                <p:ph idx="1"/>
              </p:nvPr>
            </p:nvSpPr>
            <p:spPr>
              <a:xfrm>
                <a:off x="838200" y="440870"/>
                <a:ext cx="10515600" cy="6417129"/>
              </a:xfrm>
              <a:blipFill>
                <a:blip r:embed="rId2"/>
                <a:stretch>
                  <a:fillRect l="-1206" t="-1779"/>
                </a:stretch>
              </a:blipFill>
            </p:spPr>
            <p:txBody>
              <a:bodyPr/>
              <a:lstStyle/>
              <a:p>
                <a:r>
                  <a:rPr lang="sv-GE">
                    <a:noFill/>
                  </a:rPr>
                  <a:t> </a:t>
                </a:r>
              </a:p>
            </p:txBody>
          </p:sp>
        </mc:Fallback>
      </mc:AlternateContent>
    </p:spTree>
    <p:extLst>
      <p:ext uri="{BB962C8B-B14F-4D97-AF65-F5344CB8AC3E}">
        <p14:creationId xmlns:p14="http://schemas.microsoft.com/office/powerpoint/2010/main" val="362152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FBF453-54CB-7A44-8F89-FE1F55D7DAB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r>
              <a:rPr lang="en-US" dirty="0"/>
              <a:t> </a:t>
            </a:r>
            <a:endParaRPr lang="sv-GE" dirty="0"/>
          </a:p>
        </p:txBody>
      </p:sp>
      <p:sp>
        <p:nvSpPr>
          <p:cNvPr id="3" name="Platshållare för innehåll 2">
            <a:extLst>
              <a:ext uri="{FF2B5EF4-FFF2-40B4-BE49-F238E27FC236}">
                <a16:creationId xmlns:a16="http://schemas.microsoft.com/office/drawing/2014/main" id="{06B12F29-0975-FA42-A411-41F81A0330B4}"/>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With the help of SO(4) algebra and many tedious calculations, we derived hydrogen atom energy spectrum formula without ever mentioning any differential equation. Also we explained why the “accidental” degeneracy was not accidental at all.</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33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AA33F7-6907-1D46-A0A3-DF4D559F25E9}"/>
              </a:ext>
            </a:extLst>
          </p:cNvPr>
          <p:cNvSpPr>
            <a:spLocks noGrp="1"/>
          </p:cNvSpPr>
          <p:nvPr>
            <p:ph type="title"/>
          </p:nvPr>
        </p:nvSpPr>
        <p:spPr/>
        <p:txBody>
          <a:bodyPr/>
          <a:lstStyle/>
          <a:p>
            <a:r>
              <a:rPr lang="sv-GE" dirty="0">
                <a:latin typeface="Times New Roman" panose="02020603050405020304" pitchFamily="18" charset="0"/>
                <a:cs typeface="Times New Roman" panose="02020603050405020304" pitchFamily="18" charset="0"/>
              </a:rPr>
              <a:t>Bibliography</a:t>
            </a:r>
          </a:p>
        </p:txBody>
      </p:sp>
      <p:pic>
        <p:nvPicPr>
          <p:cNvPr id="5" name="Platshållare för innehåll 4">
            <a:extLst>
              <a:ext uri="{FF2B5EF4-FFF2-40B4-BE49-F238E27FC236}">
                <a16:creationId xmlns:a16="http://schemas.microsoft.com/office/drawing/2014/main" id="{CC5AE586-EAC4-BD45-8536-EB5951411BDA}"/>
              </a:ext>
            </a:extLst>
          </p:cNvPr>
          <p:cNvPicPr>
            <a:picLocks noGrp="1" noChangeAspect="1"/>
          </p:cNvPicPr>
          <p:nvPr>
            <p:ph idx="1"/>
          </p:nvPr>
        </p:nvPicPr>
        <p:blipFill>
          <a:blip r:embed="rId2"/>
          <a:stretch>
            <a:fillRect/>
          </a:stretch>
        </p:blipFill>
        <p:spPr>
          <a:xfrm>
            <a:off x="462283" y="2319280"/>
            <a:ext cx="11267433" cy="3240201"/>
          </a:xfrm>
        </p:spPr>
      </p:pic>
    </p:spTree>
    <p:extLst>
      <p:ext uri="{BB962C8B-B14F-4D97-AF65-F5344CB8AC3E}">
        <p14:creationId xmlns:p14="http://schemas.microsoft.com/office/powerpoint/2010/main" val="27097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1F97AD2-383B-9648-B5FE-DDFA270F7D66}"/>
              </a:ext>
            </a:extLst>
          </p:cNvPr>
          <p:cNvSpPr>
            <a:spLocks noGrp="1"/>
          </p:cNvSpPr>
          <p:nvPr>
            <p:ph idx="1"/>
          </p:nvPr>
        </p:nvSpPr>
        <p:spPr/>
        <p:txBody>
          <a:bodyPr/>
          <a:lstStyle/>
          <a:p>
            <a:pPr marL="0" indent="0" algn="ctr">
              <a:buNone/>
            </a:pPr>
            <a:endParaRPr lang="ka-GE" dirty="0"/>
          </a:p>
          <a:p>
            <a:pPr marL="0" indent="0" algn="ctr">
              <a:buNone/>
            </a:pPr>
            <a:endParaRPr lang="ka-GE" dirty="0"/>
          </a:p>
          <a:p>
            <a:pPr marL="0" indent="0" algn="ctr">
              <a:buNone/>
            </a:pPr>
            <a:r>
              <a:rPr lang="en-US" sz="5000" dirty="0">
                <a:latin typeface="Times New Roman" panose="02020603050405020304" pitchFamily="18" charset="0"/>
                <a:cs typeface="Times New Roman" panose="02020603050405020304" pitchFamily="18" charset="0"/>
              </a:rPr>
              <a:t>Thank you for your attention</a:t>
            </a:r>
            <a:endParaRPr lang="sv-GE"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69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DA1FB-640D-314D-84AE-ABB6B87008D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endParaRPr lang="sv-GE" dirty="0">
              <a:latin typeface="Times New Roman" panose="02020603050405020304" pitchFamily="18" charset="0"/>
              <a:cs typeface="Times New Roman" panose="02020603050405020304" pitchFamily="18" charset="0"/>
            </a:endParaRPr>
          </a:p>
        </p:txBody>
      </p:sp>
      <p:sp>
        <p:nvSpPr>
          <p:cNvPr id="3" name="Platshållare för innehåll 2">
            <a:extLst>
              <a:ext uri="{FF2B5EF4-FFF2-40B4-BE49-F238E27FC236}">
                <a16:creationId xmlns:a16="http://schemas.microsoft.com/office/drawing/2014/main" id="{0A770715-595D-D840-855C-CAC72A4AD7FE}"/>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To derive energy spectrum formula of hydrogen atom one has to go through solving the famous Schrödinger’s differential equation. Although Pauli was the first to realize that the accidental degeneracy was connected to some hidden symmetry, that later proved to be true. </a:t>
            </a:r>
          </a:p>
          <a:p>
            <a:pPr marL="0" indent="0">
              <a:buNone/>
            </a:pPr>
            <a:endParaRPr lang="sv-GE" dirty="0"/>
          </a:p>
        </p:txBody>
      </p:sp>
    </p:spTree>
    <p:extLst>
      <p:ext uri="{BB962C8B-B14F-4D97-AF65-F5344CB8AC3E}">
        <p14:creationId xmlns:p14="http://schemas.microsoft.com/office/powerpoint/2010/main" val="58134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46A37901-51AC-814E-84DA-963563E9E18A}"/>
              </a:ext>
            </a:extLst>
          </p:cNvPr>
          <p:cNvPicPr>
            <a:picLocks noGrp="1" noChangeAspect="1"/>
          </p:cNvPicPr>
          <p:nvPr>
            <p:ph idx="1"/>
          </p:nvPr>
        </p:nvPicPr>
        <p:blipFill>
          <a:blip r:embed="rId2"/>
          <a:stretch>
            <a:fillRect/>
          </a:stretch>
        </p:blipFill>
        <p:spPr>
          <a:xfrm>
            <a:off x="4403836" y="678614"/>
            <a:ext cx="3889434" cy="5500772"/>
          </a:xfrm>
        </p:spPr>
      </p:pic>
    </p:spTree>
    <p:extLst>
      <p:ext uri="{BB962C8B-B14F-4D97-AF65-F5344CB8AC3E}">
        <p14:creationId xmlns:p14="http://schemas.microsoft.com/office/powerpoint/2010/main" val="202113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A961E7-90EC-6B4B-A245-E2E628559B8A}"/>
              </a:ext>
            </a:extLst>
          </p:cNvPr>
          <p:cNvSpPr>
            <a:spLocks noGrp="1"/>
          </p:cNvSpPr>
          <p:nvPr>
            <p:ph type="title"/>
          </p:nvPr>
        </p:nvSpPr>
        <p:spPr>
          <a:xfrm>
            <a:off x="838200" y="365125"/>
            <a:ext cx="10515600" cy="1670957"/>
          </a:xfrm>
        </p:spPr>
        <p:txBody>
          <a:bodyPr>
            <a:normAutofit/>
          </a:bodyPr>
          <a:lstStyle/>
          <a:p>
            <a:pPr algn="ctr"/>
            <a:r>
              <a:rPr lang="sv-SE" dirty="0" err="1">
                <a:latin typeface="Times New Roman" panose="02020603050405020304" pitchFamily="18" charset="0"/>
                <a:cs typeface="Times New Roman" panose="02020603050405020304" pitchFamily="18" charset="0"/>
              </a:rPr>
              <a:t>Schrödinger’s</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equation</a:t>
            </a:r>
            <a:r>
              <a:rPr lang="sv-SE" dirty="0">
                <a:latin typeface="Times New Roman" panose="02020603050405020304" pitchFamily="18" charset="0"/>
                <a:cs typeface="Times New Roman" panose="02020603050405020304" pitchFamily="18" charset="0"/>
              </a:rPr>
              <a:t> for hydrogen atom and </a:t>
            </a:r>
            <a:r>
              <a:rPr lang="sv-SE" dirty="0" err="1">
                <a:latin typeface="Times New Roman" panose="02020603050405020304" pitchFamily="18" charset="0"/>
                <a:cs typeface="Times New Roman" panose="02020603050405020304" pitchFamily="18" charset="0"/>
              </a:rPr>
              <a:t>energy</a:t>
            </a:r>
            <a:r>
              <a:rPr lang="sv-SE" dirty="0">
                <a:latin typeface="Times New Roman" panose="02020603050405020304" pitchFamily="18" charset="0"/>
                <a:cs typeface="Times New Roman" panose="02020603050405020304" pitchFamily="18" charset="0"/>
              </a:rPr>
              <a:t> </a:t>
            </a:r>
            <a:r>
              <a:rPr lang="sv-SE" dirty="0" err="1">
                <a:latin typeface="Times New Roman" panose="02020603050405020304" pitchFamily="18" charset="0"/>
                <a:cs typeface="Times New Roman" panose="02020603050405020304" pitchFamily="18" charset="0"/>
              </a:rPr>
              <a:t>spectrum</a:t>
            </a:r>
            <a:endParaRPr lang="sv-G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0FF2AA75-8D48-BC48-95B6-038DBDB42AC8}"/>
                  </a:ext>
                </a:extLst>
              </p:cNvPr>
              <p:cNvSpPr>
                <a:spLocks noGrp="1"/>
              </p:cNvSpPr>
              <p:nvPr>
                <p:ph idx="1"/>
              </p:nvPr>
            </p:nvSpPr>
            <p:spPr>
              <a:xfrm>
                <a:off x="0" y="2456768"/>
                <a:ext cx="12338957" cy="4401231"/>
              </a:xfrm>
            </p:spPr>
            <p:txBody>
              <a:bodyPr>
                <a:normAutofit/>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ka-GE" b="0" i="1" smtClean="0">
                              <a:latin typeface="Cambria Math" panose="02040503050406030204" pitchFamily="18" charset="0"/>
                            </a:rPr>
                          </m:ctrlPr>
                        </m:dPr>
                        <m:e>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ℏ</m:t>
                              </m:r>
                            </m:num>
                            <m:den>
                              <m:r>
                                <a:rPr lang="ka-GE" b="0" i="1" smtClean="0">
                                  <a:latin typeface="Cambria Math" panose="02040503050406030204" pitchFamily="18" charset="0"/>
                                </a:rPr>
                                <m:t>2</m:t>
                              </m:r>
                              <m:r>
                                <a:rPr lang="ka-GE" b="0" i="1" smtClean="0">
                                  <a:latin typeface="Cambria Math" panose="02040503050406030204" pitchFamily="18" charset="0"/>
                                </a:rPr>
                                <m:t>𝑚</m:t>
                              </m:r>
                              <m:sSup>
                                <m:sSupPr>
                                  <m:ctrlPr>
                                    <a:rPr lang="ka-GE" b="0" i="1" smtClean="0">
                                      <a:latin typeface="Cambria Math" panose="02040503050406030204" pitchFamily="18" charset="0"/>
                                    </a:rPr>
                                  </m:ctrlPr>
                                </m:sSupPr>
                                <m:e>
                                  <m:r>
                                    <a:rPr lang="ka-GE" b="0" i="1" smtClean="0">
                                      <a:latin typeface="Cambria Math" panose="02040503050406030204" pitchFamily="18" charset="0"/>
                                    </a:rPr>
                                    <m:t>𝑟</m:t>
                                  </m:r>
                                </m:e>
                                <m:sup>
                                  <m:r>
                                    <a:rPr lang="ka-GE" b="0" i="1" smtClean="0">
                                      <a:latin typeface="Cambria Math" panose="02040503050406030204" pitchFamily="18" charset="0"/>
                                    </a:rPr>
                                    <m:t>2</m:t>
                                  </m:r>
                                </m:sup>
                              </m:sSup>
                            </m:den>
                          </m:f>
                          <m:d>
                            <m:dPr>
                              <m:begChr m:val="["/>
                              <m:endChr m:val="]"/>
                              <m:ctrlPr>
                                <a:rPr lang="ka-GE" b="0" i="1" smtClean="0">
                                  <a:latin typeface="Cambria Math" panose="02040503050406030204" pitchFamily="18" charset="0"/>
                                </a:rPr>
                              </m:ctrlPr>
                            </m:dPr>
                            <m:e>
                              <m:f>
                                <m:fPr>
                                  <m:ctrlPr>
                                    <a:rPr lang="sv-SE" b="0" i="1" smtClean="0">
                                      <a:latin typeface="Cambria Math" panose="02040503050406030204" pitchFamily="18" charset="0"/>
                                    </a:rPr>
                                  </m:ctrlPr>
                                </m:fPr>
                                <m:num>
                                  <m:r>
                                    <a:rPr lang="sv-SE" b="0" i="1" smtClean="0">
                                      <a:latin typeface="Cambria Math" panose="02040503050406030204" pitchFamily="18" charset="0"/>
                                    </a:rPr>
                                    <m:t>𝜕</m:t>
                                  </m:r>
                                </m:num>
                                <m:den>
                                  <m:r>
                                    <a:rPr lang="sv-SE" b="0" i="1" smtClean="0">
                                      <a:latin typeface="Cambria Math" panose="02040503050406030204" pitchFamily="18" charset="0"/>
                                    </a:rPr>
                                    <m:t>𝜕</m:t>
                                  </m:r>
                                  <m:r>
                                    <a:rPr lang="ka-GE" b="0" i="1" smtClean="0">
                                      <a:latin typeface="Cambria Math" panose="02040503050406030204" pitchFamily="18" charset="0"/>
                                    </a:rPr>
                                    <m:t>𝑟</m:t>
                                  </m:r>
                                </m:den>
                              </m:f>
                              <m:d>
                                <m:dPr>
                                  <m:ctrlPr>
                                    <a:rPr lang="sv-SE" b="0" i="1" smtClean="0">
                                      <a:latin typeface="Cambria Math" panose="02040503050406030204" pitchFamily="18" charset="0"/>
                                    </a:rPr>
                                  </m:ctrlPr>
                                </m:dPr>
                                <m:e>
                                  <m:sSup>
                                    <m:sSupPr>
                                      <m:ctrlPr>
                                        <a:rPr lang="ka-GE" b="0" i="1" smtClean="0">
                                          <a:latin typeface="Cambria Math" panose="02040503050406030204" pitchFamily="18" charset="0"/>
                                        </a:rPr>
                                      </m:ctrlPr>
                                    </m:sSupPr>
                                    <m:e>
                                      <m:r>
                                        <a:rPr lang="ka-GE" b="0" i="1" smtClean="0">
                                          <a:latin typeface="Cambria Math" panose="02040503050406030204" pitchFamily="18" charset="0"/>
                                        </a:rPr>
                                        <m:t>𝑟</m:t>
                                      </m:r>
                                    </m:e>
                                    <m:sup>
                                      <m:r>
                                        <a:rPr lang="ka-GE" b="0" i="1" smtClean="0">
                                          <a:latin typeface="Cambria Math" panose="02040503050406030204" pitchFamily="18" charset="0"/>
                                        </a:rPr>
                                        <m:t>2</m:t>
                                      </m:r>
                                    </m:sup>
                                  </m:sSup>
                                  <m:f>
                                    <m:fPr>
                                      <m:ctrlPr>
                                        <a:rPr lang="sv-SE" b="0" i="1" smtClean="0">
                                          <a:latin typeface="Cambria Math" panose="02040503050406030204" pitchFamily="18" charset="0"/>
                                        </a:rPr>
                                      </m:ctrlPr>
                                    </m:fPr>
                                    <m:num>
                                      <m:r>
                                        <a:rPr lang="sv-SE" b="0" i="1" smtClean="0">
                                          <a:latin typeface="Cambria Math" panose="02040503050406030204" pitchFamily="18" charset="0"/>
                                        </a:rPr>
                                        <m:t>𝜕</m:t>
                                      </m:r>
                                    </m:num>
                                    <m:den>
                                      <m:r>
                                        <a:rPr lang="sv-SE" b="0" i="1" smtClean="0">
                                          <a:latin typeface="Cambria Math" panose="02040503050406030204" pitchFamily="18" charset="0"/>
                                        </a:rPr>
                                        <m:t>𝜕</m:t>
                                      </m:r>
                                      <m:r>
                                        <a:rPr lang="ka-GE" b="0" i="1" smtClean="0">
                                          <a:latin typeface="Cambria Math" panose="02040503050406030204" pitchFamily="18" charset="0"/>
                                        </a:rPr>
                                        <m:t>𝑟</m:t>
                                      </m:r>
                                    </m:den>
                                  </m:f>
                                </m:e>
                              </m:d>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1</m:t>
                                  </m:r>
                                </m:num>
                                <m:den>
                                  <m:func>
                                    <m:funcPr>
                                      <m:ctrlPr>
                                        <a:rPr lang="sv-SE" b="0" i="1" smtClean="0">
                                          <a:latin typeface="Cambria Math" panose="02040503050406030204" pitchFamily="18" charset="0"/>
                                        </a:rPr>
                                      </m:ctrlPr>
                                    </m:funcPr>
                                    <m:fName>
                                      <m:r>
                                        <m:rPr>
                                          <m:sty m:val="p"/>
                                        </m:rPr>
                                        <a:rPr lang="sv-SE" b="0" i="0" smtClean="0">
                                          <a:latin typeface="Cambria Math" panose="02040503050406030204" pitchFamily="18" charset="0"/>
                                        </a:rPr>
                                        <m:t>sin</m:t>
                                      </m:r>
                                    </m:fName>
                                    <m:e>
                                      <m:r>
                                        <a:rPr lang="ka-GE" b="0" i="1" smtClean="0">
                                          <a:latin typeface="Cambria Math" panose="02040503050406030204" pitchFamily="18" charset="0"/>
                                        </a:rPr>
                                        <m:t>𝜃</m:t>
                                      </m:r>
                                    </m:e>
                                  </m:func>
                                </m:den>
                              </m:f>
                              <m:f>
                                <m:fPr>
                                  <m:ctrlPr>
                                    <a:rPr lang="sv-SE" b="0" i="1" smtClean="0">
                                      <a:latin typeface="Cambria Math" panose="02040503050406030204" pitchFamily="18" charset="0"/>
                                    </a:rPr>
                                  </m:ctrlPr>
                                </m:fPr>
                                <m:num>
                                  <m:r>
                                    <a:rPr lang="sv-SE" b="0" i="1" smtClean="0">
                                      <a:latin typeface="Cambria Math" panose="02040503050406030204" pitchFamily="18" charset="0"/>
                                    </a:rPr>
                                    <m:t>𝜕</m:t>
                                  </m:r>
                                </m:num>
                                <m:den>
                                  <m:r>
                                    <a:rPr lang="sv-SE" b="0" i="1" smtClean="0">
                                      <a:latin typeface="Cambria Math" panose="02040503050406030204" pitchFamily="18" charset="0"/>
                                    </a:rPr>
                                    <m:t>𝜕</m:t>
                                  </m:r>
                                  <m:r>
                                    <a:rPr lang="ka-GE" b="0" i="1" smtClean="0">
                                      <a:latin typeface="Cambria Math" panose="02040503050406030204" pitchFamily="18" charset="0"/>
                                    </a:rPr>
                                    <m:t>𝜃</m:t>
                                  </m:r>
                                </m:den>
                              </m:f>
                              <m:d>
                                <m:dPr>
                                  <m:ctrlPr>
                                    <a:rPr lang="sv-SE" b="0" i="1" smtClean="0">
                                      <a:latin typeface="Cambria Math" panose="02040503050406030204" pitchFamily="18" charset="0"/>
                                    </a:rPr>
                                  </m:ctrlPr>
                                </m:dPr>
                                <m:e>
                                  <m:func>
                                    <m:funcPr>
                                      <m:ctrlPr>
                                        <a:rPr lang="sv-SE" b="0" i="1" smtClean="0">
                                          <a:latin typeface="Cambria Math" panose="02040503050406030204" pitchFamily="18" charset="0"/>
                                        </a:rPr>
                                      </m:ctrlPr>
                                    </m:funcPr>
                                    <m:fName>
                                      <m:r>
                                        <m:rPr>
                                          <m:sty m:val="p"/>
                                        </m:rPr>
                                        <a:rPr lang="sv-SE" b="0" i="0" smtClean="0">
                                          <a:latin typeface="Cambria Math" panose="02040503050406030204" pitchFamily="18" charset="0"/>
                                        </a:rPr>
                                        <m:t>sin</m:t>
                                      </m:r>
                                    </m:fName>
                                    <m:e>
                                      <m:r>
                                        <a:rPr lang="ka-GE" b="0" i="1" smtClean="0">
                                          <a:latin typeface="Cambria Math" panose="02040503050406030204" pitchFamily="18" charset="0"/>
                                        </a:rPr>
                                        <m:t>𝜃</m:t>
                                      </m:r>
                                      <m:f>
                                        <m:fPr>
                                          <m:ctrlPr>
                                            <a:rPr lang="sv-SE" b="0" i="1" smtClean="0">
                                              <a:latin typeface="Cambria Math" panose="02040503050406030204" pitchFamily="18" charset="0"/>
                                            </a:rPr>
                                          </m:ctrlPr>
                                        </m:fPr>
                                        <m:num>
                                          <m:r>
                                            <a:rPr lang="sv-SE" b="0" i="1" smtClean="0">
                                              <a:latin typeface="Cambria Math" panose="02040503050406030204" pitchFamily="18" charset="0"/>
                                            </a:rPr>
                                            <m:t>𝜕</m:t>
                                          </m:r>
                                        </m:num>
                                        <m:den>
                                          <m:r>
                                            <a:rPr lang="sv-SE" b="0" i="1" smtClean="0">
                                              <a:latin typeface="Cambria Math" panose="02040503050406030204" pitchFamily="18" charset="0"/>
                                            </a:rPr>
                                            <m:t>𝜕</m:t>
                                          </m:r>
                                          <m:r>
                                            <a:rPr lang="ka-GE" b="0" i="1" smtClean="0">
                                              <a:latin typeface="Cambria Math" panose="02040503050406030204" pitchFamily="18" charset="0"/>
                                            </a:rPr>
                                            <m:t>𝜃</m:t>
                                          </m:r>
                                        </m:den>
                                      </m:f>
                                    </m:e>
                                  </m:func>
                                </m:e>
                              </m:d>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1</m:t>
                                  </m:r>
                                </m:num>
                                <m:den>
                                  <m:func>
                                    <m:funcPr>
                                      <m:ctrlPr>
                                        <a:rPr lang="ka-GE" b="0" i="1" smtClean="0">
                                          <a:latin typeface="Cambria Math" panose="02040503050406030204" pitchFamily="18" charset="0"/>
                                        </a:rPr>
                                      </m:ctrlPr>
                                    </m:funcPr>
                                    <m:fName>
                                      <m:sSup>
                                        <m:sSupPr>
                                          <m:ctrlPr>
                                            <a:rPr lang="ka-GE" b="0" i="1" smtClean="0">
                                              <a:latin typeface="Cambria Math" panose="02040503050406030204" pitchFamily="18" charset="0"/>
                                            </a:rPr>
                                          </m:ctrlPr>
                                        </m:sSupPr>
                                        <m:e>
                                          <m:r>
                                            <m:rPr>
                                              <m:sty m:val="p"/>
                                            </m:rPr>
                                            <a:rPr lang="ka-GE" b="0" i="0" smtClean="0">
                                              <a:latin typeface="Cambria Math" panose="02040503050406030204" pitchFamily="18" charset="0"/>
                                            </a:rPr>
                                            <m:t>sin</m:t>
                                          </m:r>
                                        </m:e>
                                        <m:sup>
                                          <m:r>
                                            <a:rPr lang="ka-GE" b="0" i="1" smtClean="0">
                                              <a:latin typeface="Cambria Math" panose="02040503050406030204" pitchFamily="18" charset="0"/>
                                            </a:rPr>
                                            <m:t>2</m:t>
                                          </m:r>
                                        </m:sup>
                                      </m:sSup>
                                    </m:fName>
                                    <m:e>
                                      <m:r>
                                        <a:rPr lang="ka-GE" b="0" i="1" smtClean="0">
                                          <a:latin typeface="Cambria Math" panose="02040503050406030204" pitchFamily="18" charset="0"/>
                                        </a:rPr>
                                        <m:t>𝜃</m:t>
                                      </m:r>
                                    </m:e>
                                  </m:func>
                                </m:den>
                              </m:f>
                              <m:f>
                                <m:fPr>
                                  <m:ctrlPr>
                                    <a:rPr lang="sv-SE" b="0" i="1" smtClean="0">
                                      <a:latin typeface="Cambria Math" panose="02040503050406030204" pitchFamily="18" charset="0"/>
                                    </a:rPr>
                                  </m:ctrlPr>
                                </m:fPr>
                                <m:num>
                                  <m:sSup>
                                    <m:sSupPr>
                                      <m:ctrlPr>
                                        <a:rPr lang="ka-GE" b="0" i="1" smtClean="0">
                                          <a:latin typeface="Cambria Math" panose="02040503050406030204" pitchFamily="18" charset="0"/>
                                        </a:rPr>
                                      </m:ctrlPr>
                                    </m:sSupPr>
                                    <m:e>
                                      <m:r>
                                        <a:rPr lang="sv-SE" b="0" i="1" smtClean="0">
                                          <a:latin typeface="Cambria Math" panose="02040503050406030204" pitchFamily="18" charset="0"/>
                                        </a:rPr>
                                        <m:t>𝜕</m:t>
                                      </m:r>
                                    </m:e>
                                    <m:sup>
                                      <m:r>
                                        <a:rPr lang="ka-GE" b="0" i="1" smtClean="0">
                                          <a:latin typeface="Cambria Math" panose="02040503050406030204" pitchFamily="18" charset="0"/>
                                        </a:rPr>
                                        <m:t>2</m:t>
                                      </m:r>
                                    </m:sup>
                                  </m:sSup>
                                </m:num>
                                <m:den>
                                  <m:r>
                                    <a:rPr lang="sv-SE" b="0" i="1" smtClean="0">
                                      <a:latin typeface="Cambria Math" panose="02040503050406030204" pitchFamily="18" charset="0"/>
                                    </a:rPr>
                                    <m:t>𝜕</m:t>
                                  </m:r>
                                  <m:sSup>
                                    <m:sSupPr>
                                      <m:ctrlPr>
                                        <a:rPr lang="ka-GE" b="0" i="1" smtClean="0">
                                          <a:latin typeface="Cambria Math" panose="02040503050406030204" pitchFamily="18" charset="0"/>
                                        </a:rPr>
                                      </m:ctrlPr>
                                    </m:sSupPr>
                                    <m:e>
                                      <m:r>
                                        <a:rPr lang="ka-GE" b="0" i="1" smtClean="0">
                                          <a:latin typeface="Cambria Math" panose="02040503050406030204" pitchFamily="18" charset="0"/>
                                        </a:rPr>
                                        <m:t>𝜙</m:t>
                                      </m:r>
                                    </m:e>
                                    <m:sup>
                                      <m:r>
                                        <a:rPr lang="ka-GE" b="0" i="1" smtClean="0">
                                          <a:latin typeface="Cambria Math" panose="02040503050406030204" pitchFamily="18" charset="0"/>
                                        </a:rPr>
                                        <m:t>2</m:t>
                                      </m:r>
                                    </m:sup>
                                  </m:sSup>
                                </m:den>
                              </m:f>
                            </m:e>
                          </m:d>
                          <m:r>
                            <a:rPr lang="ka-GE" b="0" i="1" smtClean="0">
                              <a:latin typeface="Cambria Math" panose="02040503050406030204" pitchFamily="18" charset="0"/>
                            </a:rPr>
                            <m:t>−</m:t>
                          </m:r>
                          <m:f>
                            <m:fPr>
                              <m:ctrlPr>
                                <a:rPr lang="ka-GE" b="0" i="1" smtClean="0">
                                  <a:latin typeface="Cambria Math" panose="02040503050406030204" pitchFamily="18" charset="0"/>
                                </a:rPr>
                              </m:ctrlPr>
                            </m:fPr>
                            <m:num>
                              <m:sSup>
                                <m:sSupPr>
                                  <m:ctrlPr>
                                    <a:rPr lang="ka-GE" b="0" i="1" smtClean="0">
                                      <a:latin typeface="Cambria Math" panose="02040503050406030204" pitchFamily="18" charset="0"/>
                                    </a:rPr>
                                  </m:ctrlPr>
                                </m:sSupPr>
                                <m:e>
                                  <m:r>
                                    <a:rPr lang="ka-GE" b="0" i="1" smtClean="0">
                                      <a:latin typeface="Cambria Math" panose="02040503050406030204" pitchFamily="18" charset="0"/>
                                    </a:rPr>
                                    <m:t>𝑒</m:t>
                                  </m:r>
                                </m:e>
                                <m:sup>
                                  <m:r>
                                    <a:rPr lang="ka-GE" b="0" i="1" smtClean="0">
                                      <a:latin typeface="Cambria Math" panose="02040503050406030204" pitchFamily="18" charset="0"/>
                                    </a:rPr>
                                    <m:t>2</m:t>
                                  </m:r>
                                </m:sup>
                              </m:sSup>
                            </m:num>
                            <m:den>
                              <m:r>
                                <a:rPr lang="ka-GE" b="0" i="1" smtClean="0">
                                  <a:latin typeface="Cambria Math" panose="02040503050406030204" pitchFamily="18" charset="0"/>
                                </a:rPr>
                                <m:t>𝑟</m:t>
                              </m:r>
                            </m:den>
                          </m:f>
                          <m:r>
                            <m:rPr>
                              <m:nor/>
                            </m:rPr>
                            <a:rPr lang="ka-GE" i="1" dirty="0">
                              <a:latin typeface="Cambria Math" panose="02040503050406030204" pitchFamily="18" charset="0"/>
                            </a:rPr>
                            <m:t> </m:t>
                          </m:r>
                        </m:e>
                      </m:d>
                      <m:r>
                        <a:rPr lang="ka-GE" b="0" i="1" smtClean="0">
                          <a:latin typeface="Cambria Math" panose="02040503050406030204" pitchFamily="18" charset="0"/>
                        </a:rPr>
                        <m:t>𝜓</m:t>
                      </m:r>
                      <m:r>
                        <a:rPr lang="ka-GE" b="0" i="1" smtClean="0">
                          <a:latin typeface="Cambria Math" panose="02040503050406030204" pitchFamily="18" charset="0"/>
                        </a:rPr>
                        <m:t>=</m:t>
                      </m:r>
                      <m:r>
                        <a:rPr lang="ka-GE" b="0" i="1" smtClean="0">
                          <a:latin typeface="Cambria Math" panose="02040503050406030204" pitchFamily="18" charset="0"/>
                        </a:rPr>
                        <m:t>𝐸</m:t>
                      </m:r>
                      <m:r>
                        <a:rPr lang="ka-GE" b="0" i="1" smtClean="0">
                          <a:latin typeface="Cambria Math" panose="02040503050406030204" pitchFamily="18" charset="0"/>
                        </a:rPr>
                        <m:t>𝜓</m:t>
                      </m:r>
                      <m:r>
                        <a:rPr lang="ka-GE" b="0" i="1" smtClean="0">
                          <a:latin typeface="Cambria Math" panose="02040503050406030204" pitchFamily="18" charset="0"/>
                        </a:rPr>
                        <m:t>(</m:t>
                      </m:r>
                      <m:r>
                        <a:rPr lang="ka-GE" b="0" i="1" smtClean="0">
                          <a:latin typeface="Cambria Math" panose="02040503050406030204" pitchFamily="18" charset="0"/>
                        </a:rPr>
                        <m:t>𝑟</m:t>
                      </m:r>
                      <m:r>
                        <a:rPr lang="ka-GE" b="0" i="1" smtClean="0">
                          <a:latin typeface="Cambria Math" panose="02040503050406030204" pitchFamily="18" charset="0"/>
                        </a:rPr>
                        <m:t>,</m:t>
                      </m:r>
                      <m:r>
                        <a:rPr lang="ka-GE" b="0" i="1" smtClean="0">
                          <a:latin typeface="Cambria Math" panose="02040503050406030204" pitchFamily="18" charset="0"/>
                        </a:rPr>
                        <m:t>𝜃</m:t>
                      </m:r>
                      <m:r>
                        <a:rPr lang="ka-GE" b="0" i="1" smtClean="0">
                          <a:latin typeface="Cambria Math" panose="02040503050406030204" pitchFamily="18" charset="0"/>
                        </a:rPr>
                        <m:t>,</m:t>
                      </m:r>
                      <m:r>
                        <a:rPr lang="ka-GE" b="0" i="1" smtClean="0">
                          <a:latin typeface="Cambria Math" panose="02040503050406030204" pitchFamily="18" charset="0"/>
                        </a:rPr>
                        <m:t>𝜙</m:t>
                      </m:r>
                      <m:r>
                        <a:rPr lang="ka-GE" b="0" i="1" smtClean="0">
                          <a:latin typeface="Cambria Math" panose="02040503050406030204" pitchFamily="18" charset="0"/>
                        </a:rPr>
                        <m:t>)</m:t>
                      </m:r>
                    </m:oMath>
                  </m:oMathPara>
                </a14:m>
                <a:endParaRPr lang="ka-GE"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sv-GE" sz="7000" i="1" smtClean="0">
                          <a:latin typeface="Cambria Math" panose="02040503050406030204" pitchFamily="18" charset="0"/>
                          <a:ea typeface="Cambria Math" panose="02040503050406030204" pitchFamily="18" charset="0"/>
                        </a:rPr>
                        <m:t>↓</m:t>
                      </m:r>
                    </m:oMath>
                  </m:oMathPara>
                </a14:m>
                <a:endParaRPr lang="ka-GE" sz="7000" dirty="0"/>
              </a:p>
              <a:p>
                <a:pPr marL="0" indent="0">
                  <a:buNone/>
                </a:pPr>
                <a14:m>
                  <m:oMathPara xmlns:m="http://schemas.openxmlformats.org/officeDocument/2006/math">
                    <m:oMathParaPr>
                      <m:jc m:val="centerGroup"/>
                    </m:oMathParaPr>
                    <m:oMath xmlns:m="http://schemas.openxmlformats.org/officeDocument/2006/math">
                      <m:sSub>
                        <m:sSubPr>
                          <m:ctrlPr>
                            <a:rPr lang="ka-GE" sz="3500" b="0" i="1" smtClean="0">
                              <a:latin typeface="Cambria Math" panose="02040503050406030204" pitchFamily="18" charset="0"/>
                            </a:rPr>
                          </m:ctrlPr>
                        </m:sSubPr>
                        <m:e>
                          <m:r>
                            <a:rPr lang="ka-GE" sz="3500" b="0" i="1" smtClean="0">
                              <a:latin typeface="Cambria Math" panose="02040503050406030204" pitchFamily="18" charset="0"/>
                            </a:rPr>
                            <m:t>𝐸</m:t>
                          </m:r>
                        </m:e>
                        <m:sub>
                          <m:r>
                            <a:rPr lang="ka-GE" sz="3500" b="0" i="1" smtClean="0">
                              <a:latin typeface="Cambria Math" panose="02040503050406030204" pitchFamily="18" charset="0"/>
                            </a:rPr>
                            <m:t>𝑛</m:t>
                          </m:r>
                        </m:sub>
                      </m:sSub>
                      <m:r>
                        <a:rPr lang="ka-GE" sz="3500" b="0" i="1" smtClean="0">
                          <a:latin typeface="Cambria Math" panose="02040503050406030204" pitchFamily="18" charset="0"/>
                        </a:rPr>
                        <m:t>=−</m:t>
                      </m:r>
                      <m:f>
                        <m:fPr>
                          <m:ctrlPr>
                            <a:rPr lang="ka-GE" sz="3500" b="0" i="1" smtClean="0">
                              <a:latin typeface="Cambria Math" panose="02040503050406030204" pitchFamily="18" charset="0"/>
                            </a:rPr>
                          </m:ctrlPr>
                        </m:fPr>
                        <m:num>
                          <m:r>
                            <a:rPr lang="ka-GE" sz="3500" b="0" i="1" smtClean="0">
                              <a:latin typeface="Cambria Math" panose="02040503050406030204" pitchFamily="18" charset="0"/>
                            </a:rPr>
                            <m:t>𝑚</m:t>
                          </m:r>
                          <m:sSup>
                            <m:sSupPr>
                              <m:ctrlPr>
                                <a:rPr lang="ka-GE" sz="3500" b="0" i="1" smtClean="0">
                                  <a:latin typeface="Cambria Math" panose="02040503050406030204" pitchFamily="18" charset="0"/>
                                </a:rPr>
                              </m:ctrlPr>
                            </m:sSupPr>
                            <m:e>
                              <m:r>
                                <a:rPr lang="ka-GE" sz="3500" b="0" i="1" smtClean="0">
                                  <a:latin typeface="Cambria Math" panose="02040503050406030204" pitchFamily="18" charset="0"/>
                                </a:rPr>
                                <m:t>𝑒</m:t>
                              </m:r>
                            </m:e>
                            <m:sup>
                              <m:r>
                                <a:rPr lang="ka-GE" sz="3500" b="0" i="1" smtClean="0">
                                  <a:latin typeface="Cambria Math" panose="02040503050406030204" pitchFamily="18" charset="0"/>
                                </a:rPr>
                                <m:t>4</m:t>
                              </m:r>
                            </m:sup>
                          </m:sSup>
                        </m:num>
                        <m:den>
                          <m:r>
                            <a:rPr lang="ka-GE" sz="3500" b="0" i="1" smtClean="0">
                              <a:latin typeface="Cambria Math" panose="02040503050406030204" pitchFamily="18" charset="0"/>
                            </a:rPr>
                            <m:t>2</m:t>
                          </m:r>
                          <m:sSup>
                            <m:sSupPr>
                              <m:ctrlPr>
                                <a:rPr lang="ka-GE" sz="3500" b="0" i="1" smtClean="0">
                                  <a:latin typeface="Cambria Math" panose="02040503050406030204" pitchFamily="18" charset="0"/>
                                </a:rPr>
                              </m:ctrlPr>
                            </m:sSupPr>
                            <m:e>
                              <m:r>
                                <a:rPr lang="ka-GE" sz="3500" b="0" i="1" smtClean="0">
                                  <a:latin typeface="Cambria Math" panose="02040503050406030204" pitchFamily="18" charset="0"/>
                                </a:rPr>
                                <m:t>ℏ</m:t>
                              </m:r>
                            </m:e>
                            <m:sup>
                              <m:r>
                                <a:rPr lang="ka-GE" sz="3500" b="0" i="1" smtClean="0">
                                  <a:latin typeface="Cambria Math" panose="02040503050406030204" pitchFamily="18" charset="0"/>
                                </a:rPr>
                                <m:t>2</m:t>
                              </m:r>
                            </m:sup>
                          </m:sSup>
                          <m:sSup>
                            <m:sSupPr>
                              <m:ctrlPr>
                                <a:rPr lang="ka-GE" sz="3500" b="0" i="1" smtClean="0">
                                  <a:latin typeface="Cambria Math" panose="02040503050406030204" pitchFamily="18" charset="0"/>
                                </a:rPr>
                              </m:ctrlPr>
                            </m:sSupPr>
                            <m:e>
                              <m:r>
                                <a:rPr lang="ka-GE" sz="3500" b="0" i="1" smtClean="0">
                                  <a:latin typeface="Cambria Math" panose="02040503050406030204" pitchFamily="18" charset="0"/>
                                </a:rPr>
                                <m:t>𝑛</m:t>
                              </m:r>
                            </m:e>
                            <m:sup>
                              <m:r>
                                <a:rPr lang="ka-GE" sz="3500" b="0" i="1" smtClean="0">
                                  <a:latin typeface="Cambria Math" panose="02040503050406030204" pitchFamily="18" charset="0"/>
                                </a:rPr>
                                <m:t>2</m:t>
                              </m:r>
                            </m:sup>
                          </m:sSup>
                        </m:den>
                      </m:f>
                      <m:r>
                        <a:rPr lang="ka-GE" sz="3500" b="0" i="0" smtClean="0">
                          <a:latin typeface="Cambria Math" panose="02040503050406030204" pitchFamily="18" charset="0"/>
                        </a:rPr>
                        <m:t>      (1)</m:t>
                      </m:r>
                    </m:oMath>
                  </m:oMathPara>
                </a14:m>
                <a:endParaRPr lang="ka-GE" sz="3500" dirty="0"/>
              </a:p>
              <a:p>
                <a:pPr marL="0" indent="0" algn="ctr">
                  <a:buNone/>
                </a:pPr>
                <a:r>
                  <a:rPr lang="en-US" sz="3500" dirty="0">
                    <a:latin typeface="Times New Roman" panose="02020603050405020304" pitchFamily="18" charset="0"/>
                    <a:cs typeface="Times New Roman" panose="02020603050405020304" pitchFamily="18" charset="0"/>
                  </a:rPr>
                  <a:t>Energy is only depended on </a:t>
                </a:r>
                <a14:m>
                  <m:oMath xmlns:m="http://schemas.openxmlformats.org/officeDocument/2006/math">
                    <m:sSup>
                      <m:sSupPr>
                        <m:ctrlPr>
                          <a:rPr lang="en-US" sz="3500" b="0" i="1" smtClean="0">
                            <a:latin typeface="Cambria Math" panose="02040503050406030204" pitchFamily="18" charset="0"/>
                          </a:rPr>
                        </m:ctrlPr>
                      </m:sSupPr>
                      <m:e>
                        <m:r>
                          <a:rPr lang="en-US" sz="3500" b="0" i="1" smtClean="0">
                            <a:latin typeface="Cambria Math" panose="02040503050406030204" pitchFamily="18" charset="0"/>
                          </a:rPr>
                          <m:t>𝑛</m:t>
                        </m:r>
                      </m:e>
                      <m:sup>
                        <m:r>
                          <a:rPr lang="en-US" sz="3500" b="0" i="1" smtClean="0">
                            <a:latin typeface="Cambria Math" panose="02040503050406030204" pitchFamily="18" charset="0"/>
                          </a:rPr>
                          <m:t>2</m:t>
                        </m:r>
                      </m:sup>
                    </m:sSup>
                  </m:oMath>
                </a14:m>
                <a:r>
                  <a:rPr lang="sv-GE" sz="3500" dirty="0">
                    <a:latin typeface="Times New Roman" panose="02020603050405020304" pitchFamily="18" charset="0"/>
                    <a:cs typeface="Times New Roman" panose="02020603050405020304" pitchFamily="18" charset="0"/>
                  </a:rPr>
                  <a:t>, accidental (?) degeneracy</a:t>
                </a:r>
              </a:p>
            </p:txBody>
          </p:sp>
        </mc:Choice>
        <mc:Fallback xmlns="">
          <p:sp>
            <p:nvSpPr>
              <p:cNvPr id="3" name="Platshållare för innehåll 2">
                <a:extLst>
                  <a:ext uri="{FF2B5EF4-FFF2-40B4-BE49-F238E27FC236}">
                    <a16:creationId xmlns:a16="http://schemas.microsoft.com/office/drawing/2014/main" id="{0FF2AA75-8D48-BC48-95B6-038DBDB42AC8}"/>
                  </a:ext>
                </a:extLst>
              </p:cNvPr>
              <p:cNvSpPr>
                <a:spLocks noGrp="1" noRot="1" noChangeAspect="1" noMove="1" noResize="1" noEditPoints="1" noAdjustHandles="1" noChangeArrowheads="1" noChangeShapeType="1" noTextEdit="1"/>
              </p:cNvSpPr>
              <p:nvPr>
                <p:ph idx="1"/>
              </p:nvPr>
            </p:nvSpPr>
            <p:spPr>
              <a:xfrm>
                <a:off x="0" y="2456768"/>
                <a:ext cx="12338957" cy="4401231"/>
              </a:xfrm>
              <a:blipFill>
                <a:blip r:embed="rId2"/>
                <a:stretch>
                  <a:fillRect r="-103"/>
                </a:stretch>
              </a:blipFill>
            </p:spPr>
            <p:txBody>
              <a:bodyPr/>
              <a:lstStyle/>
              <a:p>
                <a:r>
                  <a:rPr lang="sv-GE">
                    <a:noFill/>
                  </a:rPr>
                  <a:t> </a:t>
                </a:r>
              </a:p>
            </p:txBody>
          </p:sp>
        </mc:Fallback>
      </mc:AlternateContent>
    </p:spTree>
    <p:extLst>
      <p:ext uri="{BB962C8B-B14F-4D97-AF65-F5344CB8AC3E}">
        <p14:creationId xmlns:p14="http://schemas.microsoft.com/office/powerpoint/2010/main" val="406926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68649696-A22B-3949-AE27-4BE236B6115E}"/>
              </a:ext>
            </a:extLst>
          </p:cNvPr>
          <p:cNvPicPr>
            <a:picLocks noGrp="1" noChangeAspect="1"/>
          </p:cNvPicPr>
          <p:nvPr>
            <p:ph idx="1"/>
          </p:nvPr>
        </p:nvPicPr>
        <p:blipFill>
          <a:blip r:embed="rId2"/>
          <a:stretch>
            <a:fillRect/>
          </a:stretch>
        </p:blipFill>
        <p:spPr>
          <a:xfrm>
            <a:off x="4055073" y="542545"/>
            <a:ext cx="4081854" cy="5772909"/>
          </a:xfrm>
          <a:prstGeom prst="rect">
            <a:avLst/>
          </a:prstGeom>
        </p:spPr>
      </p:pic>
    </p:spTree>
    <p:extLst>
      <p:ext uri="{BB962C8B-B14F-4D97-AF65-F5344CB8AC3E}">
        <p14:creationId xmlns:p14="http://schemas.microsoft.com/office/powerpoint/2010/main" val="254917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E93BFC-770D-2F44-AE3C-7DFA4CE4E6F5}"/>
              </a:ext>
            </a:extLst>
          </p:cNvPr>
          <p:cNvSpPr>
            <a:spLocks noGrp="1"/>
          </p:cNvSpPr>
          <p:nvPr>
            <p:ph type="title"/>
          </p:nvPr>
        </p:nvSpPr>
        <p:spPr/>
        <p:txBody>
          <a:bodyPr/>
          <a:lstStyle/>
          <a:p>
            <a:r>
              <a:rPr lang="sv-GE" dirty="0">
                <a:latin typeface="Times New Roman" panose="02020603050405020304" pitchFamily="18" charset="0"/>
                <a:cs typeface="Times New Roman" panose="02020603050405020304" pitchFamily="18" charset="0"/>
              </a:rPr>
              <a:t>Laplace-Runge-Lenz vector</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5A9D2102-9C95-1343-B088-82AC614BC909}"/>
                  </a:ext>
                </a:extLst>
              </p:cNvPr>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Classical: </a:t>
                </a:r>
                <a14:m>
                  <m:oMath xmlns:m="http://schemas.openxmlformats.org/officeDocument/2006/math">
                    <m:r>
                      <a:rPr lang="en-US" b="0" i="1">
                        <a:latin typeface="Cambria Math" panose="02040503050406030204" pitchFamily="18" charset="0"/>
                      </a:rPr>
                      <m:t>𝛬</m:t>
                    </m:r>
                    <m:r>
                      <a:rPr lang="en-US" b="0">
                        <a:latin typeface="Cambria Math" panose="02040503050406030204" pitchFamily="18" charset="0"/>
                      </a:rPr>
                      <m:t>=</m:t>
                    </m:r>
                    <m:f>
                      <m:fPr>
                        <m:ctrlPr>
                          <a:rPr lang="sv-GE"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𝑚</m:t>
                        </m:r>
                      </m:den>
                    </m:f>
                    <m:d>
                      <m:dPr>
                        <m:begChr m:val="{"/>
                        <m:endChr m:val="}"/>
                        <m:ctrlPr>
                          <a:rPr lang="sv-GE" i="1">
                            <a:latin typeface="Cambria Math" panose="02040503050406030204" pitchFamily="18" charset="0"/>
                          </a:rPr>
                        </m:ctrlPr>
                      </m:dPr>
                      <m:e>
                        <m:r>
                          <a:rPr lang="en-US" b="0" i="1">
                            <a:latin typeface="Cambria Math" panose="02040503050406030204" pitchFamily="18" charset="0"/>
                          </a:rPr>
                          <m:t>𝑝</m:t>
                        </m:r>
                        <m:r>
                          <a:rPr lang="en-US" b="0" i="1">
                            <a:latin typeface="Cambria Math" panose="02040503050406030204" pitchFamily="18" charset="0"/>
                          </a:rPr>
                          <m:t>×</m:t>
                        </m:r>
                        <m:r>
                          <a:rPr lang="en-US" b="0" i="1">
                            <a:latin typeface="Cambria Math" panose="02040503050406030204" pitchFamily="18" charset="0"/>
                          </a:rPr>
                          <m:t>𝐿</m:t>
                        </m:r>
                      </m:e>
                    </m:d>
                    <m:r>
                      <a:rPr lang="en-US" b="0" i="1">
                        <a:latin typeface="Cambria Math" panose="02040503050406030204" pitchFamily="18" charset="0"/>
                      </a:rPr>
                      <m:t>−</m:t>
                    </m:r>
                    <m:r>
                      <a:rPr lang="en-US" b="0" i="1">
                        <a:latin typeface="Cambria Math" panose="02040503050406030204" pitchFamily="18" charset="0"/>
                      </a:rPr>
                      <m:t>𝛼</m:t>
                    </m:r>
                    <m:f>
                      <m:fPr>
                        <m:ctrlPr>
                          <a:rPr lang="sv-GE" i="1">
                            <a:latin typeface="Cambria Math" panose="02040503050406030204" pitchFamily="18" charset="0"/>
                          </a:rPr>
                        </m:ctrlPr>
                      </m:fPr>
                      <m:num>
                        <m:r>
                          <a:rPr lang="en-US" b="0" i="1">
                            <a:latin typeface="Cambria Math" panose="02040503050406030204" pitchFamily="18" charset="0"/>
                          </a:rPr>
                          <m:t>𝑟</m:t>
                        </m:r>
                      </m:num>
                      <m:den>
                        <m:r>
                          <a:rPr lang="en-US" b="0" i="1">
                            <a:latin typeface="Cambria Math" panose="02040503050406030204" pitchFamily="18" charset="0"/>
                          </a:rPr>
                          <m:t>𝑟</m:t>
                        </m:r>
                      </m:den>
                    </m:f>
                  </m:oMath>
                </a14:m>
                <a:endParaRPr lang="en-US"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Quantum: </a:t>
                </a:r>
                <a14:m>
                  <m:oMath xmlns:m="http://schemas.openxmlformats.org/officeDocument/2006/math">
                    <m:r>
                      <a:rPr lang="en-US" b="0" i="1" smtClean="0"/>
                      <m:t>𝛬</m:t>
                    </m:r>
                    <m:r>
                      <a:rPr lang="en-US" b="0"/>
                      <m:t>=</m:t>
                    </m:r>
                    <m:f>
                      <m:fPr>
                        <m:ctrlPr>
                          <a:rPr lang="sv-GE" i="1"/>
                        </m:ctrlPr>
                      </m:fPr>
                      <m:num>
                        <m:r>
                          <a:rPr lang="en-US" b="0" i="1"/>
                          <m:t>1</m:t>
                        </m:r>
                      </m:num>
                      <m:den>
                        <m:r>
                          <a:rPr lang="en-US" b="0" i="1"/>
                          <m:t>2</m:t>
                        </m:r>
                        <m:r>
                          <a:rPr lang="en-US" b="0" i="1"/>
                          <m:t>𝑚</m:t>
                        </m:r>
                      </m:den>
                    </m:f>
                    <m:d>
                      <m:dPr>
                        <m:ctrlPr>
                          <a:rPr lang="en-US" i="1" smtClean="0">
                            <a:latin typeface="Cambria Math" panose="02040503050406030204" pitchFamily="18" charset="0"/>
                          </a:rPr>
                        </m:ctrlPr>
                      </m:dPr>
                      <m:e>
                        <m:d>
                          <m:dPr>
                            <m:begChr m:val="{"/>
                            <m:endChr m:val="}"/>
                            <m:ctrlPr>
                              <a:rPr lang="sv-GE" i="1"/>
                            </m:ctrlPr>
                          </m:dPr>
                          <m:e>
                            <m:r>
                              <a:rPr lang="en-US" b="0" i="1"/>
                              <m:t>𝑝</m:t>
                            </m:r>
                            <m:r>
                              <a:rPr lang="en-US" b="0" i="1"/>
                              <m:t>×</m:t>
                            </m:r>
                            <m:r>
                              <a:rPr lang="en-US" b="0" i="1"/>
                              <m:t>𝐿</m:t>
                            </m:r>
                          </m:e>
                        </m:d>
                        <m:r>
                          <a:rPr lang="en-US" b="0" i="1" smtClean="0">
                            <a:latin typeface="Cambria Math" panose="02040503050406030204" pitchFamily="18" charset="0"/>
                          </a:rPr>
                          <m:t>−</m:t>
                        </m:r>
                        <m:d>
                          <m:dPr>
                            <m:begChr m:val="{"/>
                            <m:endChr m:val="}"/>
                            <m:ctrlPr>
                              <a:rPr lang="sv-GE" i="1"/>
                            </m:ctrlPr>
                          </m:dPr>
                          <m:e>
                            <m:r>
                              <a:rPr lang="en-US" b="0" i="1"/>
                              <m:t>𝐿</m:t>
                            </m:r>
                            <m:r>
                              <a:rPr lang="en-US" b="0"/>
                              <m:t>×</m:t>
                            </m:r>
                            <m:r>
                              <a:rPr lang="en-US" b="0" i="1"/>
                              <m:t>𝑝</m:t>
                            </m:r>
                          </m:e>
                        </m:d>
                      </m:e>
                    </m:d>
                    <m:r>
                      <a:rPr lang="en-US" b="0" i="1"/>
                      <m:t>−</m:t>
                    </m:r>
                    <m:r>
                      <a:rPr lang="en-US" b="0" i="1"/>
                      <m:t>𝛼</m:t>
                    </m:r>
                    <m:f>
                      <m:fPr>
                        <m:ctrlPr>
                          <a:rPr lang="sv-GE" i="1"/>
                        </m:ctrlPr>
                      </m:fPr>
                      <m:num>
                        <m:r>
                          <a:rPr lang="en-US" b="0" i="1"/>
                          <m:t>𝑟</m:t>
                        </m:r>
                      </m:num>
                      <m:den>
                        <m:r>
                          <a:rPr lang="en-US" b="0" i="1"/>
                          <m:t>𝑟</m:t>
                        </m:r>
                      </m:den>
                    </m:f>
                  </m:oMath>
                </a14:m>
                <a:endParaRPr lang="en-US" dirty="0">
                  <a:latin typeface="Times New Roman" panose="02020603050405020304" pitchFamily="18" charset="0"/>
                  <a:cs typeface="Times New Roman" panose="02020603050405020304" pitchFamily="18" charset="0"/>
                </a:endParaRPr>
              </a:p>
              <a:p>
                <a:pPr marL="0" indent="0">
                  <a:buNone/>
                </a:pPr>
                <a:endParaRPr lang="sv-GE"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Hamiltonian: </a:t>
                </a:r>
                <a14:m>
                  <m:oMath xmlns:m="http://schemas.openxmlformats.org/officeDocument/2006/math">
                    <m:r>
                      <a:rPr lang="en-US" b="0" i="1"/>
                      <m:t>𝐻</m:t>
                    </m:r>
                    <m:r>
                      <a:rPr lang="en-US" b="0" i="1"/>
                      <m:t>=</m:t>
                    </m:r>
                    <m:f>
                      <m:fPr>
                        <m:ctrlPr>
                          <a:rPr lang="sv-GE" i="1"/>
                        </m:ctrlPr>
                      </m:fPr>
                      <m:num>
                        <m:r>
                          <a:rPr lang="en-US" b="0" i="1"/>
                          <m:t>1</m:t>
                        </m:r>
                      </m:num>
                      <m:den>
                        <m:r>
                          <a:rPr lang="en-US" b="0" i="1"/>
                          <m:t>2</m:t>
                        </m:r>
                        <m:r>
                          <a:rPr lang="en-US" b="0" i="1"/>
                          <m:t>𝑚</m:t>
                        </m:r>
                      </m:den>
                    </m:f>
                    <m:sSup>
                      <m:sSupPr>
                        <m:ctrlPr>
                          <a:rPr lang="sv-GE" i="1"/>
                        </m:ctrlPr>
                      </m:sSupPr>
                      <m:e>
                        <m:r>
                          <a:rPr lang="en-US" b="0" i="1"/>
                          <m:t>𝑝</m:t>
                        </m:r>
                      </m:e>
                      <m:sup>
                        <m:r>
                          <a:rPr lang="en-US" b="0" i="1"/>
                          <m:t>2</m:t>
                        </m:r>
                      </m:sup>
                    </m:sSup>
                    <m:r>
                      <a:rPr lang="en-US" b="0" i="1"/>
                      <m:t>−</m:t>
                    </m:r>
                    <m:f>
                      <m:fPr>
                        <m:ctrlPr>
                          <a:rPr lang="sv-GE" i="1"/>
                        </m:ctrlPr>
                      </m:fPr>
                      <m:num>
                        <m:r>
                          <a:rPr lang="en-US" b="0" i="1"/>
                          <m:t>𝛼</m:t>
                        </m:r>
                      </m:num>
                      <m:den>
                        <m:r>
                          <a:rPr lang="en-US" b="0" i="1"/>
                          <m:t>𝑟</m:t>
                        </m:r>
                      </m:den>
                    </m:f>
                  </m:oMath>
                </a14:m>
                <a:endParaRPr lang="sv-GE" dirty="0">
                  <a:latin typeface="Times New Roman" panose="02020603050405020304" pitchFamily="18" charset="0"/>
                  <a:cs typeface="Times New Roman" panose="02020603050405020304" pitchFamily="18" charset="0"/>
                </a:endParaRPr>
              </a:p>
              <a:p>
                <a:pPr marL="0" indent="0">
                  <a:buNone/>
                </a:pPr>
                <a:endParaRPr lang="sv-GE" dirty="0"/>
              </a:p>
              <a:p>
                <a:pPr marL="0" indent="0">
                  <a:buNone/>
                </a:pPr>
                <a:endParaRPr lang="sv-GE" dirty="0"/>
              </a:p>
            </p:txBody>
          </p:sp>
        </mc:Choice>
        <mc:Fallback>
          <p:sp>
            <p:nvSpPr>
              <p:cNvPr id="3" name="Platshållare för innehåll 2">
                <a:extLst>
                  <a:ext uri="{FF2B5EF4-FFF2-40B4-BE49-F238E27FC236}">
                    <a16:creationId xmlns:a16="http://schemas.microsoft.com/office/drawing/2014/main" id="{5A9D2102-9C95-1343-B088-82AC614BC909}"/>
                  </a:ext>
                </a:extLst>
              </p:cNvPr>
              <p:cNvSpPr>
                <a:spLocks noGrp="1" noRot="1" noChangeAspect="1" noMove="1" noResize="1" noEditPoints="1" noAdjustHandles="1" noChangeArrowheads="1" noChangeShapeType="1" noTextEdit="1"/>
              </p:cNvSpPr>
              <p:nvPr>
                <p:ph idx="1"/>
              </p:nvPr>
            </p:nvSpPr>
            <p:spPr>
              <a:blipFill>
                <a:blip r:embed="rId2"/>
                <a:stretch>
                  <a:fillRect t="-581"/>
                </a:stretch>
              </a:blipFill>
            </p:spPr>
            <p:txBody>
              <a:bodyPr/>
              <a:lstStyle/>
              <a:p>
                <a:r>
                  <a:rPr lang="sv-GE">
                    <a:noFill/>
                  </a:rPr>
                  <a:t> </a:t>
                </a:r>
              </a:p>
            </p:txBody>
          </p:sp>
        </mc:Fallback>
      </mc:AlternateContent>
    </p:spTree>
    <p:extLst>
      <p:ext uri="{BB962C8B-B14F-4D97-AF65-F5344CB8AC3E}">
        <p14:creationId xmlns:p14="http://schemas.microsoft.com/office/powerpoint/2010/main" val="338830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F9EE3-6533-064F-A6CA-F99761EA4BDD}"/>
              </a:ext>
            </a:extLst>
          </p:cNvPr>
          <p:cNvSpPr>
            <a:spLocks noGrp="1"/>
          </p:cNvSpPr>
          <p:nvPr>
            <p:ph type="title"/>
          </p:nvPr>
        </p:nvSpPr>
        <p:spPr/>
        <p:txBody>
          <a:bodyPr/>
          <a:lstStyle/>
          <a:p>
            <a:r>
              <a:rPr lang="sv-GE" dirty="0">
                <a:latin typeface="Times New Roman" panose="02020603050405020304" pitchFamily="18" charset="0"/>
                <a:cs typeface="Times New Roman" panose="02020603050405020304" pitchFamily="18" charset="0"/>
              </a:rPr>
              <a:t>This is what Mr. Zee had to say about some calculations</a:t>
            </a:r>
          </a:p>
        </p:txBody>
      </p:sp>
      <p:pic>
        <p:nvPicPr>
          <p:cNvPr id="9" name="Bildobjekt 8">
            <a:extLst>
              <a:ext uri="{FF2B5EF4-FFF2-40B4-BE49-F238E27FC236}">
                <a16:creationId xmlns:a16="http://schemas.microsoft.com/office/drawing/2014/main" id="{14046121-7D6A-584C-BCAF-338CDDCFB629}"/>
              </a:ext>
            </a:extLst>
          </p:cNvPr>
          <p:cNvPicPr>
            <a:picLocks noChangeAspect="1"/>
          </p:cNvPicPr>
          <p:nvPr/>
        </p:nvPicPr>
        <p:blipFill rotWithShape="1">
          <a:blip r:embed="rId2"/>
          <a:srcRect t="17411" r="42275" b="43029"/>
          <a:stretch/>
        </p:blipFill>
        <p:spPr>
          <a:xfrm>
            <a:off x="1347375" y="3408728"/>
            <a:ext cx="9497250" cy="439933"/>
          </a:xfrm>
          <a:prstGeom prst="rect">
            <a:avLst/>
          </a:prstGeom>
        </p:spPr>
      </p:pic>
    </p:spTree>
    <p:extLst>
      <p:ext uri="{BB962C8B-B14F-4D97-AF65-F5344CB8AC3E}">
        <p14:creationId xmlns:p14="http://schemas.microsoft.com/office/powerpoint/2010/main" val="244690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41AF6-92E2-924F-9C4C-9382B9E9EC5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Following commutation relations hold:</a:t>
            </a:r>
            <a:endParaRPr lang="sv-G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371FF16B-DE48-2942-BBBB-51E09FD22DC4}"/>
                  </a:ext>
                </a:extLst>
              </p:cNvPr>
              <p:cNvSpPr>
                <a:spLocks noGrp="1"/>
              </p:cNvSpPr>
              <p:nvPr>
                <p:ph idx="1"/>
              </p:nvPr>
            </p:nvSpPr>
            <p:spPr/>
            <p:txBody>
              <a:bodyPr/>
              <a:lstStyle/>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r>
                          <a:rPr lang="ka-GE" b="0" i="1" smtClean="0">
                            <a:latin typeface="Cambria Math" panose="02040503050406030204" pitchFamily="18" charset="0"/>
                          </a:rPr>
                          <m:t>𝐻</m:t>
                        </m:r>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Sub>
                      </m:e>
                    </m:d>
                    <m:r>
                      <a:rPr lang="ka-GE" b="0" i="1" smtClean="0">
                        <a:latin typeface="Cambria Math" panose="02040503050406030204" pitchFamily="18" charset="0"/>
                      </a:rPr>
                      <m:t>=0</m:t>
                    </m:r>
                  </m:oMath>
                </a14:m>
                <a:r>
                  <a:rPr lang="ka-GE" dirty="0"/>
                  <a:t>                             (5)</a:t>
                </a:r>
              </a:p>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𝑘</m:t>
                        </m:r>
                      </m:sub>
                    </m:sSub>
                  </m:oMath>
                </a14:m>
                <a:r>
                  <a:rPr lang="ka-GE" b="0" dirty="0"/>
                  <a:t>                 (6)</a:t>
                </a:r>
              </a:p>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𝑘</m:t>
                        </m:r>
                      </m:sub>
                    </m:sSub>
                  </m:oMath>
                </a14:m>
                <a:r>
                  <a:rPr lang="ka-GE" dirty="0"/>
                  <a:t>                (7)</a:t>
                </a:r>
                <a:endParaRPr lang="en-US" dirty="0"/>
              </a:p>
              <a:p>
                <a:pPr marL="0" indent="0" algn="ctr">
                  <a:buNone/>
                </a:pPr>
                <a:endParaRPr lang="ka-GE" dirty="0"/>
              </a:p>
              <a:p>
                <a:pPr marL="0" indent="0">
                  <a:buNone/>
                </a:pPr>
                <a:r>
                  <a:rPr lang="ka-GE" dirty="0">
                    <a:cs typeface="Times New Roman" panose="02020603050405020304" pitchFamily="18" charset="0"/>
                  </a:rPr>
                  <a:t>(6) </a:t>
                </a:r>
                <a:r>
                  <a:rPr lang="en-US" dirty="0">
                    <a:latin typeface="Times New Roman" panose="02020603050405020304" pitchFamily="18" charset="0"/>
                    <a:cs typeface="Times New Roman" panose="02020603050405020304" pitchFamily="18" charset="0"/>
                  </a:rPr>
                  <a:t>and</a:t>
                </a:r>
                <a:r>
                  <a:rPr lang="ka-GE" dirty="0">
                    <a:cs typeface="Times New Roman" panose="02020603050405020304" pitchFamily="18" charset="0"/>
                  </a:rPr>
                  <a:t> (7) </a:t>
                </a:r>
                <a:r>
                  <a:rPr lang="en-US" dirty="0">
                    <a:latin typeface="Times New Roman" panose="02020603050405020304" pitchFamily="18" charset="0"/>
                    <a:cs typeface="Times New Roman" panose="02020603050405020304" pitchFamily="18" charset="0"/>
                  </a:rPr>
                  <a:t> commutators show the fact that </a:t>
                </a:r>
                <a14:m>
                  <m:oMath xmlns:m="http://schemas.openxmlformats.org/officeDocument/2006/math">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𝑖</m:t>
                        </m:r>
                      </m:sub>
                    </m:sSub>
                    <m:sSub>
                      <m:sSubPr>
                        <m:ctrlPr>
                          <a:rPr lang="ka-GE" b="0" i="1" smtClean="0">
                            <a:latin typeface="Cambria Math" panose="02040503050406030204" pitchFamily="18" charset="0"/>
                          </a:rPr>
                        </m:ctrlPr>
                      </m:sSubPr>
                      <m:e>
                        <m:r>
                          <a:rPr lang="ka-GE" b="0" i="0" smtClean="0">
                            <a:latin typeface="Cambria Math" panose="02040503050406030204" pitchFamily="18" charset="0"/>
                          </a:rPr>
                          <m:t> </m:t>
                        </m:r>
                        <m:r>
                          <m:rPr>
                            <m:sty m:val="p"/>
                          </m:rPr>
                          <a:rPr lang="en-US" b="0" i="0" smtClean="0">
                            <a:latin typeface="Cambria Math" panose="02040503050406030204" pitchFamily="18" charset="0"/>
                          </a:rPr>
                          <m:t>and</m:t>
                        </m:r>
                        <m:r>
                          <a:rPr lang="ka-GE" b="0" i="0" smtClean="0">
                            <a:latin typeface="Cambria Math" panose="02040503050406030204" pitchFamily="18" charset="0"/>
                          </a:rPr>
                          <m:t> </m:t>
                        </m:r>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Sub>
                  </m:oMath>
                </a14:m>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vectors</a:t>
                </a:r>
                <a:endParaRPr lang="ka-GE" dirty="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also</a:t>
                </a:r>
                <a:r>
                  <a:rPr lang="ka-GE" dirty="0"/>
                  <a:t>:</a:t>
                </a:r>
              </a:p>
              <a:p>
                <a:pPr marL="0" indent="0">
                  <a:buNone/>
                </a:pPr>
                <a14:m>
                  <m:oMathPara xmlns:m="http://schemas.openxmlformats.org/officeDocument/2006/math">
                    <m:oMathParaPr>
                      <m:jc m:val="centerGroup"/>
                    </m:oMathParaPr>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𝑝</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a:rPr lang="ka-GE" b="0" i="1" smtClean="0">
                              <a:latin typeface="Cambria Math" panose="02040503050406030204" pitchFamily="18" charset="0"/>
                            </a:rPr>
                            <m:t>𝑝</m:t>
                          </m:r>
                        </m:e>
                        <m:sub>
                          <m:r>
                            <a:rPr lang="ka-GE" b="0" i="1" smtClean="0">
                              <a:latin typeface="Cambria Math" panose="02040503050406030204" pitchFamily="18" charset="0"/>
                            </a:rPr>
                            <m:t>𝑘</m:t>
                          </m:r>
                        </m:sub>
                      </m:sSub>
                      <m:r>
                        <a:rPr lang="ka-GE" b="0" i="1" smtClean="0">
                          <a:latin typeface="Cambria Math" panose="02040503050406030204" pitchFamily="18" charset="0"/>
                        </a:rPr>
                        <m:t>                   (8)</m:t>
                      </m:r>
                    </m:oMath>
                  </m:oMathPara>
                </a14:m>
                <a:endParaRPr lang="ka-GE" b="0" i="1" dirty="0">
                  <a:latin typeface="Cambria Math" panose="02040503050406030204" pitchFamily="18" charset="0"/>
                </a:endParaRPr>
              </a:p>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𝑟</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a:rPr lang="ka-GE" b="0" i="1" smtClean="0">
                            <a:latin typeface="Cambria Math" panose="02040503050406030204" pitchFamily="18" charset="0"/>
                          </a:rPr>
                          <m:t>𝑟</m:t>
                        </m:r>
                      </m:e>
                      <m:sub>
                        <m:r>
                          <a:rPr lang="ka-GE" b="0" i="1" smtClean="0">
                            <a:latin typeface="Cambria Math" panose="02040503050406030204" pitchFamily="18" charset="0"/>
                          </a:rPr>
                          <m:t>𝑘</m:t>
                        </m:r>
                      </m:sub>
                    </m:sSub>
                  </m:oMath>
                </a14:m>
                <a:r>
                  <a:rPr lang="ka-GE" dirty="0"/>
                  <a:t>                   (9)</a:t>
                </a:r>
              </a:p>
              <a:p>
                <a:pPr marL="0" indent="0" algn="ctr">
                  <a:buNone/>
                </a:pPr>
                <a:endParaRPr lang="sv-GE" dirty="0"/>
              </a:p>
            </p:txBody>
          </p:sp>
        </mc:Choice>
        <mc:Fallback xmlns="">
          <p:sp>
            <p:nvSpPr>
              <p:cNvPr id="3" name="Platshållare för innehåll 2">
                <a:extLst>
                  <a:ext uri="{FF2B5EF4-FFF2-40B4-BE49-F238E27FC236}">
                    <a16:creationId xmlns:a16="http://schemas.microsoft.com/office/drawing/2014/main" id="{371FF16B-DE48-2942-BBBB-51E09FD22DC4}"/>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sv-GE">
                    <a:noFill/>
                  </a:rPr>
                  <a:t> </a:t>
                </a:r>
              </a:p>
            </p:txBody>
          </p:sp>
        </mc:Fallback>
      </mc:AlternateContent>
    </p:spTree>
    <p:extLst>
      <p:ext uri="{BB962C8B-B14F-4D97-AF65-F5344CB8AC3E}">
        <p14:creationId xmlns:p14="http://schemas.microsoft.com/office/powerpoint/2010/main" val="160030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AD1670-3FF9-DB41-A162-881BBE7EFC2C}"/>
              </a:ext>
            </a:extLst>
          </p:cNvPr>
          <p:cNvSpPr>
            <a:spLocks noGrp="1"/>
          </p:cNvSpPr>
          <p:nvPr>
            <p:ph type="title"/>
          </p:nvPr>
        </p:nvSpPr>
        <p:spPr/>
        <p:txBody>
          <a:bodyPr/>
          <a:lstStyle/>
          <a:p>
            <a:r>
              <a:rPr lang="ka-GE" dirty="0">
                <a:cs typeface="Times New Roman" panose="02020603050405020304" pitchFamily="18" charset="0"/>
              </a:rPr>
              <a:t>SO(4) </a:t>
            </a:r>
            <a:r>
              <a:rPr lang="en-US" dirty="0">
                <a:latin typeface="Times New Roman" panose="02020603050405020304" pitchFamily="18" charset="0"/>
                <a:cs typeface="Times New Roman" panose="02020603050405020304" pitchFamily="18" charset="0"/>
              </a:rPr>
              <a:t>algebra</a:t>
            </a:r>
            <a:endParaRPr lang="sv-G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Platshållare för innehåll 2">
                <a:extLst>
                  <a:ext uri="{FF2B5EF4-FFF2-40B4-BE49-F238E27FC236}">
                    <a16:creationId xmlns:a16="http://schemas.microsoft.com/office/drawing/2014/main" id="{B146203D-2757-584C-9DA3-0A7FFA789E17}"/>
                  </a:ext>
                </a:extLst>
              </p:cNvPr>
              <p:cNvSpPr>
                <a:spLocks noGrp="1"/>
              </p:cNvSpPr>
              <p:nvPr>
                <p:ph idx="1"/>
              </p:nvPr>
            </p:nvSpPr>
            <p:spPr/>
            <p:txBody>
              <a:bodyPr>
                <a:normAutofit/>
              </a:bodyPr>
              <a:lstStyle/>
              <a:p>
                <a:pPr marL="0" indent="0" algn="ctr">
                  <a:buNone/>
                </a:pPr>
                <a:endParaRPr lang="en-US" i="1" dirty="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𝑘</m:t>
                        </m:r>
                      </m:sub>
                    </m:sSub>
                  </m:oMath>
                </a14:m>
                <a:r>
                  <a:rPr lang="ka-GE" b="0" dirty="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(10.1)</a:t>
                </a:r>
                <a:r>
                  <a:rPr lang="ka-GE" b="0" dirty="0">
                    <a:cs typeface="Times New Roman" panose="02020603050405020304" pitchFamily="18" charset="0"/>
                  </a:rPr>
                  <a:t>          </a:t>
                </a:r>
              </a:p>
              <a:p>
                <a:pPr marL="0" indent="0" algn="ctr">
                  <a:buNone/>
                </a:pPr>
                <a:r>
                  <a:rPr lang="sv-GE"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𝐿</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𝑘</m:t>
                        </m:r>
                      </m:sub>
                    </m:sSub>
                  </m:oMath>
                </a14:m>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(10.2)</a:t>
                </a:r>
                <a:r>
                  <a:rPr lang="ka-GE" dirty="0">
                    <a:cs typeface="Times New Roman" panose="02020603050405020304" pitchFamily="18" charset="0"/>
                  </a:rPr>
                  <a:t>        </a:t>
                </a:r>
              </a:p>
              <a:p>
                <a:pPr marL="0" indent="0" algn="ctr">
                  <a:buNone/>
                </a:pPr>
                <a:r>
                  <a:rPr lang="ka-GE"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sv-GE" i="1" smtClean="0">
                            <a:latin typeface="Cambria Math" panose="02040503050406030204" pitchFamily="18" charset="0"/>
                          </a:rPr>
                        </m:ctrlPr>
                      </m:dPr>
                      <m:e>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𝑖</m:t>
                            </m:r>
                          </m:sub>
                        </m:sSub>
                        <m:r>
                          <a:rPr lang="ka-GE" b="0" i="1" smtClean="0">
                            <a:latin typeface="Cambria Math" panose="02040503050406030204" pitchFamily="18" charset="0"/>
                          </a:rPr>
                          <m:t>,</m:t>
                        </m:r>
                        <m:sSub>
                          <m:sSubPr>
                            <m:ctrlPr>
                              <a:rPr lang="ka-GE" b="0" i="1" smtClean="0">
                                <a:latin typeface="Cambria Math" panose="02040503050406030204" pitchFamily="18" charset="0"/>
                              </a:rPr>
                            </m:ctrlPr>
                          </m:sSubPr>
                          <m:e>
                            <m:r>
                              <m:rPr>
                                <m:sty m:val="p"/>
                              </m:rPr>
                              <a:rPr lang="ka-GE" b="0" i="0" smtClean="0">
                                <a:latin typeface="Cambria Math" panose="02040503050406030204" pitchFamily="18" charset="0"/>
                              </a:rPr>
                              <m:t>Λ</m:t>
                            </m:r>
                          </m:e>
                          <m:sub>
                            <m:r>
                              <a:rPr lang="ka-GE" b="0" i="1" smtClean="0">
                                <a:latin typeface="Cambria Math" panose="02040503050406030204" pitchFamily="18" charset="0"/>
                              </a:rPr>
                              <m:t>𝑗</m:t>
                            </m:r>
                          </m:sub>
                        </m:sSub>
                      </m:e>
                    </m:d>
                    <m:r>
                      <a:rPr lang="ka-GE" b="0" i="1" smtClean="0">
                        <a:latin typeface="Cambria Math" panose="02040503050406030204" pitchFamily="18" charset="0"/>
                      </a:rPr>
                      <m:t>=</m:t>
                    </m:r>
                    <m:r>
                      <a:rPr lang="ka-GE" b="0" i="1" smtClean="0">
                        <a:latin typeface="Cambria Math" panose="02040503050406030204" pitchFamily="18" charset="0"/>
                      </a:rPr>
                      <m:t>𝑖</m:t>
                    </m:r>
                    <m:r>
                      <a:rPr lang="ka-GE" b="0" i="1" smtClean="0">
                        <a:latin typeface="Cambria Math" panose="02040503050406030204" pitchFamily="18" charset="0"/>
                      </a:rPr>
                      <m:t>ℏ</m:t>
                    </m:r>
                    <m:sSub>
                      <m:sSubPr>
                        <m:ctrlPr>
                          <a:rPr lang="ka-GE" b="0" i="1" smtClean="0">
                            <a:latin typeface="Cambria Math" panose="02040503050406030204" pitchFamily="18" charset="0"/>
                          </a:rPr>
                        </m:ctrlPr>
                      </m:sSubPr>
                      <m:e>
                        <m:r>
                          <a:rPr lang="ka-GE" b="0" i="1" smtClean="0">
                            <a:latin typeface="Cambria Math" panose="02040503050406030204" pitchFamily="18" charset="0"/>
                          </a:rPr>
                          <m:t>𝜖</m:t>
                        </m:r>
                      </m:e>
                      <m:sub>
                        <m:r>
                          <a:rPr lang="ka-GE" b="0" i="1" smtClean="0">
                            <a:latin typeface="Cambria Math" panose="02040503050406030204" pitchFamily="18" charset="0"/>
                          </a:rPr>
                          <m:t>𝑖𝑗𝑘</m:t>
                        </m:r>
                      </m:sub>
                    </m:sSub>
                    <m:sSub>
                      <m:sSubPr>
                        <m:ctrlPr>
                          <a:rPr lang="ka-GE" b="0" i="1" smtClean="0">
                            <a:latin typeface="Cambria Math" panose="02040503050406030204" pitchFamily="18" charset="0"/>
                          </a:rPr>
                        </m:ctrlPr>
                      </m:sSubPr>
                      <m:e>
                        <m:d>
                          <m:dPr>
                            <m:ctrlPr>
                              <a:rPr lang="ka-GE" b="0" i="1" smtClean="0">
                                <a:latin typeface="Cambria Math" panose="02040503050406030204" pitchFamily="18" charset="0"/>
                              </a:rPr>
                            </m:ctrlPr>
                          </m:dPr>
                          <m:e>
                            <m:r>
                              <a:rPr lang="ka-GE" b="0" i="1" smtClean="0">
                                <a:latin typeface="Cambria Math" panose="02040503050406030204" pitchFamily="18" charset="0"/>
                              </a:rPr>
                              <m:t>−</m:t>
                            </m:r>
                            <m:f>
                              <m:fPr>
                                <m:ctrlPr>
                                  <a:rPr lang="ka-GE" b="0" i="1" smtClean="0">
                                    <a:latin typeface="Cambria Math" panose="02040503050406030204" pitchFamily="18" charset="0"/>
                                  </a:rPr>
                                </m:ctrlPr>
                              </m:fPr>
                              <m:num>
                                <m:r>
                                  <a:rPr lang="ka-GE" b="0" i="1" smtClean="0">
                                    <a:latin typeface="Cambria Math" panose="02040503050406030204" pitchFamily="18" charset="0"/>
                                  </a:rPr>
                                  <m:t>2</m:t>
                                </m:r>
                                <m:r>
                                  <a:rPr lang="ka-GE" b="0" i="1" smtClean="0">
                                    <a:latin typeface="Cambria Math" panose="02040503050406030204" pitchFamily="18" charset="0"/>
                                  </a:rPr>
                                  <m:t>𝐻</m:t>
                                </m:r>
                              </m:num>
                              <m:den>
                                <m:r>
                                  <a:rPr lang="ka-GE" b="0" i="1" smtClean="0">
                                    <a:latin typeface="Cambria Math" panose="02040503050406030204" pitchFamily="18" charset="0"/>
                                  </a:rPr>
                                  <m:t>𝑚</m:t>
                                </m:r>
                              </m:den>
                            </m:f>
                          </m:e>
                        </m:d>
                        <m:r>
                          <a:rPr lang="ka-GE" b="0" i="1" smtClean="0">
                            <a:latin typeface="Cambria Math" panose="02040503050406030204" pitchFamily="18" charset="0"/>
                          </a:rPr>
                          <m:t>𝐿</m:t>
                        </m:r>
                      </m:e>
                      <m:sub>
                        <m:r>
                          <a:rPr lang="ka-GE" b="0" i="1" smtClean="0">
                            <a:latin typeface="Cambria Math" panose="02040503050406030204" pitchFamily="18" charset="0"/>
                          </a:rPr>
                          <m:t>𝑘</m:t>
                        </m:r>
                      </m:sub>
                    </m:sSub>
                  </m:oMath>
                </a14:m>
                <a:r>
                  <a:rPr lang="ka-GE" b="0" dirty="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(10.3)</a:t>
                </a:r>
                <a:r>
                  <a:rPr lang="ka-GE" b="0" dirty="0">
                    <a:cs typeface="Times New Roman" panose="02020603050405020304" pitchFamily="18" charset="0"/>
                  </a:rPr>
                  <a:t>  </a:t>
                </a:r>
              </a:p>
              <a:p>
                <a:pPr marL="0" indent="0" algn="ctr">
                  <a:buNone/>
                </a:pPr>
                <a:r>
                  <a:rPr lang="ka-GE" b="0" dirty="0">
                    <a:cs typeface="Times New Roman" panose="02020603050405020304" pitchFamily="18" charset="0"/>
                  </a:rPr>
                  <a:t> </a:t>
                </a:r>
              </a:p>
              <a:p>
                <a:pPr marL="0" indent="0">
                  <a:buNone/>
                </a:pPr>
                <a:r>
                  <a:rPr lang="en-US" b="0" dirty="0">
                    <a:latin typeface="Times New Roman" panose="02020603050405020304" pitchFamily="18" charset="0"/>
                    <a:cs typeface="Times New Roman" panose="02020603050405020304" pitchFamily="18" charset="0"/>
                  </a:rPr>
                  <a:t>In eq. (12.3) we can see that H pops up on the right hand side, therefore algebra is not closed. </a:t>
                </a:r>
                <a:endParaRPr lang="ka-GE" b="0" dirty="0">
                  <a:cs typeface="Times New Roman" panose="02020603050405020304" pitchFamily="18" charset="0"/>
                </a:endParaRPr>
              </a:p>
            </p:txBody>
          </p:sp>
        </mc:Choice>
        <mc:Fallback xmlns="">
          <p:sp>
            <p:nvSpPr>
              <p:cNvPr id="3" name="Platshållare för innehåll 2">
                <a:extLst>
                  <a:ext uri="{FF2B5EF4-FFF2-40B4-BE49-F238E27FC236}">
                    <a16:creationId xmlns:a16="http://schemas.microsoft.com/office/drawing/2014/main" id="{B146203D-2757-584C-9DA3-0A7FFA789E17}"/>
                  </a:ext>
                </a:extLst>
              </p:cNvPr>
              <p:cNvSpPr>
                <a:spLocks noGrp="1" noRot="1" noChangeAspect="1" noMove="1" noResize="1" noEditPoints="1" noAdjustHandles="1" noChangeArrowheads="1" noChangeShapeType="1" noTextEdit="1"/>
              </p:cNvSpPr>
              <p:nvPr>
                <p:ph idx="1"/>
              </p:nvPr>
            </p:nvSpPr>
            <p:spPr>
              <a:blipFill>
                <a:blip r:embed="rId2"/>
                <a:stretch>
                  <a:fillRect l="-1206" r="-603"/>
                </a:stretch>
              </a:blipFill>
            </p:spPr>
            <p:txBody>
              <a:bodyPr/>
              <a:lstStyle/>
              <a:p>
                <a:r>
                  <a:rPr lang="sv-GE">
                    <a:noFill/>
                  </a:rPr>
                  <a:t> </a:t>
                </a:r>
              </a:p>
            </p:txBody>
          </p:sp>
        </mc:Fallback>
      </mc:AlternateContent>
    </p:spTree>
    <p:extLst>
      <p:ext uri="{BB962C8B-B14F-4D97-AF65-F5344CB8AC3E}">
        <p14:creationId xmlns:p14="http://schemas.microsoft.com/office/powerpoint/2010/main" val="14412814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7993</TotalTime>
  <Words>696</Words>
  <Application>Microsoft Macintosh PowerPoint</Application>
  <PresentationFormat>Bredbild</PresentationFormat>
  <Paragraphs>82</Paragraphs>
  <Slides>17</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Arial</vt:lpstr>
      <vt:lpstr>Calibri</vt:lpstr>
      <vt:lpstr>Calibri Light</vt:lpstr>
      <vt:lpstr>Cambria Math</vt:lpstr>
      <vt:lpstr>Sylfaen</vt:lpstr>
      <vt:lpstr>Times New Roman</vt:lpstr>
      <vt:lpstr>Office-tema</vt:lpstr>
      <vt:lpstr>PowerPoint-presentation</vt:lpstr>
      <vt:lpstr>Introduction</vt:lpstr>
      <vt:lpstr>PowerPoint-presentation</vt:lpstr>
      <vt:lpstr>Schrödinger’s equation for hydrogen atom and energy spectrum</vt:lpstr>
      <vt:lpstr>PowerPoint-presentation</vt:lpstr>
      <vt:lpstr>Laplace-Runge-Lenz vector</vt:lpstr>
      <vt:lpstr>This is what Mr. Zee had to say about some calculations</vt:lpstr>
      <vt:lpstr>Following commutation relations hold:</vt:lpstr>
      <vt:lpstr>SO(4) algebra</vt:lpstr>
      <vt:lpstr>PowerPoint-presentation</vt:lpstr>
      <vt:lpstr>New commutation relations will look like:</vt:lpstr>
      <vt:lpstr>Introduce new operators A_±=  (L_i±Λ_i^′)/2</vt:lpstr>
      <vt:lpstr>Kazimir operators</vt:lpstr>
      <vt:lpstr>PowerPoint-presentation</vt:lpstr>
      <vt:lpstr>Conclusion </vt:lpstr>
      <vt:lpstr>Bibliography</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Microsoft Office User</cp:lastModifiedBy>
  <cp:revision>12</cp:revision>
  <dcterms:created xsi:type="dcterms:W3CDTF">2024-07-12T06:31:43Z</dcterms:created>
  <dcterms:modified xsi:type="dcterms:W3CDTF">2024-07-23T07:45:58Z</dcterms:modified>
</cp:coreProperties>
</file>