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</p:sldMasterIdLst>
  <p:sldIdLst>
    <p:sldId id="256" r:id="rId5"/>
    <p:sldId id="261" r:id="rId6"/>
    <p:sldId id="262" r:id="rId7"/>
    <p:sldId id="257" r:id="rId8"/>
    <p:sldId id="258" r:id="rId9"/>
    <p:sldId id="259" r:id="rId10"/>
    <p:sldId id="260" r:id="rId11"/>
    <p:sldId id="263" r:id="rId12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156"/>
    <a:srgbClr val="707F84"/>
    <a:srgbClr val="054484"/>
    <a:srgbClr val="065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75" d="100"/>
          <a:sy n="75" d="100"/>
        </p:scale>
        <p:origin x="2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4T20:49:30.1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0045.74609"/>
      <inkml:brushProperty name="anchorY" value="-6523.7002"/>
      <inkml:brushProperty name="scaleFactor" value="0.5"/>
    </inkml:brush>
  </inkml:definitions>
  <inkml:trace contextRef="#ctx0" brushRef="#br0">1589 590 24575,'-15'0'0,"-12"0"0,-17 0 0,-15 0 0,-14 0 0,-3 0 0,-10 0 0,-5 11 0,41 2 0,0 3 0,-2 6 0,1 4 0,0 4 0,1 3 0,3-2 0,0 1 0,4-2 0,1 0 0,-34 26 0,4 3 0,-1 7 0,35-32 0,1 2 0,0-1 0,2 1 0,-29 28 0,13-8 0,12-5 0,7-1 0,7 8 0,3 14 0,6 18 0,10-37 0,2 3 0,1 4 0,1 1 0,1 1 0,0 0 0,1 1 0,0 0 0,3 0 0,2 0 0,6 1 0,5-1 0,5 1 0,6-2 0,7 0 0,6-2 0,4-3 0,5-4 0,4-5 0,3-5 0,2-5 0,2-5 0,2-6 0,2-6 0,0-6 0,1-3 0,-1-4 0,0-4 0,-3-2 0,0-5 0,-6-3 0,-3-5 0,-1-6 0,-3-6 0,-4-7 0,-3-4 0,1-8 0,-3-3 0,0-5 0,-2-3 0,-5-1 0,-2-1 0,0-2 0,-2-2 0,-3-3 0,-3-3 0,-1-2 0,-3-3 0,-1-4 0,-1-2 0,-3-3 0,-3 0 0,-1 0 0,-3-1 0,-1-5 0,-2-1 0,-1-1 0,-4 0 0,-5-2 0,-5 0 0,-7 0 0,-7 2 0,-6 6 0,-7 3 0,-7 1 0,-4 2 0,-4 1 0,-3 2 0,-3 3 0,-1 2 0,-2 4 0,-2 4 0,3 7 0,0 5 0,3 9 0,2 4 0,5 7 0,3 3 0,-30-11 0,35 16 0,21 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4T20:49:32.06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8759.75"/>
      <inkml:brushProperty name="anchorY" value="-8250.41602"/>
      <inkml:brushProperty name="scaleFactor" value="0.5"/>
    </inkml:brush>
  </inkml:definitions>
  <inkml:trace contextRef="#ctx0" brushRef="#br0">1290 690 24575,'-35'4'0,"-19"-1"0,-33-3 0,-7 0 0,4 0 0,-3 0 0,8 3 0,-7 6 0,5 9 0,0 8 0,0 8 0,3 1 0,8-2 0,17-4 0,15-3 0,12 2 0,5 2 0,2 7 0,2 7 0,7 10 0,7 19 0,5 19 0,7-38 0,4 2 0,6 9 0,4 1 0,8 4 0,6 0 0,6 0 0,6-1 0,6 1 0,5-3 0,3-5 0,5-4 0,6-2 0,5-4 0,7-1 0,6-5 0,-25-18 0,2-3 0,1-2-136,6-2 0,1-1 0,0-3 136,-2-3 0,0-2 0,0-2 0,0-2 0,0-2 0,-1-3 0,27-2 0,-3-7 0,-12-7 0,-4-7 0,-4-7 0,-5-9 0,-13-7 0,-6-8 0,-6-4 0,-5-4 0,-5-3 0,-5-3 0,-4 0 0,-5-1 204,-5-5 0,-3 0-204,-4-3 0,-4-1 0,-5-2 0,-7 0 0,-6-1 0,-8 2 0,-9 0 0,-8 4 0,-11 0 0,-7 3 0,-9 1 0,-4 3 0,20 21 0,-3 1 0,-1 1-191,-3 0 0,-2 1 0,-1 0 191,-2 0 0,0 0 0,0 2 0,2 1 0,0 1 0,0 0 0,2 3 0,1 0 0,0 1 0,-19-11 0,2 2 0,8 6 0,4 3 0,8 4 0,5 4 0,-20-8 0,34 19 0,21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4T20:50:22.8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0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7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8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4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5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6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4" r:id="rId6"/>
    <p:sldLayoutId id="2147483689" r:id="rId7"/>
    <p:sldLayoutId id="2147483690" r:id="rId8"/>
    <p:sldLayoutId id="2147483691" r:id="rId9"/>
    <p:sldLayoutId id="2147483693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063582AB-8B9B-3E17-9896-624F3DF29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4" b="17415"/>
          <a:stretch/>
        </p:blipFill>
        <p:spPr>
          <a:xfrm>
            <a:off x="2307" y="11"/>
            <a:ext cx="1219200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A368BF-AF71-CD9B-3DAF-965734D5BA15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401037" y="-577809"/>
                <a:ext cx="7068719" cy="4717471"/>
              </a:xfrm>
            </p:spPr>
            <p:txBody>
              <a:bodyPr anchor="ctr">
                <a:normAutofit/>
              </a:bodyPr>
              <a:lstStyle/>
              <a:p>
                <a:pPr algn="ctr"/>
                <a:r>
                  <a:rPr lang="en-PL" dirty="0">
                    <a:solidFill>
                      <a:srgbClr val="FFFFFF"/>
                    </a:solidFill>
                  </a:rPr>
                  <a:t>Search for an excited state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pt-PT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PL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A368BF-AF71-CD9B-3DAF-965734D5BA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01037" y="-577809"/>
                <a:ext cx="7068719" cy="4717471"/>
              </a:xfrm>
              <a:blipFill>
                <a:blip r:embed="rId3"/>
                <a:stretch>
                  <a:fillRect l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FD4280AA-12A3-9EFF-AE0B-D9D49A191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en-PL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m vestuário, pessoa, Cara humana, indústria&#10;&#10;Descrição gerada automaticamente">
            <a:extLst>
              <a:ext uri="{FF2B5EF4-FFF2-40B4-BE49-F238E27FC236}">
                <a16:creationId xmlns:a16="http://schemas.microsoft.com/office/drawing/2014/main" id="{0E2B6AFA-7492-9C5B-CE11-217D50A56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82" y="3486148"/>
            <a:ext cx="5572032" cy="30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39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9E223C-16E7-7A0E-5A4C-BEF9DC01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dirty="0"/>
              <a:t>´</a:t>
            </a:r>
            <a:r>
              <a:rPr lang="en-US" sz="3100" dirty="0" err="1"/>
              <a:t>Lhc</a:t>
            </a:r>
            <a:r>
              <a:rPr lang="en-US" sz="3100" cap="none" dirty="0" err="1"/>
              <a:t>b</a:t>
            </a:r>
            <a:r>
              <a:rPr lang="en-US" sz="3100" dirty="0"/>
              <a:t> is a forward spectrometer optimized for doing </a:t>
            </a:r>
            <a:br>
              <a:rPr lang="en-US" sz="3100" dirty="0"/>
            </a:br>
            <a:r>
              <a:rPr lang="en-US" sz="3100" dirty="0"/>
              <a:t>b-physics.`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texto, software, captura de ecrã, Software de multimédia&#10;&#10;Descrição gerada automaticamente">
            <a:extLst>
              <a:ext uri="{FF2B5EF4-FFF2-40B4-BE49-F238E27FC236}">
                <a16:creationId xmlns:a16="http://schemas.microsoft.com/office/drawing/2014/main" id="{3CAA3CCA-5916-C037-0051-825365AD0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33" t="33762" r="13970" b="7816"/>
          <a:stretch/>
        </p:blipFill>
        <p:spPr>
          <a:xfrm>
            <a:off x="4076958" y="246933"/>
            <a:ext cx="8115042" cy="456703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A538F57-AB1D-1323-CE95-302124CF2403}"/>
              </a:ext>
            </a:extLst>
          </p:cNvPr>
          <p:cNvSpPr txBox="1"/>
          <p:nvPr/>
        </p:nvSpPr>
        <p:spPr>
          <a:xfrm>
            <a:off x="6289844" y="4833026"/>
            <a:ext cx="7012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majority of bb pairs is produced in the forward direction.</a:t>
            </a:r>
          </a:p>
        </p:txBody>
      </p:sp>
      <p:pic>
        <p:nvPicPr>
          <p:cNvPr id="1026" name="Picture 2" descr="Introduction to the Large Hadron Collider at CERN | Energy Blog">
            <a:extLst>
              <a:ext uri="{FF2B5EF4-FFF2-40B4-BE49-F238E27FC236}">
                <a16:creationId xmlns:a16="http://schemas.microsoft.com/office/drawing/2014/main" id="{EDDBD00D-9303-C0D6-94D0-0E35D7904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8" y="4566203"/>
            <a:ext cx="5521731" cy="19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3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, software, captura de ecrã, Ícone de computador&#10;&#10;Descrição gerada automaticamente">
            <a:extLst>
              <a:ext uri="{FF2B5EF4-FFF2-40B4-BE49-F238E27FC236}">
                <a16:creationId xmlns:a16="http://schemas.microsoft.com/office/drawing/2014/main" id="{8B796D6D-51AB-CAD1-5579-70167C5FA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0" t="32835" r="12416" b="1301"/>
          <a:stretch/>
        </p:blipFill>
        <p:spPr>
          <a:xfrm>
            <a:off x="538008" y="1835577"/>
            <a:ext cx="5328949" cy="3186846"/>
          </a:xfrm>
          <a:prstGeom prst="rect">
            <a:avLst/>
          </a:prstGeom>
        </p:spPr>
      </p:pic>
      <p:pic>
        <p:nvPicPr>
          <p:cNvPr id="5" name="Marcador de Posição de Conteúdo 4" descr="Uma imagem com texto, captura de ecrã, software, Software de multimédia&#10;&#10;Descrição gerada automaticamente">
            <a:extLst>
              <a:ext uri="{FF2B5EF4-FFF2-40B4-BE49-F238E27FC236}">
                <a16:creationId xmlns:a16="http://schemas.microsoft.com/office/drawing/2014/main" id="{01F32553-EF09-C0BF-E1CB-8C84855DC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457" t="32681" r="9382"/>
          <a:stretch/>
        </p:blipFill>
        <p:spPr>
          <a:xfrm>
            <a:off x="6021572" y="1785625"/>
            <a:ext cx="5750560" cy="3236798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2FF92A0-C4DA-3CF4-19DB-F9BDBFC3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1096819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dirty="0"/>
              <a:t>´</a:t>
            </a:r>
            <a:r>
              <a:rPr lang="en-US" sz="3100" dirty="0" err="1"/>
              <a:t>Lhc</a:t>
            </a:r>
            <a:r>
              <a:rPr lang="en-US" sz="3100" cap="none" dirty="0" err="1"/>
              <a:t>b</a:t>
            </a:r>
            <a:r>
              <a:rPr lang="en-US" sz="3100" cap="none" dirty="0"/>
              <a:t> ADVANTAGES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96213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Uma imagem com texto, captura de ecrã, software, Ícone de computador&#10;&#10;Descrição gerada automaticamente">
            <a:extLst>
              <a:ext uri="{FF2B5EF4-FFF2-40B4-BE49-F238E27FC236}">
                <a16:creationId xmlns:a16="http://schemas.microsoft.com/office/drawing/2014/main" id="{7643C016-5945-EF43-14E5-397C93EF6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35" t="27871" r="31988" b="32196"/>
          <a:stretch/>
        </p:blipFill>
        <p:spPr>
          <a:xfrm>
            <a:off x="357096" y="2152051"/>
            <a:ext cx="5273729" cy="2287825"/>
          </a:xfrm>
          <a:prstGeom prst="rect">
            <a:avLst/>
          </a:prstGeom>
        </p:spPr>
      </p:pic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4C41DEF-E71A-0CAB-1614-96B957A4A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417" t="18124" r="26566" b="19992"/>
          <a:stretch/>
        </p:blipFill>
        <p:spPr>
          <a:xfrm>
            <a:off x="5691940" y="1284901"/>
            <a:ext cx="6142964" cy="4022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833C-29E8-9249-B585-CDEBE70F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45163"/>
            <a:ext cx="10925176" cy="11288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Decay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86647-E766-AE90-322A-E9DBF953EA56}"/>
              </a:ext>
            </a:extLst>
          </p:cNvPr>
          <p:cNvSpPr txBox="1"/>
          <p:nvPr/>
        </p:nvSpPr>
        <p:spPr>
          <a:xfrm>
            <a:off x="735630" y="6172851"/>
            <a:ext cx="10591800" cy="649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1200" dirty="0"/>
              <a:t>G. Robertson – EPS 2023</a:t>
            </a:r>
          </a:p>
        </p:txBody>
      </p:sp>
    </p:spTree>
    <p:extLst>
      <p:ext uri="{BB962C8B-B14F-4D97-AF65-F5344CB8AC3E}">
        <p14:creationId xmlns:p14="http://schemas.microsoft.com/office/powerpoint/2010/main" val="281888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7CB4-F9CF-FB7B-8595-B17765B6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54484"/>
                </a:solidFill>
              </a:rPr>
              <a:t>I</a:t>
            </a:r>
            <a:r>
              <a:rPr lang="en-PL" dirty="0">
                <a:solidFill>
                  <a:srgbClr val="054484"/>
                </a:solidFill>
              </a:rPr>
              <a:t>nvariant mass reconstruction</a:t>
            </a:r>
          </a:p>
        </p:txBody>
      </p:sp>
      <p:pic>
        <p:nvPicPr>
          <p:cNvPr id="7" name="Content Placeholder 6" descr="A graph of a mass&#10;&#10;Description automatically generated">
            <a:extLst>
              <a:ext uri="{FF2B5EF4-FFF2-40B4-BE49-F238E27FC236}">
                <a16:creationId xmlns:a16="http://schemas.microsoft.com/office/drawing/2014/main" id="{1A6BE503-12D4-2023-7A23-B9DDB0571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9153" y="2203450"/>
            <a:ext cx="5767521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graph of a mass&#10;&#10;Description automatically generated">
            <a:extLst>
              <a:ext uri="{FF2B5EF4-FFF2-40B4-BE49-F238E27FC236}">
                <a16:creationId xmlns:a16="http://schemas.microsoft.com/office/drawing/2014/main" id="{C39EABFB-ABD7-81FD-0358-858BBEFF5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674" y="2203450"/>
            <a:ext cx="5697059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1DC13A38-EAD7-07F9-89CD-E0FD2B282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2057" y="1947204"/>
            <a:ext cx="5343566" cy="3490689"/>
          </a:xfrm>
          <a:prstGeom prst="rect">
            <a:avLst/>
          </a:prstGeom>
        </p:spPr>
      </p:pic>
      <p:pic>
        <p:nvPicPr>
          <p:cNvPr id="7" name="Picture 6" descr="A graph showing the number of numbers and the number of the number of the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74C6B5CA-9946-7D88-611B-B41E0F971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000633"/>
            <a:ext cx="5106217" cy="333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94C1A-0784-A553-2FCD-6BB7824D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10925176" cy="11288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54484"/>
                </a:solidFill>
              </a:rPr>
              <a:t>Challenges</a:t>
            </a:r>
          </a:p>
        </p:txBody>
      </p:sp>
      <p:pic>
        <p:nvPicPr>
          <p:cNvPr id="9" name="Picture 8" descr="A number and equation&#10;&#10;Description automatically generated with medium confidence">
            <a:extLst>
              <a:ext uri="{FF2B5EF4-FFF2-40B4-BE49-F238E27FC236}">
                <a16:creationId xmlns:a16="http://schemas.microsoft.com/office/drawing/2014/main" id="{BFBF2605-8728-BFEA-2415-764C2517E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782"/>
          <a:stretch/>
        </p:blipFill>
        <p:spPr>
          <a:xfrm>
            <a:off x="4597400" y="1033966"/>
            <a:ext cx="6794500" cy="4379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A3E72A3-7EFE-5ECA-28DF-9B36C203D332}"/>
              </a:ext>
            </a:extLst>
          </p:cNvPr>
          <p:cNvGrpSpPr/>
          <p:nvPr/>
        </p:nvGrpSpPr>
        <p:grpSpPr>
          <a:xfrm>
            <a:off x="9446503" y="751989"/>
            <a:ext cx="1869120" cy="1068840"/>
            <a:chOff x="9446503" y="751989"/>
            <a:chExt cx="1869120" cy="10688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F576F56-6598-FD26-5124-CFBF8C5C0AEF}"/>
                    </a:ext>
                  </a:extLst>
                </p14:cNvPr>
                <p14:cNvContentPartPr/>
                <p14:nvPr/>
              </p14:nvContentPartPr>
              <p14:xfrm>
                <a:off x="9446503" y="751989"/>
                <a:ext cx="618480" cy="10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F576F56-6598-FD26-5124-CFBF8C5C0A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28863" y="734349"/>
                  <a:ext cx="65412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E1A037F-6FE5-AD9B-4A4C-FA9B28E99387}"/>
                    </a:ext>
                  </a:extLst>
                </p14:cNvPr>
                <p14:cNvContentPartPr/>
                <p14:nvPr/>
              </p14:nvContentPartPr>
              <p14:xfrm>
                <a:off x="10482943" y="835149"/>
                <a:ext cx="832680" cy="877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E1A037F-6FE5-AD9B-4A4C-FA9B28E993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64943" y="817509"/>
                  <a:ext cx="868320" cy="91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899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156">
            <a:alpha val="7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410DAAF-F4CE-4D7A-A88A-7580CA50B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508E286E-3A8E-45A7-A6A7-99FB466D0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8200" y="723900"/>
            <a:ext cx="6732" cy="30196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4AF8F27A-9217-D086-69A2-97EEE429D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581" y="837920"/>
            <a:ext cx="5401138" cy="4793509"/>
          </a:xfrm>
          <a:prstGeom prst="rect">
            <a:avLst/>
          </a:prstGeom>
        </p:spPr>
      </p:pic>
      <p:pic>
        <p:nvPicPr>
          <p:cNvPr id="5" name="Content Placeholder 4" descr="A graph of a mass&#10;&#10;Description automatically generated">
            <a:extLst>
              <a:ext uri="{FF2B5EF4-FFF2-40B4-BE49-F238E27FC236}">
                <a16:creationId xmlns:a16="http://schemas.microsoft.com/office/drawing/2014/main" id="{F9BF7CA4-3104-A860-C7ED-3F5189BE9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266" y="1734561"/>
            <a:ext cx="4626033" cy="3021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B46AC0-A50C-BEC2-FE7B-A9B14A2C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837920"/>
            <a:ext cx="3240606" cy="9631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3E1FA-BCE7-B5B0-BA8F-62822880B50A}"/>
              </a:ext>
            </a:extLst>
          </p:cNvPr>
          <p:cNvSpPr txBox="1"/>
          <p:nvPr/>
        </p:nvSpPr>
        <p:spPr>
          <a:xfrm>
            <a:off x="457155" y="6020080"/>
            <a:ext cx="10167950" cy="98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  <a:effectLst/>
              </a:rPr>
              <a:t>Ryunosuke</a:t>
            </a:r>
            <a:r>
              <a:rPr lang="en-US" sz="1400" dirty="0">
                <a:solidFill>
                  <a:schemeClr val="bg1"/>
                </a:solidFill>
                <a:effectLst/>
              </a:rPr>
              <a:t> H. O’Neil1, Marco Pappagallo, Mark Williams, </a:t>
            </a:r>
            <a:r>
              <a:rPr lang="en-US" sz="1400" i="1" dirty="0">
                <a:solidFill>
                  <a:schemeClr val="bg1"/>
                </a:solidFill>
                <a:effectLst/>
              </a:rPr>
              <a:t>Observation of a new excited </a:t>
            </a:r>
            <a:r>
              <a:rPr lang="en-US" sz="1400" i="1" dirty="0" err="1">
                <a:solidFill>
                  <a:schemeClr val="bg1"/>
                </a:solidFill>
                <a:effectLst/>
              </a:rPr>
              <a:t>Ξc</a:t>
            </a:r>
            <a:r>
              <a:rPr lang="en-US" sz="1400" i="1" dirty="0">
                <a:solidFill>
                  <a:schemeClr val="bg1"/>
                </a:solidFill>
                <a:effectLst/>
              </a:rPr>
              <a:t>+ baryon in the </a:t>
            </a:r>
            <a:r>
              <a:rPr lang="en-US" sz="1400" i="1" dirty="0" err="1">
                <a:solidFill>
                  <a:schemeClr val="bg1"/>
                </a:solidFill>
                <a:effectLst/>
              </a:rPr>
              <a:t>Ξc</a:t>
            </a:r>
            <a:r>
              <a:rPr lang="en-US" sz="1400" i="1" dirty="0">
                <a:solidFill>
                  <a:schemeClr val="bg1"/>
                </a:solidFill>
                <a:effectLst/>
              </a:rPr>
              <a:t>+π+π− mass spectrum, </a:t>
            </a:r>
            <a:r>
              <a:rPr lang="en-US" sz="1400" dirty="0">
                <a:solidFill>
                  <a:schemeClr val="bg1"/>
                </a:solidFill>
                <a:effectLst/>
              </a:rPr>
              <a:t>LHCb-ANA-2023-039 February 7, 2024, v0.5.0 </a:t>
            </a:r>
            <a:endParaRPr lang="en-US" sz="1400" dirty="0">
              <a:solidFill>
                <a:schemeClr val="bg1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22A5AFF-6D77-3001-6FA1-C96D1A048FF4}"/>
                  </a:ext>
                </a:extLst>
              </p14:cNvPr>
              <p14:cNvContentPartPr/>
              <p14:nvPr/>
            </p14:nvContentPartPr>
            <p14:xfrm>
              <a:off x="10041699" y="-119865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2A5AFF-6D77-3001-6FA1-C96D1A048F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24059" y="-1216659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1AE3DD9A-577A-34FC-1957-257FA9F233C5}"/>
              </a:ext>
            </a:extLst>
          </p:cNvPr>
          <p:cNvSpPr txBox="1"/>
          <p:nvPr/>
        </p:nvSpPr>
        <p:spPr>
          <a:xfrm>
            <a:off x="7151513" y="5631429"/>
            <a:ext cx="425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Fit obtained in the analysis note. </a:t>
            </a:r>
          </a:p>
          <a:p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1D6BD8-C39B-148A-226C-2A064983CD38}"/>
              </a:ext>
            </a:extLst>
          </p:cNvPr>
          <p:cNvSpPr txBox="1"/>
          <p:nvPr/>
        </p:nvSpPr>
        <p:spPr>
          <a:xfrm>
            <a:off x="1671940" y="4868241"/>
            <a:ext cx="425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attempt to the fit.</a:t>
            </a:r>
          </a:p>
          <a:p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25F29F-0E9E-86B7-6BFB-DA0AF365D0E9}"/>
              </a:ext>
            </a:extLst>
          </p:cNvPr>
          <p:cNvSpPr txBox="1"/>
          <p:nvPr/>
        </p:nvSpPr>
        <p:spPr>
          <a:xfrm>
            <a:off x="4016280" y="4525687"/>
            <a:ext cx="2494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Mass range (MeV)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2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4167E-D064-2D12-5EE0-C36D184E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538FBC-AC99-1357-48B1-4DA031713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60B195D6-80C7-877A-26AF-B11BC181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4" b="17415"/>
          <a:stretch/>
        </p:blipFill>
        <p:spPr>
          <a:xfrm>
            <a:off x="2307" y="11"/>
            <a:ext cx="12192000" cy="68579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0893F2-D1C4-8AC3-50FF-AC85C1BFCA51}"/>
              </a:ext>
            </a:extLst>
          </p:cNvPr>
          <p:cNvSpPr txBox="1">
            <a:spLocks/>
          </p:cNvSpPr>
          <p:nvPr/>
        </p:nvSpPr>
        <p:spPr>
          <a:xfrm>
            <a:off x="-239099" y="339899"/>
            <a:ext cx="5619054" cy="4717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800" dirty="0" err="1">
                <a:solidFill>
                  <a:srgbClr val="FFFFFF"/>
                </a:solidFill>
              </a:rPr>
              <a:t>Thank</a:t>
            </a:r>
            <a:r>
              <a:rPr lang="pt-PT" sz="4800" dirty="0">
                <a:solidFill>
                  <a:srgbClr val="FFFFFF"/>
                </a:solidFill>
              </a:rPr>
              <a:t> </a:t>
            </a:r>
            <a:r>
              <a:rPr lang="pt-PT" sz="4800" dirty="0" err="1">
                <a:solidFill>
                  <a:srgbClr val="FFFFFF"/>
                </a:solidFill>
              </a:rPr>
              <a:t>you</a:t>
            </a:r>
            <a:endParaRPr lang="en-PL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2927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D6C0E9501B634390D14061F24E9121" ma:contentTypeVersion="11" ma:contentTypeDescription="Criar um novo documento." ma:contentTypeScope="" ma:versionID="069ce1b39fbbdd5b6c77cc66d4924877">
  <xsd:schema xmlns:xsd="http://www.w3.org/2001/XMLSchema" xmlns:xs="http://www.w3.org/2001/XMLSchema" xmlns:p="http://schemas.microsoft.com/office/2006/metadata/properties" xmlns:ns3="e276208a-2df7-4213-8190-e9675a0afbf8" xmlns:ns4="5fbb234a-d51b-4559-b35c-a218356718d9" targetNamespace="http://schemas.microsoft.com/office/2006/metadata/properties" ma:root="true" ma:fieldsID="2a7c10d6b7853e4dcd6c83c2baae2953" ns3:_="" ns4:_="">
    <xsd:import namespace="e276208a-2df7-4213-8190-e9675a0afbf8"/>
    <xsd:import namespace="5fbb234a-d51b-4559-b35c-a218356718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208a-2df7-4213-8190-e9675a0af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b234a-d51b-4559-b35c-a218356718d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76208a-2df7-4213-8190-e9675a0afbf8" xsi:nil="true"/>
  </documentManagement>
</p:properties>
</file>

<file path=customXml/itemProps1.xml><?xml version="1.0" encoding="utf-8"?>
<ds:datastoreItem xmlns:ds="http://schemas.openxmlformats.org/officeDocument/2006/customXml" ds:itemID="{92BE22C8-9154-4CDA-8D5F-BD4AA57F1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76208a-2df7-4213-8190-e9675a0afbf8"/>
    <ds:schemaRef ds:uri="5fbb234a-d51b-4559-b35c-a218356718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446C6F-6174-4DDA-AEDD-CA7A229660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394A3-5720-4E39-A334-CEF79F1F48A8}">
  <ds:schemaRefs>
    <ds:schemaRef ds:uri="http://purl.org/dc/elements/1.1/"/>
    <ds:schemaRef ds:uri="e276208a-2df7-4213-8190-e9675a0afbf8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5fbb234a-d51b-4559-b35c-a218356718d9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106</Words>
  <Application>Microsoft Office PowerPoint</Application>
  <PresentationFormat>Ecrã Panorâmico</PresentationFormat>
  <Paragraphs>15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Calisto MT</vt:lpstr>
      <vt:lpstr>Cambria Math</vt:lpstr>
      <vt:lpstr>Univers Condensed</vt:lpstr>
      <vt:lpstr>ChronicleVTI</vt:lpstr>
      <vt:lpstr>Search for an excited state of Ξ_c^+ </vt:lpstr>
      <vt:lpstr>´Lhcb is a forward spectrometer optimized for doing  b-physics.`</vt:lpstr>
      <vt:lpstr>´Lhcb ADVANTAGES</vt:lpstr>
      <vt:lpstr>Decay</vt:lpstr>
      <vt:lpstr>Invariant mass reconstruction</vt:lpstr>
      <vt:lpstr>Challenges</vt:lpstr>
      <vt:lpstr>Next steps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an excited state of</dc:title>
  <dc:creator>Magdalena Rynkowska (student)</dc:creator>
  <cp:lastModifiedBy>fc56406</cp:lastModifiedBy>
  <cp:revision>6</cp:revision>
  <dcterms:created xsi:type="dcterms:W3CDTF">2024-07-12T13:12:03Z</dcterms:created>
  <dcterms:modified xsi:type="dcterms:W3CDTF">2024-07-22T08:56:32Z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0x0101004BD6C0E9501B634390D14061F24E9121</vt:lpwstr>
  </property>
</Properties>
</file>