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</p:sldMasterIdLst>
  <p:sldIdLst>
    <p:sldId id="256" r:id="rId2"/>
    <p:sldId id="258" r:id="rId3"/>
    <p:sldId id="257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35" d="100"/>
          <a:sy n="35" d="100"/>
        </p:scale>
        <p:origin x="29" y="29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722F66-727D-4150-ADA5-49CF3A0F68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1122363"/>
            <a:ext cx="9829800" cy="2387600"/>
          </a:xfrm>
        </p:spPr>
        <p:txBody>
          <a:bodyPr anchor="b">
            <a:normAutofit/>
          </a:bodyPr>
          <a:lstStyle>
            <a:lvl1pPr algn="l">
              <a:defRPr sz="5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DD9A1FE-C39F-4D7C-B93D-F8C203A1D6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3602038"/>
            <a:ext cx="9829800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008AAC-7D41-4304-8D59-EF34B23268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136525"/>
            <a:ext cx="2743200" cy="365125"/>
          </a:xfrm>
        </p:spPr>
        <p:txBody>
          <a:bodyPr/>
          <a:lstStyle>
            <a:lvl1pPr algn="l">
              <a:defRPr/>
            </a:lvl1pPr>
          </a:lstStyle>
          <a:p>
            <a:fld id="{9549D6DC-E1CB-4874-BF52-C3407230D20E}" type="datetime1">
              <a:rPr lang="en-US" smtClean="0"/>
              <a:t>7/22/2024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24D078-DE22-4F23-8B48-21FB1415C3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4114800" cy="365125"/>
          </a:xfr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4C1F5-608B-4335-9F2A-17F63D5FAF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BAE12-D270-459D-897B-6833652BB167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78684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29F2C5-A3FC-44EF-BA15-CEC83C83D6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5040D3-67DB-455C-AD79-49E185DB63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B2B07A-258E-42DD-9A68-2C76F7D540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01D81-C4B9-4A87-89A7-22E29E6C9200}" type="datetime1">
              <a:rPr lang="en-US" smtClean="0"/>
              <a:t>7/22/2024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01E9BC-3BB8-40CD-9294-59A2E59E1B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13979D-5589-4770-9D29-046F2B506C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BAE12-D270-459D-897B-6833652BB167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20200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C6693CD-CB65-4F37-A6DA-F300B93C14D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731520"/>
            <a:ext cx="2628900" cy="537807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448D117-7AE6-4831-9867-5145F64A0C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731520"/>
            <a:ext cx="7734300" cy="537807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988CF8-397F-485E-8081-AFA4DADD44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07718-69F7-427E-95A3-C1246AF46913}" type="datetime1">
              <a:rPr lang="en-US" smtClean="0"/>
              <a:t>7/22/2024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CE4773-4660-4F21-83CF-1A449395BB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B59537-EB47-40FA-893E-785D6FE00A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BAE12-D270-459D-897B-6833652BB167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32919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E7B4A7-C566-48F4-B4B8-3A5E7B6C5C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3B93F5-BC8B-452C-ACE2-C7E01D1B80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9A49B3-A57D-46C5-8462-0C52509F8F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913E51-B7F7-4C24-B8E3-5471755DC0E0}" type="datetime1">
              <a:rPr lang="en-US" smtClean="0"/>
              <a:t>7/22/2024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C8C810-EAF4-4D86-84DD-2E574122DD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87E738-8574-490B-974B-9AD3B2AAE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BAE12-D270-459D-897B-6833652BB167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59270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39764E-4B3D-4B6A-A210-B50E4F60E2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5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30AEC2-B6E6-4C09-A16F-5E2A1C9A0D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A37CAB-B545-4E42-BB5A-F1DAA93350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1A59F-D956-4598-A3C1-AE72A5387751}" type="datetime1">
              <a:rPr lang="en-US" smtClean="0"/>
              <a:t>7/22/2024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6D720B-7E58-43F4-9659-ADB2403A50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95F53F-2FA5-4B5C-A151-F07BBC002B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BAE12-D270-459D-897B-6833652BB167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82714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D473D3-0F03-4BF4-831F-34E80BAC55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C09409-59F2-486F-A6D0-FAEE8FFF25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195847"/>
            <a:ext cx="5181600" cy="398111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087241-B390-47A6-8070-C3D4652F88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195847"/>
            <a:ext cx="5181600" cy="398111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80B360-2ACA-4B93-9439-591B6D3FBC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BBD69-7BD3-4731-8064-242619E92CBE}" type="datetime1">
              <a:rPr lang="en-US" smtClean="0"/>
              <a:t>7/22/2024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4A73E2-CF78-404C-A86F-E70A284AE9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A8F42A-11E1-42A0-8ECF-A5BBA3B8CA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BAE12-D270-459D-897B-6833652BB167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93256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BECA31-EE14-41DD-9914-DA71382204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731520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B22AB6-1657-4AE2-8607-2C77A25D79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149131"/>
            <a:ext cx="5157787" cy="693696"/>
          </a:xfrm>
        </p:spPr>
        <p:txBody>
          <a:bodyPr anchor="b">
            <a:normAutofit/>
          </a:bodyPr>
          <a:lstStyle>
            <a:lvl1pPr marL="0" indent="0">
              <a:buNone/>
              <a:defRPr sz="2000" b="0" i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AA6DC0-D4D5-4164-A3FD-6BB5CBB2BB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910625"/>
            <a:ext cx="5157787" cy="310056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29B35F8-95F3-43D1-8917-5836BAA904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2149131"/>
            <a:ext cx="5183188" cy="693696"/>
          </a:xfrm>
        </p:spPr>
        <p:txBody>
          <a:bodyPr anchor="b">
            <a:normAutofit/>
          </a:bodyPr>
          <a:lstStyle>
            <a:lvl1pPr marL="0" indent="0">
              <a:buNone/>
              <a:defRPr sz="2000" b="0" i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B639E7-F4A3-4ADE-B290-0A4F9761B9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910625"/>
            <a:ext cx="5183188" cy="310056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D6F296B-429F-4DFC-ABC3-0A078EA994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D77D9-239F-488B-9358-023C46BC7084}" type="datetime1">
              <a:rPr lang="en-US" smtClean="0"/>
              <a:t>7/22/2024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B7103B9-D521-4910-AC15-F12F25CB95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F73A6D9-123D-492C-B5CE-294EF2559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BAE12-D270-459D-897B-6833652BB167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48474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592A22-4B4D-4F58-9783-A0469DA4D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31520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B5EE610-5457-4E8C-B568-B8D560773B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61C24-7140-4FDE-92F3-654C6E2D3C1C}" type="datetime1">
              <a:rPr lang="en-US" smtClean="0"/>
              <a:t>7/22/2024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BA57BB-288A-4A30-A4EC-FF0537BC26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0414C89-B968-4A85-A035-E2997A5F8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BAE12-D270-459D-897B-6833652BB167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28977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B7A339C-4093-4B40-8C90-52F005CA9A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D6ACF-ECB9-4B5F-A429-08B8AC75E8EF}" type="datetime1">
              <a:rPr lang="en-US" smtClean="0"/>
              <a:t>7/22/2024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FA33F04-8E0A-4165-930C-527D781A7D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62F57B-BEB6-4973-A362-38F638E0D0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BAE12-D270-459D-897B-6833652BB167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55739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8FAC90-C2CA-44DD-8EF8-20BDD67242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731520"/>
            <a:ext cx="3932237" cy="2346326"/>
          </a:xfrm>
        </p:spPr>
        <p:txBody>
          <a:bodyPr anchor="b">
            <a:no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E915FB-D5F4-4CAD-AE70-3644E81802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731521"/>
            <a:ext cx="6172200" cy="512953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7374DA3-3BAC-4045-825F-B3C27B8973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429000"/>
            <a:ext cx="3932237" cy="2439988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5A0D65-0423-4E45-947A-E08C8569F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B429B-EE2A-486A-BDB9-0C848B4FAFDD}" type="datetime1">
              <a:rPr lang="en-US" smtClean="0"/>
              <a:t>7/22/2024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E6FBD0-E49F-4DE6-9264-CEDB9BAA01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16B246-A768-4B2D-96C6-9F41785263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BAE12-D270-459D-897B-6833652BB167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95873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0CB0C8-915E-4BF2-976E-B8D7EDC591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731520"/>
            <a:ext cx="3932237" cy="2341564"/>
          </a:xfrm>
        </p:spPr>
        <p:txBody>
          <a:bodyPr anchor="b">
            <a:no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10714E6-8E50-4B50-A2E0-F9D20155EB9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687257"/>
            <a:ext cx="6172200" cy="517379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D67A6C-5CA5-4EF0-B1C4-ED85FF255A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429000"/>
            <a:ext cx="3932237" cy="2439987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C76474-31D4-4567-B4EC-B6AF24488A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5FE4A-CB8D-40AB-BFFC-AAF37EA071CB}" type="datetime1">
              <a:rPr lang="en-US" smtClean="0"/>
              <a:t>7/22/2024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902DE0-33F5-4372-8EB5-F5746D344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C5C2EF-849D-4B2C-8ED6-D26553657D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BAE12-D270-459D-897B-6833652BB167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77766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293296F-4C3A-4530-98F5-F83646ACE9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189" y="0"/>
            <a:ext cx="12192000" cy="6857997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914D2BD-3C47-433D-81FE-DC6C39595F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72" y="-1"/>
            <a:ext cx="12192000" cy="6857996"/>
            <a:chOff x="572" y="-1"/>
            <a:chExt cx="12192000" cy="6857996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D3DD55E4-EA4F-4874-8B5B-6E0EAF4BBFC4}"/>
                </a:ext>
              </a:extLst>
            </p:cNvPr>
            <p:cNvCxnSpPr>
              <a:cxnSpLocks/>
            </p:cNvCxnSpPr>
            <p:nvPr/>
          </p:nvCxnSpPr>
          <p:spPr>
            <a:xfrm>
              <a:off x="1667" y="6276706"/>
              <a:ext cx="12189811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32950BAF-7673-4138-AEA2-DE7D368CC357}"/>
                </a:ext>
              </a:extLst>
            </p:cNvPr>
            <p:cNvCxnSpPr>
              <a:cxnSpLocks/>
            </p:cNvCxnSpPr>
            <p:nvPr/>
          </p:nvCxnSpPr>
          <p:spPr>
            <a:xfrm>
              <a:off x="572" y="580876"/>
              <a:ext cx="12192000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6BE3E2B5-EA1C-415A-941A-843C7EA148E1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8134324" y="3428956"/>
              <a:ext cx="6857912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087FA3A6-E398-4576-B6B8-3328028D84B2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-2794261" y="3428956"/>
              <a:ext cx="6857912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Graphic 33">
              <a:extLst>
                <a:ext uri="{FF2B5EF4-FFF2-40B4-BE49-F238E27FC236}">
                  <a16:creationId xmlns:a16="http://schemas.microsoft.com/office/drawing/2014/main" id="{EFB597D7-65E0-476A-B9EB-3AA6ED33884C}"/>
                </a:ext>
              </a:extLst>
            </p:cNvPr>
            <p:cNvSpPr/>
            <p:nvPr/>
          </p:nvSpPr>
          <p:spPr>
            <a:xfrm>
              <a:off x="4277016" y="-1"/>
              <a:ext cx="3637968" cy="580875"/>
            </a:xfrm>
            <a:custGeom>
              <a:avLst/>
              <a:gdLst>
                <a:gd name="connsiteX0" fmla="*/ 0 w 2679858"/>
                <a:gd name="connsiteY0" fmla="*/ 4953 h 434911"/>
                <a:gd name="connsiteX1" fmla="*/ 1336548 w 2679858"/>
                <a:gd name="connsiteY1" fmla="*/ 434912 h 434911"/>
                <a:gd name="connsiteX2" fmla="*/ 2679859 w 2679858"/>
                <a:gd name="connsiteY2" fmla="*/ 0 h 434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79858" h="434911">
                  <a:moveTo>
                    <a:pt x="0" y="4953"/>
                  </a:moveTo>
                  <a:cubicBezTo>
                    <a:pt x="370427" y="274606"/>
                    <a:pt x="833723" y="434912"/>
                    <a:pt x="1336548" y="434912"/>
                  </a:cubicBezTo>
                  <a:cubicBezTo>
                    <a:pt x="1842326" y="434912"/>
                    <a:pt x="2308289" y="272701"/>
                    <a:pt x="2679859" y="0"/>
                  </a:cubicBezTo>
                </a:path>
              </a:pathLst>
            </a:custGeom>
            <a:noFill/>
            <a:ln w="1270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" name="Graphic 33">
              <a:extLst>
                <a:ext uri="{FF2B5EF4-FFF2-40B4-BE49-F238E27FC236}">
                  <a16:creationId xmlns:a16="http://schemas.microsoft.com/office/drawing/2014/main" id="{11AA060A-BE0E-4687-8F9E-0E2955D9796D}"/>
                </a:ext>
              </a:extLst>
            </p:cNvPr>
            <p:cNvSpPr/>
            <p:nvPr/>
          </p:nvSpPr>
          <p:spPr>
            <a:xfrm rot="10800000">
              <a:off x="4305089" y="6276705"/>
              <a:ext cx="3581824" cy="581290"/>
            </a:xfrm>
            <a:custGeom>
              <a:avLst/>
              <a:gdLst>
                <a:gd name="connsiteX0" fmla="*/ 0 w 2679858"/>
                <a:gd name="connsiteY0" fmla="*/ 4953 h 434911"/>
                <a:gd name="connsiteX1" fmla="*/ 1336548 w 2679858"/>
                <a:gd name="connsiteY1" fmla="*/ 434912 h 434911"/>
                <a:gd name="connsiteX2" fmla="*/ 2679859 w 2679858"/>
                <a:gd name="connsiteY2" fmla="*/ 0 h 434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79858" h="434911">
                  <a:moveTo>
                    <a:pt x="0" y="4953"/>
                  </a:moveTo>
                  <a:cubicBezTo>
                    <a:pt x="370427" y="274606"/>
                    <a:pt x="833723" y="434912"/>
                    <a:pt x="1336548" y="434912"/>
                  </a:cubicBezTo>
                  <a:cubicBezTo>
                    <a:pt x="1842326" y="434912"/>
                    <a:pt x="2308289" y="272701"/>
                    <a:pt x="2679859" y="0"/>
                  </a:cubicBezTo>
                </a:path>
              </a:pathLst>
            </a:custGeom>
            <a:noFill/>
            <a:ln w="1270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D78318D-FE3E-41D7-9A8C-2065A2C46A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2732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B06718-79E7-4159-A003-F86FE7B3D8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189408"/>
            <a:ext cx="10515600" cy="38217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1F99FF-FFE2-431D-A0C8-A46C21712A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13652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spc="150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C0517C94-3B1E-4991-BED3-41F8B0158A00}" type="datetime1">
              <a:rPr lang="en-US" smtClean="0"/>
              <a:t>7/22/2024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C3547E-668D-4191-847C-7424F75496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56350"/>
            <a:ext cx="34506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spc="150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BB6E6E-8527-4F63-A0C7-84CD44A2B0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63467" y="3246434"/>
            <a:ext cx="62853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cap="all" spc="150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273BAE12-D270-459D-897B-6833652BB167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29494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400" kern="1200">
          <a:solidFill>
            <a:schemeClr val="tx2">
              <a:lumMod val="60000"/>
              <a:lumOff val="40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2">
              <a:lumMod val="60000"/>
              <a:lumOff val="4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2">
              <a:lumMod val="60000"/>
              <a:lumOff val="4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2">
              <a:lumMod val="60000"/>
              <a:lumOff val="4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2">
              <a:lumMod val="60000"/>
              <a:lumOff val="4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2">
              <a:lumMod val="60000"/>
              <a:lumOff val="4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6.png"/><Relationship Id="rId4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E2748806-3AF5-4078-830A-C1F26BF1B2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09EA310-3EFA-8C56-DFDD-8BE7D09D1B9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91" r="-1" b="12490"/>
          <a:stretch/>
        </p:blipFill>
        <p:spPr>
          <a:xfrm>
            <a:off x="1524" y="10"/>
            <a:ext cx="12188952" cy="6857990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34FBEBF3-C941-4CB0-8AC2-3B50E1371B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89239" y="-389238"/>
            <a:ext cx="6858000" cy="7636476"/>
          </a:xfrm>
          <a:prstGeom prst="rect">
            <a:avLst/>
          </a:prstGeom>
          <a:gradFill>
            <a:gsLst>
              <a:gs pos="100000">
                <a:srgbClr val="000000">
                  <a:alpha val="0"/>
                </a:srgbClr>
              </a:gs>
              <a:gs pos="0">
                <a:schemeClr val="tx1"/>
              </a:gs>
              <a:gs pos="0">
                <a:srgbClr val="000000">
                  <a:alpha val="70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C41BC299-94F1-25C9-4CBA-3E37382006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2560" y="511277"/>
            <a:ext cx="6909619" cy="1089139"/>
          </a:xfrm>
        </p:spPr>
        <p:txBody>
          <a:bodyPr anchor="b">
            <a:normAutofit/>
          </a:bodyPr>
          <a:lstStyle/>
          <a:p>
            <a:r>
              <a:rPr lang="it-IT" dirty="0" err="1">
                <a:solidFill>
                  <a:srgbClr val="FFFFFF"/>
                </a:solidFill>
              </a:rPr>
              <a:t>Quaerere</a:t>
            </a:r>
            <a:r>
              <a:rPr lang="it-IT" dirty="0">
                <a:solidFill>
                  <a:srgbClr val="FFFFFF"/>
                </a:solidFill>
              </a:rPr>
              <a:t> </a:t>
            </a:r>
            <a:r>
              <a:rPr lang="it-IT" dirty="0" err="1">
                <a:solidFill>
                  <a:srgbClr val="FFFFFF"/>
                </a:solidFill>
              </a:rPr>
              <a:t>Axions</a:t>
            </a:r>
            <a:r>
              <a:rPr lang="it-IT" dirty="0">
                <a:solidFill>
                  <a:srgbClr val="FFFFFF"/>
                </a:solidFill>
              </a:rPr>
              <a:t> </a:t>
            </a:r>
            <a:r>
              <a:rPr lang="it-IT" sz="4000" dirty="0">
                <a:solidFill>
                  <a:srgbClr val="FFFFFF"/>
                </a:solidFill>
              </a:rPr>
              <a:t>(QUAX)</a:t>
            </a:r>
            <a:endParaRPr lang="it-IT" dirty="0">
              <a:solidFill>
                <a:srgbClr val="FFFFFF"/>
              </a:solidFill>
            </a:endParaRP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F5701D45-B362-9C80-9927-D6C056FBD15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8221" y="1600416"/>
            <a:ext cx="4826498" cy="1327421"/>
          </a:xfrm>
        </p:spPr>
        <p:txBody>
          <a:bodyPr anchor="t">
            <a:normAutofit/>
          </a:bodyPr>
          <a:lstStyle/>
          <a:p>
            <a:r>
              <a:rPr lang="en-US" b="1" dirty="0">
                <a:solidFill>
                  <a:srgbClr val="FFFFFF"/>
                </a:solidFill>
              </a:rPr>
              <a:t>Detection of Axions as Dark Matter </a:t>
            </a:r>
            <a:endParaRPr lang="it-IT" b="1" dirty="0">
              <a:solidFill>
                <a:srgbClr val="FFFFFF"/>
              </a:solidFill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1B2C735B-FEC4-25C4-BBE5-B0AF384FB303}"/>
              </a:ext>
            </a:extLst>
          </p:cNvPr>
          <p:cNvSpPr txBox="1"/>
          <p:nvPr/>
        </p:nvSpPr>
        <p:spPr>
          <a:xfrm>
            <a:off x="546865" y="2413336"/>
            <a:ext cx="377558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>
                <a:solidFill>
                  <a:srgbClr val="FFFFFF"/>
                </a:solidFill>
              </a:rPr>
              <a:t>Gaia Musaio Somma</a:t>
            </a:r>
          </a:p>
          <a:p>
            <a:pPr algn="ctr"/>
            <a:r>
              <a:rPr lang="it-IT" sz="2000" b="1" dirty="0">
                <a:solidFill>
                  <a:srgbClr val="FFFFFF"/>
                </a:solidFill>
              </a:rPr>
              <a:t>University of Bari</a:t>
            </a:r>
          </a:p>
          <a:p>
            <a:pPr algn="ctr"/>
            <a:r>
              <a:rPr lang="it-IT" sz="2000" b="1" dirty="0">
                <a:solidFill>
                  <a:srgbClr val="FFFFFF"/>
                </a:solidFill>
              </a:rPr>
              <a:t>22,  </a:t>
            </a:r>
            <a:r>
              <a:rPr lang="it-IT" sz="2000" b="1" dirty="0" err="1">
                <a:solidFill>
                  <a:srgbClr val="FFFFFF"/>
                </a:solidFill>
              </a:rPr>
              <a:t>July</a:t>
            </a:r>
            <a:endParaRPr lang="it-IT" sz="2000" b="1" dirty="0">
              <a:solidFill>
                <a:srgbClr val="FFFFFF"/>
              </a:solidFill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6C65EE8C-5494-1034-2ED5-61C5E18F910E}"/>
              </a:ext>
            </a:extLst>
          </p:cNvPr>
          <p:cNvSpPr txBox="1"/>
          <p:nvPr/>
        </p:nvSpPr>
        <p:spPr>
          <a:xfrm>
            <a:off x="1506790" y="3540702"/>
            <a:ext cx="18557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rgbClr val="FFFFFF"/>
                </a:solidFill>
              </a:rPr>
              <a:t>GraSPA2024</a:t>
            </a:r>
          </a:p>
        </p:txBody>
      </p:sp>
      <p:pic>
        <p:nvPicPr>
          <p:cNvPr id="8" name="Elemento grafico 7">
            <a:extLst>
              <a:ext uri="{FF2B5EF4-FFF2-40B4-BE49-F238E27FC236}">
                <a16:creationId xmlns:a16="http://schemas.microsoft.com/office/drawing/2014/main" id="{48ACD32D-5F17-C163-91C5-2206A3076C0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r="68622"/>
          <a:stretch/>
        </p:blipFill>
        <p:spPr>
          <a:xfrm>
            <a:off x="325822" y="5257584"/>
            <a:ext cx="1404656" cy="1327421"/>
          </a:xfrm>
          <a:prstGeom prst="rect">
            <a:avLst/>
          </a:prstGeom>
        </p:spPr>
      </p:pic>
      <p:pic>
        <p:nvPicPr>
          <p:cNvPr id="14" name="Immagine 13" descr="Immagine che contiene Carattere, Elementi grafici, logo, grafica&#10;&#10;Descrizione generata automaticamente">
            <a:extLst>
              <a:ext uri="{FF2B5EF4-FFF2-40B4-BE49-F238E27FC236}">
                <a16:creationId xmlns:a16="http://schemas.microsoft.com/office/drawing/2014/main" id="{39A7149C-0090-9892-C483-49547ABC26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4669" y="5502442"/>
            <a:ext cx="2151509" cy="1082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177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917EFD5-6DDB-4F69-22FE-FDC3441503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68129"/>
            <a:ext cx="10561074" cy="5893198"/>
          </a:xfrm>
        </p:spPr>
        <p:txBody>
          <a:bodyPr/>
          <a:lstStyle/>
          <a:p>
            <a:pPr marL="0" indent="0">
              <a:buNone/>
            </a:pPr>
            <a:endParaRPr lang="it-IT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it-IT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it-IT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it-IT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it-IT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it-IT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</a:t>
            </a:r>
            <a:r>
              <a:rPr lang="it-IT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are </a:t>
            </a:r>
            <a:r>
              <a:rPr lang="it-IT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searching</a:t>
            </a:r>
            <a:r>
              <a:rPr lang="it-IT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for light and </a:t>
            </a:r>
            <a:r>
              <a:rPr lang="it-IT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massless</a:t>
            </a:r>
            <a:r>
              <a:rPr lang="it-IT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particles</a:t>
            </a:r>
            <a:r>
              <a:rPr lang="it-IT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  <p:sp>
        <p:nvSpPr>
          <p:cNvPr id="4" name="Titolo 1">
            <a:extLst>
              <a:ext uri="{FF2B5EF4-FFF2-40B4-BE49-F238E27FC236}">
                <a16:creationId xmlns:a16="http://schemas.microsoft.com/office/drawing/2014/main" id="{B0373686-987B-11CF-8440-5BD3288547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31921"/>
            <a:ext cx="10561074" cy="771359"/>
          </a:xfrm>
        </p:spPr>
        <p:txBody>
          <a:bodyPr>
            <a:normAutofit/>
          </a:bodyPr>
          <a:lstStyle/>
          <a:p>
            <a:pPr algn="ctr"/>
            <a:r>
              <a:rPr lang="it-IT" dirty="0"/>
              <a:t>Dark Matter </a:t>
            </a:r>
            <a:r>
              <a:rPr lang="it-IT" dirty="0" err="1"/>
              <a:t>as</a:t>
            </a:r>
            <a:r>
              <a:rPr lang="it-IT" dirty="0"/>
              <a:t> a </a:t>
            </a:r>
            <a:r>
              <a:rPr lang="it-IT" dirty="0" err="1"/>
              <a:t>cosmic</a:t>
            </a:r>
            <a:r>
              <a:rPr lang="it-IT" dirty="0"/>
              <a:t> </a:t>
            </a:r>
            <a:r>
              <a:rPr lang="it-IT" dirty="0" err="1"/>
              <a:t>wave</a:t>
            </a:r>
            <a:endParaRPr lang="it-IT" dirty="0"/>
          </a:p>
        </p:txBody>
      </p:sp>
      <p:sp>
        <p:nvSpPr>
          <p:cNvPr id="5" name="Freccia bidirezionale orizzontale 4">
            <a:extLst>
              <a:ext uri="{FF2B5EF4-FFF2-40B4-BE49-F238E27FC236}">
                <a16:creationId xmlns:a16="http://schemas.microsoft.com/office/drawing/2014/main" id="{8A253031-5CED-3DAA-779E-0A694547456F}"/>
              </a:ext>
            </a:extLst>
          </p:cNvPr>
          <p:cNvSpPr/>
          <p:nvPr/>
        </p:nvSpPr>
        <p:spPr>
          <a:xfrm>
            <a:off x="4119715" y="4627924"/>
            <a:ext cx="678426" cy="169441"/>
          </a:xfrm>
          <a:prstGeom prst="left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7AF4E319-9D3D-C488-1A2A-0904448BF8E7}"/>
              </a:ext>
            </a:extLst>
          </p:cNvPr>
          <p:cNvSpPr txBox="1"/>
          <p:nvPr/>
        </p:nvSpPr>
        <p:spPr>
          <a:xfrm>
            <a:off x="2932471" y="4522646"/>
            <a:ext cx="11405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/>
              <a:t>Particle</a:t>
            </a:r>
            <a:endParaRPr lang="it-IT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6B20C279-9F3D-6325-8370-EE3EFB145DAC}"/>
              </a:ext>
            </a:extLst>
          </p:cNvPr>
          <p:cNvSpPr txBox="1"/>
          <p:nvPr/>
        </p:nvSpPr>
        <p:spPr>
          <a:xfrm>
            <a:off x="5063612" y="4539438"/>
            <a:ext cx="10323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/>
              <a:t>Wave</a:t>
            </a:r>
            <a:endParaRPr lang="it-IT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asellaDiTesto 7">
                <a:extLst>
                  <a:ext uri="{FF2B5EF4-FFF2-40B4-BE49-F238E27FC236}">
                    <a16:creationId xmlns:a16="http://schemas.microsoft.com/office/drawing/2014/main" id="{52A76936-B174-39F9-5421-BDF6156A837A}"/>
                  </a:ext>
                </a:extLst>
              </p:cNvPr>
              <p:cNvSpPr txBox="1"/>
              <p:nvPr/>
            </p:nvSpPr>
            <p:spPr>
              <a:xfrm>
                <a:off x="6684719" y="4462660"/>
                <a:ext cx="797013" cy="52604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i="1" smtClean="0">
                          <a:latin typeface="Cambria Math" panose="02040503050406030204" pitchFamily="18" charset="0"/>
                        </a:rPr>
                        <m:t>λ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num>
                        <m:den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𝑚𝑣</m:t>
                          </m:r>
                        </m:den>
                      </m:f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8" name="CasellaDiTesto 7">
                <a:extLst>
                  <a:ext uri="{FF2B5EF4-FFF2-40B4-BE49-F238E27FC236}">
                    <a16:creationId xmlns:a16="http://schemas.microsoft.com/office/drawing/2014/main" id="{52A76936-B174-39F9-5421-BDF6156A83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84719" y="4462660"/>
                <a:ext cx="797013" cy="526041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Immagine 9">
            <a:extLst>
              <a:ext uri="{FF2B5EF4-FFF2-40B4-BE49-F238E27FC236}">
                <a16:creationId xmlns:a16="http://schemas.microsoft.com/office/drawing/2014/main" id="{9E938C59-58BC-14B5-0CF3-0326607B0A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6284" y="1543237"/>
            <a:ext cx="6679432" cy="2442668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F9B54451-3D14-68D8-B80F-89705BB7FE14}"/>
              </a:ext>
            </a:extLst>
          </p:cNvPr>
          <p:cNvSpPr txBox="1"/>
          <p:nvPr/>
        </p:nvSpPr>
        <p:spPr>
          <a:xfrm>
            <a:off x="697175" y="5911472"/>
            <a:ext cx="63860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classic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field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oscillating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at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frequency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related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 the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particle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mass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asellaDiTesto 11">
                <a:extLst>
                  <a:ext uri="{FF2B5EF4-FFF2-40B4-BE49-F238E27FC236}">
                    <a16:creationId xmlns:a16="http://schemas.microsoft.com/office/drawing/2014/main" id="{DA6C8A9E-7E89-8DF8-DFDD-DFAE4C71D41B}"/>
                  </a:ext>
                </a:extLst>
              </p:cNvPr>
              <p:cNvSpPr txBox="1"/>
              <p:nvPr/>
            </p:nvSpPr>
            <p:spPr>
              <a:xfrm>
                <a:off x="1312607" y="4519257"/>
                <a:ext cx="138634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𝑚</m:t>
                      </m:r>
                      <m:r>
                        <a:rPr lang="it-IT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≤</m:t>
                      </m:r>
                      <m:r>
                        <a:rPr lang="it-IT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10 </m:t>
                      </m:r>
                      <m:r>
                        <a:rPr lang="it-IT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𝑒𝑉</m:t>
                      </m:r>
                    </m:oMath>
                  </m:oMathPara>
                </a14:m>
                <a:endParaRPr lang="it-IT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it-IT" dirty="0"/>
              </a:p>
            </p:txBody>
          </p:sp>
        </mc:Choice>
        <mc:Fallback xmlns="">
          <p:sp>
            <p:nvSpPr>
              <p:cNvPr id="12" name="CasellaDiTesto 11">
                <a:extLst>
                  <a:ext uri="{FF2B5EF4-FFF2-40B4-BE49-F238E27FC236}">
                    <a16:creationId xmlns:a16="http://schemas.microsoft.com/office/drawing/2014/main" id="{DA6C8A9E-7E89-8DF8-DFDD-DFAE4C71D4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2607" y="4519257"/>
                <a:ext cx="1386349" cy="64633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asellaDiTesto 13">
                <a:extLst>
                  <a:ext uri="{FF2B5EF4-FFF2-40B4-BE49-F238E27FC236}">
                    <a16:creationId xmlns:a16="http://schemas.microsoft.com/office/drawing/2014/main" id="{257CF30A-D780-C94F-0287-65097539AC31}"/>
                  </a:ext>
                </a:extLst>
              </p:cNvPr>
              <p:cNvSpPr txBox="1"/>
              <p:nvPr/>
            </p:nvSpPr>
            <p:spPr>
              <a:xfrm>
                <a:off x="613903" y="5131202"/>
                <a:ext cx="417010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𝐷𝑀</m:t>
                          </m:r>
                        </m:sub>
                      </m:sSub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=0.3−0.4 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𝐺𝑒𝑉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/</m:t>
                      </m:r>
                      <m:sSup>
                        <m:sSup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𝑐𝑚</m:t>
                          </m:r>
                        </m:e>
                        <m: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4" name="CasellaDiTesto 13">
                <a:extLst>
                  <a:ext uri="{FF2B5EF4-FFF2-40B4-BE49-F238E27FC236}">
                    <a16:creationId xmlns:a16="http://schemas.microsoft.com/office/drawing/2014/main" id="{257CF30A-D780-C94F-0287-65097539AC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3903" y="5131202"/>
                <a:ext cx="4170106" cy="369332"/>
              </a:xfrm>
              <a:prstGeom prst="rect">
                <a:avLst/>
              </a:prstGeom>
              <a:blipFill>
                <a:blip r:embed="rId5"/>
                <a:stretch>
                  <a:fillRect b="-1500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Freccia a destra 14">
            <a:extLst>
              <a:ext uri="{FF2B5EF4-FFF2-40B4-BE49-F238E27FC236}">
                <a16:creationId xmlns:a16="http://schemas.microsoft.com/office/drawing/2014/main" id="{C4EA2E84-77B9-521C-801E-97BD21427D3D}"/>
              </a:ext>
            </a:extLst>
          </p:cNvPr>
          <p:cNvSpPr/>
          <p:nvPr/>
        </p:nvSpPr>
        <p:spPr>
          <a:xfrm>
            <a:off x="4267200" y="5202183"/>
            <a:ext cx="562897" cy="209861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asellaDiTesto 15">
                <a:extLst>
                  <a:ext uri="{FF2B5EF4-FFF2-40B4-BE49-F238E27FC236}">
                    <a16:creationId xmlns:a16="http://schemas.microsoft.com/office/drawing/2014/main" id="{B06E2F6A-BABF-88F2-E14C-2F30F4F62D10}"/>
                  </a:ext>
                </a:extLst>
              </p:cNvPr>
              <p:cNvSpPr txBox="1"/>
              <p:nvPr/>
            </p:nvSpPr>
            <p:spPr>
              <a:xfrm>
                <a:off x="4697360" y="5137322"/>
                <a:ext cx="340196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  <m:r>
                        <a:rPr lang="it-IT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r>
                        <a:rPr lang="it-IT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3×</m:t>
                      </m:r>
                      <m:sSup>
                        <m:sSupPr>
                          <m:ctrlP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12</m:t>
                          </m:r>
                        </m:sup>
                      </m:sSup>
                      <m:r>
                        <a:rPr lang="it-IT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it-IT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𝑎𝑥𝑖𝑜𝑛𝑠</m:t>
                      </m:r>
                      <m:r>
                        <a:rPr lang="it-IT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/</m:t>
                      </m:r>
                      <m:sSup>
                        <m:sSupPr>
                          <m:ctrlP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𝑐𝑚</m:t>
                          </m:r>
                        </m:e>
                        <m:sup>
                          <m: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6" name="CasellaDiTesto 15">
                <a:extLst>
                  <a:ext uri="{FF2B5EF4-FFF2-40B4-BE49-F238E27FC236}">
                    <a16:creationId xmlns:a16="http://schemas.microsoft.com/office/drawing/2014/main" id="{B06E2F6A-BABF-88F2-E14C-2F30F4F62D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97360" y="5137322"/>
                <a:ext cx="3401961" cy="369332"/>
              </a:xfrm>
              <a:prstGeom prst="rect">
                <a:avLst/>
              </a:prstGeom>
              <a:blipFill>
                <a:blip r:embed="rId6"/>
                <a:stretch>
                  <a:fillRect b="-1500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4ED2EAC3-9FBF-D17C-3443-E8E8717649B0}"/>
              </a:ext>
            </a:extLst>
          </p:cNvPr>
          <p:cNvSpPr txBox="1"/>
          <p:nvPr/>
        </p:nvSpPr>
        <p:spPr>
          <a:xfrm>
            <a:off x="5063611" y="5471159"/>
            <a:ext cx="39722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err="1">
                <a:solidFill>
                  <a:srgbClr val="FF0000"/>
                </a:solidFill>
              </a:rPr>
              <a:t>Macroscopic</a:t>
            </a:r>
            <a:r>
              <a:rPr lang="it-IT" b="1" dirty="0">
                <a:solidFill>
                  <a:srgbClr val="FF0000"/>
                </a:solidFill>
              </a:rPr>
              <a:t> </a:t>
            </a:r>
            <a:r>
              <a:rPr lang="it-IT" b="1" dirty="0" err="1">
                <a:solidFill>
                  <a:srgbClr val="FF0000"/>
                </a:solidFill>
              </a:rPr>
              <a:t>wavelike</a:t>
            </a:r>
            <a:r>
              <a:rPr lang="it-IT" b="1" dirty="0">
                <a:solidFill>
                  <a:srgbClr val="FF0000"/>
                </a:solidFill>
              </a:rPr>
              <a:t> </a:t>
            </a:r>
            <a:r>
              <a:rPr lang="it-IT" b="1" dirty="0" err="1">
                <a:solidFill>
                  <a:srgbClr val="FF0000"/>
                </a:solidFill>
              </a:rPr>
              <a:t>behaviour</a:t>
            </a:r>
            <a:endParaRPr lang="it-IT" b="1" dirty="0">
              <a:solidFill>
                <a:srgbClr val="FF0000"/>
              </a:solidFill>
            </a:endParaRPr>
          </a:p>
        </p:txBody>
      </p:sp>
      <p:sp>
        <p:nvSpPr>
          <p:cNvPr id="19" name="Freccia a destra 18">
            <a:extLst>
              <a:ext uri="{FF2B5EF4-FFF2-40B4-BE49-F238E27FC236}">
                <a16:creationId xmlns:a16="http://schemas.microsoft.com/office/drawing/2014/main" id="{03BD38E0-E1F9-03D8-C2EF-C88A0A7BC1CB}"/>
              </a:ext>
            </a:extLst>
          </p:cNvPr>
          <p:cNvSpPr/>
          <p:nvPr/>
        </p:nvSpPr>
        <p:spPr>
          <a:xfrm rot="3870479">
            <a:off x="3126658" y="1661652"/>
            <a:ext cx="511277" cy="335056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63962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3279CFF-8352-0B31-F94F-AE4DB8A89F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2274" y="536966"/>
            <a:ext cx="9967452" cy="619695"/>
          </a:xfrm>
        </p:spPr>
        <p:txBody>
          <a:bodyPr>
            <a:normAutofit fontScale="90000"/>
          </a:bodyPr>
          <a:lstStyle/>
          <a:p>
            <a:pPr algn="ctr"/>
            <a:r>
              <a:rPr lang="it-IT" dirty="0"/>
              <a:t>QUAX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designed</a:t>
            </a:r>
            <a:r>
              <a:rPr lang="it-IT" dirty="0"/>
              <a:t> to </a:t>
            </a:r>
            <a:r>
              <a:rPr lang="it-IT" dirty="0" err="1"/>
              <a:t>detect</a:t>
            </a:r>
            <a:r>
              <a:rPr lang="it-IT" dirty="0"/>
              <a:t> </a:t>
            </a:r>
            <a:r>
              <a:rPr lang="it-IT" dirty="0" err="1"/>
              <a:t>axions</a:t>
            </a:r>
            <a:endParaRPr lang="it-IT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Segnaposto contenuto 2">
                <a:extLst>
                  <a:ext uri="{FF2B5EF4-FFF2-40B4-BE49-F238E27FC236}">
                    <a16:creationId xmlns:a16="http://schemas.microsoft.com/office/drawing/2014/main" id="{7268BE7B-ABEC-9C28-224E-7B87CFDAA1F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739877" y="1268362"/>
                <a:ext cx="10515600" cy="3877586"/>
              </a:xfrm>
            </p:spPr>
            <p:txBody>
              <a:bodyPr/>
              <a:lstStyle/>
              <a:p>
                <a:r>
                  <a:rPr lang="it-IT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It </a:t>
                </a:r>
                <a:r>
                  <a:rPr lang="it-IT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uses</a:t>
                </a:r>
                <a:r>
                  <a:rPr lang="it-IT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resonance</a:t>
                </a:r>
                <a:r>
                  <a:rPr lang="it-IT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techniques to </a:t>
                </a:r>
                <a:r>
                  <a:rPr lang="it-IT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convert</a:t>
                </a:r>
                <a:r>
                  <a:rPr lang="it-IT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it-IT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axions</a:t>
                </a:r>
                <a:r>
                  <a:rPr lang="it-IT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it-IT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into</a:t>
                </a:r>
                <a:r>
                  <a:rPr lang="it-IT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detectable</a:t>
                </a:r>
                <a:r>
                  <a:rPr lang="it-IT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it-IT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photons</a:t>
                </a:r>
                <a:r>
                  <a:rPr lang="it-IT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pPr marL="0" indent="0">
                  <a:buNone/>
                </a:pPr>
                <a:r>
                  <a:rPr lang="it-IT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Axions</a:t>
                </a:r>
                <a:r>
                  <a:rPr lang="it-IT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are </a:t>
                </a:r>
                <a:r>
                  <a:rPr lang="it-IT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predicted</a:t>
                </a:r>
                <a:r>
                  <a:rPr lang="it-IT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to </a:t>
                </a:r>
                <a:r>
                  <a:rPr lang="it-IT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interact</a:t>
                </a:r>
                <a:r>
                  <a:rPr lang="it-IT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with </a:t>
                </a:r>
                <a:r>
                  <a:rPr lang="it-IT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photons</a:t>
                </a:r>
                <a:r>
                  <a:rPr lang="it-IT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it-IT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through</a:t>
                </a:r>
                <a:r>
                  <a:rPr lang="it-IT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 </a:t>
                </a:r>
                <a:r>
                  <a:rPr lang="it-IT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coupling</a:t>
                </a:r>
                <a:r>
                  <a:rPr lang="it-IT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it-IT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mechanism</a:t>
                </a:r>
                <a:r>
                  <a:rPr lang="it-IT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it-IT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described</a:t>
                </a:r>
                <a:r>
                  <a:rPr lang="it-IT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by the </a:t>
                </a:r>
                <a:r>
                  <a:rPr lang="en-US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parameter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it-IT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it-IT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𝛾𝛾</m:t>
                        </m:r>
                      </m:sub>
                    </m:sSub>
                    <m:r>
                      <a:rPr lang="it-IT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. </m:t>
                    </m:r>
                  </m:oMath>
                </a14:m>
                <a:r>
                  <a:rPr lang="it-IT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This</a:t>
                </a:r>
                <a:r>
                  <a:rPr lang="it-IT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interaction can be </a:t>
                </a:r>
                <a:r>
                  <a:rPr lang="it-IT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represented</a:t>
                </a:r>
                <a:r>
                  <a:rPr lang="it-IT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by the </a:t>
                </a:r>
                <a:r>
                  <a:rPr lang="it-IT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Langrangian</a:t>
                </a:r>
                <a:endParaRPr lang="it-IT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it-IT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𝑎</m:t>
                          </m:r>
                          <m:r>
                            <a:rPr lang="it-IT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𝛾𝛾</m:t>
                          </m:r>
                        </m:sub>
                      </m:sSub>
                      <m:r>
                        <a:rPr lang="it-IT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it-IT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it-IT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𝛾𝛾</m:t>
                          </m:r>
                        </m:sub>
                      </m:sSub>
                      <m:r>
                        <a:rPr lang="it-IT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𝑎</m:t>
                      </m:r>
                      <m:r>
                        <a:rPr lang="it-IT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it-IT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𝑬</m:t>
                      </m:r>
                      <m:r>
                        <a:rPr lang="it-IT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it-IT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𝑩</m:t>
                      </m:r>
                    </m:oMath>
                  </m:oMathPara>
                </a14:m>
                <a:endParaRPr lang="it-IT" b="1" dirty="0">
                  <a:solidFill>
                    <a:schemeClr val="tx1"/>
                  </a:solidFill>
                  <a:latin typeface="Times New Roman" panose="02020603050405020304" pitchFamily="18" charset="0"/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r>
                  <a:rPr lang="it-IT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where</a:t>
                </a:r>
                <a:r>
                  <a:rPr lang="it-IT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it-IT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it-IT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it-IT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is</a:t>
                </a:r>
                <a:r>
                  <a:rPr lang="it-IT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the </a:t>
                </a:r>
                <a:r>
                  <a:rPr lang="it-IT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axion</a:t>
                </a:r>
                <a:r>
                  <a:rPr lang="it-IT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scalar field, </a:t>
                </a:r>
                <a14:m>
                  <m:oMath xmlns:m="http://schemas.openxmlformats.org/officeDocument/2006/math">
                    <m:r>
                      <a:rPr lang="it-IT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𝑬</m:t>
                    </m:r>
                  </m:oMath>
                </a14:m>
                <a:r>
                  <a:rPr lang="it-IT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and </a:t>
                </a:r>
                <a14:m>
                  <m:oMath xmlns:m="http://schemas.openxmlformats.org/officeDocument/2006/math">
                    <m:r>
                      <a:rPr lang="it-IT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𝑩</m:t>
                    </m:r>
                  </m:oMath>
                </a14:m>
                <a:r>
                  <a:rPr lang="it-IT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are the </a:t>
                </a:r>
                <a:r>
                  <a:rPr lang="it-IT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electric</a:t>
                </a:r>
                <a:r>
                  <a:rPr lang="it-IT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and </a:t>
                </a:r>
                <a:r>
                  <a:rPr lang="it-IT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magnetic</a:t>
                </a:r>
                <a:r>
                  <a:rPr lang="it-IT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field </a:t>
                </a:r>
                <a:r>
                  <a:rPr lang="it-IT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respectively</a:t>
                </a:r>
                <a:r>
                  <a:rPr lang="it-IT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</a:p>
              <a:p>
                <a:pPr marL="0" indent="0">
                  <a:buNone/>
                </a:pPr>
                <a:endParaRPr lang="it-IT" dirty="0"/>
              </a:p>
            </p:txBody>
          </p:sp>
        </mc:Choice>
        <mc:Fallback xmlns="">
          <p:sp>
            <p:nvSpPr>
              <p:cNvPr id="3" name="Segnaposto contenuto 2">
                <a:extLst>
                  <a:ext uri="{FF2B5EF4-FFF2-40B4-BE49-F238E27FC236}">
                    <a16:creationId xmlns:a16="http://schemas.microsoft.com/office/drawing/2014/main" id="{7268BE7B-ABEC-9C28-224E-7B87CFDAA1F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39877" y="1268362"/>
                <a:ext cx="10515600" cy="3877586"/>
              </a:xfrm>
              <a:blipFill>
                <a:blip r:embed="rId2"/>
                <a:stretch>
                  <a:fillRect l="-464" t="-62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Immagine 4">
            <a:extLst>
              <a:ext uri="{FF2B5EF4-FFF2-40B4-BE49-F238E27FC236}">
                <a16:creationId xmlns:a16="http://schemas.microsoft.com/office/drawing/2014/main" id="{D473290A-0001-168B-8022-197424F4BC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3998" y="3338965"/>
            <a:ext cx="2880944" cy="180698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CasellaDiTesto 6">
                <a:extLst>
                  <a:ext uri="{FF2B5EF4-FFF2-40B4-BE49-F238E27FC236}">
                    <a16:creationId xmlns:a16="http://schemas.microsoft.com/office/drawing/2014/main" id="{2EB16880-78F8-11AB-A45F-A3260E5702CA}"/>
                  </a:ext>
                </a:extLst>
              </p:cNvPr>
              <p:cNvSpPr txBox="1"/>
              <p:nvPr/>
            </p:nvSpPr>
            <p:spPr>
              <a:xfrm>
                <a:off x="650158" y="5300655"/>
                <a:ext cx="1042956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 3D </a:t>
                </a:r>
                <a:r>
                  <a:rPr lang="it-IT" b="1" dirty="0" err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microwave</a:t>
                </a:r>
                <a:r>
                  <a:rPr lang="it-IT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it-IT" b="1" dirty="0" err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cavity</a:t>
                </a:r>
                <a:r>
                  <a:rPr lang="it-IT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it-IT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is</a:t>
                </a:r>
                <a:r>
                  <a:rPr lang="it-IT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it-IT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placed</a:t>
                </a:r>
                <a:r>
                  <a:rPr lang="it-IT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inside a </a:t>
                </a:r>
                <a:r>
                  <a:rPr lang="it-IT" b="1" dirty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strong </a:t>
                </a:r>
                <a:r>
                  <a:rPr lang="it-IT" b="1" dirty="0" err="1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magnetic</a:t>
                </a:r>
                <a:r>
                  <a:rPr lang="it-IT" b="1" dirty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field (8 T)</a:t>
                </a:r>
                <a:r>
                  <a:rPr lang="it-IT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it-IT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Axions</a:t>
                </a:r>
                <a:r>
                  <a:rPr lang="it-IT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it-IT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should</a:t>
                </a:r>
                <a:r>
                  <a:rPr lang="it-IT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it-IT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interact</a:t>
                </a:r>
                <a:r>
                  <a:rPr lang="it-IT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with </a:t>
                </a:r>
                <a:r>
                  <a:rPr lang="it-IT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this</a:t>
                </a:r>
                <a:r>
                  <a:rPr lang="it-IT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field </a:t>
                </a:r>
              </a:p>
              <a:p>
                <a:r>
                  <a:rPr lang="it-IT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to produce </a:t>
                </a:r>
                <a:r>
                  <a:rPr lang="it-IT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microwave</a:t>
                </a:r>
                <a:r>
                  <a:rPr lang="it-IT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it-IT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photons</a:t>
                </a:r>
                <a:r>
                  <a:rPr lang="it-IT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it-IT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at</a:t>
                </a:r>
                <a:r>
                  <a:rPr lang="it-IT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 frequency </a:t>
                </a:r>
                <a:r>
                  <a:rPr lang="it-IT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corresponding</a:t>
                </a:r>
                <a:r>
                  <a:rPr lang="it-IT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𝑚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𝑎</m:t>
                        </m:r>
                      </m:sub>
                    </m:sSub>
                    <m:r>
                      <a:rPr lang="it-IT" b="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it-IT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it-IT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resonant</a:t>
                </a:r>
                <a:r>
                  <a:rPr lang="it-IT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frequency). </a:t>
                </a:r>
              </a:p>
            </p:txBody>
          </p:sp>
        </mc:Choice>
        <mc:Fallback xmlns="">
          <p:sp>
            <p:nvSpPr>
              <p:cNvPr id="7" name="CasellaDiTesto 6">
                <a:extLst>
                  <a:ext uri="{FF2B5EF4-FFF2-40B4-BE49-F238E27FC236}">
                    <a16:creationId xmlns:a16="http://schemas.microsoft.com/office/drawing/2014/main" id="{2EB16880-78F8-11AB-A45F-A3260E5702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0158" y="5300655"/>
                <a:ext cx="10429568" cy="646331"/>
              </a:xfrm>
              <a:prstGeom prst="rect">
                <a:avLst/>
              </a:prstGeom>
              <a:blipFill>
                <a:blip r:embed="rId4"/>
                <a:stretch>
                  <a:fillRect l="-526" t="-5660" b="-1415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Freccia a destra 7">
            <a:extLst>
              <a:ext uri="{FF2B5EF4-FFF2-40B4-BE49-F238E27FC236}">
                <a16:creationId xmlns:a16="http://schemas.microsoft.com/office/drawing/2014/main" id="{EC5ACCAF-123C-7973-C3C5-2B16FF2E6CCB}"/>
              </a:ext>
            </a:extLst>
          </p:cNvPr>
          <p:cNvSpPr/>
          <p:nvPr/>
        </p:nvSpPr>
        <p:spPr>
          <a:xfrm>
            <a:off x="7620000" y="1425677"/>
            <a:ext cx="462116" cy="106591"/>
          </a:xfrm>
          <a:prstGeom prst="rightArrow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C7294363-E1DE-04AD-F308-73F3B330C1C5}"/>
              </a:ext>
            </a:extLst>
          </p:cNvPr>
          <p:cNvSpPr txBox="1"/>
          <p:nvPr/>
        </p:nvSpPr>
        <p:spPr>
          <a:xfrm>
            <a:off x="8082116" y="1291704"/>
            <a:ext cx="37129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Haloscope</a:t>
            </a:r>
            <a:r>
              <a:rPr lang="it-IT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: a </a:t>
            </a:r>
            <a:r>
              <a:rPr lang="it-IT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cosmic</a:t>
            </a:r>
            <a:r>
              <a:rPr lang="it-IT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 </a:t>
            </a:r>
            <a:r>
              <a:rPr lang="it-IT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rardio</a:t>
            </a:r>
            <a:r>
              <a:rPr lang="it-IT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 </a:t>
            </a:r>
            <a:r>
              <a:rPr lang="it-IT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receiver</a:t>
            </a:r>
            <a:endParaRPr lang="it-IT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skerville Old Face" panose="02020602080505020303" pitchFamily="18" charset="0"/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8E8F8E46-F165-6EE7-ACE6-59AC92E3E4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9989" y="2391727"/>
            <a:ext cx="1479474" cy="3701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757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EE77F97-2CD7-040D-52BB-164B04852B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79839"/>
            <a:ext cx="10515600" cy="708187"/>
          </a:xfrm>
        </p:spPr>
        <p:txBody>
          <a:bodyPr>
            <a:normAutofit/>
          </a:bodyPr>
          <a:lstStyle/>
          <a:p>
            <a:r>
              <a:rPr lang="it-IT" sz="3200" dirty="0" err="1"/>
              <a:t>Detecting</a:t>
            </a:r>
            <a:r>
              <a:rPr lang="it-IT" sz="3200" dirty="0"/>
              <a:t> </a:t>
            </a:r>
            <a:r>
              <a:rPr lang="it-IT" sz="3200" dirty="0" err="1"/>
              <a:t>Axion-Photon</a:t>
            </a:r>
            <a:r>
              <a:rPr lang="it-IT" sz="3200" dirty="0"/>
              <a:t> Conversion with </a:t>
            </a:r>
            <a:r>
              <a:rPr lang="it-IT" sz="3200" dirty="0" err="1"/>
              <a:t>Transmon</a:t>
            </a:r>
            <a:r>
              <a:rPr lang="it-IT" sz="3200" dirty="0"/>
              <a:t> </a:t>
            </a:r>
            <a:r>
              <a:rPr lang="it-IT" sz="3200" dirty="0" err="1"/>
              <a:t>Qubit</a:t>
            </a:r>
            <a:endParaRPr lang="it-IT" sz="3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Segnaposto contenuto 2">
                <a:extLst>
                  <a:ext uri="{FF2B5EF4-FFF2-40B4-BE49-F238E27FC236}">
                    <a16:creationId xmlns:a16="http://schemas.microsoft.com/office/drawing/2014/main" id="{9DBD6E8A-3D51-8BEC-4AB1-2D4307A6191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366683"/>
                <a:ext cx="10515600" cy="4768645"/>
              </a:xfrm>
            </p:spPr>
            <p:txBody>
              <a:bodyPr/>
              <a:lstStyle/>
              <a:p>
                <a:r>
                  <a:rPr lang="it-IT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Resonant Frequency Shift</a:t>
                </a:r>
              </a:p>
              <a:p>
                <a:pPr marL="0" indent="0">
                  <a:buNone/>
                </a:pPr>
                <a:endParaRPr lang="it-IT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it-IT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Transmon</a:t>
                </a:r>
                <a:r>
                  <a:rPr lang="it-IT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it-IT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Qubit</a:t>
                </a:r>
                <a:r>
                  <a:rPr lang="it-IT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a </a:t>
                </a:r>
                <a:r>
                  <a:rPr lang="it-IT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two-level</a:t>
                </a:r>
                <a:r>
                  <a:rPr lang="it-IT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system </a:t>
                </a:r>
                <a:r>
                  <a:rPr lang="it-IT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created</a:t>
                </a:r>
                <a:r>
                  <a:rPr lang="it-IT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in a </a:t>
                </a:r>
                <a:r>
                  <a:rPr lang="it-IT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supercunducting</a:t>
                </a:r>
                <a:r>
                  <a:rPr lang="it-IT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it-IT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circuit</a:t>
                </a:r>
                <a:r>
                  <a:rPr lang="it-IT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</a:p>
              <a:p>
                <a:pPr marL="0" indent="0">
                  <a:buNone/>
                </a:pPr>
                <a:r>
                  <a:rPr lang="it-IT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It</a:t>
                </a:r>
                <a:r>
                  <a:rPr lang="it-IT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it-IT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is</a:t>
                </a:r>
                <a:r>
                  <a:rPr lang="it-IT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it-IT" b="1" u="sng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coupled</a:t>
                </a:r>
                <a:r>
                  <a:rPr lang="it-IT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to the </a:t>
                </a:r>
                <a:r>
                  <a:rPr lang="it-IT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cavity</a:t>
                </a:r>
                <a:r>
                  <a:rPr lang="it-IT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it-IT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but</a:t>
                </a:r>
                <a:r>
                  <a:rPr lang="it-IT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it-IT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it</a:t>
                </a:r>
                <a:r>
                  <a:rPr lang="it-IT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it-IT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operates</a:t>
                </a:r>
                <a:r>
                  <a:rPr lang="it-IT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in the </a:t>
                </a:r>
                <a:r>
                  <a:rPr lang="it-IT" b="1" i="1" dirty="0">
                    <a:solidFill>
                      <a:srgbClr val="00B0F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dispersive regime: </a:t>
                </a:r>
                <a:r>
                  <a:rPr lang="it-IT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</a:t>
                </a:r>
                <a:r>
                  <a:rPr lang="it-IT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qubit</a:t>
                </a:r>
                <a:r>
                  <a:rPr lang="it-IT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it-IT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does</a:t>
                </a:r>
                <a:r>
                  <a:rPr lang="it-IT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it-IT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not</a:t>
                </a:r>
                <a:r>
                  <a:rPr lang="it-IT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it-IT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absorb</a:t>
                </a:r>
                <a:r>
                  <a:rPr lang="it-IT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or </a:t>
                </a:r>
                <a:r>
                  <a:rPr lang="it-IT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emit</a:t>
                </a:r>
                <a:r>
                  <a:rPr lang="it-IT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it-IT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photons</a:t>
                </a:r>
                <a:r>
                  <a:rPr lang="it-IT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it-IT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directly</a:t>
                </a:r>
                <a:r>
                  <a:rPr lang="it-IT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In the </a:t>
                </a:r>
                <a:r>
                  <a:rPr lang="it-IT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limit</a:t>
                </a:r>
                <a:r>
                  <a:rPr lang="it-IT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of a </a:t>
                </a:r>
                <a:r>
                  <a:rPr lang="it-IT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few</a:t>
                </a:r>
                <a:r>
                  <a:rPr lang="it-IT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it-IT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photons</a:t>
                </a:r>
                <a:r>
                  <a:rPr lang="it-IT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in the </a:t>
                </a:r>
                <a:r>
                  <a:rPr lang="it-IT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resonator</a:t>
                </a:r>
                <a:r>
                  <a:rPr lang="it-IT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pPr marL="0" indent="0">
                  <a:buNone/>
                </a:pPr>
                <a:endParaRPr lang="it-IT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endParaRPr lang="it-IT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r>
                  <a:rPr lang="it-IT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where</a:t>
                </a:r>
                <a:r>
                  <a:rPr lang="it-IT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it-IT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𝑔</m:t>
                    </m:r>
                  </m:oMath>
                </a14:m>
                <a:r>
                  <a:rPr lang="it-IT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it-IT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is</a:t>
                </a:r>
                <a:r>
                  <a:rPr lang="it-IT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the </a:t>
                </a:r>
                <a:r>
                  <a:rPr lang="it-IT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qubit-resonator</a:t>
                </a:r>
                <a:r>
                  <a:rPr lang="it-IT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it-IT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coupling</a:t>
                </a:r>
                <a:r>
                  <a:rPr lang="it-IT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rate,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it-IT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</m:oMath>
                </a14:m>
                <a:r>
                  <a:rPr lang="it-IT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it-IT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𝑞</m:t>
                        </m:r>
                      </m:sub>
                    </m:sSub>
                  </m:oMath>
                </a14:m>
                <a:r>
                  <a:rPr lang="it-IT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are the </a:t>
                </a:r>
                <a:r>
                  <a:rPr lang="it-IT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resonator</a:t>
                </a:r>
                <a:r>
                  <a:rPr lang="it-IT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and </a:t>
                </a:r>
                <a:r>
                  <a:rPr lang="it-IT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qubit</a:t>
                </a:r>
                <a:r>
                  <a:rPr lang="it-IT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frequency </a:t>
                </a:r>
                <a:r>
                  <a:rPr lang="it-IT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respectively</a:t>
                </a:r>
                <a:r>
                  <a:rPr lang="it-IT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and 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it-IT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∆=</m:t>
                    </m:r>
                    <m:d>
                      <m:dPr>
                        <m:begChr m:val="|"/>
                        <m:endChr m:val="|"/>
                        <m:ctrlPr>
                          <a:rPr lang="it-IT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it-IT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it-IT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it-IT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𝑞</m:t>
                            </m:r>
                          </m:sub>
                        </m:sSub>
                        <m:r>
                          <a:rPr lang="it-IT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it-IT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it-IT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it-IT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𝑟</m:t>
                            </m:r>
                          </m:sub>
                        </m:sSub>
                      </m:e>
                    </m:d>
                    <m:r>
                      <a:rPr lang="it-IT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r>
                  <a:rPr lang="it-IT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In </a:t>
                </a:r>
                <a:r>
                  <a:rPr lang="it-IT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this</a:t>
                </a:r>
                <a:r>
                  <a:rPr lang="it-IT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it-IT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limit</a:t>
                </a:r>
                <a:r>
                  <a:rPr lang="it-IT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it-IT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∆≫</m:t>
                    </m:r>
                    <m:r>
                      <a:rPr lang="it-IT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𝑔</m:t>
                    </m:r>
                    <m:r>
                      <a:rPr lang="it-IT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endParaRPr lang="it-IT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endParaRPr lang="it-IT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Segnaposto contenuto 2">
                <a:extLst>
                  <a:ext uri="{FF2B5EF4-FFF2-40B4-BE49-F238E27FC236}">
                    <a16:creationId xmlns:a16="http://schemas.microsoft.com/office/drawing/2014/main" id="{9DBD6E8A-3D51-8BEC-4AB1-2D4307A6191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366683"/>
                <a:ext cx="10515600" cy="4768645"/>
              </a:xfrm>
              <a:blipFill>
                <a:blip r:embed="rId2"/>
                <a:stretch>
                  <a:fillRect l="-522" t="-51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reccia a destra 3">
            <a:extLst>
              <a:ext uri="{FF2B5EF4-FFF2-40B4-BE49-F238E27FC236}">
                <a16:creationId xmlns:a16="http://schemas.microsoft.com/office/drawing/2014/main" id="{22DFA39A-CD87-85B0-BACD-4B8955468650}"/>
              </a:ext>
            </a:extLst>
          </p:cNvPr>
          <p:cNvSpPr/>
          <p:nvPr/>
        </p:nvSpPr>
        <p:spPr>
          <a:xfrm>
            <a:off x="4404850" y="1478456"/>
            <a:ext cx="540775" cy="271686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5747D6B2-81CF-5F88-AE39-87222812102A}"/>
              </a:ext>
            </a:extLst>
          </p:cNvPr>
          <p:cNvSpPr txBox="1"/>
          <p:nvPr/>
        </p:nvSpPr>
        <p:spPr>
          <a:xfrm>
            <a:off x="5643716" y="1366684"/>
            <a:ext cx="53290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amount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shift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depends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on the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presence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number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photons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produced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by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axions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conversions</a:t>
            </a:r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asellaDiTesto 5">
                <a:extLst>
                  <a:ext uri="{FF2B5EF4-FFF2-40B4-BE49-F238E27FC236}">
                    <a16:creationId xmlns:a16="http://schemas.microsoft.com/office/drawing/2014/main" id="{4773D56F-8696-F5C7-1646-DF301E3E6359}"/>
                  </a:ext>
                </a:extLst>
              </p:cNvPr>
              <p:cNvSpPr txBox="1"/>
              <p:nvPr/>
            </p:nvSpPr>
            <p:spPr>
              <a:xfrm>
                <a:off x="3392129" y="3539768"/>
                <a:ext cx="5407741" cy="7203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𝑖𝑛𝑡</m:t>
                          </m:r>
                        </m:sub>
                      </m:sSub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†</m:t>
                              </m:r>
                            </m:sup>
                          </m:s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d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sub>
                          </m:s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e>
                                <m:sup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it-IT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</m:den>
                          </m:f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sSup>
                                <m:sSupPr>
                                  <m:ctrlP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e>
                                <m:sup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it-IT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</m:den>
                          </m:f>
                          <m:sSup>
                            <m:sSup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†</m:t>
                              </m:r>
                            </m:sup>
                          </m:s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</m:d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6" name="CasellaDiTesto 5">
                <a:extLst>
                  <a:ext uri="{FF2B5EF4-FFF2-40B4-BE49-F238E27FC236}">
                    <a16:creationId xmlns:a16="http://schemas.microsoft.com/office/drawing/2014/main" id="{4773D56F-8696-F5C7-1646-DF301E3E63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92129" y="3539768"/>
                <a:ext cx="5407741" cy="72032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Freccia bidirezionale orizzontale 6">
            <a:extLst>
              <a:ext uri="{FF2B5EF4-FFF2-40B4-BE49-F238E27FC236}">
                <a16:creationId xmlns:a16="http://schemas.microsoft.com/office/drawing/2014/main" id="{278B9E7B-AF74-F308-0B17-2B27291AF9D6}"/>
              </a:ext>
            </a:extLst>
          </p:cNvPr>
          <p:cNvSpPr/>
          <p:nvPr/>
        </p:nvSpPr>
        <p:spPr>
          <a:xfrm>
            <a:off x="5766618" y="5431277"/>
            <a:ext cx="658761" cy="270387"/>
          </a:xfrm>
          <a:prstGeom prst="leftRightArrow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1" name="Rettangolo con angoli arrotondati 10">
            <a:extLst>
              <a:ext uri="{FF2B5EF4-FFF2-40B4-BE49-F238E27FC236}">
                <a16:creationId xmlns:a16="http://schemas.microsoft.com/office/drawing/2014/main" id="{1F5F2EDE-2099-81A9-19A3-0E2500C06D96}"/>
              </a:ext>
            </a:extLst>
          </p:cNvPr>
          <p:cNvSpPr/>
          <p:nvPr/>
        </p:nvSpPr>
        <p:spPr>
          <a:xfrm>
            <a:off x="3052917" y="5270487"/>
            <a:ext cx="2487562" cy="591968"/>
          </a:xfrm>
          <a:prstGeom prst="round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>
              <a:buNone/>
            </a:pPr>
            <a:r>
              <a:rPr lang="it-IT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Frequency shift of the </a:t>
            </a:r>
            <a:r>
              <a:rPr lang="it-IT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cavity</a:t>
            </a:r>
            <a:r>
              <a:rPr lang="it-IT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2" name="Rettangolo con angoli arrotondati 11">
            <a:extLst>
              <a:ext uri="{FF2B5EF4-FFF2-40B4-BE49-F238E27FC236}">
                <a16:creationId xmlns:a16="http://schemas.microsoft.com/office/drawing/2014/main" id="{E00D2E87-DA27-B110-F77F-D111279E0484}"/>
              </a:ext>
            </a:extLst>
          </p:cNvPr>
          <p:cNvSpPr/>
          <p:nvPr/>
        </p:nvSpPr>
        <p:spPr>
          <a:xfrm>
            <a:off x="6651518" y="5270486"/>
            <a:ext cx="3057833" cy="591968"/>
          </a:xfrm>
          <a:prstGeom prst="round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Variation</a:t>
            </a:r>
            <a:r>
              <a:rPr lang="it-IT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of the </a:t>
            </a:r>
            <a:r>
              <a:rPr lang="it-IT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qubit’s</a:t>
            </a:r>
            <a:r>
              <a:rPr lang="it-IT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energy state </a:t>
            </a:r>
          </a:p>
        </p:txBody>
      </p:sp>
    </p:spTree>
    <p:extLst>
      <p:ext uri="{BB962C8B-B14F-4D97-AF65-F5344CB8AC3E}">
        <p14:creationId xmlns:p14="http://schemas.microsoft.com/office/powerpoint/2010/main" val="26935572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45AA684-6626-C491-EBA9-B23D0D6DBB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27324"/>
            <a:ext cx="10515600" cy="580804"/>
          </a:xfrm>
        </p:spPr>
        <p:txBody>
          <a:bodyPr>
            <a:normAutofit fontScale="90000"/>
          </a:bodyPr>
          <a:lstStyle/>
          <a:p>
            <a:r>
              <a:rPr lang="it-IT" dirty="0" err="1"/>
              <a:t>Transmon</a:t>
            </a:r>
            <a:r>
              <a:rPr lang="it-IT" dirty="0"/>
              <a:t> </a:t>
            </a:r>
            <a:r>
              <a:rPr lang="it-IT" dirty="0" err="1"/>
              <a:t>Qubit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89C881E-D1E8-55B8-0165-0AA3E9D555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2503" y="1360817"/>
            <a:ext cx="10515600" cy="3821778"/>
          </a:xfrm>
        </p:spPr>
        <p:txBody>
          <a:bodyPr/>
          <a:lstStyle/>
          <a:p>
            <a:r>
              <a:rPr lang="it-IT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Toolkit: </a:t>
            </a:r>
            <a:r>
              <a:rPr lang="it-IT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capacitor</a:t>
            </a:r>
            <a:r>
              <a:rPr lang="it-IT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it-IT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inductor</a:t>
            </a:r>
            <a:r>
              <a:rPr lang="it-IT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it-IT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wire</a:t>
            </a:r>
            <a:r>
              <a:rPr lang="it-IT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it-IT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all</a:t>
            </a:r>
            <a:r>
              <a:rPr lang="it-IT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SC)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80E185F9-F3CE-6489-2FE3-9C356F8863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626" t="-2413" r="46793"/>
          <a:stretch/>
        </p:blipFill>
        <p:spPr>
          <a:xfrm>
            <a:off x="5302045" y="2041059"/>
            <a:ext cx="1887794" cy="3194243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6" name="CasellaDiTesto 5">
                <a:extLst>
                  <a:ext uri="{FF2B5EF4-FFF2-40B4-BE49-F238E27FC236}">
                    <a16:creationId xmlns:a16="http://schemas.microsoft.com/office/drawing/2014/main" id="{69F8302D-7B31-A7FB-F507-934A50AE4F82}"/>
                  </a:ext>
                </a:extLst>
              </p:cNvPr>
              <p:cNvSpPr txBox="1"/>
              <p:nvPr/>
            </p:nvSpPr>
            <p:spPr>
              <a:xfrm>
                <a:off x="2531807" y="2060118"/>
                <a:ext cx="3458496" cy="6347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=4</m:t>
                      </m:r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sSup>
                        <m:sSup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  <m:sSup>
                        <m:sSup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l-G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𝜑</m:t>
                          </m:r>
                        </m:e>
                        <m: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it-IT" dirty="0"/>
              </a:p>
            </p:txBody>
          </p:sp>
        </mc:Choice>
        <mc:Fallback>
          <p:sp>
            <p:nvSpPr>
              <p:cNvPr id="6" name="CasellaDiTesto 5">
                <a:extLst>
                  <a:ext uri="{FF2B5EF4-FFF2-40B4-BE49-F238E27FC236}">
                    <a16:creationId xmlns:a16="http://schemas.microsoft.com/office/drawing/2014/main" id="{69F8302D-7B31-A7FB-F507-934A50AE4F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31807" y="2060118"/>
                <a:ext cx="3458496" cy="63478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Freccia in giù 6">
            <a:extLst>
              <a:ext uri="{FF2B5EF4-FFF2-40B4-BE49-F238E27FC236}">
                <a16:creationId xmlns:a16="http://schemas.microsoft.com/office/drawing/2014/main" id="{6B0A5A82-BFFF-63D3-A59B-A3E2A1F2E071}"/>
              </a:ext>
            </a:extLst>
          </p:cNvPr>
          <p:cNvSpPr/>
          <p:nvPr/>
        </p:nvSpPr>
        <p:spPr>
          <a:xfrm>
            <a:off x="4177480" y="2755621"/>
            <a:ext cx="167148" cy="400665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CasellaDiTesto 7">
                <a:extLst>
                  <a:ext uri="{FF2B5EF4-FFF2-40B4-BE49-F238E27FC236}">
                    <a16:creationId xmlns:a16="http://schemas.microsoft.com/office/drawing/2014/main" id="{4A1298F1-6B8B-FCCA-ECEC-F4E07385CA31}"/>
                  </a:ext>
                </a:extLst>
              </p:cNvPr>
              <p:cNvSpPr txBox="1"/>
              <p:nvPr/>
            </p:nvSpPr>
            <p:spPr>
              <a:xfrm>
                <a:off x="2896868" y="3288931"/>
                <a:ext cx="2644877" cy="7146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num>
                        <m:den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†</m:t>
                              </m:r>
                            </m:sup>
                          </m:s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it-IT" dirty="0"/>
              </a:p>
            </p:txBody>
          </p:sp>
        </mc:Choice>
        <mc:Fallback>
          <p:sp>
            <p:nvSpPr>
              <p:cNvPr id="8" name="CasellaDiTesto 7">
                <a:extLst>
                  <a:ext uri="{FF2B5EF4-FFF2-40B4-BE49-F238E27FC236}">
                    <a16:creationId xmlns:a16="http://schemas.microsoft.com/office/drawing/2014/main" id="{4A1298F1-6B8B-FCCA-ECEC-F4E07385CA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96868" y="3288931"/>
                <a:ext cx="2644877" cy="71468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CasellaDiTesto 8">
            <a:extLst>
              <a:ext uri="{FF2B5EF4-FFF2-40B4-BE49-F238E27FC236}">
                <a16:creationId xmlns:a16="http://schemas.microsoft.com/office/drawing/2014/main" id="{6EA1E0B0-8107-A974-BF96-34EB5B931CAC}"/>
              </a:ext>
            </a:extLst>
          </p:cNvPr>
          <p:cNvSpPr txBox="1"/>
          <p:nvPr/>
        </p:nvSpPr>
        <p:spPr>
          <a:xfrm>
            <a:off x="3837978" y="4155987"/>
            <a:ext cx="13273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QHO</a:t>
            </a:r>
          </a:p>
        </p:txBody>
      </p:sp>
      <p:pic>
        <p:nvPicPr>
          <p:cNvPr id="11" name="Immagine 10" descr="Immagine che contiene testo, diagramma, linea, Piano&#10;&#10;Descrizione generata automaticamente">
            <a:extLst>
              <a:ext uri="{FF2B5EF4-FFF2-40B4-BE49-F238E27FC236}">
                <a16:creationId xmlns:a16="http://schemas.microsoft.com/office/drawing/2014/main" id="{CA20C477-4C06-E592-2BD8-3EC3F6B2157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54" t="-1591"/>
          <a:stretch/>
        </p:blipFill>
        <p:spPr>
          <a:xfrm>
            <a:off x="5302045" y="2264055"/>
            <a:ext cx="1963310" cy="2957423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A76B4264-1193-35D3-DECA-2F6919B9FE9D}"/>
              </a:ext>
            </a:extLst>
          </p:cNvPr>
          <p:cNvSpPr txBox="1"/>
          <p:nvPr/>
        </p:nvSpPr>
        <p:spPr>
          <a:xfrm>
            <a:off x="838200" y="5549070"/>
            <a:ext cx="37043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Simple LC </a:t>
            </a:r>
            <a:r>
              <a:rPr lang="it-IT" dirty="0" err="1"/>
              <a:t>ciruit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not</a:t>
            </a:r>
            <a:r>
              <a:rPr lang="it-IT" dirty="0"/>
              <a:t> a good </a:t>
            </a:r>
            <a:r>
              <a:rPr lang="it-IT" dirty="0" err="1"/>
              <a:t>two</a:t>
            </a:r>
            <a:r>
              <a:rPr lang="it-IT" dirty="0"/>
              <a:t> </a:t>
            </a:r>
            <a:r>
              <a:rPr lang="it-IT" dirty="0" err="1"/>
              <a:t>level</a:t>
            </a:r>
            <a:r>
              <a:rPr lang="it-IT" dirty="0"/>
              <a:t> </a:t>
            </a:r>
            <a:r>
              <a:rPr lang="it-IT" dirty="0" err="1"/>
              <a:t>atom</a:t>
            </a:r>
            <a:r>
              <a:rPr lang="it-IT" dirty="0"/>
              <a:t> </a:t>
            </a:r>
            <a:r>
              <a:rPr lang="it-IT" dirty="0" err="1"/>
              <a:t>approximation</a:t>
            </a:r>
            <a:endParaRPr lang="it-IT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3" name="CasellaDiTesto 12">
                <a:extLst>
                  <a:ext uri="{FF2B5EF4-FFF2-40B4-BE49-F238E27FC236}">
                    <a16:creationId xmlns:a16="http://schemas.microsoft.com/office/drawing/2014/main" id="{EC37BEDB-E390-7200-D4C6-57C8F90363B8}"/>
                  </a:ext>
                </a:extLst>
              </p:cNvPr>
              <p:cNvSpPr txBox="1"/>
              <p:nvPr/>
            </p:nvSpPr>
            <p:spPr>
              <a:xfrm>
                <a:off x="6869062" y="2233657"/>
                <a:ext cx="2556387" cy="3942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=4</m:t>
                      </m:r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sSup>
                        <m:sSup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𝐽</m:t>
                          </m:r>
                        </m:sub>
                      </m:sSub>
                      <m:func>
                        <m:func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it-IT" b="0" i="0" smtClean="0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l-G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𝜑</m:t>
                          </m:r>
                        </m:e>
                      </m:func>
                    </m:oMath>
                  </m:oMathPara>
                </a14:m>
                <a:endParaRPr lang="it-IT" dirty="0"/>
              </a:p>
            </p:txBody>
          </p:sp>
        </mc:Choice>
        <mc:Fallback>
          <p:sp>
            <p:nvSpPr>
              <p:cNvPr id="13" name="CasellaDiTesto 12">
                <a:extLst>
                  <a:ext uri="{FF2B5EF4-FFF2-40B4-BE49-F238E27FC236}">
                    <a16:creationId xmlns:a16="http://schemas.microsoft.com/office/drawing/2014/main" id="{EC37BEDB-E390-7200-D4C6-57C8F90363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69062" y="2233657"/>
                <a:ext cx="2556387" cy="394275"/>
              </a:xfrm>
              <a:prstGeom prst="rect">
                <a:avLst/>
              </a:prstGeom>
              <a:blipFill>
                <a:blip r:embed="rId5"/>
                <a:stretch>
                  <a:fillRect b="-769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asellaDiTesto 13">
                <a:extLst>
                  <a:ext uri="{FF2B5EF4-FFF2-40B4-BE49-F238E27FC236}">
                    <a16:creationId xmlns:a16="http://schemas.microsoft.com/office/drawing/2014/main" id="{045C055E-049D-5595-1413-618E58DDF6AB}"/>
                  </a:ext>
                </a:extLst>
              </p:cNvPr>
              <p:cNvSpPr txBox="1"/>
              <p:nvPr/>
            </p:nvSpPr>
            <p:spPr>
              <a:xfrm>
                <a:off x="9666986" y="5535131"/>
                <a:ext cx="1582653" cy="6183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num>
                        <m:den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den>
                      </m:f>
                      <m:f>
                        <m:f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m:rPr>
                              <m:sty m:val="p"/>
                            </m:rPr>
                            <a:rPr lang="el-GR" b="0" i="1" smtClean="0">
                              <a:latin typeface="Cambria Math" panose="02040503050406030204" pitchFamily="18" charset="0"/>
                            </a:rPr>
                            <m:t>Φ</m:t>
                          </m:r>
                        </m:num>
                        <m:den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4" name="CasellaDiTesto 13">
                <a:extLst>
                  <a:ext uri="{FF2B5EF4-FFF2-40B4-BE49-F238E27FC236}">
                    <a16:creationId xmlns:a16="http://schemas.microsoft.com/office/drawing/2014/main" id="{045C055E-049D-5595-1413-618E58DDF6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66986" y="5535131"/>
                <a:ext cx="1582653" cy="61831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Freccia in giù 14">
            <a:extLst>
              <a:ext uri="{FF2B5EF4-FFF2-40B4-BE49-F238E27FC236}">
                <a16:creationId xmlns:a16="http://schemas.microsoft.com/office/drawing/2014/main" id="{736360BD-B8A2-1B4C-06BB-54E5EC5DC316}"/>
              </a:ext>
            </a:extLst>
          </p:cNvPr>
          <p:cNvSpPr/>
          <p:nvPr/>
        </p:nvSpPr>
        <p:spPr>
          <a:xfrm>
            <a:off x="7929101" y="2760316"/>
            <a:ext cx="167148" cy="400665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6" name="CasellaDiTesto 15">
                <a:extLst>
                  <a:ext uri="{FF2B5EF4-FFF2-40B4-BE49-F238E27FC236}">
                    <a16:creationId xmlns:a16="http://schemas.microsoft.com/office/drawing/2014/main" id="{3008207C-AB62-A4AF-CDA6-A09CBD8B02BB}"/>
                  </a:ext>
                </a:extLst>
              </p:cNvPr>
              <p:cNvSpPr txBox="1"/>
              <p:nvPr/>
            </p:nvSpPr>
            <p:spPr>
              <a:xfrm>
                <a:off x="6866330" y="3361255"/>
                <a:ext cx="2556387" cy="4614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𝐻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sub>
                    </m:sSub>
                  </m:oMath>
                </a14:m>
                <a:r>
                  <a:rPr lang="it-IT" b="0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†</m:t>
                        </m:r>
                      </m:sup>
                    </m:sSup>
                    <m:r>
                      <a:rPr lang="it-IT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num>
                      <m:den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sSup>
                      <m:sSup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†</m:t>
                        </m:r>
                      </m:sup>
                    </m:sSup>
                    <m:sSup>
                      <m:sSup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†</m:t>
                        </m:r>
                      </m:sup>
                    </m:sSup>
                    <m:r>
                      <a:rPr lang="it-IT" b="0" i="1" smtClean="0">
                        <a:latin typeface="Cambria Math" panose="02040503050406030204" pitchFamily="18" charset="0"/>
                      </a:rPr>
                      <m:t>𝑎𝑎</m:t>
                    </m:r>
                  </m:oMath>
                </a14:m>
                <a:endParaRPr lang="it-IT" dirty="0"/>
              </a:p>
            </p:txBody>
          </p:sp>
        </mc:Choice>
        <mc:Fallback>
          <p:sp>
            <p:nvSpPr>
              <p:cNvPr id="16" name="CasellaDiTesto 15">
                <a:extLst>
                  <a:ext uri="{FF2B5EF4-FFF2-40B4-BE49-F238E27FC236}">
                    <a16:creationId xmlns:a16="http://schemas.microsoft.com/office/drawing/2014/main" id="{3008207C-AB62-A4AF-CDA6-A09CBD8B02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66330" y="3361255"/>
                <a:ext cx="2556387" cy="461473"/>
              </a:xfrm>
              <a:prstGeom prst="rect">
                <a:avLst/>
              </a:prstGeom>
              <a:blipFill>
                <a:blip r:embed="rId7"/>
                <a:stretch>
                  <a:fillRect b="-131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Freccia in giù 16">
            <a:extLst>
              <a:ext uri="{FF2B5EF4-FFF2-40B4-BE49-F238E27FC236}">
                <a16:creationId xmlns:a16="http://schemas.microsoft.com/office/drawing/2014/main" id="{C872C34A-F52E-EA8C-DD9E-A5D53C596CE0}"/>
              </a:ext>
            </a:extLst>
          </p:cNvPr>
          <p:cNvSpPr/>
          <p:nvPr/>
        </p:nvSpPr>
        <p:spPr>
          <a:xfrm>
            <a:off x="7977376" y="4276485"/>
            <a:ext cx="167148" cy="400665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8" name="CasellaDiTesto 17">
                <a:extLst>
                  <a:ext uri="{FF2B5EF4-FFF2-40B4-BE49-F238E27FC236}">
                    <a16:creationId xmlns:a16="http://schemas.microsoft.com/office/drawing/2014/main" id="{2D438240-F169-5C52-3CF8-9AE7F4C0180D}"/>
                  </a:ext>
                </a:extLst>
              </p:cNvPr>
              <p:cNvSpPr txBox="1"/>
              <p:nvPr/>
            </p:nvSpPr>
            <p:spPr>
              <a:xfrm>
                <a:off x="7141361" y="4657122"/>
                <a:ext cx="1839178" cy="5629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sub>
                      </m:sSub>
                      <m:f>
                        <m:f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sub>
                          </m:sSub>
                        </m:num>
                        <m:den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it-IT" dirty="0"/>
              </a:p>
            </p:txBody>
          </p:sp>
        </mc:Choice>
        <mc:Fallback>
          <p:sp>
            <p:nvSpPr>
              <p:cNvPr id="18" name="CasellaDiTesto 17">
                <a:extLst>
                  <a:ext uri="{FF2B5EF4-FFF2-40B4-BE49-F238E27FC236}">
                    <a16:creationId xmlns:a16="http://schemas.microsoft.com/office/drawing/2014/main" id="{2D438240-F169-5C52-3CF8-9AE7F4C018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41361" y="4657122"/>
                <a:ext cx="1839178" cy="56297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B7D6963B-4742-69EC-BDC0-0B98000A6EE3}"/>
              </a:ext>
            </a:extLst>
          </p:cNvPr>
          <p:cNvSpPr txBox="1"/>
          <p:nvPr/>
        </p:nvSpPr>
        <p:spPr>
          <a:xfrm>
            <a:off x="8012675" y="5231859"/>
            <a:ext cx="253303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Josephson relations: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CasellaDiTesto 21">
                <a:extLst>
                  <a:ext uri="{FF2B5EF4-FFF2-40B4-BE49-F238E27FC236}">
                    <a16:creationId xmlns:a16="http://schemas.microsoft.com/office/drawing/2014/main" id="{438BCF6C-1602-6A74-3370-52D161662BD1}"/>
                  </a:ext>
                </a:extLst>
              </p:cNvPr>
              <p:cNvSpPr txBox="1"/>
              <p:nvPr/>
            </p:nvSpPr>
            <p:spPr>
              <a:xfrm>
                <a:off x="7454080" y="5687569"/>
                <a:ext cx="1887794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func>
                        <m:func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it-IT" b="0" i="0" smtClean="0"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r>
                            <m:rPr>
                              <m:sty m:val="p"/>
                            </m:rPr>
                            <a:rPr lang="el-GR" b="0" i="1" smtClean="0">
                              <a:latin typeface="Cambria Math" panose="02040503050406030204" pitchFamily="18" charset="0"/>
                            </a:rPr>
                            <m:t>Φ</m:t>
                          </m:r>
                        </m:e>
                      </m:func>
                    </m:oMath>
                  </m:oMathPara>
                </a14:m>
                <a:endParaRPr lang="it-IT" b="0" dirty="0"/>
              </a:p>
            </p:txBody>
          </p:sp>
        </mc:Choice>
        <mc:Fallback xmlns="">
          <p:sp>
            <p:nvSpPr>
              <p:cNvPr id="22" name="CasellaDiTesto 21">
                <a:extLst>
                  <a:ext uri="{FF2B5EF4-FFF2-40B4-BE49-F238E27FC236}">
                    <a16:creationId xmlns:a16="http://schemas.microsoft.com/office/drawing/2014/main" id="{438BCF6C-1602-6A74-3370-52D161662B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54080" y="5687569"/>
                <a:ext cx="1887794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CasellaDiTesto 22">
                <a:extLst>
                  <a:ext uri="{FF2B5EF4-FFF2-40B4-BE49-F238E27FC236}">
                    <a16:creationId xmlns:a16="http://schemas.microsoft.com/office/drawing/2014/main" id="{227784D4-CA3C-5DD0-52F2-8387EBD3BF25}"/>
                  </a:ext>
                </a:extLst>
              </p:cNvPr>
              <p:cNvSpPr txBox="1"/>
              <p:nvPr/>
            </p:nvSpPr>
            <p:spPr>
              <a:xfrm>
                <a:off x="3493486" y="4888500"/>
                <a:ext cx="1535135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=1/</m:t>
                      </m:r>
                      <m:rad>
                        <m:radPr>
                          <m:degHide m:val="on"/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𝐿𝐶</m:t>
                          </m:r>
                        </m:e>
                      </m:rad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23" name="CasellaDiTesto 22">
                <a:extLst>
                  <a:ext uri="{FF2B5EF4-FFF2-40B4-BE49-F238E27FC236}">
                    <a16:creationId xmlns:a16="http://schemas.microsoft.com/office/drawing/2014/main" id="{227784D4-CA3C-5DD0-52F2-8387EBD3BF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93486" y="4888500"/>
                <a:ext cx="1535135" cy="400110"/>
              </a:xfrm>
              <a:prstGeom prst="rect">
                <a:avLst/>
              </a:prstGeom>
              <a:blipFill>
                <a:blip r:embed="rId10"/>
                <a:stretch>
                  <a:fillRect b="-1212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CasellaDiTesto 3">
            <a:extLst>
              <a:ext uri="{FF2B5EF4-FFF2-40B4-BE49-F238E27FC236}">
                <a16:creationId xmlns:a16="http://schemas.microsoft.com/office/drawing/2014/main" id="{1F4B0DE0-5696-8A84-D57E-006D1CD016E0}"/>
              </a:ext>
            </a:extLst>
          </p:cNvPr>
          <p:cNvSpPr txBox="1"/>
          <p:nvPr/>
        </p:nvSpPr>
        <p:spPr>
          <a:xfrm>
            <a:off x="7680358" y="3828537"/>
            <a:ext cx="13273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AHO</a:t>
            </a:r>
          </a:p>
        </p:txBody>
      </p:sp>
    </p:spTree>
    <p:extLst>
      <p:ext uri="{BB962C8B-B14F-4D97-AF65-F5344CB8AC3E}">
        <p14:creationId xmlns:p14="http://schemas.microsoft.com/office/powerpoint/2010/main" val="1025785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0.00995 L -0.09922 0.04259 C -0.11979 0.04976 -0.15078 0.05393 -0.18333 0.05393 C -0.22018 0.05393 -0.24987 0.04976 -0.27044 0.04259 L -0.36953 0.00995 " pathEditMode="relative" rAng="0" ptsTypes="AAAAA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77" y="21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500"/>
                            </p:stCondLst>
                            <p:childTnLst>
                              <p:par>
                                <p:cTn id="36" presetID="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0.00023 L 0.09115 0.04005 C 0.11016 0.04908 0.13868 0.05394 0.16862 0.05394 C 0.20261 0.05394 0.22995 0.04908 0.24896 0.04005 L 0.34024 0.00023 " pathEditMode="relative" rAng="0" ptsTypes="AAAAA">
                                      <p:cBhvr>
                                        <p:cTn id="4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05" y="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5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000"/>
                            </p:stCondLst>
                            <p:childTnLst>
                              <p:par>
                                <p:cTn id="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500"/>
                            </p:stCondLst>
                            <p:childTnLst>
                              <p:par>
                                <p:cTn id="6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0"/>
                            </p:stCondLst>
                            <p:childTnLst>
                              <p:par>
                                <p:cTn id="7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500"/>
                            </p:stCondLst>
                            <p:childTnLst>
                              <p:par>
                                <p:cTn id="7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6000"/>
                            </p:stCondLst>
                            <p:childTnLst>
                              <p:par>
                                <p:cTn id="8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6500"/>
                            </p:stCondLst>
                            <p:childTnLst>
                              <p:par>
                                <p:cTn id="8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/>
      <p:bldP spid="9" grpId="0"/>
      <p:bldP spid="12" grpId="0"/>
      <p:bldP spid="13" grpId="0"/>
      <p:bldP spid="14" grpId="0"/>
      <p:bldP spid="15" grpId="0" animBg="1"/>
      <p:bldP spid="16" grpId="0"/>
      <p:bldP spid="17" grpId="0" animBg="1"/>
      <p:bldP spid="18" grpId="0"/>
      <p:bldP spid="20" grpId="0"/>
      <p:bldP spid="22" grpId="0"/>
      <p:bldP spid="23" grpId="0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6520687-4767-F9A6-E0D5-88F6352AB0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40510"/>
            <a:ext cx="9770806" cy="708187"/>
          </a:xfrm>
        </p:spPr>
        <p:txBody>
          <a:bodyPr>
            <a:normAutofit fontScale="90000"/>
          </a:bodyPr>
          <a:lstStyle/>
          <a:p>
            <a:r>
              <a:rPr lang="it-IT" dirty="0"/>
              <a:t>How do </a:t>
            </a:r>
            <a:r>
              <a:rPr lang="it-IT" dirty="0" err="1"/>
              <a:t>we</a:t>
            </a:r>
            <a:r>
              <a:rPr lang="it-IT" dirty="0"/>
              <a:t> </a:t>
            </a:r>
            <a:r>
              <a:rPr lang="it-IT" dirty="0" err="1"/>
              <a:t>detect</a:t>
            </a:r>
            <a:r>
              <a:rPr lang="it-IT" dirty="0"/>
              <a:t> the frequency shift?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FA03476-DA0D-B48C-78E7-27CFDC5269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33832"/>
            <a:ext cx="10515600" cy="511277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1900" b="1" dirty="0" err="1">
                <a:solidFill>
                  <a:srgbClr val="0070C0"/>
                </a:solidFill>
                <a:latin typeface="Amasis MT Pro Medium" panose="02040604050005020304" pitchFamily="18" charset="0"/>
                <a:cs typeface="Times New Roman" panose="02020603050405020304" pitchFamily="18" charset="0"/>
              </a:rPr>
              <a:t>Dipspersive</a:t>
            </a:r>
            <a:r>
              <a:rPr lang="it-IT" sz="1900" b="1" dirty="0">
                <a:solidFill>
                  <a:srgbClr val="0070C0"/>
                </a:solidFill>
                <a:latin typeface="Amasis MT Pro Medium" panose="02040604050005020304" pitchFamily="18" charset="0"/>
                <a:cs typeface="Times New Roman" panose="02020603050405020304" pitchFamily="18" charset="0"/>
              </a:rPr>
              <a:t> </a:t>
            </a:r>
            <a:r>
              <a:rPr lang="it-IT" sz="1900" b="1" dirty="0" err="1">
                <a:solidFill>
                  <a:srgbClr val="0070C0"/>
                </a:solidFill>
                <a:latin typeface="Amasis MT Pro Medium" panose="02040604050005020304" pitchFamily="18" charset="0"/>
                <a:cs typeface="Times New Roman" panose="02020603050405020304" pitchFamily="18" charset="0"/>
              </a:rPr>
              <a:t>readout</a:t>
            </a:r>
            <a:r>
              <a:rPr lang="it-IT" sz="1900" b="1" dirty="0">
                <a:solidFill>
                  <a:srgbClr val="0070C0"/>
                </a:solidFill>
                <a:latin typeface="Amasis MT Pro Medium" panose="02040604050005020304" pitchFamily="18" charset="0"/>
                <a:cs typeface="Times New Roman" panose="02020603050405020304" pitchFamily="18" charset="0"/>
              </a:rPr>
              <a:t> technique </a:t>
            </a:r>
          </a:p>
          <a:p>
            <a:r>
              <a:rPr lang="it-IT" sz="1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it-IT" sz="19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transmon</a:t>
            </a:r>
            <a:r>
              <a:rPr lang="it-IT" sz="1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9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qubit</a:t>
            </a:r>
            <a:r>
              <a:rPr lang="it-IT" sz="1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9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lang="it-IT" sz="1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9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initialised</a:t>
            </a:r>
            <a:r>
              <a:rPr lang="it-IT" sz="1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a </a:t>
            </a:r>
            <a:r>
              <a:rPr lang="it-IT" sz="19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known</a:t>
            </a:r>
            <a:r>
              <a:rPr lang="it-IT" sz="19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quantum state</a:t>
            </a:r>
            <a:r>
              <a:rPr lang="it-IT" sz="1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it-IT" sz="1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it-IT" sz="19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microwave</a:t>
            </a:r>
            <a:r>
              <a:rPr lang="it-IT" sz="1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9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signal</a:t>
            </a:r>
            <a:r>
              <a:rPr lang="it-IT" sz="1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9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lang="it-IT" sz="19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9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sent</a:t>
            </a:r>
            <a:r>
              <a:rPr lang="it-IT" sz="19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to the </a:t>
            </a:r>
            <a:r>
              <a:rPr lang="it-IT" sz="19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cavity</a:t>
            </a:r>
            <a:r>
              <a:rPr lang="it-IT" sz="19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9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</a:t>
            </a:r>
            <a:r>
              <a:rPr lang="it-IT" sz="1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9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its</a:t>
            </a:r>
            <a:r>
              <a:rPr lang="it-IT" sz="1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9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original</a:t>
            </a:r>
            <a:r>
              <a:rPr lang="it-IT" sz="1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9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resonant</a:t>
            </a:r>
            <a:r>
              <a:rPr lang="it-IT" sz="1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frequency.</a:t>
            </a:r>
          </a:p>
          <a:p>
            <a:r>
              <a:rPr lang="it-IT" sz="1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it-IT" sz="19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signal</a:t>
            </a:r>
            <a:r>
              <a:rPr lang="it-IT" sz="1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9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exiting</a:t>
            </a:r>
            <a:r>
              <a:rPr lang="it-IT" sz="1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the </a:t>
            </a:r>
            <a:r>
              <a:rPr lang="it-IT" sz="19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cavity</a:t>
            </a:r>
            <a:r>
              <a:rPr lang="it-IT" sz="1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9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lang="it-IT" sz="1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9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measured</a:t>
            </a:r>
            <a:r>
              <a:rPr lang="it-IT" sz="1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it-IT" sz="1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Due to the interaction </a:t>
            </a:r>
            <a:r>
              <a:rPr lang="it-IT" sz="19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between</a:t>
            </a:r>
            <a:r>
              <a:rPr lang="it-IT" sz="1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the </a:t>
            </a:r>
            <a:r>
              <a:rPr lang="it-IT" sz="19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qubit</a:t>
            </a:r>
            <a:r>
              <a:rPr lang="it-IT" sz="1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the </a:t>
            </a:r>
            <a:r>
              <a:rPr lang="it-IT" sz="19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cavity</a:t>
            </a:r>
            <a:r>
              <a:rPr lang="it-IT" sz="1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the output </a:t>
            </a:r>
            <a:r>
              <a:rPr lang="it-IT" sz="19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signal</a:t>
            </a:r>
            <a:r>
              <a:rPr lang="it-IT" sz="1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9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will</a:t>
            </a:r>
            <a:r>
              <a:rPr lang="it-IT" sz="1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9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exhibit</a:t>
            </a:r>
            <a:r>
              <a:rPr lang="it-IT" sz="1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it-IT" sz="19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phase</a:t>
            </a:r>
            <a:r>
              <a:rPr lang="it-IT" sz="1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shift </a:t>
            </a:r>
            <a:r>
              <a:rPr lang="it-IT" sz="19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depending</a:t>
            </a:r>
            <a:r>
              <a:rPr lang="it-IT" sz="1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on the </a:t>
            </a:r>
            <a:r>
              <a:rPr lang="it-IT" sz="19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qubit</a:t>
            </a:r>
            <a:r>
              <a:rPr lang="it-IT" sz="1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state. </a:t>
            </a:r>
            <a:r>
              <a:rPr lang="it-IT" sz="19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it-IT" sz="1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state of the </a:t>
            </a:r>
            <a:r>
              <a:rPr lang="it-IT" sz="19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qubit</a:t>
            </a:r>
            <a:r>
              <a:rPr lang="it-IT" sz="1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9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then</a:t>
            </a:r>
            <a:r>
              <a:rPr lang="it-IT" sz="1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can be </a:t>
            </a:r>
            <a:r>
              <a:rPr lang="it-IT" sz="19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inferred</a:t>
            </a:r>
            <a:r>
              <a:rPr lang="it-IT" sz="1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9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without</a:t>
            </a:r>
            <a:r>
              <a:rPr lang="it-IT" sz="19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9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directly</a:t>
            </a:r>
            <a:r>
              <a:rPr lang="it-IT" sz="19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9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measuring</a:t>
            </a:r>
            <a:r>
              <a:rPr lang="it-IT" sz="19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the </a:t>
            </a:r>
            <a:r>
              <a:rPr lang="it-IT" sz="19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qubit</a:t>
            </a:r>
            <a:r>
              <a:rPr lang="it-IT" sz="19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(non-</a:t>
            </a:r>
            <a:r>
              <a:rPr lang="it-IT" sz="19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distructive</a:t>
            </a:r>
            <a:r>
              <a:rPr lang="it-IT" sz="1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9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measurement</a:t>
            </a:r>
            <a:r>
              <a:rPr lang="it-IT" sz="1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</a:p>
          <a:p>
            <a:r>
              <a:rPr lang="it-IT" sz="1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it-IT" sz="1900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Josephson </a:t>
            </a:r>
            <a:r>
              <a:rPr lang="it-IT" sz="1900" u="sng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Parametric</a:t>
            </a:r>
            <a:r>
              <a:rPr lang="it-IT" sz="1900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900" u="sng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Amplifie</a:t>
            </a:r>
            <a:r>
              <a:rPr lang="it-IT" sz="19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it-IT" sz="1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(JPA) </a:t>
            </a:r>
            <a:r>
              <a:rPr lang="it-IT" sz="19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amplifies</a:t>
            </a:r>
            <a:r>
              <a:rPr lang="it-IT" sz="1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the </a:t>
            </a:r>
            <a:r>
              <a:rPr lang="it-IT" sz="19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weak</a:t>
            </a:r>
            <a:r>
              <a:rPr lang="it-IT" sz="1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9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signals</a:t>
            </a:r>
            <a:r>
              <a:rPr lang="it-IT" sz="1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from the </a:t>
            </a:r>
            <a:r>
              <a:rPr lang="it-IT" sz="19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microwave</a:t>
            </a:r>
            <a:r>
              <a:rPr lang="it-IT" sz="1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9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cavity</a:t>
            </a:r>
            <a:r>
              <a:rPr lang="it-IT" sz="1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with minimal </a:t>
            </a:r>
            <a:r>
              <a:rPr lang="it-IT" sz="19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added</a:t>
            </a:r>
            <a:r>
              <a:rPr lang="it-IT" sz="1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9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noise</a:t>
            </a:r>
            <a:r>
              <a:rPr lang="it-IT" sz="1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it-IT" sz="1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it-IT" sz="19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entire</a:t>
            </a:r>
            <a:r>
              <a:rPr lang="it-IT" sz="1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setup </a:t>
            </a:r>
            <a:r>
              <a:rPr lang="it-IT" sz="19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lang="it-IT" sz="1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9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mainteined</a:t>
            </a:r>
            <a:r>
              <a:rPr lang="it-IT" sz="1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9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</a:t>
            </a:r>
            <a:r>
              <a:rPr lang="it-IT" sz="1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900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cryogenic</a:t>
            </a:r>
            <a:r>
              <a:rPr lang="it-IT" sz="19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900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temperatures</a:t>
            </a:r>
            <a:r>
              <a:rPr lang="it-IT" sz="19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</a:t>
            </a:r>
            <a:r>
              <a:rPr lang="it-IT" sz="19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minimise</a:t>
            </a:r>
            <a:r>
              <a:rPr lang="it-IT" sz="1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9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thermal</a:t>
            </a:r>
            <a:r>
              <a:rPr lang="it-IT" sz="1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9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noise</a:t>
            </a:r>
            <a:r>
              <a:rPr lang="it-IT" sz="1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it-IT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1D0361C3-9D69-A998-B054-FD177FCA5C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5590" y="1028708"/>
            <a:ext cx="4336026" cy="1260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026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1.85185E-6 L -1.04167E-6 -0.125 C -1.04167E-6 -0.18102 0.06901 -0.25 0.125 -0.25 L 0.25 -0.25 " pathEditMode="relative" rAng="0" ptsTypes="AA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-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0"/>
                            </p:stCondLst>
                            <p:childTnLst>
                              <p:par>
                                <p:cTn id="38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6000"/>
                            </p:stCondLst>
                            <p:childTnLst>
                              <p:par>
                                <p:cTn id="43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sellaDiTesto 7">
            <a:extLst>
              <a:ext uri="{FF2B5EF4-FFF2-40B4-BE49-F238E27FC236}">
                <a16:creationId xmlns:a16="http://schemas.microsoft.com/office/drawing/2014/main" id="{F30ABEAF-3AF3-498C-1FD2-7B2F598680D6}"/>
              </a:ext>
            </a:extLst>
          </p:cNvPr>
          <p:cNvSpPr txBox="1"/>
          <p:nvPr/>
        </p:nvSpPr>
        <p:spPr>
          <a:xfrm>
            <a:off x="2492477" y="3209971"/>
            <a:ext cx="72070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Thank </a:t>
            </a:r>
            <a:r>
              <a:rPr lang="it-IT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you</a:t>
            </a:r>
            <a:r>
              <a:rPr lang="it-IT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for </a:t>
            </a:r>
            <a:r>
              <a:rPr lang="it-IT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your</a:t>
            </a:r>
            <a:r>
              <a:rPr lang="it-IT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it-IT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attention</a:t>
            </a:r>
            <a:r>
              <a:rPr lang="it-IT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4263362200"/>
      </p:ext>
    </p:extLst>
  </p:cSld>
  <p:clrMapOvr>
    <a:masterClrMapping/>
  </p:clrMapOvr>
  <p:transition spd="med">
    <p:pull/>
  </p:transition>
</p:sld>
</file>

<file path=ppt/theme/theme1.xml><?xml version="1.0" encoding="utf-8"?>
<a:theme xmlns:a="http://schemas.openxmlformats.org/drawingml/2006/main" name="ArchVTI">
  <a:themeElements>
    <a:clrScheme name="AnalogousFromDarkSeedLeftStep">
      <a:dk1>
        <a:srgbClr val="000000"/>
      </a:dk1>
      <a:lt1>
        <a:srgbClr val="FFFFFF"/>
      </a:lt1>
      <a:dk2>
        <a:srgbClr val="301B27"/>
      </a:dk2>
      <a:lt2>
        <a:srgbClr val="F0F3F3"/>
      </a:lt2>
      <a:accent1>
        <a:srgbClr val="C34D5F"/>
      </a:accent1>
      <a:accent2>
        <a:srgbClr val="B13B7F"/>
      </a:accent2>
      <a:accent3>
        <a:srgbClr val="C34DC2"/>
      </a:accent3>
      <a:accent4>
        <a:srgbClr val="813BB1"/>
      </a:accent4>
      <a:accent5>
        <a:srgbClr val="614DC3"/>
      </a:accent5>
      <a:accent6>
        <a:srgbClr val="3B57B1"/>
      </a:accent6>
      <a:hlink>
        <a:srgbClr val="7C55C6"/>
      </a:hlink>
      <a:folHlink>
        <a:srgbClr val="7F7F7F"/>
      </a:folHlink>
    </a:clrScheme>
    <a:fontScheme name="Custom 16">
      <a:majorFont>
        <a:latin typeface="Footlight MT Light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rchVTI" id="{23FE938F-4DF0-4C94-8546-C2AC6D26660D}" vid="{62E62DA1-385F-4EE3-8841-58A87FAE206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6475</TotalTime>
  <Words>509</Words>
  <Application>Microsoft Office PowerPoint</Application>
  <PresentationFormat>Widescreen</PresentationFormat>
  <Paragraphs>66</Paragraphs>
  <Slides>7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8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7</vt:i4>
      </vt:variant>
    </vt:vector>
  </HeadingPairs>
  <TitlesOfParts>
    <vt:vector size="16" baseType="lpstr">
      <vt:lpstr>Amasis MT Pro Medium</vt:lpstr>
      <vt:lpstr>Arial</vt:lpstr>
      <vt:lpstr>Avenir Next LT Pro</vt:lpstr>
      <vt:lpstr>AvenirNext LT Pro Medium</vt:lpstr>
      <vt:lpstr>Baskerville Old Face</vt:lpstr>
      <vt:lpstr>Cambria Math</vt:lpstr>
      <vt:lpstr>Footlight MT Light</vt:lpstr>
      <vt:lpstr>Times New Roman</vt:lpstr>
      <vt:lpstr>ArchVTI</vt:lpstr>
      <vt:lpstr>Quaerere Axions (QUAX)</vt:lpstr>
      <vt:lpstr>Dark Matter as a cosmic wave</vt:lpstr>
      <vt:lpstr>QUAX is designed to detect axions</vt:lpstr>
      <vt:lpstr>Detecting Axion-Photon Conversion with Transmon Qubit</vt:lpstr>
      <vt:lpstr>Transmon Qubit</vt:lpstr>
      <vt:lpstr>How do we detect the frequency shift?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MUSAIO SOMMA GAIA</dc:creator>
  <cp:lastModifiedBy>MUSAIO SOMMA GAIA</cp:lastModifiedBy>
  <cp:revision>16</cp:revision>
  <dcterms:created xsi:type="dcterms:W3CDTF">2024-07-07T11:26:08Z</dcterms:created>
  <dcterms:modified xsi:type="dcterms:W3CDTF">2024-07-22T07:59:51Z</dcterms:modified>
</cp:coreProperties>
</file>