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Nuni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Nunito-bold.fntdata"/><Relationship Id="rId12" Type="http://schemas.openxmlformats.org/officeDocument/2006/relationships/font" Target="fonts/Nuni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Italic.fntdata"/><Relationship Id="rId14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ec21fe6bf6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ec21fe6bf6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ec21fe6bf6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ec21fe6bf6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ec21fe6bf6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ec21fe6bf6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ec55aa212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ec55aa212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ec55aa2127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ec55aa212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5.png"/><Relationship Id="rId8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png"/><Relationship Id="rId4" Type="http://schemas.openxmlformats.org/officeDocument/2006/relationships/image" Target="../media/image11.png"/><Relationship Id="rId5" Type="http://schemas.openxmlformats.org/officeDocument/2006/relationships/image" Target="../media/image14.png"/><Relationship Id="rId6" Type="http://schemas.openxmlformats.org/officeDocument/2006/relationships/image" Target="../media/image1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6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376683" y="1394475"/>
            <a:ext cx="85206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Brownian motion and integration of stochastic differential equations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Einstein derivation of diffusion equation</a:t>
            </a:r>
            <a:endParaRPr/>
          </a:p>
        </p:txBody>
      </p:sp>
      <p:sp>
        <p:nvSpPr>
          <p:cNvPr id="134" name="Google Shape;134;p14"/>
          <p:cNvSpPr txBox="1"/>
          <p:nvPr>
            <p:ph idx="1" type="body"/>
          </p:nvPr>
        </p:nvSpPr>
        <p:spPr>
          <a:xfrm>
            <a:off x="819150" y="1571100"/>
            <a:ext cx="7505700" cy="28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two hypothesis: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it"/>
              <a:t>The motion of the suspended pollen particles is caused by the frequent impact with water molecules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it"/>
              <a:t>This motion can be described in terms of probabilities of imbalances of statistically independent impacts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Two important results derived: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it"/>
              <a:t>                                    →   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5" name="Google Shape;13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8625" y="2974875"/>
            <a:ext cx="9525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01900" y="2891275"/>
            <a:ext cx="1460160" cy="54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59375" y="3708275"/>
            <a:ext cx="1866900" cy="33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5"/>
          <p:cNvSpPr txBox="1"/>
          <p:nvPr>
            <p:ph type="title"/>
          </p:nvPr>
        </p:nvSpPr>
        <p:spPr>
          <a:xfrm>
            <a:off x="819150" y="409225"/>
            <a:ext cx="7505700" cy="68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Langevin derivation </a:t>
            </a:r>
            <a:endParaRPr/>
          </a:p>
        </p:txBody>
      </p:sp>
      <p:sp>
        <p:nvSpPr>
          <p:cNvPr id="143" name="Google Shape;143;p15"/>
          <p:cNvSpPr txBox="1"/>
          <p:nvPr>
            <p:ph idx="1" type="body"/>
          </p:nvPr>
        </p:nvSpPr>
        <p:spPr>
          <a:xfrm>
            <a:off x="819150" y="1496825"/>
            <a:ext cx="7505700" cy="287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Langevin assumes that the particle only acts two forces:</a:t>
            </a:r>
            <a:endParaRPr/>
          </a:p>
          <a:p>
            <a:pPr indent="-29876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    viscous drag: assuming the particle is a sphere of radius a immersed in a liquid with</a:t>
            </a:r>
            <a:r>
              <a:rPr lang="it"/>
              <a:t> viscosity, and assuming the formula for the drag is the same as for a macroscopic object</a:t>
            </a:r>
            <a:endParaRPr/>
          </a:p>
          <a:p>
            <a:pPr indent="-29876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     fluctuating force X: it represents the impact of molecules of the liquid on the particle; it must therefore be negative or positive with equal probability. We say that X is a Gaussian white noise with null average (this translates the affirmation that it can be, with equal probability, negative or positive), and delta correlated in time: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We get: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which can be solved to: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4" name="Google Shape;14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22625" y="3086225"/>
            <a:ext cx="150495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28600" y="2571750"/>
            <a:ext cx="1571625" cy="2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17875" y="3736125"/>
            <a:ext cx="1314450" cy="33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/>
          <p:nvPr>
            <p:ph type="title"/>
          </p:nvPr>
        </p:nvSpPr>
        <p:spPr>
          <a:xfrm>
            <a:off x="819150" y="3906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Numerical integration of </a:t>
            </a:r>
            <a:r>
              <a:rPr lang="it"/>
              <a:t>stochastic</a:t>
            </a:r>
            <a:r>
              <a:rPr lang="it"/>
              <a:t> differential equations</a:t>
            </a:r>
            <a:endParaRPr/>
          </a:p>
        </p:txBody>
      </p:sp>
      <p:sp>
        <p:nvSpPr>
          <p:cNvPr id="152" name="Google Shape;152;p16"/>
          <p:cNvSpPr txBox="1"/>
          <p:nvPr>
            <p:ph idx="1" type="body"/>
          </p:nvPr>
        </p:nvSpPr>
        <p:spPr>
          <a:xfrm>
            <a:off x="819150" y="1345275"/>
            <a:ext cx="7505700" cy="336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It can be shown that, </a:t>
            </a:r>
            <a:r>
              <a:rPr lang="it"/>
              <a:t>given a generic stochastic differential equation of the form: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where         is a Gaussian white noise of mean zero and delta correlated in time as before, once we discretize time, can be given by: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For the specific case of a free Brownian particle,  q(x)=0 and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Using the general formula above, we get: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3" name="Google Shape;15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43300" y="1722050"/>
            <a:ext cx="1400175" cy="1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76025" y="2083550"/>
            <a:ext cx="238125" cy="23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6"/>
          <p:cNvPicPr preferRelativeResize="0"/>
          <p:nvPr/>
        </p:nvPicPr>
        <p:blipFill rotWithShape="1">
          <a:blip r:embed="rId5">
            <a:alphaModFix/>
          </a:blip>
          <a:srcRect b="-69170" l="7430" r="-7429" t="69170"/>
          <a:stretch/>
        </p:blipFill>
        <p:spPr>
          <a:xfrm>
            <a:off x="4031175" y="3565088"/>
            <a:ext cx="312420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79075" y="3639175"/>
            <a:ext cx="17335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907308" y="2452688"/>
            <a:ext cx="3571875" cy="23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043475" y="2974825"/>
            <a:ext cx="781058" cy="19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7"/>
          <p:cNvSpPr txBox="1"/>
          <p:nvPr>
            <p:ph type="title"/>
          </p:nvPr>
        </p:nvSpPr>
        <p:spPr>
          <a:xfrm>
            <a:off x="-2448925" y="-954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4" name="Google Shape;16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300" y="364087"/>
            <a:ext cx="2946475" cy="204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74413" y="353000"/>
            <a:ext cx="3306900" cy="21989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67300" y="2627625"/>
            <a:ext cx="2904325" cy="197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40551" y="2552000"/>
            <a:ext cx="3174625" cy="2126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182388"/>
            <a:ext cx="3639950" cy="251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2325" y="1182400"/>
            <a:ext cx="3705225" cy="264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