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6" r:id="rId3"/>
  </p:sldMasterIdLst>
  <p:notesMasterIdLst>
    <p:notesMasterId r:id="rId15"/>
  </p:notesMasterIdLst>
  <p:handoutMasterIdLst>
    <p:handoutMasterId r:id="rId16"/>
  </p:handoutMasterIdLst>
  <p:sldIdLst>
    <p:sldId id="290" r:id="rId4"/>
    <p:sldId id="258" r:id="rId5"/>
    <p:sldId id="259" r:id="rId6"/>
    <p:sldId id="283" r:id="rId7"/>
    <p:sldId id="289" r:id="rId8"/>
    <p:sldId id="285" r:id="rId9"/>
    <p:sldId id="267" r:id="rId10"/>
    <p:sldId id="268" r:id="rId11"/>
    <p:sldId id="280" r:id="rId12"/>
    <p:sldId id="282" r:id="rId13"/>
    <p:sldId id="287" r:id="rId14"/>
  </p:sldIdLst>
  <p:sldSz cx="18288000" cy="10287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269"/>
    <a:srgbClr val="F8E0E4"/>
    <a:srgbClr val="00CC00"/>
    <a:srgbClr val="66121F"/>
    <a:srgbClr val="D4D2D1"/>
    <a:srgbClr val="F0EEEC"/>
    <a:srgbClr val="E6E600"/>
    <a:srgbClr val="EAE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7" autoAdjust="0"/>
  </p:normalViewPr>
  <p:slideViewPr>
    <p:cSldViewPr>
      <p:cViewPr varScale="1">
        <p:scale>
          <a:sx n="52" d="100"/>
          <a:sy n="52" d="100"/>
        </p:scale>
        <p:origin x="-773" y="-77"/>
      </p:cViewPr>
      <p:guideLst>
        <p:guide orient="horz" pos="3144"/>
        <p:guide pos="4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8D24D-23A9-4DC4-A4E8-0796C9A8B24A}" type="datetimeFigureOut">
              <a:rPr lang="it-IT" smtClean="0"/>
              <a:t>14/07/2024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376AF-947F-40C9-9ED6-2C143DAFAD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6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0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1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5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9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8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4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1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0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5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4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7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1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1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5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1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1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4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6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9" Type="http://schemas.openxmlformats.org/officeDocument/2006/relationships/image" Target="../media/image7.png"/><Relationship Id="rId3" Type="http://schemas.openxmlformats.org/officeDocument/2006/relationships/image" Target="../media/image2.png"/><Relationship Id="rId34" Type="http://schemas.openxmlformats.org/officeDocument/2006/relationships/image" Target="../media/image60.PNG"/><Relationship Id="rId42" Type="http://schemas.openxmlformats.org/officeDocument/2006/relationships/image" Target="../media/image10.png"/><Relationship Id="rId47" Type="http://schemas.openxmlformats.org/officeDocument/2006/relationships/image" Target="../media/image15.png"/><Relationship Id="rId7" Type="http://schemas.openxmlformats.org/officeDocument/2006/relationships/image" Target="../media/image3.PNG"/><Relationship Id="rId33" Type="http://schemas.openxmlformats.org/officeDocument/2006/relationships/image" Target="../media/image56.png"/><Relationship Id="rId38" Type="http://schemas.openxmlformats.org/officeDocument/2006/relationships/image" Target="../media/image6.png"/><Relationship Id="rId46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ki.cern.ch/twiki/pub/CMSPublic/PhysicsResultsCombined/CMSCrossSectionSMPSummaryBarChart.pdf" TargetMode="Externa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13.png"/><Relationship Id="rId5" Type="http://schemas.openxmlformats.org/officeDocument/2006/relationships/image" Target="../media/image8.svg"/><Relationship Id="rId36" Type="http://schemas.openxmlformats.org/officeDocument/2006/relationships/image" Target="../media/image80.PNG"/><Relationship Id="rId44" Type="http://schemas.openxmlformats.org/officeDocument/2006/relationships/image" Target="../media/image12.png"/><Relationship Id="rId35" Type="http://schemas.openxmlformats.org/officeDocument/2006/relationships/image" Target="../media/image70.PNG"/><Relationship Id="rId9" Type="http://schemas.openxmlformats.org/officeDocument/2006/relationships/image" Target="../media/image90.png"/><Relationship Id="rId4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2.svg"/><Relationship Id="rId9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9" Type="http://schemas.openxmlformats.org/officeDocument/2006/relationships/image" Target="../media/image22.png"/><Relationship Id="rId4" Type="http://schemas.openxmlformats.org/officeDocument/2006/relationships/image" Target="../media/image5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ot.cern/doc/v62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1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08878" y="3300047"/>
            <a:ext cx="11810023" cy="10461246"/>
          </a:xfrm>
          <a:custGeom>
            <a:avLst/>
            <a:gdLst/>
            <a:ahLst/>
            <a:cxnLst/>
            <a:rect l="l" t="t" r="r" b="b"/>
            <a:pathLst>
              <a:path w="11810023" h="10461246">
                <a:moveTo>
                  <a:pt x="0" y="0"/>
                </a:moveTo>
                <a:lnTo>
                  <a:pt x="11810023" y="0"/>
                </a:lnTo>
                <a:lnTo>
                  <a:pt x="11810023" y="10461246"/>
                </a:lnTo>
                <a:lnTo>
                  <a:pt x="0" y="10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2903" y="7699653"/>
            <a:ext cx="607399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</a:t>
            </a:r>
            <a:r>
              <a:rPr lang="en-US" sz="2800" b="1" dirty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ATTINÀ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8219" y="1257300"/>
            <a:ext cx="1629918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400" b="1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 OF THE ANOMALOUS KINEMATIC EFFECTS ON WW</a:t>
            </a:r>
            <a:r>
              <a:rPr lang="el-GR" sz="4400" b="1" dirty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γ</a:t>
            </a:r>
            <a:r>
              <a:rPr lang="en-US" sz="4400" b="1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PRODUCTION PROCESSES IN THE CONTEXT OF AN EFFECTIVE THEORY</a:t>
            </a:r>
            <a:endParaRPr lang="en-US" sz="4400" b="1" dirty="0">
              <a:solidFill>
                <a:srgbClr val="F4F4F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073562" y="8267700"/>
            <a:ext cx="723531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GraSPA</a:t>
            </a:r>
            <a:r>
              <a:rPr lang="en-US" sz="2800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2024 Summer School</a:t>
            </a:r>
          </a:p>
          <a:p>
            <a:r>
              <a:rPr lang="en-US" sz="2800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16th July 2024</a:t>
            </a:r>
            <a:endParaRPr lang="en-US" sz="2800" dirty="0">
              <a:solidFill>
                <a:srgbClr val="F4F4F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AutoShape 8"/>
          <p:cNvSpPr/>
          <p:nvPr/>
        </p:nvSpPr>
        <p:spPr>
          <a:xfrm>
            <a:off x="1036320" y="8191500"/>
            <a:ext cx="6114402" cy="0"/>
          </a:xfrm>
          <a:prstGeom prst="line">
            <a:avLst/>
          </a:prstGeom>
          <a:ln w="12700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5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5800" y="495300"/>
            <a:ext cx="93119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just">
              <a:lnSpc>
                <a:spcPts val="3640"/>
              </a:lnSpc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 has been carried on working with the operator</a:t>
            </a:r>
            <a:r>
              <a:rPr lang="en-US" sz="2400" baseline="300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[3]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590800" y="1281446"/>
            <a:ext cx="6127650" cy="815603"/>
            <a:chOff x="3186796" y="1198504"/>
            <a:chExt cx="6127650" cy="815603"/>
          </a:xfrm>
        </p:grpSpPr>
        <p:sp>
          <p:nvSpPr>
            <p:cNvPr id="5" name="Rettangolo 4"/>
            <p:cNvSpPr/>
            <p:nvPr/>
          </p:nvSpPr>
          <p:spPr>
            <a:xfrm>
              <a:off x="3186796" y="1198504"/>
              <a:ext cx="6127650" cy="815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/>
                <p:cNvSpPr txBox="1"/>
                <p:nvPr/>
              </p:nvSpPr>
              <p:spPr>
                <a:xfrm>
                  <a:off x="3188410" y="1257299"/>
                  <a:ext cx="6126036" cy="688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el-GR" sz="3000" b="0" i="1" smtClean="0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it-IT" sz="30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p>
                        </m:sSubSup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0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it-IT" sz="300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sub>
                            </m:sSub>
                            <m:r>
                              <a:rPr lang="it-IT" sz="30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it-IT" sz="3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3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 − 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𝑖𝑗𝑘</m:t>
                                </m:r>
                              </m:sup>
                            </m:sSup>
                            <m:r>
                              <a:rPr lang="it-IT" sz="30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6" name="CasellaDiTes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410" y="1257299"/>
                  <a:ext cx="6126036" cy="68865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sellaDiTesto 6"/>
          <p:cNvSpPr txBox="1"/>
          <p:nvPr/>
        </p:nvSpPr>
        <p:spPr>
          <a:xfrm>
            <a:off x="1003056" y="9597142"/>
            <a:ext cx="1644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[3]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Grzadkowski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B. et al.,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Dimension-six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terms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Standard Model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Lagrangian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”, </a:t>
            </a:r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</a:rPr>
              <a:t>. High </a:t>
            </a:r>
            <a:r>
              <a:rPr lang="it-IT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Energ</a:t>
            </a:r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t-IT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Phys</a:t>
            </a:r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2010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, 85 (2010).</a:t>
            </a:r>
            <a:endParaRPr lang="it-IT" sz="2000" dirty="0"/>
          </a:p>
        </p:txBody>
      </p:sp>
      <p:sp>
        <p:nvSpPr>
          <p:cNvPr id="8" name="AutoShape 3"/>
          <p:cNvSpPr/>
          <p:nvPr/>
        </p:nvSpPr>
        <p:spPr>
          <a:xfrm>
            <a:off x="1072944" y="9544050"/>
            <a:ext cx="87249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Rettangolo 8"/>
          <p:cNvSpPr/>
          <p:nvPr/>
        </p:nvSpPr>
        <p:spPr>
          <a:xfrm>
            <a:off x="685800" y="1435397"/>
            <a:ext cx="1475404" cy="50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>
              <a:lnSpc>
                <a:spcPts val="3640"/>
              </a:lnSpc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where: 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1887200" y="493749"/>
            <a:ext cx="4176988" cy="815603"/>
            <a:chOff x="3186796" y="1198504"/>
            <a:chExt cx="4176988" cy="815603"/>
          </a:xfrm>
        </p:grpSpPr>
        <p:sp>
          <p:nvSpPr>
            <p:cNvPr id="11" name="Rettangolo 10"/>
            <p:cNvSpPr/>
            <p:nvPr/>
          </p:nvSpPr>
          <p:spPr>
            <a:xfrm>
              <a:off x="3186796" y="1198504"/>
              <a:ext cx="4084270" cy="815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/>
                <p:cNvSpPr txBox="1"/>
                <p:nvPr/>
              </p:nvSpPr>
              <p:spPr>
                <a:xfrm>
                  <a:off x="3188410" y="1257299"/>
                  <a:ext cx="4175374" cy="698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r>
                          <a:rPr lang="it-IT" sz="3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</a:rPr>
                              <m:t>𝑖𝑗𝑘</m:t>
                            </m:r>
                          </m:sub>
                        </m:sSub>
                        <m:sSubSup>
                          <m:sSubSup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3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it-IT" sz="300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bSup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410" y="1257299"/>
                  <a:ext cx="4175374" cy="6980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ttangolo 12"/>
          <p:cNvSpPr/>
          <p:nvPr/>
        </p:nvSpPr>
        <p:spPr>
          <a:xfrm>
            <a:off x="685800" y="2578397"/>
            <a:ext cx="42993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>
              <a:lnSpc>
                <a:spcPts val="3640"/>
              </a:lnSpc>
            </a:pP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Warsaw Basis:</a:t>
            </a:r>
          </a:p>
          <a:p>
            <a:pPr marL="96838" lvl="1">
              <a:lnSpc>
                <a:spcPts val="3640"/>
              </a:lnSpc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59 </a:t>
            </a:r>
            <a:r>
              <a:rPr lang="en-US" sz="2400" dirty="0" err="1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indipendent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operators.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82700"/>
            <a:ext cx="8839200" cy="6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20" y="752234"/>
            <a:ext cx="5882522" cy="65248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52234"/>
            <a:ext cx="5882522" cy="65248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040" y="752234"/>
            <a:ext cx="5882522" cy="6524866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4926" y="7492305"/>
            <a:ext cx="16776390" cy="877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2" lvl="1" algn="just">
              <a:lnSpc>
                <a:spcPts val="3640"/>
              </a:lnSpc>
            </a:pPr>
            <a:r>
              <a:rPr lang="en-US" sz="26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analysis can also be carried on applying more than one operator at the same time.</a:t>
            </a:r>
          </a:p>
          <a:p>
            <a:pPr marL="280672" lvl="1" algn="just">
              <a:lnSpc>
                <a:spcPts val="3640"/>
              </a:lnSpc>
            </a:pPr>
            <a:endParaRPr lang="en-US" sz="2600" dirty="0" smtClean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759542" y="8267034"/>
            <a:ext cx="13686502" cy="2439066"/>
            <a:chOff x="1168462" y="6210300"/>
            <a:chExt cx="12848302" cy="2439066"/>
          </a:xfrm>
        </p:grpSpPr>
        <p:sp>
          <p:nvSpPr>
            <p:cNvPr id="7" name="Rettangolo 6"/>
            <p:cNvSpPr/>
            <p:nvPr/>
          </p:nvSpPr>
          <p:spPr>
            <a:xfrm>
              <a:off x="1397062" y="6210301"/>
              <a:ext cx="12420600" cy="1295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1168462" y="6210300"/>
                  <a:ext cx="12848302" cy="2439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0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3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3000" i="1" smtClean="0"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</m:e>
                            </m:d>
                          </m:e>
                          <m:sup>
                            <m:r>
                              <a:rPr lang="it-IT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3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 smtClean="0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𝑆𝑀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/>
                          </a:rPr>
                          <m:t>+2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30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000" i="1"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sz="3000" i="1">
                                <a:latin typeface="Cambria Math"/>
                              </a:rPr>
                              <m:t>𝑅𝑒</m:t>
                            </m:r>
                            <m:d>
                              <m:d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30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𝑆𝑀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it-IT" sz="30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30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000" i="1"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3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000" i="1">
                                            <a:latin typeface="Cambria Math"/>
                                            <a:ea typeface="Cambria Math"/>
                                          </a:rPr>
                                          <m:t>𝒜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it-IT" sz="300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30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it-IT" sz="30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it-IT" sz="3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it-IT" sz="30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3000" i="1">
                                <a:latin typeface="Cambria Math"/>
                              </a:rPr>
                              <m:t>𝑖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000" i="1"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it-IT" sz="30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sz="3000" i="1">
                                <a:latin typeface="Cambria Math"/>
                              </a:rPr>
                              <m:t>𝑅𝑒</m:t>
                            </m:r>
                            <m:d>
                              <m:dPr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30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it-IT" sz="30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30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it-IT" sz="30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2" name="CasellaDiTes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462" y="6210300"/>
                  <a:ext cx="12848302" cy="24390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07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6305" y="1466850"/>
            <a:ext cx="994857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0388" lvl="1" indent="-279400" algn="just">
              <a:lnSpc>
                <a:spcPts val="364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Products: 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Electroweak Bosons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561344" lvl="1" indent="-280672" algn="just">
              <a:lnSpc>
                <a:spcPts val="364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Predicted by the 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Standard Model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but extremely 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rare</a:t>
            </a:r>
            <a:r>
              <a:rPr lang="en-US" sz="2400" baseline="300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[1]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>
            <a:off x="913481" y="1333500"/>
            <a:ext cx="11544300" cy="0"/>
          </a:xfrm>
          <a:prstGeom prst="line">
            <a:avLst/>
          </a:prstGeom>
          <a:ln w="9525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 rot="12416087" flipH="1">
            <a:off x="12867632" y="-6848462"/>
            <a:ext cx="8848833" cy="11878257"/>
          </a:xfrm>
          <a:custGeom>
            <a:avLst/>
            <a:gdLst/>
            <a:ahLst/>
            <a:cxnLst/>
            <a:rect l="l" t="t" r="r" b="b"/>
            <a:pathLst>
              <a:path w="8848833" h="11878257">
                <a:moveTo>
                  <a:pt x="8848833" y="0"/>
                </a:moveTo>
                <a:lnTo>
                  <a:pt x="0" y="0"/>
                </a:lnTo>
                <a:lnTo>
                  <a:pt x="0" y="11878256"/>
                </a:lnTo>
                <a:lnTo>
                  <a:pt x="8848833" y="11878256"/>
                </a:lnTo>
                <a:lnTo>
                  <a:pt x="88488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3450" y="521942"/>
            <a:ext cx="12334903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Tribosonic</a:t>
            </a:r>
            <a:r>
              <a:rPr lang="en-US" sz="4800" b="1" dirty="0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production </a:t>
            </a:r>
            <a:r>
              <a:rPr lang="en-US" sz="4800" b="1" dirty="0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processes</a:t>
            </a:r>
            <a:endParaRPr lang="en-US" sz="4800" b="1" dirty="0">
              <a:solidFill>
                <a:srgbClr val="6612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49325" y="9696390"/>
            <a:ext cx="15282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[1]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://twiki.cern.ch/twiki/pub/CMSPublic/PhysicsResultsCombined/CMSCrossSectionSMPSummaryBarChart.pdf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933450" y="2645148"/>
            <a:ext cx="15576836" cy="3468219"/>
            <a:chOff x="990662" y="5880100"/>
            <a:chExt cx="16568181" cy="3608319"/>
          </a:xfrm>
        </p:grpSpPr>
        <p:grpSp>
          <p:nvGrpSpPr>
            <p:cNvPr id="9" name="Gruppo 8"/>
            <p:cNvGrpSpPr/>
            <p:nvPr/>
          </p:nvGrpSpPr>
          <p:grpSpPr>
            <a:xfrm>
              <a:off x="990662" y="5880100"/>
              <a:ext cx="16568181" cy="3608319"/>
              <a:chOff x="990662" y="5880100"/>
              <a:chExt cx="16568181" cy="3608319"/>
            </a:xfrm>
          </p:grpSpPr>
          <p:pic>
            <p:nvPicPr>
              <p:cNvPr id="16" name="Immagine 1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28" b="2975"/>
              <a:stretch/>
            </p:blipFill>
            <p:spPr>
              <a:xfrm>
                <a:off x="990662" y="5880100"/>
                <a:ext cx="16306800" cy="3149600"/>
              </a:xfrm>
              <a:prstGeom prst="rect">
                <a:avLst/>
              </a:prstGeom>
            </p:spPr>
          </p:pic>
          <p:pic>
            <p:nvPicPr>
              <p:cNvPr id="6" name="Immagine 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" r="16805" b="37263"/>
              <a:stretch/>
            </p:blipFill>
            <p:spPr>
              <a:xfrm>
                <a:off x="1000097" y="9029701"/>
                <a:ext cx="16297365" cy="457199"/>
              </a:xfrm>
              <a:prstGeom prst="rect">
                <a:avLst/>
              </a:prstGeom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16459198" y="9072146"/>
                <a:ext cx="1099645" cy="416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σ</a:t>
                </a:r>
                <a:r>
                  <a:rPr lang="it-IT" sz="2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[</a:t>
                </a:r>
                <a:r>
                  <a:rPr lang="it-IT" sz="20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fb</a:t>
                </a:r>
                <a:r>
                  <a:rPr lang="it-IT" sz="2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]</a:t>
                </a:r>
                <a:endParaRPr lang="it-IT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0" name="Ovale 9"/>
            <p:cNvSpPr/>
            <p:nvPr/>
          </p:nvSpPr>
          <p:spPr>
            <a:xfrm>
              <a:off x="9753600" y="7536180"/>
              <a:ext cx="3048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4713918" y="6380594"/>
            <a:ext cx="5352914" cy="116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9"/>
          <p:cNvSpPr txBox="1"/>
          <p:nvPr/>
        </p:nvSpPr>
        <p:spPr>
          <a:xfrm>
            <a:off x="914400" y="6674156"/>
            <a:ext cx="343904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Examined process: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713918" y="6362700"/>
            <a:ext cx="5257528" cy="1172978"/>
            <a:chOff x="9874626" y="5265420"/>
            <a:chExt cx="5257528" cy="11729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/>
                <p:cNvSpPr txBox="1"/>
                <p:nvPr/>
              </p:nvSpPr>
              <p:spPr>
                <a:xfrm>
                  <a:off x="9874626" y="5600700"/>
                  <a:ext cx="28849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200" b="0" i="1" smtClean="0">
                            <a:latin typeface="Cambria Math"/>
                          </a:rPr>
                          <m:t>𝑝𝑝</m:t>
                        </m:r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it-IT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it-IT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it-IT" sz="3200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4626" y="5600700"/>
                  <a:ext cx="2841675" cy="58477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/>
                <p:cNvSpPr txBox="1"/>
                <p:nvPr/>
              </p:nvSpPr>
              <p:spPr>
                <a:xfrm rot="18900000">
                  <a:off x="12520897" y="5474839"/>
                  <a:ext cx="6222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it-IT" sz="3200" smtClean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1" name="CasellaDiTes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2520897" y="5474839"/>
                  <a:ext cx="622285" cy="58477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/>
                <p:cNvSpPr txBox="1"/>
                <p:nvPr/>
              </p:nvSpPr>
              <p:spPr>
                <a:xfrm rot="2700000">
                  <a:off x="12536218" y="5679907"/>
                  <a:ext cx="6222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it-IT" sz="3200" smtClean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28" name="CasellaDiTes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12536218" y="5679907"/>
                  <a:ext cx="622285" cy="58477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/>
                <p:cNvSpPr txBox="1"/>
                <p:nvPr/>
              </p:nvSpPr>
              <p:spPr>
                <a:xfrm>
                  <a:off x="12921741" y="5265420"/>
                  <a:ext cx="2210413" cy="6243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it-IT" sz="3200" dirty="0"/>
                </a:p>
              </p:txBody>
            </p:sp>
          </mc:Choice>
          <mc:Fallback xmlns="">
            <p:sp>
              <p:nvSpPr>
                <p:cNvPr id="12" name="CasellaDiTes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1741" y="5265420"/>
                  <a:ext cx="2210413" cy="624338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/>
                <p:cNvSpPr txBox="1"/>
                <p:nvPr/>
              </p:nvSpPr>
              <p:spPr>
                <a:xfrm>
                  <a:off x="12908280" y="5814060"/>
                  <a:ext cx="2210413" cy="6243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it-IT" sz="32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it-IT" sz="3200"/>
                </a:p>
              </p:txBody>
            </p:sp>
          </mc:Choice>
          <mc:Fallback xmlns="">
            <p:sp>
              <p:nvSpPr>
                <p:cNvPr id="29" name="CasellaDiTes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8280" y="5814060"/>
                  <a:ext cx="2210413" cy="62433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ttore 1 23"/>
            <p:cNvCxnSpPr/>
            <p:nvPr/>
          </p:nvCxnSpPr>
          <p:spPr>
            <a:xfrm flipH="1">
              <a:off x="13582528" y="5455721"/>
              <a:ext cx="1639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>
              <a:off x="14410034" y="6012180"/>
              <a:ext cx="1639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11887200" y="6274149"/>
            <a:ext cx="5337424" cy="3284276"/>
            <a:chOff x="13989173" y="3290973"/>
            <a:chExt cx="4727822" cy="2909170"/>
          </a:xfrm>
        </p:grpSpPr>
        <p:pic>
          <p:nvPicPr>
            <p:cNvPr id="60" name="Immagine 5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9173" y="3290973"/>
              <a:ext cx="4709755" cy="2909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/>
                <p:cNvSpPr txBox="1"/>
                <p:nvPr/>
              </p:nvSpPr>
              <p:spPr>
                <a:xfrm>
                  <a:off x="14666902" y="3670185"/>
                  <a:ext cx="419654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it-IT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CasellaDiTes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6902" y="3670185"/>
                  <a:ext cx="419654" cy="42034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/>
                <p:cNvSpPr txBox="1"/>
                <p:nvPr/>
              </p:nvSpPr>
              <p:spPr>
                <a:xfrm>
                  <a:off x="14713132" y="5401937"/>
                  <a:ext cx="357411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CasellaDiTes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132" y="5401937"/>
                  <a:ext cx="357411" cy="42034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/>
                <p:cNvSpPr txBox="1"/>
                <p:nvPr/>
              </p:nvSpPr>
              <p:spPr>
                <a:xfrm>
                  <a:off x="15664830" y="4275546"/>
                  <a:ext cx="654864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it-IT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CasellaDiTes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4830" y="4275546"/>
                  <a:ext cx="654864" cy="42034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/>
                <p:cNvSpPr txBox="1"/>
                <p:nvPr/>
              </p:nvSpPr>
              <p:spPr>
                <a:xfrm>
                  <a:off x="16665504" y="5181556"/>
                  <a:ext cx="352791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CasellaDiTes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5504" y="5181556"/>
                  <a:ext cx="352791" cy="42034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/>
                <p:cNvSpPr txBox="1"/>
                <p:nvPr/>
              </p:nvSpPr>
              <p:spPr>
                <a:xfrm>
                  <a:off x="16609434" y="3902957"/>
                  <a:ext cx="633954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sellaDiTes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9434" y="3902957"/>
                  <a:ext cx="633954" cy="42034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sellaDiTesto 50"/>
                <p:cNvSpPr txBox="1"/>
                <p:nvPr/>
              </p:nvSpPr>
              <p:spPr>
                <a:xfrm>
                  <a:off x="16988491" y="4332079"/>
                  <a:ext cx="633954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CasellaDiTes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8491" y="4332079"/>
                  <a:ext cx="633954" cy="42034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/>
                <p:cNvSpPr txBox="1"/>
                <p:nvPr/>
              </p:nvSpPr>
              <p:spPr>
                <a:xfrm>
                  <a:off x="18001989" y="3864709"/>
                  <a:ext cx="454957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CasellaDiTes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1989" y="3864709"/>
                  <a:ext cx="454957" cy="420340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/>
                <p:cNvSpPr txBox="1"/>
                <p:nvPr/>
              </p:nvSpPr>
              <p:spPr>
                <a:xfrm>
                  <a:off x="18239001" y="4404101"/>
                  <a:ext cx="464294" cy="448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asellaDiTes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9001" y="4404101"/>
                  <a:ext cx="464294" cy="448209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/>
                <p:cNvSpPr txBox="1"/>
                <p:nvPr/>
              </p:nvSpPr>
              <p:spPr>
                <a:xfrm>
                  <a:off x="17409383" y="3455241"/>
                  <a:ext cx="507572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CasellaDiTes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9383" y="3455241"/>
                  <a:ext cx="507572" cy="420340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/>
                <p:cNvSpPr txBox="1"/>
                <p:nvPr/>
              </p:nvSpPr>
              <p:spPr>
                <a:xfrm>
                  <a:off x="18084245" y="4993840"/>
                  <a:ext cx="514817" cy="420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it-IT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CasellaDiTes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4245" y="4993840"/>
                  <a:ext cx="514817" cy="420340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Connettore 1 56"/>
            <p:cNvCxnSpPr/>
            <p:nvPr/>
          </p:nvCxnSpPr>
          <p:spPr>
            <a:xfrm flipH="1">
              <a:off x="14793156" y="3822541"/>
              <a:ext cx="1243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 flipH="1">
              <a:off x="18133361" y="4030171"/>
              <a:ext cx="1243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17671726" y="5829251"/>
              <a:ext cx="1045269" cy="370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>
                  <a:solidFill>
                    <a:prstClr val="black"/>
                  </a:solidFill>
                </a:rPr>
                <a:t>QGC</a:t>
              </a:r>
              <a:endParaRPr lang="it-IT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Ovale 27"/>
            <p:cNvSpPr/>
            <p:nvPr/>
          </p:nvSpPr>
          <p:spPr>
            <a:xfrm>
              <a:off x="16436403" y="4599399"/>
              <a:ext cx="346063" cy="3665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845574" y="7784965"/>
            <a:ext cx="1081302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ts val="364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Triple </a:t>
            </a:r>
            <a:r>
              <a:rPr lang="en-US" sz="2400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Gauge Couplings (</a:t>
            </a:r>
            <a:r>
              <a:rPr lang="en-US" sz="2400" b="1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TGC</a:t>
            </a:r>
            <a:r>
              <a:rPr lang="en-US" sz="2400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and Quadruple Gauge Couplings (</a:t>
            </a:r>
            <a:r>
              <a:rPr lang="en-US" sz="2400" b="1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QGC</a:t>
            </a:r>
            <a:r>
              <a:rPr lang="en-US" sz="2400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foreseen. 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2" algn="just">
              <a:lnSpc>
                <a:spcPts val="364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Anomalies</a:t>
            </a:r>
            <a:r>
              <a:rPr lang="en-US" sz="2400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may be signs of a new physics Beyond Standard Model.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17259301" y="9486900"/>
            <a:ext cx="4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65" name="AutoShape 3"/>
          <p:cNvSpPr/>
          <p:nvPr/>
        </p:nvSpPr>
        <p:spPr>
          <a:xfrm>
            <a:off x="939594" y="9620250"/>
            <a:ext cx="87249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9887896">
            <a:off x="12720012" y="3729559"/>
            <a:ext cx="10066743" cy="6532997"/>
          </a:xfrm>
          <a:custGeom>
            <a:avLst/>
            <a:gdLst/>
            <a:ahLst/>
            <a:cxnLst/>
            <a:rect l="l" t="t" r="r" b="b"/>
            <a:pathLst>
              <a:path w="8925744" h="6158847">
                <a:moveTo>
                  <a:pt x="0" y="0"/>
                </a:moveTo>
                <a:lnTo>
                  <a:pt x="8925744" y="0"/>
                </a:lnTo>
                <a:lnTo>
                  <a:pt x="8925744" y="6158846"/>
                </a:lnTo>
                <a:lnTo>
                  <a:pt x="0" y="6158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7"/>
          <p:cNvSpPr txBox="1"/>
          <p:nvPr/>
        </p:nvSpPr>
        <p:spPr>
          <a:xfrm>
            <a:off x="940986" y="533400"/>
            <a:ext cx="15861114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Standard Model Effective Field </a:t>
            </a:r>
            <a:r>
              <a:rPr lang="en-US" sz="4800" b="1" dirty="0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Theories</a:t>
            </a:r>
            <a:endParaRPr lang="en-US" sz="4800" b="1" dirty="0">
              <a:solidFill>
                <a:srgbClr val="6612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2"/>
          <p:cNvSpPr txBox="1"/>
          <p:nvPr/>
        </p:nvSpPr>
        <p:spPr>
          <a:xfrm>
            <a:off x="571500" y="1504950"/>
            <a:ext cx="1594777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2" lvl="1" algn="just">
              <a:lnSpc>
                <a:spcPts val="3640"/>
              </a:lnSpc>
            </a:pP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Effective Field Theories 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useful to study phenomena up to energy scales bigger than the ones reached by experiments. </a:t>
            </a:r>
          </a:p>
          <a:p>
            <a:pPr marL="280672" lvl="1" algn="just">
              <a:lnSpc>
                <a:spcPts val="3640"/>
              </a:lnSpc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are low energy limits of new Physics theories (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BSM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818700" y="5756291"/>
            <a:ext cx="9586570" cy="2067484"/>
            <a:chOff x="2300630" y="7277100"/>
            <a:chExt cx="9586570" cy="2067484"/>
          </a:xfrm>
        </p:grpSpPr>
        <p:sp>
          <p:nvSpPr>
            <p:cNvPr id="18" name="Rettangolo 17"/>
            <p:cNvSpPr/>
            <p:nvPr/>
          </p:nvSpPr>
          <p:spPr>
            <a:xfrm>
              <a:off x="2381090" y="7277100"/>
              <a:ext cx="6153309" cy="1345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/>
                <p:cNvSpPr txBox="1"/>
                <p:nvPr/>
              </p:nvSpPr>
              <p:spPr>
                <a:xfrm>
                  <a:off x="2491433" y="7321795"/>
                  <a:ext cx="5900526" cy="1247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</a:rPr>
                              <m:t>𝑆𝑀𝐸𝐹𝑇</m:t>
                            </m:r>
                          </m:sub>
                        </m:sSub>
                        <m:r>
                          <a:rPr lang="it-IT" sz="30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ℒ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</a:rPr>
                              <m:t>𝑆𝑀</m:t>
                            </m:r>
                          </m:sub>
                          <m:sup>
                            <m:r>
                              <a:rPr lang="it-IT" sz="3000" b="0" i="1" smtClean="0">
                                <a:latin typeface="Cambria Math"/>
                              </a:rPr>
                              <m:t>(4)</m:t>
                            </m:r>
                          </m:sup>
                        </m:sSubSup>
                        <m:r>
                          <a:rPr lang="it-IT" sz="30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3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sz="3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000" b="0" i="1" smtClean="0"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sSubSup>
                          <m:sSub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3000" i="1">
                                <a:latin typeface="Cambria Math"/>
                              </a:rPr>
                              <m:t>(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it-IT" sz="30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3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it-IT" sz="30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3000" i="1">
                                <a:latin typeface="Cambria Math"/>
                              </a:rPr>
                              <m:t>(</m:t>
                            </m:r>
                            <m:r>
                              <a:rPr lang="it-IT" sz="3000" i="1">
                                <a:latin typeface="Cambria Math"/>
                              </a:rPr>
                              <m:t>𝑛</m:t>
                            </m:r>
                            <m:r>
                              <a:rPr lang="it-IT" sz="30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it-IT" sz="30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CasellaDiTes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33" y="7321795"/>
                  <a:ext cx="5900526" cy="124797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sellaDiTesto 2"/>
            <p:cNvSpPr txBox="1"/>
            <p:nvPr/>
          </p:nvSpPr>
          <p:spPr>
            <a:xfrm>
              <a:off x="2300630" y="8579411"/>
              <a:ext cx="3018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SM </a:t>
              </a:r>
              <a:r>
                <a:rPr lang="it-IT" sz="22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Lagrangian</a:t>
              </a:r>
              <a:endParaRPr lang="it-IT" sz="2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8981440" y="7734301"/>
              <a:ext cx="2905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n-</a:t>
              </a:r>
              <a:r>
                <a:rPr lang="it-IT" sz="22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Dim</a:t>
              </a:r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22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Operators</a:t>
              </a:r>
              <a:endParaRPr lang="it-IT" sz="2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166406" y="8575143"/>
              <a:ext cx="27335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>
                  <a:latin typeface="Verdana" panose="020B0604030504040204" pitchFamily="34" charset="0"/>
                  <a:ea typeface="Verdana" panose="020B0604030504040204" pitchFamily="34" charset="0"/>
                </a:rPr>
                <a:t>Scale of New </a:t>
              </a:r>
              <a:r>
                <a:rPr lang="it-IT" sz="2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Physics</a:t>
              </a:r>
              <a:r>
                <a:rPr lang="it-IT" sz="22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(1 </a:t>
              </a:r>
              <a:r>
                <a:rPr lang="it-IT" sz="22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TeV</a:t>
              </a:r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endParaRPr lang="it-IT" sz="2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883778" y="8569309"/>
              <a:ext cx="34279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Wilson </a:t>
              </a:r>
              <a:r>
                <a:rPr lang="it-IT" sz="22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Coefficients</a:t>
              </a:r>
              <a:endParaRPr lang="en-US" sz="2200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5" name="Connettore 2 14"/>
            <p:cNvCxnSpPr>
              <a:endCxn id="3" idx="0"/>
            </p:cNvCxnSpPr>
            <p:nvPr/>
          </p:nvCxnSpPr>
          <p:spPr>
            <a:xfrm flipH="1">
              <a:off x="3809697" y="8165188"/>
              <a:ext cx="644033" cy="4142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>
              <a:endCxn id="21" idx="0"/>
            </p:cNvCxnSpPr>
            <p:nvPr/>
          </p:nvCxnSpPr>
          <p:spPr>
            <a:xfrm>
              <a:off x="6531124" y="8255320"/>
              <a:ext cx="2048" cy="3198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endCxn id="20" idx="1"/>
            </p:cNvCxnSpPr>
            <p:nvPr/>
          </p:nvCxnSpPr>
          <p:spPr>
            <a:xfrm flipV="1">
              <a:off x="8147588" y="7949745"/>
              <a:ext cx="833852" cy="2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7239000" y="8195966"/>
              <a:ext cx="908588" cy="3834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sellaDiTesto 32"/>
          <p:cNvSpPr txBox="1"/>
          <p:nvPr/>
        </p:nvSpPr>
        <p:spPr>
          <a:xfrm>
            <a:off x="17259301" y="9486900"/>
            <a:ext cx="4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18700" y="5086350"/>
            <a:ext cx="15891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364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 </a:t>
            </a:r>
            <a:r>
              <a:rPr lang="en-US" sz="2400" dirty="0" err="1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Lagrangian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extended through 6-Dim Operators. These are weighted with 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Wilson Coefficients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8682096" y="3024944"/>
            <a:ext cx="7711982" cy="1892290"/>
            <a:chOff x="8682095" y="3536651"/>
            <a:chExt cx="8027781" cy="227095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62"/>
            <a:stretch/>
          </p:blipFill>
          <p:spPr>
            <a:xfrm>
              <a:off x="8682095" y="3536651"/>
              <a:ext cx="8027781" cy="2270956"/>
            </a:xfrm>
            <a:prstGeom prst="rect">
              <a:avLst/>
            </a:prstGeom>
          </p:spPr>
        </p:pic>
        <p:cxnSp>
          <p:nvCxnSpPr>
            <p:cNvPr id="10" name="Connettore 2 9"/>
            <p:cNvCxnSpPr/>
            <p:nvPr/>
          </p:nvCxnSpPr>
          <p:spPr>
            <a:xfrm>
              <a:off x="8834497" y="5624530"/>
              <a:ext cx="77161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15905141" y="507321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E</a:t>
              </a: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14859000" y="3871930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?</a:t>
            </a:r>
            <a:endParaRPr lang="it-IT" sz="3600" b="1" dirty="0"/>
          </a:p>
        </p:txBody>
      </p:sp>
      <p:sp>
        <p:nvSpPr>
          <p:cNvPr id="32" name="AutoShape 3"/>
          <p:cNvSpPr/>
          <p:nvPr/>
        </p:nvSpPr>
        <p:spPr>
          <a:xfrm>
            <a:off x="893508" y="1333500"/>
            <a:ext cx="11544300" cy="0"/>
          </a:xfrm>
          <a:prstGeom prst="line">
            <a:avLst/>
          </a:prstGeom>
          <a:ln w="9525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uppo 8"/>
          <p:cNvGrpSpPr/>
          <p:nvPr/>
        </p:nvGrpSpPr>
        <p:grpSpPr>
          <a:xfrm>
            <a:off x="899160" y="3024944"/>
            <a:ext cx="6873240" cy="1892290"/>
            <a:chOff x="899160" y="3024943"/>
            <a:chExt cx="7270110" cy="2270957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" y="3024943"/>
              <a:ext cx="7270110" cy="2270957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3581400" y="5048250"/>
              <a:ext cx="1066800" cy="130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TextBox 2"/>
          <p:cNvSpPr txBox="1"/>
          <p:nvPr/>
        </p:nvSpPr>
        <p:spPr>
          <a:xfrm>
            <a:off x="11887200" y="5791200"/>
            <a:ext cx="4441642" cy="410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2" lvl="1" algn="just">
              <a:lnSpc>
                <a:spcPts val="3640"/>
              </a:lnSpc>
            </a:pP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Scattering amplitude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12169974" y="6384830"/>
            <a:ext cx="3802358" cy="913648"/>
            <a:chOff x="7094617" y="2206244"/>
            <a:chExt cx="3802358" cy="913648"/>
          </a:xfrm>
        </p:grpSpPr>
        <p:sp>
          <p:nvSpPr>
            <p:cNvPr id="36" name="Rettangolo 35"/>
            <p:cNvSpPr/>
            <p:nvPr/>
          </p:nvSpPr>
          <p:spPr>
            <a:xfrm>
              <a:off x="7094617" y="2217420"/>
              <a:ext cx="3802358" cy="902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/>
                <p:cNvSpPr txBox="1"/>
                <p:nvPr/>
              </p:nvSpPr>
              <p:spPr>
                <a:xfrm>
                  <a:off x="7181356" y="2206244"/>
                  <a:ext cx="3702617" cy="8798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000" i="1" smtClean="0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𝑆𝑀</m:t>
                            </m:r>
                          </m:sub>
                        </m:sSub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it-IT" sz="3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000" b="0" i="1" smtClean="0"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it-IT" sz="30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𝑊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4" name="CasellaDiTes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356" y="2206244"/>
                  <a:ext cx="3702617" cy="87985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Connettore 2 28"/>
          <p:cNvCxnSpPr/>
          <p:nvPr/>
        </p:nvCxnSpPr>
        <p:spPr>
          <a:xfrm>
            <a:off x="10290970" y="6839578"/>
            <a:ext cx="174863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815674" y="8506361"/>
            <a:ext cx="15891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364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Therefore we study: </a:t>
            </a:r>
            <a:endParaRPr lang="en-US" sz="2400" dirty="0">
              <a:solidFill>
                <a:srgbClr val="1B1B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4367387" y="8262903"/>
            <a:ext cx="9196941" cy="110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uppo 46"/>
          <p:cNvGrpSpPr/>
          <p:nvPr/>
        </p:nvGrpSpPr>
        <p:grpSpPr>
          <a:xfrm>
            <a:off x="4648200" y="8258711"/>
            <a:ext cx="8778895" cy="1837789"/>
            <a:chOff x="1539024" y="6227979"/>
            <a:chExt cx="8778895" cy="1837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/>
                <p:cNvSpPr txBox="1"/>
                <p:nvPr/>
              </p:nvSpPr>
              <p:spPr>
                <a:xfrm>
                  <a:off x="1539024" y="6227979"/>
                  <a:ext cx="8635313" cy="1023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0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3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3000" i="1" smtClean="0"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</m:e>
                            </m:d>
                          </m:e>
                          <m:sup>
                            <m:r>
                              <a:rPr lang="it-IT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3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 smtClean="0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it-IT" sz="3000" b="0" i="1" smtClean="0">
                                        <a:latin typeface="Cambria Math"/>
                                      </a:rPr>
                                      <m:t>𝑆𝑀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/>
                          </a:rPr>
                          <m:t>+2</m:t>
                        </m:r>
                        <m:f>
                          <m:f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𝑊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3000" b="0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sz="3000" b="0" i="1" smtClean="0">
                            <a:latin typeface="Cambria Math"/>
                          </a:rPr>
                          <m:t>𝑅𝑒</m:t>
                        </m:r>
                        <m:d>
                          <m:d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b="0" i="1" smtClean="0">
                                        <a:latin typeface="Cambria Math"/>
                                        <a:ea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𝑊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𝑆𝑀</m:t>
                                </m:r>
                              </m:sub>
                            </m:sSub>
                          </m:e>
                        </m:d>
                        <m:r>
                          <a:rPr lang="it-IT" sz="3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𝑊</m:t>
                                </m:r>
                              </m:sub>
                              <m:sup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it-IT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3000" b="0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it-IT" sz="30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it-IT" sz="3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000" i="1"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3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it-IT" sz="3000" i="1"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30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024" y="6227979"/>
                  <a:ext cx="8635313" cy="10231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CasellaDiTesto 48"/>
            <p:cNvSpPr txBox="1"/>
            <p:nvPr/>
          </p:nvSpPr>
          <p:spPr>
            <a:xfrm>
              <a:off x="2286000" y="7296327"/>
              <a:ext cx="2209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SM</a:t>
              </a:r>
              <a:endParaRPr lang="it-IT" sz="2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977155" y="7289007"/>
              <a:ext cx="2340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err="1" smtClean="0">
                  <a:solidFill>
                    <a:srgbClr val="00CC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Quadratic</a:t>
              </a:r>
              <a:endParaRPr lang="it-IT" sz="22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5085326" y="7296327"/>
              <a:ext cx="24237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Linear</a:t>
              </a:r>
            </a:p>
            <a:p>
              <a:pPr algn="ctr"/>
              <a:r>
                <a:rPr lang="it-IT" sz="22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it-IT" sz="2200" dirty="0" err="1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Interference</a:t>
              </a:r>
              <a:r>
                <a:rPr lang="it-IT" sz="22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endParaRPr lang="it-IT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tangolo 52"/>
          <p:cNvSpPr/>
          <p:nvPr/>
        </p:nvSpPr>
        <p:spPr>
          <a:xfrm>
            <a:off x="806411" y="2852724"/>
            <a:ext cx="6737389" cy="4637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"/>
              <p:cNvSpPr txBox="1"/>
              <p:nvPr/>
            </p:nvSpPr>
            <p:spPr>
              <a:xfrm>
                <a:off x="590550" y="2369820"/>
                <a:ext cx="16776390" cy="5078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280672" lvl="1" algn="just">
                  <a:lnSpc>
                    <a:spcPts val="3640"/>
                  </a:lnSpc>
                </a:pPr>
                <a:r>
                  <a:rPr lang="en-US" sz="2400" b="1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Kinematic cuts </a:t>
                </a:r>
                <a:r>
                  <a:rPr lang="en-US" sz="2400" dirty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have to be introduced to select experimental </a:t>
                </a:r>
                <a:r>
                  <a:rPr lang="en-US" sz="2400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boundaries:</a:t>
                </a:r>
              </a:p>
              <a:p>
                <a:pPr marL="737872" lvl="1" indent="-457200" algn="just">
                  <a:lnSpc>
                    <a:spcPts val="3640"/>
                  </a:lnSpc>
                  <a:buFont typeface="+mj-lt"/>
                  <a:buAutoNum type="arabicPeriod"/>
                </a:pPr>
                <a:r>
                  <a:rPr lang="en-US" sz="2400" b="1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Transverse Momentum: </a:t>
                </a:r>
              </a:p>
              <a:p>
                <a:pPr marL="1080772" lvl="2" indent="-342900" algn="just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600" b="0" i="1">
                            <a:latin typeface="Cambria Math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it-IT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  <m:r>
                      <a:rPr lang="it-IT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1080772" lvl="2" indent="-342900" algn="just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600" b="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600" b="0" i="1"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600" b="0" i="1"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r>
                      <a:rPr lang="it-IT" sz="2600" b="0" i="1">
                        <a:latin typeface="Cambria Math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GeV</m:t>
                    </m:r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 smtClean="0">
                  <a:solidFill>
                    <a:srgbClr val="1B1B19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737872" lvl="1" indent="-457200" algn="just">
                  <a:lnSpc>
                    <a:spcPts val="3640"/>
                  </a:lnSpc>
                  <a:buFont typeface="+mj-lt"/>
                  <a:buAutoNum type="arabicPeriod"/>
                </a:pPr>
                <a:r>
                  <a:rPr lang="en-US" sz="2400" b="1" dirty="0" err="1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Pseudorapidity</a:t>
                </a:r>
                <a:r>
                  <a:rPr lang="en-US" sz="2400" b="1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/>
                        <a:ea typeface="Cambria Math"/>
                      </a:rPr>
                      <m:t>𝜼</m:t>
                    </m:r>
                    <m:r>
                      <a:rPr lang="it-IT" sz="28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it-IT" sz="2800" b="1" i="1">
                        <a:latin typeface="Cambria Math"/>
                        <a:ea typeface="Cambria Math"/>
                      </a:rPr>
                      <m:t>𝒍𝒏</m:t>
                    </m:r>
                    <m:r>
                      <a:rPr lang="it-IT" sz="2800" b="1" i="1"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it-IT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t-IT" sz="2800" b="1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it-IT" sz="2800" b="1" i="1">
                                <a:latin typeface="Cambria Math"/>
                                <a:ea typeface="Cambria Math"/>
                              </a:rPr>
                              <m:t>𝒕𝒂𝒏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28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800" b="1" i="1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num>
                                  <m:den>
                                    <m:r>
                                      <a:rPr lang="it-IT" sz="2800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):</a:t>
                </a:r>
              </a:p>
              <a:p>
                <a:pPr marL="1195072" lvl="2" indent="-457200" algn="just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b="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it-IT" sz="26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it-IT" sz="2600" b="0" i="1">
                        <a:latin typeface="Cambria Math"/>
                        <a:ea typeface="Cambria Math" panose="02040503050406030204" pitchFamily="18" charset="0"/>
                      </a:rPr>
                      <m:t>&lt;2.5 </m:t>
                    </m:r>
                  </m:oMath>
                </a14:m>
                <a:endParaRPr lang="it-IT" sz="26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 marL="1195072" lvl="2" indent="-457200" algn="just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b="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it-IT" sz="2600" b="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it-IT" sz="2600" b="0" i="1">
                        <a:latin typeface="Cambria Math"/>
                        <a:ea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sz="2600" i="1" dirty="0" smtClean="0">
                  <a:solidFill>
                    <a:srgbClr val="1B1B19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737872" lvl="1" indent="-457200" algn="just">
                  <a:lnSpc>
                    <a:spcPts val="3640"/>
                  </a:lnSpc>
                  <a:buFont typeface="+mj-lt"/>
                  <a:buAutoNum type="arabicPeriod"/>
                </a:pPr>
                <a:r>
                  <a:rPr lang="en-US" sz="2400" b="1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Missing Transverse Energy:</a:t>
                </a:r>
              </a:p>
              <a:p>
                <a:pPr marL="1195072" lvl="2" indent="-457200" algn="just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MET</m:t>
                    </m:r>
                    <m:r>
                      <a:rPr lang="it-IT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30</m:t>
                    </m:r>
                    <m:r>
                      <a:rPr lang="it-IT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600" dirty="0" smtClean="0">
                  <a:solidFill>
                    <a:srgbClr val="1B1B19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737872" lvl="1" indent="-457200" algn="just">
                  <a:lnSpc>
                    <a:spcPts val="3640"/>
                  </a:lnSpc>
                  <a:buFont typeface="+mj-lt"/>
                  <a:buAutoNum type="arabicPeriod"/>
                </a:pPr>
                <a:r>
                  <a:rPr lang="en-US" sz="2400" b="1" dirty="0" smtClean="0">
                    <a:solidFill>
                      <a:srgbClr val="1B1B1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 bosons masses:</a:t>
                </a:r>
              </a:p>
              <a:p>
                <a:pPr marL="1195072" lvl="2" indent="-457200" algn="just">
                  <a:lnSpc>
                    <a:spcPts val="364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GeV</m:t>
                    </m:r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600" b="0" i="1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600" b="0" i="1">
                            <a:latin typeface="Cambria Math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&lt;110 </m:t>
                    </m:r>
                    <m:r>
                      <m:rPr>
                        <m:sty m:val="p"/>
                      </m:rPr>
                      <a:rPr lang="it-IT" sz="2600" b="0" i="0">
                        <a:latin typeface="Cambria Math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369820"/>
                <a:ext cx="16776390" cy="5078313"/>
              </a:xfrm>
              <a:prstGeom prst="rect">
                <a:avLst/>
              </a:prstGeom>
              <a:blipFill rotWithShape="1">
                <a:blip r:embed="rId2"/>
                <a:stretch>
                  <a:fillRect t="-12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3"/>
          <p:cNvSpPr/>
          <p:nvPr/>
        </p:nvSpPr>
        <p:spPr>
          <a:xfrm rot="18740724" flipH="1">
            <a:off x="13077311" y="2554056"/>
            <a:ext cx="11913209" cy="15991731"/>
          </a:xfrm>
          <a:custGeom>
            <a:avLst/>
            <a:gdLst/>
            <a:ahLst/>
            <a:cxnLst/>
            <a:rect l="l" t="t" r="r" b="b"/>
            <a:pathLst>
              <a:path w="11913209" h="15991731">
                <a:moveTo>
                  <a:pt x="0" y="0"/>
                </a:moveTo>
                <a:lnTo>
                  <a:pt x="11913209" y="0"/>
                </a:lnTo>
                <a:lnTo>
                  <a:pt x="11913209" y="15991731"/>
                </a:lnTo>
                <a:lnTo>
                  <a:pt x="0" y="159917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0000"/>
              <a:duotone>
                <a:prstClr val="black"/>
                <a:srgbClr val="D4D2D1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9" name="TextBox 7"/>
          <p:cNvSpPr txBox="1"/>
          <p:nvPr/>
        </p:nvSpPr>
        <p:spPr>
          <a:xfrm>
            <a:off x="940985" y="533400"/>
            <a:ext cx="16318315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9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Events generation, kinematic cuts and analysis</a:t>
            </a:r>
            <a:endParaRPr lang="en-US" sz="4800" b="1" dirty="0">
              <a:solidFill>
                <a:srgbClr val="6612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7259301" y="9486900"/>
            <a:ext cx="4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32" name="AutoShape 3"/>
          <p:cNvSpPr/>
          <p:nvPr/>
        </p:nvSpPr>
        <p:spPr>
          <a:xfrm>
            <a:off x="893508" y="1276350"/>
            <a:ext cx="11544300" cy="0"/>
          </a:xfrm>
          <a:prstGeom prst="line">
            <a:avLst/>
          </a:prstGeom>
          <a:ln w="9525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2"/>
          <p:cNvSpPr txBox="1"/>
          <p:nvPr/>
        </p:nvSpPr>
        <p:spPr>
          <a:xfrm>
            <a:off x="590550" y="1390650"/>
            <a:ext cx="16776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2" lvl="1" algn="just">
              <a:lnSpc>
                <a:spcPts val="3640"/>
              </a:lnSpc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generator used is </a:t>
            </a:r>
            <a:r>
              <a:rPr lang="en-US" sz="2400" i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MadGraph5_aMC@NLO (v2.6.5) 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together with the </a:t>
            </a:r>
            <a:r>
              <a:rPr lang="en-US" sz="2400" i="1" dirty="0" err="1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SMEFTsim</a:t>
            </a:r>
            <a:r>
              <a:rPr lang="en-US" sz="2400" baseline="300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[2] 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package.</a:t>
            </a:r>
          </a:p>
          <a:p>
            <a:pPr marL="280672" lvl="1" algn="just">
              <a:lnSpc>
                <a:spcPts val="3640"/>
              </a:lnSpc>
            </a:pP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Events have been generated trough 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Monte Carlo simulations</a:t>
            </a:r>
            <a:r>
              <a:rPr lang="en-US" sz="2400" dirty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defining</a:t>
            </a:r>
            <a:r>
              <a:rPr lang="en-US" sz="2400" b="1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1B1B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initial and final states. 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806411" y="9791452"/>
            <a:ext cx="1153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[2]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Brivio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I., “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SMEFTsim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3.0 -- a practical guide”, </a:t>
            </a:r>
            <a:r>
              <a:rPr lang="en-US" sz="2000" dirty="0"/>
              <a:t> 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J. High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Energ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. Phys.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73 (2021). 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AutoShape 3"/>
          <p:cNvSpPr/>
          <p:nvPr/>
        </p:nvSpPr>
        <p:spPr>
          <a:xfrm>
            <a:off x="876300" y="9677400"/>
            <a:ext cx="8724900" cy="0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0" name="Gruppo 59"/>
          <p:cNvGrpSpPr/>
          <p:nvPr/>
        </p:nvGrpSpPr>
        <p:grpSpPr>
          <a:xfrm>
            <a:off x="1466850" y="8220499"/>
            <a:ext cx="5762398" cy="1483323"/>
            <a:chOff x="8423617" y="3201463"/>
            <a:chExt cx="5762398" cy="1115177"/>
          </a:xfrm>
        </p:grpSpPr>
        <p:sp>
          <p:nvSpPr>
            <p:cNvPr id="61" name="Rettangolo 60"/>
            <p:cNvSpPr/>
            <p:nvPr/>
          </p:nvSpPr>
          <p:spPr>
            <a:xfrm>
              <a:off x="8423617" y="3225968"/>
              <a:ext cx="5715000" cy="850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/>
                <p:cNvSpPr txBox="1"/>
                <p:nvPr/>
              </p:nvSpPr>
              <p:spPr>
                <a:xfrm>
                  <a:off x="8558897" y="3201463"/>
                  <a:ext cx="5627118" cy="1115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/>
                              </a:rPr>
                              <m:t>𝑇𝑂𝑇</m:t>
                            </m:r>
                          </m:sub>
                        </m:sSub>
                        <m:r>
                          <a:rPr lang="it-IT" sz="3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/>
                              </a:rPr>
                              <m:t>𝑆𝑀</m:t>
                            </m:r>
                          </m:sub>
                        </m:sSub>
                        <m:r>
                          <a:rPr lang="it-IT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2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it-IT" sz="3200" i="1">
                                    <a:latin typeface="Cambria Math"/>
                                  </a:rPr>
                                  <m:t>𝑊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it-IT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3200" b="0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it-IT" sz="3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it-IT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𝐿𝐼</m:t>
                            </m:r>
                          </m:sub>
                        </m:sSub>
                        <m:r>
                          <a:rPr lang="it-IT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it-IT" sz="3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it-IT" sz="32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it-IT" sz="3200" i="1">
                                    <a:latin typeface="Cambria Math"/>
                                  </a:rPr>
                                  <m:t>𝑊</m:t>
                                </m:r>
                              </m:sub>
                              <m:sup>
                                <m:r>
                                  <a:rPr lang="it-IT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it-IT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3200" b="0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it-IT" sz="32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it-IT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𝑄𝑈</m:t>
                            </m:r>
                          </m:sub>
                        </m:sSub>
                      </m:oMath>
                    </m:oMathPara>
                  </a14:m>
                  <a:endParaRPr lang="it-IT" sz="3200" dirty="0"/>
                </a:p>
              </p:txBody>
            </p:sp>
          </mc:Choice>
          <mc:Fallback xmlns="">
            <p:sp>
              <p:nvSpPr>
                <p:cNvPr id="33" name="CasellaDiTes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897" y="3201463"/>
                  <a:ext cx="5627118" cy="11151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/>
              <p:cNvSpPr txBox="1"/>
              <p:nvPr/>
            </p:nvSpPr>
            <p:spPr>
              <a:xfrm>
                <a:off x="676503" y="7581900"/>
                <a:ext cx="8839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it-IT" sz="2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B</a:t>
                </a:r>
                <a:r>
                  <a:rPr lang="it-IT" sz="24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e>
                        </m:d>
                      </m:e>
                      <m:sup>
                        <m:r>
                          <a:rPr lang="it-IT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 sz="28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it-IT" sz="28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it-IT" sz="24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, the </a:t>
                </a:r>
                <a:r>
                  <a:rPr lang="it-IT" sz="2400" b="1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total</a:t>
                </a:r>
                <a:r>
                  <a:rPr lang="it-IT" sz="24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cross </a:t>
                </a:r>
                <a:r>
                  <a:rPr lang="it-IT" sz="2400" b="1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section</a:t>
                </a:r>
                <a:r>
                  <a:rPr lang="it-IT" sz="24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it-IT" sz="24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will</a:t>
                </a:r>
                <a:r>
                  <a:rPr lang="it-IT" sz="24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be:</a:t>
                </a:r>
                <a:r>
                  <a:rPr lang="it-IT" sz="2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endParaRPr lang="it-IT" sz="2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CasellaDiTes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3" y="7581900"/>
                <a:ext cx="8839199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103" t="-1163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uppo 65"/>
          <p:cNvGrpSpPr/>
          <p:nvPr/>
        </p:nvGrpSpPr>
        <p:grpSpPr>
          <a:xfrm>
            <a:off x="9417212" y="2840920"/>
            <a:ext cx="6813388" cy="6853316"/>
            <a:chOff x="9524999" y="1781720"/>
            <a:chExt cx="7507297" cy="7551292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4396" y="1781720"/>
              <a:ext cx="6807900" cy="7551292"/>
            </a:xfrm>
            <a:prstGeom prst="rect">
              <a:avLst/>
            </a:prstGeom>
          </p:spPr>
        </p:pic>
        <p:sp>
          <p:nvSpPr>
            <p:cNvPr id="68" name="CasellaDiTesto 67"/>
            <p:cNvSpPr txBox="1"/>
            <p:nvPr/>
          </p:nvSpPr>
          <p:spPr>
            <a:xfrm>
              <a:off x="10896599" y="8022818"/>
              <a:ext cx="2158362" cy="382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Ratio Plot</a:t>
              </a:r>
              <a:endParaRPr lang="it-IT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9524999" y="5634030"/>
              <a:ext cx="1066800" cy="56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/>
                <a:t>SM</a:t>
              </a:r>
              <a:endParaRPr lang="it-IT" sz="2800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9813194" y="6510634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solidFill>
                    <a:srgbClr val="FF0000"/>
                  </a:solidFill>
                </a:rPr>
                <a:t>LI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12649200" y="4399000"/>
              <a:ext cx="811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solidFill>
                    <a:srgbClr val="00B050"/>
                  </a:solidFill>
                </a:rPr>
                <a:t>QU</a:t>
              </a:r>
              <a:endParaRPr lang="it-IT" sz="2800" dirty="0">
                <a:solidFill>
                  <a:srgbClr val="00B050"/>
                </a:solidFill>
              </a:endParaRPr>
            </a:p>
          </p:txBody>
        </p:sp>
        <p:cxnSp>
          <p:nvCxnSpPr>
            <p:cNvPr id="72" name="Connettore 2 71"/>
            <p:cNvCxnSpPr>
              <a:stCxn id="70" idx="3"/>
            </p:cNvCxnSpPr>
            <p:nvPr/>
          </p:nvCxnSpPr>
          <p:spPr>
            <a:xfrm>
              <a:off x="10346594" y="6772245"/>
              <a:ext cx="7024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2 72"/>
            <p:cNvCxnSpPr>
              <a:stCxn id="69" idx="3"/>
            </p:cNvCxnSpPr>
            <p:nvPr/>
          </p:nvCxnSpPr>
          <p:spPr>
            <a:xfrm>
              <a:off x="10591799" y="5918282"/>
              <a:ext cx="7276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71" idx="2"/>
            </p:cNvCxnSpPr>
            <p:nvPr/>
          </p:nvCxnSpPr>
          <p:spPr>
            <a:xfrm flipH="1">
              <a:off x="12128181" y="4922220"/>
              <a:ext cx="926781" cy="4498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1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17259301" y="9486900"/>
            <a:ext cx="4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28" name="Freeform 7"/>
          <p:cNvSpPr/>
          <p:nvPr/>
        </p:nvSpPr>
        <p:spPr>
          <a:xfrm rot="4940081">
            <a:off x="12667470" y="-1032499"/>
            <a:ext cx="10066743" cy="6532997"/>
          </a:xfrm>
          <a:custGeom>
            <a:avLst/>
            <a:gdLst/>
            <a:ahLst/>
            <a:cxnLst/>
            <a:rect l="l" t="t" r="r" b="b"/>
            <a:pathLst>
              <a:path w="8925744" h="6158847">
                <a:moveTo>
                  <a:pt x="0" y="0"/>
                </a:moveTo>
                <a:lnTo>
                  <a:pt x="8925744" y="0"/>
                </a:lnTo>
                <a:lnTo>
                  <a:pt x="8925744" y="6158846"/>
                </a:lnTo>
                <a:lnTo>
                  <a:pt x="0" y="6158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CasellaDiTesto 33"/>
          <p:cNvSpPr txBox="1"/>
          <p:nvPr/>
        </p:nvSpPr>
        <p:spPr>
          <a:xfrm>
            <a:off x="807720" y="37344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Some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quantities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more </a:t>
            </a:r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sensitive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to the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of the Q</a:t>
            </a:r>
            <a:r>
              <a:rPr lang="it-IT" sz="2400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operator,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causing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substantial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shift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from the SM component (e.g. MET). </a:t>
            </a:r>
          </a:p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Others are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less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sensitive to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(e.g. </a:t>
            </a:r>
            <a:r>
              <a:rPr lang="el-GR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η</a:t>
            </a:r>
            <a:r>
              <a:rPr lang="el-GR" sz="2400" i="1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γ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52400" y="2714928"/>
            <a:ext cx="7546399" cy="6949791"/>
            <a:chOff x="152400" y="3162300"/>
            <a:chExt cx="7546399" cy="6949791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162300"/>
              <a:ext cx="6265614" cy="6949791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152400" y="7325024"/>
              <a:ext cx="968194" cy="51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/>
                <a:t>SM</a:t>
              </a:r>
              <a:endParaRPr lang="it-IT" sz="28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214702" y="7716642"/>
              <a:ext cx="484097" cy="47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solidFill>
                    <a:srgbClr val="FF0000"/>
                  </a:solidFill>
                </a:rPr>
                <a:t>LI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892887" y="6241545"/>
              <a:ext cx="736513" cy="47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solidFill>
                    <a:srgbClr val="00B050"/>
                  </a:solidFill>
                </a:rPr>
                <a:t>QU</a:t>
              </a:r>
              <a:endParaRPr lang="it-IT" sz="2800" dirty="0">
                <a:solidFill>
                  <a:srgbClr val="00B050"/>
                </a:solidFill>
              </a:endParaRPr>
            </a:p>
          </p:txBody>
        </p:sp>
        <p:cxnSp>
          <p:nvCxnSpPr>
            <p:cNvPr id="31" name="Connettore 2 30"/>
            <p:cNvCxnSpPr>
              <a:stCxn id="18" idx="1"/>
            </p:cNvCxnSpPr>
            <p:nvPr/>
          </p:nvCxnSpPr>
          <p:spPr>
            <a:xfrm flipH="1">
              <a:off x="6665658" y="7954071"/>
              <a:ext cx="5490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1029154" y="7583002"/>
              <a:ext cx="6603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>
              <a:stCxn id="30" idx="2"/>
            </p:cNvCxnSpPr>
            <p:nvPr/>
          </p:nvCxnSpPr>
          <p:spPr>
            <a:xfrm flipH="1">
              <a:off x="5420027" y="6716403"/>
              <a:ext cx="841117" cy="4082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"/>
          <p:cNvGrpSpPr/>
          <p:nvPr/>
        </p:nvGrpSpPr>
        <p:grpSpPr>
          <a:xfrm>
            <a:off x="7513320" y="373440"/>
            <a:ext cx="9555480" cy="9646290"/>
            <a:chOff x="7513320" y="373440"/>
            <a:chExt cx="9555480" cy="9646290"/>
          </a:xfrm>
        </p:grpSpPr>
        <p:cxnSp>
          <p:nvCxnSpPr>
            <p:cNvPr id="6" name="Connettore 2 5"/>
            <p:cNvCxnSpPr/>
            <p:nvPr/>
          </p:nvCxnSpPr>
          <p:spPr>
            <a:xfrm>
              <a:off x="7513320" y="5676900"/>
              <a:ext cx="1600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o 39"/>
            <p:cNvGrpSpPr/>
            <p:nvPr/>
          </p:nvGrpSpPr>
          <p:grpSpPr>
            <a:xfrm>
              <a:off x="9410703" y="3382596"/>
              <a:ext cx="7658097" cy="6192792"/>
              <a:chOff x="9144003" y="2781300"/>
              <a:chExt cx="8115300" cy="6562512"/>
            </a:xfrm>
          </p:grpSpPr>
          <p:sp>
            <p:nvSpPr>
              <p:cNvPr id="41" name="AutoShape 4"/>
              <p:cNvSpPr/>
              <p:nvPr/>
            </p:nvSpPr>
            <p:spPr>
              <a:xfrm>
                <a:off x="9144003" y="2781300"/>
                <a:ext cx="8115300" cy="6562512"/>
              </a:xfrm>
              <a:prstGeom prst="rect">
                <a:avLst/>
              </a:prstGeom>
              <a:solidFill>
                <a:schemeClr val="bg1"/>
              </a:solidFill>
            </p:spPr>
          </p:sp>
          <p:pic>
            <p:nvPicPr>
              <p:cNvPr id="42" name="Immagine 4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4866" y="2781300"/>
                <a:ext cx="6766528" cy="6562512"/>
              </a:xfrm>
              <a:prstGeom prst="rect">
                <a:avLst/>
              </a:prstGeom>
            </p:spPr>
          </p:pic>
          <p:sp>
            <p:nvSpPr>
              <p:cNvPr id="43" name="Rettangolo 42"/>
              <p:cNvSpPr/>
              <p:nvPr/>
            </p:nvSpPr>
            <p:spPr>
              <a:xfrm>
                <a:off x="12356592" y="8374380"/>
                <a:ext cx="1691640" cy="152400"/>
              </a:xfrm>
              <a:prstGeom prst="rect">
                <a:avLst/>
              </a:prstGeom>
              <a:solidFill>
                <a:srgbClr val="E6E6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ttangolo 43"/>
              <p:cNvSpPr/>
              <p:nvPr/>
            </p:nvSpPr>
            <p:spPr>
              <a:xfrm>
                <a:off x="11908573" y="7705671"/>
                <a:ext cx="2579188" cy="152400"/>
              </a:xfrm>
              <a:prstGeom prst="rect">
                <a:avLst/>
              </a:prstGeom>
              <a:solidFill>
                <a:srgbClr val="00CC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15946084" y="8216958"/>
                <a:ext cx="1251519" cy="42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/>
                  <a:t>68% C.L.</a:t>
                </a:r>
                <a:endParaRPr lang="it-IT" sz="2000" b="1" dirty="0"/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15948985" y="7543691"/>
                <a:ext cx="1310318" cy="42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/>
                  <a:t>95% C.L.</a:t>
                </a:r>
                <a:endParaRPr lang="it-IT" sz="2000" b="1" dirty="0"/>
              </a:p>
            </p:txBody>
          </p:sp>
          <p:cxnSp>
            <p:nvCxnSpPr>
              <p:cNvPr id="47" name="Connettore 1 46"/>
              <p:cNvCxnSpPr/>
              <p:nvPr/>
            </p:nvCxnSpPr>
            <p:spPr>
              <a:xfrm flipV="1">
                <a:off x="10489655" y="7775775"/>
                <a:ext cx="5416950" cy="13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10485700" y="8447205"/>
                <a:ext cx="54285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V="1">
                <a:off x="14048232" y="3467100"/>
                <a:ext cx="0" cy="52279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V="1">
                <a:off x="12356592" y="3467100"/>
                <a:ext cx="0" cy="5234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V="1">
                <a:off x="11908573" y="3467100"/>
                <a:ext cx="0" cy="5216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14487761" y="3467100"/>
                <a:ext cx="0" cy="5234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ttangolo 52"/>
            <p:cNvSpPr/>
            <p:nvPr/>
          </p:nvSpPr>
          <p:spPr>
            <a:xfrm>
              <a:off x="9426050" y="2669659"/>
              <a:ext cx="6500113" cy="650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/>
                <p:cNvSpPr txBox="1"/>
                <p:nvPr/>
              </p:nvSpPr>
              <p:spPr>
                <a:xfrm>
                  <a:off x="9426051" y="2705258"/>
                  <a:ext cx="650011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l-GR" sz="30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ℒ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=−2[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ℒ</m:t>
                        </m:r>
                        <m:d>
                          <m:dPr>
                            <m:ctrlP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it-IT" sz="3000" b="0" i="1" smtClean="0">
                                    <a:latin typeface="Cambria Math"/>
                                    <a:ea typeface="Cambria Math"/>
                                  </a:rPr>
                                  <m:t>𝑊</m:t>
                                </m:r>
                              </m:sub>
                            </m:sSub>
                          </m:e>
                        </m:d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ℒ</m:t>
                        </m:r>
                        <m:d>
                          <m:dPr>
                            <m:ctrlP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3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it-IT" sz="3000" b="0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it-IT" sz="30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CasellaDiTes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6051" y="2705258"/>
                  <a:ext cx="6500113" cy="55399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ttangolo 54"/>
            <p:cNvSpPr/>
            <p:nvPr/>
          </p:nvSpPr>
          <p:spPr>
            <a:xfrm>
              <a:off x="9358008" y="2167235"/>
              <a:ext cx="36471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it-IT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it-IT" sz="2400" b="1" baseline="-25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0</a:t>
              </a:r>
              <a:r>
                <a:rPr lang="it-IT" sz="24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it-IT" sz="24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r>
                <a:rPr lang="it-IT" sz="2400" baseline="-25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lang="it-IT" sz="24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= 0 (pure SM).</a:t>
              </a: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9418320" y="9619620"/>
              <a:ext cx="6807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Likelihood Scan for P</a:t>
              </a:r>
              <a:r>
                <a:rPr lang="en-US" sz="2000" baseline="-25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T,l1.</a:t>
              </a:r>
              <a:endParaRPr lang="it-IT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9304023" y="373440"/>
              <a:ext cx="3441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Likelihood</a:t>
              </a:r>
              <a:r>
                <a:rPr lang="it-IT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24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Scan</a:t>
              </a:r>
              <a:endParaRPr lang="it-IT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9418320" y="891540"/>
              <a:ext cx="5901616" cy="1266503"/>
              <a:chOff x="2135545" y="4151317"/>
              <a:chExt cx="5901616" cy="1266503"/>
            </a:xfrm>
          </p:grpSpPr>
          <p:sp>
            <p:nvSpPr>
              <p:cNvPr id="38" name="Rettangolo 37"/>
              <p:cNvSpPr/>
              <p:nvPr/>
            </p:nvSpPr>
            <p:spPr>
              <a:xfrm>
                <a:off x="2135545" y="4151317"/>
                <a:ext cx="5901616" cy="12498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CasellaDiTesto 56"/>
                  <p:cNvSpPr txBox="1"/>
                  <p:nvPr/>
                </p:nvSpPr>
                <p:spPr>
                  <a:xfrm>
                    <a:off x="2135545" y="4197037"/>
                    <a:ext cx="5901616" cy="1220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3000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  <m:d>
                            <m:dPr>
                              <m:ctrlP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3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3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3000" b="0" i="1" smtClean="0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it-IT" sz="3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sz="3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3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3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3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3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it-IT" sz="3000" b="0" i="1" smtClean="0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it-IT" sz="3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3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it-IT" sz="3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  <m:sSup>
                            <m:sSupPr>
                              <m:ctrlP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sz="3000" b="0" i="1" smtClean="0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sz="3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it-IT" sz="3000" dirty="0"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5545" y="4197037"/>
                    <a:ext cx="5901616" cy="12207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968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"/>
          <p:cNvSpPr/>
          <p:nvPr/>
        </p:nvSpPr>
        <p:spPr>
          <a:xfrm rot="13053049" flipH="1">
            <a:off x="11786728" y="-7678435"/>
            <a:ext cx="11913209" cy="15991731"/>
          </a:xfrm>
          <a:custGeom>
            <a:avLst/>
            <a:gdLst/>
            <a:ahLst/>
            <a:cxnLst/>
            <a:rect l="l" t="t" r="r" b="b"/>
            <a:pathLst>
              <a:path w="11913209" h="15991731">
                <a:moveTo>
                  <a:pt x="0" y="0"/>
                </a:moveTo>
                <a:lnTo>
                  <a:pt x="11913209" y="0"/>
                </a:lnTo>
                <a:lnTo>
                  <a:pt x="11913209" y="15991731"/>
                </a:lnTo>
                <a:lnTo>
                  <a:pt x="0" y="159917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0000"/>
              <a:duotone>
                <a:prstClr val="black"/>
                <a:srgbClr val="D4D2D1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9" name="TextBox 7"/>
          <p:cNvSpPr txBox="1"/>
          <p:nvPr/>
        </p:nvSpPr>
        <p:spPr>
          <a:xfrm>
            <a:off x="940986" y="533400"/>
            <a:ext cx="15861114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9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  <a:endParaRPr lang="en-US" sz="4800" b="1" dirty="0">
              <a:solidFill>
                <a:srgbClr val="6612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7259301" y="9486900"/>
            <a:ext cx="48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AutoShape 3"/>
          <p:cNvSpPr/>
          <p:nvPr/>
        </p:nvSpPr>
        <p:spPr>
          <a:xfrm>
            <a:off x="893508" y="1257300"/>
            <a:ext cx="11544300" cy="0"/>
          </a:xfrm>
          <a:prstGeom prst="line">
            <a:avLst/>
          </a:prstGeom>
          <a:ln w="9525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uppo 17"/>
          <p:cNvGrpSpPr/>
          <p:nvPr/>
        </p:nvGrpSpPr>
        <p:grpSpPr>
          <a:xfrm>
            <a:off x="527748" y="1440180"/>
            <a:ext cx="9444210" cy="6786543"/>
            <a:chOff x="762000" y="1237770"/>
            <a:chExt cx="12115800" cy="8706329"/>
          </a:xfrm>
        </p:grpSpPr>
        <p:grpSp>
          <p:nvGrpSpPr>
            <p:cNvPr id="28" name="Gruppo 27"/>
            <p:cNvGrpSpPr/>
            <p:nvPr/>
          </p:nvGrpSpPr>
          <p:grpSpPr>
            <a:xfrm>
              <a:off x="762000" y="1237770"/>
              <a:ext cx="12115800" cy="8706329"/>
              <a:chOff x="762000" y="1237770"/>
              <a:chExt cx="12115800" cy="8706329"/>
            </a:xfrm>
          </p:grpSpPr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1237770"/>
                <a:ext cx="12115800" cy="8706329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3780" y="1753060"/>
                <a:ext cx="1132562" cy="396000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8671560" y="4305300"/>
              <a:ext cx="381000" cy="3276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9387840" y="3863339"/>
            <a:ext cx="9372602" cy="2545081"/>
            <a:chOff x="11972068" y="2141219"/>
            <a:chExt cx="12649203" cy="2545081"/>
          </a:xfrm>
        </p:grpSpPr>
        <p:sp>
          <p:nvSpPr>
            <p:cNvPr id="13" name="AutoShape 2"/>
            <p:cNvSpPr/>
            <p:nvPr/>
          </p:nvSpPr>
          <p:spPr>
            <a:xfrm>
              <a:off x="12945500" y="2141219"/>
              <a:ext cx="10599505" cy="25450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15269"/>
              </a:solidFill>
            </a:ln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CasellaDiTesto 13"/>
                <p:cNvSpPr txBox="1"/>
                <p:nvPr/>
              </p:nvSpPr>
              <p:spPr>
                <a:xfrm>
                  <a:off x="11972068" y="2158007"/>
                  <a:ext cx="12649203" cy="2340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Sensitivity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of </a:t>
                  </a: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channel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𝒑𝒑</m:t>
                          </m:r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  <m:sup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  <m:sup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it-IT" sz="2400" b="1" i="1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it-IT" sz="24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it-IT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8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b>
                        <m:sSubPr>
                          <m:ctrlPr>
                            <a:rPr lang="it-IT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it-IT" sz="2800" b="1" i="1">
                              <a:latin typeface="Cambria Math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it-IT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/>
                            </a:rPr>
                            <m:t>∓</m:t>
                          </m:r>
                        </m:sup>
                      </m:sSup>
                      <m:sSub>
                        <m:sSubPr>
                          <m:ctrlPr>
                            <a:rPr lang="it-IT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it-IT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sub>
                      </m:sSub>
                      <m:r>
                        <a:rPr lang="it-IT" sz="2800" b="1" i="1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it-IT" sz="2800" b="1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it-IT" sz="2400" b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pPr algn="ctr">
                    <a:spcAft>
                      <a:spcPts val="600"/>
                    </a:spcAft>
                  </a:pP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(300 fb</a:t>
                  </a:r>
                  <a:r>
                    <a:rPr lang="it-IT" sz="2400" baseline="300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-1</a:t>
                  </a:r>
                  <a:r>
                    <a:rPr lang="it-IT" sz="2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– 13 </a:t>
                  </a: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TeV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)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The </a:t>
                  </a: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estimated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confidence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intervals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for </a:t>
                  </a:r>
                  <a:r>
                    <a:rPr lang="it-IT" sz="24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c</a:t>
                  </a:r>
                  <a:r>
                    <a:rPr lang="it-IT" sz="2400" baseline="-25000" dirty="0" err="1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W</a:t>
                  </a:r>
                  <a:r>
                    <a:rPr lang="it-IT" sz="2400" baseline="-250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are: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it-IT" sz="2400" b="1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[-0.083 , 0.078] 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(68% C.L.)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it-IT" sz="2400" b="1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[-0.123 , 0.118]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(95% </a:t>
                  </a:r>
                  <a:r>
                    <a:rPr lang="it-IT" sz="2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C.L</a:t>
                  </a:r>
                  <a:r>
                    <a:rPr lang="it-IT" sz="24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.)</a:t>
                  </a:r>
                  <a:endParaRPr lang="it-IT" sz="24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4" name="CasellaDiTes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2068" y="2158007"/>
                  <a:ext cx="12649203" cy="23408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60" b="-49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61776"/>
              </p:ext>
            </p:extLst>
          </p:nvPr>
        </p:nvGraphicFramePr>
        <p:xfrm>
          <a:off x="2133598" y="8465819"/>
          <a:ext cx="14020804" cy="155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3505201"/>
                <a:gridCol w="3505201"/>
                <a:gridCol w="3505201"/>
              </a:tblGrid>
              <a:tr h="518881">
                <a:tc>
                  <a:txBody>
                    <a:bodyPr/>
                    <a:lstStyle/>
                    <a:p>
                      <a:pPr algn="ctr"/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Channel</a:t>
                      </a:r>
                      <a:endParaRPr lang="it-IT" sz="2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2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WZ</a:t>
                      </a:r>
                      <a:r>
                        <a:rPr lang="el-GR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γ</a:t>
                      </a: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(best </a:t>
                      </a:r>
                      <a:r>
                        <a:rPr lang="it-IT" sz="21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</a:t>
                      </a: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p</a:t>
                      </a:r>
                      <a:r>
                        <a:rPr lang="it-IT" sz="2100" b="1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T,l1</a:t>
                      </a:r>
                      <a:r>
                        <a:rPr lang="it-IT" sz="2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it-IT" sz="2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VZ</a:t>
                      </a:r>
                      <a:r>
                        <a:rPr lang="el-GR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γ</a:t>
                      </a: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(best </a:t>
                      </a:r>
                      <a:r>
                        <a:rPr lang="it-IT" sz="21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</a:t>
                      </a: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p</a:t>
                      </a:r>
                      <a:r>
                        <a:rPr lang="it-IT" sz="2100" b="1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T,l1</a:t>
                      </a:r>
                      <a:r>
                        <a:rPr lang="it-IT" sz="2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it-IT" sz="2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VZZ (best </a:t>
                      </a:r>
                      <a:r>
                        <a:rPr lang="it-IT" sz="21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</a:t>
                      </a:r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p</a:t>
                      </a:r>
                      <a:r>
                        <a:rPr lang="it-IT" sz="2100" b="1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T,l1</a:t>
                      </a:r>
                      <a:r>
                        <a:rPr lang="it-IT" sz="2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it-IT" sz="2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269"/>
                    </a:solidFill>
                  </a:tcPr>
                </a:tc>
              </a:tr>
              <a:tr h="518881">
                <a:tc>
                  <a:txBody>
                    <a:bodyPr/>
                    <a:lstStyle/>
                    <a:p>
                      <a:pPr algn="ctr"/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68% C.L.</a:t>
                      </a:r>
                      <a:endParaRPr lang="it-IT" sz="2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[-0.20</a:t>
                      </a:r>
                      <a:r>
                        <a:rPr lang="it-IT" sz="2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, 0.21]</a:t>
                      </a:r>
                      <a:endParaRPr lang="it-IT" sz="2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[-0.26 , 0.26]</a:t>
                      </a:r>
                      <a:endParaRPr lang="it-IT" sz="2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[-0.63 , 0.63]</a:t>
                      </a:r>
                      <a:endParaRPr lang="it-IT" sz="2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</a:tr>
              <a:tr h="518881">
                <a:tc>
                  <a:txBody>
                    <a:bodyPr/>
                    <a:lstStyle/>
                    <a:p>
                      <a:pPr algn="ctr"/>
                      <a:r>
                        <a:rPr lang="it-IT" sz="2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95% C.L.</a:t>
                      </a:r>
                      <a:endParaRPr lang="it-IT" sz="2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[-0.31</a:t>
                      </a:r>
                      <a:r>
                        <a:rPr lang="it-IT" sz="2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, 0.32]</a:t>
                      </a:r>
                      <a:endParaRPr lang="it-IT" sz="2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[-0.37 , 0.37]</a:t>
                      </a:r>
                      <a:endParaRPr lang="it-IT" sz="2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[-0.97</a:t>
                      </a:r>
                      <a:r>
                        <a:rPr lang="it-IT" sz="2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, 0.97]</a:t>
                      </a:r>
                      <a:endParaRPr lang="it-IT" sz="2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E4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7113044" y="3835883"/>
            <a:ext cx="65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     )</a:t>
            </a:r>
            <a:endParaRPr lang="it-IT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17326896" y="401524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6321548" y="3833352"/>
            <a:ext cx="65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     )</a:t>
            </a:r>
            <a:endParaRPr lang="it-IT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16535400" y="4012717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01501">
            <a:off x="10870067" y="5664269"/>
            <a:ext cx="12196396" cy="10803493"/>
          </a:xfrm>
          <a:custGeom>
            <a:avLst/>
            <a:gdLst/>
            <a:ahLst/>
            <a:cxnLst/>
            <a:rect l="l" t="t" r="r" b="b"/>
            <a:pathLst>
              <a:path w="12196396" h="10803493">
                <a:moveTo>
                  <a:pt x="0" y="0"/>
                </a:moveTo>
                <a:lnTo>
                  <a:pt x="12196396" y="0"/>
                </a:lnTo>
                <a:lnTo>
                  <a:pt x="12196396" y="10803492"/>
                </a:lnTo>
                <a:lnTo>
                  <a:pt x="0" y="1080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37071" y="828898"/>
            <a:ext cx="17045058" cy="8337230"/>
            <a:chOff x="396501" y="-2578511"/>
            <a:chExt cx="21068572" cy="11116316"/>
          </a:xfrm>
        </p:grpSpPr>
        <p:sp>
          <p:nvSpPr>
            <p:cNvPr id="10" name="TextBox 10"/>
            <p:cNvSpPr txBox="1"/>
            <p:nvPr/>
          </p:nvSpPr>
          <p:spPr>
            <a:xfrm>
              <a:off x="586271" y="-2578511"/>
              <a:ext cx="20878802" cy="12824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7500"/>
                </a:lnSpc>
              </a:pPr>
              <a:r>
                <a:rPr lang="en-US" sz="6600" b="1" dirty="0" smtClean="0">
                  <a:solidFill>
                    <a:srgbClr val="6612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Bibliography and webliography</a:t>
              </a:r>
              <a:endParaRPr lang="en-US" sz="6600" b="1" dirty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6501" y="-969079"/>
              <a:ext cx="19309758" cy="95068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39749" lvl="1" indent="-269875">
                <a:lnSpc>
                  <a:spcPts val="3249"/>
                </a:lnSpc>
                <a:spcBef>
                  <a:spcPts val="200"/>
                </a:spcBef>
                <a:spcAft>
                  <a:spcPts val="1000"/>
                </a:spcAft>
                <a:buFont typeface="Arial"/>
                <a:buChar char="•"/>
              </a:pPr>
              <a:r>
                <a:rPr lang="it-IT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Grzadkowski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B. et al.,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“</a:t>
              </a:r>
              <a:r>
                <a:rPr lang="it-IT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Dimension-six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terms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in the Standard Model </a:t>
              </a:r>
              <a:r>
                <a:rPr lang="it-IT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Lagrangian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”,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it-IT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J. High </a:t>
              </a:r>
              <a:r>
                <a:rPr lang="it-IT" sz="2000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Energ</a:t>
              </a:r>
              <a:r>
                <a:rPr lang="it-IT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  <a:r>
                <a:rPr lang="it-IT" sz="2000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Phys</a:t>
              </a:r>
              <a:r>
                <a:rPr lang="it-IT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it-IT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2010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85 (2010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). </a:t>
              </a:r>
              <a:r>
                <a:rPr lang="it-IT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 https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://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doi.org/10.1007/JHEP10(2010)085</a:t>
              </a:r>
            </a:p>
            <a:p>
              <a:pPr marL="539749" lvl="1" indent="-269875">
                <a:lnSpc>
                  <a:spcPts val="3249"/>
                </a:lnSpc>
                <a:spcBef>
                  <a:spcPts val="200"/>
                </a:spcBef>
                <a:spcAft>
                  <a:spcPts val="1000"/>
                </a:spcAft>
                <a:buFont typeface="Arial"/>
                <a:buChar char="•"/>
              </a:pP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Brivio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I.,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“</a:t>
              </a:r>
              <a:r>
                <a:rPr lang="en-US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SMEFTsim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3.0 -- a practical guide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”, </a:t>
              </a:r>
              <a:r>
                <a:rPr lang="en-US" sz="2000" dirty="0"/>
                <a:t> </a:t>
              </a:r>
              <a:r>
                <a:rPr lang="en-US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J. High </a:t>
              </a:r>
              <a:r>
                <a:rPr lang="en-US" sz="2000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Energ</a:t>
              </a:r>
              <a:r>
                <a:rPr lang="en-US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. Phys.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2021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73 (2021).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 https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://doi.org/10.1007/JHEP04(2021)073</a:t>
              </a:r>
            </a:p>
            <a:p>
              <a:pPr marL="539749" lvl="1" indent="-269875">
                <a:lnSpc>
                  <a:spcPts val="3249"/>
                </a:lnSpc>
                <a:spcBef>
                  <a:spcPts val="200"/>
                </a:spcBef>
                <a:spcAft>
                  <a:spcPts val="1000"/>
                </a:spcAft>
                <a:buFont typeface="Arial"/>
                <a:buChar char="•"/>
              </a:pP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Brivio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I.,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Trott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M., “The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standard model as an effective field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theory”, </a:t>
              </a:r>
              <a:r>
                <a:rPr lang="en-US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Phys. Rept. </a:t>
              </a:r>
              <a:r>
                <a:rPr lang="en-US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793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(2019), 1-98,</a:t>
              </a:r>
              <a:b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: https://doi.org/10.1016/j.physrep.2018.11.002.</a:t>
              </a:r>
            </a:p>
            <a:p>
              <a:pPr marL="539749" lvl="1" indent="-269875">
                <a:lnSpc>
                  <a:spcPts val="3249"/>
                </a:lnSpc>
                <a:spcBef>
                  <a:spcPts val="200"/>
                </a:spcBef>
                <a:spcAft>
                  <a:spcPts val="1000"/>
                </a:spcAft>
                <a:buFont typeface="Arial"/>
                <a:buChar char="•"/>
              </a:pP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Bellan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R.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et al.,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“A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sensitivity study of VBS and </a:t>
              </a:r>
              <a:r>
                <a:rPr lang="en-US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diboson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WW to dimension-6 EFT operators at the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LHC”, </a:t>
              </a:r>
              <a:r>
                <a:rPr lang="it-IT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J. High </a:t>
              </a:r>
              <a:r>
                <a:rPr lang="it-IT" sz="2000" i="1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Energ</a:t>
              </a:r>
              <a:r>
                <a:rPr lang="it-IT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  <a:r>
                <a:rPr lang="it-IT" sz="2000" i="1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Phys</a:t>
              </a:r>
              <a:r>
                <a:rPr lang="it-IT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05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(2022) 039,</a:t>
              </a:r>
              <a:r>
                <a:rPr lang="it-IT" sz="2000" dirty="0" smtClean="0"/>
                <a:t>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https://doi.org/10.1007/JHEP05(2022)039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marL="539749" lvl="1" indent="-269875">
                <a:lnSpc>
                  <a:spcPts val="3249"/>
                </a:lnSpc>
                <a:spcAft>
                  <a:spcPts val="1000"/>
                </a:spcAft>
                <a:buFont typeface="Arial"/>
                <a:buChar char="•"/>
              </a:pP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Bellan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	R.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et al.,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“A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sensitivity study of </a:t>
              </a:r>
              <a:r>
                <a:rPr lang="en-US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triboson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production processes to dimension-6 EFT operators at the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LHC”, </a:t>
              </a:r>
              <a:r>
                <a:rPr lang="en-US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J. High </a:t>
              </a:r>
              <a:r>
                <a:rPr lang="en-US" sz="2000" i="1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Energ</a:t>
              </a:r>
              <a:r>
                <a:rPr lang="en-US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. Phys. </a:t>
              </a:r>
              <a:r>
                <a:rPr lang="en-US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2023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(2023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) 158,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https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://doi.org/10.1007/JHEP08(2023)158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marL="539749" lvl="1" indent="-269875">
                <a:lnSpc>
                  <a:spcPts val="3249"/>
                </a:lnSpc>
                <a:spcAft>
                  <a:spcPts val="1000"/>
                </a:spcAft>
                <a:buFont typeface="Arial"/>
                <a:buChar char="•"/>
              </a:pP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CMS Collaboration, “Observation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of the production of three massive gauge bosons at 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√s=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13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TeV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”, </a:t>
              </a:r>
              <a:r>
                <a:rPr lang="it-IT" sz="2000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Phys</a:t>
              </a:r>
              <a:r>
                <a:rPr lang="it-IT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. Rev. </a:t>
              </a:r>
              <a:r>
                <a:rPr lang="it-IT" sz="2000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Lett</a:t>
              </a:r>
              <a:r>
                <a:rPr lang="it-IT" sz="2000" i="1" dirty="0"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  <a:r>
                <a:rPr lang="it-IT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125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(2020)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151802,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r>
                <a:rPr lang="en-US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https://doi.org/10.1103/PhysRevLett.125.151802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marL="539749" lvl="1" indent="-269875">
                <a:lnSpc>
                  <a:spcPts val="3249"/>
                </a:lnSpc>
                <a:spcAft>
                  <a:spcPts val="1000"/>
                </a:spcAft>
                <a:buFont typeface="Arial"/>
                <a:buChar char="•"/>
              </a:pP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CMS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Collaboration,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“Observation 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of </a:t>
              </a:r>
              <a:r>
                <a:rPr lang="en-US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WWγ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production and search for </a:t>
              </a:r>
              <a:r>
                <a:rPr lang="en-US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Hγ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production in proton-proton collisions at 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√</a:t>
              </a: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s = 13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TeV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”</a:t>
              </a:r>
              <a:r>
                <a:rPr lang="en-US" sz="2000" i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(2023), </a:t>
              </a:r>
              <a:r>
                <a:rPr lang="en-US" sz="20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doi</a:t>
              </a:r>
              <a:r>
                <a:rPr lang="en-US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10.48550/arXiv.2310.05164.</a:t>
              </a:r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49" lvl="1" indent="-269875">
                <a:lnSpc>
                  <a:spcPts val="3249"/>
                </a:lnSpc>
                <a:spcAft>
                  <a:spcPts val="1000"/>
                </a:spcAft>
                <a:buFont typeface="Arial"/>
                <a:buChar char="•"/>
              </a:pP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ROOT 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</a:t>
              </a:r>
              <a:r>
                <a:rPr lang="it-IT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Documentation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  <a:hlinkClick r:id="rId4"/>
                </a:rPr>
                <a:t>https://root.cern/doc/v628</a:t>
              </a:r>
              <a:r>
                <a:rPr lang="it-IT" sz="2000" dirty="0" smtClean="0">
                  <a:latin typeface="Verdana" panose="020B0604030504040204" pitchFamily="34" charset="0"/>
                  <a:ea typeface="Verdana" panose="020B0604030504040204" pitchFamily="34" charset="0"/>
                  <a:hlinkClick r:id="rId4"/>
                </a:rPr>
                <a:t>/</a:t>
              </a:r>
              <a:r>
                <a:rPr lang="it-IT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</p:grpSp>
      <p:sp>
        <p:nvSpPr>
          <p:cNvPr id="31" name="Rettangolo 30"/>
          <p:cNvSpPr/>
          <p:nvPr/>
        </p:nvSpPr>
        <p:spPr>
          <a:xfrm>
            <a:off x="5698762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068800" y="9486900"/>
            <a:ext cx="67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AutoShape 3"/>
          <p:cNvSpPr/>
          <p:nvPr/>
        </p:nvSpPr>
        <p:spPr>
          <a:xfrm>
            <a:off x="952500" y="1866900"/>
            <a:ext cx="11544300" cy="0"/>
          </a:xfrm>
          <a:prstGeom prst="line">
            <a:avLst/>
          </a:prstGeom>
          <a:ln w="9525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1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8805" y="4662599"/>
            <a:ext cx="1569039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500"/>
              </a:lnSpc>
            </a:pPr>
            <a:r>
              <a:rPr lang="en-US" sz="7500" b="1" dirty="0" smtClean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 FOR YOUR TIME!</a:t>
            </a:r>
            <a:endParaRPr lang="en-US" sz="7500" b="1" dirty="0">
              <a:solidFill>
                <a:srgbClr val="F4F4F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7993380"/>
            <a:ext cx="18288000" cy="3076275"/>
            <a:chOff x="0" y="0"/>
            <a:chExt cx="24384000" cy="41016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0" cy="4101699"/>
            </a:xfrm>
            <a:custGeom>
              <a:avLst/>
              <a:gdLst/>
              <a:ahLst/>
              <a:cxnLst/>
              <a:rect l="l" t="t" r="r" b="b"/>
              <a:pathLst>
                <a:path w="8128000" h="4101699">
                  <a:moveTo>
                    <a:pt x="0" y="0"/>
                  </a:moveTo>
                  <a:lnTo>
                    <a:pt x="8128000" y="0"/>
                  </a:lnTo>
                  <a:lnTo>
                    <a:pt x="8128000" y="4101699"/>
                  </a:lnTo>
                  <a:lnTo>
                    <a:pt x="0" y="4101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128000" y="0"/>
              <a:ext cx="8128000" cy="4101699"/>
            </a:xfrm>
            <a:custGeom>
              <a:avLst/>
              <a:gdLst/>
              <a:ahLst/>
              <a:cxnLst/>
              <a:rect l="l" t="t" r="r" b="b"/>
              <a:pathLst>
                <a:path w="8128000" h="4101699">
                  <a:moveTo>
                    <a:pt x="0" y="0"/>
                  </a:moveTo>
                  <a:lnTo>
                    <a:pt x="8128000" y="0"/>
                  </a:lnTo>
                  <a:lnTo>
                    <a:pt x="8128000" y="4101699"/>
                  </a:lnTo>
                  <a:lnTo>
                    <a:pt x="0" y="4101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6256000" y="0"/>
              <a:ext cx="8128000" cy="4101699"/>
            </a:xfrm>
            <a:custGeom>
              <a:avLst/>
              <a:gdLst/>
              <a:ahLst/>
              <a:cxnLst/>
              <a:rect l="l" t="t" r="r" b="b"/>
              <a:pathLst>
                <a:path w="8128000" h="4101699">
                  <a:moveTo>
                    <a:pt x="0" y="0"/>
                  </a:moveTo>
                  <a:lnTo>
                    <a:pt x="8128000" y="0"/>
                  </a:lnTo>
                  <a:lnTo>
                    <a:pt x="8128000" y="4101699"/>
                  </a:lnTo>
                  <a:lnTo>
                    <a:pt x="0" y="4101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7"/>
          <p:cNvGrpSpPr/>
          <p:nvPr/>
        </p:nvGrpSpPr>
        <p:grpSpPr>
          <a:xfrm flipV="1">
            <a:off x="0" y="-1056975"/>
            <a:ext cx="18288000" cy="3076275"/>
            <a:chOff x="0" y="0"/>
            <a:chExt cx="24384000" cy="4101699"/>
          </a:xfrm>
        </p:grpSpPr>
        <p:sp>
          <p:nvSpPr>
            <p:cNvPr id="21" name="Freeform 8"/>
            <p:cNvSpPr/>
            <p:nvPr/>
          </p:nvSpPr>
          <p:spPr>
            <a:xfrm>
              <a:off x="0" y="0"/>
              <a:ext cx="8128000" cy="4101699"/>
            </a:xfrm>
            <a:custGeom>
              <a:avLst/>
              <a:gdLst/>
              <a:ahLst/>
              <a:cxnLst/>
              <a:rect l="l" t="t" r="r" b="b"/>
              <a:pathLst>
                <a:path w="8128000" h="4101699">
                  <a:moveTo>
                    <a:pt x="0" y="0"/>
                  </a:moveTo>
                  <a:lnTo>
                    <a:pt x="8128000" y="0"/>
                  </a:lnTo>
                  <a:lnTo>
                    <a:pt x="8128000" y="4101699"/>
                  </a:lnTo>
                  <a:lnTo>
                    <a:pt x="0" y="4101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9"/>
            <p:cNvSpPr/>
            <p:nvPr/>
          </p:nvSpPr>
          <p:spPr>
            <a:xfrm>
              <a:off x="8128000" y="0"/>
              <a:ext cx="8128000" cy="4101699"/>
            </a:xfrm>
            <a:custGeom>
              <a:avLst/>
              <a:gdLst/>
              <a:ahLst/>
              <a:cxnLst/>
              <a:rect l="l" t="t" r="r" b="b"/>
              <a:pathLst>
                <a:path w="8128000" h="4101699">
                  <a:moveTo>
                    <a:pt x="0" y="0"/>
                  </a:moveTo>
                  <a:lnTo>
                    <a:pt x="8128000" y="0"/>
                  </a:lnTo>
                  <a:lnTo>
                    <a:pt x="8128000" y="4101699"/>
                  </a:lnTo>
                  <a:lnTo>
                    <a:pt x="0" y="4101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0"/>
            <p:cNvSpPr/>
            <p:nvPr/>
          </p:nvSpPr>
          <p:spPr>
            <a:xfrm>
              <a:off x="16256000" y="0"/>
              <a:ext cx="8128000" cy="4101699"/>
            </a:xfrm>
            <a:custGeom>
              <a:avLst/>
              <a:gdLst/>
              <a:ahLst/>
              <a:cxnLst/>
              <a:rect l="l" t="t" r="r" b="b"/>
              <a:pathLst>
                <a:path w="8128000" h="4101699">
                  <a:moveTo>
                    <a:pt x="0" y="0"/>
                  </a:moveTo>
                  <a:lnTo>
                    <a:pt x="8128000" y="0"/>
                  </a:lnTo>
                  <a:lnTo>
                    <a:pt x="8128000" y="4101699"/>
                  </a:lnTo>
                  <a:lnTo>
                    <a:pt x="0" y="4101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4875" y="4566419"/>
            <a:ext cx="885825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b="1" dirty="0" smtClean="0">
                <a:solidFill>
                  <a:srgbClr val="6612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BACKUP</a:t>
            </a:r>
            <a:endParaRPr lang="en-US" sz="11500" b="1" dirty="0">
              <a:solidFill>
                <a:srgbClr val="6612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28996</TotalTime>
  <Words>1055</Words>
  <Application>Microsoft Office PowerPoint</Application>
  <PresentationFormat>Personalizzato</PresentationFormat>
  <Paragraphs>130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Calibri</vt:lpstr>
      <vt:lpstr>Verdana</vt:lpstr>
      <vt:lpstr>Office Theme</vt:lpstr>
      <vt:lpstr>1_Office Theme</vt:lpstr>
      <vt:lpstr>2_Office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Istruzione Tesi Universitaria Astratto Modulare Rosso Scuro Rosso Brillante Bianco</dc:title>
  <dc:creator>Luca</dc:creator>
  <cp:lastModifiedBy>Utente</cp:lastModifiedBy>
  <cp:revision>359</cp:revision>
  <dcterms:created xsi:type="dcterms:W3CDTF">2006-08-16T00:00:00Z</dcterms:created>
  <dcterms:modified xsi:type="dcterms:W3CDTF">2024-07-14T18:52:13Z</dcterms:modified>
  <dc:identifier>DAFu_sEcfQQ</dc:identifier>
</cp:coreProperties>
</file>