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86" r:id="rId3"/>
    <p:sldId id="278" r:id="rId4"/>
    <p:sldId id="281" r:id="rId5"/>
    <p:sldId id="268" r:id="rId6"/>
    <p:sldId id="267" r:id="rId7"/>
    <p:sldId id="266" r:id="rId8"/>
    <p:sldId id="282" r:id="rId9"/>
    <p:sldId id="283" r:id="rId10"/>
    <p:sldId id="270" r:id="rId11"/>
    <p:sldId id="271" r:id="rId12"/>
    <p:sldId id="284" r:id="rId13"/>
    <p:sldId id="276" r:id="rId14"/>
    <p:sldId id="285"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67"/>
    <p:restoredTop sz="96405"/>
  </p:normalViewPr>
  <p:slideViewPr>
    <p:cSldViewPr snapToGrid="0">
      <p:cViewPr varScale="1">
        <p:scale>
          <a:sx n="81" d="100"/>
          <a:sy n="81" d="100"/>
        </p:scale>
        <p:origin x="184" y="9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85448A-D46D-4A46-8B1D-7649588FF247}" type="datetimeFigureOut">
              <a:rPr lang="en-US" smtClean="0"/>
              <a:t>10/31/24</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5583AC-2185-4244-AB59-AF2B6DEFB5E3}" type="slidenum">
              <a:rPr lang="en-US" smtClean="0"/>
              <a:t>‹N°›</a:t>
            </a:fld>
            <a:endParaRPr lang="en-US"/>
          </a:p>
        </p:txBody>
      </p:sp>
    </p:spTree>
    <p:extLst>
      <p:ext uri="{BB962C8B-B14F-4D97-AF65-F5344CB8AC3E}">
        <p14:creationId xmlns:p14="http://schemas.microsoft.com/office/powerpoint/2010/main" val="1352070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6D1675-AEB8-A65B-C5BC-E454A99819E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B9BCEA15-7A81-3275-B075-C3AFDF42F0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Espace réservé de la date 3">
            <a:extLst>
              <a:ext uri="{FF2B5EF4-FFF2-40B4-BE49-F238E27FC236}">
                <a16:creationId xmlns:a16="http://schemas.microsoft.com/office/drawing/2014/main" id="{8133A5AE-4907-E984-D23B-864637B139FA}"/>
              </a:ext>
            </a:extLst>
          </p:cNvPr>
          <p:cNvSpPr>
            <a:spLocks noGrp="1"/>
          </p:cNvSpPr>
          <p:nvPr>
            <p:ph type="dt" sz="half" idx="10"/>
          </p:nvPr>
        </p:nvSpPr>
        <p:spPr/>
        <p:txBody>
          <a:bodyPr/>
          <a:lstStyle/>
          <a:p>
            <a:fld id="{47D54A0C-02F5-BC4D-81FA-DD6500A9AECD}" type="datetime1">
              <a:rPr lang="fr-FR" smtClean="0"/>
              <a:t>06/11/2024</a:t>
            </a:fld>
            <a:endParaRPr lang="en-US"/>
          </a:p>
        </p:txBody>
      </p:sp>
      <p:sp>
        <p:nvSpPr>
          <p:cNvPr id="5" name="Espace réservé du pied de page 4">
            <a:extLst>
              <a:ext uri="{FF2B5EF4-FFF2-40B4-BE49-F238E27FC236}">
                <a16:creationId xmlns:a16="http://schemas.microsoft.com/office/drawing/2014/main" id="{5746226A-CAC1-342A-0996-DA2265478B58}"/>
              </a:ext>
            </a:extLst>
          </p:cNvPr>
          <p:cNvSpPr>
            <a:spLocks noGrp="1"/>
          </p:cNvSpPr>
          <p:nvPr>
            <p:ph type="ftr" sz="quarter" idx="11"/>
          </p:nvPr>
        </p:nvSpPr>
        <p:spPr/>
        <p:txBody>
          <a:bodyPr/>
          <a:lstStyle/>
          <a:p>
            <a:r>
              <a:rPr lang="en-US"/>
              <a:t>A. Chbihi, WPCF2024</a:t>
            </a:r>
          </a:p>
        </p:txBody>
      </p:sp>
      <p:sp>
        <p:nvSpPr>
          <p:cNvPr id="6" name="Espace réservé du numéro de diapositive 5">
            <a:extLst>
              <a:ext uri="{FF2B5EF4-FFF2-40B4-BE49-F238E27FC236}">
                <a16:creationId xmlns:a16="http://schemas.microsoft.com/office/drawing/2014/main" id="{DDB76764-4ED7-5F32-D663-234A12DA1CAF}"/>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3867455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1AE5F0-B4F9-152B-98CE-9EB5F0F3007B}"/>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96210DAE-7B25-088D-A7CA-C0C2251CDC0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F9F5C99D-CC27-F010-F626-A2A1C84C721F}"/>
              </a:ext>
            </a:extLst>
          </p:cNvPr>
          <p:cNvSpPr>
            <a:spLocks noGrp="1"/>
          </p:cNvSpPr>
          <p:nvPr>
            <p:ph type="dt" sz="half" idx="10"/>
          </p:nvPr>
        </p:nvSpPr>
        <p:spPr/>
        <p:txBody>
          <a:bodyPr/>
          <a:lstStyle/>
          <a:p>
            <a:fld id="{F3E93A1D-450E-704A-9098-E5357CE2A8E6}" type="datetime1">
              <a:rPr lang="fr-FR" smtClean="0"/>
              <a:t>06/11/2024</a:t>
            </a:fld>
            <a:endParaRPr lang="en-US"/>
          </a:p>
        </p:txBody>
      </p:sp>
      <p:sp>
        <p:nvSpPr>
          <p:cNvPr id="5" name="Espace réservé du pied de page 4">
            <a:extLst>
              <a:ext uri="{FF2B5EF4-FFF2-40B4-BE49-F238E27FC236}">
                <a16:creationId xmlns:a16="http://schemas.microsoft.com/office/drawing/2014/main" id="{F3927A1C-7ECD-6D16-BB92-B713BDF1A67A}"/>
              </a:ext>
            </a:extLst>
          </p:cNvPr>
          <p:cNvSpPr>
            <a:spLocks noGrp="1"/>
          </p:cNvSpPr>
          <p:nvPr>
            <p:ph type="ftr" sz="quarter" idx="11"/>
          </p:nvPr>
        </p:nvSpPr>
        <p:spPr/>
        <p:txBody>
          <a:bodyPr/>
          <a:lstStyle/>
          <a:p>
            <a:r>
              <a:rPr lang="en-US"/>
              <a:t>A. Chbihi, WPCF2024</a:t>
            </a:r>
          </a:p>
        </p:txBody>
      </p:sp>
      <p:sp>
        <p:nvSpPr>
          <p:cNvPr id="6" name="Espace réservé du numéro de diapositive 5">
            <a:extLst>
              <a:ext uri="{FF2B5EF4-FFF2-40B4-BE49-F238E27FC236}">
                <a16:creationId xmlns:a16="http://schemas.microsoft.com/office/drawing/2014/main" id="{449299BA-8E0B-BBAD-9B1D-841048E70777}"/>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1167137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C641342-2EF9-EA2B-02E8-92CBFA95819F}"/>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32AC864D-C0F0-95E1-0DCC-B54D0CB4479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CD25666B-8A63-04CB-3BE1-A37F32CCEBCD}"/>
              </a:ext>
            </a:extLst>
          </p:cNvPr>
          <p:cNvSpPr>
            <a:spLocks noGrp="1"/>
          </p:cNvSpPr>
          <p:nvPr>
            <p:ph type="dt" sz="half" idx="10"/>
          </p:nvPr>
        </p:nvSpPr>
        <p:spPr/>
        <p:txBody>
          <a:bodyPr/>
          <a:lstStyle/>
          <a:p>
            <a:fld id="{9DAB2A66-B0FF-3749-B13B-858FA42F8332}" type="datetime1">
              <a:rPr lang="fr-FR" smtClean="0"/>
              <a:t>06/11/2024</a:t>
            </a:fld>
            <a:endParaRPr lang="en-US"/>
          </a:p>
        </p:txBody>
      </p:sp>
      <p:sp>
        <p:nvSpPr>
          <p:cNvPr id="5" name="Espace réservé du pied de page 4">
            <a:extLst>
              <a:ext uri="{FF2B5EF4-FFF2-40B4-BE49-F238E27FC236}">
                <a16:creationId xmlns:a16="http://schemas.microsoft.com/office/drawing/2014/main" id="{5C6FBEA2-0CFC-E6A5-EF5B-D891730F02F6}"/>
              </a:ext>
            </a:extLst>
          </p:cNvPr>
          <p:cNvSpPr>
            <a:spLocks noGrp="1"/>
          </p:cNvSpPr>
          <p:nvPr>
            <p:ph type="ftr" sz="quarter" idx="11"/>
          </p:nvPr>
        </p:nvSpPr>
        <p:spPr/>
        <p:txBody>
          <a:bodyPr/>
          <a:lstStyle/>
          <a:p>
            <a:r>
              <a:rPr lang="en-US"/>
              <a:t>A. Chbihi, WPCF2024</a:t>
            </a:r>
          </a:p>
        </p:txBody>
      </p:sp>
      <p:sp>
        <p:nvSpPr>
          <p:cNvPr id="6" name="Espace réservé du numéro de diapositive 5">
            <a:extLst>
              <a:ext uri="{FF2B5EF4-FFF2-40B4-BE49-F238E27FC236}">
                <a16:creationId xmlns:a16="http://schemas.microsoft.com/office/drawing/2014/main" id="{7166010E-9F7A-E010-8A7E-A1A4313D143C}"/>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383981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3DEC8A-29EC-2118-2D8A-2A8F79B57163}"/>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090DA4CE-2780-3FBB-A176-6249B035EAA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B31E9DCA-0440-2CC7-22B8-9DA8669E35C0}"/>
              </a:ext>
            </a:extLst>
          </p:cNvPr>
          <p:cNvSpPr>
            <a:spLocks noGrp="1"/>
          </p:cNvSpPr>
          <p:nvPr>
            <p:ph type="dt" sz="half" idx="10"/>
          </p:nvPr>
        </p:nvSpPr>
        <p:spPr/>
        <p:txBody>
          <a:bodyPr/>
          <a:lstStyle/>
          <a:p>
            <a:fld id="{B1D6B0AE-44BE-5D4D-8686-F0FA4D6E6178}" type="datetime1">
              <a:rPr lang="fr-FR" smtClean="0"/>
              <a:t>06/11/2024</a:t>
            </a:fld>
            <a:endParaRPr lang="en-US"/>
          </a:p>
        </p:txBody>
      </p:sp>
      <p:sp>
        <p:nvSpPr>
          <p:cNvPr id="5" name="Espace réservé du pied de page 4">
            <a:extLst>
              <a:ext uri="{FF2B5EF4-FFF2-40B4-BE49-F238E27FC236}">
                <a16:creationId xmlns:a16="http://schemas.microsoft.com/office/drawing/2014/main" id="{BDD52A99-E769-DD3F-A490-F887310EE861}"/>
              </a:ext>
            </a:extLst>
          </p:cNvPr>
          <p:cNvSpPr>
            <a:spLocks noGrp="1"/>
          </p:cNvSpPr>
          <p:nvPr>
            <p:ph type="ftr" sz="quarter" idx="11"/>
          </p:nvPr>
        </p:nvSpPr>
        <p:spPr/>
        <p:txBody>
          <a:bodyPr/>
          <a:lstStyle/>
          <a:p>
            <a:r>
              <a:rPr lang="en-US"/>
              <a:t>A. Chbihi, WPCF2024</a:t>
            </a:r>
          </a:p>
        </p:txBody>
      </p:sp>
      <p:sp>
        <p:nvSpPr>
          <p:cNvPr id="6" name="Espace réservé du numéro de diapositive 5">
            <a:extLst>
              <a:ext uri="{FF2B5EF4-FFF2-40B4-BE49-F238E27FC236}">
                <a16:creationId xmlns:a16="http://schemas.microsoft.com/office/drawing/2014/main" id="{17A26E7D-ECE3-13D8-1DDC-222D022A2E32}"/>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200828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C4F9C0-C401-FEAD-5B0F-B73B2F65493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9C5FC7DD-6D05-135C-3CAF-78BF8F79A9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8980EDF-9919-69C8-0A82-FBFA11470DB5}"/>
              </a:ext>
            </a:extLst>
          </p:cNvPr>
          <p:cNvSpPr>
            <a:spLocks noGrp="1"/>
          </p:cNvSpPr>
          <p:nvPr>
            <p:ph type="dt" sz="half" idx="10"/>
          </p:nvPr>
        </p:nvSpPr>
        <p:spPr/>
        <p:txBody>
          <a:bodyPr/>
          <a:lstStyle/>
          <a:p>
            <a:fld id="{AE7B29FC-2ADA-0D42-828B-D5BC7998508C}" type="datetime1">
              <a:rPr lang="fr-FR" smtClean="0"/>
              <a:t>06/11/2024</a:t>
            </a:fld>
            <a:endParaRPr lang="en-US"/>
          </a:p>
        </p:txBody>
      </p:sp>
      <p:sp>
        <p:nvSpPr>
          <p:cNvPr id="5" name="Espace réservé du pied de page 4">
            <a:extLst>
              <a:ext uri="{FF2B5EF4-FFF2-40B4-BE49-F238E27FC236}">
                <a16:creationId xmlns:a16="http://schemas.microsoft.com/office/drawing/2014/main" id="{88B9748F-03BD-6F91-B13C-EBFA6984B132}"/>
              </a:ext>
            </a:extLst>
          </p:cNvPr>
          <p:cNvSpPr>
            <a:spLocks noGrp="1"/>
          </p:cNvSpPr>
          <p:nvPr>
            <p:ph type="ftr" sz="quarter" idx="11"/>
          </p:nvPr>
        </p:nvSpPr>
        <p:spPr/>
        <p:txBody>
          <a:bodyPr/>
          <a:lstStyle/>
          <a:p>
            <a:r>
              <a:rPr lang="en-US"/>
              <a:t>A. Chbihi, WPCF2024</a:t>
            </a:r>
          </a:p>
        </p:txBody>
      </p:sp>
      <p:sp>
        <p:nvSpPr>
          <p:cNvPr id="6" name="Espace réservé du numéro de diapositive 5">
            <a:extLst>
              <a:ext uri="{FF2B5EF4-FFF2-40B4-BE49-F238E27FC236}">
                <a16:creationId xmlns:a16="http://schemas.microsoft.com/office/drawing/2014/main" id="{050BD6CC-5159-CD10-1588-69433E024B76}"/>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2946889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65EDE8-48A7-360D-7B33-EC6922567CCF}"/>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47CFE393-DAD1-E5AB-F6E0-90EDB00572E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0B59E6A9-632C-D5BB-CF0F-CB9976A9DDC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4D2848F4-2C85-C6E0-EBCC-DD8A208547BE}"/>
              </a:ext>
            </a:extLst>
          </p:cNvPr>
          <p:cNvSpPr>
            <a:spLocks noGrp="1"/>
          </p:cNvSpPr>
          <p:nvPr>
            <p:ph type="dt" sz="half" idx="10"/>
          </p:nvPr>
        </p:nvSpPr>
        <p:spPr/>
        <p:txBody>
          <a:bodyPr/>
          <a:lstStyle/>
          <a:p>
            <a:fld id="{B7D2C2A8-AC1A-6A48-A974-B62853E31F96}" type="datetime1">
              <a:rPr lang="fr-FR" smtClean="0"/>
              <a:t>06/11/2024</a:t>
            </a:fld>
            <a:endParaRPr lang="en-US"/>
          </a:p>
        </p:txBody>
      </p:sp>
      <p:sp>
        <p:nvSpPr>
          <p:cNvPr id="6" name="Espace réservé du pied de page 5">
            <a:extLst>
              <a:ext uri="{FF2B5EF4-FFF2-40B4-BE49-F238E27FC236}">
                <a16:creationId xmlns:a16="http://schemas.microsoft.com/office/drawing/2014/main" id="{9ECE48A2-127C-E38E-4196-44FC14DEBFE9}"/>
              </a:ext>
            </a:extLst>
          </p:cNvPr>
          <p:cNvSpPr>
            <a:spLocks noGrp="1"/>
          </p:cNvSpPr>
          <p:nvPr>
            <p:ph type="ftr" sz="quarter" idx="11"/>
          </p:nvPr>
        </p:nvSpPr>
        <p:spPr/>
        <p:txBody>
          <a:bodyPr/>
          <a:lstStyle/>
          <a:p>
            <a:r>
              <a:rPr lang="en-US"/>
              <a:t>A. Chbihi, WPCF2024</a:t>
            </a:r>
          </a:p>
        </p:txBody>
      </p:sp>
      <p:sp>
        <p:nvSpPr>
          <p:cNvPr id="7" name="Espace réservé du numéro de diapositive 6">
            <a:extLst>
              <a:ext uri="{FF2B5EF4-FFF2-40B4-BE49-F238E27FC236}">
                <a16:creationId xmlns:a16="http://schemas.microsoft.com/office/drawing/2014/main" id="{37D4C5A7-3DF9-7AB9-8F41-22132C0F3160}"/>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1343491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91D9AE-439A-99FD-E13A-484F5185FDC9}"/>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C7E80C95-B391-0041-C2CB-D9E8EB0DB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167BF3B-4164-E8B1-1DCC-D97EAE930D0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04D9CF4B-CB68-EBAB-EFF2-D4CE5E2D77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4A2A9DB-C5F9-70C6-4300-B3DBA56C3AC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D6EE5123-C747-C489-4CAD-55D2F2397F6E}"/>
              </a:ext>
            </a:extLst>
          </p:cNvPr>
          <p:cNvSpPr>
            <a:spLocks noGrp="1"/>
          </p:cNvSpPr>
          <p:nvPr>
            <p:ph type="dt" sz="half" idx="10"/>
          </p:nvPr>
        </p:nvSpPr>
        <p:spPr/>
        <p:txBody>
          <a:bodyPr/>
          <a:lstStyle/>
          <a:p>
            <a:fld id="{92481667-F9AC-2F4E-8BD3-577F852F4D5B}" type="datetime1">
              <a:rPr lang="fr-FR" smtClean="0"/>
              <a:t>06/11/2024</a:t>
            </a:fld>
            <a:endParaRPr lang="en-US"/>
          </a:p>
        </p:txBody>
      </p:sp>
      <p:sp>
        <p:nvSpPr>
          <p:cNvPr id="8" name="Espace réservé du pied de page 7">
            <a:extLst>
              <a:ext uri="{FF2B5EF4-FFF2-40B4-BE49-F238E27FC236}">
                <a16:creationId xmlns:a16="http://schemas.microsoft.com/office/drawing/2014/main" id="{34A1EC77-A4D2-C0F6-A08D-CF3227E03529}"/>
              </a:ext>
            </a:extLst>
          </p:cNvPr>
          <p:cNvSpPr>
            <a:spLocks noGrp="1"/>
          </p:cNvSpPr>
          <p:nvPr>
            <p:ph type="ftr" sz="quarter" idx="11"/>
          </p:nvPr>
        </p:nvSpPr>
        <p:spPr/>
        <p:txBody>
          <a:bodyPr/>
          <a:lstStyle/>
          <a:p>
            <a:r>
              <a:rPr lang="en-US"/>
              <a:t>A. Chbihi, WPCF2024</a:t>
            </a:r>
          </a:p>
        </p:txBody>
      </p:sp>
      <p:sp>
        <p:nvSpPr>
          <p:cNvPr id="9" name="Espace réservé du numéro de diapositive 8">
            <a:extLst>
              <a:ext uri="{FF2B5EF4-FFF2-40B4-BE49-F238E27FC236}">
                <a16:creationId xmlns:a16="http://schemas.microsoft.com/office/drawing/2014/main" id="{363F8390-F0B9-6D63-629D-7333CC3F4D77}"/>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368689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7AEBBB-9787-203C-2B95-768612275181}"/>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32631AA6-C2FB-866A-99F1-C872DC6F5E7E}"/>
              </a:ext>
            </a:extLst>
          </p:cNvPr>
          <p:cNvSpPr>
            <a:spLocks noGrp="1"/>
          </p:cNvSpPr>
          <p:nvPr>
            <p:ph type="dt" sz="half" idx="10"/>
          </p:nvPr>
        </p:nvSpPr>
        <p:spPr/>
        <p:txBody>
          <a:bodyPr/>
          <a:lstStyle/>
          <a:p>
            <a:fld id="{BA4938EF-13E9-084C-A2F3-764BCD7BDACA}" type="datetime1">
              <a:rPr lang="fr-FR" smtClean="0"/>
              <a:t>06/11/2024</a:t>
            </a:fld>
            <a:endParaRPr lang="en-US"/>
          </a:p>
        </p:txBody>
      </p:sp>
      <p:sp>
        <p:nvSpPr>
          <p:cNvPr id="4" name="Espace réservé du pied de page 3">
            <a:extLst>
              <a:ext uri="{FF2B5EF4-FFF2-40B4-BE49-F238E27FC236}">
                <a16:creationId xmlns:a16="http://schemas.microsoft.com/office/drawing/2014/main" id="{DC6A5F4E-E50D-E3DC-91BE-01CE0F65C7A0}"/>
              </a:ext>
            </a:extLst>
          </p:cNvPr>
          <p:cNvSpPr>
            <a:spLocks noGrp="1"/>
          </p:cNvSpPr>
          <p:nvPr>
            <p:ph type="ftr" sz="quarter" idx="11"/>
          </p:nvPr>
        </p:nvSpPr>
        <p:spPr/>
        <p:txBody>
          <a:bodyPr/>
          <a:lstStyle/>
          <a:p>
            <a:r>
              <a:rPr lang="en-US"/>
              <a:t>A. Chbihi, WPCF2024</a:t>
            </a:r>
          </a:p>
        </p:txBody>
      </p:sp>
      <p:sp>
        <p:nvSpPr>
          <p:cNvPr id="5" name="Espace réservé du numéro de diapositive 4">
            <a:extLst>
              <a:ext uri="{FF2B5EF4-FFF2-40B4-BE49-F238E27FC236}">
                <a16:creationId xmlns:a16="http://schemas.microsoft.com/office/drawing/2014/main" id="{B6620B7D-6168-D827-8ADD-ABFFE34B9592}"/>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3523085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3FB3D8E-3065-5CEA-9797-F623DCE474D1}"/>
              </a:ext>
            </a:extLst>
          </p:cNvPr>
          <p:cNvSpPr>
            <a:spLocks noGrp="1"/>
          </p:cNvSpPr>
          <p:nvPr>
            <p:ph type="dt" sz="half" idx="10"/>
          </p:nvPr>
        </p:nvSpPr>
        <p:spPr/>
        <p:txBody>
          <a:bodyPr/>
          <a:lstStyle/>
          <a:p>
            <a:fld id="{BD3F8A6C-9FCB-C641-B2AD-7B9DE1F8DA94}" type="datetime1">
              <a:rPr lang="fr-FR" smtClean="0"/>
              <a:t>06/11/2024</a:t>
            </a:fld>
            <a:endParaRPr lang="en-US"/>
          </a:p>
        </p:txBody>
      </p:sp>
      <p:sp>
        <p:nvSpPr>
          <p:cNvPr id="3" name="Espace réservé du pied de page 2">
            <a:extLst>
              <a:ext uri="{FF2B5EF4-FFF2-40B4-BE49-F238E27FC236}">
                <a16:creationId xmlns:a16="http://schemas.microsoft.com/office/drawing/2014/main" id="{C46DD7D6-4E50-33C1-5D7C-C1206791F116}"/>
              </a:ext>
            </a:extLst>
          </p:cNvPr>
          <p:cNvSpPr>
            <a:spLocks noGrp="1"/>
          </p:cNvSpPr>
          <p:nvPr>
            <p:ph type="ftr" sz="quarter" idx="11"/>
          </p:nvPr>
        </p:nvSpPr>
        <p:spPr/>
        <p:txBody>
          <a:bodyPr/>
          <a:lstStyle/>
          <a:p>
            <a:r>
              <a:rPr lang="en-US"/>
              <a:t>A. Chbihi, WPCF2024</a:t>
            </a:r>
          </a:p>
        </p:txBody>
      </p:sp>
      <p:sp>
        <p:nvSpPr>
          <p:cNvPr id="4" name="Espace réservé du numéro de diapositive 3">
            <a:extLst>
              <a:ext uri="{FF2B5EF4-FFF2-40B4-BE49-F238E27FC236}">
                <a16:creationId xmlns:a16="http://schemas.microsoft.com/office/drawing/2014/main" id="{4EB0D106-3F3F-E26A-57B7-E71F582E6027}"/>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3806929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ACDA93-6CC0-4403-8A44-C0D80F036D9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06EFBAE0-52D0-5A27-1F0C-EF73A5F6A3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604344AF-1685-7D2C-15ED-FC5CF44EB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AD7B451-0E76-1918-7147-12E72B86598B}"/>
              </a:ext>
            </a:extLst>
          </p:cNvPr>
          <p:cNvSpPr>
            <a:spLocks noGrp="1"/>
          </p:cNvSpPr>
          <p:nvPr>
            <p:ph type="dt" sz="half" idx="10"/>
          </p:nvPr>
        </p:nvSpPr>
        <p:spPr/>
        <p:txBody>
          <a:bodyPr/>
          <a:lstStyle/>
          <a:p>
            <a:fld id="{E093434B-3E47-A943-A77A-6D8929691111}" type="datetime1">
              <a:rPr lang="fr-FR" smtClean="0"/>
              <a:t>06/11/2024</a:t>
            </a:fld>
            <a:endParaRPr lang="en-US"/>
          </a:p>
        </p:txBody>
      </p:sp>
      <p:sp>
        <p:nvSpPr>
          <p:cNvPr id="6" name="Espace réservé du pied de page 5">
            <a:extLst>
              <a:ext uri="{FF2B5EF4-FFF2-40B4-BE49-F238E27FC236}">
                <a16:creationId xmlns:a16="http://schemas.microsoft.com/office/drawing/2014/main" id="{4CE5FE2E-B952-0B0E-F0AB-B7F66EAAA815}"/>
              </a:ext>
            </a:extLst>
          </p:cNvPr>
          <p:cNvSpPr>
            <a:spLocks noGrp="1"/>
          </p:cNvSpPr>
          <p:nvPr>
            <p:ph type="ftr" sz="quarter" idx="11"/>
          </p:nvPr>
        </p:nvSpPr>
        <p:spPr/>
        <p:txBody>
          <a:bodyPr/>
          <a:lstStyle/>
          <a:p>
            <a:r>
              <a:rPr lang="en-US"/>
              <a:t>A. Chbihi, WPCF2024</a:t>
            </a:r>
          </a:p>
        </p:txBody>
      </p:sp>
      <p:sp>
        <p:nvSpPr>
          <p:cNvPr id="7" name="Espace réservé du numéro de diapositive 6">
            <a:extLst>
              <a:ext uri="{FF2B5EF4-FFF2-40B4-BE49-F238E27FC236}">
                <a16:creationId xmlns:a16="http://schemas.microsoft.com/office/drawing/2014/main" id="{880D37FD-A8B5-D5C9-B20C-54992EBB6666}"/>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172605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C3FD46-190B-6EF1-E256-A1FB4D22936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a:extLst>
              <a:ext uri="{FF2B5EF4-FFF2-40B4-BE49-F238E27FC236}">
                <a16:creationId xmlns:a16="http://schemas.microsoft.com/office/drawing/2014/main" id="{BFFEA71C-DFB6-3FC4-1D24-E15F8CA400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a:extLst>
              <a:ext uri="{FF2B5EF4-FFF2-40B4-BE49-F238E27FC236}">
                <a16:creationId xmlns:a16="http://schemas.microsoft.com/office/drawing/2014/main" id="{3B40BE2F-8ED6-3F7B-A4E5-EFB4362971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AF6A4DC-D8D2-ADA2-298E-063247F4DA31}"/>
              </a:ext>
            </a:extLst>
          </p:cNvPr>
          <p:cNvSpPr>
            <a:spLocks noGrp="1"/>
          </p:cNvSpPr>
          <p:nvPr>
            <p:ph type="dt" sz="half" idx="10"/>
          </p:nvPr>
        </p:nvSpPr>
        <p:spPr/>
        <p:txBody>
          <a:bodyPr/>
          <a:lstStyle/>
          <a:p>
            <a:fld id="{F70CB823-2299-0045-BBB6-525BE4C9D847}" type="datetime1">
              <a:rPr lang="fr-FR" smtClean="0"/>
              <a:t>06/11/2024</a:t>
            </a:fld>
            <a:endParaRPr lang="en-US"/>
          </a:p>
        </p:txBody>
      </p:sp>
      <p:sp>
        <p:nvSpPr>
          <p:cNvPr id="6" name="Espace réservé du pied de page 5">
            <a:extLst>
              <a:ext uri="{FF2B5EF4-FFF2-40B4-BE49-F238E27FC236}">
                <a16:creationId xmlns:a16="http://schemas.microsoft.com/office/drawing/2014/main" id="{58A4C447-EC36-FAB0-D6D3-8CC1F75F59D7}"/>
              </a:ext>
            </a:extLst>
          </p:cNvPr>
          <p:cNvSpPr>
            <a:spLocks noGrp="1"/>
          </p:cNvSpPr>
          <p:nvPr>
            <p:ph type="ftr" sz="quarter" idx="11"/>
          </p:nvPr>
        </p:nvSpPr>
        <p:spPr/>
        <p:txBody>
          <a:bodyPr/>
          <a:lstStyle/>
          <a:p>
            <a:r>
              <a:rPr lang="en-US"/>
              <a:t>A. Chbihi, WPCF2024</a:t>
            </a:r>
          </a:p>
        </p:txBody>
      </p:sp>
      <p:sp>
        <p:nvSpPr>
          <p:cNvPr id="7" name="Espace réservé du numéro de diapositive 6">
            <a:extLst>
              <a:ext uri="{FF2B5EF4-FFF2-40B4-BE49-F238E27FC236}">
                <a16:creationId xmlns:a16="http://schemas.microsoft.com/office/drawing/2014/main" id="{AD7253D7-729D-E837-85C4-C914E06C29B8}"/>
              </a:ext>
            </a:extLst>
          </p:cNvPr>
          <p:cNvSpPr>
            <a:spLocks noGrp="1"/>
          </p:cNvSpPr>
          <p:nvPr>
            <p:ph type="sldNum" sz="quarter" idx="12"/>
          </p:nvPr>
        </p:nvSpPr>
        <p:spPr/>
        <p:txBody>
          <a:bodyPr/>
          <a:lstStyle/>
          <a:p>
            <a:fld id="{E963A18E-9533-7D45-ADF1-0D60EEB371A8}" type="slidenum">
              <a:rPr lang="en-US" smtClean="0"/>
              <a:t>‹N°›</a:t>
            </a:fld>
            <a:endParaRPr lang="en-US"/>
          </a:p>
        </p:txBody>
      </p:sp>
    </p:spTree>
    <p:extLst>
      <p:ext uri="{BB962C8B-B14F-4D97-AF65-F5344CB8AC3E}">
        <p14:creationId xmlns:p14="http://schemas.microsoft.com/office/powerpoint/2010/main" val="4151825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3543363-7375-EAD4-B1DB-F44546ADF8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9AEB8B4B-D654-9744-6F57-D6D150C17B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CD4F9F80-5499-6FF2-217A-1B7F7A3677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76D32-6856-1946-9396-3D3366554AA9}" type="datetime1">
              <a:rPr lang="fr-FR" smtClean="0"/>
              <a:t>06/11/2024</a:t>
            </a:fld>
            <a:endParaRPr lang="en-US"/>
          </a:p>
        </p:txBody>
      </p:sp>
      <p:sp>
        <p:nvSpPr>
          <p:cNvPr id="5" name="Espace réservé du pied de page 4">
            <a:extLst>
              <a:ext uri="{FF2B5EF4-FFF2-40B4-BE49-F238E27FC236}">
                <a16:creationId xmlns:a16="http://schemas.microsoft.com/office/drawing/2014/main" id="{E6AD502B-16A7-DBA6-42E9-931EAD3594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 Chbihi, WPCF2024</a:t>
            </a:r>
          </a:p>
        </p:txBody>
      </p:sp>
      <p:sp>
        <p:nvSpPr>
          <p:cNvPr id="6" name="Espace réservé du numéro de diapositive 5">
            <a:extLst>
              <a:ext uri="{FF2B5EF4-FFF2-40B4-BE49-F238E27FC236}">
                <a16:creationId xmlns:a16="http://schemas.microsoft.com/office/drawing/2014/main" id="{48D6E9C6-B2EC-DF3E-4099-A82E1A442D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63A18E-9533-7D45-ADF1-0D60EEB371A8}" type="slidenum">
              <a:rPr lang="en-US" smtClean="0"/>
              <a:t>‹N°›</a:t>
            </a:fld>
            <a:endParaRPr lang="en-US"/>
          </a:p>
        </p:txBody>
      </p:sp>
    </p:spTree>
    <p:extLst>
      <p:ext uri="{BB962C8B-B14F-4D97-AF65-F5344CB8AC3E}">
        <p14:creationId xmlns:p14="http://schemas.microsoft.com/office/powerpoint/2010/main" val="3141880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B6ACD5-C828-7A3F-9D39-4CC03BFE9DA0}"/>
              </a:ext>
            </a:extLst>
          </p:cNvPr>
          <p:cNvSpPr>
            <a:spLocks noGrp="1"/>
          </p:cNvSpPr>
          <p:nvPr>
            <p:ph type="ctrTitle"/>
          </p:nvPr>
        </p:nvSpPr>
        <p:spPr/>
        <p:txBody>
          <a:bodyPr>
            <a:normAutofit/>
          </a:bodyPr>
          <a:lstStyle/>
          <a:p>
            <a:r>
              <a:rPr lang="en-US" sz="4000" dirty="0"/>
              <a:t>New insight into the structure of </a:t>
            </a:r>
            <a:r>
              <a:rPr lang="en-US" sz="4000" baseline="30000" dirty="0"/>
              <a:t>4</a:t>
            </a:r>
            <a:r>
              <a:rPr lang="en-US" sz="4000" dirty="0"/>
              <a:t>He nuclei </a:t>
            </a:r>
            <a:br>
              <a:rPr lang="en-US" sz="4000" dirty="0"/>
            </a:br>
            <a:endParaRPr lang="en-US" sz="4000" dirty="0"/>
          </a:p>
        </p:txBody>
      </p:sp>
      <p:sp>
        <p:nvSpPr>
          <p:cNvPr id="3" name="Sous-titre 2">
            <a:extLst>
              <a:ext uri="{FF2B5EF4-FFF2-40B4-BE49-F238E27FC236}">
                <a16:creationId xmlns:a16="http://schemas.microsoft.com/office/drawing/2014/main" id="{B7EA74EE-A481-1A0E-270E-E23ADA9F0323}"/>
              </a:ext>
            </a:extLst>
          </p:cNvPr>
          <p:cNvSpPr>
            <a:spLocks noGrp="1"/>
          </p:cNvSpPr>
          <p:nvPr>
            <p:ph type="subTitle" idx="1"/>
          </p:nvPr>
        </p:nvSpPr>
        <p:spPr/>
        <p:txBody>
          <a:bodyPr/>
          <a:lstStyle/>
          <a:p>
            <a:r>
              <a:rPr lang="en-US" dirty="0"/>
              <a:t>A. Chbihi</a:t>
            </a:r>
          </a:p>
          <a:p>
            <a:r>
              <a:rPr lang="fr-FR" dirty="0">
                <a:solidFill>
                  <a:srgbClr val="000000"/>
                </a:solidFill>
                <a:latin typeface="Arial Narrow" panose="020B0604020202020204" pitchFamily="34" charset="0"/>
              </a:rPr>
              <a:t>GANIL</a:t>
            </a:r>
            <a:r>
              <a:rPr lang="en-US" dirty="0"/>
              <a:t> </a:t>
            </a:r>
          </a:p>
        </p:txBody>
      </p:sp>
      <p:sp>
        <p:nvSpPr>
          <p:cNvPr id="4" name="Espace réservé du pied de page 3">
            <a:extLst>
              <a:ext uri="{FF2B5EF4-FFF2-40B4-BE49-F238E27FC236}">
                <a16:creationId xmlns:a16="http://schemas.microsoft.com/office/drawing/2014/main" id="{7D12566F-BC50-3D04-7833-ED503BCE27BD}"/>
              </a:ext>
            </a:extLst>
          </p:cNvPr>
          <p:cNvSpPr>
            <a:spLocks noGrp="1"/>
          </p:cNvSpPr>
          <p:nvPr>
            <p:ph type="ftr" sz="quarter" idx="11"/>
          </p:nvPr>
        </p:nvSpPr>
        <p:spPr/>
        <p:txBody>
          <a:bodyPr/>
          <a:lstStyle/>
          <a:p>
            <a:r>
              <a:rPr lang="en-US"/>
              <a:t>A. Chbihi, WPCF2024</a:t>
            </a:r>
          </a:p>
        </p:txBody>
      </p:sp>
      <p:sp>
        <p:nvSpPr>
          <p:cNvPr id="5" name="Espace réservé du numéro de diapositive 4">
            <a:extLst>
              <a:ext uri="{FF2B5EF4-FFF2-40B4-BE49-F238E27FC236}">
                <a16:creationId xmlns:a16="http://schemas.microsoft.com/office/drawing/2014/main" id="{F91415D4-2177-448B-6529-C2DBB401A3A3}"/>
              </a:ext>
            </a:extLst>
          </p:cNvPr>
          <p:cNvSpPr>
            <a:spLocks noGrp="1"/>
          </p:cNvSpPr>
          <p:nvPr>
            <p:ph type="sldNum" sz="quarter" idx="12"/>
          </p:nvPr>
        </p:nvSpPr>
        <p:spPr/>
        <p:txBody>
          <a:bodyPr/>
          <a:lstStyle/>
          <a:p>
            <a:fld id="{E963A18E-9533-7D45-ADF1-0D60EEB371A8}" type="slidenum">
              <a:rPr lang="en-US" smtClean="0"/>
              <a:t>1</a:t>
            </a:fld>
            <a:endParaRPr lang="en-US"/>
          </a:p>
        </p:txBody>
      </p:sp>
    </p:spTree>
    <p:extLst>
      <p:ext uri="{BB962C8B-B14F-4D97-AF65-F5344CB8AC3E}">
        <p14:creationId xmlns:p14="http://schemas.microsoft.com/office/powerpoint/2010/main" val="2335306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F3CA06-478B-0356-9F2B-0C3D62134991}"/>
              </a:ext>
            </a:extLst>
          </p:cNvPr>
          <p:cNvSpPr>
            <a:spLocks noGrp="1"/>
          </p:cNvSpPr>
          <p:nvPr>
            <p:ph type="title"/>
          </p:nvPr>
        </p:nvSpPr>
        <p:spPr/>
        <p:txBody>
          <a:bodyPr/>
          <a:lstStyle/>
          <a:p>
            <a:r>
              <a:rPr lang="en-US" dirty="0"/>
              <a:t>proposed experiment</a:t>
            </a:r>
          </a:p>
        </p:txBody>
      </p:sp>
      <p:sp>
        <p:nvSpPr>
          <p:cNvPr id="3" name="Espace réservé du contenu 2">
            <a:extLst>
              <a:ext uri="{FF2B5EF4-FFF2-40B4-BE49-F238E27FC236}">
                <a16:creationId xmlns:a16="http://schemas.microsoft.com/office/drawing/2014/main" id="{CA0FC51B-A87A-6003-158B-30D47A362991}"/>
              </a:ext>
            </a:extLst>
          </p:cNvPr>
          <p:cNvSpPr>
            <a:spLocks noGrp="1"/>
          </p:cNvSpPr>
          <p:nvPr>
            <p:ph idx="1"/>
          </p:nvPr>
        </p:nvSpPr>
        <p:spPr>
          <a:xfrm>
            <a:off x="596349" y="1825625"/>
            <a:ext cx="11251094" cy="4351338"/>
          </a:xfrm>
        </p:spPr>
        <p:txBody>
          <a:bodyPr>
            <a:normAutofit fontScale="85000" lnSpcReduction="10000"/>
          </a:bodyPr>
          <a:lstStyle/>
          <a:p>
            <a:r>
              <a:rPr lang="en-US" dirty="0"/>
              <a:t>To validate the NCGSM-CC predictions, an experimental study of the branching ratio of different  alpha particle decay channel as function of E* is required.</a:t>
            </a:r>
          </a:p>
          <a:p>
            <a:endParaRPr lang="en-US" dirty="0"/>
          </a:p>
          <a:p>
            <a:r>
              <a:rPr lang="en-US" dirty="0"/>
              <a:t>We propose the experiment 4He(</a:t>
            </a:r>
            <a:r>
              <a:rPr lang="en-US" dirty="0" err="1"/>
              <a:t>n,n</a:t>
            </a:r>
            <a:r>
              <a:rPr lang="en-US" dirty="0"/>
              <a:t>’)4He*</a:t>
            </a:r>
          </a:p>
          <a:p>
            <a:endParaRPr lang="en-US" dirty="0"/>
          </a:p>
          <a:p>
            <a:r>
              <a:rPr lang="en-US" dirty="0"/>
              <a:t>The neutron beam is provided by the LINAC-NFS facility using the converter 7Li for monoenergetic neutron of </a:t>
            </a:r>
            <a:r>
              <a:rPr lang="en-US" dirty="0" err="1"/>
              <a:t>E</a:t>
            </a:r>
            <a:r>
              <a:rPr lang="en-US" baseline="-25000" dirty="0" err="1"/>
              <a:t>inc</a:t>
            </a:r>
            <a:r>
              <a:rPr lang="en-US" dirty="0"/>
              <a:t> =  31 MeV. </a:t>
            </a:r>
          </a:p>
          <a:p>
            <a:pPr lvl="1">
              <a:buFont typeface="Wingdings" pitchFamily="2" charset="2"/>
              <a:buChar char="Ø"/>
            </a:pPr>
            <a:r>
              <a:rPr lang="en-US" dirty="0"/>
              <a:t>Cross section measurement and invariant/missing mass of channels : [3H+p] and [3He,n]. </a:t>
            </a:r>
          </a:p>
          <a:p>
            <a:pPr lvl="1">
              <a:buFont typeface="Wingdings" pitchFamily="2" charset="2"/>
              <a:buChar char="Ø"/>
            </a:pPr>
            <a:r>
              <a:rPr lang="en-US" dirty="0"/>
              <a:t>We will obtain the [</a:t>
            </a:r>
            <a:r>
              <a:rPr lang="en-US" dirty="0" err="1"/>
              <a:t>d+t</a:t>
            </a:r>
            <a:r>
              <a:rPr lang="en-US" dirty="0"/>
              <a:t>] or 4He + n channel provided by the reaction n+4He-&gt;5He* </a:t>
            </a:r>
          </a:p>
          <a:p>
            <a:pPr lvl="1">
              <a:buFont typeface="Wingdings" pitchFamily="2" charset="2"/>
              <a:buChar char="Ø"/>
            </a:pPr>
            <a:endParaRPr lang="en-US" dirty="0"/>
          </a:p>
          <a:p>
            <a:r>
              <a:rPr lang="en-US" dirty="0"/>
              <a:t> For the [</a:t>
            </a:r>
            <a:r>
              <a:rPr lang="en-US" dirty="0" err="1"/>
              <a:t>d+d</a:t>
            </a:r>
            <a:r>
              <a:rPr lang="en-US" dirty="0"/>
              <a:t>] the neutron incident energy threshold is at 30 MeV therefore, we will use the Be converter which provides a continuous neutron beam up to 40 MeV.    </a:t>
            </a:r>
          </a:p>
        </p:txBody>
      </p:sp>
      <p:sp>
        <p:nvSpPr>
          <p:cNvPr id="4" name="Espace réservé du pied de page 3">
            <a:extLst>
              <a:ext uri="{FF2B5EF4-FFF2-40B4-BE49-F238E27FC236}">
                <a16:creationId xmlns:a16="http://schemas.microsoft.com/office/drawing/2014/main" id="{81967BDA-026A-E6FB-6E1C-8FAEB8DF9C90}"/>
              </a:ext>
            </a:extLst>
          </p:cNvPr>
          <p:cNvSpPr>
            <a:spLocks noGrp="1"/>
          </p:cNvSpPr>
          <p:nvPr>
            <p:ph type="ftr" sz="quarter" idx="11"/>
          </p:nvPr>
        </p:nvSpPr>
        <p:spPr/>
        <p:txBody>
          <a:bodyPr/>
          <a:lstStyle/>
          <a:p>
            <a:r>
              <a:rPr lang="en-US"/>
              <a:t>A. Chbihi, WPCF2024</a:t>
            </a:r>
          </a:p>
        </p:txBody>
      </p:sp>
      <p:sp>
        <p:nvSpPr>
          <p:cNvPr id="5" name="Espace réservé du numéro de diapositive 4">
            <a:extLst>
              <a:ext uri="{FF2B5EF4-FFF2-40B4-BE49-F238E27FC236}">
                <a16:creationId xmlns:a16="http://schemas.microsoft.com/office/drawing/2014/main" id="{CCA12C5A-0F1C-94F4-49D4-5D1771B1342A}"/>
              </a:ext>
            </a:extLst>
          </p:cNvPr>
          <p:cNvSpPr>
            <a:spLocks noGrp="1"/>
          </p:cNvSpPr>
          <p:nvPr>
            <p:ph type="sldNum" sz="quarter" idx="12"/>
          </p:nvPr>
        </p:nvSpPr>
        <p:spPr/>
        <p:txBody>
          <a:bodyPr/>
          <a:lstStyle/>
          <a:p>
            <a:fld id="{E963A18E-9533-7D45-ADF1-0D60EEB371A8}" type="slidenum">
              <a:rPr lang="en-US" smtClean="0"/>
              <a:t>10</a:t>
            </a:fld>
            <a:endParaRPr lang="en-US"/>
          </a:p>
        </p:txBody>
      </p:sp>
    </p:spTree>
    <p:extLst>
      <p:ext uri="{BB962C8B-B14F-4D97-AF65-F5344CB8AC3E}">
        <p14:creationId xmlns:p14="http://schemas.microsoft.com/office/powerpoint/2010/main" val="2014072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BDA02F-EE3A-6165-0061-B4DE4CCA0F7D}"/>
              </a:ext>
            </a:extLst>
          </p:cNvPr>
          <p:cNvSpPr>
            <a:spLocks noGrp="1"/>
          </p:cNvSpPr>
          <p:nvPr>
            <p:ph type="title"/>
          </p:nvPr>
        </p:nvSpPr>
        <p:spPr/>
        <p:txBody>
          <a:bodyPr/>
          <a:lstStyle/>
          <a:p>
            <a:r>
              <a:rPr lang="en-US" dirty="0"/>
              <a:t> Target and detection </a:t>
            </a:r>
          </a:p>
        </p:txBody>
      </p:sp>
      <p:sp>
        <p:nvSpPr>
          <p:cNvPr id="3" name="Espace réservé du contenu 2">
            <a:extLst>
              <a:ext uri="{FF2B5EF4-FFF2-40B4-BE49-F238E27FC236}">
                <a16:creationId xmlns:a16="http://schemas.microsoft.com/office/drawing/2014/main" id="{94AE5AE5-A084-3417-BEE7-7786CD09605E}"/>
              </a:ext>
            </a:extLst>
          </p:cNvPr>
          <p:cNvSpPr>
            <a:spLocks noGrp="1"/>
          </p:cNvSpPr>
          <p:nvPr>
            <p:ph idx="1"/>
          </p:nvPr>
        </p:nvSpPr>
        <p:spPr/>
        <p:txBody>
          <a:bodyPr>
            <a:normAutofit fontScale="92500" lnSpcReduction="10000"/>
          </a:bodyPr>
          <a:lstStyle/>
          <a:p>
            <a:r>
              <a:rPr lang="en-US" dirty="0"/>
              <a:t>ACTAR TPC demonstrator filled with pure 4He gas will be used at the same time as target and detector. It will permit to identify the charged particles in the exit channel.</a:t>
            </a:r>
          </a:p>
          <a:p>
            <a:r>
              <a:rPr lang="en-US" dirty="0"/>
              <a:t>Three auxiliary Si-walls, positioned at the front and on the 2-sides  surrounding the active volume. Particle identification with </a:t>
            </a:r>
            <a:r>
              <a:rPr lang="en-US" dirty="0">
                <a:latin typeface="Symbol" pitchFamily="2" charset="2"/>
              </a:rPr>
              <a:t>D</a:t>
            </a:r>
            <a:r>
              <a:rPr lang="en-US" dirty="0"/>
              <a:t>E-E technique.</a:t>
            </a:r>
          </a:p>
          <a:p>
            <a:r>
              <a:rPr lang="en-US" dirty="0"/>
              <a:t>The signal left in ACTAR TPC will be correlated to the energy deposit in the Si-detectors. For the particles with lower energies (&lt;1. MeV), the identification will rely on the correlation between the total energy loss in the active volume with the range of the particle in the gas.</a:t>
            </a:r>
          </a:p>
          <a:p>
            <a:r>
              <a:rPr lang="en-US" dirty="0"/>
              <a:t>As a consequence, it will be possible to identify the decay channels, and hence measure their branching ratio that have not been previously measured.</a:t>
            </a:r>
          </a:p>
        </p:txBody>
      </p:sp>
      <p:sp>
        <p:nvSpPr>
          <p:cNvPr id="4" name="Espace réservé du pied de page 3">
            <a:extLst>
              <a:ext uri="{FF2B5EF4-FFF2-40B4-BE49-F238E27FC236}">
                <a16:creationId xmlns:a16="http://schemas.microsoft.com/office/drawing/2014/main" id="{FB3F2891-FEA9-D661-010C-0C2CFAFDF898}"/>
              </a:ext>
            </a:extLst>
          </p:cNvPr>
          <p:cNvSpPr>
            <a:spLocks noGrp="1"/>
          </p:cNvSpPr>
          <p:nvPr>
            <p:ph type="ftr" sz="quarter" idx="11"/>
          </p:nvPr>
        </p:nvSpPr>
        <p:spPr/>
        <p:txBody>
          <a:bodyPr/>
          <a:lstStyle/>
          <a:p>
            <a:r>
              <a:rPr lang="en-US"/>
              <a:t>A. Chbihi, WPCF2024</a:t>
            </a:r>
            <a:endParaRPr lang="en-US" dirty="0"/>
          </a:p>
        </p:txBody>
      </p:sp>
      <p:sp>
        <p:nvSpPr>
          <p:cNvPr id="5" name="Espace réservé du numéro de diapositive 4">
            <a:extLst>
              <a:ext uri="{FF2B5EF4-FFF2-40B4-BE49-F238E27FC236}">
                <a16:creationId xmlns:a16="http://schemas.microsoft.com/office/drawing/2014/main" id="{843D29BB-20B1-FBD1-F4BA-4D8B4A264FA2}"/>
              </a:ext>
            </a:extLst>
          </p:cNvPr>
          <p:cNvSpPr>
            <a:spLocks noGrp="1"/>
          </p:cNvSpPr>
          <p:nvPr>
            <p:ph type="sldNum" sz="quarter" idx="12"/>
          </p:nvPr>
        </p:nvSpPr>
        <p:spPr/>
        <p:txBody>
          <a:bodyPr/>
          <a:lstStyle/>
          <a:p>
            <a:fld id="{E963A18E-9533-7D45-ADF1-0D60EEB371A8}" type="slidenum">
              <a:rPr lang="en-US" smtClean="0"/>
              <a:t>11</a:t>
            </a:fld>
            <a:endParaRPr lang="en-US"/>
          </a:p>
        </p:txBody>
      </p:sp>
    </p:spTree>
    <p:extLst>
      <p:ext uri="{BB962C8B-B14F-4D97-AF65-F5344CB8AC3E}">
        <p14:creationId xmlns:p14="http://schemas.microsoft.com/office/powerpoint/2010/main" val="3739467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17AF36-8D01-4397-48A2-56B0FB0CA195}"/>
              </a:ext>
            </a:extLst>
          </p:cNvPr>
          <p:cNvSpPr>
            <a:spLocks noGrp="1"/>
          </p:cNvSpPr>
          <p:nvPr>
            <p:ph type="title"/>
          </p:nvPr>
        </p:nvSpPr>
        <p:spPr>
          <a:xfrm>
            <a:off x="838200" y="365126"/>
            <a:ext cx="10515600" cy="785758"/>
          </a:xfrm>
        </p:spPr>
        <p:txBody>
          <a:bodyPr/>
          <a:lstStyle/>
          <a:p>
            <a:r>
              <a:rPr lang="en-US" dirty="0"/>
              <a:t>simulation with </a:t>
            </a:r>
            <a:r>
              <a:rPr lang="en-US" dirty="0" err="1"/>
              <a:t>Hipse</a:t>
            </a:r>
            <a:r>
              <a:rPr lang="en-US" dirty="0"/>
              <a:t>; Denis Lacroix</a:t>
            </a:r>
          </a:p>
        </p:txBody>
      </p:sp>
      <p:pic>
        <p:nvPicPr>
          <p:cNvPr id="8" name="Espace réservé du contenu 7">
            <a:extLst>
              <a:ext uri="{FF2B5EF4-FFF2-40B4-BE49-F238E27FC236}">
                <a16:creationId xmlns:a16="http://schemas.microsoft.com/office/drawing/2014/main" id="{12966E25-6700-B183-4C20-9061DA6198BD}"/>
              </a:ext>
            </a:extLst>
          </p:cNvPr>
          <p:cNvPicPr>
            <a:picLocks noGrp="1" noChangeAspect="1"/>
          </p:cNvPicPr>
          <p:nvPr>
            <p:ph sz="half" idx="1"/>
          </p:nvPr>
        </p:nvPicPr>
        <p:blipFill>
          <a:blip r:embed="rId2"/>
          <a:stretch>
            <a:fillRect/>
          </a:stretch>
        </p:blipFill>
        <p:spPr>
          <a:xfrm rot="5400000">
            <a:off x="7380571" y="1095887"/>
            <a:ext cx="3626072" cy="5312618"/>
          </a:xfrm>
        </p:spPr>
      </p:pic>
      <p:pic>
        <p:nvPicPr>
          <p:cNvPr id="10" name="Espace réservé du contenu 9">
            <a:extLst>
              <a:ext uri="{FF2B5EF4-FFF2-40B4-BE49-F238E27FC236}">
                <a16:creationId xmlns:a16="http://schemas.microsoft.com/office/drawing/2014/main" id="{9E91FD5B-D937-EC01-EA76-E6F9723C80B1}"/>
              </a:ext>
            </a:extLst>
          </p:cNvPr>
          <p:cNvPicPr>
            <a:picLocks noGrp="1" noChangeAspect="1"/>
          </p:cNvPicPr>
          <p:nvPr>
            <p:ph sz="half" idx="2"/>
          </p:nvPr>
        </p:nvPicPr>
        <p:blipFill>
          <a:blip r:embed="rId3"/>
          <a:stretch>
            <a:fillRect/>
          </a:stretch>
        </p:blipFill>
        <p:spPr>
          <a:xfrm rot="5400000">
            <a:off x="1689211" y="782919"/>
            <a:ext cx="3373823" cy="6190802"/>
          </a:xfrm>
        </p:spPr>
      </p:pic>
      <p:sp>
        <p:nvSpPr>
          <p:cNvPr id="5" name="Espace réservé du pied de page 4">
            <a:extLst>
              <a:ext uri="{FF2B5EF4-FFF2-40B4-BE49-F238E27FC236}">
                <a16:creationId xmlns:a16="http://schemas.microsoft.com/office/drawing/2014/main" id="{BDDA8819-1052-C3F3-E1B7-1EE26E1AF07D}"/>
              </a:ext>
            </a:extLst>
          </p:cNvPr>
          <p:cNvSpPr>
            <a:spLocks noGrp="1"/>
          </p:cNvSpPr>
          <p:nvPr>
            <p:ph type="ftr" sz="quarter" idx="11"/>
          </p:nvPr>
        </p:nvSpPr>
        <p:spPr/>
        <p:txBody>
          <a:bodyPr/>
          <a:lstStyle/>
          <a:p>
            <a:r>
              <a:rPr lang="en-US"/>
              <a:t>A. Chbihi, WPCF2024</a:t>
            </a:r>
          </a:p>
        </p:txBody>
      </p:sp>
      <p:sp>
        <p:nvSpPr>
          <p:cNvPr id="6" name="Espace réservé du numéro de diapositive 5">
            <a:extLst>
              <a:ext uri="{FF2B5EF4-FFF2-40B4-BE49-F238E27FC236}">
                <a16:creationId xmlns:a16="http://schemas.microsoft.com/office/drawing/2014/main" id="{94B3338B-DE29-36D8-AC3C-4F2469A03A12}"/>
              </a:ext>
            </a:extLst>
          </p:cNvPr>
          <p:cNvSpPr>
            <a:spLocks noGrp="1"/>
          </p:cNvSpPr>
          <p:nvPr>
            <p:ph type="sldNum" sz="quarter" idx="12"/>
          </p:nvPr>
        </p:nvSpPr>
        <p:spPr/>
        <p:txBody>
          <a:bodyPr/>
          <a:lstStyle/>
          <a:p>
            <a:fld id="{E963A18E-9533-7D45-ADF1-0D60EEB371A8}" type="slidenum">
              <a:rPr lang="en-US" smtClean="0"/>
              <a:t>12</a:t>
            </a:fld>
            <a:endParaRPr lang="en-US"/>
          </a:p>
        </p:txBody>
      </p:sp>
      <p:sp>
        <p:nvSpPr>
          <p:cNvPr id="11" name="ZoneTexte 10">
            <a:extLst>
              <a:ext uri="{FF2B5EF4-FFF2-40B4-BE49-F238E27FC236}">
                <a16:creationId xmlns:a16="http://schemas.microsoft.com/office/drawing/2014/main" id="{9F2F0A41-B66F-D11C-F918-D6E853E5DE2E}"/>
              </a:ext>
            </a:extLst>
          </p:cNvPr>
          <p:cNvSpPr txBox="1"/>
          <p:nvPr/>
        </p:nvSpPr>
        <p:spPr>
          <a:xfrm>
            <a:off x="772507" y="1907628"/>
            <a:ext cx="2877647" cy="369332"/>
          </a:xfrm>
          <a:prstGeom prst="rect">
            <a:avLst/>
          </a:prstGeom>
          <a:noFill/>
        </p:spPr>
        <p:txBody>
          <a:bodyPr wrap="none" rtlCol="0">
            <a:spAutoFit/>
          </a:bodyPr>
          <a:lstStyle/>
          <a:p>
            <a:r>
              <a:rPr lang="en-US" dirty="0"/>
              <a:t>Kinematics of </a:t>
            </a:r>
            <a:r>
              <a:rPr lang="en-US" dirty="0">
                <a:solidFill>
                  <a:srgbClr val="FF0000"/>
                </a:solidFill>
              </a:rPr>
              <a:t>proton</a:t>
            </a:r>
            <a:r>
              <a:rPr lang="en-US" dirty="0"/>
              <a:t> in [</a:t>
            </a:r>
            <a:r>
              <a:rPr lang="en-US" dirty="0" err="1"/>
              <a:t>p+t</a:t>
            </a:r>
            <a:r>
              <a:rPr lang="en-US" dirty="0"/>
              <a:t>]</a:t>
            </a:r>
          </a:p>
        </p:txBody>
      </p:sp>
      <p:sp>
        <p:nvSpPr>
          <p:cNvPr id="12" name="ZoneTexte 11">
            <a:extLst>
              <a:ext uri="{FF2B5EF4-FFF2-40B4-BE49-F238E27FC236}">
                <a16:creationId xmlns:a16="http://schemas.microsoft.com/office/drawing/2014/main" id="{83F1350C-AAF2-6F5F-B427-F83E0FD96093}"/>
              </a:ext>
            </a:extLst>
          </p:cNvPr>
          <p:cNvSpPr txBox="1"/>
          <p:nvPr/>
        </p:nvSpPr>
        <p:spPr>
          <a:xfrm>
            <a:off x="4650828" y="1939157"/>
            <a:ext cx="713016" cy="369332"/>
          </a:xfrm>
          <a:prstGeom prst="rect">
            <a:avLst/>
          </a:prstGeom>
          <a:noFill/>
        </p:spPr>
        <p:txBody>
          <a:bodyPr wrap="none" rtlCol="0">
            <a:spAutoFit/>
          </a:bodyPr>
          <a:lstStyle/>
          <a:p>
            <a:r>
              <a:rPr lang="en-US" dirty="0">
                <a:solidFill>
                  <a:srgbClr val="FF0000"/>
                </a:solidFill>
              </a:rPr>
              <a:t>triton</a:t>
            </a:r>
          </a:p>
        </p:txBody>
      </p:sp>
      <p:sp>
        <p:nvSpPr>
          <p:cNvPr id="13" name="ZoneTexte 12">
            <a:extLst>
              <a:ext uri="{FF2B5EF4-FFF2-40B4-BE49-F238E27FC236}">
                <a16:creationId xmlns:a16="http://schemas.microsoft.com/office/drawing/2014/main" id="{AC95FBCA-E10F-41BD-987E-35D527981451}"/>
              </a:ext>
            </a:extLst>
          </p:cNvPr>
          <p:cNvSpPr txBox="1"/>
          <p:nvPr/>
        </p:nvSpPr>
        <p:spPr>
          <a:xfrm>
            <a:off x="583321" y="5707117"/>
            <a:ext cx="3161122" cy="369332"/>
          </a:xfrm>
          <a:prstGeom prst="rect">
            <a:avLst/>
          </a:prstGeom>
          <a:noFill/>
        </p:spPr>
        <p:txBody>
          <a:bodyPr wrap="none" rtlCol="0">
            <a:spAutoFit/>
          </a:bodyPr>
          <a:lstStyle/>
          <a:p>
            <a:r>
              <a:rPr lang="en-US" dirty="0"/>
              <a:t>Kinematics of </a:t>
            </a:r>
            <a:r>
              <a:rPr lang="en-US" dirty="0">
                <a:solidFill>
                  <a:srgbClr val="FF0000"/>
                </a:solidFill>
              </a:rPr>
              <a:t>deuteron</a:t>
            </a:r>
            <a:r>
              <a:rPr lang="en-US" dirty="0"/>
              <a:t> in [</a:t>
            </a:r>
            <a:r>
              <a:rPr lang="en-US" dirty="0" err="1"/>
              <a:t>d+t</a:t>
            </a:r>
            <a:r>
              <a:rPr lang="en-US" dirty="0"/>
              <a:t>] </a:t>
            </a:r>
          </a:p>
        </p:txBody>
      </p:sp>
      <p:sp>
        <p:nvSpPr>
          <p:cNvPr id="14" name="ZoneTexte 13">
            <a:extLst>
              <a:ext uri="{FF2B5EF4-FFF2-40B4-BE49-F238E27FC236}">
                <a16:creationId xmlns:a16="http://schemas.microsoft.com/office/drawing/2014/main" id="{89BECC80-79AC-1FF4-8646-50F3B61FF94B}"/>
              </a:ext>
            </a:extLst>
          </p:cNvPr>
          <p:cNvSpPr txBox="1"/>
          <p:nvPr/>
        </p:nvSpPr>
        <p:spPr>
          <a:xfrm>
            <a:off x="4761186" y="5738646"/>
            <a:ext cx="713016" cy="369332"/>
          </a:xfrm>
          <a:prstGeom prst="rect">
            <a:avLst/>
          </a:prstGeom>
          <a:noFill/>
        </p:spPr>
        <p:txBody>
          <a:bodyPr wrap="none" rtlCol="0">
            <a:spAutoFit/>
          </a:bodyPr>
          <a:lstStyle/>
          <a:p>
            <a:r>
              <a:rPr lang="en-US" dirty="0">
                <a:solidFill>
                  <a:srgbClr val="FF0000"/>
                </a:solidFill>
              </a:rPr>
              <a:t>triton</a:t>
            </a:r>
          </a:p>
        </p:txBody>
      </p:sp>
      <p:sp>
        <p:nvSpPr>
          <p:cNvPr id="15" name="ZoneTexte 14">
            <a:extLst>
              <a:ext uri="{FF2B5EF4-FFF2-40B4-BE49-F238E27FC236}">
                <a16:creationId xmlns:a16="http://schemas.microsoft.com/office/drawing/2014/main" id="{04D9A2C9-94C4-0310-A8B4-E6EAFB4439D9}"/>
              </a:ext>
            </a:extLst>
          </p:cNvPr>
          <p:cNvSpPr txBox="1"/>
          <p:nvPr/>
        </p:nvSpPr>
        <p:spPr>
          <a:xfrm>
            <a:off x="7157540" y="1592317"/>
            <a:ext cx="3583225" cy="369332"/>
          </a:xfrm>
          <a:prstGeom prst="rect">
            <a:avLst/>
          </a:prstGeom>
          <a:noFill/>
        </p:spPr>
        <p:txBody>
          <a:bodyPr wrap="none" rtlCol="0">
            <a:spAutoFit/>
          </a:bodyPr>
          <a:lstStyle/>
          <a:p>
            <a:r>
              <a:rPr lang="en-US" dirty="0"/>
              <a:t>Invariant mass for the channel [p +t]</a:t>
            </a:r>
          </a:p>
        </p:txBody>
      </p:sp>
      <p:sp>
        <p:nvSpPr>
          <p:cNvPr id="16" name="ZoneTexte 15">
            <a:extLst>
              <a:ext uri="{FF2B5EF4-FFF2-40B4-BE49-F238E27FC236}">
                <a16:creationId xmlns:a16="http://schemas.microsoft.com/office/drawing/2014/main" id="{EC8392A4-B105-E1DD-541B-01643CB045B0}"/>
              </a:ext>
            </a:extLst>
          </p:cNvPr>
          <p:cNvSpPr txBox="1"/>
          <p:nvPr/>
        </p:nvSpPr>
        <p:spPr>
          <a:xfrm>
            <a:off x="4398579" y="1387366"/>
            <a:ext cx="1947969" cy="369332"/>
          </a:xfrm>
          <a:prstGeom prst="rect">
            <a:avLst/>
          </a:prstGeom>
          <a:noFill/>
        </p:spPr>
        <p:txBody>
          <a:bodyPr wrap="none" rtlCol="0">
            <a:spAutoFit/>
          </a:bodyPr>
          <a:lstStyle/>
          <a:p>
            <a:r>
              <a:rPr lang="en-US" dirty="0"/>
              <a:t>n + 4He @ 30 MeV</a:t>
            </a:r>
          </a:p>
        </p:txBody>
      </p:sp>
    </p:spTree>
    <p:extLst>
      <p:ext uri="{BB962C8B-B14F-4D97-AF65-F5344CB8AC3E}">
        <p14:creationId xmlns:p14="http://schemas.microsoft.com/office/powerpoint/2010/main" val="901692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31BCEA6-8785-475E-2527-D2D9A317BA19}"/>
              </a:ext>
            </a:extLst>
          </p:cNvPr>
          <p:cNvSpPr>
            <a:spLocks noGrp="1"/>
          </p:cNvSpPr>
          <p:nvPr>
            <p:ph sz="half" idx="1"/>
          </p:nvPr>
        </p:nvSpPr>
        <p:spPr/>
        <p:txBody>
          <a:bodyPr>
            <a:normAutofit fontScale="70000" lnSpcReduction="20000"/>
          </a:bodyPr>
          <a:lstStyle/>
          <a:p>
            <a:pPr>
              <a:lnSpc>
                <a:spcPct val="120000"/>
              </a:lnSpc>
              <a:buFont typeface="Wingdings" pitchFamily="2" charset="2"/>
              <a:buChar char="Ø"/>
            </a:pPr>
            <a:r>
              <a:rPr lang="en-US" dirty="0"/>
              <a:t> First use of ACTAR TPC with pure 4He gas: we test the thick-GEM amplification system in beam conditions;</a:t>
            </a:r>
          </a:p>
          <a:p>
            <a:pPr>
              <a:lnSpc>
                <a:spcPct val="120000"/>
              </a:lnSpc>
              <a:buFont typeface="Wingdings" pitchFamily="2" charset="2"/>
              <a:buChar char="Ø"/>
            </a:pPr>
            <a:r>
              <a:rPr lang="en-US" dirty="0"/>
              <a:t> Measurement of the auxiliary Si detectors time resolution with the 4He(</a:t>
            </a:r>
            <a:r>
              <a:rPr lang="en-US" dirty="0" err="1"/>
              <a:t>n,n</a:t>
            </a:r>
            <a:r>
              <a:rPr lang="en-US" dirty="0"/>
              <a:t>’) reaction;</a:t>
            </a:r>
          </a:p>
          <a:p>
            <a:pPr>
              <a:lnSpc>
                <a:spcPct val="120000"/>
              </a:lnSpc>
              <a:buFont typeface="Wingdings" pitchFamily="2" charset="2"/>
              <a:buChar char="Ø"/>
            </a:pPr>
            <a:r>
              <a:rPr lang="en-US" dirty="0"/>
              <a:t> Validation of absolute cross section measurement with ACTAR TPC and a neutron beam; </a:t>
            </a:r>
          </a:p>
          <a:p>
            <a:pPr>
              <a:lnSpc>
                <a:spcPct val="120000"/>
              </a:lnSpc>
              <a:buFont typeface="Wingdings" pitchFamily="2" charset="2"/>
              <a:buChar char="Ø"/>
            </a:pPr>
            <a:r>
              <a:rPr lang="en-US" dirty="0"/>
              <a:t> Optimization of the 4He gas pressure and the placement of Si auxiliary detector for measuring various reaction channels.</a:t>
            </a:r>
            <a:endParaRPr lang="en-US" dirty="0">
              <a:solidFill>
                <a:srgbClr val="FF0000"/>
              </a:solidFill>
            </a:endParaRPr>
          </a:p>
          <a:p>
            <a:pPr marL="0" indent="0">
              <a:buNone/>
            </a:pPr>
            <a:endParaRPr lang="en-US" dirty="0"/>
          </a:p>
        </p:txBody>
      </p:sp>
      <p:sp>
        <p:nvSpPr>
          <p:cNvPr id="5" name="Espace réservé du pied de page 4">
            <a:extLst>
              <a:ext uri="{FF2B5EF4-FFF2-40B4-BE49-F238E27FC236}">
                <a16:creationId xmlns:a16="http://schemas.microsoft.com/office/drawing/2014/main" id="{C898D871-0D23-FE41-60A6-0A0357F4992D}"/>
              </a:ext>
            </a:extLst>
          </p:cNvPr>
          <p:cNvSpPr>
            <a:spLocks noGrp="1"/>
          </p:cNvSpPr>
          <p:nvPr>
            <p:ph type="ftr" sz="quarter" idx="11"/>
          </p:nvPr>
        </p:nvSpPr>
        <p:spPr/>
        <p:txBody>
          <a:bodyPr/>
          <a:lstStyle/>
          <a:p>
            <a:r>
              <a:rPr lang="en-US"/>
              <a:t>A. Chbihi, WPCF2024</a:t>
            </a:r>
          </a:p>
        </p:txBody>
      </p:sp>
      <p:sp>
        <p:nvSpPr>
          <p:cNvPr id="6" name="Espace réservé du numéro de diapositive 5">
            <a:extLst>
              <a:ext uri="{FF2B5EF4-FFF2-40B4-BE49-F238E27FC236}">
                <a16:creationId xmlns:a16="http://schemas.microsoft.com/office/drawing/2014/main" id="{663E9695-9731-0E17-122A-B335B95E5F2E}"/>
              </a:ext>
            </a:extLst>
          </p:cNvPr>
          <p:cNvSpPr>
            <a:spLocks noGrp="1"/>
          </p:cNvSpPr>
          <p:nvPr>
            <p:ph type="sldNum" sz="quarter" idx="12"/>
          </p:nvPr>
        </p:nvSpPr>
        <p:spPr/>
        <p:txBody>
          <a:bodyPr/>
          <a:lstStyle/>
          <a:p>
            <a:fld id="{E963A18E-9533-7D45-ADF1-0D60EEB371A8}" type="slidenum">
              <a:rPr lang="en-US" smtClean="0"/>
              <a:t>13</a:t>
            </a:fld>
            <a:endParaRPr lang="en-US"/>
          </a:p>
        </p:txBody>
      </p:sp>
      <p:sp>
        <p:nvSpPr>
          <p:cNvPr id="9" name="Titre 1">
            <a:extLst>
              <a:ext uri="{FF2B5EF4-FFF2-40B4-BE49-F238E27FC236}">
                <a16:creationId xmlns:a16="http://schemas.microsoft.com/office/drawing/2014/main" id="{9A7EE3A6-38AB-C86B-621D-F475A7A26B7C}"/>
              </a:ext>
            </a:extLst>
          </p:cNvPr>
          <p:cNvSpPr txBox="1">
            <a:spLocks/>
          </p:cNvSpPr>
          <p:nvPr/>
        </p:nvSpPr>
        <p:spPr>
          <a:xfrm>
            <a:off x="838200" y="365126"/>
            <a:ext cx="10515600" cy="7084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Test beam request</a:t>
            </a:r>
          </a:p>
        </p:txBody>
      </p:sp>
      <p:sp>
        <p:nvSpPr>
          <p:cNvPr id="10" name="Espace réservé du contenu 2">
            <a:extLst>
              <a:ext uri="{FF2B5EF4-FFF2-40B4-BE49-F238E27FC236}">
                <a16:creationId xmlns:a16="http://schemas.microsoft.com/office/drawing/2014/main" id="{952E5FFF-3546-72A1-617B-1960EE1292E2}"/>
              </a:ext>
            </a:extLst>
          </p:cNvPr>
          <p:cNvSpPr txBox="1">
            <a:spLocks/>
          </p:cNvSpPr>
          <p:nvPr/>
        </p:nvSpPr>
        <p:spPr>
          <a:xfrm>
            <a:off x="838200" y="1399950"/>
            <a:ext cx="10515600" cy="43513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endParaRPr lang="en-US" dirty="0"/>
          </a:p>
          <a:p>
            <a:pPr marL="0" indent="0">
              <a:lnSpc>
                <a:spcPct val="120000"/>
              </a:lnSpc>
              <a:buFont typeface="Arial" panose="020B0604020202020204" pitchFamily="34" charset="0"/>
              <a:buNone/>
            </a:pPr>
            <a:endParaRPr lang="en-US" dirty="0"/>
          </a:p>
        </p:txBody>
      </p:sp>
      <p:sp>
        <p:nvSpPr>
          <p:cNvPr id="11" name="ZoneTexte 10">
            <a:extLst>
              <a:ext uri="{FF2B5EF4-FFF2-40B4-BE49-F238E27FC236}">
                <a16:creationId xmlns:a16="http://schemas.microsoft.com/office/drawing/2014/main" id="{4E3E62F7-E888-3021-0AC7-810176D0926F}"/>
              </a:ext>
            </a:extLst>
          </p:cNvPr>
          <p:cNvSpPr txBox="1"/>
          <p:nvPr/>
        </p:nvSpPr>
        <p:spPr>
          <a:xfrm>
            <a:off x="851337" y="1261241"/>
            <a:ext cx="9130320" cy="369332"/>
          </a:xfrm>
          <a:prstGeom prst="rect">
            <a:avLst/>
          </a:prstGeom>
          <a:noFill/>
        </p:spPr>
        <p:txBody>
          <a:bodyPr wrap="none" rtlCol="0">
            <a:spAutoFit/>
          </a:bodyPr>
          <a:lstStyle/>
          <a:p>
            <a:r>
              <a:rPr lang="en-US" b="1" dirty="0"/>
              <a:t>This </a:t>
            </a:r>
            <a:r>
              <a:rPr lang="en-US" b="1" dirty="0" err="1"/>
              <a:t>LoI</a:t>
            </a:r>
            <a:r>
              <a:rPr lang="en-US" b="1" dirty="0"/>
              <a:t> will allow to test the  ACTAR-TPC Demonstrator apparatus in the following conditions:</a:t>
            </a:r>
          </a:p>
        </p:txBody>
      </p:sp>
      <p:pic>
        <p:nvPicPr>
          <p:cNvPr id="12" name="Espace réservé du contenu 11">
            <a:extLst>
              <a:ext uri="{FF2B5EF4-FFF2-40B4-BE49-F238E27FC236}">
                <a16:creationId xmlns:a16="http://schemas.microsoft.com/office/drawing/2014/main" id="{A57F1141-52AF-5343-8390-F6C23E4C17E3}"/>
              </a:ext>
            </a:extLst>
          </p:cNvPr>
          <p:cNvPicPr>
            <a:picLocks noGrp="1" noChangeAspect="1"/>
          </p:cNvPicPr>
          <p:nvPr>
            <p:ph sz="half" idx="2"/>
          </p:nvPr>
        </p:nvPicPr>
        <p:blipFill>
          <a:blip r:embed="rId2"/>
          <a:stretch>
            <a:fillRect/>
          </a:stretch>
        </p:blipFill>
        <p:spPr>
          <a:xfrm>
            <a:off x="7392024" y="1636433"/>
            <a:ext cx="3067771" cy="2239661"/>
          </a:xfrm>
          <a:prstGeom prst="rect">
            <a:avLst/>
          </a:prstGeom>
        </p:spPr>
      </p:pic>
      <p:pic>
        <p:nvPicPr>
          <p:cNvPr id="13" name="Image 12">
            <a:extLst>
              <a:ext uri="{FF2B5EF4-FFF2-40B4-BE49-F238E27FC236}">
                <a16:creationId xmlns:a16="http://schemas.microsoft.com/office/drawing/2014/main" id="{26694B8C-2DE5-FB14-7DF3-7870904CAF0E}"/>
              </a:ext>
            </a:extLst>
          </p:cNvPr>
          <p:cNvPicPr>
            <a:picLocks noChangeAspect="1"/>
          </p:cNvPicPr>
          <p:nvPr/>
        </p:nvPicPr>
        <p:blipFill>
          <a:blip r:embed="rId3"/>
          <a:stretch>
            <a:fillRect/>
          </a:stretch>
        </p:blipFill>
        <p:spPr>
          <a:xfrm>
            <a:off x="8122296" y="3820418"/>
            <a:ext cx="2070538" cy="2638266"/>
          </a:xfrm>
          <a:prstGeom prst="rect">
            <a:avLst/>
          </a:prstGeom>
        </p:spPr>
      </p:pic>
    </p:spTree>
    <p:extLst>
      <p:ext uri="{BB962C8B-B14F-4D97-AF65-F5344CB8AC3E}">
        <p14:creationId xmlns:p14="http://schemas.microsoft.com/office/powerpoint/2010/main" val="2038402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ECB3E7-FF7D-0A57-B107-BA7262EF5F9B}"/>
              </a:ext>
            </a:extLst>
          </p:cNvPr>
          <p:cNvSpPr>
            <a:spLocks noGrp="1"/>
          </p:cNvSpPr>
          <p:nvPr>
            <p:ph type="title"/>
          </p:nvPr>
        </p:nvSpPr>
        <p:spPr/>
        <p:txBody>
          <a:bodyPr/>
          <a:lstStyle/>
          <a:p>
            <a:r>
              <a:rPr lang="en-US" dirty="0"/>
              <a:t>Conclusion</a:t>
            </a:r>
          </a:p>
        </p:txBody>
      </p:sp>
      <p:sp>
        <p:nvSpPr>
          <p:cNvPr id="3" name="Espace réservé du contenu 2">
            <a:extLst>
              <a:ext uri="{FF2B5EF4-FFF2-40B4-BE49-F238E27FC236}">
                <a16:creationId xmlns:a16="http://schemas.microsoft.com/office/drawing/2014/main" id="{AB993597-AECA-7E6E-67B7-5DF4E6D22943}"/>
              </a:ext>
            </a:extLst>
          </p:cNvPr>
          <p:cNvSpPr>
            <a:spLocks noGrp="1"/>
          </p:cNvSpPr>
          <p:nvPr>
            <p:ph idx="1"/>
          </p:nvPr>
        </p:nvSpPr>
        <p:spPr/>
        <p:txBody>
          <a:bodyPr/>
          <a:lstStyle/>
          <a:p>
            <a:r>
              <a:rPr lang="en-US" dirty="0"/>
              <a:t>It is necessary to measure the branching ratio of the channels :         [p+ 3H], [n+3He] and [</a:t>
            </a:r>
            <a:r>
              <a:rPr lang="en-US" dirty="0" err="1"/>
              <a:t>d+d</a:t>
            </a:r>
            <a:r>
              <a:rPr lang="en-US" dirty="0"/>
              <a:t>] simultaneously as function of E*.</a:t>
            </a:r>
          </a:p>
          <a:p>
            <a:endParaRPr lang="en-US" dirty="0"/>
          </a:p>
          <a:p>
            <a:r>
              <a:rPr lang="en-US" dirty="0"/>
              <a:t>The reaction 4He(</a:t>
            </a:r>
            <a:r>
              <a:rPr lang="en-US" dirty="0" err="1"/>
              <a:t>n,n</a:t>
            </a:r>
            <a:r>
              <a:rPr lang="en-US" dirty="0"/>
              <a:t>’)4He* with NFS neutron beam and ACTAR-TPC is ideal. </a:t>
            </a:r>
          </a:p>
          <a:p>
            <a:endParaRPr lang="en-US" dirty="0"/>
          </a:p>
          <a:p>
            <a:r>
              <a:rPr lang="en-US" dirty="0"/>
              <a:t>It will allow to deduce the weight of the [</a:t>
            </a:r>
            <a:r>
              <a:rPr lang="en-US" dirty="0" err="1"/>
              <a:t>p+t</a:t>
            </a:r>
            <a:r>
              <a:rPr lang="en-US" dirty="0"/>
              <a:t>], [n+3He] and [</a:t>
            </a:r>
            <a:r>
              <a:rPr lang="en-US" dirty="0" err="1"/>
              <a:t>d+d</a:t>
            </a:r>
            <a:r>
              <a:rPr lang="en-US" dirty="0"/>
              <a:t>]. </a:t>
            </a:r>
          </a:p>
          <a:p>
            <a:endParaRPr lang="en-US" dirty="0"/>
          </a:p>
          <a:p>
            <a:r>
              <a:rPr lang="en-US" dirty="0">
                <a:solidFill>
                  <a:srgbClr val="FF0000"/>
                </a:solidFill>
              </a:rPr>
              <a:t>Constraints on NCGSM-CC calculations and other theories.</a:t>
            </a:r>
          </a:p>
          <a:p>
            <a:pPr marL="0" indent="0">
              <a:buNone/>
            </a:pPr>
            <a:endParaRPr lang="en-US" dirty="0"/>
          </a:p>
        </p:txBody>
      </p:sp>
      <p:sp>
        <p:nvSpPr>
          <p:cNvPr id="4" name="Espace réservé du pied de page 3">
            <a:extLst>
              <a:ext uri="{FF2B5EF4-FFF2-40B4-BE49-F238E27FC236}">
                <a16:creationId xmlns:a16="http://schemas.microsoft.com/office/drawing/2014/main" id="{D7DFEC04-4B20-7D84-1957-DAEF93BB4EE2}"/>
              </a:ext>
            </a:extLst>
          </p:cNvPr>
          <p:cNvSpPr>
            <a:spLocks noGrp="1"/>
          </p:cNvSpPr>
          <p:nvPr>
            <p:ph type="ftr" sz="quarter" idx="11"/>
          </p:nvPr>
        </p:nvSpPr>
        <p:spPr/>
        <p:txBody>
          <a:bodyPr/>
          <a:lstStyle/>
          <a:p>
            <a:r>
              <a:rPr lang="en-US"/>
              <a:t>A. Chbihi, WPCF2024</a:t>
            </a:r>
          </a:p>
        </p:txBody>
      </p:sp>
      <p:sp>
        <p:nvSpPr>
          <p:cNvPr id="5" name="Espace réservé du numéro de diapositive 4">
            <a:extLst>
              <a:ext uri="{FF2B5EF4-FFF2-40B4-BE49-F238E27FC236}">
                <a16:creationId xmlns:a16="http://schemas.microsoft.com/office/drawing/2014/main" id="{5A7742D2-99DC-554C-357E-0780C066EA9F}"/>
              </a:ext>
            </a:extLst>
          </p:cNvPr>
          <p:cNvSpPr>
            <a:spLocks noGrp="1"/>
          </p:cNvSpPr>
          <p:nvPr>
            <p:ph type="sldNum" sz="quarter" idx="12"/>
          </p:nvPr>
        </p:nvSpPr>
        <p:spPr/>
        <p:txBody>
          <a:bodyPr/>
          <a:lstStyle/>
          <a:p>
            <a:fld id="{E963A18E-9533-7D45-ADF1-0D60EEB371A8}" type="slidenum">
              <a:rPr lang="en-US" smtClean="0"/>
              <a:t>14</a:t>
            </a:fld>
            <a:endParaRPr lang="en-US"/>
          </a:p>
        </p:txBody>
      </p:sp>
    </p:spTree>
    <p:extLst>
      <p:ext uri="{BB962C8B-B14F-4D97-AF65-F5344CB8AC3E}">
        <p14:creationId xmlns:p14="http://schemas.microsoft.com/office/powerpoint/2010/main" val="1523549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34C1A6-C00B-93F7-0B19-B315B26BB064}"/>
              </a:ext>
            </a:extLst>
          </p:cNvPr>
          <p:cNvSpPr>
            <a:spLocks noGrp="1"/>
          </p:cNvSpPr>
          <p:nvPr>
            <p:ph type="title"/>
          </p:nvPr>
        </p:nvSpPr>
        <p:spPr/>
        <p:txBody>
          <a:bodyPr/>
          <a:lstStyle/>
          <a:p>
            <a:r>
              <a:rPr lang="en-US" dirty="0"/>
              <a:t>outline</a:t>
            </a:r>
          </a:p>
        </p:txBody>
      </p:sp>
      <p:sp>
        <p:nvSpPr>
          <p:cNvPr id="3" name="Espace réservé du contenu 2">
            <a:extLst>
              <a:ext uri="{FF2B5EF4-FFF2-40B4-BE49-F238E27FC236}">
                <a16:creationId xmlns:a16="http://schemas.microsoft.com/office/drawing/2014/main" id="{7BB6EEFF-F520-40E7-B323-4A73D7543078}"/>
              </a:ext>
            </a:extLst>
          </p:cNvPr>
          <p:cNvSpPr>
            <a:spLocks noGrp="1"/>
          </p:cNvSpPr>
          <p:nvPr>
            <p:ph idx="1"/>
          </p:nvPr>
        </p:nvSpPr>
        <p:spPr/>
        <p:txBody>
          <a:bodyPr>
            <a:normAutofit lnSpcReduction="10000"/>
          </a:bodyPr>
          <a:lstStyle/>
          <a:p>
            <a:r>
              <a:rPr lang="en-US" dirty="0"/>
              <a:t>Motivation to study </a:t>
            </a:r>
            <a:r>
              <a:rPr lang="en-US" dirty="0">
                <a:latin typeface="Symbol" pitchFamily="2" charset="2"/>
              </a:rPr>
              <a:t>a</a:t>
            </a:r>
            <a:r>
              <a:rPr lang="en-US" dirty="0"/>
              <a:t> particle.</a:t>
            </a:r>
          </a:p>
          <a:p>
            <a:endParaRPr lang="en-US" dirty="0"/>
          </a:p>
          <a:p>
            <a:r>
              <a:rPr lang="en-US" dirty="0"/>
              <a:t>NC-GSM predictions, open quantum system.</a:t>
            </a:r>
          </a:p>
          <a:p>
            <a:endParaRPr lang="en-US" dirty="0"/>
          </a:p>
          <a:p>
            <a:r>
              <a:rPr lang="en-US" dirty="0"/>
              <a:t>Correlation functions limits</a:t>
            </a:r>
          </a:p>
          <a:p>
            <a:endParaRPr lang="en-US" dirty="0"/>
          </a:p>
          <a:p>
            <a:r>
              <a:rPr lang="en-US" dirty="0"/>
              <a:t>Alternative solution : experiment to constrain theory.</a:t>
            </a:r>
          </a:p>
          <a:p>
            <a:endParaRPr lang="en-US" dirty="0"/>
          </a:p>
          <a:p>
            <a:r>
              <a:rPr lang="en-US" dirty="0"/>
              <a:t>Conclusion</a:t>
            </a:r>
          </a:p>
          <a:p>
            <a:endParaRPr lang="en-US" dirty="0"/>
          </a:p>
          <a:p>
            <a:endParaRPr lang="en-US" dirty="0"/>
          </a:p>
          <a:p>
            <a:endParaRPr lang="en-US" dirty="0"/>
          </a:p>
          <a:p>
            <a:endParaRPr lang="en-US" dirty="0"/>
          </a:p>
          <a:p>
            <a:endParaRPr lang="en-US" dirty="0"/>
          </a:p>
        </p:txBody>
      </p:sp>
      <p:sp>
        <p:nvSpPr>
          <p:cNvPr id="4" name="Espace réservé du pied de page 3">
            <a:extLst>
              <a:ext uri="{FF2B5EF4-FFF2-40B4-BE49-F238E27FC236}">
                <a16:creationId xmlns:a16="http://schemas.microsoft.com/office/drawing/2014/main" id="{F60EDF63-CEC0-4991-0355-E3B09AF274F5}"/>
              </a:ext>
            </a:extLst>
          </p:cNvPr>
          <p:cNvSpPr>
            <a:spLocks noGrp="1"/>
          </p:cNvSpPr>
          <p:nvPr>
            <p:ph type="ftr" sz="quarter" idx="11"/>
          </p:nvPr>
        </p:nvSpPr>
        <p:spPr/>
        <p:txBody>
          <a:bodyPr/>
          <a:lstStyle/>
          <a:p>
            <a:r>
              <a:rPr lang="en-US"/>
              <a:t>A. Chbihi, WPCF2024</a:t>
            </a:r>
          </a:p>
        </p:txBody>
      </p:sp>
      <p:sp>
        <p:nvSpPr>
          <p:cNvPr id="5" name="Espace réservé du numéro de diapositive 4">
            <a:extLst>
              <a:ext uri="{FF2B5EF4-FFF2-40B4-BE49-F238E27FC236}">
                <a16:creationId xmlns:a16="http://schemas.microsoft.com/office/drawing/2014/main" id="{E2BEC935-91A0-A788-A830-708D8E35E7F2}"/>
              </a:ext>
            </a:extLst>
          </p:cNvPr>
          <p:cNvSpPr>
            <a:spLocks noGrp="1"/>
          </p:cNvSpPr>
          <p:nvPr>
            <p:ph type="sldNum" sz="quarter" idx="12"/>
          </p:nvPr>
        </p:nvSpPr>
        <p:spPr/>
        <p:txBody>
          <a:bodyPr/>
          <a:lstStyle/>
          <a:p>
            <a:fld id="{E963A18E-9533-7D45-ADF1-0D60EEB371A8}" type="slidenum">
              <a:rPr lang="en-US" smtClean="0"/>
              <a:t>2</a:t>
            </a:fld>
            <a:endParaRPr lang="en-US"/>
          </a:p>
        </p:txBody>
      </p:sp>
    </p:spTree>
    <p:extLst>
      <p:ext uri="{BB962C8B-B14F-4D97-AF65-F5344CB8AC3E}">
        <p14:creationId xmlns:p14="http://schemas.microsoft.com/office/powerpoint/2010/main" val="780416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073B50-A433-E086-D9D6-CBAE4961BFC2}"/>
              </a:ext>
            </a:extLst>
          </p:cNvPr>
          <p:cNvSpPr>
            <a:spLocks noGrp="1"/>
          </p:cNvSpPr>
          <p:nvPr>
            <p:ph type="title"/>
          </p:nvPr>
        </p:nvSpPr>
        <p:spPr>
          <a:xfrm>
            <a:off x="838200" y="365126"/>
            <a:ext cx="6322873" cy="706930"/>
          </a:xfrm>
        </p:spPr>
        <p:txBody>
          <a:bodyPr>
            <a:normAutofit/>
          </a:bodyPr>
          <a:lstStyle/>
          <a:p>
            <a:r>
              <a:rPr lang="en-US" dirty="0"/>
              <a:t>Why study the </a:t>
            </a:r>
            <a:r>
              <a:rPr lang="en-US" dirty="0">
                <a:latin typeface="Symbol" pitchFamily="2" charset="2"/>
              </a:rPr>
              <a:t>a </a:t>
            </a:r>
            <a:r>
              <a:rPr lang="en-US" dirty="0"/>
              <a:t>particle?</a:t>
            </a:r>
            <a:endParaRPr lang="en-US" dirty="0">
              <a:latin typeface="Symbol" pitchFamily="2" charset="2"/>
            </a:endParaRPr>
          </a:p>
        </p:txBody>
      </p:sp>
      <p:sp>
        <p:nvSpPr>
          <p:cNvPr id="5" name="Espace réservé du pied de page 4">
            <a:extLst>
              <a:ext uri="{FF2B5EF4-FFF2-40B4-BE49-F238E27FC236}">
                <a16:creationId xmlns:a16="http://schemas.microsoft.com/office/drawing/2014/main" id="{89B6066B-7D81-6168-7982-944BBEE05CAA}"/>
              </a:ext>
            </a:extLst>
          </p:cNvPr>
          <p:cNvSpPr>
            <a:spLocks noGrp="1"/>
          </p:cNvSpPr>
          <p:nvPr>
            <p:ph type="ftr" sz="quarter" idx="11"/>
          </p:nvPr>
        </p:nvSpPr>
        <p:spPr/>
        <p:txBody>
          <a:bodyPr/>
          <a:lstStyle/>
          <a:p>
            <a:r>
              <a:rPr lang="en-US" dirty="0"/>
              <a:t>A. Chbihi, WPCF2024</a:t>
            </a:r>
          </a:p>
        </p:txBody>
      </p:sp>
      <p:sp>
        <p:nvSpPr>
          <p:cNvPr id="6" name="Espace réservé du numéro de diapositive 5">
            <a:extLst>
              <a:ext uri="{FF2B5EF4-FFF2-40B4-BE49-F238E27FC236}">
                <a16:creationId xmlns:a16="http://schemas.microsoft.com/office/drawing/2014/main" id="{FC7E6CC4-96DE-9F5D-BA33-ED725E0E8B14}"/>
              </a:ext>
            </a:extLst>
          </p:cNvPr>
          <p:cNvSpPr>
            <a:spLocks noGrp="1"/>
          </p:cNvSpPr>
          <p:nvPr>
            <p:ph type="sldNum" sz="quarter" idx="12"/>
          </p:nvPr>
        </p:nvSpPr>
        <p:spPr/>
        <p:txBody>
          <a:bodyPr/>
          <a:lstStyle/>
          <a:p>
            <a:fld id="{E963A18E-9533-7D45-ADF1-0D60EEB371A8}" type="slidenum">
              <a:rPr lang="en-US" smtClean="0"/>
              <a:t>3</a:t>
            </a:fld>
            <a:endParaRPr lang="en-US"/>
          </a:p>
        </p:txBody>
      </p:sp>
      <p:sp>
        <p:nvSpPr>
          <p:cNvPr id="7" name="Espace réservé du contenu 3">
            <a:extLst>
              <a:ext uri="{FF2B5EF4-FFF2-40B4-BE49-F238E27FC236}">
                <a16:creationId xmlns:a16="http://schemas.microsoft.com/office/drawing/2014/main" id="{D51E2E44-6EDA-86BA-2CF3-060D51E71419}"/>
              </a:ext>
            </a:extLst>
          </p:cNvPr>
          <p:cNvSpPr>
            <a:spLocks noGrp="1"/>
          </p:cNvSpPr>
          <p:nvPr>
            <p:ph sz="half" idx="1"/>
          </p:nvPr>
        </p:nvSpPr>
        <p:spPr>
          <a:xfrm>
            <a:off x="838200" y="1068870"/>
            <a:ext cx="5257800" cy="5098288"/>
          </a:xfrm>
        </p:spPr>
        <p:txBody>
          <a:bodyPr>
            <a:noAutofit/>
          </a:bodyPr>
          <a:lstStyle/>
          <a:p>
            <a:r>
              <a:rPr lang="en-US" sz="1800" dirty="0"/>
              <a:t>4He nucleus is one of the most extensively studied atomic nuclei, given the small number of constituents (4 nucleons), it can be accurately described by state-of-the-art theoretical calculations, based on </a:t>
            </a:r>
            <a:r>
              <a:rPr lang="en-US" sz="1800" dirty="0" err="1">
                <a:latin typeface="Symbol" pitchFamily="2" charset="2"/>
              </a:rPr>
              <a:t>c</a:t>
            </a:r>
            <a:r>
              <a:rPr lang="en-US" sz="1800" dirty="0" err="1"/>
              <a:t>EFT</a:t>
            </a:r>
            <a:r>
              <a:rPr lang="en-US" sz="1800" dirty="0"/>
              <a:t>. </a:t>
            </a:r>
          </a:p>
          <a:p>
            <a:r>
              <a:rPr lang="en-US" sz="1800" dirty="0"/>
              <a:t>Still disagreement to reproduce the proton-decaying from the GS       to the first excited state      </a:t>
            </a:r>
            <a:r>
              <a:rPr lang="en-US" sz="1800" dirty="0">
                <a:latin typeface="+mj-lt"/>
              </a:rPr>
              <a:t> </a:t>
            </a:r>
          </a:p>
          <a:p>
            <a:r>
              <a:rPr lang="en-US" sz="1800" dirty="0"/>
              <a:t>Recent experiment was performed at Mainz Microtron (MAMI) to investigate this resonance via inelastic e- scattering ( 4He(e-,e-’) 4He*).</a:t>
            </a:r>
          </a:p>
          <a:p>
            <a:r>
              <a:rPr lang="en-US" sz="1800" dirty="0"/>
              <a:t>The new experiment improves significantly the precision (the red boxes). </a:t>
            </a:r>
          </a:p>
          <a:p>
            <a:r>
              <a:rPr lang="en-US" sz="1800" dirty="0"/>
              <a:t>Surprisingly,   the measured value for this transition is only half of what </a:t>
            </a:r>
            <a:r>
              <a:rPr lang="en-US" sz="1800" dirty="0" err="1">
                <a:latin typeface="Symbol" pitchFamily="2" charset="2"/>
              </a:rPr>
              <a:t>c</a:t>
            </a:r>
            <a:r>
              <a:rPr lang="en-US" sz="1800" dirty="0" err="1"/>
              <a:t>EFT</a:t>
            </a:r>
            <a:r>
              <a:rPr lang="en-US" sz="1800" dirty="0"/>
              <a:t> had predicted, raising doubts about previous models that treat 4He as a </a:t>
            </a:r>
            <a:r>
              <a:rPr lang="en-US" sz="1800" dirty="0">
                <a:solidFill>
                  <a:srgbClr val="FF0000"/>
                </a:solidFill>
              </a:rPr>
              <a:t>closed quantum system</a:t>
            </a:r>
            <a:r>
              <a:rPr lang="en-US" sz="1800" dirty="0"/>
              <a:t>.</a:t>
            </a:r>
          </a:p>
        </p:txBody>
      </p:sp>
      <p:pic>
        <p:nvPicPr>
          <p:cNvPr id="8" name="Espace réservé du contenu 7">
            <a:extLst>
              <a:ext uri="{FF2B5EF4-FFF2-40B4-BE49-F238E27FC236}">
                <a16:creationId xmlns:a16="http://schemas.microsoft.com/office/drawing/2014/main" id="{947DA9AC-F2FF-5F93-852E-811BA4BDD081}"/>
              </a:ext>
            </a:extLst>
          </p:cNvPr>
          <p:cNvPicPr>
            <a:picLocks noGrp="1" noChangeAspect="1"/>
          </p:cNvPicPr>
          <p:nvPr>
            <p:ph sz="half" idx="2"/>
          </p:nvPr>
        </p:nvPicPr>
        <p:blipFill>
          <a:blip r:embed="rId2"/>
          <a:stretch>
            <a:fillRect/>
          </a:stretch>
        </p:blipFill>
        <p:spPr>
          <a:xfrm>
            <a:off x="7543149" y="1242294"/>
            <a:ext cx="3430232" cy="1772929"/>
          </a:xfrm>
          <a:prstGeom prst="rect">
            <a:avLst/>
          </a:prstGeom>
        </p:spPr>
      </p:pic>
      <p:pic>
        <p:nvPicPr>
          <p:cNvPr id="9" name="Espace réservé du contenu 4">
            <a:extLst>
              <a:ext uri="{FF2B5EF4-FFF2-40B4-BE49-F238E27FC236}">
                <a16:creationId xmlns:a16="http://schemas.microsoft.com/office/drawing/2014/main" id="{F6285243-FDDF-D5B2-FF3B-B568DD5647A0}"/>
              </a:ext>
            </a:extLst>
          </p:cNvPr>
          <p:cNvPicPr>
            <a:picLocks noChangeAspect="1"/>
          </p:cNvPicPr>
          <p:nvPr/>
        </p:nvPicPr>
        <p:blipFill>
          <a:blip r:embed="rId3"/>
          <a:stretch>
            <a:fillRect/>
          </a:stretch>
        </p:blipFill>
        <p:spPr>
          <a:xfrm>
            <a:off x="7396656" y="3156672"/>
            <a:ext cx="3814074" cy="2589556"/>
          </a:xfrm>
          <a:prstGeom prst="rect">
            <a:avLst/>
          </a:prstGeom>
        </p:spPr>
      </p:pic>
      <p:sp>
        <p:nvSpPr>
          <p:cNvPr id="10" name="ZoneTexte 9">
            <a:extLst>
              <a:ext uri="{FF2B5EF4-FFF2-40B4-BE49-F238E27FC236}">
                <a16:creationId xmlns:a16="http://schemas.microsoft.com/office/drawing/2014/main" id="{3C185883-2BAE-747C-3270-F1B6EAE6E0C5}"/>
              </a:ext>
            </a:extLst>
          </p:cNvPr>
          <p:cNvSpPr txBox="1"/>
          <p:nvPr/>
        </p:nvSpPr>
        <p:spPr>
          <a:xfrm>
            <a:off x="7161073" y="5816450"/>
            <a:ext cx="4641403" cy="954107"/>
          </a:xfrm>
          <a:prstGeom prst="rect">
            <a:avLst/>
          </a:prstGeom>
          <a:noFill/>
        </p:spPr>
        <p:txBody>
          <a:bodyPr wrap="square">
            <a:spAutoFit/>
          </a:bodyPr>
          <a:lstStyle/>
          <a:p>
            <a:r>
              <a:rPr lang="fr-FR" sz="1400" i="1" dirty="0">
                <a:solidFill>
                  <a:srgbClr val="231F20"/>
                </a:solidFill>
                <a:effectLst/>
                <a:latin typeface="Times"/>
              </a:rPr>
              <a:t>S. </a:t>
            </a:r>
            <a:r>
              <a:rPr lang="fr-FR" sz="1400" i="1" dirty="0" err="1">
                <a:solidFill>
                  <a:srgbClr val="231F20"/>
                </a:solidFill>
                <a:effectLst/>
                <a:latin typeface="Times"/>
              </a:rPr>
              <a:t>Kegel</a:t>
            </a:r>
            <a:r>
              <a:rPr lang="fr-FR" sz="1400" i="1" dirty="0">
                <a:solidFill>
                  <a:srgbClr val="231F20"/>
                </a:solidFill>
                <a:effectLst/>
                <a:latin typeface="Times"/>
              </a:rPr>
              <a:t> et al., </a:t>
            </a:r>
            <a:r>
              <a:rPr lang="fr-FR" sz="1400" i="1" dirty="0" err="1">
                <a:solidFill>
                  <a:srgbClr val="231F20"/>
                </a:solidFill>
                <a:effectLst/>
                <a:latin typeface="Times"/>
              </a:rPr>
              <a:t>Measurement</a:t>
            </a:r>
            <a:r>
              <a:rPr lang="fr-FR" sz="1400" i="1" dirty="0">
                <a:solidFill>
                  <a:srgbClr val="231F20"/>
                </a:solidFill>
                <a:effectLst/>
                <a:latin typeface="Times"/>
              </a:rPr>
              <a:t> of the </a:t>
            </a:r>
            <a:r>
              <a:rPr lang="el-GR" sz="1400" i="1" dirty="0">
                <a:solidFill>
                  <a:srgbClr val="231F20"/>
                </a:solidFill>
                <a:effectLst/>
                <a:latin typeface="Helvetica" pitchFamily="2" charset="0"/>
              </a:rPr>
              <a:t>α</a:t>
            </a:r>
            <a:r>
              <a:rPr lang="el-GR" sz="1400" i="1" dirty="0">
                <a:solidFill>
                  <a:srgbClr val="231F20"/>
                </a:solidFill>
                <a:effectLst/>
                <a:latin typeface="Times"/>
              </a:rPr>
              <a:t>-</a:t>
            </a:r>
            <a:r>
              <a:rPr lang="fr-FR" sz="1400" i="1" dirty="0" err="1">
                <a:solidFill>
                  <a:srgbClr val="231F20"/>
                </a:solidFill>
                <a:effectLst/>
                <a:latin typeface="Times"/>
              </a:rPr>
              <a:t>particle</a:t>
            </a:r>
            <a:r>
              <a:rPr lang="fr-FR" sz="1400" i="1" dirty="0">
                <a:solidFill>
                  <a:srgbClr val="231F20"/>
                </a:solidFill>
                <a:effectLst/>
                <a:latin typeface="Times"/>
              </a:rPr>
              <a:t> monopole</a:t>
            </a:r>
            <a:endParaRPr lang="fr-FR" sz="1400" dirty="0">
              <a:solidFill>
                <a:srgbClr val="231F20"/>
              </a:solidFill>
              <a:effectLst/>
              <a:latin typeface="Times"/>
            </a:endParaRPr>
          </a:p>
          <a:p>
            <a:r>
              <a:rPr lang="fr-FR" sz="1400" i="1" dirty="0">
                <a:solidFill>
                  <a:srgbClr val="231F20"/>
                </a:solidFill>
                <a:effectLst/>
                <a:latin typeface="Times"/>
              </a:rPr>
              <a:t>transition </a:t>
            </a:r>
            <a:r>
              <a:rPr lang="fr-FR" sz="1400" i="1" dirty="0" err="1">
                <a:solidFill>
                  <a:srgbClr val="231F20"/>
                </a:solidFill>
                <a:effectLst/>
                <a:latin typeface="Times"/>
              </a:rPr>
              <a:t>form</a:t>
            </a:r>
            <a:r>
              <a:rPr lang="fr-FR" sz="1400" i="1" dirty="0">
                <a:solidFill>
                  <a:srgbClr val="231F20"/>
                </a:solidFill>
                <a:effectLst/>
                <a:latin typeface="Times"/>
              </a:rPr>
              <a:t> factor challenges </a:t>
            </a:r>
            <a:r>
              <a:rPr lang="fr-FR" sz="1400" i="1" dirty="0" err="1">
                <a:solidFill>
                  <a:srgbClr val="231F20"/>
                </a:solidFill>
                <a:effectLst/>
                <a:latin typeface="Times"/>
              </a:rPr>
              <a:t>theory</a:t>
            </a:r>
            <a:r>
              <a:rPr lang="fr-FR" sz="1400" i="1" dirty="0">
                <a:solidFill>
                  <a:srgbClr val="231F20"/>
                </a:solidFill>
                <a:effectLst/>
                <a:latin typeface="Times"/>
              </a:rPr>
              <a:t>: A </a:t>
            </a:r>
            <a:r>
              <a:rPr lang="fr-FR" sz="1400" i="1" dirty="0" err="1">
                <a:solidFill>
                  <a:srgbClr val="231F20"/>
                </a:solidFill>
                <a:effectLst/>
                <a:latin typeface="Times"/>
              </a:rPr>
              <a:t>low-energy</a:t>
            </a:r>
            <a:endParaRPr lang="fr-FR" sz="1400" dirty="0">
              <a:solidFill>
                <a:srgbClr val="231F20"/>
              </a:solidFill>
              <a:effectLst/>
              <a:latin typeface="Times"/>
            </a:endParaRPr>
          </a:p>
          <a:p>
            <a:r>
              <a:rPr lang="fr-FR" sz="1400" i="1" dirty="0">
                <a:solidFill>
                  <a:srgbClr val="231F20"/>
                </a:solidFill>
                <a:effectLst/>
                <a:latin typeface="Times"/>
              </a:rPr>
              <a:t>puzzle for </a:t>
            </a:r>
            <a:r>
              <a:rPr lang="fr-FR" sz="1400" i="1" dirty="0" err="1">
                <a:solidFill>
                  <a:srgbClr val="231F20"/>
                </a:solidFill>
                <a:effectLst/>
                <a:latin typeface="Times"/>
              </a:rPr>
              <a:t>nuclear</a:t>
            </a:r>
            <a:r>
              <a:rPr lang="fr-FR" sz="1400" i="1" dirty="0">
                <a:solidFill>
                  <a:srgbClr val="231F20"/>
                </a:solidFill>
                <a:effectLst/>
                <a:latin typeface="Times"/>
              </a:rPr>
              <a:t> forces?, </a:t>
            </a:r>
            <a:r>
              <a:rPr lang="fr-FR" sz="1400" i="1" dirty="0">
                <a:solidFill>
                  <a:srgbClr val="2E3093"/>
                </a:solidFill>
                <a:effectLst/>
                <a:latin typeface="Times"/>
              </a:rPr>
              <a:t>Phys. </a:t>
            </a:r>
            <a:r>
              <a:rPr lang="fr-FR" sz="1400" i="1" dirty="0" err="1">
                <a:solidFill>
                  <a:srgbClr val="2E3093"/>
                </a:solidFill>
                <a:effectLst/>
                <a:latin typeface="Times"/>
              </a:rPr>
              <a:t>Rev</a:t>
            </a:r>
            <a:r>
              <a:rPr lang="fr-FR" sz="1400" i="1" dirty="0">
                <a:solidFill>
                  <a:srgbClr val="2E3093"/>
                </a:solidFill>
                <a:effectLst/>
                <a:latin typeface="Times"/>
              </a:rPr>
              <a:t>. </a:t>
            </a:r>
            <a:r>
              <a:rPr lang="fr-FR" sz="1400" i="1" dirty="0" err="1">
                <a:solidFill>
                  <a:srgbClr val="2E3093"/>
                </a:solidFill>
                <a:effectLst/>
                <a:latin typeface="Times"/>
              </a:rPr>
              <a:t>Lett</a:t>
            </a:r>
            <a:r>
              <a:rPr lang="fr-FR" sz="1400" i="1" dirty="0">
                <a:solidFill>
                  <a:srgbClr val="2E3093"/>
                </a:solidFill>
                <a:effectLst/>
                <a:latin typeface="Times"/>
              </a:rPr>
              <a:t>. 130, 152502</a:t>
            </a:r>
            <a:endParaRPr lang="fr-FR" sz="1400" dirty="0">
              <a:solidFill>
                <a:srgbClr val="2E3093"/>
              </a:solidFill>
              <a:effectLst/>
              <a:latin typeface="Times"/>
            </a:endParaRPr>
          </a:p>
          <a:p>
            <a:r>
              <a:rPr lang="fr-FR" sz="1400" i="1" dirty="0">
                <a:solidFill>
                  <a:srgbClr val="2E3093"/>
                </a:solidFill>
                <a:effectLst/>
                <a:latin typeface="Times"/>
              </a:rPr>
              <a:t>(2023)</a:t>
            </a:r>
            <a:r>
              <a:rPr lang="fr-FR" sz="1400" i="1" dirty="0">
                <a:solidFill>
                  <a:srgbClr val="231F20"/>
                </a:solidFill>
                <a:effectLst/>
                <a:latin typeface="Times"/>
              </a:rPr>
              <a:t>.</a:t>
            </a:r>
            <a:endParaRPr lang="fr-FR" sz="1400" dirty="0">
              <a:solidFill>
                <a:srgbClr val="2E3093"/>
              </a:solidFill>
              <a:effectLst/>
              <a:latin typeface="Times"/>
            </a:endParaRPr>
          </a:p>
        </p:txBody>
      </p:sp>
      <p:pic>
        <p:nvPicPr>
          <p:cNvPr id="11" name="Image 10">
            <a:extLst>
              <a:ext uri="{FF2B5EF4-FFF2-40B4-BE49-F238E27FC236}">
                <a16:creationId xmlns:a16="http://schemas.microsoft.com/office/drawing/2014/main" id="{35C34F29-5F74-B006-D389-CEF784A4085B}"/>
              </a:ext>
            </a:extLst>
          </p:cNvPr>
          <p:cNvPicPr>
            <a:picLocks noChangeAspect="1"/>
          </p:cNvPicPr>
          <p:nvPr/>
        </p:nvPicPr>
        <p:blipFill>
          <a:blip r:embed="rId4"/>
          <a:stretch>
            <a:fillRect/>
          </a:stretch>
        </p:blipFill>
        <p:spPr>
          <a:xfrm>
            <a:off x="3202590" y="2688008"/>
            <a:ext cx="292100" cy="393700"/>
          </a:xfrm>
          <a:prstGeom prst="rect">
            <a:avLst/>
          </a:prstGeom>
        </p:spPr>
      </p:pic>
      <p:pic>
        <p:nvPicPr>
          <p:cNvPr id="12" name="Image 11">
            <a:extLst>
              <a:ext uri="{FF2B5EF4-FFF2-40B4-BE49-F238E27FC236}">
                <a16:creationId xmlns:a16="http://schemas.microsoft.com/office/drawing/2014/main" id="{DDB89DA9-6972-67EA-7EB4-2404FEAB5616}"/>
              </a:ext>
            </a:extLst>
          </p:cNvPr>
          <p:cNvPicPr>
            <a:picLocks noChangeAspect="1"/>
          </p:cNvPicPr>
          <p:nvPr/>
        </p:nvPicPr>
        <p:blipFill>
          <a:blip r:embed="rId5"/>
          <a:stretch>
            <a:fillRect/>
          </a:stretch>
        </p:blipFill>
        <p:spPr>
          <a:xfrm>
            <a:off x="5790305" y="2688008"/>
            <a:ext cx="305695" cy="402230"/>
          </a:xfrm>
          <a:prstGeom prst="rect">
            <a:avLst/>
          </a:prstGeom>
        </p:spPr>
      </p:pic>
      <p:sp>
        <p:nvSpPr>
          <p:cNvPr id="15" name="ZoneTexte 14">
            <a:extLst>
              <a:ext uri="{FF2B5EF4-FFF2-40B4-BE49-F238E27FC236}">
                <a16:creationId xmlns:a16="http://schemas.microsoft.com/office/drawing/2014/main" id="{1AE296EE-3A29-FA71-04F1-370EDFC4F523}"/>
              </a:ext>
            </a:extLst>
          </p:cNvPr>
          <p:cNvSpPr txBox="1"/>
          <p:nvPr/>
        </p:nvSpPr>
        <p:spPr>
          <a:xfrm>
            <a:off x="7496519" y="674551"/>
            <a:ext cx="3430232" cy="369332"/>
          </a:xfrm>
          <a:prstGeom prst="rect">
            <a:avLst/>
          </a:prstGeom>
          <a:noFill/>
        </p:spPr>
        <p:txBody>
          <a:bodyPr wrap="square">
            <a:spAutoFit/>
          </a:bodyPr>
          <a:lstStyle/>
          <a:p>
            <a:r>
              <a:rPr lang="en-US" sz="1800" dirty="0"/>
              <a:t>inelastic e- scattering  4He(e-,e-’) </a:t>
            </a:r>
            <a:endParaRPr lang="en-US" dirty="0"/>
          </a:p>
        </p:txBody>
      </p:sp>
      <p:sp>
        <p:nvSpPr>
          <p:cNvPr id="16" name="ZoneTexte 15">
            <a:extLst>
              <a:ext uri="{FF2B5EF4-FFF2-40B4-BE49-F238E27FC236}">
                <a16:creationId xmlns:a16="http://schemas.microsoft.com/office/drawing/2014/main" id="{7AA1D0FD-F426-33EB-868A-C3985A93CA64}"/>
              </a:ext>
            </a:extLst>
          </p:cNvPr>
          <p:cNvSpPr txBox="1"/>
          <p:nvPr/>
        </p:nvSpPr>
        <p:spPr>
          <a:xfrm rot="16200000">
            <a:off x="5917436" y="2002215"/>
            <a:ext cx="2279727" cy="369332"/>
          </a:xfrm>
          <a:prstGeom prst="rect">
            <a:avLst/>
          </a:prstGeom>
          <a:noFill/>
        </p:spPr>
        <p:txBody>
          <a:bodyPr wrap="none" rtlCol="0">
            <a:spAutoFit/>
          </a:bodyPr>
          <a:lstStyle/>
          <a:p>
            <a:r>
              <a:rPr lang="en-US" dirty="0"/>
              <a:t>credit : A. </a:t>
            </a:r>
            <a:r>
              <a:rPr lang="en-US" dirty="0" err="1"/>
              <a:t>Stonebraker</a:t>
            </a:r>
            <a:endParaRPr lang="en-US" dirty="0"/>
          </a:p>
        </p:txBody>
      </p:sp>
    </p:spTree>
    <p:extLst>
      <p:ext uri="{BB962C8B-B14F-4D97-AF65-F5344CB8AC3E}">
        <p14:creationId xmlns:p14="http://schemas.microsoft.com/office/powerpoint/2010/main" val="283729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073B50-A433-E086-D9D6-CBAE4961BFC2}"/>
              </a:ext>
            </a:extLst>
          </p:cNvPr>
          <p:cNvSpPr>
            <a:spLocks noGrp="1"/>
          </p:cNvSpPr>
          <p:nvPr>
            <p:ph type="title"/>
          </p:nvPr>
        </p:nvSpPr>
        <p:spPr>
          <a:xfrm>
            <a:off x="838200" y="365126"/>
            <a:ext cx="6322873" cy="706930"/>
          </a:xfrm>
        </p:spPr>
        <p:txBody>
          <a:bodyPr>
            <a:normAutofit/>
          </a:bodyPr>
          <a:lstStyle/>
          <a:p>
            <a:r>
              <a:rPr lang="en-US" dirty="0"/>
              <a:t>Why study the </a:t>
            </a:r>
            <a:r>
              <a:rPr lang="en-US" dirty="0">
                <a:latin typeface="Symbol" pitchFamily="2" charset="2"/>
              </a:rPr>
              <a:t>a </a:t>
            </a:r>
            <a:r>
              <a:rPr lang="en-US" dirty="0"/>
              <a:t>particle?</a:t>
            </a:r>
            <a:endParaRPr lang="en-US" dirty="0">
              <a:latin typeface="Symbol" pitchFamily="2" charset="2"/>
            </a:endParaRPr>
          </a:p>
        </p:txBody>
      </p:sp>
      <p:sp>
        <p:nvSpPr>
          <p:cNvPr id="5" name="Espace réservé du pied de page 4">
            <a:extLst>
              <a:ext uri="{FF2B5EF4-FFF2-40B4-BE49-F238E27FC236}">
                <a16:creationId xmlns:a16="http://schemas.microsoft.com/office/drawing/2014/main" id="{89B6066B-7D81-6168-7982-944BBEE05CAA}"/>
              </a:ext>
            </a:extLst>
          </p:cNvPr>
          <p:cNvSpPr>
            <a:spLocks noGrp="1"/>
          </p:cNvSpPr>
          <p:nvPr>
            <p:ph type="ftr" sz="quarter" idx="11"/>
          </p:nvPr>
        </p:nvSpPr>
        <p:spPr/>
        <p:txBody>
          <a:bodyPr/>
          <a:lstStyle/>
          <a:p>
            <a:r>
              <a:rPr lang="en-US" dirty="0"/>
              <a:t>A. Chbihi, WPCF2024</a:t>
            </a:r>
          </a:p>
        </p:txBody>
      </p:sp>
      <p:sp>
        <p:nvSpPr>
          <p:cNvPr id="6" name="Espace réservé du numéro de diapositive 5">
            <a:extLst>
              <a:ext uri="{FF2B5EF4-FFF2-40B4-BE49-F238E27FC236}">
                <a16:creationId xmlns:a16="http://schemas.microsoft.com/office/drawing/2014/main" id="{FC7E6CC4-96DE-9F5D-BA33-ED725E0E8B14}"/>
              </a:ext>
            </a:extLst>
          </p:cNvPr>
          <p:cNvSpPr>
            <a:spLocks noGrp="1"/>
          </p:cNvSpPr>
          <p:nvPr>
            <p:ph type="sldNum" sz="quarter" idx="12"/>
          </p:nvPr>
        </p:nvSpPr>
        <p:spPr/>
        <p:txBody>
          <a:bodyPr/>
          <a:lstStyle/>
          <a:p>
            <a:fld id="{E963A18E-9533-7D45-ADF1-0D60EEB371A8}" type="slidenum">
              <a:rPr lang="en-US" smtClean="0"/>
              <a:t>4</a:t>
            </a:fld>
            <a:endParaRPr lang="en-US"/>
          </a:p>
        </p:txBody>
      </p:sp>
      <p:sp>
        <p:nvSpPr>
          <p:cNvPr id="7" name="Espace réservé du contenu 3">
            <a:extLst>
              <a:ext uri="{FF2B5EF4-FFF2-40B4-BE49-F238E27FC236}">
                <a16:creationId xmlns:a16="http://schemas.microsoft.com/office/drawing/2014/main" id="{D51E2E44-6EDA-86BA-2CF3-060D51E71419}"/>
              </a:ext>
            </a:extLst>
          </p:cNvPr>
          <p:cNvSpPr>
            <a:spLocks noGrp="1"/>
          </p:cNvSpPr>
          <p:nvPr>
            <p:ph sz="half" idx="1"/>
          </p:nvPr>
        </p:nvSpPr>
        <p:spPr>
          <a:xfrm>
            <a:off x="838200" y="1068870"/>
            <a:ext cx="5436476" cy="5098288"/>
          </a:xfrm>
        </p:spPr>
        <p:txBody>
          <a:bodyPr>
            <a:noAutofit/>
          </a:bodyPr>
          <a:lstStyle/>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Is it a vibrational monopole transition “breathing” mode of the 4 nucleons ? </a:t>
            </a:r>
          </a:p>
          <a:p>
            <a:pPr marL="0" indent="0">
              <a:buNone/>
            </a:pPr>
            <a:r>
              <a:rPr lang="en-US" sz="2400" dirty="0"/>
              <a:t>or  </a:t>
            </a:r>
          </a:p>
          <a:p>
            <a:pPr marL="0" indent="0">
              <a:buNone/>
            </a:pPr>
            <a:r>
              <a:rPr lang="en-US" sz="2400" dirty="0"/>
              <a:t>molecular like state [p+3H] or mixture with other states ?</a:t>
            </a:r>
          </a:p>
          <a:p>
            <a:endParaRPr lang="en-US" sz="2400" dirty="0"/>
          </a:p>
        </p:txBody>
      </p:sp>
      <p:pic>
        <p:nvPicPr>
          <p:cNvPr id="8" name="Espace réservé du contenu 7">
            <a:extLst>
              <a:ext uri="{FF2B5EF4-FFF2-40B4-BE49-F238E27FC236}">
                <a16:creationId xmlns:a16="http://schemas.microsoft.com/office/drawing/2014/main" id="{947DA9AC-F2FF-5F93-852E-811BA4BDD081}"/>
              </a:ext>
            </a:extLst>
          </p:cNvPr>
          <p:cNvPicPr>
            <a:picLocks noGrp="1" noChangeAspect="1"/>
          </p:cNvPicPr>
          <p:nvPr>
            <p:ph sz="half" idx="2"/>
          </p:nvPr>
        </p:nvPicPr>
        <p:blipFill>
          <a:blip r:embed="rId2"/>
          <a:stretch>
            <a:fillRect/>
          </a:stretch>
        </p:blipFill>
        <p:spPr>
          <a:xfrm>
            <a:off x="7543149" y="1242294"/>
            <a:ext cx="3430232" cy="1772929"/>
          </a:xfrm>
          <a:prstGeom prst="rect">
            <a:avLst/>
          </a:prstGeom>
        </p:spPr>
      </p:pic>
      <p:pic>
        <p:nvPicPr>
          <p:cNvPr id="9" name="Espace réservé du contenu 4">
            <a:extLst>
              <a:ext uri="{FF2B5EF4-FFF2-40B4-BE49-F238E27FC236}">
                <a16:creationId xmlns:a16="http://schemas.microsoft.com/office/drawing/2014/main" id="{F6285243-FDDF-D5B2-FF3B-B568DD5647A0}"/>
              </a:ext>
            </a:extLst>
          </p:cNvPr>
          <p:cNvPicPr>
            <a:picLocks noChangeAspect="1"/>
          </p:cNvPicPr>
          <p:nvPr/>
        </p:nvPicPr>
        <p:blipFill>
          <a:blip r:embed="rId3"/>
          <a:stretch>
            <a:fillRect/>
          </a:stretch>
        </p:blipFill>
        <p:spPr>
          <a:xfrm>
            <a:off x="7396656" y="3156672"/>
            <a:ext cx="3814074" cy="2589556"/>
          </a:xfrm>
          <a:prstGeom prst="rect">
            <a:avLst/>
          </a:prstGeom>
        </p:spPr>
      </p:pic>
      <p:sp>
        <p:nvSpPr>
          <p:cNvPr id="10" name="ZoneTexte 9">
            <a:extLst>
              <a:ext uri="{FF2B5EF4-FFF2-40B4-BE49-F238E27FC236}">
                <a16:creationId xmlns:a16="http://schemas.microsoft.com/office/drawing/2014/main" id="{3C185883-2BAE-747C-3270-F1B6EAE6E0C5}"/>
              </a:ext>
            </a:extLst>
          </p:cNvPr>
          <p:cNvSpPr txBox="1"/>
          <p:nvPr/>
        </p:nvSpPr>
        <p:spPr>
          <a:xfrm>
            <a:off x="7161073" y="5816450"/>
            <a:ext cx="4641403" cy="954107"/>
          </a:xfrm>
          <a:prstGeom prst="rect">
            <a:avLst/>
          </a:prstGeom>
          <a:noFill/>
        </p:spPr>
        <p:txBody>
          <a:bodyPr wrap="square">
            <a:spAutoFit/>
          </a:bodyPr>
          <a:lstStyle/>
          <a:p>
            <a:r>
              <a:rPr lang="fr-FR" sz="1400" i="1" dirty="0">
                <a:solidFill>
                  <a:srgbClr val="231F20"/>
                </a:solidFill>
                <a:effectLst/>
                <a:latin typeface="Times"/>
              </a:rPr>
              <a:t>S. </a:t>
            </a:r>
            <a:r>
              <a:rPr lang="fr-FR" sz="1400" i="1" dirty="0" err="1">
                <a:solidFill>
                  <a:srgbClr val="231F20"/>
                </a:solidFill>
                <a:effectLst/>
                <a:latin typeface="Times"/>
              </a:rPr>
              <a:t>Kegel</a:t>
            </a:r>
            <a:r>
              <a:rPr lang="fr-FR" sz="1400" i="1" dirty="0">
                <a:solidFill>
                  <a:srgbClr val="231F20"/>
                </a:solidFill>
                <a:effectLst/>
                <a:latin typeface="Times"/>
              </a:rPr>
              <a:t> et al., </a:t>
            </a:r>
            <a:r>
              <a:rPr lang="fr-FR" sz="1400" i="1" dirty="0" err="1">
                <a:solidFill>
                  <a:srgbClr val="231F20"/>
                </a:solidFill>
                <a:effectLst/>
                <a:latin typeface="Times"/>
              </a:rPr>
              <a:t>Measurement</a:t>
            </a:r>
            <a:r>
              <a:rPr lang="fr-FR" sz="1400" i="1" dirty="0">
                <a:solidFill>
                  <a:srgbClr val="231F20"/>
                </a:solidFill>
                <a:effectLst/>
                <a:latin typeface="Times"/>
              </a:rPr>
              <a:t> of the </a:t>
            </a:r>
            <a:r>
              <a:rPr lang="el-GR" sz="1400" i="1" dirty="0">
                <a:solidFill>
                  <a:srgbClr val="231F20"/>
                </a:solidFill>
                <a:effectLst/>
                <a:latin typeface="Helvetica" pitchFamily="2" charset="0"/>
              </a:rPr>
              <a:t>α</a:t>
            </a:r>
            <a:r>
              <a:rPr lang="el-GR" sz="1400" i="1" dirty="0">
                <a:solidFill>
                  <a:srgbClr val="231F20"/>
                </a:solidFill>
                <a:effectLst/>
                <a:latin typeface="Times"/>
              </a:rPr>
              <a:t>-</a:t>
            </a:r>
            <a:r>
              <a:rPr lang="fr-FR" sz="1400" i="1" dirty="0" err="1">
                <a:solidFill>
                  <a:srgbClr val="231F20"/>
                </a:solidFill>
                <a:effectLst/>
                <a:latin typeface="Times"/>
              </a:rPr>
              <a:t>particle</a:t>
            </a:r>
            <a:r>
              <a:rPr lang="fr-FR" sz="1400" i="1" dirty="0">
                <a:solidFill>
                  <a:srgbClr val="231F20"/>
                </a:solidFill>
                <a:effectLst/>
                <a:latin typeface="Times"/>
              </a:rPr>
              <a:t> monopole</a:t>
            </a:r>
            <a:endParaRPr lang="fr-FR" sz="1400" dirty="0">
              <a:solidFill>
                <a:srgbClr val="231F20"/>
              </a:solidFill>
              <a:effectLst/>
              <a:latin typeface="Times"/>
            </a:endParaRPr>
          </a:p>
          <a:p>
            <a:r>
              <a:rPr lang="fr-FR" sz="1400" i="1" dirty="0">
                <a:solidFill>
                  <a:srgbClr val="231F20"/>
                </a:solidFill>
                <a:effectLst/>
                <a:latin typeface="Times"/>
              </a:rPr>
              <a:t>transition </a:t>
            </a:r>
            <a:r>
              <a:rPr lang="fr-FR" sz="1400" i="1" dirty="0" err="1">
                <a:solidFill>
                  <a:srgbClr val="231F20"/>
                </a:solidFill>
                <a:effectLst/>
                <a:latin typeface="Times"/>
              </a:rPr>
              <a:t>form</a:t>
            </a:r>
            <a:r>
              <a:rPr lang="fr-FR" sz="1400" i="1" dirty="0">
                <a:solidFill>
                  <a:srgbClr val="231F20"/>
                </a:solidFill>
                <a:effectLst/>
                <a:latin typeface="Times"/>
              </a:rPr>
              <a:t> factor challenges </a:t>
            </a:r>
            <a:r>
              <a:rPr lang="fr-FR" sz="1400" i="1" dirty="0" err="1">
                <a:solidFill>
                  <a:srgbClr val="231F20"/>
                </a:solidFill>
                <a:effectLst/>
                <a:latin typeface="Times"/>
              </a:rPr>
              <a:t>theory</a:t>
            </a:r>
            <a:r>
              <a:rPr lang="fr-FR" sz="1400" i="1" dirty="0">
                <a:solidFill>
                  <a:srgbClr val="231F20"/>
                </a:solidFill>
                <a:effectLst/>
                <a:latin typeface="Times"/>
              </a:rPr>
              <a:t>: A </a:t>
            </a:r>
            <a:r>
              <a:rPr lang="fr-FR" sz="1400" i="1" dirty="0" err="1">
                <a:solidFill>
                  <a:srgbClr val="231F20"/>
                </a:solidFill>
                <a:effectLst/>
                <a:latin typeface="Times"/>
              </a:rPr>
              <a:t>low-energy</a:t>
            </a:r>
            <a:endParaRPr lang="fr-FR" sz="1400" dirty="0">
              <a:solidFill>
                <a:srgbClr val="231F20"/>
              </a:solidFill>
              <a:effectLst/>
              <a:latin typeface="Times"/>
            </a:endParaRPr>
          </a:p>
          <a:p>
            <a:r>
              <a:rPr lang="fr-FR" sz="1400" i="1" dirty="0">
                <a:solidFill>
                  <a:srgbClr val="231F20"/>
                </a:solidFill>
                <a:effectLst/>
                <a:latin typeface="Times"/>
              </a:rPr>
              <a:t>puzzle for </a:t>
            </a:r>
            <a:r>
              <a:rPr lang="fr-FR" sz="1400" i="1" dirty="0" err="1">
                <a:solidFill>
                  <a:srgbClr val="231F20"/>
                </a:solidFill>
                <a:effectLst/>
                <a:latin typeface="Times"/>
              </a:rPr>
              <a:t>nuclear</a:t>
            </a:r>
            <a:r>
              <a:rPr lang="fr-FR" sz="1400" i="1" dirty="0">
                <a:solidFill>
                  <a:srgbClr val="231F20"/>
                </a:solidFill>
                <a:effectLst/>
                <a:latin typeface="Times"/>
              </a:rPr>
              <a:t> forces?, </a:t>
            </a:r>
            <a:r>
              <a:rPr lang="fr-FR" sz="1400" i="1" dirty="0">
                <a:solidFill>
                  <a:srgbClr val="2E3093"/>
                </a:solidFill>
                <a:effectLst/>
                <a:latin typeface="Times"/>
              </a:rPr>
              <a:t>Phys. </a:t>
            </a:r>
            <a:r>
              <a:rPr lang="fr-FR" sz="1400" i="1" dirty="0" err="1">
                <a:solidFill>
                  <a:srgbClr val="2E3093"/>
                </a:solidFill>
                <a:effectLst/>
                <a:latin typeface="Times"/>
              </a:rPr>
              <a:t>Rev</a:t>
            </a:r>
            <a:r>
              <a:rPr lang="fr-FR" sz="1400" i="1" dirty="0">
                <a:solidFill>
                  <a:srgbClr val="2E3093"/>
                </a:solidFill>
                <a:effectLst/>
                <a:latin typeface="Times"/>
              </a:rPr>
              <a:t>. </a:t>
            </a:r>
            <a:r>
              <a:rPr lang="fr-FR" sz="1400" i="1" dirty="0" err="1">
                <a:solidFill>
                  <a:srgbClr val="2E3093"/>
                </a:solidFill>
                <a:effectLst/>
                <a:latin typeface="Times"/>
              </a:rPr>
              <a:t>Lett</a:t>
            </a:r>
            <a:r>
              <a:rPr lang="fr-FR" sz="1400" i="1" dirty="0">
                <a:solidFill>
                  <a:srgbClr val="2E3093"/>
                </a:solidFill>
                <a:effectLst/>
                <a:latin typeface="Times"/>
              </a:rPr>
              <a:t>. 130, 152502</a:t>
            </a:r>
            <a:endParaRPr lang="fr-FR" sz="1400" dirty="0">
              <a:solidFill>
                <a:srgbClr val="2E3093"/>
              </a:solidFill>
              <a:effectLst/>
              <a:latin typeface="Times"/>
            </a:endParaRPr>
          </a:p>
          <a:p>
            <a:r>
              <a:rPr lang="fr-FR" sz="1400" i="1" dirty="0">
                <a:solidFill>
                  <a:srgbClr val="2E3093"/>
                </a:solidFill>
                <a:effectLst/>
                <a:latin typeface="Times"/>
              </a:rPr>
              <a:t>(2023)</a:t>
            </a:r>
            <a:r>
              <a:rPr lang="fr-FR" sz="1400" i="1" dirty="0">
                <a:solidFill>
                  <a:srgbClr val="231F20"/>
                </a:solidFill>
                <a:effectLst/>
                <a:latin typeface="Times"/>
              </a:rPr>
              <a:t>.</a:t>
            </a:r>
            <a:endParaRPr lang="fr-FR" sz="1400" dirty="0">
              <a:solidFill>
                <a:srgbClr val="2E3093"/>
              </a:solidFill>
              <a:effectLst/>
              <a:latin typeface="Times"/>
            </a:endParaRPr>
          </a:p>
        </p:txBody>
      </p:sp>
      <p:sp>
        <p:nvSpPr>
          <p:cNvPr id="15" name="ZoneTexte 14">
            <a:extLst>
              <a:ext uri="{FF2B5EF4-FFF2-40B4-BE49-F238E27FC236}">
                <a16:creationId xmlns:a16="http://schemas.microsoft.com/office/drawing/2014/main" id="{1AE296EE-3A29-FA71-04F1-370EDFC4F523}"/>
              </a:ext>
            </a:extLst>
          </p:cNvPr>
          <p:cNvSpPr txBox="1"/>
          <p:nvPr/>
        </p:nvSpPr>
        <p:spPr>
          <a:xfrm>
            <a:off x="7496519" y="674551"/>
            <a:ext cx="3430232" cy="369332"/>
          </a:xfrm>
          <a:prstGeom prst="rect">
            <a:avLst/>
          </a:prstGeom>
          <a:noFill/>
        </p:spPr>
        <p:txBody>
          <a:bodyPr wrap="square">
            <a:spAutoFit/>
          </a:bodyPr>
          <a:lstStyle/>
          <a:p>
            <a:r>
              <a:rPr lang="en-US" sz="1800" dirty="0"/>
              <a:t>inelastic e- scattering  4He(e-,e-’) </a:t>
            </a:r>
            <a:endParaRPr lang="en-US" dirty="0"/>
          </a:p>
        </p:txBody>
      </p:sp>
      <p:sp>
        <p:nvSpPr>
          <p:cNvPr id="16" name="ZoneTexte 15">
            <a:extLst>
              <a:ext uri="{FF2B5EF4-FFF2-40B4-BE49-F238E27FC236}">
                <a16:creationId xmlns:a16="http://schemas.microsoft.com/office/drawing/2014/main" id="{7AA1D0FD-F426-33EB-868A-C3985A93CA64}"/>
              </a:ext>
            </a:extLst>
          </p:cNvPr>
          <p:cNvSpPr txBox="1"/>
          <p:nvPr/>
        </p:nvSpPr>
        <p:spPr>
          <a:xfrm rot="16200000">
            <a:off x="5917436" y="2002215"/>
            <a:ext cx="2279727" cy="369332"/>
          </a:xfrm>
          <a:prstGeom prst="rect">
            <a:avLst/>
          </a:prstGeom>
          <a:noFill/>
        </p:spPr>
        <p:txBody>
          <a:bodyPr wrap="none" rtlCol="0">
            <a:spAutoFit/>
          </a:bodyPr>
          <a:lstStyle/>
          <a:p>
            <a:r>
              <a:rPr lang="en-US" dirty="0"/>
              <a:t>credit : A. </a:t>
            </a:r>
            <a:r>
              <a:rPr lang="en-US" dirty="0" err="1"/>
              <a:t>Stonebraker</a:t>
            </a:r>
            <a:endParaRPr lang="en-US" dirty="0"/>
          </a:p>
        </p:txBody>
      </p:sp>
    </p:spTree>
    <p:extLst>
      <p:ext uri="{BB962C8B-B14F-4D97-AF65-F5344CB8AC3E}">
        <p14:creationId xmlns:p14="http://schemas.microsoft.com/office/powerpoint/2010/main" val="1282923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9E7DC0-D687-64DE-2E42-7A0E76242293}"/>
              </a:ext>
            </a:extLst>
          </p:cNvPr>
          <p:cNvSpPr>
            <a:spLocks noGrp="1"/>
          </p:cNvSpPr>
          <p:nvPr>
            <p:ph type="title"/>
          </p:nvPr>
        </p:nvSpPr>
        <p:spPr>
          <a:xfrm>
            <a:off x="838200" y="365126"/>
            <a:ext cx="10515600" cy="809874"/>
          </a:xfrm>
        </p:spPr>
        <p:txBody>
          <a:bodyPr/>
          <a:lstStyle/>
          <a:p>
            <a:r>
              <a:rPr lang="en-US" dirty="0"/>
              <a:t>Open quantum system</a:t>
            </a:r>
          </a:p>
        </p:txBody>
      </p:sp>
      <p:sp>
        <p:nvSpPr>
          <p:cNvPr id="4" name="Espace réservé du contenu 3">
            <a:extLst>
              <a:ext uri="{FF2B5EF4-FFF2-40B4-BE49-F238E27FC236}">
                <a16:creationId xmlns:a16="http://schemas.microsoft.com/office/drawing/2014/main" id="{0230D3E8-4E00-33A4-2722-827D4D15DDAE}"/>
              </a:ext>
            </a:extLst>
          </p:cNvPr>
          <p:cNvSpPr>
            <a:spLocks noGrp="1"/>
          </p:cNvSpPr>
          <p:nvPr>
            <p:ph sz="half" idx="2"/>
          </p:nvPr>
        </p:nvSpPr>
        <p:spPr>
          <a:xfrm>
            <a:off x="6172199" y="1423686"/>
            <a:ext cx="5388429" cy="4753277"/>
          </a:xfrm>
        </p:spPr>
        <p:txBody>
          <a:bodyPr>
            <a:normAutofit fontScale="85000" lnSpcReduction="20000"/>
          </a:bodyPr>
          <a:lstStyle/>
          <a:p>
            <a:r>
              <a:rPr lang="en-US" dirty="0"/>
              <a:t>Recent calculation using coupled channel representation of  the No Core Gamow Shell Model (NCGSM) which treats 4He nucleus as an </a:t>
            </a:r>
            <a:r>
              <a:rPr lang="en-US" dirty="0">
                <a:solidFill>
                  <a:srgbClr val="FF0000"/>
                </a:solidFill>
              </a:rPr>
              <a:t>open quantum system. </a:t>
            </a:r>
          </a:p>
          <a:p>
            <a:endParaRPr lang="en-US" dirty="0"/>
          </a:p>
          <a:p>
            <a:r>
              <a:rPr lang="en-US" dirty="0"/>
              <a:t>This approach took into account  3 reaction channels : [</a:t>
            </a:r>
            <a:r>
              <a:rPr lang="en-US" dirty="0" err="1"/>
              <a:t>p+t</a:t>
            </a:r>
            <a:r>
              <a:rPr lang="en-US" dirty="0"/>
              <a:t>], [3He+n] and [</a:t>
            </a:r>
            <a:r>
              <a:rPr lang="en-US" dirty="0" err="1"/>
              <a:t>d+d</a:t>
            </a:r>
            <a:r>
              <a:rPr lang="en-US" dirty="0"/>
              <a:t>], in order to solve the N-body problem more accurately.</a:t>
            </a:r>
          </a:p>
          <a:p>
            <a:endParaRPr lang="en-US" dirty="0"/>
          </a:p>
          <a:p>
            <a:r>
              <a:rPr lang="en-US" dirty="0"/>
              <a:t>In short this study treats the 4He nucleus as a system where two particle interact, providing a more accurate explanation of its behavior.</a:t>
            </a:r>
          </a:p>
          <a:p>
            <a:endParaRPr lang="en-US" dirty="0"/>
          </a:p>
        </p:txBody>
      </p:sp>
      <p:pic>
        <p:nvPicPr>
          <p:cNvPr id="8" name="Picture 6">
            <a:extLst>
              <a:ext uri="{FF2B5EF4-FFF2-40B4-BE49-F238E27FC236}">
                <a16:creationId xmlns:a16="http://schemas.microsoft.com/office/drawing/2014/main" id="{769F18B2-3865-BAB6-D19F-1DE4A32637A4}"/>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983848" y="1571908"/>
            <a:ext cx="4178461" cy="4286652"/>
          </a:xfrm>
          <a:prstGeom prst="rect">
            <a:avLst/>
          </a:prstGeom>
          <a:noFill/>
          <a:extLst>
            <a:ext uri="{909E8E84-426E-40DD-AFC4-6F175D3DCCD1}">
              <a14:hiddenFill xmlns:a14="http://schemas.microsoft.com/office/drawing/2010/main">
                <a:solidFill>
                  <a:srgbClr val="FFFFFF"/>
                </a:solidFill>
              </a14:hiddenFill>
            </a:ext>
          </a:extLst>
        </p:spPr>
      </p:pic>
      <p:sp>
        <p:nvSpPr>
          <p:cNvPr id="10" name="ZoneTexte 9">
            <a:extLst>
              <a:ext uri="{FF2B5EF4-FFF2-40B4-BE49-F238E27FC236}">
                <a16:creationId xmlns:a16="http://schemas.microsoft.com/office/drawing/2014/main" id="{72A2F4F6-5C9E-D463-1BD2-4D5BC9E70D15}"/>
              </a:ext>
            </a:extLst>
          </p:cNvPr>
          <p:cNvSpPr txBox="1"/>
          <p:nvPr/>
        </p:nvSpPr>
        <p:spPr>
          <a:xfrm>
            <a:off x="1009893" y="5978852"/>
            <a:ext cx="4569104" cy="646331"/>
          </a:xfrm>
          <a:prstGeom prst="rect">
            <a:avLst/>
          </a:prstGeom>
          <a:noFill/>
        </p:spPr>
        <p:txBody>
          <a:bodyPr wrap="square">
            <a:spAutoFit/>
          </a:bodyPr>
          <a:lstStyle/>
          <a:p>
            <a:r>
              <a:rPr lang="en-US" dirty="0"/>
              <a:t>N. Michel, W </a:t>
            </a:r>
            <a:r>
              <a:rPr lang="en-US" dirty="0" err="1"/>
              <a:t>Nazarewicz</a:t>
            </a:r>
            <a:r>
              <a:rPr lang="en-US" dirty="0"/>
              <a:t> and M. </a:t>
            </a:r>
            <a:r>
              <a:rPr lang="en-US" dirty="0" err="1"/>
              <a:t>Ploszajczak</a:t>
            </a:r>
            <a:r>
              <a:rPr lang="en-US" dirty="0"/>
              <a:t> . </a:t>
            </a:r>
          </a:p>
          <a:p>
            <a:r>
              <a:rPr lang="en-US" dirty="0"/>
              <a:t>PRL 131, 242502 (2023)).</a:t>
            </a:r>
          </a:p>
        </p:txBody>
      </p:sp>
      <p:sp>
        <p:nvSpPr>
          <p:cNvPr id="3" name="Espace réservé du pied de page 2">
            <a:extLst>
              <a:ext uri="{FF2B5EF4-FFF2-40B4-BE49-F238E27FC236}">
                <a16:creationId xmlns:a16="http://schemas.microsoft.com/office/drawing/2014/main" id="{6BB753B9-14F9-4256-2C31-4FF41D836364}"/>
              </a:ext>
            </a:extLst>
          </p:cNvPr>
          <p:cNvSpPr>
            <a:spLocks noGrp="1"/>
          </p:cNvSpPr>
          <p:nvPr>
            <p:ph type="ftr" sz="quarter" idx="11"/>
          </p:nvPr>
        </p:nvSpPr>
        <p:spPr/>
        <p:txBody>
          <a:bodyPr/>
          <a:lstStyle/>
          <a:p>
            <a:r>
              <a:rPr lang="en-US"/>
              <a:t>A. Chbihi, WPCF2024</a:t>
            </a:r>
          </a:p>
        </p:txBody>
      </p:sp>
      <p:sp>
        <p:nvSpPr>
          <p:cNvPr id="5" name="Espace réservé du numéro de diapositive 4">
            <a:extLst>
              <a:ext uri="{FF2B5EF4-FFF2-40B4-BE49-F238E27FC236}">
                <a16:creationId xmlns:a16="http://schemas.microsoft.com/office/drawing/2014/main" id="{431EFB49-7985-E47C-21AD-7BACF49CAD91}"/>
              </a:ext>
            </a:extLst>
          </p:cNvPr>
          <p:cNvSpPr>
            <a:spLocks noGrp="1"/>
          </p:cNvSpPr>
          <p:nvPr>
            <p:ph type="sldNum" sz="quarter" idx="12"/>
          </p:nvPr>
        </p:nvSpPr>
        <p:spPr/>
        <p:txBody>
          <a:bodyPr/>
          <a:lstStyle/>
          <a:p>
            <a:fld id="{E963A18E-9533-7D45-ADF1-0D60EEB371A8}" type="slidenum">
              <a:rPr lang="en-US" smtClean="0"/>
              <a:t>5</a:t>
            </a:fld>
            <a:endParaRPr lang="en-US"/>
          </a:p>
        </p:txBody>
      </p:sp>
    </p:spTree>
    <p:extLst>
      <p:ext uri="{BB962C8B-B14F-4D97-AF65-F5344CB8AC3E}">
        <p14:creationId xmlns:p14="http://schemas.microsoft.com/office/powerpoint/2010/main" val="146143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4F619B-719A-A012-CD78-67BD5802CA32}"/>
              </a:ext>
            </a:extLst>
          </p:cNvPr>
          <p:cNvSpPr>
            <a:spLocks noGrp="1"/>
          </p:cNvSpPr>
          <p:nvPr>
            <p:ph type="title"/>
          </p:nvPr>
        </p:nvSpPr>
        <p:spPr>
          <a:xfrm>
            <a:off x="838200" y="4771"/>
            <a:ext cx="10515600" cy="904653"/>
          </a:xfrm>
        </p:spPr>
        <p:txBody>
          <a:bodyPr/>
          <a:lstStyle/>
          <a:p>
            <a:r>
              <a:rPr lang="en-US" dirty="0"/>
              <a:t>Results</a:t>
            </a:r>
          </a:p>
        </p:txBody>
      </p:sp>
      <p:sp>
        <p:nvSpPr>
          <p:cNvPr id="4" name="Espace réservé du contenu 3">
            <a:extLst>
              <a:ext uri="{FF2B5EF4-FFF2-40B4-BE49-F238E27FC236}">
                <a16:creationId xmlns:a16="http://schemas.microsoft.com/office/drawing/2014/main" id="{3BF5FB72-544B-D0D1-4EDC-71A8188E876E}"/>
              </a:ext>
            </a:extLst>
          </p:cNvPr>
          <p:cNvSpPr>
            <a:spLocks noGrp="1"/>
          </p:cNvSpPr>
          <p:nvPr>
            <p:ph sz="half" idx="2"/>
          </p:nvPr>
        </p:nvSpPr>
        <p:spPr>
          <a:xfrm>
            <a:off x="6096000" y="900128"/>
            <a:ext cx="5739116" cy="5456222"/>
          </a:xfrm>
        </p:spPr>
        <p:txBody>
          <a:bodyPr>
            <a:noAutofit/>
          </a:bodyPr>
          <a:lstStyle/>
          <a:p>
            <a:r>
              <a:rPr lang="en-US" sz="2000" dirty="0"/>
              <a:t>The occupation of real part of the probability of the 3 channels, p, n and d as function of </a:t>
            </a:r>
            <a:r>
              <a:rPr lang="en-US" sz="2000" dirty="0" err="1">
                <a:latin typeface="Symbol" pitchFamily="2" charset="2"/>
              </a:rPr>
              <a:t>DE</a:t>
            </a:r>
            <a:r>
              <a:rPr lang="en-US" sz="2000" baseline="-25000" dirty="0" err="1"/>
              <a:t>th</a:t>
            </a:r>
            <a:r>
              <a:rPr lang="en-US" sz="2000" baseline="-25000" dirty="0"/>
              <a:t> </a:t>
            </a:r>
            <a:r>
              <a:rPr lang="en-US" sz="2000" dirty="0"/>
              <a:t>,</a:t>
            </a:r>
          </a:p>
          <a:p>
            <a:r>
              <a:rPr lang="en-US" sz="2000" dirty="0"/>
              <a:t>the channels are correlated: an increase in the occupancy probability of one channel  typically results in a decrease in the other.</a:t>
            </a:r>
          </a:p>
          <a:p>
            <a:r>
              <a:rPr lang="en-US" sz="2000" dirty="0"/>
              <a:t>At </a:t>
            </a:r>
            <a:r>
              <a:rPr lang="en-US" sz="2000" dirty="0" err="1">
                <a:latin typeface="Symbol" pitchFamily="2" charset="2"/>
              </a:rPr>
              <a:t>DE</a:t>
            </a:r>
            <a:r>
              <a:rPr lang="en-US" sz="2000" baseline="-25000" dirty="0" err="1"/>
              <a:t>th</a:t>
            </a:r>
            <a:r>
              <a:rPr lang="en-US" sz="2000" baseline="-25000" dirty="0"/>
              <a:t> </a:t>
            </a:r>
            <a:r>
              <a:rPr lang="en-US" sz="2000" dirty="0"/>
              <a:t>&lt;150 keV the [3H+p] channel is dominant (95%)whereas the weights of closed channels n and d are small.</a:t>
            </a:r>
          </a:p>
          <a:p>
            <a:r>
              <a:rPr lang="en-US" sz="2000" dirty="0"/>
              <a:t>At </a:t>
            </a:r>
            <a:r>
              <a:rPr lang="en-US" sz="2000" dirty="0" err="1">
                <a:latin typeface="Symbol" pitchFamily="2" charset="2"/>
              </a:rPr>
              <a:t>DE</a:t>
            </a:r>
            <a:r>
              <a:rPr lang="en-US" sz="2000" baseline="-25000" dirty="0" err="1"/>
              <a:t>th</a:t>
            </a:r>
            <a:r>
              <a:rPr lang="en-US" sz="2000" dirty="0"/>
              <a:t> ≈ 400 keV, the [3H+p] occupation drops to 32% and the [2H+2H] channel becomes dominant.</a:t>
            </a:r>
          </a:p>
          <a:p>
            <a:r>
              <a:rPr lang="en-US" sz="2000" dirty="0"/>
              <a:t> At </a:t>
            </a:r>
            <a:r>
              <a:rPr lang="en-US" sz="2000" dirty="0" err="1">
                <a:latin typeface="Symbol" pitchFamily="2" charset="2"/>
              </a:rPr>
              <a:t>DE</a:t>
            </a:r>
            <a:r>
              <a:rPr lang="en-US" sz="2000" baseline="-25000" dirty="0" err="1"/>
              <a:t>th</a:t>
            </a:r>
            <a:r>
              <a:rPr lang="en-US" sz="2000" dirty="0"/>
              <a:t> ≈ 780 keV the neutron channel opens up, while the proton channel amplitude is very small and the wave function is dominated by the the deuteron component.</a:t>
            </a:r>
          </a:p>
          <a:p>
            <a:r>
              <a:rPr lang="en-US" sz="2000" dirty="0"/>
              <a:t>The statistical uncertainty is on </a:t>
            </a:r>
            <a:r>
              <a:rPr lang="en-US" sz="2000" dirty="0">
                <a:latin typeface="Apple Chancery" panose="03020702040506060504" pitchFamily="66" charset="-79"/>
                <a:cs typeface="Apple Chancery" panose="03020702040506060504" pitchFamily="66" charset="-79"/>
              </a:rPr>
              <a:t>Re</a:t>
            </a:r>
            <a:r>
              <a:rPr lang="en-US" sz="2000" dirty="0"/>
              <a:t> </a:t>
            </a:r>
            <a:r>
              <a:rPr lang="en-US" sz="2000" dirty="0">
                <a:latin typeface="Apple Chancery" panose="03020702040506060504" pitchFamily="66" charset="-79"/>
                <a:cs typeface="Apple Chancery" panose="03020702040506060504" pitchFamily="66" charset="-79"/>
              </a:rPr>
              <a:t>(a</a:t>
            </a:r>
            <a:r>
              <a:rPr lang="en-US" sz="2000" baseline="-25000" dirty="0">
                <a:latin typeface="Apple Chancery" panose="03020702040506060504" pitchFamily="66" charset="-79"/>
                <a:cs typeface="Apple Chancery" panose="03020702040506060504" pitchFamily="66" charset="-79"/>
              </a:rPr>
              <a:t>c</a:t>
            </a:r>
            <a:r>
              <a:rPr lang="en-US" sz="2000" baseline="30000" dirty="0">
                <a:latin typeface="Apple Chancery" panose="03020702040506060504" pitchFamily="66" charset="-79"/>
                <a:cs typeface="Apple Chancery" panose="03020702040506060504" pitchFamily="66" charset="-79"/>
              </a:rPr>
              <a:t>2 </a:t>
            </a:r>
            <a:r>
              <a:rPr lang="en-US" sz="2000" dirty="0"/>
              <a:t>) increases (</a:t>
            </a:r>
            <a:r>
              <a:rPr lang="en-US" sz="2000" dirty="0" err="1">
                <a:latin typeface="Apple Chancery" panose="03020702040506060504" pitchFamily="66" charset="-79"/>
                <a:cs typeface="Apple Chancery" panose="03020702040506060504" pitchFamily="66" charset="-79"/>
              </a:rPr>
              <a:t>Im</a:t>
            </a:r>
            <a:r>
              <a:rPr lang="en-US" sz="2000" dirty="0"/>
              <a:t> </a:t>
            </a:r>
            <a:r>
              <a:rPr lang="en-US" sz="2000" dirty="0">
                <a:latin typeface="Apple Chancery" panose="03020702040506060504" pitchFamily="66" charset="-79"/>
                <a:cs typeface="Apple Chancery" panose="03020702040506060504" pitchFamily="66" charset="-79"/>
              </a:rPr>
              <a:t>(a</a:t>
            </a:r>
            <a:r>
              <a:rPr lang="en-US" sz="2000" baseline="-25000" dirty="0">
                <a:latin typeface="Apple Chancery" panose="03020702040506060504" pitchFamily="66" charset="-79"/>
                <a:cs typeface="Apple Chancery" panose="03020702040506060504" pitchFamily="66" charset="-79"/>
              </a:rPr>
              <a:t>c</a:t>
            </a:r>
            <a:r>
              <a:rPr lang="en-US" sz="2000" baseline="30000" dirty="0">
                <a:latin typeface="Apple Chancery" panose="03020702040506060504" pitchFamily="66" charset="-79"/>
                <a:cs typeface="Apple Chancery" panose="03020702040506060504" pitchFamily="66" charset="-79"/>
              </a:rPr>
              <a:t>2 </a:t>
            </a:r>
            <a:r>
              <a:rPr lang="en-US" sz="2000" dirty="0"/>
              <a:t>)) because of the different life times that the resonance         state can have.</a:t>
            </a:r>
          </a:p>
        </p:txBody>
      </p:sp>
      <p:pic>
        <p:nvPicPr>
          <p:cNvPr id="9" name="Espace réservé du contenu 8">
            <a:extLst>
              <a:ext uri="{FF2B5EF4-FFF2-40B4-BE49-F238E27FC236}">
                <a16:creationId xmlns:a16="http://schemas.microsoft.com/office/drawing/2014/main" id="{C63D08BD-9471-E976-5242-683DCACDDEA8}"/>
              </a:ext>
            </a:extLst>
          </p:cNvPr>
          <p:cNvPicPr>
            <a:picLocks noGrp="1" noChangeAspect="1"/>
          </p:cNvPicPr>
          <p:nvPr>
            <p:ph sz="half" idx="1"/>
          </p:nvPr>
        </p:nvPicPr>
        <p:blipFill>
          <a:blip r:embed="rId2"/>
          <a:stretch>
            <a:fillRect/>
          </a:stretch>
        </p:blipFill>
        <p:spPr>
          <a:xfrm>
            <a:off x="433084" y="692283"/>
            <a:ext cx="4595828" cy="4986963"/>
          </a:xfrm>
          <a:prstGeom prst="rect">
            <a:avLst/>
          </a:prstGeom>
        </p:spPr>
      </p:pic>
      <p:sp>
        <p:nvSpPr>
          <p:cNvPr id="10" name="ZoneTexte 9">
            <a:extLst>
              <a:ext uri="{FF2B5EF4-FFF2-40B4-BE49-F238E27FC236}">
                <a16:creationId xmlns:a16="http://schemas.microsoft.com/office/drawing/2014/main" id="{73F0ACD6-6776-17D0-E808-283E8292A233}"/>
              </a:ext>
            </a:extLst>
          </p:cNvPr>
          <p:cNvSpPr txBox="1"/>
          <p:nvPr/>
        </p:nvSpPr>
        <p:spPr>
          <a:xfrm>
            <a:off x="189178" y="5605334"/>
            <a:ext cx="5257800" cy="1200329"/>
          </a:xfrm>
          <a:prstGeom prst="rect">
            <a:avLst/>
          </a:prstGeom>
          <a:noFill/>
        </p:spPr>
        <p:txBody>
          <a:bodyPr wrap="square" rtlCol="0">
            <a:spAutoFit/>
          </a:bodyPr>
          <a:lstStyle/>
          <a:p>
            <a:r>
              <a:rPr lang="en-US" dirty="0"/>
              <a:t>Top: Occupation </a:t>
            </a:r>
            <a:r>
              <a:rPr lang="en-US" dirty="0">
                <a:latin typeface="Apple Chancery" panose="03020702040506060504" pitchFamily="66" charset="-79"/>
                <a:cs typeface="Apple Chancery" panose="03020702040506060504" pitchFamily="66" charset="-79"/>
              </a:rPr>
              <a:t>Re</a:t>
            </a:r>
            <a:r>
              <a:rPr lang="en-US" dirty="0"/>
              <a:t>(</a:t>
            </a:r>
            <a:r>
              <a:rPr lang="en-US" dirty="0">
                <a:latin typeface="Apple Chancery" panose="03020702040506060504" pitchFamily="66" charset="-79"/>
                <a:cs typeface="Apple Chancery" panose="03020702040506060504" pitchFamily="66" charset="-79"/>
              </a:rPr>
              <a:t>a</a:t>
            </a:r>
            <a:r>
              <a:rPr lang="en-US" baseline="-25000" dirty="0">
                <a:latin typeface="Apple Chancery" panose="03020702040506060504" pitchFamily="66" charset="-79"/>
                <a:cs typeface="Apple Chancery" panose="03020702040506060504" pitchFamily="66" charset="-79"/>
              </a:rPr>
              <a:t>c</a:t>
            </a:r>
            <a:r>
              <a:rPr lang="en-US" baseline="30000" dirty="0">
                <a:latin typeface="Apple Chancery" panose="03020702040506060504" pitchFamily="66" charset="-79"/>
                <a:cs typeface="Apple Chancery" panose="03020702040506060504" pitchFamily="66" charset="-79"/>
              </a:rPr>
              <a:t>2 </a:t>
            </a:r>
            <a:r>
              <a:rPr lang="en-US" dirty="0"/>
              <a:t>) of orthogonalized p, n and d channels vs </a:t>
            </a:r>
            <a:r>
              <a:rPr lang="en-US" dirty="0" err="1">
                <a:latin typeface="Symbol" pitchFamily="2" charset="2"/>
              </a:rPr>
              <a:t>DE</a:t>
            </a:r>
            <a:r>
              <a:rPr lang="en-US" baseline="-25000" dirty="0" err="1"/>
              <a:t>th</a:t>
            </a:r>
            <a:r>
              <a:rPr lang="en-US" dirty="0"/>
              <a:t> (shifted with p-t channel’s threshold)</a:t>
            </a:r>
          </a:p>
          <a:p>
            <a:r>
              <a:rPr lang="en-US" dirty="0"/>
              <a:t>Bottom: Corresponding imaginary channel occupation </a:t>
            </a:r>
            <a:r>
              <a:rPr lang="en-US" dirty="0" err="1">
                <a:latin typeface="Apple Chancery" panose="03020702040506060504" pitchFamily="66" charset="-79"/>
                <a:cs typeface="Apple Chancery" panose="03020702040506060504" pitchFamily="66" charset="-79"/>
              </a:rPr>
              <a:t>Im</a:t>
            </a:r>
            <a:r>
              <a:rPr lang="en-US" dirty="0"/>
              <a:t> </a:t>
            </a:r>
            <a:r>
              <a:rPr lang="en-US" dirty="0">
                <a:latin typeface="Apple Chancery" panose="03020702040506060504" pitchFamily="66" charset="-79"/>
                <a:cs typeface="Apple Chancery" panose="03020702040506060504" pitchFamily="66" charset="-79"/>
              </a:rPr>
              <a:t>(a</a:t>
            </a:r>
            <a:r>
              <a:rPr lang="en-US" baseline="-25000" dirty="0">
                <a:latin typeface="Apple Chancery" panose="03020702040506060504" pitchFamily="66" charset="-79"/>
                <a:cs typeface="Apple Chancery" panose="03020702040506060504" pitchFamily="66" charset="-79"/>
              </a:rPr>
              <a:t>c</a:t>
            </a:r>
            <a:r>
              <a:rPr lang="en-US" baseline="30000" dirty="0">
                <a:latin typeface="Apple Chancery" panose="03020702040506060504" pitchFamily="66" charset="-79"/>
                <a:cs typeface="Apple Chancery" panose="03020702040506060504" pitchFamily="66" charset="-79"/>
              </a:rPr>
              <a:t>2 </a:t>
            </a:r>
            <a:r>
              <a:rPr lang="en-US" dirty="0"/>
              <a:t>).</a:t>
            </a:r>
          </a:p>
        </p:txBody>
      </p:sp>
      <p:sp>
        <p:nvSpPr>
          <p:cNvPr id="3" name="Espace réservé du pied de page 2">
            <a:extLst>
              <a:ext uri="{FF2B5EF4-FFF2-40B4-BE49-F238E27FC236}">
                <a16:creationId xmlns:a16="http://schemas.microsoft.com/office/drawing/2014/main" id="{47439834-DBBE-C793-9636-07E655292356}"/>
              </a:ext>
            </a:extLst>
          </p:cNvPr>
          <p:cNvSpPr>
            <a:spLocks noGrp="1"/>
          </p:cNvSpPr>
          <p:nvPr>
            <p:ph type="ftr" sz="quarter" idx="11"/>
          </p:nvPr>
        </p:nvSpPr>
        <p:spPr/>
        <p:txBody>
          <a:bodyPr/>
          <a:lstStyle/>
          <a:p>
            <a:r>
              <a:rPr lang="en-US"/>
              <a:t>A. Chbihi, WPCF2024</a:t>
            </a:r>
          </a:p>
        </p:txBody>
      </p:sp>
      <p:sp>
        <p:nvSpPr>
          <p:cNvPr id="5" name="Espace réservé du numéro de diapositive 4">
            <a:extLst>
              <a:ext uri="{FF2B5EF4-FFF2-40B4-BE49-F238E27FC236}">
                <a16:creationId xmlns:a16="http://schemas.microsoft.com/office/drawing/2014/main" id="{0C011EB3-35A5-4DCD-8074-12272EB2147A}"/>
              </a:ext>
            </a:extLst>
          </p:cNvPr>
          <p:cNvSpPr>
            <a:spLocks noGrp="1"/>
          </p:cNvSpPr>
          <p:nvPr>
            <p:ph type="sldNum" sz="quarter" idx="12"/>
          </p:nvPr>
        </p:nvSpPr>
        <p:spPr/>
        <p:txBody>
          <a:bodyPr/>
          <a:lstStyle/>
          <a:p>
            <a:fld id="{E963A18E-9533-7D45-ADF1-0D60EEB371A8}" type="slidenum">
              <a:rPr lang="en-US" smtClean="0"/>
              <a:t>6</a:t>
            </a:fld>
            <a:endParaRPr lang="en-US"/>
          </a:p>
        </p:txBody>
      </p:sp>
      <p:pic>
        <p:nvPicPr>
          <p:cNvPr id="6" name="Image 5">
            <a:extLst>
              <a:ext uri="{FF2B5EF4-FFF2-40B4-BE49-F238E27FC236}">
                <a16:creationId xmlns:a16="http://schemas.microsoft.com/office/drawing/2014/main" id="{6F38AC96-C99C-2C45-07A2-6ADF425D06C0}"/>
              </a:ext>
            </a:extLst>
          </p:cNvPr>
          <p:cNvPicPr>
            <a:picLocks noChangeAspect="1"/>
          </p:cNvPicPr>
          <p:nvPr/>
        </p:nvPicPr>
        <p:blipFill>
          <a:blip r:embed="rId3"/>
          <a:stretch>
            <a:fillRect/>
          </a:stretch>
        </p:blipFill>
        <p:spPr>
          <a:xfrm>
            <a:off x="8000552" y="5935568"/>
            <a:ext cx="305695" cy="402230"/>
          </a:xfrm>
          <a:prstGeom prst="rect">
            <a:avLst/>
          </a:prstGeom>
        </p:spPr>
      </p:pic>
    </p:spTree>
    <p:extLst>
      <p:ext uri="{BB962C8B-B14F-4D97-AF65-F5344CB8AC3E}">
        <p14:creationId xmlns:p14="http://schemas.microsoft.com/office/powerpoint/2010/main" val="2744441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CC1FFB-9489-296A-D7D2-5531851AADA9}"/>
              </a:ext>
            </a:extLst>
          </p:cNvPr>
          <p:cNvSpPr>
            <a:spLocks noGrp="1"/>
          </p:cNvSpPr>
          <p:nvPr>
            <p:ph type="title"/>
          </p:nvPr>
        </p:nvSpPr>
        <p:spPr>
          <a:xfrm>
            <a:off x="838200" y="365125"/>
            <a:ext cx="10515600" cy="697193"/>
          </a:xfrm>
        </p:spPr>
        <p:txBody>
          <a:bodyPr/>
          <a:lstStyle/>
          <a:p>
            <a:r>
              <a:rPr lang="en-US" dirty="0"/>
              <a:t>Result on the monopole transition form factor</a:t>
            </a:r>
          </a:p>
        </p:txBody>
      </p:sp>
      <p:sp>
        <p:nvSpPr>
          <p:cNvPr id="4" name="Espace réservé du contenu 3">
            <a:extLst>
              <a:ext uri="{FF2B5EF4-FFF2-40B4-BE49-F238E27FC236}">
                <a16:creationId xmlns:a16="http://schemas.microsoft.com/office/drawing/2014/main" id="{E1ADEB1E-B7D8-7A8F-55E2-9A7972D15F8D}"/>
              </a:ext>
            </a:extLst>
          </p:cNvPr>
          <p:cNvSpPr>
            <a:spLocks noGrp="1"/>
          </p:cNvSpPr>
          <p:nvPr>
            <p:ph sz="half" idx="2"/>
          </p:nvPr>
        </p:nvSpPr>
        <p:spPr>
          <a:xfrm>
            <a:off x="6172199" y="1825625"/>
            <a:ext cx="5809129" cy="4351338"/>
          </a:xfrm>
        </p:spPr>
        <p:txBody>
          <a:bodyPr>
            <a:normAutofit/>
          </a:bodyPr>
          <a:lstStyle/>
          <a:p>
            <a:r>
              <a:rPr lang="en-US" dirty="0" err="1">
                <a:latin typeface="Apple Chancery" panose="03020702040506060504" pitchFamily="66" charset="-79"/>
                <a:cs typeface="Apple Chancery" panose="03020702040506060504" pitchFamily="66" charset="-79"/>
              </a:rPr>
              <a:t>Im</a:t>
            </a:r>
            <a:r>
              <a:rPr lang="en-US" dirty="0"/>
              <a:t> </a:t>
            </a:r>
            <a:r>
              <a:rPr lang="en-US" dirty="0">
                <a:latin typeface="Apple Chancery" panose="03020702040506060504" pitchFamily="66" charset="-79"/>
                <a:cs typeface="Apple Chancery" panose="03020702040506060504" pitchFamily="66" charset="-79"/>
              </a:rPr>
              <a:t>(a</a:t>
            </a:r>
            <a:r>
              <a:rPr lang="en-US" baseline="-25000" dirty="0">
                <a:latin typeface="Apple Chancery" panose="03020702040506060504" pitchFamily="66" charset="-79"/>
                <a:cs typeface="Apple Chancery" panose="03020702040506060504" pitchFamily="66" charset="-79"/>
              </a:rPr>
              <a:t>c</a:t>
            </a:r>
            <a:r>
              <a:rPr lang="en-US" baseline="30000" dirty="0">
                <a:latin typeface="Apple Chancery" panose="03020702040506060504" pitchFamily="66" charset="-79"/>
                <a:cs typeface="Apple Chancery" panose="03020702040506060504" pitchFamily="66" charset="-79"/>
              </a:rPr>
              <a:t>2 </a:t>
            </a:r>
            <a:r>
              <a:rPr lang="en-US" dirty="0"/>
              <a:t>) amplitudes are  of the same order of magnitude as</a:t>
            </a:r>
            <a:r>
              <a:rPr lang="en-US" dirty="0">
                <a:latin typeface="Apple Chancery" panose="03020702040506060504" pitchFamily="66" charset="-79"/>
                <a:cs typeface="Apple Chancery" panose="03020702040506060504" pitchFamily="66" charset="-79"/>
              </a:rPr>
              <a:t> Re(a</a:t>
            </a:r>
            <a:r>
              <a:rPr lang="en-US" baseline="-25000" dirty="0">
                <a:latin typeface="Apple Chancery" panose="03020702040506060504" pitchFamily="66" charset="-79"/>
                <a:cs typeface="Apple Chancery" panose="03020702040506060504" pitchFamily="66" charset="-79"/>
              </a:rPr>
              <a:t>c</a:t>
            </a:r>
            <a:r>
              <a:rPr lang="en-US" baseline="30000" dirty="0">
                <a:latin typeface="Apple Chancery" panose="03020702040506060504" pitchFamily="66" charset="-79"/>
                <a:cs typeface="Apple Chancery" panose="03020702040506060504" pitchFamily="66" charset="-79"/>
              </a:rPr>
              <a:t>2 </a:t>
            </a:r>
            <a:r>
              <a:rPr lang="en-US" dirty="0"/>
              <a:t>)</a:t>
            </a:r>
          </a:p>
          <a:p>
            <a:r>
              <a:rPr lang="en-US" dirty="0"/>
              <a:t>Thus there is a large statistical uncertainty on channel occupations around </a:t>
            </a:r>
            <a:r>
              <a:rPr lang="en-US" dirty="0" err="1">
                <a:latin typeface="Symbol" pitchFamily="2" charset="2"/>
              </a:rPr>
              <a:t>DE</a:t>
            </a:r>
            <a:r>
              <a:rPr lang="en-US" baseline="-25000" dirty="0" err="1"/>
              <a:t>th</a:t>
            </a:r>
            <a:r>
              <a:rPr lang="en-US" dirty="0"/>
              <a:t> ≈120 keV.</a:t>
            </a:r>
          </a:p>
          <a:p>
            <a:r>
              <a:rPr lang="en-US" dirty="0"/>
              <a:t>NCGSM-CC predicts a large decay width, </a:t>
            </a:r>
            <a:r>
              <a:rPr lang="en-US" dirty="0">
                <a:latin typeface="Symbol" pitchFamily="2" charset="2"/>
              </a:rPr>
              <a:t>G</a:t>
            </a:r>
            <a:r>
              <a:rPr lang="en-US" dirty="0"/>
              <a:t> ≈ 260 keV at ≈ 120 keV. </a:t>
            </a:r>
          </a:p>
          <a:p>
            <a:r>
              <a:rPr lang="en-US" dirty="0">
                <a:solidFill>
                  <a:srgbClr val="FF0000"/>
                </a:solidFill>
              </a:rPr>
              <a:t>Consequently the monopole form factor is not ideal observable to constrain nuclear interaction</a:t>
            </a:r>
            <a:r>
              <a:rPr lang="en-US" dirty="0"/>
              <a:t>.</a:t>
            </a:r>
          </a:p>
          <a:p>
            <a:endParaRPr lang="en-US" dirty="0"/>
          </a:p>
        </p:txBody>
      </p:sp>
      <p:pic>
        <p:nvPicPr>
          <p:cNvPr id="9" name="Espace réservé du contenu 8">
            <a:extLst>
              <a:ext uri="{FF2B5EF4-FFF2-40B4-BE49-F238E27FC236}">
                <a16:creationId xmlns:a16="http://schemas.microsoft.com/office/drawing/2014/main" id="{7F18481F-7B44-5ED0-7FE4-29510DF637E2}"/>
              </a:ext>
            </a:extLst>
          </p:cNvPr>
          <p:cNvPicPr>
            <a:picLocks noGrp="1" noChangeAspect="1"/>
          </p:cNvPicPr>
          <p:nvPr>
            <p:ph sz="half" idx="1"/>
          </p:nvPr>
        </p:nvPicPr>
        <p:blipFill>
          <a:blip r:embed="rId2"/>
          <a:stretch>
            <a:fillRect/>
          </a:stretch>
        </p:blipFill>
        <p:spPr>
          <a:xfrm>
            <a:off x="404550" y="1987826"/>
            <a:ext cx="5285050" cy="3518418"/>
          </a:xfrm>
        </p:spPr>
      </p:pic>
      <p:sp>
        <p:nvSpPr>
          <p:cNvPr id="10" name="ZoneTexte 9">
            <a:extLst>
              <a:ext uri="{FF2B5EF4-FFF2-40B4-BE49-F238E27FC236}">
                <a16:creationId xmlns:a16="http://schemas.microsoft.com/office/drawing/2014/main" id="{E8D27D69-4AF9-6980-7837-9A9DBCA104F7}"/>
              </a:ext>
            </a:extLst>
          </p:cNvPr>
          <p:cNvSpPr txBox="1"/>
          <p:nvPr/>
        </p:nvSpPr>
        <p:spPr>
          <a:xfrm>
            <a:off x="1603512" y="1341495"/>
            <a:ext cx="3554627" cy="646331"/>
          </a:xfrm>
          <a:prstGeom prst="rect">
            <a:avLst/>
          </a:prstGeom>
          <a:noFill/>
        </p:spPr>
        <p:txBody>
          <a:bodyPr wrap="none" rtlCol="0">
            <a:spAutoFit/>
          </a:bodyPr>
          <a:lstStyle/>
          <a:p>
            <a:r>
              <a:rPr lang="en-US" dirty="0"/>
              <a:t>accepted as erratum of PRL </a:t>
            </a:r>
          </a:p>
          <a:p>
            <a:r>
              <a:rPr lang="en-US" dirty="0"/>
              <a:t>(private communication N. Michel)</a:t>
            </a:r>
          </a:p>
        </p:txBody>
      </p:sp>
      <p:sp>
        <p:nvSpPr>
          <p:cNvPr id="3" name="Espace réservé du pied de page 2">
            <a:extLst>
              <a:ext uri="{FF2B5EF4-FFF2-40B4-BE49-F238E27FC236}">
                <a16:creationId xmlns:a16="http://schemas.microsoft.com/office/drawing/2014/main" id="{35CA1E53-BB5C-EF51-87E0-37966ED7BE94}"/>
              </a:ext>
            </a:extLst>
          </p:cNvPr>
          <p:cNvSpPr>
            <a:spLocks noGrp="1"/>
          </p:cNvSpPr>
          <p:nvPr>
            <p:ph type="ftr" sz="quarter" idx="11"/>
          </p:nvPr>
        </p:nvSpPr>
        <p:spPr/>
        <p:txBody>
          <a:bodyPr/>
          <a:lstStyle/>
          <a:p>
            <a:r>
              <a:rPr lang="en-US"/>
              <a:t>A. Chbihi, WPCF2024</a:t>
            </a:r>
          </a:p>
        </p:txBody>
      </p:sp>
      <p:sp>
        <p:nvSpPr>
          <p:cNvPr id="5" name="Espace réservé du numéro de diapositive 4">
            <a:extLst>
              <a:ext uri="{FF2B5EF4-FFF2-40B4-BE49-F238E27FC236}">
                <a16:creationId xmlns:a16="http://schemas.microsoft.com/office/drawing/2014/main" id="{7CF6BFF1-6646-0A8A-3F81-F81421956D2F}"/>
              </a:ext>
            </a:extLst>
          </p:cNvPr>
          <p:cNvSpPr>
            <a:spLocks noGrp="1"/>
          </p:cNvSpPr>
          <p:nvPr>
            <p:ph type="sldNum" sz="quarter" idx="12"/>
          </p:nvPr>
        </p:nvSpPr>
        <p:spPr/>
        <p:txBody>
          <a:bodyPr/>
          <a:lstStyle/>
          <a:p>
            <a:fld id="{E963A18E-9533-7D45-ADF1-0D60EEB371A8}" type="slidenum">
              <a:rPr lang="en-US" smtClean="0"/>
              <a:t>7</a:t>
            </a:fld>
            <a:endParaRPr lang="en-US"/>
          </a:p>
        </p:txBody>
      </p:sp>
    </p:spTree>
    <p:extLst>
      <p:ext uri="{BB962C8B-B14F-4D97-AF65-F5344CB8AC3E}">
        <p14:creationId xmlns:p14="http://schemas.microsoft.com/office/powerpoint/2010/main" val="2201283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9F573E-6F90-F842-54F3-EE838AF4F893}"/>
              </a:ext>
            </a:extLst>
          </p:cNvPr>
          <p:cNvSpPr>
            <a:spLocks noGrp="1"/>
          </p:cNvSpPr>
          <p:nvPr>
            <p:ph type="title"/>
          </p:nvPr>
        </p:nvSpPr>
        <p:spPr>
          <a:xfrm>
            <a:off x="838200" y="365125"/>
            <a:ext cx="10515600" cy="943413"/>
          </a:xfrm>
        </p:spPr>
        <p:txBody>
          <a:bodyPr/>
          <a:lstStyle/>
          <a:p>
            <a:r>
              <a:rPr lang="en-US" dirty="0"/>
              <a:t>Other information on the 3-channels ?</a:t>
            </a:r>
          </a:p>
        </p:txBody>
      </p:sp>
      <p:sp>
        <p:nvSpPr>
          <p:cNvPr id="5" name="Espace réservé du pied de page 4">
            <a:extLst>
              <a:ext uri="{FF2B5EF4-FFF2-40B4-BE49-F238E27FC236}">
                <a16:creationId xmlns:a16="http://schemas.microsoft.com/office/drawing/2014/main" id="{32B23C49-C7A3-526F-630F-63D6CF897C53}"/>
              </a:ext>
            </a:extLst>
          </p:cNvPr>
          <p:cNvSpPr>
            <a:spLocks noGrp="1"/>
          </p:cNvSpPr>
          <p:nvPr>
            <p:ph type="ftr" sz="quarter" idx="11"/>
          </p:nvPr>
        </p:nvSpPr>
        <p:spPr/>
        <p:txBody>
          <a:bodyPr/>
          <a:lstStyle/>
          <a:p>
            <a:r>
              <a:rPr lang="en-US"/>
              <a:t>A. Chbihi, WPCF2024</a:t>
            </a:r>
          </a:p>
        </p:txBody>
      </p:sp>
      <p:sp>
        <p:nvSpPr>
          <p:cNvPr id="6" name="Espace réservé du numéro de diapositive 5">
            <a:extLst>
              <a:ext uri="{FF2B5EF4-FFF2-40B4-BE49-F238E27FC236}">
                <a16:creationId xmlns:a16="http://schemas.microsoft.com/office/drawing/2014/main" id="{40CD849C-B90A-70E8-DEED-1E8DE6E9D0A1}"/>
              </a:ext>
            </a:extLst>
          </p:cNvPr>
          <p:cNvSpPr>
            <a:spLocks noGrp="1"/>
          </p:cNvSpPr>
          <p:nvPr>
            <p:ph type="sldNum" sz="quarter" idx="12"/>
          </p:nvPr>
        </p:nvSpPr>
        <p:spPr/>
        <p:txBody>
          <a:bodyPr/>
          <a:lstStyle/>
          <a:p>
            <a:fld id="{E963A18E-9533-7D45-ADF1-0D60EEB371A8}" type="slidenum">
              <a:rPr lang="en-US" smtClean="0"/>
              <a:t>8</a:t>
            </a:fld>
            <a:endParaRPr lang="en-US"/>
          </a:p>
        </p:txBody>
      </p:sp>
      <p:pic>
        <p:nvPicPr>
          <p:cNvPr id="9" name="Image 8">
            <a:extLst>
              <a:ext uri="{FF2B5EF4-FFF2-40B4-BE49-F238E27FC236}">
                <a16:creationId xmlns:a16="http://schemas.microsoft.com/office/drawing/2014/main" id="{CFCA2363-7518-E079-2BF9-CC5200C0FA0C}"/>
              </a:ext>
            </a:extLst>
          </p:cNvPr>
          <p:cNvPicPr>
            <a:picLocks noChangeAspect="1"/>
          </p:cNvPicPr>
          <p:nvPr/>
        </p:nvPicPr>
        <p:blipFill>
          <a:blip r:embed="rId2"/>
          <a:stretch>
            <a:fillRect/>
          </a:stretch>
        </p:blipFill>
        <p:spPr>
          <a:xfrm>
            <a:off x="6354406" y="2035114"/>
            <a:ext cx="4725863" cy="3987313"/>
          </a:xfrm>
          <a:prstGeom prst="rect">
            <a:avLst/>
          </a:prstGeom>
        </p:spPr>
      </p:pic>
      <p:sp>
        <p:nvSpPr>
          <p:cNvPr id="10" name="ZoneTexte 9">
            <a:extLst>
              <a:ext uri="{FF2B5EF4-FFF2-40B4-BE49-F238E27FC236}">
                <a16:creationId xmlns:a16="http://schemas.microsoft.com/office/drawing/2014/main" id="{75D6106D-A968-4677-9768-FF50E86D63DB}"/>
              </a:ext>
            </a:extLst>
          </p:cNvPr>
          <p:cNvSpPr txBox="1"/>
          <p:nvPr/>
        </p:nvSpPr>
        <p:spPr>
          <a:xfrm>
            <a:off x="7500751" y="1825625"/>
            <a:ext cx="3070777" cy="369332"/>
          </a:xfrm>
          <a:prstGeom prst="rect">
            <a:avLst/>
          </a:prstGeom>
          <a:noFill/>
        </p:spPr>
        <p:txBody>
          <a:bodyPr wrap="none" rtlCol="0">
            <a:spAutoFit/>
          </a:bodyPr>
          <a:lstStyle/>
          <a:p>
            <a:r>
              <a:rPr lang="en-US" dirty="0"/>
              <a:t>PochodzallaPRC35p1695_1987</a:t>
            </a:r>
          </a:p>
        </p:txBody>
      </p:sp>
      <p:pic>
        <p:nvPicPr>
          <p:cNvPr id="11" name="Espace réservé du contenu 10">
            <a:extLst>
              <a:ext uri="{FF2B5EF4-FFF2-40B4-BE49-F238E27FC236}">
                <a16:creationId xmlns:a16="http://schemas.microsoft.com/office/drawing/2014/main" id="{D27886A8-6F11-9338-63BB-A9B251B1B9F7}"/>
              </a:ext>
            </a:extLst>
          </p:cNvPr>
          <p:cNvPicPr>
            <a:picLocks noGrp="1" noChangeAspect="1"/>
          </p:cNvPicPr>
          <p:nvPr>
            <p:ph sz="half" idx="1"/>
          </p:nvPr>
        </p:nvPicPr>
        <p:blipFill>
          <a:blip r:embed="rId3"/>
          <a:stretch>
            <a:fillRect/>
          </a:stretch>
        </p:blipFill>
        <p:spPr>
          <a:xfrm>
            <a:off x="838200" y="1871081"/>
            <a:ext cx="5181600" cy="4260426"/>
          </a:xfrm>
          <a:prstGeom prst="rect">
            <a:avLst/>
          </a:prstGeom>
        </p:spPr>
      </p:pic>
      <p:sp>
        <p:nvSpPr>
          <p:cNvPr id="13" name="Rectangle 12">
            <a:extLst>
              <a:ext uri="{FF2B5EF4-FFF2-40B4-BE49-F238E27FC236}">
                <a16:creationId xmlns:a16="http://schemas.microsoft.com/office/drawing/2014/main" id="{9C661C41-07C4-CF4D-1CF4-95232246BF6F}"/>
              </a:ext>
            </a:extLst>
          </p:cNvPr>
          <p:cNvSpPr/>
          <p:nvPr/>
        </p:nvSpPr>
        <p:spPr>
          <a:xfrm>
            <a:off x="1418897" y="3429000"/>
            <a:ext cx="1466193" cy="1521372"/>
          </a:xfrm>
          <a:prstGeom prst="rect">
            <a:avLst/>
          </a:prstGeom>
          <a:solidFill>
            <a:srgbClr val="FFFF00">
              <a:alpha val="6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ZoneTexte 13">
            <a:extLst>
              <a:ext uri="{FF2B5EF4-FFF2-40B4-BE49-F238E27FC236}">
                <a16:creationId xmlns:a16="http://schemas.microsoft.com/office/drawing/2014/main" id="{4FA93504-35CA-966B-3710-886BA9A03B17}"/>
              </a:ext>
            </a:extLst>
          </p:cNvPr>
          <p:cNvSpPr txBox="1"/>
          <p:nvPr/>
        </p:nvSpPr>
        <p:spPr>
          <a:xfrm>
            <a:off x="2680145" y="1324299"/>
            <a:ext cx="5303247" cy="523220"/>
          </a:xfrm>
          <a:prstGeom prst="rect">
            <a:avLst/>
          </a:prstGeom>
          <a:noFill/>
        </p:spPr>
        <p:txBody>
          <a:bodyPr wrap="none" rtlCol="0">
            <a:spAutoFit/>
          </a:bodyPr>
          <a:lstStyle/>
          <a:p>
            <a:r>
              <a:rPr lang="en-US" sz="2800" dirty="0"/>
              <a:t>correlation functions of d-d and p-t</a:t>
            </a:r>
          </a:p>
        </p:txBody>
      </p:sp>
    </p:spTree>
    <p:extLst>
      <p:ext uri="{BB962C8B-B14F-4D97-AF65-F5344CB8AC3E}">
        <p14:creationId xmlns:p14="http://schemas.microsoft.com/office/powerpoint/2010/main" val="704493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4D5697-FCDC-7C4C-9EB1-EC2AF4879604}"/>
              </a:ext>
            </a:extLst>
          </p:cNvPr>
          <p:cNvSpPr>
            <a:spLocks noGrp="1"/>
          </p:cNvSpPr>
          <p:nvPr>
            <p:ph type="title"/>
          </p:nvPr>
        </p:nvSpPr>
        <p:spPr>
          <a:xfrm>
            <a:off x="838200" y="365126"/>
            <a:ext cx="10515600" cy="493410"/>
          </a:xfrm>
        </p:spPr>
        <p:txBody>
          <a:bodyPr>
            <a:noAutofit/>
          </a:bodyPr>
          <a:lstStyle/>
          <a:p>
            <a:r>
              <a:rPr lang="en-US" sz="3200" dirty="0"/>
              <a:t>Correlation functions from FAZIA for </a:t>
            </a:r>
            <a:r>
              <a:rPr lang="en-US" sz="3200" baseline="30000" dirty="0"/>
              <a:t>64</a:t>
            </a:r>
            <a:r>
              <a:rPr lang="en-US" sz="3200" dirty="0"/>
              <a:t>Ni+</a:t>
            </a:r>
            <a:r>
              <a:rPr lang="en-US" sz="3200" baseline="30000" dirty="0"/>
              <a:t>64</a:t>
            </a:r>
            <a:r>
              <a:rPr lang="en-US" sz="3200" dirty="0"/>
              <a:t>Ni @ E/A = 32MeV</a:t>
            </a:r>
          </a:p>
        </p:txBody>
      </p:sp>
      <p:pic>
        <p:nvPicPr>
          <p:cNvPr id="6" name="Espace réservé du contenu 5">
            <a:extLst>
              <a:ext uri="{FF2B5EF4-FFF2-40B4-BE49-F238E27FC236}">
                <a16:creationId xmlns:a16="http://schemas.microsoft.com/office/drawing/2014/main" id="{1B34800B-2DE7-5D5B-A569-54507CE6DFC8}"/>
              </a:ext>
            </a:extLst>
          </p:cNvPr>
          <p:cNvPicPr>
            <a:picLocks noGrp="1" noChangeAspect="1"/>
          </p:cNvPicPr>
          <p:nvPr>
            <p:ph idx="1"/>
          </p:nvPr>
        </p:nvPicPr>
        <p:blipFill>
          <a:blip r:embed="rId2"/>
          <a:stretch>
            <a:fillRect/>
          </a:stretch>
        </p:blipFill>
        <p:spPr>
          <a:xfrm>
            <a:off x="2703392" y="1087822"/>
            <a:ext cx="6789784" cy="4726532"/>
          </a:xfrm>
          <a:prstGeom prst="rect">
            <a:avLst/>
          </a:prstGeom>
        </p:spPr>
      </p:pic>
      <p:sp>
        <p:nvSpPr>
          <p:cNvPr id="4" name="Espace réservé du pied de page 3">
            <a:extLst>
              <a:ext uri="{FF2B5EF4-FFF2-40B4-BE49-F238E27FC236}">
                <a16:creationId xmlns:a16="http://schemas.microsoft.com/office/drawing/2014/main" id="{2E259F9C-6556-469D-BBD4-34D0DF5C6489}"/>
              </a:ext>
            </a:extLst>
          </p:cNvPr>
          <p:cNvSpPr>
            <a:spLocks noGrp="1"/>
          </p:cNvSpPr>
          <p:nvPr>
            <p:ph type="ftr" sz="quarter" idx="11"/>
          </p:nvPr>
        </p:nvSpPr>
        <p:spPr/>
        <p:txBody>
          <a:bodyPr/>
          <a:lstStyle/>
          <a:p>
            <a:r>
              <a:rPr lang="en-US"/>
              <a:t>A. Chbihi, WPCF2024</a:t>
            </a:r>
          </a:p>
        </p:txBody>
      </p:sp>
      <p:sp>
        <p:nvSpPr>
          <p:cNvPr id="5" name="Espace réservé du numéro de diapositive 4">
            <a:extLst>
              <a:ext uri="{FF2B5EF4-FFF2-40B4-BE49-F238E27FC236}">
                <a16:creationId xmlns:a16="http://schemas.microsoft.com/office/drawing/2014/main" id="{212E111D-A7EE-6C49-EA38-62AA29CA4AE4}"/>
              </a:ext>
            </a:extLst>
          </p:cNvPr>
          <p:cNvSpPr>
            <a:spLocks noGrp="1"/>
          </p:cNvSpPr>
          <p:nvPr>
            <p:ph type="sldNum" sz="quarter" idx="12"/>
          </p:nvPr>
        </p:nvSpPr>
        <p:spPr/>
        <p:txBody>
          <a:bodyPr/>
          <a:lstStyle/>
          <a:p>
            <a:fld id="{E963A18E-9533-7D45-ADF1-0D60EEB371A8}" type="slidenum">
              <a:rPr lang="en-US" smtClean="0"/>
              <a:t>9</a:t>
            </a:fld>
            <a:endParaRPr lang="en-US"/>
          </a:p>
        </p:txBody>
      </p:sp>
      <p:sp>
        <p:nvSpPr>
          <p:cNvPr id="8" name="ZoneTexte 7">
            <a:extLst>
              <a:ext uri="{FF2B5EF4-FFF2-40B4-BE49-F238E27FC236}">
                <a16:creationId xmlns:a16="http://schemas.microsoft.com/office/drawing/2014/main" id="{06CECCEF-371E-A2D0-06E4-51FD6AF80DF5}"/>
              </a:ext>
            </a:extLst>
          </p:cNvPr>
          <p:cNvSpPr txBox="1"/>
          <p:nvPr/>
        </p:nvSpPr>
        <p:spPr>
          <a:xfrm>
            <a:off x="1418897" y="6043640"/>
            <a:ext cx="9664262" cy="400110"/>
          </a:xfrm>
          <a:prstGeom prst="rect">
            <a:avLst/>
          </a:prstGeom>
          <a:noFill/>
        </p:spPr>
        <p:txBody>
          <a:bodyPr wrap="square">
            <a:spAutoFit/>
          </a:bodyPr>
          <a:lstStyle/>
          <a:p>
            <a:r>
              <a:rPr lang="en-US" sz="2000" dirty="0">
                <a:solidFill>
                  <a:srgbClr val="FF0000"/>
                </a:solidFill>
                <a:effectLst/>
                <a:latin typeface="Helvetica" pitchFamily="2" charset="0"/>
              </a:rPr>
              <a:t>Huge background due to enormous reaction channels which can produce p, d and t   </a:t>
            </a:r>
          </a:p>
        </p:txBody>
      </p:sp>
      <p:sp>
        <p:nvSpPr>
          <p:cNvPr id="9" name="ZoneTexte 8">
            <a:extLst>
              <a:ext uri="{FF2B5EF4-FFF2-40B4-BE49-F238E27FC236}">
                <a16:creationId xmlns:a16="http://schemas.microsoft.com/office/drawing/2014/main" id="{9044D8E8-26D1-C1B0-E69A-11955C5A9F3B}"/>
              </a:ext>
            </a:extLst>
          </p:cNvPr>
          <p:cNvSpPr txBox="1"/>
          <p:nvPr/>
        </p:nvSpPr>
        <p:spPr>
          <a:xfrm>
            <a:off x="5439101" y="5628298"/>
            <a:ext cx="1539460" cy="369332"/>
          </a:xfrm>
          <a:prstGeom prst="rect">
            <a:avLst/>
          </a:prstGeom>
          <a:noFill/>
        </p:spPr>
        <p:txBody>
          <a:bodyPr wrap="none" rtlCol="0">
            <a:spAutoFit/>
          </a:bodyPr>
          <a:lstStyle/>
          <a:p>
            <a:r>
              <a:rPr lang="en-US" dirty="0"/>
              <a:t>Invariant mass</a:t>
            </a:r>
          </a:p>
        </p:txBody>
      </p:sp>
    </p:spTree>
    <p:extLst>
      <p:ext uri="{BB962C8B-B14F-4D97-AF65-F5344CB8AC3E}">
        <p14:creationId xmlns:p14="http://schemas.microsoft.com/office/powerpoint/2010/main" val="30354474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20985</TotalTime>
  <Words>1326</Words>
  <Application>Microsoft Macintosh PowerPoint</Application>
  <PresentationFormat>Grand écran</PresentationFormat>
  <Paragraphs>136</Paragraphs>
  <Slides>14</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14</vt:i4>
      </vt:variant>
    </vt:vector>
  </HeadingPairs>
  <TitlesOfParts>
    <vt:vector size="24" baseType="lpstr">
      <vt:lpstr>Apple Chancery</vt:lpstr>
      <vt:lpstr>Arial</vt:lpstr>
      <vt:lpstr>Arial Narrow</vt:lpstr>
      <vt:lpstr>Calibri</vt:lpstr>
      <vt:lpstr>Calibri Light</vt:lpstr>
      <vt:lpstr>Helvetica</vt:lpstr>
      <vt:lpstr>Symbol</vt:lpstr>
      <vt:lpstr>Times</vt:lpstr>
      <vt:lpstr>Wingdings</vt:lpstr>
      <vt:lpstr>Thème Office</vt:lpstr>
      <vt:lpstr>New insight into the structure of 4He nuclei  </vt:lpstr>
      <vt:lpstr>outline</vt:lpstr>
      <vt:lpstr>Why study the a particle?</vt:lpstr>
      <vt:lpstr>Why study the a particle?</vt:lpstr>
      <vt:lpstr>Open quantum system</vt:lpstr>
      <vt:lpstr>Results</vt:lpstr>
      <vt:lpstr>Result on the monopole transition form factor</vt:lpstr>
      <vt:lpstr>Other information on the 3-channels ?</vt:lpstr>
      <vt:lpstr>Correlation functions from FAZIA for 64Ni+64Ni @ E/A = 32MeV</vt:lpstr>
      <vt:lpstr>proposed experiment</vt:lpstr>
      <vt:lpstr> Target and detection </vt:lpstr>
      <vt:lpstr>simulation with Hipse; Denis Lacroix</vt:lpstr>
      <vt:lpstr>Présentation PowerPoint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 GANIL</dc:title>
  <dc:creator>A. Chbihi</dc:creator>
  <cp:lastModifiedBy>A. Chbihi</cp:lastModifiedBy>
  <cp:revision>46</cp:revision>
  <dcterms:created xsi:type="dcterms:W3CDTF">2024-10-23T13:44:38Z</dcterms:created>
  <dcterms:modified xsi:type="dcterms:W3CDTF">2024-11-07T06:02:39Z</dcterms:modified>
</cp:coreProperties>
</file>