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21"/>
  </p:notesMasterIdLst>
  <p:sldIdLst>
    <p:sldId id="257" r:id="rId2"/>
    <p:sldId id="310" r:id="rId3"/>
    <p:sldId id="311" r:id="rId4"/>
    <p:sldId id="370" r:id="rId5"/>
    <p:sldId id="272" r:id="rId6"/>
    <p:sldId id="378" r:id="rId7"/>
    <p:sldId id="379" r:id="rId8"/>
    <p:sldId id="351" r:id="rId9"/>
    <p:sldId id="368" r:id="rId10"/>
    <p:sldId id="369" r:id="rId11"/>
    <p:sldId id="384" r:id="rId12"/>
    <p:sldId id="357" r:id="rId13"/>
    <p:sldId id="383" r:id="rId14"/>
    <p:sldId id="279" r:id="rId15"/>
    <p:sldId id="382" r:id="rId16"/>
    <p:sldId id="339" r:id="rId17"/>
    <p:sldId id="385" r:id="rId18"/>
    <p:sldId id="381" r:id="rId19"/>
    <p:sldId id="33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/>
    <p:restoredTop sz="94719"/>
  </p:normalViewPr>
  <p:slideViewPr>
    <p:cSldViewPr snapToGrid="0">
      <p:cViewPr varScale="1">
        <p:scale>
          <a:sx n="199" d="100"/>
          <a:sy n="199" d="100"/>
        </p:scale>
        <p:origin x="17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000F7E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8560" y="190440"/>
            <a:ext cx="8805441" cy="495305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457375" y="1486400"/>
            <a:ext cx="4441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457200" y="2671309"/>
            <a:ext cx="38304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8373"/>
            <a:ext cx="3331467" cy="152975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57200" y="3297125"/>
            <a:ext cx="42234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i="0">
                <a:solidFill>
                  <a:srgbClr val="FFFFFF"/>
                </a:solidFill>
              </a:defRPr>
            </a:lvl1pPr>
            <a:lvl2pPr marL="914400" lvl="1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200"/>
              <a:buChar char="−"/>
              <a:defRPr sz="1200">
                <a:solidFill>
                  <a:srgbClr val="FFFFFF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▪"/>
              <a:defRPr sz="1200">
                <a:solidFill>
                  <a:srgbClr val="FFFFFF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400"/>
              <a:buChar char="−"/>
              <a:defRPr>
                <a:solidFill>
                  <a:srgbClr val="FFFFFF"/>
                </a:solidFill>
              </a:defRPr>
            </a:lvl4pPr>
            <a:lvl5pPr marL="228600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200">
                <a:solidFill>
                  <a:srgbClr val="FFFFFF"/>
                </a:solidFill>
              </a:defRPr>
            </a:lvl5pPr>
            <a:lvl6pPr marL="2743200" lvl="5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8741134" y="4849122"/>
            <a:ext cx="2205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US"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3"/>
          </p:nvPr>
        </p:nvSpPr>
        <p:spPr>
          <a:xfrm>
            <a:off x="457200" y="4140125"/>
            <a:ext cx="434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None/>
              <a:defRPr sz="1000">
                <a:solidFill>
                  <a:srgbClr val="A5A5A5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000"/>
              <a:buNone/>
              <a:defRPr sz="1000">
                <a:solidFill>
                  <a:srgbClr val="A5A5A5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>
                <a:solidFill>
                  <a:srgbClr val="A5A5A5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000"/>
              <a:buNone/>
              <a:defRPr sz="1000">
                <a:solidFill>
                  <a:srgbClr val="A5A5A5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000"/>
              <a:buNone/>
              <a:defRPr sz="1000">
                <a:solidFill>
                  <a:srgbClr val="A5A5A5"/>
                </a:solidFill>
              </a:defRPr>
            </a:lvl5pPr>
            <a:lvl6pPr marL="2743200" lvl="5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000"/>
              <a:buChar char="•"/>
              <a:defRPr sz="10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000"/>
              <a:buChar char="•"/>
              <a:defRPr sz="10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000"/>
              <a:buChar char="•"/>
              <a:defRPr sz="10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5A5A5"/>
              </a:buClr>
              <a:buSzPts val="1000"/>
              <a:buChar char="•"/>
              <a:defRPr sz="10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401" y="4751400"/>
            <a:ext cx="598099" cy="27463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/>
        </p:nvSpPr>
        <p:spPr>
          <a:xfrm>
            <a:off x="918682" y="4859907"/>
            <a:ext cx="3888300" cy="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Managed by Triad National Security, LLC., for the U.S. Department of Energy’s NNSA.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 or Agenda">
  <p:cSld name="TOC or Agenda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8741134" y="4849122"/>
            <a:ext cx="2205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US" sz="700" b="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473671" y="2035380"/>
            <a:ext cx="10989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2"/>
          </p:nvPr>
        </p:nvSpPr>
        <p:spPr>
          <a:xfrm>
            <a:off x="1897816" y="2035380"/>
            <a:ext cx="10989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3"/>
          </p:nvPr>
        </p:nvSpPr>
        <p:spPr>
          <a:xfrm>
            <a:off x="3311063" y="2035380"/>
            <a:ext cx="10989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4"/>
          </p:nvPr>
        </p:nvSpPr>
        <p:spPr>
          <a:xfrm>
            <a:off x="4751419" y="2035380"/>
            <a:ext cx="10989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5"/>
          </p:nvPr>
        </p:nvSpPr>
        <p:spPr>
          <a:xfrm>
            <a:off x="6176589" y="2035380"/>
            <a:ext cx="10989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6"/>
          </p:nvPr>
        </p:nvSpPr>
        <p:spPr>
          <a:xfrm>
            <a:off x="7603643" y="2035380"/>
            <a:ext cx="10989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7"/>
          </p:nvPr>
        </p:nvSpPr>
        <p:spPr>
          <a:xfrm>
            <a:off x="473671" y="1589748"/>
            <a:ext cx="2487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C3FF"/>
              </a:buClr>
              <a:buSzPts val="1100"/>
              <a:buNone/>
              <a:defRPr sz="1100" b="0" i="0">
                <a:solidFill>
                  <a:srgbClr val="69C3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8"/>
          </p:nvPr>
        </p:nvSpPr>
        <p:spPr>
          <a:xfrm>
            <a:off x="1917717" y="1589748"/>
            <a:ext cx="2487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C3FF"/>
              </a:buClr>
              <a:buSzPts val="1100"/>
              <a:buNone/>
              <a:defRPr sz="1100" b="0" i="0">
                <a:solidFill>
                  <a:srgbClr val="69C3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9"/>
          </p:nvPr>
        </p:nvSpPr>
        <p:spPr>
          <a:xfrm>
            <a:off x="3321193" y="1589748"/>
            <a:ext cx="2487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C3FF"/>
              </a:buClr>
              <a:buSzPts val="1100"/>
              <a:buNone/>
              <a:defRPr sz="1100" b="0" i="0">
                <a:solidFill>
                  <a:srgbClr val="69C3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13"/>
          </p:nvPr>
        </p:nvSpPr>
        <p:spPr>
          <a:xfrm>
            <a:off x="4745412" y="1589748"/>
            <a:ext cx="2487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C3FF"/>
              </a:buClr>
              <a:buSzPts val="1100"/>
              <a:buNone/>
              <a:defRPr sz="1100" b="0" i="0">
                <a:solidFill>
                  <a:srgbClr val="69C3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14"/>
          </p:nvPr>
        </p:nvSpPr>
        <p:spPr>
          <a:xfrm>
            <a:off x="6200883" y="1589748"/>
            <a:ext cx="2487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C3FF"/>
              </a:buClr>
              <a:buSzPts val="1100"/>
              <a:buNone/>
              <a:defRPr sz="1100" b="0" i="0">
                <a:solidFill>
                  <a:srgbClr val="69C3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body" idx="15"/>
          </p:nvPr>
        </p:nvSpPr>
        <p:spPr>
          <a:xfrm>
            <a:off x="7600235" y="1589748"/>
            <a:ext cx="2487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C3FF"/>
              </a:buClr>
              <a:buSzPts val="1100"/>
              <a:buNone/>
              <a:defRPr sz="1100" b="0" i="0">
                <a:solidFill>
                  <a:srgbClr val="69C3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16"/>
          </p:nvPr>
        </p:nvSpPr>
        <p:spPr>
          <a:xfrm>
            <a:off x="457519" y="3042072"/>
            <a:ext cx="10974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2pPr>
            <a:lvl3pPr marL="1371600" lvl="2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▪"/>
              <a:defRPr sz="800"/>
            </a:lvl3pPr>
            <a:lvl4pPr marL="1828800" lvl="3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−"/>
              <a:defRPr sz="800"/>
            </a:lvl4pPr>
            <a:lvl5pPr marL="2286000" lvl="4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17"/>
          </p:nvPr>
        </p:nvSpPr>
        <p:spPr>
          <a:xfrm>
            <a:off x="1868606" y="3044952"/>
            <a:ext cx="11307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2pPr>
            <a:lvl3pPr marL="1371600" lvl="2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▪"/>
              <a:defRPr sz="800"/>
            </a:lvl3pPr>
            <a:lvl4pPr marL="1828800" lvl="3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−"/>
              <a:defRPr sz="800"/>
            </a:lvl4pPr>
            <a:lvl5pPr marL="2286000" lvl="4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body" idx="18"/>
          </p:nvPr>
        </p:nvSpPr>
        <p:spPr>
          <a:xfrm>
            <a:off x="3298553" y="3044952"/>
            <a:ext cx="11307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2pPr>
            <a:lvl3pPr marL="1371600" lvl="2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▪"/>
              <a:defRPr sz="800"/>
            </a:lvl3pPr>
            <a:lvl4pPr marL="1828800" lvl="3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−"/>
              <a:defRPr sz="800"/>
            </a:lvl4pPr>
            <a:lvl5pPr marL="2286000" lvl="4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body" idx="19"/>
          </p:nvPr>
        </p:nvSpPr>
        <p:spPr>
          <a:xfrm>
            <a:off x="4743305" y="3044952"/>
            <a:ext cx="11307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2pPr>
            <a:lvl3pPr marL="1371600" lvl="2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▪"/>
              <a:defRPr sz="800"/>
            </a:lvl3pPr>
            <a:lvl4pPr marL="1828800" lvl="3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−"/>
              <a:defRPr sz="800"/>
            </a:lvl4pPr>
            <a:lvl5pPr marL="2286000" lvl="4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body" idx="20"/>
          </p:nvPr>
        </p:nvSpPr>
        <p:spPr>
          <a:xfrm>
            <a:off x="6172200" y="3044952"/>
            <a:ext cx="11307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2pPr>
            <a:lvl3pPr marL="1371600" lvl="2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▪"/>
              <a:defRPr sz="800"/>
            </a:lvl3pPr>
            <a:lvl4pPr marL="1828800" lvl="3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−"/>
              <a:defRPr sz="800"/>
            </a:lvl4pPr>
            <a:lvl5pPr marL="2286000" lvl="4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21"/>
          </p:nvPr>
        </p:nvSpPr>
        <p:spPr>
          <a:xfrm>
            <a:off x="7596233" y="3044952"/>
            <a:ext cx="11307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2pPr>
            <a:lvl3pPr marL="1371600" lvl="2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▪"/>
              <a:defRPr sz="800"/>
            </a:lvl3pPr>
            <a:lvl4pPr marL="1828800" lvl="3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−"/>
              <a:defRPr sz="800"/>
            </a:lvl4pPr>
            <a:lvl5pPr marL="2286000" lvl="4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ckground 2_TOC or Agenda">
  <p:cSld name="Blue Background 2_TOC or Agenda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ctrTitle"/>
          </p:nvPr>
        </p:nvSpPr>
        <p:spPr>
          <a:xfrm>
            <a:off x="457200" y="457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6DC"/>
              </a:buClr>
              <a:buSzPts val="1800"/>
              <a:buAutoNum type="arabicPeriod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296DC"/>
              </a:buClr>
              <a:buSzPts val="1800"/>
              <a:buAutoNum type="arabicPeriod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296DC"/>
              </a:buClr>
              <a:buSzPts val="1800"/>
              <a:buFont typeface="Arial"/>
              <a:buAutoNum type="arabicPeriod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8901-99C4-4541-B2BE-2B8E7D78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75C83-FD1E-4BAB-8598-3CC1D8A5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November 5,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48DF1-FFF9-434B-8CF7-5F32028F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9A2EC-96A8-4B26-97D3-A44151AF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6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FFFBB-2A7B-457A-AA51-49D363202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D3A5-ABC0-4C73-A81E-55EF21939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862FB-F666-42C9-863D-85E7790A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November 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8EE4A-D434-482B-A95F-03E74263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AE61F-3242-48FE-896B-C3F754E8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4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B0AB-BABE-45AB-9E3E-A20A3B72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4448-6E1D-42C2-9854-205F00BF8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63512-8A56-44D1-8BDE-F4ED1EFAE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3E9F7-A125-421A-BA1F-1BA3AD29D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November 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B4DD7-D014-4D0D-ADC4-CA9F45D60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BF418-ECE5-4E11-AEEB-9768068A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2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C3C8E8-3BED-4540-BC3A-D87B2EAC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November 5,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9A199-0F40-4A51-9E52-ABCDE149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4D470-0D45-4D9F-B83C-549BAB78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6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7E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i="0" u="none" strike="noStrike" cap="none">
                <a:solidFill>
                  <a:schemeClr val="dk1"/>
                </a:solidFill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u="none" strike="noStrike" cap="none">
                <a:solidFill>
                  <a:schemeClr val="dk1"/>
                </a:solidFill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u="none" strike="noStrike" cap="none">
                <a:solidFill>
                  <a:schemeClr val="dk1"/>
                </a:solidFill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u="none" strike="noStrike" cap="none">
                <a:solidFill>
                  <a:schemeClr val="dk1"/>
                </a:solidFill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u="none" strike="noStrike" cap="none">
                <a:solidFill>
                  <a:schemeClr val="dk1"/>
                </a:solidFill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8561" y="4738426"/>
            <a:ext cx="256077" cy="25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8741134" y="4846001"/>
            <a:ext cx="220500" cy="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US"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71" r:id="rId4"/>
    <p:sldLayoutId id="2147483672" r:id="rId5"/>
    <p:sldLayoutId id="2147483673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ink.aps.org/doi/10.1103/PhysRevC.105.03460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ctrTitle"/>
          </p:nvPr>
        </p:nvSpPr>
        <p:spPr>
          <a:xfrm>
            <a:off x="500932" y="1171665"/>
            <a:ext cx="8643068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r>
              <a:rPr lang="en-US" dirty="0"/>
              <a:t>Transport theory and deblurring to Analyze Secondary Decay Emissions in Correlations measurements</a:t>
            </a:r>
            <a:endParaRPr dirty="0"/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457200" y="2671300"/>
            <a:ext cx="38898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dirty="0"/>
              <a:t>Pierre Nzabahimana</a:t>
            </a:r>
            <a:endParaRPr dirty="0"/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2"/>
          </p:nvPr>
        </p:nvSpPr>
        <p:spPr>
          <a:xfrm>
            <a:off x="457200" y="3183246"/>
            <a:ext cx="5275691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30188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endParaRPr lang="en-US" dirty="0"/>
          </a:p>
          <a:p>
            <a:pPr marL="230188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endParaRPr lang="en-US" dirty="0"/>
          </a:p>
          <a:p>
            <a:pPr marL="230188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dirty="0"/>
              <a:t>17th  Workshop on Particle Correlations and </a:t>
            </a:r>
            <a:r>
              <a:rPr lang="en-US" dirty="0" err="1"/>
              <a:t>Femtoscopy</a:t>
            </a:r>
            <a:r>
              <a:rPr lang="en-US" dirty="0"/>
              <a:t>, WPCF 2024,  Toulouse (France) on November 4-8, 2024.</a:t>
            </a:r>
            <a:endParaRPr dirty="0"/>
          </a:p>
        </p:txBody>
      </p:sp>
      <p:sp>
        <p:nvSpPr>
          <p:cNvPr id="202" name="Google Shape;202;p25"/>
          <p:cNvSpPr txBox="1">
            <a:spLocks noGrp="1"/>
          </p:cNvSpPr>
          <p:nvPr>
            <p:ph type="body" idx="3"/>
          </p:nvPr>
        </p:nvSpPr>
        <p:spPr>
          <a:xfrm>
            <a:off x="457200" y="4140125"/>
            <a:ext cx="43497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30187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</a:pPr>
            <a:r>
              <a:rPr lang="en-US" dirty="0"/>
              <a:t>LA-UR  24-31506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8809-A58F-7799-FF5B-2350A7B4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71" y="65964"/>
            <a:ext cx="8931216" cy="63484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P-P correlations function: BUU with tail correction and </a:t>
            </a:r>
            <a:r>
              <a:rPr lang="en-US" dirty="0">
                <a:solidFill>
                  <a:srgbClr val="0070C0"/>
                </a:solidFill>
              </a:rPr>
              <a:t>RL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B66E187-79CB-5112-9670-D45F4DC94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0" y="612411"/>
            <a:ext cx="3487190" cy="2822552"/>
          </a:xfrm>
          <a:prstGeom prst="rect">
            <a:avLst/>
          </a:prstGeom>
        </p:spPr>
      </p:pic>
      <p:pic>
        <p:nvPicPr>
          <p:cNvPr id="10" name="Picture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F184465-CE1D-0DF4-B984-182DDAAC8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1" y="652466"/>
            <a:ext cx="2992419" cy="2934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1E26B0-5C01-9D23-DBD0-C6EDF8A27D0D}"/>
              </a:ext>
            </a:extLst>
          </p:cNvPr>
          <p:cNvSpPr txBox="1"/>
          <p:nvPr/>
        </p:nvSpPr>
        <p:spPr>
          <a:xfrm>
            <a:off x="6838123" y="943676"/>
            <a:ext cx="2305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Peak at q=20 MeV/c- correspond to p-p s-wave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DD901A-EE9E-319F-FDB0-FEE988074FCC}"/>
                  </a:ext>
                </a:extLst>
              </p:cNvPr>
              <p:cNvSpPr txBox="1"/>
              <p:nvPr/>
            </p:nvSpPr>
            <p:spPr>
              <a:xfrm>
                <a:off x="151547" y="3632984"/>
                <a:ext cx="365951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Comparison of source function calculations for Pure BUU, BUU with tail, and BUU with lambda factor with source from deblurring,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pt-BR" dirty="0">
                    <a:solidFill>
                      <a:srgbClr val="C00000"/>
                    </a:solidFill>
                  </a:rPr>
                  <a:t> </a:t>
                </a:r>
                <a:r>
                  <a:rPr lang="pt-BR" dirty="0">
                    <a:solidFill>
                      <a:schemeClr val="tx1"/>
                    </a:solidFill>
                  </a:rPr>
                  <a:t>and</a:t>
                </a:r>
                <a:r>
                  <a:rPr lang="pt-BR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pt-BR" dirty="0">
                    <a:solidFill>
                      <a:srgbClr val="C00000"/>
                    </a:solidFill>
                  </a:rPr>
                  <a:t> fm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DD901A-EE9E-319F-FDB0-FEE988074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47" y="3632984"/>
                <a:ext cx="3659519" cy="954107"/>
              </a:xfrm>
              <a:prstGeom prst="rect">
                <a:avLst/>
              </a:prstGeom>
              <a:blipFill>
                <a:blip r:embed="rId4"/>
                <a:stretch>
                  <a:fillRect l="-694" t="-1333" r="-69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727C409-261C-3AF3-E8F3-26DBEECE552F}"/>
              </a:ext>
            </a:extLst>
          </p:cNvPr>
          <p:cNvSpPr txBox="1"/>
          <p:nvPr/>
        </p:nvSpPr>
        <p:spPr>
          <a:xfrm>
            <a:off x="4331542" y="3510696"/>
            <a:ext cx="3659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Correlation functions calculations for BUU with tail and deblurring agree with measured correlations</a:t>
            </a:r>
          </a:p>
        </p:txBody>
      </p:sp>
    </p:spTree>
    <p:extLst>
      <p:ext uri="{BB962C8B-B14F-4D97-AF65-F5344CB8AC3E}">
        <p14:creationId xmlns:p14="http://schemas.microsoft.com/office/powerpoint/2010/main" val="274078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D8B33-835E-5C5E-9CDC-A9AFD52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44" y="7641"/>
            <a:ext cx="8229600" cy="501960"/>
          </a:xfrm>
        </p:spPr>
        <p:txBody>
          <a:bodyPr/>
          <a:lstStyle/>
          <a:p>
            <a:r>
              <a:rPr lang="en-US" dirty="0"/>
              <a:t> Slow emission contribution to the source 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693813-0302-C8E5-5D91-4556BD3D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2136A-0DCD-64B6-EE5B-774DCFB837A7}"/>
              </a:ext>
            </a:extLst>
          </p:cNvPr>
          <p:cNvSpPr txBox="1"/>
          <p:nvPr/>
        </p:nvSpPr>
        <p:spPr>
          <a:xfrm>
            <a:off x="218485" y="507744"/>
            <a:ext cx="48203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Secondary decay distribution estimation for:</a:t>
            </a:r>
          </a:p>
          <a:p>
            <a:r>
              <a:rPr lang="en-US" sz="2000" dirty="0" err="1"/>
              <a:t>Ar+Sc</a:t>
            </a:r>
            <a:r>
              <a:rPr lang="en-US" sz="2000" dirty="0"/>
              <a:t> at E/A=160 MeV ( preliminary results)</a:t>
            </a:r>
          </a:p>
          <a:p>
            <a:r>
              <a:rPr lang="en-US" sz="2000" dirty="0" err="1"/>
              <a:t>Ar+Sc</a:t>
            </a:r>
            <a:r>
              <a:rPr lang="en-US" sz="2000" dirty="0"/>
              <a:t> at E/A=80 MeV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AD1B42-673F-B28C-30FB-2D36F183C092}"/>
                  </a:ext>
                </a:extLst>
              </p:cNvPr>
              <p:cNvSpPr txBox="1"/>
              <p:nvPr/>
            </p:nvSpPr>
            <p:spPr>
              <a:xfrm>
                <a:off x="159860" y="2510879"/>
                <a:ext cx="4231403" cy="1877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C00000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</a:rPr>
                  <a:t>B=4 </a:t>
                </a:r>
                <a:r>
                  <a:rPr lang="en-US" sz="1600" dirty="0" err="1">
                    <a:solidFill>
                      <a:srgbClr val="C00000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</a:rPr>
                  <a:t>fm</a:t>
                </a:r>
                <a:r>
                  <a:rPr lang="en-US" sz="1600" dirty="0">
                    <a:solidFill>
                      <a:srgbClr val="C00000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pt-BR" sz="1400" dirty="0">
                    <a:solidFill>
                      <a:srgbClr val="C00000"/>
                    </a:solidFill>
                  </a:rPr>
                  <a:t> (for </a:t>
                </a:r>
                <a:r>
                  <a:rPr lang="pt-BR" sz="1400" dirty="0" err="1">
                    <a:solidFill>
                      <a:srgbClr val="C00000"/>
                    </a:solidFill>
                  </a:rPr>
                  <a:t>Ar+Sc</a:t>
                </a:r>
                <a:r>
                  <a:rPr lang="pt-BR" sz="1400" dirty="0">
                    <a:solidFill>
                      <a:srgbClr val="C00000"/>
                    </a:solidFill>
                  </a:rPr>
                  <a:t> </a:t>
                </a:r>
                <a:r>
                  <a:rPr lang="pt-BR" sz="1400" dirty="0" err="1">
                    <a:solidFill>
                      <a:srgbClr val="C00000"/>
                    </a:solidFill>
                  </a:rPr>
                  <a:t>at</a:t>
                </a:r>
                <a:r>
                  <a:rPr lang="pt-BR" sz="1400" dirty="0">
                    <a:solidFill>
                      <a:srgbClr val="C00000"/>
                    </a:solidFill>
                  </a:rPr>
                  <a:t> E/A=80MeV)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C00000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</a:rPr>
                  <a:t>B=4 </a:t>
                </a:r>
                <a:r>
                  <a:rPr lang="en-US" sz="1600" dirty="0" err="1">
                    <a:solidFill>
                      <a:srgbClr val="C00000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</a:rPr>
                  <a:t>fm</a:t>
                </a:r>
                <a:r>
                  <a:rPr lang="en-US" sz="1600" dirty="0">
                    <a:solidFill>
                      <a:srgbClr val="C00000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pt-BR" sz="1400" dirty="0">
                    <a:solidFill>
                      <a:srgbClr val="C00000"/>
                    </a:solidFill>
                  </a:rPr>
                  <a:t> (for </a:t>
                </a:r>
                <a:r>
                  <a:rPr lang="pt-BR" sz="1400" dirty="0" err="1">
                    <a:solidFill>
                      <a:srgbClr val="C00000"/>
                    </a:solidFill>
                  </a:rPr>
                  <a:t>Ar+Sc</a:t>
                </a:r>
                <a:r>
                  <a:rPr lang="pt-BR" sz="1400" dirty="0">
                    <a:solidFill>
                      <a:srgbClr val="C00000"/>
                    </a:solidFill>
                  </a:rPr>
                  <a:t> </a:t>
                </a:r>
                <a:r>
                  <a:rPr lang="pt-BR" sz="1400" dirty="0" err="1">
                    <a:solidFill>
                      <a:srgbClr val="C00000"/>
                    </a:solidFill>
                  </a:rPr>
                  <a:t>at</a:t>
                </a:r>
                <a:r>
                  <a:rPr lang="pt-BR" sz="1400" dirty="0">
                    <a:solidFill>
                      <a:srgbClr val="C00000"/>
                    </a:solidFill>
                  </a:rPr>
                  <a:t> E/A=160MeV)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pt-BR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Verde et al., 2003 </a:t>
                </a:r>
                <a:r>
                  <a:rPr lang="en-US" sz="1400" b="1" i="1" dirty="0">
                    <a:solidFill>
                      <a:srgbClr val="00B050"/>
                    </a:solidFill>
                  </a:rPr>
                  <a:t>(PhysRevC.67.034606)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pt-BR" sz="1400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pt-BR" sz="1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AD1B42-673F-B28C-30FB-2D36F183C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" y="2510879"/>
                <a:ext cx="4231403" cy="1877437"/>
              </a:xfrm>
              <a:prstGeom prst="rect">
                <a:avLst/>
              </a:prstGeom>
              <a:blipFill>
                <a:blip r:embed="rId2"/>
                <a:stretch>
                  <a:fillRect l="-599" t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8835A09-03C9-BC12-3A92-08597A976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844" y="1182257"/>
            <a:ext cx="4527856" cy="32060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4D28F6-0064-C10A-1CFA-2CF456A593EF}"/>
              </a:ext>
            </a:extLst>
          </p:cNvPr>
          <p:cNvSpPr txBox="1"/>
          <p:nvPr/>
        </p:nvSpPr>
        <p:spPr>
          <a:xfrm>
            <a:off x="406044" y="4124538"/>
            <a:ext cx="4632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observe the decreasing  in slow emissions as function of energy</a:t>
            </a:r>
          </a:p>
        </p:txBody>
      </p:sp>
    </p:spTree>
    <p:extLst>
      <p:ext uri="{BB962C8B-B14F-4D97-AF65-F5344CB8AC3E}">
        <p14:creationId xmlns:p14="http://schemas.microsoft.com/office/powerpoint/2010/main" val="408528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2CEF-F8D6-4AFF-9AD0-04465585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94" y="-38818"/>
            <a:ext cx="7886700" cy="642889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4527B-5469-40EB-A133-3247BAAB3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94" y="601693"/>
            <a:ext cx="7981349" cy="4436299"/>
          </a:xfr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5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950" dirty="0">
                <a:solidFill>
                  <a:schemeClr val="accent6">
                    <a:lumMod val="75000"/>
                  </a:schemeClr>
                </a:solidFill>
              </a:rPr>
              <a:t>We discuss BUU for PP correlation</a:t>
            </a:r>
          </a:p>
          <a:p>
            <a:pPr lvl="1">
              <a:buFont typeface="System Font Regular"/>
              <a:buChar char="−"/>
            </a:pPr>
            <a:r>
              <a:rPr lang="en-US" sz="1650" dirty="0">
                <a:solidFill>
                  <a:schemeClr val="accent2"/>
                </a:solidFill>
              </a:rPr>
              <a:t>Adding a tail to BUU p-p source reproduces measured correlations</a:t>
            </a:r>
          </a:p>
          <a:p>
            <a:pPr lvl="1">
              <a:buFont typeface="System Font Regular"/>
              <a:buChar char="−"/>
            </a:pPr>
            <a:r>
              <a:rPr lang="en-US" sz="1650" dirty="0">
                <a:solidFill>
                  <a:schemeClr val="accent2"/>
                </a:solidFill>
              </a:rPr>
              <a:t>Contribution from slow emissions reduces as function of energy</a:t>
            </a:r>
            <a:endParaRPr lang="en-US" sz="195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950" dirty="0">
              <a:solidFill>
                <a:srgbClr val="C00000"/>
              </a:solidFill>
            </a:endParaRPr>
          </a:p>
          <a:p>
            <a:pPr marL="342900">
              <a:buFont typeface="Wingdings" pitchFamily="2" charset="2"/>
              <a:buChar char="v"/>
            </a:pPr>
            <a:r>
              <a:rPr lang="en-US" sz="1950" dirty="0">
                <a:solidFill>
                  <a:schemeClr val="accent6">
                    <a:lumMod val="75000"/>
                  </a:schemeClr>
                </a:solidFill>
              </a:rPr>
              <a:t>Use this approach to estimate other Heavy-ions reaction parameters </a:t>
            </a:r>
            <a:r>
              <a:rPr lang="en-US" sz="1950" dirty="0">
                <a:solidFill>
                  <a:srgbClr val="C00000"/>
                </a:solidFill>
              </a:rPr>
              <a:t>(needed data)</a:t>
            </a:r>
          </a:p>
          <a:p>
            <a:pPr marL="342900">
              <a:buFont typeface="Wingdings" pitchFamily="2" charset="2"/>
              <a:buChar char="v"/>
            </a:pPr>
            <a:r>
              <a:rPr lang="en-US" sz="1950" dirty="0">
                <a:solidFill>
                  <a:srgbClr val="C00000"/>
                </a:solidFill>
              </a:rPr>
              <a:t>Planning to develop deblurring backage for the community use</a:t>
            </a:r>
            <a:endParaRPr lang="en-US" sz="21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95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95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8BF5C91-B2E0-2374-B39D-61A6B68D6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31" y="3276798"/>
            <a:ext cx="2011727" cy="1628303"/>
          </a:xfrm>
          <a:prstGeom prst="rect">
            <a:avLst/>
          </a:prstGeom>
        </p:spPr>
      </p:pic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C0DC4F4-A97A-E079-EDB5-893FBDE74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7" y="3246639"/>
            <a:ext cx="1721811" cy="168862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B3EDDEA-40A1-5F6A-F7B7-068B7F0FC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002" y="3134763"/>
            <a:ext cx="2500213" cy="177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81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4DB8B-4923-5C5E-1C82-B73CF3860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Thank you for your ATTENTION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FFEA55-23FE-3217-61A9-8114DFB5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B502E-BC7A-F8F1-39BE-D818C2EA66CD}"/>
              </a:ext>
            </a:extLst>
          </p:cNvPr>
          <p:cNvSpPr txBox="1"/>
          <p:nvPr/>
        </p:nvSpPr>
        <p:spPr>
          <a:xfrm>
            <a:off x="596348" y="2027583"/>
            <a:ext cx="624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Co-authors: Pawel </a:t>
            </a:r>
            <a:r>
              <a:rPr lang="en-US" dirty="0" err="1"/>
              <a:t>Danielewicz</a:t>
            </a:r>
            <a:r>
              <a:rPr lang="en-US" dirty="0"/>
              <a:t>, Giuseppe Verde</a:t>
            </a:r>
          </a:p>
        </p:txBody>
      </p:sp>
    </p:spTree>
    <p:extLst>
      <p:ext uri="{BB962C8B-B14F-4D97-AF65-F5344CB8AC3E}">
        <p14:creationId xmlns:p14="http://schemas.microsoft.com/office/powerpoint/2010/main" val="188569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7AC0-457B-C323-A5BF-C5A9D27F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170"/>
            <a:ext cx="8427886" cy="602456"/>
          </a:xfrm>
        </p:spPr>
        <p:txBody>
          <a:bodyPr spcFirstLastPara="1" vert="horz" wrap="square" lIns="68580" tIns="34290" rIns="68580" bIns="34290" rtlCol="0" anchor="ctr" anchorCtr="0">
            <a:normAutofit fontScale="90000"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Deblurring fission fragment mass distribution  from measured distribution</a:t>
            </a:r>
          </a:p>
        </p:txBody>
      </p:sp>
      <p:pic>
        <p:nvPicPr>
          <p:cNvPr id="16" name="Picture 15" descr="A graph of a normal distribution&#10;&#10;Description automatically generated">
            <a:extLst>
              <a:ext uri="{FF2B5EF4-FFF2-40B4-BE49-F238E27FC236}">
                <a16:creationId xmlns:a16="http://schemas.microsoft.com/office/drawing/2014/main" id="{6BFADE2B-1F61-703E-ACA6-70BE9AD74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6" y="470652"/>
            <a:ext cx="4365841" cy="28614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85C176-358F-182B-9445-130D6DD9BEBE}"/>
              </a:ext>
            </a:extLst>
          </p:cNvPr>
          <p:cNvSpPr txBox="1"/>
          <p:nvPr/>
        </p:nvSpPr>
        <p:spPr>
          <a:xfrm>
            <a:off x="628651" y="3332088"/>
            <a:ext cx="7945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Dots – experimental fission fragment mass distribution (YA), Solid lines – deblurred (deconvoluted ) YA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Dashed line – results from convoluting the deblurred YA with TM- this should reproduce the experimental YA-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TM need to be correct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70C0"/>
                </a:solidFill>
              </a:rPr>
              <a:t>Shift in the peak position</a:t>
            </a:r>
            <a:r>
              <a:rPr lang="en-US" sz="1800" dirty="0"/>
              <a:t>  data and deblurred YA is equivalent  to mean of average number of emitted neutrons  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F1FA7C51-2B45-0A2A-7BC0-4818498AC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600" y="555603"/>
            <a:ext cx="3738419" cy="286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22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ED073-B816-FC9A-D09C-72AD67EDC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B4E033-2BDC-B8B4-66E1-5276366E5B74}"/>
              </a:ext>
            </a:extLst>
          </p:cNvPr>
          <p:cNvSpPr txBox="1"/>
          <p:nvPr/>
        </p:nvSpPr>
        <p:spPr>
          <a:xfrm>
            <a:off x="678346" y="201268"/>
            <a:ext cx="69772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Average neutron multiplicity from CGMF for  Spontaneous CF-252 (SF)</a:t>
            </a:r>
          </a:p>
        </p:txBody>
      </p:sp>
      <p:pic>
        <p:nvPicPr>
          <p:cNvPr id="4" name="Picture 3" descr="A graph with colorful dots and numbers&#10;&#10;Description automatically generated">
            <a:extLst>
              <a:ext uri="{FF2B5EF4-FFF2-40B4-BE49-F238E27FC236}">
                <a16:creationId xmlns:a16="http://schemas.microsoft.com/office/drawing/2014/main" id="{B12B1658-EE62-266C-5F26-9C416EDC2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59" y="825501"/>
            <a:ext cx="3988487" cy="2562224"/>
          </a:xfrm>
          <a:prstGeom prst="rect">
            <a:avLst/>
          </a:prstGeom>
        </p:spPr>
      </p:pic>
      <p:pic>
        <p:nvPicPr>
          <p:cNvPr id="8" name="Picture 7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233EA2DE-7C73-973E-5290-1DCB8C1A3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3" y="532694"/>
            <a:ext cx="3988488" cy="3147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95EBE2-5A67-EAA2-C7B0-AEF7980DD2C9}"/>
              </a:ext>
            </a:extLst>
          </p:cNvPr>
          <p:cNvSpPr txBox="1"/>
          <p:nvPr/>
        </p:nvSpPr>
        <p:spPr>
          <a:xfrm>
            <a:off x="295275" y="3943171"/>
            <a:ext cx="88487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Comparison of  average neutron multiplicities  for Deblurred YA  input and Default CGMF YA input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 Results from deblurring Inputs agree with Default CGMF and both agree with experimental data ( see left and right figures)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FE758-2CC8-AC1F-D1E4-E7B237AC83DA}"/>
              </a:ext>
            </a:extLst>
          </p:cNvPr>
          <p:cNvSpPr txBox="1"/>
          <p:nvPr/>
        </p:nvSpPr>
        <p:spPr>
          <a:xfrm>
            <a:off x="484201" y="3758042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</a:rPr>
              <a:t>Average prompt neutron multiplicity per fragments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53BD3-E5BB-BB31-E92F-5B9B50394F43}"/>
              </a:ext>
            </a:extLst>
          </p:cNvPr>
          <p:cNvSpPr txBox="1"/>
          <p:nvPr/>
        </p:nvSpPr>
        <p:spPr>
          <a:xfrm>
            <a:off x="5280034" y="3457847"/>
            <a:ext cx="325291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Average number of neutron emitted per fission </a:t>
            </a:r>
          </a:p>
        </p:txBody>
      </p:sp>
    </p:spTree>
    <p:extLst>
      <p:ext uri="{BB962C8B-B14F-4D97-AF65-F5344CB8AC3E}">
        <p14:creationId xmlns:p14="http://schemas.microsoft.com/office/powerpoint/2010/main" val="131322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902A-9993-A66C-724B-60C3EE64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29" y="35124"/>
            <a:ext cx="7886700" cy="68627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Deblurring Technique: overview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15B099-3FD5-2342-3930-A43BB2435243}"/>
              </a:ext>
            </a:extLst>
          </p:cNvPr>
          <p:cNvGrpSpPr/>
          <p:nvPr/>
        </p:nvGrpSpPr>
        <p:grpSpPr>
          <a:xfrm>
            <a:off x="95876" y="1047590"/>
            <a:ext cx="4392041" cy="1707006"/>
            <a:chOff x="2682097" y="1638444"/>
            <a:chExt cx="5979273" cy="26773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AB14B6-CD8B-9F97-4D73-F14C55057CA4}"/>
                </a:ext>
              </a:extLst>
            </p:cNvPr>
            <p:cNvGrpSpPr/>
            <p:nvPr/>
          </p:nvGrpSpPr>
          <p:grpSpPr>
            <a:xfrm>
              <a:off x="2682097" y="1638444"/>
              <a:ext cx="5864281" cy="2414819"/>
              <a:chOff x="2697802" y="1843292"/>
              <a:chExt cx="5864281" cy="241481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C435806-B28A-8174-1BE7-7732F558D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12794" y="2084953"/>
                <a:ext cx="5749289" cy="2173158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A846B3-EF87-1C2E-13E8-29D21A9FC5DF}"/>
                  </a:ext>
                </a:extLst>
              </p:cNvPr>
              <p:cNvSpPr txBox="1"/>
              <p:nvPr/>
            </p:nvSpPr>
            <p:spPr>
              <a:xfrm>
                <a:off x="2697802" y="1901675"/>
                <a:ext cx="1718553" cy="86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Original image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66F9B1-3E4B-FEEC-6C7F-C81651A43463}"/>
                  </a:ext>
                </a:extLst>
              </p:cNvPr>
              <p:cNvSpPr txBox="1"/>
              <p:nvPr/>
            </p:nvSpPr>
            <p:spPr>
              <a:xfrm>
                <a:off x="4803569" y="1843292"/>
                <a:ext cx="1820316" cy="86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Optical System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0747DE-4459-0AE9-CCDF-3EA6A3EDC977}"/>
                </a:ext>
              </a:extLst>
            </p:cNvPr>
            <p:cNvGrpSpPr/>
            <p:nvPr/>
          </p:nvGrpSpPr>
          <p:grpSpPr>
            <a:xfrm>
              <a:off x="3116604" y="1646467"/>
              <a:ext cx="5544766" cy="2669361"/>
              <a:chOff x="3317132" y="1833970"/>
              <a:chExt cx="5544766" cy="266936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B9D95-BDC7-9552-6BA9-2E9723B98769}"/>
                  </a:ext>
                </a:extLst>
              </p:cNvPr>
              <p:cNvSpPr txBox="1"/>
              <p:nvPr/>
            </p:nvSpPr>
            <p:spPr>
              <a:xfrm>
                <a:off x="3317132" y="4105072"/>
                <a:ext cx="5544766" cy="398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i="1" dirty="0">
                    <a:solidFill>
                      <a:srgbClr val="595959"/>
                    </a:solidFill>
                    <a:latin typeface="Helvetica" panose="020B0604020202020204" pitchFamily="34" charset="0"/>
                  </a:rPr>
                  <a:t>DOI: 10.1109/ELINFOCOM.2016.7562935</a:t>
                </a:r>
                <a:endParaRPr lang="en-US" sz="1050" i="1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5F6C6E-B60D-9A0F-324C-472E9D5043C1}"/>
                  </a:ext>
                </a:extLst>
              </p:cNvPr>
              <p:cNvSpPr txBox="1"/>
              <p:nvPr/>
            </p:nvSpPr>
            <p:spPr>
              <a:xfrm>
                <a:off x="7143347" y="1833970"/>
                <a:ext cx="1718551" cy="86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Blurred image</a:t>
                </a: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847BE10-86F6-BA0E-A91A-D76BC22843C0}"/>
              </a:ext>
            </a:extLst>
          </p:cNvPr>
          <p:cNvSpPr txBox="1"/>
          <p:nvPr/>
        </p:nvSpPr>
        <p:spPr>
          <a:xfrm>
            <a:off x="87546" y="3035483"/>
            <a:ext cx="4871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Deblurring:</a:t>
            </a:r>
          </a:p>
          <a:p>
            <a:r>
              <a:rPr lang="en-US" sz="1800" dirty="0">
                <a:solidFill>
                  <a:srgbClr val="002060"/>
                </a:solidFill>
              </a:rPr>
              <a:t> - Technique to restore the original image from blurred image</a:t>
            </a:r>
          </a:p>
          <a:p>
            <a:r>
              <a:rPr lang="en-US" sz="1800" dirty="0">
                <a:solidFill>
                  <a:srgbClr val="002060"/>
                </a:solidFill>
              </a:rPr>
              <a:t>- Originally developed in Optics</a:t>
            </a:r>
          </a:p>
          <a:p>
            <a:r>
              <a:rPr lang="en-US" sz="1800" dirty="0">
                <a:solidFill>
                  <a:srgbClr val="002060"/>
                </a:solidFill>
              </a:rPr>
              <a:t>- Use </a:t>
            </a:r>
            <a:r>
              <a:rPr lang="en-US" sz="1800" b="1" dirty="0">
                <a:solidFill>
                  <a:srgbClr val="002060"/>
                </a:solidFill>
              </a:rPr>
              <a:t>Richardson-Lucy (RL) Algorithm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</a:p>
          <a:p>
            <a:r>
              <a:rPr lang="en-US" sz="1800" dirty="0">
                <a:solidFill>
                  <a:srgbClr val="002060"/>
                </a:solidFill>
              </a:rPr>
              <a:t>derived from Bayesian Theory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4A3182-371E-3F4A-7DB0-C2EB61B0A6C6}"/>
              </a:ext>
            </a:extLst>
          </p:cNvPr>
          <p:cNvGrpSpPr/>
          <p:nvPr/>
        </p:nvGrpSpPr>
        <p:grpSpPr>
          <a:xfrm>
            <a:off x="4649257" y="890030"/>
            <a:ext cx="4244819" cy="1953741"/>
            <a:chOff x="74612" y="672265"/>
            <a:chExt cx="6166431" cy="260498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22FC02B-3B49-AB83-CBC9-87EE96A8E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12" y="907993"/>
              <a:ext cx="5883060" cy="198041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2BA297-3A17-5472-2681-954064A83041}"/>
                </a:ext>
              </a:extLst>
            </p:cNvPr>
            <p:cNvSpPr txBox="1"/>
            <p:nvPr/>
          </p:nvSpPr>
          <p:spPr>
            <a:xfrm>
              <a:off x="129274" y="2938698"/>
              <a:ext cx="6111769" cy="33855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6">
                      <a:lumMod val="50000"/>
                    </a:schemeClr>
                  </a:solidFill>
                </a:rPr>
                <a:t>Source: https://doi.org/10.1016/j.matpr.2020.11.076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31667C-7193-533D-461B-5F6F6B22797A}"/>
                </a:ext>
              </a:extLst>
            </p:cNvPr>
            <p:cNvSpPr txBox="1"/>
            <p:nvPr/>
          </p:nvSpPr>
          <p:spPr>
            <a:xfrm>
              <a:off x="413641" y="672265"/>
              <a:ext cx="511186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1">
                      <a:lumMod val="50000"/>
                    </a:schemeClr>
                  </a:solidFill>
                </a:rPr>
                <a:t>1. Deblurring in optical image processing 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E35DB2-51D6-7AD9-AF3E-A2D7DACE2C4B}"/>
              </a:ext>
            </a:extLst>
          </p:cNvPr>
          <p:cNvGrpSpPr/>
          <p:nvPr/>
        </p:nvGrpSpPr>
        <p:grpSpPr>
          <a:xfrm>
            <a:off x="4854578" y="3218750"/>
            <a:ext cx="4147797" cy="1540817"/>
            <a:chOff x="6824053" y="661027"/>
            <a:chExt cx="5530396" cy="20544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FC45B3-1CB4-D22D-BA77-CB61A44B3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4053" y="661027"/>
              <a:ext cx="3134130" cy="205442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FB94F4-D962-688C-B518-D25239C56019}"/>
                </a:ext>
              </a:extLst>
            </p:cNvPr>
            <p:cNvSpPr txBox="1"/>
            <p:nvPr/>
          </p:nvSpPr>
          <p:spPr>
            <a:xfrm>
              <a:off x="10092190" y="684124"/>
              <a:ext cx="2262259" cy="1200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/>
                <a:t>Before and after deblurring of image of lunar crater Copernicus</a:t>
              </a:r>
            </a:p>
            <a:p>
              <a:r>
                <a:rPr lang="en-US" sz="1050" dirty="0"/>
                <a:t>https://en.wikipedia.org/ wiki/Deconvolution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E43F4B-B812-EBE1-03BB-08243038C2A2}"/>
              </a:ext>
            </a:extLst>
          </p:cNvPr>
          <p:cNvSpPr txBox="1"/>
          <p:nvPr/>
        </p:nvSpPr>
        <p:spPr>
          <a:xfrm>
            <a:off x="180343" y="4750152"/>
            <a:ext cx="35329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i="1" dirty="0">
                <a:solidFill>
                  <a:srgbClr val="00B050"/>
                </a:solidFill>
              </a:rPr>
              <a:t>Nzabahimana, P. (2023). PhD thesis</a:t>
            </a:r>
          </a:p>
        </p:txBody>
      </p:sp>
    </p:spTree>
    <p:extLst>
      <p:ext uri="{BB962C8B-B14F-4D97-AF65-F5344CB8AC3E}">
        <p14:creationId xmlns:p14="http://schemas.microsoft.com/office/powerpoint/2010/main" val="167454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AA5F-7A34-9E13-914C-36E38E84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P-P correlation/source function for </a:t>
            </a:r>
            <a:r>
              <a:rPr lang="en-US" dirty="0" err="1"/>
              <a:t>Ar+Sc</a:t>
            </a:r>
            <a:r>
              <a:rPr lang="en-US" dirty="0"/>
              <a:t> at E/A=160 MeV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AF983B-B96B-39C1-64C3-F0270FC9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C44E1-CD70-C40F-ABAD-3E877568E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218" y="1578872"/>
            <a:ext cx="3200400" cy="25273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732C28FD-B89C-DE99-57C8-49C4FAB11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65814"/>
            <a:ext cx="4382623" cy="31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46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BEC03-0257-3320-6FAF-66BCBBDF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Extension of deblurring method to other problem ( current work)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733CB-C237-E440-719A-62EB36D4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57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D5E2F-BB94-B173-6D83-ABB46783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84" y="0"/>
            <a:ext cx="7886700" cy="649887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Baye’s</a:t>
            </a:r>
            <a:r>
              <a:rPr lang="en-US" dirty="0">
                <a:solidFill>
                  <a:schemeClr val="tx2"/>
                </a:solidFill>
              </a:rPr>
              <a:t> theory for deblurring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DEF55-8654-B714-5A15-7E09C4C5C8C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85167" y="649887"/>
                <a:ext cx="3886200" cy="363201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Measured/blurred observable is defined as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          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-F : quantity we want to find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-H: Transfer matrix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In discretized form  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-We shall use discrete form in the derivation </a:t>
                </a:r>
              </a:p>
              <a:p>
                <a:pPr marL="0" indent="0">
                  <a:buNone/>
                </a:pPr>
                <a:r>
                  <a:rPr lang="en-US" dirty="0"/>
                  <a:t>-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</m:e>
                    </m:nary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, implies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7030A0"/>
                            </a:solidFill>
                          </a:rPr>
                          <m:t> 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 dirty="0" err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 dirty="0" err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7030A0"/>
                                </a:solidFill>
                              </a:rPr>
                              <m:t> </m:t>
                            </m:r>
                          </m:e>
                        </m:nary>
                      </m:e>
                    </m:nary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all produced particle were detected</a:t>
                </a:r>
              </a:p>
              <a:p>
                <a:pPr marL="0" indent="0">
                  <a:buNone/>
                </a:pPr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are know except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DEF55-8654-B714-5A15-7E09C4C5C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85167" y="649887"/>
                <a:ext cx="3886200" cy="3632014"/>
              </a:xfrm>
              <a:blipFill>
                <a:blip r:embed="rId2"/>
                <a:stretch>
                  <a:fillRect l="-8469" t="-2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CE74FFA-6880-76B4-21E0-B7F6991F4CD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649887"/>
                <a:ext cx="4454201" cy="401077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sz="3300" dirty="0"/>
                  <a:t> Assume</a:t>
                </a:r>
              </a:p>
              <a:p>
                <a:pPr marL="0" indent="0">
                  <a:buNone/>
                </a:pPr>
                <a:endParaRPr lang="en-US" sz="3300" dirty="0"/>
              </a:p>
              <a:p>
                <a14:m>
                  <m:oMath xmlns:m="http://schemas.openxmlformats.org/officeDocument/2006/math">
                    <m:r>
                      <a:rPr lang="en-US" sz="33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3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3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 dirty="0" err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3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3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3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3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3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3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3300" dirty="0"/>
                  <a:t>  -probability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3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3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300" dirty="0"/>
                  <a:t> occurs</a:t>
                </a:r>
              </a:p>
              <a:p>
                <a:pPr marL="0" indent="0">
                  <a:buNone/>
                </a:pPr>
                <a:r>
                  <a:rPr lang="en-US" sz="3300" dirty="0"/>
                  <a:t>  and </a:t>
                </a:r>
                <a14:m>
                  <m:oMath xmlns:m="http://schemas.openxmlformats.org/officeDocument/2006/math">
                    <m:r>
                      <a:rPr lang="en-US" sz="33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3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3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3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3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f>
                      <m:fPr>
                        <m:ctrlPr>
                          <a:rPr lang="en-US" sz="3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3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3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3300" dirty="0"/>
                  <a:t> -probability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3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3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300" dirty="0"/>
                  <a:t>occurs </a:t>
                </a:r>
              </a:p>
              <a:p>
                <a:pPr marL="0" indent="0">
                  <a:buNone/>
                </a:pPr>
                <a:endParaRPr lang="en-US" sz="3300" dirty="0"/>
              </a:p>
              <a:p>
                <a:r>
                  <a:rPr lang="en-US" sz="3300" dirty="0">
                    <a:solidFill>
                      <a:srgbClr val="C00000"/>
                    </a:solidFill>
                  </a:rPr>
                  <a:t>Then </a:t>
                </a:r>
                <a:r>
                  <a:rPr lang="en-US" sz="3300" dirty="0" err="1">
                    <a:solidFill>
                      <a:srgbClr val="C00000"/>
                    </a:solidFill>
                  </a:rPr>
                  <a:t>Baye’s</a:t>
                </a:r>
                <a:r>
                  <a:rPr lang="en-US" sz="3300" dirty="0">
                    <a:solidFill>
                      <a:srgbClr val="C00000"/>
                    </a:solidFill>
                  </a:rPr>
                  <a:t> theory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3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𝑘𝑖</m:t>
                        </m:r>
                      </m:sub>
                    </m:sSub>
                    <m:r>
                      <a:rPr lang="en-US" sz="33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3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3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300" i="1" dirty="0" err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i="1" dirty="0" err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3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3300" i="1" dirty="0" err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i="1" dirty="0" err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300" i="1" dirty="0" err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3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3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3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3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3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33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33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3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33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3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3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3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33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3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sz="33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m:rPr>
                                <m:nor/>
                              </m:rPr>
                              <a:rPr lang="en-US" sz="3300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3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3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ctrlPr>
                                  <a:rPr lang="en-US" sz="33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300" i="1" dirty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300" i="1" dirty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3300" i="1" dirty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3300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rPr>
                              <m:t> </m:t>
                            </m:r>
                          </m:e>
                        </m:nary>
                        <m:r>
                          <a:rPr lang="en-US" sz="33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3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3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3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3300" dirty="0"/>
                  <a:t>   </a:t>
                </a:r>
              </a:p>
              <a:p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3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3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i="1" dirty="0" err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3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33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i="1" dirty="0" err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3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300" dirty="0"/>
                  <a:t> -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 dirty="0" err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3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300" i="1" dirty="0" err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300" dirty="0"/>
                  <a:t>occurs</a:t>
                </a:r>
              </a:p>
              <a:p>
                <a:pPr marL="0" indent="0">
                  <a:buNone/>
                </a:pPr>
                <a:r>
                  <a:rPr lang="en-US" sz="3300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i="1" dirty="0" err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3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300" dirty="0"/>
                  <a:t>  and is a complement  of</a:t>
                </a:r>
              </a:p>
              <a:p>
                <a:pPr marL="0" indent="0">
                  <a:buNone/>
                </a:pP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3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3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3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33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3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33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CE74FFA-6880-76B4-21E0-B7F6991F4C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649887"/>
                <a:ext cx="4454201" cy="4010775"/>
              </a:xfrm>
              <a:blipFill>
                <a:blip r:embed="rId3"/>
                <a:stretch>
                  <a:fillRect l="-1989" t="-3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8DDB787-5E7B-7F84-7D49-A1AE70494019}"/>
              </a:ext>
            </a:extLst>
          </p:cNvPr>
          <p:cNvSpPr txBox="1"/>
          <p:nvPr/>
        </p:nvSpPr>
        <p:spPr>
          <a:xfrm>
            <a:off x="-172908" y="4645680"/>
            <a:ext cx="457316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</a:rPr>
              <a:t>Pawel </a:t>
            </a:r>
            <a:r>
              <a:rPr lang="en-US" sz="1350" dirty="0" err="1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</a:rPr>
              <a:t>Danielewicz</a:t>
            </a:r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</a:rPr>
              <a:t> and </a:t>
            </a:r>
            <a:r>
              <a:rPr lang="en-US" sz="1350" dirty="0" err="1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</a:rPr>
              <a:t>Mizuki</a:t>
            </a:r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</a:rPr>
              <a:t> </a:t>
            </a:r>
            <a:r>
              <a:rPr lang="en-US" sz="1350" dirty="0" err="1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</a:rPr>
              <a:t>Kurata</a:t>
            </a:r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</a:rPr>
              <a:t>-Nishimura</a:t>
            </a:r>
          </a:p>
          <a:p>
            <a:pPr algn="ctr"/>
            <a:r>
              <a:rPr lang="en-US" sz="135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C 105, 034608 (2022)</a:t>
            </a:r>
            <a:endParaRPr lang="en-US" sz="1350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9537F-CA2C-220B-8EE2-D754AA978D43}"/>
              </a:ext>
            </a:extLst>
          </p:cNvPr>
          <p:cNvSpPr txBox="1"/>
          <p:nvPr/>
        </p:nvSpPr>
        <p:spPr>
          <a:xfrm>
            <a:off x="4453035" y="4660662"/>
            <a:ext cx="46886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G. </a:t>
            </a:r>
            <a:r>
              <a:rPr lang="en-US" sz="12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D’Agostini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12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Nucl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sz="12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Instrum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. Methods. Phys.</a:t>
            </a:r>
            <a:r>
              <a:rPr lang="pt-BR" sz="12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Res. A 362, 487 (1995).</a:t>
            </a:r>
            <a:br>
              <a:rPr lang="pt-BR" sz="1050" dirty="0"/>
            </a:br>
            <a:br>
              <a:rPr lang="en-US" sz="1050" dirty="0"/>
            </a:br>
            <a:r>
              <a:rPr lang="en-US" sz="1050" dirty="0">
                <a:latin typeface="Arial" panose="020B0604020202020204" pitchFamily="34" charset="0"/>
              </a:rPr>
              <a:t>Res. A 362, 487 (1995)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1631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0B28-60AC-413F-430B-81215CC7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91" y="17957"/>
            <a:ext cx="8737086" cy="5598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Heavy-Ion Collision Model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7DCF7E-864C-DAE8-A476-A79306C7E404}"/>
              </a:ext>
            </a:extLst>
          </p:cNvPr>
          <p:cNvSpPr txBox="1"/>
          <p:nvPr/>
        </p:nvSpPr>
        <p:spPr>
          <a:xfrm>
            <a:off x="0" y="2687003"/>
            <a:ext cx="4999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 Math" panose="02040503050406030204" pitchFamily="18" charset="0"/>
                <a:cs typeface="Times New Roman" panose="02020603050405020304" pitchFamily="18" charset="0"/>
              </a:rPr>
              <a:t>Transport Model: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Boltzmann-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Uehling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-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Uhlenbeck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BUU)</a:t>
            </a:r>
            <a:endParaRPr lang="en-US" sz="1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E37261-0674-5A0C-A608-659C86FD0F94}"/>
                  </a:ext>
                </a:extLst>
              </p:cNvPr>
              <p:cNvSpPr txBox="1"/>
              <p:nvPr/>
            </p:nvSpPr>
            <p:spPr>
              <a:xfrm flipH="1">
                <a:off x="128712" y="457016"/>
                <a:ext cx="837866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/>
                  <a:t> Particles emission during Heavy-Ion collision: </a:t>
                </a:r>
                <a:r>
                  <a:rPr lang="en-US" sz="2100" dirty="0">
                    <a:solidFill>
                      <a:schemeClr val="accent6">
                        <a:lumMod val="50000"/>
                      </a:schemeClr>
                    </a:solidFill>
                  </a:rPr>
                  <a:t>Heavy nucleus,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1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100" dirty="0">
                    <a:solidFill>
                      <a:schemeClr val="accent6">
                        <a:lumMod val="50000"/>
                      </a:schemeClr>
                    </a:solidFill>
                  </a:rPr>
                  <a:t> 4</a:t>
                </a:r>
              </a:p>
              <a:p>
                <a:r>
                  <a:rPr lang="en-US" sz="21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E37261-0674-5A0C-A608-659C86FD0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712" y="457016"/>
                <a:ext cx="8378661" cy="738664"/>
              </a:xfrm>
              <a:prstGeom prst="rect">
                <a:avLst/>
              </a:prstGeom>
              <a:blipFill>
                <a:blip r:embed="rId2"/>
                <a:stretch>
                  <a:fillRect t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2CC465-5EF1-5E7E-E1BA-CF49FC9DE3BA}"/>
                  </a:ext>
                </a:extLst>
              </p:cNvPr>
              <p:cNvSpPr txBox="1"/>
              <p:nvPr/>
            </p:nvSpPr>
            <p:spPr>
              <a:xfrm>
                <a:off x="121609" y="3384982"/>
                <a:ext cx="4864977" cy="159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BUU model</a:t>
                </a:r>
                <a:r>
                  <a:rPr lang="en-US" sz="1800" dirty="0">
                    <a:latin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num>
                          <m:den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𝜵</m:t>
                            </m:r>
                          </m:e>
                          <m:sub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𝜵</m:t>
                            </m:r>
                          </m:e>
                          <m:sub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sSub>
                          <m:sSubPr>
                            <m:ctrlPr>
                              <a:rPr lang="en-US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𝜵</m:t>
                            </m:r>
                          </m:e>
                          <m:sub>
                            <m:r>
                              <a:rPr lang="en-US" sz="15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5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𝒄𝒐𝒍</m:t>
                        </m:r>
                      </m:sub>
                    </m:sSub>
                    <m:d>
                      <m:dPr>
                        <m:ctrlPr>
                          <a:rPr lang="en-US" sz="1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𝒊𝒏</m:t>
                            </m:r>
                          </m:sub>
                        </m:sSub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1500" dirty="0"/>
                  <a:t>, </a:t>
                </a:r>
              </a:p>
              <a:p>
                <a:r>
                  <a:rPr lang="en-US" sz="1500" dirty="0"/>
                  <a:t>   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sz="1500" b="1" dirty="0"/>
                  <a:t>Collision term: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𝒄𝒐𝒍</m:t>
                        </m:r>
                      </m:sub>
                    </m:sSub>
                    <m:d>
                      <m:dPr>
                        <m:ctrlPr>
                          <a:rPr lang="en-US" sz="1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𝒊𝒏</m:t>
                            </m:r>
                          </m:sub>
                        </m:sSub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1500" b="1" dirty="0"/>
                  <a:t>, nucleon-nucleon collision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500" b="1" dirty="0"/>
                  <a:t>LHS describe the motion of particle in the mean field potential, </a:t>
                </a:r>
                <a14:m>
                  <m:oMath xmlns:m="http://schemas.openxmlformats.org/officeDocument/2006/math">
                    <m:r>
                      <a:rPr lang="en-US" sz="1500" b="1" i="1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2CC465-5EF1-5E7E-E1BA-CF49FC9DE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9" y="3384982"/>
                <a:ext cx="4864977" cy="1591911"/>
              </a:xfrm>
              <a:prstGeom prst="rect">
                <a:avLst/>
              </a:prstGeom>
              <a:blipFill>
                <a:blip r:embed="rId3"/>
                <a:stretch>
                  <a:fillRect l="-1042" r="-1563"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F06D111-3A5B-38D4-2C6E-6D9B4D7B6FB1}"/>
              </a:ext>
            </a:extLst>
          </p:cNvPr>
          <p:cNvSpPr txBox="1"/>
          <p:nvPr/>
        </p:nvSpPr>
        <p:spPr>
          <a:xfrm>
            <a:off x="5157859" y="4608426"/>
            <a:ext cx="3311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</a:rPr>
              <a:t>Mo-</a:t>
            </a:r>
            <a:r>
              <a:rPr lang="en-US" sz="1050" dirty="0" err="1">
                <a:solidFill>
                  <a:srgbClr val="C00000"/>
                </a:solidFill>
              </a:rPr>
              <a:t>indep</a:t>
            </a:r>
            <a:r>
              <a:rPr lang="en-US" sz="1050" dirty="0">
                <a:solidFill>
                  <a:srgbClr val="C00000"/>
                </a:solidFill>
              </a:rPr>
              <a:t>: momentum independent, </a:t>
            </a:r>
          </a:p>
          <a:p>
            <a:r>
              <a:rPr lang="en-US" sz="1050" dirty="0" err="1">
                <a:solidFill>
                  <a:srgbClr val="C00000"/>
                </a:solidFill>
              </a:rPr>
              <a:t>mo</a:t>
            </a:r>
            <a:r>
              <a:rPr lang="en-US" sz="1050" dirty="0">
                <a:solidFill>
                  <a:srgbClr val="C00000"/>
                </a:solidFill>
              </a:rPr>
              <a:t>-dep: momentum dependent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2E5F1-8523-E3D9-40A3-6B105E4D2E83}"/>
              </a:ext>
            </a:extLst>
          </p:cNvPr>
          <p:cNvSpPr txBox="1"/>
          <p:nvPr/>
        </p:nvSpPr>
        <p:spPr>
          <a:xfrm>
            <a:off x="222353" y="4872206"/>
            <a:ext cx="46648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050" b="1" i="1" dirty="0">
                <a:solidFill>
                  <a:srgbClr val="2E2E2E"/>
                </a:solidFill>
                <a:latin typeface="NexusSans"/>
              </a:rPr>
              <a:t>P. Danielewicz</a:t>
            </a:r>
            <a:r>
              <a:rPr lang="en-US" sz="1050" b="1" i="1" dirty="0">
                <a:solidFill>
                  <a:srgbClr val="2E2E2E"/>
                </a:solidFill>
                <a:latin typeface="NexusSans"/>
              </a:rPr>
              <a:t> </a:t>
            </a:r>
            <a:r>
              <a:rPr lang="pl-PL" sz="1050" b="1" i="1" dirty="0">
                <a:solidFill>
                  <a:srgbClr val="737373"/>
                </a:solidFill>
                <a:latin typeface="NexusSans"/>
              </a:rPr>
              <a:t>Nucl. Phys. A, 673 (2000)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3051456-360B-59E0-30B4-A6DBA0BEBE6A}"/>
              </a:ext>
            </a:extLst>
          </p:cNvPr>
          <p:cNvGrpSpPr/>
          <p:nvPr/>
        </p:nvGrpSpPr>
        <p:grpSpPr>
          <a:xfrm>
            <a:off x="128711" y="912789"/>
            <a:ext cx="5707545" cy="1622414"/>
            <a:chOff x="586609" y="1294725"/>
            <a:chExt cx="7481301" cy="224535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6BCFF84-0A3E-C3AE-B5FD-4C2229201F06}"/>
                </a:ext>
              </a:extLst>
            </p:cNvPr>
            <p:cNvGrpSpPr/>
            <p:nvPr/>
          </p:nvGrpSpPr>
          <p:grpSpPr>
            <a:xfrm>
              <a:off x="586609" y="1294725"/>
              <a:ext cx="7481301" cy="2245356"/>
              <a:chOff x="695033" y="1227731"/>
              <a:chExt cx="7481301" cy="224535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DF8F776-74B7-CBB0-A112-D6EAB6E3F3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033" y="1227731"/>
                <a:ext cx="7481301" cy="2245356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8E7F41B-AB12-5A80-28AE-6072ADC05C69}"/>
                  </a:ext>
                </a:extLst>
              </p:cNvPr>
              <p:cNvSpPr/>
              <p:nvPr/>
            </p:nvSpPr>
            <p:spPr>
              <a:xfrm>
                <a:off x="2645546" y="1846556"/>
                <a:ext cx="1242873" cy="426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D21479D-8709-E794-2092-6470CD8635E8}"/>
                  </a:ext>
                </a:extLst>
              </p:cNvPr>
              <p:cNvSpPr/>
              <p:nvPr/>
            </p:nvSpPr>
            <p:spPr>
              <a:xfrm>
                <a:off x="6666116" y="1846555"/>
                <a:ext cx="1510218" cy="4971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F19A3B4-354B-C556-7764-CD573FE87E62}"/>
                  </a:ext>
                </a:extLst>
              </p:cNvPr>
              <p:cNvSpPr/>
              <p:nvPr/>
            </p:nvSpPr>
            <p:spPr>
              <a:xfrm>
                <a:off x="7022237" y="2209794"/>
                <a:ext cx="780727" cy="258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C5A0A0-AA26-9C4B-2E67-C0A2A33065F3}"/>
                  </a:ext>
                </a:extLst>
              </p:cNvPr>
              <p:cNvSpPr/>
              <p:nvPr/>
            </p:nvSpPr>
            <p:spPr>
              <a:xfrm>
                <a:off x="7128769" y="2308195"/>
                <a:ext cx="1030316" cy="414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73CBA83-DA47-4B87-2FA8-8BD5CB0F4199}"/>
                </a:ext>
              </a:extLst>
            </p:cNvPr>
            <p:cNvSpPr/>
            <p:nvPr/>
          </p:nvSpPr>
          <p:spPr>
            <a:xfrm flipH="1">
              <a:off x="2995568" y="2237557"/>
              <a:ext cx="90107" cy="9840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D9DE9BA-9D5B-B7B1-8EFC-62A2CD08B658}"/>
                </a:ext>
              </a:extLst>
            </p:cNvPr>
            <p:cNvSpPr/>
            <p:nvPr/>
          </p:nvSpPr>
          <p:spPr>
            <a:xfrm flipH="1">
              <a:off x="3104097" y="2229445"/>
              <a:ext cx="90107" cy="9840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77B0950-45CD-D93B-3E1C-3BDD29B2DC3A}"/>
                </a:ext>
              </a:extLst>
            </p:cNvPr>
            <p:cNvCxnSpPr>
              <a:stCxn id="17" idx="0"/>
            </p:cNvCxnSpPr>
            <p:nvPr/>
          </p:nvCxnSpPr>
          <p:spPr>
            <a:xfrm flipV="1">
              <a:off x="3040621" y="2017182"/>
              <a:ext cx="63476" cy="2203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48C955A-1027-8A8D-1958-00CA15552D40}"/>
                </a:ext>
              </a:extLst>
            </p:cNvPr>
            <p:cNvCxnSpPr>
              <a:stCxn id="18" idx="1"/>
            </p:cNvCxnSpPr>
            <p:nvPr/>
          </p:nvCxnSpPr>
          <p:spPr>
            <a:xfrm flipV="1">
              <a:off x="3181008" y="2053476"/>
              <a:ext cx="152050" cy="1903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6929F8-B975-FAA7-185D-8A50E9FFE83E}"/>
                </a:ext>
              </a:extLst>
            </p:cNvPr>
            <p:cNvSpPr/>
            <p:nvPr/>
          </p:nvSpPr>
          <p:spPr>
            <a:xfrm flipH="1">
              <a:off x="6781267" y="2969022"/>
              <a:ext cx="90107" cy="9840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7E62EF7-9C48-C2B7-9E79-C81022C36DFF}"/>
                </a:ext>
              </a:extLst>
            </p:cNvPr>
            <p:cNvSpPr/>
            <p:nvPr/>
          </p:nvSpPr>
          <p:spPr>
            <a:xfrm flipH="1">
              <a:off x="6427000" y="2060002"/>
              <a:ext cx="90107" cy="9840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CD55482-D403-3291-4109-0D37EDA6EEF5}"/>
                </a:ext>
              </a:extLst>
            </p:cNvPr>
            <p:cNvSpPr/>
            <p:nvPr/>
          </p:nvSpPr>
          <p:spPr>
            <a:xfrm flipH="1">
              <a:off x="6720750" y="2282532"/>
              <a:ext cx="90107" cy="98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6EEA16B-FB98-5E2A-CFE2-B4B8AE25AA94}"/>
                </a:ext>
              </a:extLst>
            </p:cNvPr>
            <p:cNvSpPr/>
            <p:nvPr/>
          </p:nvSpPr>
          <p:spPr>
            <a:xfrm flipH="1">
              <a:off x="6014986" y="2273068"/>
              <a:ext cx="90107" cy="98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E1B57FF-05B8-9F76-B2AD-CC2568000BED}"/>
                </a:ext>
              </a:extLst>
            </p:cNvPr>
            <p:cNvSpPr/>
            <p:nvPr/>
          </p:nvSpPr>
          <p:spPr>
            <a:xfrm flipH="1">
              <a:off x="6895936" y="2613350"/>
              <a:ext cx="90107" cy="98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7933416-ECA1-F0E4-F4D3-76E44433DF8C}"/>
                </a:ext>
              </a:extLst>
            </p:cNvPr>
            <p:cNvSpPr/>
            <p:nvPr/>
          </p:nvSpPr>
          <p:spPr>
            <a:xfrm>
              <a:off x="6895936" y="2327845"/>
              <a:ext cx="135825" cy="17911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5D00ACF-B682-20A6-9BA8-F493CE080C03}"/>
                </a:ext>
              </a:extLst>
            </p:cNvPr>
            <p:cNvCxnSpPr>
              <a:cxnSpLocks/>
              <a:stCxn id="30" idx="7"/>
            </p:cNvCxnSpPr>
            <p:nvPr/>
          </p:nvCxnSpPr>
          <p:spPr>
            <a:xfrm flipV="1">
              <a:off x="7011870" y="2214656"/>
              <a:ext cx="125815" cy="1394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93B1A8B-6ED8-8820-AE4D-AAAA9E27731E}"/>
                </a:ext>
              </a:extLst>
            </p:cNvPr>
            <p:cNvCxnSpPr>
              <a:stCxn id="30" idx="5"/>
            </p:cNvCxnSpPr>
            <p:nvPr/>
          </p:nvCxnSpPr>
          <p:spPr>
            <a:xfrm>
              <a:off x="7011870" y="2480731"/>
              <a:ext cx="225396" cy="444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35AFECC-2C6D-EA10-0976-69D1FBF90E3C}"/>
                </a:ext>
              </a:extLst>
            </p:cNvPr>
            <p:cNvSpPr/>
            <p:nvPr/>
          </p:nvSpPr>
          <p:spPr>
            <a:xfrm flipH="1">
              <a:off x="7148528" y="2116255"/>
              <a:ext cx="90107" cy="98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050C374-AE19-7B37-8B7F-6BC31C5EB544}"/>
                </a:ext>
              </a:extLst>
            </p:cNvPr>
            <p:cNvSpPr/>
            <p:nvPr/>
          </p:nvSpPr>
          <p:spPr>
            <a:xfrm flipH="1">
              <a:off x="7281876" y="2472830"/>
              <a:ext cx="90107" cy="9840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A31F259-AC45-18D2-4C5F-BBAEB55DCBEF}"/>
                </a:ext>
              </a:extLst>
            </p:cNvPr>
            <p:cNvCxnSpPr>
              <a:cxnSpLocks/>
            </p:cNvCxnSpPr>
            <p:nvPr/>
          </p:nvCxnSpPr>
          <p:spPr>
            <a:xfrm>
              <a:off x="7371983" y="2554746"/>
              <a:ext cx="225688" cy="586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390087D-3C12-3CD9-7946-982AE94CE3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7709" y="2011708"/>
              <a:ext cx="164274" cy="1316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3BB7300-3329-E5EA-9923-E37E2E9B8E8F}"/>
                </a:ext>
              </a:extLst>
            </p:cNvPr>
            <p:cNvCxnSpPr>
              <a:stCxn id="27" idx="0"/>
            </p:cNvCxnSpPr>
            <p:nvPr/>
          </p:nvCxnSpPr>
          <p:spPr>
            <a:xfrm flipV="1">
              <a:off x="6765803" y="2102823"/>
              <a:ext cx="15464" cy="1797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68EF2C1-9AED-8E01-DB43-CEB7E795FA0B}"/>
                </a:ext>
              </a:extLst>
            </p:cNvPr>
            <p:cNvCxnSpPr/>
            <p:nvPr/>
          </p:nvCxnSpPr>
          <p:spPr>
            <a:xfrm flipH="1" flipV="1">
              <a:off x="6445324" y="1870959"/>
              <a:ext cx="23107" cy="1615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1C88EC2-A925-A179-AAA9-208C7B022955}"/>
                </a:ext>
              </a:extLst>
            </p:cNvPr>
            <p:cNvCxnSpPr>
              <a:cxnSpLocks/>
            </p:cNvCxnSpPr>
            <p:nvPr/>
          </p:nvCxnSpPr>
          <p:spPr>
            <a:xfrm>
              <a:off x="7011870" y="2697495"/>
              <a:ext cx="181711" cy="709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302999D-47EC-2828-E0B7-41713B8DB4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0384" y="2248467"/>
              <a:ext cx="164602" cy="49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5C54528-F2FA-B733-DF02-CC4895A3760D}"/>
                </a:ext>
              </a:extLst>
            </p:cNvPr>
            <p:cNvCxnSpPr>
              <a:stCxn id="23" idx="3"/>
            </p:cNvCxnSpPr>
            <p:nvPr/>
          </p:nvCxnSpPr>
          <p:spPr>
            <a:xfrm>
              <a:off x="6858178" y="3053013"/>
              <a:ext cx="127865" cy="1090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F50975D-5324-CB4E-AE2F-CF16F1142907}"/>
              </a:ext>
            </a:extLst>
          </p:cNvPr>
          <p:cNvSpPr txBox="1"/>
          <p:nvPr/>
        </p:nvSpPr>
        <p:spPr>
          <a:xfrm>
            <a:off x="5746142" y="1627398"/>
            <a:ext cx="326453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Density contour plots for the reaction </a:t>
            </a:r>
          </a:p>
          <a:p>
            <a:r>
              <a:rPr lang="en-US" sz="1050" b="1" dirty="0" err="1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Ar+Sc</a:t>
            </a:r>
            <a:r>
              <a:rPr lang="en-US" sz="1050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at 80 </a:t>
            </a:r>
            <a:r>
              <a:rPr lang="en-US" sz="1050" b="1" dirty="0" err="1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MeVA</a:t>
            </a:r>
            <a:r>
              <a:rPr lang="en-US" sz="1050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endParaRPr lang="en-US" sz="1050" b="1" dirty="0">
              <a:solidFill>
                <a:srgbClr val="C00000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9F03C8D-3FEA-094F-9805-9C9E5674A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5590" y="2099858"/>
            <a:ext cx="3831668" cy="25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9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746B-EA7F-4646-A5F9-CFD80CDA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2761"/>
            <a:ext cx="7886700" cy="4480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Particle Correlation Functions (CF)</a:t>
            </a:r>
            <a:br>
              <a:rPr lang="en-US" b="1" dirty="0"/>
            </a:b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864DF-0028-433A-B061-BEE6B07EE0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4056" y="834606"/>
                <a:ext cx="8151782" cy="268579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Theoretically CF is approximated using </a:t>
                </a:r>
                <a:r>
                  <a:rPr lang="en-US" dirty="0" err="1">
                    <a:solidFill>
                      <a:srgbClr val="0070C0"/>
                    </a:solidFill>
                  </a:rPr>
                  <a:t>Koonin</a:t>
                </a:r>
                <a:r>
                  <a:rPr lang="en-US" dirty="0">
                    <a:solidFill>
                      <a:srgbClr val="0070C0"/>
                    </a:solidFill>
                  </a:rPr>
                  <a:t>-Pratt (KP) formula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d>
                    <m:r>
                      <a:rPr lang="en-US" b="1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=</m:t>
                    </m:r>
                    <m:r>
                      <a:rPr lang="en-US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d>
                    <m:r>
                      <a:rPr lang="en-US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1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  <m:r>
                          <a:rPr lang="en-US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groupChr>
                          <m:groupChrPr>
                            <m:chr m:val="⏟"/>
                            <m:ctrlPr>
                              <a:rPr lang="en-US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r>
                              <a:rPr lang="en-US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b="1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groupChr>
                        <m:groupChr>
                          <m:groupChrPr>
                            <m:chr m:val="⏟"/>
                            <m:ctrlPr>
                              <a:rPr lang="en-US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i="1" spc="-1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Ψ</m:t>
                                    </m:r>
                                    <m:r>
                                      <a:rPr lang="en-US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en-US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  <m:r>
                                      <a:rPr lang="en-US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 spc="-1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groupChr>
                      </m:e>
                    </m:nary>
                  </m:oMath>
                </a14:m>
                <a:r>
                  <a:rPr lang="en-US" dirty="0"/>
                  <a:t>   </a:t>
                </a: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864DF-0028-433A-B061-BEE6B07EE0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056" y="834606"/>
                <a:ext cx="8151782" cy="2685793"/>
              </a:xfrm>
              <a:blipFill>
                <a:blip r:embed="rId2"/>
                <a:stretch>
                  <a:fillRect l="-1711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9A30441-F484-1CA9-2DEA-14383746D313}"/>
              </a:ext>
            </a:extLst>
          </p:cNvPr>
          <p:cNvSpPr/>
          <p:nvPr/>
        </p:nvSpPr>
        <p:spPr>
          <a:xfrm>
            <a:off x="524055" y="1339251"/>
            <a:ext cx="1953883" cy="62757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C5573C-712F-6ABC-004F-0DEB358CFB05}"/>
                  </a:ext>
                </a:extLst>
              </p:cNvPr>
              <p:cNvSpPr txBox="1"/>
              <p:nvPr/>
            </p:nvSpPr>
            <p:spPr>
              <a:xfrm>
                <a:off x="110161" y="2303082"/>
                <a:ext cx="4051247" cy="2627386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 </a:t>
                </a:r>
                <a:r>
                  <a:rPr lang="en-US" sz="1500" dirty="0">
                    <a:solidFill>
                      <a:srgbClr val="FF0000"/>
                    </a:solidFill>
                  </a:rPr>
                  <a:t>Known:</a:t>
                </a:r>
              </a:p>
              <a:p>
                <a:r>
                  <a:rPr lang="en-US" sz="1500" dirty="0"/>
                  <a:t>From experiment measurements: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pc="-1"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1500" i="1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500" b="1" i="1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sz="1500" i="1" spc="-1"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+1=</m:t>
                      </m:r>
                      <m:f>
                        <m:fPr>
                          <m:ctrlPr>
                            <a:rPr lang="en-US" sz="1500" i="1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5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1500" i="1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00" b="1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500" b="1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500" i="1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b="1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500" b="1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500" i="1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5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5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1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1500" b="1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5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5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i="1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00" b="1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1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500" b="1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500" i="1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500" b="1" dirty="0"/>
              </a:p>
              <a:p>
                <a:r>
                  <a:rPr lang="en-US" sz="1500" b="1" dirty="0"/>
                  <a:t>Numerator- </a:t>
                </a:r>
                <a:r>
                  <a:rPr lang="en-US" sz="1500" dirty="0">
                    <a:solidFill>
                      <a:schemeClr val="accent1"/>
                    </a:solidFill>
                  </a:rPr>
                  <a:t>probability of coincide</a:t>
                </a:r>
                <a:r>
                  <a:rPr lang="pl-PL" sz="1500" dirty="0">
                    <a:solidFill>
                      <a:schemeClr val="accent1"/>
                    </a:solidFill>
                  </a:rPr>
                  <a:t>nt</a:t>
                </a:r>
                <a:r>
                  <a:rPr lang="en-US" sz="1500" dirty="0">
                    <a:solidFill>
                      <a:schemeClr val="accent1"/>
                    </a:solidFill>
                  </a:rPr>
                  <a:t>  particle emission</a:t>
                </a:r>
              </a:p>
              <a:p>
                <a:r>
                  <a:rPr lang="en-US" sz="1500" b="1" dirty="0"/>
                  <a:t>Denominator- </a:t>
                </a:r>
                <a:r>
                  <a:rPr lang="en-US" sz="1500" dirty="0">
                    <a:solidFill>
                      <a:schemeClr val="accent1"/>
                    </a:solidFill>
                  </a:rPr>
                  <a:t>product of the probability of single emission</a:t>
                </a:r>
                <a:endParaRPr lang="en-US" sz="1500" b="1" dirty="0"/>
              </a:p>
              <a:p>
                <a14:m>
                  <m:oMath xmlns:m="http://schemas.openxmlformats.org/officeDocument/2006/math"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= 0.5(</m:t>
                    </m:r>
                    <m:sSub>
                      <m:sSubPr>
                        <m:ctrlPr>
                          <a:rPr lang="en-US" sz="15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5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5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 or </a:t>
                </a:r>
                <a14:m>
                  <m:oMath xmlns:m="http://schemas.openxmlformats.org/officeDocument/2006/math"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5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5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800" dirty="0"/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C5573C-712F-6ABC-004F-0DEB358CF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1" y="2303082"/>
                <a:ext cx="4051247" cy="2627386"/>
              </a:xfrm>
              <a:prstGeom prst="rect">
                <a:avLst/>
              </a:prstGeom>
              <a:blipFill>
                <a:blip r:embed="rId3"/>
                <a:stretch>
                  <a:fillRect l="-310"/>
                </a:stretch>
              </a:blip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D44F72-2272-6885-A2E4-72359A7635C9}"/>
              </a:ext>
            </a:extLst>
          </p:cNvPr>
          <p:cNvCxnSpPr>
            <a:cxnSpLocks/>
          </p:cNvCxnSpPr>
          <p:nvPr/>
        </p:nvCxnSpPr>
        <p:spPr>
          <a:xfrm>
            <a:off x="1617454" y="1966822"/>
            <a:ext cx="100376" cy="3236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868C1B5-2037-42A6-2C72-BA134F50BDCF}"/>
              </a:ext>
            </a:extLst>
          </p:cNvPr>
          <p:cNvSpPr/>
          <p:nvPr/>
        </p:nvSpPr>
        <p:spPr>
          <a:xfrm>
            <a:off x="3754082" y="1123069"/>
            <a:ext cx="1128713" cy="10154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0308EC-B977-4889-89D9-02A95684699B}"/>
              </a:ext>
            </a:extLst>
          </p:cNvPr>
          <p:cNvCxnSpPr>
            <a:cxnSpLocks/>
          </p:cNvCxnSpPr>
          <p:nvPr/>
        </p:nvCxnSpPr>
        <p:spPr>
          <a:xfrm flipV="1">
            <a:off x="4853453" y="1757779"/>
            <a:ext cx="533074" cy="342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F9E22FF-5F38-3ECA-3587-F52E2A4818D8}"/>
              </a:ext>
            </a:extLst>
          </p:cNvPr>
          <p:cNvSpPr/>
          <p:nvPr/>
        </p:nvSpPr>
        <p:spPr>
          <a:xfrm>
            <a:off x="5352687" y="1250049"/>
            <a:ext cx="3703205" cy="10154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Squared relative wave function </a:t>
            </a:r>
          </a:p>
          <a:p>
            <a:pPr algn="ctr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-Obtained– </a:t>
            </a:r>
            <a:r>
              <a:rPr lang="en-US" sz="1800" dirty="0">
                <a:solidFill>
                  <a:srgbClr val="C00000"/>
                </a:solidFill>
              </a:rPr>
              <a:t>solving  Schrodinger equation </a:t>
            </a:r>
            <a:r>
              <a:rPr lang="en-US" sz="1600" dirty="0">
                <a:solidFill>
                  <a:srgbClr val="C00000"/>
                </a:solidFill>
              </a:rPr>
              <a:t>for two-particle scattering problem</a:t>
            </a:r>
            <a:endParaRPr lang="en-US" sz="10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29AC00-0868-68F9-8624-ED2A11590FA7}"/>
              </a:ext>
            </a:extLst>
          </p:cNvPr>
          <p:cNvSpPr/>
          <p:nvPr/>
        </p:nvSpPr>
        <p:spPr>
          <a:xfrm>
            <a:off x="3220279" y="1342646"/>
            <a:ext cx="598796" cy="62417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A1153A3-AEA0-A3A1-36B3-25D7DC555ECB}"/>
              </a:ext>
            </a:extLst>
          </p:cNvPr>
          <p:cNvCxnSpPr>
            <a:cxnSpLocks/>
          </p:cNvCxnSpPr>
          <p:nvPr/>
        </p:nvCxnSpPr>
        <p:spPr>
          <a:xfrm>
            <a:off x="3738404" y="1863716"/>
            <a:ext cx="519407" cy="6275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35D16D5-A0B3-B106-AEE3-5F79BF4F1F1D}"/>
              </a:ext>
            </a:extLst>
          </p:cNvPr>
          <p:cNvSpPr txBox="1"/>
          <p:nvPr/>
        </p:nvSpPr>
        <p:spPr>
          <a:xfrm>
            <a:off x="4161409" y="4137012"/>
            <a:ext cx="48724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/>
              <a:t>Steven E. </a:t>
            </a:r>
            <a:r>
              <a:rPr lang="en-US" sz="1050" b="1" dirty="0" err="1"/>
              <a:t>Koonin</a:t>
            </a:r>
            <a:r>
              <a:rPr lang="en-US" sz="1050" b="1" dirty="0"/>
              <a:t>. Phys. Let. B, 70(1):43–47, 1977.</a:t>
            </a:r>
          </a:p>
          <a:p>
            <a:r>
              <a:rPr lang="en-US" sz="1050" b="1" dirty="0"/>
              <a:t>Scott Pratt and M. B. Tsang. Phys. Rev. C, 36:2390–2395, Dec 1987.</a:t>
            </a:r>
          </a:p>
          <a:p>
            <a:r>
              <a:rPr lang="en-US" sz="1050" b="1" dirty="0"/>
              <a:t>David H. Boal and Julian C. Shillcock. Phys. Rev. C, 33:549–556, Feb 1986.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11E68B-1B5B-E82A-3821-B4E0FF4B9DB1}"/>
                  </a:ext>
                </a:extLst>
              </p:cNvPr>
              <p:cNvSpPr txBox="1"/>
              <p:nvPr/>
            </p:nvSpPr>
            <p:spPr>
              <a:xfrm>
                <a:off x="4234649" y="2423603"/>
                <a:ext cx="4678763" cy="1820498"/>
              </a:xfrm>
              <a:prstGeom prst="rect">
                <a:avLst/>
              </a:prstGeom>
              <a:noFill/>
              <a:ln w="38100">
                <a:solidFill>
                  <a:srgbClr val="952385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Source Function 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Unknown</a:t>
                </a: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- need to be Estimated </a:t>
                </a:r>
                <a:r>
                  <a:rPr lang="en-US" dirty="0">
                    <a:solidFill>
                      <a:srgbClr val="FF0000"/>
                    </a:solidFill>
                  </a:rPr>
                  <a:t>using BUU</a:t>
                </a:r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𝑩𝑼𝑼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b="1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b="1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e>
                                      <m:sup>
                                        <m:r>
                                          <a:rPr lang="en-US" b="1" i="1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  <m:r>
                                      <a:rPr lang="en-US" b="1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US" b="1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1" i="1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=0.5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>
                    <a:solidFill>
                      <a:srgbClr val="5A2C8C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5A2C8C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5A2C8C"/>
                    </a:solidFill>
                  </a:rPr>
                  <a:t> particle phase-space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</m:oMath>
                </a14:m>
                <a:r>
                  <a:rPr lang="en-US" dirty="0"/>
                  <a:t> time between emissions</a:t>
                </a: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11E68B-1B5B-E82A-3821-B4E0FF4B9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649" y="2423603"/>
                <a:ext cx="4678763" cy="1820498"/>
              </a:xfrm>
              <a:prstGeom prst="rect">
                <a:avLst/>
              </a:prstGeom>
              <a:blipFill>
                <a:blip r:embed="rId4"/>
                <a:stretch>
                  <a:fillRect l="-269"/>
                </a:stretch>
              </a:blipFill>
              <a:ln w="38100">
                <a:solidFill>
                  <a:srgbClr val="95238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29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8" grpId="0" animBg="1"/>
      <p:bldP spid="2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8809-A58F-7799-FF5B-2350A7B4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70" y="-55480"/>
            <a:ext cx="8430086" cy="63484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P-P correlation from BUU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8A2B0B-BE0A-6204-E65E-312383B0FBC7}"/>
              </a:ext>
            </a:extLst>
          </p:cNvPr>
          <p:cNvSpPr txBox="1">
            <a:spLocks/>
          </p:cNvSpPr>
          <p:nvPr/>
        </p:nvSpPr>
        <p:spPr>
          <a:xfrm>
            <a:off x="5195936" y="4001504"/>
            <a:ext cx="3526516" cy="8001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Triangles represent p-p correlation from</a:t>
            </a:r>
          </a:p>
          <a:p>
            <a:r>
              <a:rPr lang="en-US" sz="15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Verde et al., 2003 </a:t>
            </a:r>
            <a:r>
              <a:rPr lang="en-US" sz="1500" b="1" i="1" dirty="0">
                <a:solidFill>
                  <a:srgbClr val="00B050"/>
                </a:solidFill>
              </a:rPr>
              <a:t>(PhysRevC.67.034606)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3DC61-0731-C87B-98BE-BA331A10F541}"/>
              </a:ext>
            </a:extLst>
          </p:cNvPr>
          <p:cNvSpPr txBox="1"/>
          <p:nvPr/>
        </p:nvSpPr>
        <p:spPr>
          <a:xfrm>
            <a:off x="365584" y="753604"/>
            <a:ext cx="4987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Ar +Sc, at E/A=80 MeV, 200-400 MeV/c, Tot. momentum, peaks result from p-p s-wave interactions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172F1-470A-0BAE-502A-8A267FFEA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83" y="577884"/>
            <a:ext cx="4000847" cy="2551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DBA36-7DC4-8C91-C230-FA69CBC6C940}"/>
              </a:ext>
            </a:extLst>
          </p:cNvPr>
          <p:cNvSpPr txBox="1"/>
          <p:nvPr/>
        </p:nvSpPr>
        <p:spPr>
          <a:xfrm>
            <a:off x="5316418" y="197365"/>
            <a:ext cx="30021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 err="1"/>
              <a:t>Ar</a:t>
            </a:r>
            <a:r>
              <a:rPr lang="en-US" sz="1050" dirty="0"/>
              <a:t> +Sc, at E/A=80 MeV, 200-400 MeV/c, Tot.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6DB29D-17A1-ADA3-CC18-804B7D176535}"/>
                  </a:ext>
                </a:extLst>
              </p:cNvPr>
              <p:cNvSpPr txBox="1"/>
              <p:nvPr/>
            </p:nvSpPr>
            <p:spPr>
              <a:xfrm>
                <a:off x="365585" y="430482"/>
                <a:ext cx="3233363" cy="384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350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350" i="1" spc="-1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350" b="1" i="1" spc="-1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d>
                    <m:r>
                      <a:rPr lang="en-US" sz="1350" i="1" spc="-1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350" i="1" spc="-1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350" i="1" spc="-1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350" i="1" spc="-1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350" i="1" spc="-1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350" i="1" spc="-1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sz="135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35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350" i="1" spc="-1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350" i="1" spc="-1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1350" i="1" spc="-1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𝐵𝑈𝑈</m:t>
                                </m:r>
                              </m:sup>
                            </m:sSup>
                            <m:r>
                              <a:rPr lang="en-US" sz="135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350" b="1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135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350" i="1" spc="-1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35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350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350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pp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35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35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en-US" sz="135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35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35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05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6DB29D-17A1-ADA3-CC18-804B7D176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5" y="430482"/>
                <a:ext cx="3233363" cy="384144"/>
              </a:xfrm>
              <a:prstGeom prst="rect">
                <a:avLst/>
              </a:prstGeom>
              <a:blipFill>
                <a:blip r:embed="rId3"/>
                <a:stretch>
                  <a:fillRect l="-391" t="-93548" b="-15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4E9B20B-4993-ED11-988D-8B14A51D0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43" y="1636918"/>
            <a:ext cx="4460483" cy="33846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1E1922-3358-4C76-732B-447876F7CAFA}"/>
              </a:ext>
            </a:extLst>
          </p:cNvPr>
          <p:cNvSpPr txBox="1"/>
          <p:nvPr/>
        </p:nvSpPr>
        <p:spPr>
          <a:xfrm>
            <a:off x="5195936" y="3131184"/>
            <a:ext cx="3762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C00000"/>
                </a:solidFill>
              </a:rPr>
              <a:t>Various</a:t>
            </a:r>
            <a:r>
              <a:rPr lang="en-US" b="1" dirty="0">
                <a:solidFill>
                  <a:srgbClr val="C00000"/>
                </a:solidFill>
              </a:rPr>
              <a:t> line styles –various EOSs- No significant difference observed between source (correlation) functions for different EOSs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2A2235-21DC-D480-17A7-01CD2F738409}"/>
              </a:ext>
            </a:extLst>
          </p:cNvPr>
          <p:cNvSpPr txBox="1"/>
          <p:nvPr/>
        </p:nvSpPr>
        <p:spPr>
          <a:xfrm>
            <a:off x="4572000" y="4789507"/>
            <a:ext cx="45998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Nzabahimana, Pierre, Thesis (2023)</a:t>
            </a:r>
          </a:p>
        </p:txBody>
      </p:sp>
    </p:spTree>
    <p:extLst>
      <p:ext uri="{BB962C8B-B14F-4D97-AF65-F5344CB8AC3E}">
        <p14:creationId xmlns:p14="http://schemas.microsoft.com/office/powerpoint/2010/main" val="312656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48E8-EEDF-4723-8B71-849E66A9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111136"/>
            <a:ext cx="7886700" cy="63589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Deblurring  and RL algorithm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68F94F-ED30-AF5E-D0E1-085822FFB678}"/>
                  </a:ext>
                </a:extLst>
              </p:cNvPr>
              <p:cNvSpPr txBox="1"/>
              <p:nvPr/>
            </p:nvSpPr>
            <p:spPr>
              <a:xfrm>
                <a:off x="466726" y="639373"/>
                <a:ext cx="8610599" cy="3940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/>
                  <a:t>Blurred/Measured function</a:t>
                </a:r>
              </a:p>
              <a:p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5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5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5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5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</m:t>
                            </m:r>
                          </m:sub>
                        </m:sSub>
                      </m:e>
                    </m:d>
                    <m:r>
                      <a:rPr lang="en-US" sz="15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US" sz="15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sSubSup>
                      <m:sSubSupPr>
                        <m:ctrlPr>
                          <a:rPr lang="en-US" sz="15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500" b="1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1500" b="1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sub>
                      <m:sup>
                        <m:r>
                          <a:rPr lang="en-US" sz="15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’</m:t>
                        </m:r>
                      </m:sup>
                    </m:sSubSup>
                    <m:r>
                      <a:rPr lang="en-US" sz="15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  <m:d>
                      <m:dPr>
                        <m:ctrlPr>
                          <a:rPr lang="en-US" sz="15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5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5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sz="15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15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5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</m:t>
                            </m:r>
                          </m:sub>
                          <m:sup>
                            <m:r>
                              <a:rPr lang="en-US" sz="15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’</m:t>
                            </m:r>
                          </m:sup>
                        </m:sSubSup>
                      </m:e>
                    </m:d>
                    <m:r>
                      <a:rPr lang="en-US" sz="15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d>
                      <m:dPr>
                        <m:ctrlPr>
                          <a:rPr lang="en-US" sz="15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5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15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5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</m:t>
                            </m:r>
                          </m:sub>
                          <m:sup>
                            <m:r>
                              <a:rPr lang="en-US" sz="15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’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5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Or </a:t>
                </a:r>
              </a:p>
              <a:p>
                <a:endParaRPr lang="en-US" sz="1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5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histogram form</a:t>
                </a:r>
              </a:p>
              <a:p>
                <a:endParaRPr lang="en-US" sz="1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5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5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5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5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5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5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15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lang="en-US" sz="15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500" b="1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500" b="1" dirty="0">
                            <a:solidFill>
                              <a:srgbClr val="C00000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endParaRPr 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18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18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l-GR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sSubSup>
                      <m:sSubSupPr>
                        <m:ctrlPr>
                          <a:rPr lang="en-US" sz="1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8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18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’</m:t>
                        </m:r>
                      </m:sup>
                    </m:sSubSup>
                    <m:r>
                      <a:rPr lang="el-GR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l-GR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probability to measure particle characteristic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18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it is actually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8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1800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’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l-GR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Optical terminology: H - blurring or transfer m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atrix/ Response Matrix</a:t>
                </a:r>
                <a:r>
                  <a:rPr lang="en-US" sz="1800" dirty="0">
                    <a:solidFill>
                      <a:srgbClr val="5D6879"/>
                    </a:solidFill>
                    <a:latin typeface="Arial" panose="020B0604020202020204" pitchFamily="34" charset="0"/>
                  </a:rPr>
                  <a:t>.</a:t>
                </a:r>
              </a:p>
              <a:p>
                <a:br>
                  <a:rPr lang="en-US" sz="1500" dirty="0">
                    <a:solidFill>
                      <a:srgbClr val="5D6879"/>
                    </a:solidFill>
                    <a:latin typeface="Lato" panose="020F0502020204030203" pitchFamily="34" charset="0"/>
                  </a:rPr>
                </a:br>
                <a:endParaRPr lang="en-US" sz="15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68F94F-ED30-AF5E-D0E1-085822FFB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6" y="639373"/>
                <a:ext cx="8610599" cy="3940181"/>
              </a:xfrm>
              <a:prstGeom prst="rect">
                <a:avLst/>
              </a:prstGeom>
              <a:blipFill>
                <a:blip r:embed="rId2"/>
                <a:stretch>
                  <a:fillRect l="-589" t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1920E0-E8DD-35BD-55C5-2622DD4ED41C}"/>
              </a:ext>
            </a:extLst>
          </p:cNvPr>
          <p:cNvSpPr txBox="1">
            <a:spLocks/>
          </p:cNvSpPr>
          <p:nvPr/>
        </p:nvSpPr>
        <p:spPr>
          <a:xfrm>
            <a:off x="2224518" y="4304026"/>
            <a:ext cx="6011587" cy="747521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i="1" dirty="0">
                <a:solidFill>
                  <a:srgbClr val="00B050"/>
                </a:solidFill>
              </a:rPr>
              <a:t>Nzabahimana, P., et al.  (2023)</a:t>
            </a:r>
            <a:r>
              <a:rPr lang="en-US" sz="1200" b="1" i="1" dirty="0">
                <a:solidFill>
                  <a:srgbClr val="00B050"/>
                </a:solidFill>
                <a:latin typeface="Arial" panose="020B0604020202020204" pitchFamily="34" charset="0"/>
              </a:rPr>
              <a:t>,  W. H. Richardson(1972),  L. B. Lucy, (1974)</a:t>
            </a:r>
          </a:p>
          <a:p>
            <a:pPr marL="0" indent="0">
              <a:buNone/>
            </a:pPr>
            <a:r>
              <a:rPr lang="en-US" sz="1200" b="1" i="1" dirty="0">
                <a:solidFill>
                  <a:srgbClr val="00B050"/>
                </a:solidFill>
                <a:latin typeface="Arial" panose="020B0604020202020204" pitchFamily="34" charset="0"/>
              </a:rPr>
              <a:t>P. Danielewicz and M. </a:t>
            </a:r>
            <a:r>
              <a:rPr lang="en-US" sz="1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Kurata</a:t>
            </a:r>
            <a:r>
              <a:rPr lang="en-US" sz="1200" b="1" i="1" dirty="0">
                <a:solidFill>
                  <a:srgbClr val="00B050"/>
                </a:solidFill>
                <a:latin typeface="Arial" panose="020B0604020202020204" pitchFamily="34" charset="0"/>
              </a:rPr>
              <a:t>-Nishimura (2022) </a:t>
            </a:r>
          </a:p>
          <a:p>
            <a:pPr marL="0" indent="0">
              <a:buNone/>
            </a:pPr>
            <a:endParaRPr lang="en-US" sz="1200" b="1" i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AFAF09-EB7A-DE5A-38A0-97FF8EDC3F14}"/>
              </a:ext>
            </a:extLst>
          </p:cNvPr>
          <p:cNvGrpSpPr/>
          <p:nvPr/>
        </p:nvGrpSpPr>
        <p:grpSpPr>
          <a:xfrm>
            <a:off x="3943925" y="747027"/>
            <a:ext cx="5080668" cy="2037972"/>
            <a:chOff x="2436375" y="1119335"/>
            <a:chExt cx="6916759" cy="319649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EA6A9A6-AC8F-3497-33E3-EBC87E0233CE}"/>
                </a:ext>
              </a:extLst>
            </p:cNvPr>
            <p:cNvGrpSpPr/>
            <p:nvPr/>
          </p:nvGrpSpPr>
          <p:grpSpPr>
            <a:xfrm>
              <a:off x="2436375" y="1119335"/>
              <a:ext cx="6110003" cy="2933928"/>
              <a:chOff x="2452080" y="1324183"/>
              <a:chExt cx="6110003" cy="293392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10F57CE-5B44-7A5C-96B6-BDA2AF6B6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2794" y="2084953"/>
                <a:ext cx="5749289" cy="2173158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BD9ECE2-8C4F-60E2-25E6-6010012B77EF}"/>
                      </a:ext>
                    </a:extLst>
                  </p:cNvPr>
                  <p:cNvSpPr txBox="1"/>
                  <p:nvPr/>
                </p:nvSpPr>
                <p:spPr>
                  <a:xfrm>
                    <a:off x="2452080" y="1324183"/>
                    <a:ext cx="2541939" cy="8689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Original function</a:t>
                    </a:r>
                  </a:p>
                  <a:p>
                    <a:r>
                      <a:rPr lang="en-US" sz="1500" dirty="0"/>
                      <a:t>       (</a:t>
                    </a:r>
                    <a14:m>
                      <m:oMath xmlns:m="http://schemas.openxmlformats.org/officeDocument/2006/math">
                        <m:r>
                          <a:rPr lang="en-US" sz="15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oMath>
                    </a14:m>
                    <a:r>
                      <a:rPr lang="en-US" sz="1500" dirty="0"/>
                      <a:t>)</a:t>
                    </a:r>
                  </a:p>
                </p:txBody>
              </p:sp>
            </mc:Choice>
            <mc:Fallback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BD9ECE2-8C4F-60E2-25E6-6010012B77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2080" y="1324183"/>
                    <a:ext cx="2541939" cy="86892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51" t="-4545" b="-11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5230148A-F9F8-86D7-4D34-5AD5AC16A3B4}"/>
                      </a:ext>
                    </a:extLst>
                  </p:cNvPr>
                  <p:cNvSpPr txBox="1"/>
                  <p:nvPr/>
                </p:nvSpPr>
                <p:spPr>
                  <a:xfrm>
                    <a:off x="4633721" y="1380281"/>
                    <a:ext cx="2541938" cy="8842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Experimental setup</a:t>
                    </a:r>
                  </a:p>
                  <a:p>
                    <a:r>
                      <a:rPr lang="en-US" sz="1500" dirty="0"/>
                      <a:t>          (</a:t>
                    </a:r>
                    <a14:m>
                      <m:oMath xmlns:m="http://schemas.openxmlformats.org/officeDocument/2006/math">
                        <m:r>
                          <a:rPr lang="en-US" sz="1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oMath>
                    </a14:m>
                    <a:r>
                      <a:rPr lang="en-US" sz="1500" dirty="0"/>
                      <a:t>) </a:t>
                    </a:r>
                  </a:p>
                </p:txBody>
              </p:sp>
            </mc:Choice>
            <mc:Fallback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5230148A-F9F8-86D7-4D34-5AD5AC16A3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3721" y="1380281"/>
                    <a:ext cx="2541938" cy="88421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351" t="-21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236478-444B-965E-557A-950AB9D0C1A5}"/>
                </a:ext>
              </a:extLst>
            </p:cNvPr>
            <p:cNvGrpSpPr/>
            <p:nvPr/>
          </p:nvGrpSpPr>
          <p:grpSpPr>
            <a:xfrm>
              <a:off x="3116604" y="1179369"/>
              <a:ext cx="6236530" cy="3136459"/>
              <a:chOff x="3317132" y="1366872"/>
              <a:chExt cx="6236530" cy="313645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E576D1-B8A3-26F3-8706-98A707DF89CA}"/>
                  </a:ext>
                </a:extLst>
              </p:cNvPr>
              <p:cNvSpPr txBox="1"/>
              <p:nvPr/>
            </p:nvSpPr>
            <p:spPr>
              <a:xfrm>
                <a:off x="3317132" y="4105072"/>
                <a:ext cx="5544766" cy="398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i="1" dirty="0">
                    <a:solidFill>
                      <a:srgbClr val="595959"/>
                    </a:solidFill>
                    <a:latin typeface="Helvetica" panose="020B0604020202020204" pitchFamily="34" charset="0"/>
                  </a:rPr>
                  <a:t>DOI: 10.1109/ELINFOCOM.2016.7562935</a:t>
                </a:r>
                <a:endParaRPr lang="en-US" sz="1050" i="1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BCA4CC-8D4F-169A-68DA-06BF187824FF}"/>
                  </a:ext>
                </a:extLst>
              </p:cNvPr>
              <p:cNvSpPr txBox="1"/>
              <p:nvPr/>
            </p:nvSpPr>
            <p:spPr>
              <a:xfrm>
                <a:off x="7228443" y="1366872"/>
                <a:ext cx="2325219" cy="86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Measured/blurred</a:t>
                </a:r>
              </a:p>
              <a:p>
                <a:r>
                  <a:rPr lang="en-US" sz="1500" dirty="0"/>
                  <a:t>       (</a:t>
                </a:r>
                <a:r>
                  <a:rPr lang="en-US" sz="1500" dirty="0">
                    <a:solidFill>
                      <a:srgbClr val="C00000"/>
                    </a:solidFill>
                  </a:rPr>
                  <a:t>g</a:t>
                </a:r>
                <a:r>
                  <a:rPr lang="en-US" sz="1500" dirty="0"/>
                  <a:t>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118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23FA9-2DF9-C64B-7F06-FF841904C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F35F-3693-047C-B0F0-CD22AAEB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71" y="1"/>
            <a:ext cx="7886700" cy="63589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Deblurring  and RL algorithm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B9C6FE-2A0D-05D1-4E69-80BF22821B1A}"/>
                  </a:ext>
                </a:extLst>
              </p:cNvPr>
              <p:cNvSpPr txBox="1"/>
              <p:nvPr/>
            </p:nvSpPr>
            <p:spPr>
              <a:xfrm>
                <a:off x="809753" y="661756"/>
                <a:ext cx="6645148" cy="3878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C00000"/>
                    </a:solidFill>
                  </a:rPr>
                  <a:t>RL-algorithm</a:t>
                </a:r>
              </a:p>
              <a:p>
                <a:r>
                  <a:rPr lang="en-US" sz="1800" dirty="0"/>
                  <a:t>Solves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( original function ) </a:t>
                </a:r>
                <a:r>
                  <a:rPr lang="en-US" sz="1800" dirty="0"/>
                  <a:t>iteratively</a:t>
                </a:r>
              </a:p>
              <a:p>
                <a:pPr>
                  <a:buFontTx/>
                  <a:buChar char="-"/>
                </a:pPr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Sup>
                      <m:sSub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d>
                          <m:dPr>
                            <m:ctrlP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bSup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Sup>
                      <m:sSub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rgbClr val="0070C0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1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  <m:r>
                      <a:rPr lang="en-US" sz="1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  <m:sup>
                                <m:r>
                                  <a:rPr lang="en-US" sz="1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bSup>
                          </m:den>
                        </m:f>
                      </m:e>
                    </m:nary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0070C0"/>
                    </a:solidFill>
                  </a:rPr>
                  <a:t> -amplification factor</a:t>
                </a:r>
              </a:p>
              <a:p>
                <a:r>
                  <a:rPr lang="en-US" sz="1800" b="1" dirty="0"/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</m:e>
                        </m:nary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800" dirty="0"/>
                  <a:t> </a:t>
                </a:r>
              </a:p>
              <a:p>
                <a:endParaRPr lang="en-US" sz="1800" b="1" dirty="0"/>
              </a:p>
              <a:p>
                <a:r>
                  <a:rPr lang="en-US" sz="18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180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sz="1800" dirty="0"/>
                  <a:t>, normalized TM ,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800" dirty="0"/>
                  <a:t> is a parameter</a:t>
                </a:r>
              </a:p>
              <a:p>
                <a:r>
                  <a:rPr lang="en-US" sz="1800" dirty="0"/>
                  <a:t>n = number of iterations ,</a:t>
                </a:r>
                <a:r>
                  <a:rPr lang="en-US" sz="1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, guess i.e.,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=1 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=g </a:t>
                </a:r>
              </a:p>
              <a:p>
                <a:r>
                  <a:rPr lang="en-US" sz="18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accent6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accent6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accent6">
                        <a:lumMod val="50000"/>
                      </a:schemeClr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accent6">
                        <a:lumMod val="50000"/>
                      </a:schemeClr>
                    </a:solidFill>
                  </a:rPr>
                  <a:t> are kept positive</a:t>
                </a:r>
              </a:p>
              <a:p>
                <a:endParaRPr lang="en-US" sz="1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sz="1800" b="1" dirty="0">
                    <a:solidFill>
                      <a:schemeClr val="accent6">
                        <a:lumMod val="50000"/>
                      </a:schemeClr>
                    </a:solidFill>
                  </a:rPr>
                  <a:t>We stop the iteration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endParaRPr lang="en-US" sz="1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15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B9C6FE-2A0D-05D1-4E69-80BF2282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53" y="661756"/>
                <a:ext cx="6645148" cy="3878498"/>
              </a:xfrm>
              <a:prstGeom prst="rect">
                <a:avLst/>
              </a:prstGeom>
              <a:blipFill>
                <a:blip r:embed="rId2"/>
                <a:stretch>
                  <a:fillRect l="-762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D4ACD4-5FDD-F2FC-01A2-BFB618DECEDE}"/>
              </a:ext>
            </a:extLst>
          </p:cNvPr>
          <p:cNvSpPr txBox="1">
            <a:spLocks/>
          </p:cNvSpPr>
          <p:nvPr/>
        </p:nvSpPr>
        <p:spPr>
          <a:xfrm>
            <a:off x="2224518" y="4304026"/>
            <a:ext cx="6011587" cy="747521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200" b="1" i="1" dirty="0">
                <a:solidFill>
                  <a:srgbClr val="00B050"/>
                </a:solidFill>
              </a:rPr>
              <a:t>Nzabahimana, P., et al.  (2023)</a:t>
            </a:r>
            <a:r>
              <a:rPr lang="en-US" sz="1200" b="1" i="1" dirty="0">
                <a:solidFill>
                  <a:srgbClr val="00B050"/>
                </a:solidFill>
                <a:latin typeface="Arial" panose="020B0604020202020204" pitchFamily="34" charset="0"/>
              </a:rPr>
              <a:t>,  W. H. Richardson(1972),  L. B. Lucy, (1974)</a:t>
            </a:r>
          </a:p>
          <a:p>
            <a:pPr marL="0" indent="0">
              <a:buNone/>
            </a:pPr>
            <a:r>
              <a:rPr lang="en-US" sz="1200" b="1" i="1" dirty="0">
                <a:solidFill>
                  <a:srgbClr val="00B050"/>
                </a:solidFill>
                <a:latin typeface="Arial" panose="020B0604020202020204" pitchFamily="34" charset="0"/>
              </a:rPr>
              <a:t>P. Danielewicz and M. </a:t>
            </a:r>
            <a:r>
              <a:rPr lang="en-US" sz="1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Kurata</a:t>
            </a:r>
            <a:r>
              <a:rPr lang="en-US" sz="1200" b="1" i="1" dirty="0">
                <a:solidFill>
                  <a:srgbClr val="00B050"/>
                </a:solidFill>
                <a:latin typeface="Arial" panose="020B0604020202020204" pitchFamily="34" charset="0"/>
              </a:rPr>
              <a:t>-Nishimura (2022) </a:t>
            </a:r>
          </a:p>
          <a:p>
            <a:pPr marL="0" indent="0">
              <a:buNone/>
            </a:pPr>
            <a:endParaRPr lang="en-US" sz="1200" b="1" i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4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6E5B-F0FC-4BAA-8010-123EDFCB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84" y="14288"/>
            <a:ext cx="7886700" cy="51055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RL algorithm for source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62EF59-9546-4BC2-B8D5-F4E7244C3E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948" y="524847"/>
                <a:ext cx="8962052" cy="3718541"/>
              </a:xfrm>
            </p:spPr>
            <p:txBody>
              <a:bodyPr>
                <a:normAutofit/>
              </a:bodyPr>
              <a:lstStyle/>
              <a:p>
                <a:r>
                  <a:rPr lang="en-US" sz="1950" dirty="0"/>
                  <a:t>Recall</a:t>
                </a:r>
              </a:p>
              <a:p>
                <a:r>
                  <a:rPr lang="en-US" sz="1950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5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50" b="1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d>
                    <m:r>
                      <a:rPr lang="en-US" sz="195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95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95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95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95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95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sz="195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95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195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950" b="1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195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950" i="1" spc="-1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1950" spc="-1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  <m:d>
                                  <m:dPr>
                                    <m:ctrlPr>
                                      <a:rPr lang="en-US" sz="195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5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en-US" sz="195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95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95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950" dirty="0"/>
                  <a:t> and </a:t>
                </a:r>
              </a:p>
              <a:p>
                <a:pPr marL="0" indent="0">
                  <a:buNone/>
                </a:pPr>
                <a:endParaRPr lang="en-US" sz="1950" dirty="0"/>
              </a:p>
              <a:p>
                <a:r>
                  <a:rPr lang="en-US" sz="1950" dirty="0"/>
                  <a:t>Write CF  in discretized form  </a:t>
                </a:r>
              </a:p>
              <a:p>
                <a:r>
                  <a:rPr lang="en-US" sz="19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75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75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75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75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75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75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75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75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475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75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75" i="1" dirty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75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75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75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950" dirty="0"/>
                  <a:t>  </a:t>
                </a:r>
              </a:p>
              <a:p>
                <a:r>
                  <a:rPr lang="en-US" sz="1950" dirty="0"/>
                  <a:t>Source function: </a:t>
                </a:r>
              </a:p>
              <a:p>
                <a:r>
                  <a:rPr lang="en-US" sz="1950" dirty="0"/>
                  <a:t> </a:t>
                </a:r>
                <a14:m>
                  <m:oMath xmlns:m="http://schemas.openxmlformats.org/officeDocument/2006/math">
                    <m:r>
                      <a:rPr lang="en-US" sz="195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9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nary>
                      <m:naryPr>
                        <m:chr m:val="∑"/>
                        <m:ctrlP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19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9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95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19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9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95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95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95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50" dirty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d>
                      <m:dPr>
                        <m:ctrlPr>
                          <a:rPr lang="en-US" sz="195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5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sz="195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95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95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950" i="1" dirty="0">
                                <a:latin typeface="Cambria Math" panose="02040503050406030204" pitchFamily="18" charset="0"/>
                              </a:rPr>
                              <m:t>1           </m:t>
                            </m:r>
                            <m:sSub>
                              <m:sSubPr>
                                <m:ctrlPr>
                                  <a:rPr lang="en-US" sz="195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950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95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950" i="1" dirty="0">
                                    <a:latin typeface="Cambria Math" panose="02040503050406030204" pitchFamily="18" charset="0"/>
                                  </a:rPr>
                                  <m:t>−1/2</m:t>
                                </m:r>
                              </m:sub>
                            </m:sSub>
                            <m:r>
                              <a:rPr lang="en-US" sz="1950" i="1" dirty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195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950" i="1" dirty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195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950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95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950" i="1" dirty="0">
                                    <a:latin typeface="Cambria Math" panose="02040503050406030204" pitchFamily="18" charset="0"/>
                                  </a:rPr>
                                  <m:t>+1/2</m:t>
                                </m:r>
                              </m:sub>
                            </m:sSub>
                          </m:e>
                          <m:e>
                            <m:r>
                              <a:rPr lang="en-US" sz="1950" i="1" dirty="0">
                                <a:latin typeface="Cambria Math" panose="02040503050406030204" pitchFamily="18" charset="0"/>
                              </a:rPr>
                              <m:t>0                        </m:t>
                            </m:r>
                            <m:r>
                              <a:rPr lang="en-US" sz="1950" b="0" i="1" dirty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950" i="1" dirty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950" dirty="0"/>
                  <a:t> </a:t>
                </a:r>
                <a:endParaRPr lang="en-US" sz="1950" baseline="30000" dirty="0">
                  <a:solidFill>
                    <a:srgbClr val="C00000"/>
                  </a:solidFill>
                </a:endParaRPr>
              </a:p>
              <a:p>
                <a:endParaRPr lang="en-US" sz="1950" dirty="0"/>
              </a:p>
              <a:p>
                <a:pPr marL="1028700" lvl="3" indent="0">
                  <a:buNone/>
                </a:pPr>
                <a:endParaRPr lang="en-US" sz="3300" dirty="0"/>
              </a:p>
              <a:p>
                <a:pPr marL="1028700" lvl="3" indent="0">
                  <a:buNone/>
                </a:pPr>
                <a:endParaRPr lang="en-US" sz="3300" dirty="0"/>
              </a:p>
              <a:p>
                <a:pPr marL="1028700" lvl="3" indent="0">
                  <a:buNone/>
                </a:pPr>
                <a:endParaRPr lang="en-US" sz="3300" dirty="0"/>
              </a:p>
              <a:p>
                <a:pPr marL="1028700" lvl="3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62EF59-9546-4BC2-B8D5-F4E7244C3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948" y="524847"/>
                <a:ext cx="8962052" cy="3718541"/>
              </a:xfrm>
              <a:blipFill>
                <a:blip r:embed="rId2"/>
                <a:stretch>
                  <a:fillRect l="-283" t="-10204" b="-4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FE4AFB4-61D2-6BAD-A2B9-9775E68B090A}"/>
              </a:ext>
            </a:extLst>
          </p:cNvPr>
          <p:cNvSpPr txBox="1"/>
          <p:nvPr/>
        </p:nvSpPr>
        <p:spPr>
          <a:xfrm>
            <a:off x="608126" y="4212309"/>
            <a:ext cx="8294916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00B050"/>
                </a:solidFill>
              </a:rPr>
              <a:t>D.A. Brown and P. Danielewicz (1997)</a:t>
            </a:r>
          </a:p>
          <a:p>
            <a:r>
              <a:rPr lang="en-US" sz="1050" b="1" i="1" dirty="0">
                <a:solidFill>
                  <a:srgbClr val="00B050"/>
                </a:solidFill>
              </a:rPr>
              <a:t>D.A. Brown and P. Danielewicz (2001)</a:t>
            </a:r>
          </a:p>
          <a:p>
            <a:r>
              <a:rPr lang="en-US" sz="1050" b="1" i="1" dirty="0">
                <a:solidFill>
                  <a:srgbClr val="00B050"/>
                </a:solidFill>
              </a:rPr>
              <a:t>Nzabahimana, P., &amp; Danielewicz, P. (2023)</a:t>
            </a:r>
            <a:endParaRPr lang="en-US" sz="1050" i="1" dirty="0">
              <a:solidFill>
                <a:srgbClr val="00B050"/>
              </a:solidFill>
            </a:endParaRPr>
          </a:p>
          <a:p>
            <a:endParaRPr lang="en-US" sz="1500" i="1" dirty="0"/>
          </a:p>
          <a:p>
            <a:endParaRPr lang="en-US" sz="15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8C2ECE-FCF7-C59C-7046-2C5A258D4ECF}"/>
                  </a:ext>
                </a:extLst>
              </p:cNvPr>
              <p:cNvSpPr txBox="1"/>
              <p:nvPr/>
            </p:nvSpPr>
            <p:spPr>
              <a:xfrm>
                <a:off x="4327071" y="720790"/>
                <a:ext cx="4938227" cy="3118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limLoc m:val="undOvr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−1/2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+1/2</m:t>
                            </m:r>
                          </m:sub>
                        </m:sSub>
                      </m:sup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𝑑𝑟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i="1" spc="-1">
                                <a:solidFill>
                                  <a:schemeClr val="tx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1800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  <m:d>
                                  <m:dPr>
                                    <m:ctrlPr>
                                      <a:rPr lang="en-US" sz="1800" i="1" spc="-1">
                                        <a:solidFill>
                                          <a:schemeClr val="tx1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spc="-1">
                                            <a:solidFill>
                                              <a:schemeClr val="tx1"/>
                                            </a:solidFill>
                                            <a:uFill>
                                              <a:solidFill>
                                                <a:srgbClr val="FFFFFF"/>
                                              </a:solidFill>
                                            </a:u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pc="-1">
                                            <a:solidFill>
                                              <a:schemeClr val="tx1"/>
                                            </a:solidFill>
                                            <a:uFill>
                                              <a:solidFill>
                                                <a:srgbClr val="FFFFFF"/>
                                              </a:solidFill>
                                            </a:u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en-US" sz="1800" b="1" i="1" spc="-1">
                                            <a:solidFill>
                                              <a:schemeClr val="tx1"/>
                                            </a:solidFill>
                                            <a:uFill>
                                              <a:solidFill>
                                                <a:srgbClr val="FFFFFF"/>
                                              </a:solidFill>
                                            </a:u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pc="-1">
                                        <a:solidFill>
                                          <a:schemeClr val="tx1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1" i="1" spc="-1">
                                        <a:solidFill>
                                          <a:schemeClr val="tx1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 spc="-1">
                                <a:solidFill>
                                  <a:schemeClr val="tx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dirty="0"/>
                  <a:t>:  -Kernel Matrix (Transfer matrix in the deblurring terminology)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 in </a:t>
                </a:r>
                <a:r>
                  <a:rPr lang="en-US" sz="1800" dirty="0">
                    <a:solidFill>
                      <a:srgbClr val="C00000"/>
                    </a:solidFill>
                  </a:rPr>
                  <a:t>RL algorithm,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8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rgbClr val="C00000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d>
                          <m:dPr>
                            <m:ctrlP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bSup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Sup>
                      <m:sSub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1800" dirty="0"/>
                  <a:t> </a:t>
                </a:r>
              </a:p>
              <a:p>
                <a:endParaRPr lang="en-US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 and</a:t>
                </a:r>
              </a:p>
              <a:p>
                <a:endParaRPr lang="en-US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8C2ECE-FCF7-C59C-7046-2C5A258D4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071" y="720790"/>
                <a:ext cx="4938227" cy="3118226"/>
              </a:xfrm>
              <a:prstGeom prst="rect">
                <a:avLst/>
              </a:prstGeom>
              <a:blipFill>
                <a:blip r:embed="rId3"/>
                <a:stretch>
                  <a:fillRect l="-1026" t="-15385" r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39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8809-A58F-7799-FF5B-2350A7B4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70" y="58201"/>
            <a:ext cx="8430086" cy="3547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P-P correlation from BUU and deblurring (RL algorithm)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8A2B0B-BE0A-6204-E65E-312383B0FBC7}"/>
              </a:ext>
            </a:extLst>
          </p:cNvPr>
          <p:cNvSpPr txBox="1">
            <a:spLocks/>
          </p:cNvSpPr>
          <p:nvPr/>
        </p:nvSpPr>
        <p:spPr>
          <a:xfrm>
            <a:off x="5079479" y="4059148"/>
            <a:ext cx="4008664" cy="7314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Triangles represent p-p correlation from</a:t>
            </a:r>
          </a:p>
          <a:p>
            <a:r>
              <a:rPr lang="en-US" sz="15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Verde et al., 2003 </a:t>
            </a:r>
            <a:r>
              <a:rPr lang="en-US" sz="1500" b="1" i="1" dirty="0">
                <a:solidFill>
                  <a:srgbClr val="00B050"/>
                </a:solidFill>
              </a:rPr>
              <a:t>(PhysRevC.67.034606)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CAAC86-24E8-AC7F-D3FC-F60DB78AB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117"/>
            <a:ext cx="4518243" cy="3467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83DC61-0731-C87B-98BE-BA331A10F541}"/>
                  </a:ext>
                </a:extLst>
              </p:cNvPr>
              <p:cNvSpPr txBox="1"/>
              <p:nvPr/>
            </p:nvSpPr>
            <p:spPr>
              <a:xfrm>
                <a:off x="4499033" y="618400"/>
                <a:ext cx="4150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Ar +Sc, at E/A=80 MeV, 200-400 MeV/c, Tot. momentum, </a:t>
                </a:r>
                <a14:m>
                  <m:oMath xmlns:m="http://schemas.openxmlformats.org/officeDocument/2006/math">
                    <m:r>
                      <a:rPr lang="en-US" sz="2000" i="1" spc="-1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2000" i="1" spc="-1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=0.5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83DC61-0731-C87B-98BE-BA331A10F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033" y="618400"/>
                <a:ext cx="4150756" cy="707886"/>
              </a:xfrm>
              <a:prstGeom prst="rect">
                <a:avLst/>
              </a:prstGeom>
              <a:blipFill>
                <a:blip r:embed="rId3"/>
                <a:stretch>
                  <a:fillRect l="-1524"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6DB29D-17A1-ADA3-CC18-804B7D176535}"/>
                  </a:ext>
                </a:extLst>
              </p:cNvPr>
              <p:cNvSpPr txBox="1"/>
              <p:nvPr/>
            </p:nvSpPr>
            <p:spPr>
              <a:xfrm>
                <a:off x="270345" y="618400"/>
                <a:ext cx="3328604" cy="438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pc="-1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b="1" i="1" spc="-1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d>
                    <m:r>
                      <a:rPr lang="en-US" sz="1600" i="1" spc="-1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pc="-1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600" i="1" spc="-1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spc="-1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600" i="1" spc="-1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i="1" spc="-1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1600" i="1" spc="-1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sz="16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600" i="1" spc="-1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 spc="-1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1600" i="1" spc="-1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𝐵𝑈𝑈</m:t>
                                </m:r>
                              </m:sup>
                            </m:sSup>
                            <m:r>
                              <a:rPr lang="en-US" sz="16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600" b="1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16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 spc="-1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pp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en-US" sz="16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6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6DB29D-17A1-ADA3-CC18-804B7D176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45" y="618400"/>
                <a:ext cx="3328604" cy="438069"/>
              </a:xfrm>
              <a:prstGeom prst="rect">
                <a:avLst/>
              </a:prstGeom>
              <a:blipFill>
                <a:blip r:embed="rId4"/>
                <a:stretch>
                  <a:fillRect l="-1141" t="-88889" b="-1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5AC7F0C-CFA3-F902-20FE-E8EC66FB1C68}"/>
              </a:ext>
            </a:extLst>
          </p:cNvPr>
          <p:cNvSpPr txBox="1"/>
          <p:nvPr/>
        </p:nvSpPr>
        <p:spPr>
          <a:xfrm>
            <a:off x="4770783" y="1531756"/>
            <a:ext cx="437321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Various line styles –various EOSs</a:t>
            </a:r>
          </a:p>
          <a:p>
            <a:pPr marL="342900" indent="-342900">
              <a:buFontTx/>
              <a:buChar char="-"/>
            </a:pPr>
            <a:r>
              <a:rPr lang="en-US" sz="1800" b="1" dirty="0">
                <a:solidFill>
                  <a:srgbClr val="C00000"/>
                </a:solidFill>
              </a:rPr>
              <a:t>No significant difference observed between source (correlation) functions for different EOSs</a:t>
            </a:r>
          </a:p>
          <a:p>
            <a:pPr marL="342900" indent="-342900">
              <a:buFontTx/>
              <a:buChar char="-"/>
            </a:pPr>
            <a:r>
              <a:rPr lang="en-US" sz="1800" b="1" dirty="0">
                <a:solidFill>
                  <a:srgbClr val="002060"/>
                </a:solidFill>
              </a:rPr>
              <a:t>Calculation for RL algorithm reproduces experimental data</a:t>
            </a:r>
          </a:p>
          <a:p>
            <a:pPr marL="342900" indent="-342900">
              <a:buFontTx/>
              <a:buChar char="-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Calculation from BUU do not reproduce experimental data in low q region- </a:t>
            </a:r>
            <a:r>
              <a:rPr lang="en-US" sz="1800" b="1" dirty="0">
                <a:solidFill>
                  <a:srgbClr val="00B050"/>
                </a:solidFill>
              </a:rPr>
              <a:t>effect of slow emission</a:t>
            </a:r>
          </a:p>
          <a:p>
            <a:pPr marL="342900" indent="-342900">
              <a:buFontTx/>
              <a:buChar char="-"/>
            </a:pP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86BC5-05F2-7A8B-569E-28A60653958E}"/>
              </a:ext>
            </a:extLst>
          </p:cNvPr>
          <p:cNvSpPr txBox="1"/>
          <p:nvPr/>
        </p:nvSpPr>
        <p:spPr>
          <a:xfrm>
            <a:off x="763325" y="4564164"/>
            <a:ext cx="4643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Nzabahimana, Pierre, Thesis (2023)</a:t>
            </a:r>
          </a:p>
        </p:txBody>
      </p:sp>
    </p:spTree>
    <p:extLst>
      <p:ext uri="{BB962C8B-B14F-4D97-AF65-F5344CB8AC3E}">
        <p14:creationId xmlns:p14="http://schemas.microsoft.com/office/powerpoint/2010/main" val="87029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8809-A58F-7799-FF5B-2350A7B4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7" y="90016"/>
            <a:ext cx="8430086" cy="63484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Addition of a tail (correction ) to  BUU 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87865-29EC-2177-5D3A-5BEE3C56B06B}"/>
                  </a:ext>
                </a:extLst>
              </p:cNvPr>
              <p:cNvSpPr txBox="1"/>
              <p:nvPr/>
            </p:nvSpPr>
            <p:spPr>
              <a:xfrm>
                <a:off x="964261" y="790161"/>
                <a:ext cx="7047837" cy="125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100" i="1" dirty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pt-BR" sz="21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1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t-BR" sz="21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100" i="1" dirty="0">
                          <a:latin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pt-BR" sz="21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1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pt-BR" sz="2100" i="1" dirty="0">
                              <a:latin typeface="Cambria Math" panose="02040503050406030204" pitchFamily="18" charset="0"/>
                            </a:rPr>
                            <m:t>𝐵𝑈</m:t>
                          </m:r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pt-BR" sz="21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1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1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t-BR" sz="2100" i="1" dirty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1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f>
                        <m:fPr>
                          <m:ctrlPr>
                            <a:rPr lang="en-US" sz="21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96</m:t>
                          </m:r>
                          <m:r>
                            <a:rPr lang="en-US" sz="21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1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1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pt-BR" sz="21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pt-BR" sz="21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pt-BR" sz="21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1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pt-BR" sz="21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1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21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1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BR" sz="21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BR" sz="2100" dirty="0"/>
              </a:p>
              <a:p>
                <a:endParaRPr lang="pt-BR" sz="1800" dirty="0"/>
              </a:p>
              <a:p>
                <a:endParaRPr lang="pt-BR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87865-29EC-2177-5D3A-5BEE3C56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61" y="790161"/>
                <a:ext cx="7047837" cy="12534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E6312F-C86F-B3C6-8883-1E7746C0A52A}"/>
                  </a:ext>
                </a:extLst>
              </p:cNvPr>
              <p:cNvSpPr txBox="1"/>
              <p:nvPr/>
            </p:nvSpPr>
            <p:spPr>
              <a:xfrm>
                <a:off x="138343" y="1649219"/>
                <a:ext cx="8564880" cy="4424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</a:rPr>
                  <a:t>The tail (second) represents the source function of emissions from secondary decays,  the BUU code does not provide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Fraction, (1 − λ) of the experimental p-p pairs contains at least one</a:t>
                </a:r>
                <a:br>
                  <a:rPr lang="en-US" sz="2100" dirty="0"/>
                </a:br>
                <a:r>
                  <a:rPr lang="en-US" sz="2100" dirty="0">
                    <a:highlight>
                      <a:srgbClr val="FFFFFF"/>
                    </a:highlight>
                    <a:latin typeface="Arial" panose="020B0604020202020204" pitchFamily="34" charset="0"/>
                  </a:rPr>
                  <a:t>nucleon from the slow processes not there in the transport model (BUU),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1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C00000"/>
                    </a:solidFill>
                    <a:highlight>
                      <a:srgbClr val="FFFFFF"/>
                    </a:highlight>
                    <a:latin typeface="Arial" panose="020B0604020202020204" pitchFamily="34" charset="0"/>
                  </a:rPr>
                  <a:t>B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pt-BR" sz="2400" dirty="0">
                    <a:solidFill>
                      <a:srgbClr val="C00000"/>
                    </a:solidFill>
                  </a:rPr>
                  <a:t> are </a:t>
                </a:r>
                <a:r>
                  <a:rPr lang="pt-BR" sz="2400" dirty="0" err="1">
                    <a:solidFill>
                      <a:srgbClr val="C00000"/>
                    </a:solidFill>
                  </a:rPr>
                  <a:t>parameters</a:t>
                </a:r>
                <a:r>
                  <a:rPr lang="pt-BR" sz="2400" dirty="0">
                    <a:solidFill>
                      <a:srgbClr val="C00000"/>
                    </a:solidFill>
                  </a:rPr>
                  <a:t> </a:t>
                </a:r>
                <a:r>
                  <a:rPr lang="pt-BR" sz="2400" dirty="0" err="1">
                    <a:solidFill>
                      <a:srgbClr val="C00000"/>
                    </a:solidFill>
                  </a:rPr>
                  <a:t>estimated</a:t>
                </a:r>
                <a:r>
                  <a:rPr lang="pt-BR" sz="2400" dirty="0">
                    <a:solidFill>
                      <a:srgbClr val="C00000"/>
                    </a:solidFill>
                  </a:rPr>
                  <a:t> </a:t>
                </a:r>
                <a:r>
                  <a:rPr lang="pt-BR" sz="2400" dirty="0" err="1">
                    <a:solidFill>
                      <a:srgbClr val="C00000"/>
                    </a:solidFill>
                  </a:rPr>
                  <a:t>by</a:t>
                </a:r>
                <a:r>
                  <a:rPr lang="pt-BR" sz="2400" dirty="0">
                    <a:solidFill>
                      <a:srgbClr val="C00000"/>
                    </a:solidFill>
                  </a:rPr>
                  <a:t> </a:t>
                </a:r>
                <a:r>
                  <a:rPr lang="pt-BR" sz="2400" dirty="0" err="1">
                    <a:solidFill>
                      <a:srgbClr val="C00000"/>
                    </a:solidFill>
                  </a:rPr>
                  <a:t>comparing</a:t>
                </a:r>
                <a:r>
                  <a:rPr lang="pt-BR" sz="2400" dirty="0">
                    <a:solidFill>
                      <a:srgbClr val="C00000"/>
                    </a:solidFill>
                  </a:rPr>
                  <a:t> </a:t>
                </a:r>
                <a:r>
                  <a:rPr lang="pt-BR" sz="2400" dirty="0" err="1">
                    <a:solidFill>
                      <a:srgbClr val="C00000"/>
                    </a:solidFill>
                  </a:rPr>
                  <a:t>S</a:t>
                </a:r>
                <a:r>
                  <a:rPr lang="pt-BR" sz="2400" dirty="0">
                    <a:solidFill>
                      <a:srgbClr val="C00000"/>
                    </a:solidFill>
                  </a:rPr>
                  <a:t>(</a:t>
                </a:r>
                <a:r>
                  <a:rPr lang="pt-BR" sz="2400" dirty="0" err="1">
                    <a:solidFill>
                      <a:srgbClr val="C00000"/>
                    </a:solidFill>
                  </a:rPr>
                  <a:t>r</a:t>
                </a:r>
                <a:r>
                  <a:rPr lang="pt-BR" sz="2400" dirty="0">
                    <a:solidFill>
                      <a:srgbClr val="C00000"/>
                    </a:solidFill>
                  </a:rPr>
                  <a:t>) </a:t>
                </a:r>
                <a:r>
                  <a:rPr lang="pt-BR" sz="2400" dirty="0" err="1">
                    <a:solidFill>
                      <a:srgbClr val="C00000"/>
                    </a:solidFill>
                  </a:rPr>
                  <a:t>with</a:t>
                </a:r>
                <a:r>
                  <a:rPr lang="pt-BR" sz="2400" dirty="0">
                    <a:solidFill>
                      <a:srgbClr val="C00000"/>
                    </a:solidFill>
                  </a:rPr>
                  <a:t> </a:t>
                </a:r>
                <a:r>
                  <a:rPr lang="pt-BR" sz="2400" dirty="0" err="1">
                    <a:solidFill>
                      <a:srgbClr val="C00000"/>
                    </a:solidFill>
                  </a:rPr>
                  <a:t>source</a:t>
                </a:r>
                <a:r>
                  <a:rPr lang="pt-BR" sz="2400" dirty="0">
                    <a:solidFill>
                      <a:srgbClr val="C00000"/>
                    </a:solidFill>
                  </a:rPr>
                  <a:t> </a:t>
                </a:r>
                <a:r>
                  <a:rPr lang="pt-BR" sz="2400" dirty="0" err="1">
                    <a:solidFill>
                      <a:srgbClr val="C00000"/>
                    </a:solidFill>
                  </a:rPr>
                  <a:t>function</a:t>
                </a:r>
                <a:r>
                  <a:rPr lang="pt-BR" sz="2400" dirty="0">
                    <a:solidFill>
                      <a:srgbClr val="C00000"/>
                    </a:solidFill>
                  </a:rPr>
                  <a:t> </a:t>
                </a:r>
                <a:r>
                  <a:rPr lang="pt-BR" sz="2400" dirty="0" err="1">
                    <a:solidFill>
                      <a:srgbClr val="C00000"/>
                    </a:solidFill>
                  </a:rPr>
                  <a:t>from</a:t>
                </a:r>
                <a:r>
                  <a:rPr lang="pt-BR" sz="2400" dirty="0">
                    <a:solidFill>
                      <a:srgbClr val="C00000"/>
                    </a:solidFill>
                  </a:rPr>
                  <a:t> </a:t>
                </a:r>
                <a:r>
                  <a:rPr lang="pt-BR" sz="2400" dirty="0" err="1">
                    <a:solidFill>
                      <a:srgbClr val="C00000"/>
                    </a:solidFill>
                  </a:rPr>
                  <a:t>deblurring</a:t>
                </a:r>
                <a:r>
                  <a:rPr lang="pt-BR" sz="2400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100" dirty="0"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100" dirty="0">
                  <a:solidFill>
                    <a:srgbClr val="C00000"/>
                  </a:solidFill>
                  <a:highlight>
                    <a:srgbClr val="FFFFFF"/>
                  </a:highlight>
                  <a:latin typeface="Arial" panose="020B0604020202020204" pitchFamily="34" charset="0"/>
                </a:endParaRPr>
              </a:p>
              <a:p>
                <a:br>
                  <a:rPr lang="pt-BR" sz="1050" dirty="0">
                    <a:solidFill>
                      <a:srgbClr val="C00000"/>
                    </a:solidFill>
                  </a:rPr>
                </a:br>
                <a:endParaRPr lang="en-US" sz="1050" dirty="0">
                  <a:solidFill>
                    <a:srgbClr val="C00000"/>
                  </a:solidFill>
                </a:endParaRPr>
              </a:p>
              <a:p>
                <a:endParaRPr lang="en-US" sz="105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E6312F-C86F-B3C6-8883-1E7746C0A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43" y="1649219"/>
                <a:ext cx="8564880" cy="4424288"/>
              </a:xfrm>
              <a:prstGeom prst="rect">
                <a:avLst/>
              </a:prstGeom>
              <a:blipFill>
                <a:blip r:embed="rId3"/>
                <a:stretch>
                  <a:fillRect l="-1333" t="-1433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843817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17157</TotalTime>
  <Words>1616</Words>
  <Application>Microsoft Macintosh PowerPoint</Application>
  <PresentationFormat>On-screen Show (16:9)</PresentationFormat>
  <Paragraphs>204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 Math</vt:lpstr>
      <vt:lpstr>Helvetica</vt:lpstr>
      <vt:lpstr>Lato</vt:lpstr>
      <vt:lpstr>NexusSans</vt:lpstr>
      <vt:lpstr>Source Sans Pro</vt:lpstr>
      <vt:lpstr>System Font Regular</vt:lpstr>
      <vt:lpstr>Wingdings</vt:lpstr>
      <vt:lpstr>Main</vt:lpstr>
      <vt:lpstr>Transport theory and deblurring to Analyze Secondary Decay Emissions in Correlations measurements</vt:lpstr>
      <vt:lpstr>  Heavy-Ion Collision Model</vt:lpstr>
      <vt:lpstr> Particle Correlation Functions (CF) </vt:lpstr>
      <vt:lpstr>P-P correlation from BUU </vt:lpstr>
      <vt:lpstr> Deblurring  and RL algorithm </vt:lpstr>
      <vt:lpstr> Deblurring  and RL algorithm </vt:lpstr>
      <vt:lpstr> RL algorithm for source function</vt:lpstr>
      <vt:lpstr>P-P correlation from BUU and deblurring (RL algorithm)</vt:lpstr>
      <vt:lpstr>Addition of a tail (correction ) to  BUU source</vt:lpstr>
      <vt:lpstr>P-P correlations function: BUU with tail correction and RL</vt:lpstr>
      <vt:lpstr> Slow emission contribution to the source function</vt:lpstr>
      <vt:lpstr>Summary</vt:lpstr>
      <vt:lpstr> Thank you for your ATTENTION</vt:lpstr>
      <vt:lpstr>Deblurring fission fragment mass distribution  from measured distribution</vt:lpstr>
      <vt:lpstr>PowerPoint Presentation</vt:lpstr>
      <vt:lpstr>Deblurring Technique: overview</vt:lpstr>
      <vt:lpstr>P-P correlation/source function for Ar+Sc at E/A=160 MeV</vt:lpstr>
      <vt:lpstr> Extension of deblurring method to other problem ( current work)    </vt:lpstr>
      <vt:lpstr>Baye’s theory for deblurring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Nzabahimana, Pierre</cp:lastModifiedBy>
  <cp:revision>8</cp:revision>
  <dcterms:modified xsi:type="dcterms:W3CDTF">2024-11-06T03:49:00Z</dcterms:modified>
</cp:coreProperties>
</file>