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Quicksan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kiSKhC5eBUK/keyy6xvtBPdZz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9275C3-FE2B-4064-9900-791EB5CB9D32}">
  <a:tblStyle styleId="{289275C3-FE2B-4064-9900-791EB5CB9D3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Quicksand-bold.fntdata"/><Relationship Id="rId27" Type="http://schemas.openxmlformats.org/officeDocument/2006/relationships/font" Target="fonts/Quicksan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8" name="Google Shape;37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4" name="Google Shape;38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8" name="Google Shape;398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8" name="Google Shape;418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5" name="Google Shape;425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08d9a1b5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2c08d9a1b51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/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b="1" sz="4800">
                <a:solidFill>
                  <a:srgbClr val="36277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b="0" i="0" sz="2400" u="none" cap="none" strike="noStrik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3"/>
          <p:cNvSpPr txBox="1"/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b="0" i="0" sz="2400" u="none" cap="none" strike="noStrik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" name="Google Shape;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3">
  <p:cSld name="Internal-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b="1" i="0" sz="24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2" type="body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b="0" i="0" sz="2800" u="none" cap="none" strike="noStrik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4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5">
  <p:cSld name="Internal-5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447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b="0" i="0" sz="32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6842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4236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163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162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5"/>
          <p:cNvSpPr txBox="1"/>
          <p:nvPr>
            <p:ph idx="2" type="body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b="0" i="0" sz="16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b="1" i="0" sz="24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6">
  <p:cSld name="Internal-6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/>
          <p:nvPr>
            <p:ph idx="2" type="pic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6"/>
          <p:cNvSpPr txBox="1"/>
          <p:nvPr>
            <p:ph idx="1" type="body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b="0" i="0" sz="16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6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95" name="Google Shape;95;p26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b="1" i="0" sz="24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pic>
        <p:nvPicPr>
          <p:cNvPr id="100" name="Google Shape;1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ernal-3">
  <p:cSld name="1_Internal-3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26" name="Google Shape;26;p14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_Blank">
  <p:cSld name="Internal_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3">
  <p:cSld name="Internal-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0"/>
          <p:cNvSpPr txBox="1"/>
          <p:nvPr>
            <p:ph idx="2" type="body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b="0" i="0" sz="2800" u="none" cap="none" strike="noStrik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5">
  <p:cSld name="Internal-5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447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b="0" i="0" sz="32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6842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4236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163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162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b="0" i="0" sz="16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-6">
  <p:cSld name="Internal-6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/>
          <p:nvPr>
            <p:ph idx="2" type="pic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b="0" i="0" sz="16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2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52" name="Google Shape;52;p22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ernal-3">
  <p:cSld name="1_Internal-3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68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b="0" i="0" sz="2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42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b="0" i="0" sz="24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163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b="0" i="0" sz="20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32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32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b="0" i="0" sz="18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64" name="Google Shape;64;p17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b="1" i="0" sz="24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_Blank">
  <p:cSld name="Internal_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b="1" i="0" sz="24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25550"/>
            <a:ext cx="12182131" cy="685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2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10" name="Google Shape;10;p12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idx="10" type="dt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1" type="ftr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  <p:sp>
        <p:nvSpPr>
          <p:cNvPr id="57" name="Google Shape;57;p15"/>
          <p:cNvSpPr/>
          <p:nvPr/>
        </p:nvSpPr>
        <p:spPr>
          <a:xfrm>
            <a:off x="1456267" y="154520"/>
            <a:ext cx="11159065" cy="647700"/>
          </a:xfrm>
          <a:prstGeom prst="roundRect">
            <a:avLst>
              <a:gd fmla="val 50000" name="adj"/>
            </a:avLst>
          </a:prstGeom>
          <a:solidFill>
            <a:srgbClr val="5D4F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</a:pPr>
            <a:r>
              <a:rPr lang="en-IT"/>
              <a:t>OSCARS Communication and Dissemination</a:t>
            </a:r>
            <a:endParaRPr/>
          </a:p>
        </p:txBody>
      </p:sp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</a:pPr>
            <a:r>
              <a:rPr lang="en-IT"/>
              <a:t>GROUP EXERCISE</a:t>
            </a:r>
            <a:endParaRPr sz="2200"/>
          </a:p>
        </p:txBody>
      </p:sp>
      <p:sp>
        <p:nvSpPr>
          <p:cNvPr id="107" name="Google Shape;107;p1"/>
          <p:cNvSpPr txBox="1"/>
          <p:nvPr/>
        </p:nvSpPr>
        <p:spPr>
          <a:xfrm>
            <a:off x="418925" y="5315050"/>
            <a:ext cx="42390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IT" sz="1900" u="none" cap="none" strike="noStrik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rPr>
              <a:t>14 March 2024, 14:30-17:00 CET</a:t>
            </a:r>
            <a:endParaRPr b="0" i="0" sz="1900" u="none" cap="none" strike="noStrike">
              <a:solidFill>
                <a:srgbClr val="2EA0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3"/>
          <p:cNvGrpSpPr/>
          <p:nvPr/>
        </p:nvGrpSpPr>
        <p:grpSpPr>
          <a:xfrm>
            <a:off x="358280" y="1053284"/>
            <a:ext cx="8580859" cy="5462658"/>
            <a:chOff x="1219200" y="902069"/>
            <a:chExt cx="9067800" cy="5772650"/>
          </a:xfrm>
        </p:grpSpPr>
        <p:grpSp>
          <p:nvGrpSpPr>
            <p:cNvPr id="317" name="Google Shape;317;p33"/>
            <p:cNvGrpSpPr/>
            <p:nvPr/>
          </p:nvGrpSpPr>
          <p:grpSpPr>
            <a:xfrm>
              <a:off x="1219200" y="902069"/>
              <a:ext cx="9067800" cy="5772650"/>
              <a:chOff x="1219200" y="295446"/>
              <a:chExt cx="9067800" cy="5772650"/>
            </a:xfrm>
          </p:grpSpPr>
          <p:sp>
            <p:nvSpPr>
              <p:cNvPr id="318" name="Google Shape;318;p33"/>
              <p:cNvSpPr/>
              <p:nvPr/>
            </p:nvSpPr>
            <p:spPr>
              <a:xfrm>
                <a:off x="8382000" y="2845713"/>
                <a:ext cx="1905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EOSC-related projects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3"/>
              <p:cNvSpPr/>
              <p:nvPr/>
            </p:nvSpPr>
            <p:spPr>
              <a:xfrm>
                <a:off x="4464205" y="295446"/>
                <a:ext cx="20443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RIs’ shareholders and Research funding organisations</a:t>
                </a:r>
                <a:endParaRPr b="1" i="0" sz="1200" u="none" cap="none" strike="noStrike">
                  <a:solidFill>
                    <a:srgbClr val="1D1D1B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20" name="Google Shape;320;p33"/>
              <p:cNvSpPr/>
              <p:nvPr/>
            </p:nvSpPr>
            <p:spPr>
              <a:xfrm>
                <a:off x="8077200" y="4051757"/>
                <a:ext cx="22098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Data / Research initiatives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3"/>
              <p:cNvSpPr/>
              <p:nvPr/>
            </p:nvSpPr>
            <p:spPr>
              <a:xfrm>
                <a:off x="7010400" y="1047691"/>
                <a:ext cx="27302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bodies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Association and Task Forces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3"/>
              <p:cNvSpPr/>
              <p:nvPr/>
            </p:nvSpPr>
            <p:spPr>
              <a:xfrm>
                <a:off x="6400800" y="4648200"/>
                <a:ext cx="914400" cy="914400"/>
              </a:xfrm>
              <a:prstGeom prst="ellipse">
                <a:avLst/>
              </a:prstGeom>
              <a:solidFill>
                <a:srgbClr val="6549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pic>
            <p:nvPicPr>
              <p:cNvPr descr="abbvie-corp-responsibility-stakeholder-graphic.png" id="323" name="Google Shape;323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95800" y="1981200"/>
                <a:ext cx="2756211" cy="27605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4" name="Google Shape;324;p33"/>
              <p:cNvSpPr/>
              <p:nvPr/>
            </p:nvSpPr>
            <p:spPr>
              <a:xfrm>
                <a:off x="5029200" y="990600"/>
                <a:ext cx="914400" cy="914400"/>
              </a:xfrm>
              <a:prstGeom prst="ellipse">
                <a:avLst/>
              </a:prstGeom>
              <a:solidFill>
                <a:srgbClr val="95B8E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25" name="Google Shape;325;p33"/>
              <p:cNvSpPr/>
              <p:nvPr/>
            </p:nvSpPr>
            <p:spPr>
              <a:xfrm>
                <a:off x="3581400" y="3581400"/>
                <a:ext cx="914400" cy="914400"/>
              </a:xfrm>
              <a:prstGeom prst="ellipse">
                <a:avLst/>
              </a:prstGeom>
              <a:solidFill>
                <a:srgbClr val="13257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26" name="Google Shape;326;p33"/>
              <p:cNvSpPr/>
              <p:nvPr/>
            </p:nvSpPr>
            <p:spPr>
              <a:xfrm>
                <a:off x="1628800" y="3889177"/>
                <a:ext cx="1800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e-infrastructures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3"/>
              <p:cNvSpPr/>
              <p:nvPr/>
            </p:nvSpPr>
            <p:spPr>
              <a:xfrm>
                <a:off x="6096000" y="1066800"/>
                <a:ext cx="914400" cy="914400"/>
              </a:xfrm>
              <a:prstGeom prst="ellipse">
                <a:avLst/>
              </a:prstGeom>
              <a:solidFill>
                <a:srgbClr val="E1EB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28" name="Google Shape;328;p33"/>
              <p:cNvSpPr/>
              <p:nvPr/>
            </p:nvSpPr>
            <p:spPr>
              <a:xfrm>
                <a:off x="5029210" y="5791196"/>
                <a:ext cx="2209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National &amp; Europen RIs / ERICs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3"/>
              <p:cNvSpPr/>
              <p:nvPr/>
            </p:nvSpPr>
            <p:spPr>
              <a:xfrm>
                <a:off x="2133600" y="4724400"/>
                <a:ext cx="20574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Researchers from academia &amp; industry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3"/>
              <p:cNvSpPr/>
              <p:nvPr/>
            </p:nvSpPr>
            <p:spPr>
              <a:xfrm>
                <a:off x="4267200" y="4495800"/>
                <a:ext cx="914400" cy="914400"/>
              </a:xfrm>
              <a:prstGeom prst="ellipse">
                <a:avLst/>
              </a:prstGeom>
              <a:solidFill>
                <a:srgbClr val="43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31" name="Google Shape;331;p33"/>
              <p:cNvSpPr/>
              <p:nvPr/>
            </p:nvSpPr>
            <p:spPr>
              <a:xfrm>
                <a:off x="1303952" y="1526977"/>
                <a:ext cx="25822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User communities in the Science Clusters, wider Research Community and Institutions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3"/>
              <p:cNvSpPr/>
              <p:nvPr/>
            </p:nvSpPr>
            <p:spPr>
              <a:xfrm>
                <a:off x="4038600" y="1524000"/>
                <a:ext cx="914400" cy="914400"/>
              </a:xfrm>
              <a:prstGeom prst="ellipse">
                <a:avLst/>
              </a:prstGeom>
              <a:solidFill>
                <a:srgbClr val="598F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33" name="Google Shape;333;p33"/>
              <p:cNvSpPr/>
              <p:nvPr/>
            </p:nvSpPr>
            <p:spPr>
              <a:xfrm>
                <a:off x="1219200" y="2633246"/>
                <a:ext cx="20882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EC, national authorities and funding agencies, policy makers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3"/>
              <p:cNvSpPr/>
              <p:nvPr/>
            </p:nvSpPr>
            <p:spPr>
              <a:xfrm>
                <a:off x="3505200" y="2514600"/>
                <a:ext cx="914400" cy="914400"/>
              </a:xfrm>
              <a:prstGeom prst="ellipse">
                <a:avLst/>
              </a:prstGeom>
              <a:solidFill>
                <a:srgbClr val="0069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35" name="Google Shape;335;p33"/>
              <p:cNvSpPr/>
              <p:nvPr/>
            </p:nvSpPr>
            <p:spPr>
              <a:xfrm>
                <a:off x="7162800" y="3810000"/>
                <a:ext cx="914400" cy="914400"/>
              </a:xfrm>
              <a:prstGeom prst="ellipse">
                <a:avLst/>
              </a:prstGeom>
              <a:solidFill>
                <a:srgbClr val="7C30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36" name="Google Shape;336;p33"/>
              <p:cNvSpPr/>
              <p:nvPr/>
            </p:nvSpPr>
            <p:spPr>
              <a:xfrm>
                <a:off x="7391400" y="2743200"/>
                <a:ext cx="914400" cy="914400"/>
              </a:xfrm>
              <a:prstGeom prst="ellipse">
                <a:avLst/>
              </a:prstGeom>
              <a:solidFill>
                <a:srgbClr val="A4477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37" name="Google Shape;337;p33"/>
              <p:cNvSpPr/>
              <p:nvPr/>
            </p:nvSpPr>
            <p:spPr>
              <a:xfrm>
                <a:off x="5334000" y="4876800"/>
                <a:ext cx="914400" cy="914400"/>
              </a:xfrm>
              <a:prstGeom prst="ellipse">
                <a:avLst/>
              </a:prstGeom>
              <a:solidFill>
                <a:srgbClr val="666EA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38" name="Google Shape;338;p33"/>
              <p:cNvSpPr/>
              <p:nvPr/>
            </p:nvSpPr>
            <p:spPr>
              <a:xfrm>
                <a:off x="7010400" y="1752600"/>
                <a:ext cx="914400" cy="914400"/>
              </a:xfrm>
              <a:prstGeom prst="ellipse">
                <a:avLst/>
              </a:prstGeom>
              <a:solidFill>
                <a:srgbClr val="A44773">
                  <a:alpha val="6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39" name="Google Shape;339;p33"/>
              <p:cNvSpPr/>
              <p:nvPr/>
            </p:nvSpPr>
            <p:spPr>
              <a:xfrm>
                <a:off x="7315200" y="5029200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…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3"/>
              <p:cNvSpPr/>
              <p:nvPr/>
            </p:nvSpPr>
            <p:spPr>
              <a:xfrm>
                <a:off x="7924800" y="1905000"/>
                <a:ext cx="12346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Media &amp;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general public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1" name="Google Shape;341;p33"/>
            <p:cNvSpPr/>
            <p:nvPr/>
          </p:nvSpPr>
          <p:spPr>
            <a:xfrm>
              <a:off x="4648200" y="2750605"/>
              <a:ext cx="2430995" cy="243099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IT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OSCARS Stakeholders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33"/>
          <p:cNvSpPr/>
          <p:nvPr/>
        </p:nvSpPr>
        <p:spPr>
          <a:xfrm>
            <a:off x="8422114" y="1053284"/>
            <a:ext cx="3592408" cy="5579010"/>
          </a:xfrm>
          <a:prstGeom prst="rect">
            <a:avLst/>
          </a:prstGeom>
          <a:solidFill>
            <a:srgbClr val="E1EB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IT">
                <a:latin typeface="Calibri"/>
                <a:ea typeface="Calibri"/>
                <a:cs typeface="Calibri"/>
                <a:sym typeface="Calibri"/>
              </a:rPr>
              <a:t>List below any additional stakeholders’ macro-group (or feel free to be more specific!!) that should be targeted: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3"/>
          <p:cNvSpPr txBox="1"/>
          <p:nvPr>
            <p:ph type="title"/>
          </p:nvPr>
        </p:nvSpPr>
        <p:spPr>
          <a:xfrm>
            <a:off x="1713054" y="342058"/>
            <a:ext cx="8869602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OSCARS STAKEHOLDERS (macro-groups) - Reporting back breakout room 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"/>
          <p:cNvSpPr txBox="1"/>
          <p:nvPr>
            <p:ph type="title"/>
          </p:nvPr>
        </p:nvSpPr>
        <p:spPr>
          <a:xfrm>
            <a:off x="1713054" y="342058"/>
            <a:ext cx="8869602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OSCARS STAKEHOLDERS (macro-groups) - Reporting back breakout room 4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49" name="Google Shape;349;p34"/>
          <p:cNvGrpSpPr/>
          <p:nvPr/>
        </p:nvGrpSpPr>
        <p:grpSpPr>
          <a:xfrm>
            <a:off x="358280" y="1053284"/>
            <a:ext cx="8580859" cy="5462658"/>
            <a:chOff x="1219200" y="902069"/>
            <a:chExt cx="9067800" cy="5772650"/>
          </a:xfrm>
        </p:grpSpPr>
        <p:grpSp>
          <p:nvGrpSpPr>
            <p:cNvPr id="350" name="Google Shape;350;p34"/>
            <p:cNvGrpSpPr/>
            <p:nvPr/>
          </p:nvGrpSpPr>
          <p:grpSpPr>
            <a:xfrm>
              <a:off x="1219200" y="902069"/>
              <a:ext cx="9067800" cy="5772650"/>
              <a:chOff x="1219200" y="295446"/>
              <a:chExt cx="9067800" cy="5772650"/>
            </a:xfrm>
          </p:grpSpPr>
          <p:sp>
            <p:nvSpPr>
              <p:cNvPr id="351" name="Google Shape;351;p34"/>
              <p:cNvSpPr/>
              <p:nvPr/>
            </p:nvSpPr>
            <p:spPr>
              <a:xfrm>
                <a:off x="8382000" y="2845713"/>
                <a:ext cx="1905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EOSC-related projects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4"/>
              <p:cNvSpPr/>
              <p:nvPr/>
            </p:nvSpPr>
            <p:spPr>
              <a:xfrm>
                <a:off x="4464205" y="295446"/>
                <a:ext cx="20443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RIs’ shareholders and Research funding organisations</a:t>
                </a:r>
                <a:endParaRPr b="1" i="0" sz="1200" u="none" cap="none" strike="noStrike">
                  <a:solidFill>
                    <a:srgbClr val="1D1D1B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53" name="Google Shape;353;p34"/>
              <p:cNvSpPr/>
              <p:nvPr/>
            </p:nvSpPr>
            <p:spPr>
              <a:xfrm>
                <a:off x="8077200" y="4051757"/>
                <a:ext cx="22098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Data / Research initiatives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4"/>
              <p:cNvSpPr/>
              <p:nvPr/>
            </p:nvSpPr>
            <p:spPr>
              <a:xfrm>
                <a:off x="7010400" y="1047691"/>
                <a:ext cx="27302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bodies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Association and Task Forces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4"/>
              <p:cNvSpPr/>
              <p:nvPr/>
            </p:nvSpPr>
            <p:spPr>
              <a:xfrm>
                <a:off x="6400800" y="4648200"/>
                <a:ext cx="914400" cy="914400"/>
              </a:xfrm>
              <a:prstGeom prst="ellipse">
                <a:avLst/>
              </a:prstGeom>
              <a:solidFill>
                <a:srgbClr val="6549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pic>
            <p:nvPicPr>
              <p:cNvPr descr="abbvie-corp-responsibility-stakeholder-graphic.png" id="356" name="Google Shape;356;p3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95800" y="1981200"/>
                <a:ext cx="2756211" cy="27605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7" name="Google Shape;357;p34"/>
              <p:cNvSpPr/>
              <p:nvPr/>
            </p:nvSpPr>
            <p:spPr>
              <a:xfrm>
                <a:off x="5029200" y="990600"/>
                <a:ext cx="914400" cy="914400"/>
              </a:xfrm>
              <a:prstGeom prst="ellipse">
                <a:avLst/>
              </a:prstGeom>
              <a:solidFill>
                <a:srgbClr val="95B8E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58" name="Google Shape;358;p34"/>
              <p:cNvSpPr/>
              <p:nvPr/>
            </p:nvSpPr>
            <p:spPr>
              <a:xfrm>
                <a:off x="3581400" y="3581400"/>
                <a:ext cx="914400" cy="914400"/>
              </a:xfrm>
              <a:prstGeom prst="ellipse">
                <a:avLst/>
              </a:prstGeom>
              <a:solidFill>
                <a:srgbClr val="13257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59" name="Google Shape;359;p34"/>
              <p:cNvSpPr/>
              <p:nvPr/>
            </p:nvSpPr>
            <p:spPr>
              <a:xfrm>
                <a:off x="1628800" y="3889177"/>
                <a:ext cx="1800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e-infrastructures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4"/>
              <p:cNvSpPr/>
              <p:nvPr/>
            </p:nvSpPr>
            <p:spPr>
              <a:xfrm>
                <a:off x="6096000" y="1066800"/>
                <a:ext cx="914400" cy="914400"/>
              </a:xfrm>
              <a:prstGeom prst="ellipse">
                <a:avLst/>
              </a:prstGeom>
              <a:solidFill>
                <a:srgbClr val="E1EB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61" name="Google Shape;361;p34"/>
              <p:cNvSpPr/>
              <p:nvPr/>
            </p:nvSpPr>
            <p:spPr>
              <a:xfrm>
                <a:off x="5029210" y="5791196"/>
                <a:ext cx="2209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National &amp; Europen RIs / ERICs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4"/>
              <p:cNvSpPr/>
              <p:nvPr/>
            </p:nvSpPr>
            <p:spPr>
              <a:xfrm>
                <a:off x="2133600" y="4724400"/>
                <a:ext cx="20574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Researchers from academia &amp; industry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4"/>
              <p:cNvSpPr/>
              <p:nvPr/>
            </p:nvSpPr>
            <p:spPr>
              <a:xfrm>
                <a:off x="4267200" y="4495800"/>
                <a:ext cx="914400" cy="914400"/>
              </a:xfrm>
              <a:prstGeom prst="ellipse">
                <a:avLst/>
              </a:prstGeom>
              <a:solidFill>
                <a:srgbClr val="43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64" name="Google Shape;364;p34"/>
              <p:cNvSpPr/>
              <p:nvPr/>
            </p:nvSpPr>
            <p:spPr>
              <a:xfrm>
                <a:off x="1303952" y="1526977"/>
                <a:ext cx="25822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User communities in the Science Clusters, wider Research Community and Institutions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4"/>
              <p:cNvSpPr/>
              <p:nvPr/>
            </p:nvSpPr>
            <p:spPr>
              <a:xfrm>
                <a:off x="4038600" y="1524000"/>
                <a:ext cx="914400" cy="914400"/>
              </a:xfrm>
              <a:prstGeom prst="ellipse">
                <a:avLst/>
              </a:prstGeom>
              <a:solidFill>
                <a:srgbClr val="598F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66" name="Google Shape;366;p34"/>
              <p:cNvSpPr/>
              <p:nvPr/>
            </p:nvSpPr>
            <p:spPr>
              <a:xfrm>
                <a:off x="1219200" y="2633246"/>
                <a:ext cx="20882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EC, national authorities and funding agencies, policy makers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4"/>
              <p:cNvSpPr/>
              <p:nvPr/>
            </p:nvSpPr>
            <p:spPr>
              <a:xfrm>
                <a:off x="3505200" y="2514600"/>
                <a:ext cx="914400" cy="914400"/>
              </a:xfrm>
              <a:prstGeom prst="ellipse">
                <a:avLst/>
              </a:prstGeom>
              <a:solidFill>
                <a:srgbClr val="0069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68" name="Google Shape;368;p34"/>
              <p:cNvSpPr/>
              <p:nvPr/>
            </p:nvSpPr>
            <p:spPr>
              <a:xfrm>
                <a:off x="7162800" y="3810000"/>
                <a:ext cx="914400" cy="914400"/>
              </a:xfrm>
              <a:prstGeom prst="ellipse">
                <a:avLst/>
              </a:prstGeom>
              <a:solidFill>
                <a:srgbClr val="7C30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69" name="Google Shape;369;p34"/>
              <p:cNvSpPr/>
              <p:nvPr/>
            </p:nvSpPr>
            <p:spPr>
              <a:xfrm>
                <a:off x="7391400" y="2743200"/>
                <a:ext cx="914400" cy="914400"/>
              </a:xfrm>
              <a:prstGeom prst="ellipse">
                <a:avLst/>
              </a:prstGeom>
              <a:solidFill>
                <a:srgbClr val="A4477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70" name="Google Shape;370;p34"/>
              <p:cNvSpPr/>
              <p:nvPr/>
            </p:nvSpPr>
            <p:spPr>
              <a:xfrm>
                <a:off x="5334000" y="4876800"/>
                <a:ext cx="914400" cy="914400"/>
              </a:xfrm>
              <a:prstGeom prst="ellipse">
                <a:avLst/>
              </a:prstGeom>
              <a:solidFill>
                <a:srgbClr val="666EA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71" name="Google Shape;371;p34"/>
              <p:cNvSpPr/>
              <p:nvPr/>
            </p:nvSpPr>
            <p:spPr>
              <a:xfrm>
                <a:off x="7010400" y="1752600"/>
                <a:ext cx="914400" cy="914400"/>
              </a:xfrm>
              <a:prstGeom prst="ellipse">
                <a:avLst/>
              </a:prstGeom>
              <a:solidFill>
                <a:srgbClr val="A44773">
                  <a:alpha val="6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72" name="Google Shape;372;p34"/>
              <p:cNvSpPr/>
              <p:nvPr/>
            </p:nvSpPr>
            <p:spPr>
              <a:xfrm>
                <a:off x="7315200" y="5029200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…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4"/>
              <p:cNvSpPr/>
              <p:nvPr/>
            </p:nvSpPr>
            <p:spPr>
              <a:xfrm>
                <a:off x="7924800" y="1905000"/>
                <a:ext cx="12346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Media &amp;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general public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4" name="Google Shape;374;p34"/>
            <p:cNvSpPr/>
            <p:nvPr/>
          </p:nvSpPr>
          <p:spPr>
            <a:xfrm>
              <a:off x="4648200" y="2750605"/>
              <a:ext cx="2430995" cy="243099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IT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OSCARS Stakeholders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34"/>
          <p:cNvSpPr/>
          <p:nvPr/>
        </p:nvSpPr>
        <p:spPr>
          <a:xfrm>
            <a:off x="8422114" y="1053284"/>
            <a:ext cx="3592408" cy="5579010"/>
          </a:xfrm>
          <a:prstGeom prst="rect">
            <a:avLst/>
          </a:prstGeom>
          <a:solidFill>
            <a:srgbClr val="E1EB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IT">
                <a:latin typeface="Calibri"/>
                <a:ea typeface="Calibri"/>
                <a:cs typeface="Calibri"/>
                <a:sym typeface="Calibri"/>
              </a:rPr>
              <a:t>List below any additional stakeholders’ macro-group (or feel free to be more specific!!) that should be targeted: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/>
          <p:nvPr>
            <p:ph idx="1" type="body"/>
          </p:nvPr>
        </p:nvSpPr>
        <p:spPr>
          <a:xfrm>
            <a:off x="433137" y="1250066"/>
            <a:ext cx="112713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/>
            </a:pP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publications/documents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need dissemination in your WP? To which stakeholders?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/>
            </a:pP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actions/events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IT" sz="1800"/>
              <a:t>your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 WP need the support of WP4, for the purposes of informing the OSCARS community and stakeholders about current/upcoming activities, and of disseminating the main milestones and results achieved?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/>
            </a:pPr>
            <a:r>
              <a:rPr lang="en-IT" sz="1800"/>
              <a:t>Which potential </a:t>
            </a:r>
            <a:r>
              <a:rPr b="1" lang="en-IT" sz="1800"/>
              <a:t>achievements </a:t>
            </a:r>
            <a:r>
              <a:rPr lang="en-IT" sz="1800"/>
              <a:t>from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the project </a:t>
            </a:r>
            <a:r>
              <a:rPr lang="en-IT" sz="1800"/>
              <a:t>do you think might be worth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 to be exploited in the long-term, and how could communication / dissemination efforts support in the purpose?</a:t>
            </a:r>
            <a:endParaRPr sz="1800"/>
          </a:p>
        </p:txBody>
      </p:sp>
      <p:sp>
        <p:nvSpPr>
          <p:cNvPr id="381" name="Google Shape;381;p7"/>
          <p:cNvSpPr txBox="1"/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GROUP EXERCISE – Reporting back table 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"/>
          <p:cNvSpPr txBox="1"/>
          <p:nvPr>
            <p:ph idx="1" type="body"/>
          </p:nvPr>
        </p:nvSpPr>
        <p:spPr>
          <a:xfrm>
            <a:off x="433137" y="1250066"/>
            <a:ext cx="112713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AutoNum type="arabicPeriod" startAt="4"/>
            </a:pPr>
            <a:r>
              <a:rPr lang="en-IT" sz="1800"/>
              <a:t>What actions/channels would you suggest for the </a:t>
            </a:r>
            <a:r>
              <a:rPr b="1" lang="en-IT" sz="1800"/>
              <a:t>promotion and dissemination of the results of the funded Open Science projects</a:t>
            </a:r>
            <a:r>
              <a:rPr lang="en-IT" sz="1800"/>
              <a:t>? (where possible, indicate the suggested timing and target group of the action)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AutoNum type="arabicPeriod" startAt="4"/>
            </a:pPr>
            <a:r>
              <a:rPr lang="en-IT" sz="1800"/>
              <a:t>What actions/channels would you suggest for the </a:t>
            </a:r>
            <a:r>
              <a:rPr b="1" lang="en-IT" sz="1800"/>
              <a:t>promotion of the activities and results of the Community-based Competence Centres</a:t>
            </a:r>
            <a:r>
              <a:rPr lang="en-IT" sz="1800"/>
              <a:t>? (where possible, indicate the suggested timing and target group of the action)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AutoNum type="arabicPeriod" startAt="4"/>
            </a:pPr>
            <a:r>
              <a:rPr lang="en-IT" sz="1800"/>
              <a:t>What actions would you propose for the </a:t>
            </a:r>
            <a:r>
              <a:rPr b="1" lang="en-IT" sz="1800"/>
              <a:t>promotion of the identified Composable Research Infrastructure Services? </a:t>
            </a:r>
            <a:r>
              <a:rPr lang="en-IT" sz="1800"/>
              <a:t>(where possible, indicate the suggested timing and target group of the action)</a:t>
            </a:r>
            <a:endParaRPr/>
          </a:p>
          <a:p>
            <a:pPr indent="-1155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None/>
            </a:pPr>
            <a:r>
              <a:t/>
            </a:r>
            <a:endParaRPr sz="1800"/>
          </a:p>
        </p:txBody>
      </p:sp>
      <p:sp>
        <p:nvSpPr>
          <p:cNvPr id="387" name="Google Shape;387;p8"/>
          <p:cNvSpPr txBox="1"/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GROUP EXERCISE – Reporting back table 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9"/>
          <p:cNvSpPr txBox="1"/>
          <p:nvPr>
            <p:ph idx="1" type="body"/>
          </p:nvPr>
        </p:nvSpPr>
        <p:spPr>
          <a:xfrm>
            <a:off x="433137" y="1030147"/>
            <a:ext cx="112713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399" lvl="0" marL="23039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Arial"/>
              <a:buAutoNum type="arabicPeriod" startAt="7"/>
            </a:pP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What are the 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changes/</a:t>
            </a:r>
            <a:r>
              <a:rPr b="1" lang="en-IT" sz="1800"/>
              <a:t>improvements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you would expect as a res</a:t>
            </a:r>
            <a:r>
              <a:rPr lang="en-IT" sz="1800"/>
              <a:t>ult of the outcomes from OSCARS,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and how would you measure performance and success?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 txBox="1"/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GROUP EXERCISE – Reporting back table 3</a:t>
            </a:r>
            <a:endParaRPr/>
          </a:p>
        </p:txBody>
      </p:sp>
      <p:graphicFrame>
        <p:nvGraphicFramePr>
          <p:cNvPr id="394" name="Google Shape;394;p9"/>
          <p:cNvGraphicFramePr/>
          <p:nvPr/>
        </p:nvGraphicFramePr>
        <p:xfrm>
          <a:off x="536550" y="18387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{289275C3-FE2B-4064-9900-791EB5CB9D32}</a:tableStyleId>
              </a:tblPr>
              <a:tblGrid>
                <a:gridCol w="547625"/>
                <a:gridCol w="2538050"/>
                <a:gridCol w="3964375"/>
                <a:gridCol w="1731075"/>
                <a:gridCol w="2321000"/>
              </a:tblGrid>
              <a:tr h="33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 CHANGE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3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395" name="Google Shape;395;p9"/>
          <p:cNvSpPr txBox="1"/>
          <p:nvPr/>
        </p:nvSpPr>
        <p:spPr>
          <a:xfrm>
            <a:off x="433137" y="5575331"/>
            <a:ext cx="112056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0399" lvl="0" marL="2303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Arial"/>
              <a:buAutoNum type="arabicPeriod"/>
            </a:pPr>
            <a:r>
              <a:rPr b="0" i="0" lang="en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i="0" lang="en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publications/documents </a:t>
            </a:r>
            <a:r>
              <a:rPr b="0" i="0" lang="en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dissemination in your WP? To which stakeholders?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/>
            </a:pPr>
            <a:r>
              <a:rPr b="0" i="0" lang="en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b="1" i="0" lang="en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actions/events </a:t>
            </a:r>
            <a:r>
              <a:rPr b="0" i="0" lang="en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your WP need the support of WP4, for the purposes of informing the OSCARS community and stakeholders about current/upcoming activities, and of disseminating the main milestones and results achieved?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2"/>
          <p:cNvSpPr txBox="1"/>
          <p:nvPr>
            <p:ph idx="1" type="body"/>
          </p:nvPr>
        </p:nvSpPr>
        <p:spPr>
          <a:xfrm>
            <a:off x="433137" y="1226917"/>
            <a:ext cx="11271300" cy="4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 startAt="3"/>
            </a:pPr>
            <a:r>
              <a:rPr lang="en-IT" sz="1800"/>
              <a:t>Which potential </a:t>
            </a:r>
            <a:r>
              <a:rPr b="1" lang="en-IT" sz="1800"/>
              <a:t>achievements </a:t>
            </a:r>
            <a:r>
              <a:rPr lang="en-IT" sz="1800"/>
              <a:t>from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the project </a:t>
            </a:r>
            <a:r>
              <a:rPr lang="en-IT" sz="1800"/>
              <a:t>do you think might be worth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 to be exploited in the long-term, and how could communication / dissemination efforts support in the purpose?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 startAt="3"/>
            </a:pPr>
            <a:r>
              <a:rPr lang="en-IT" sz="1800"/>
              <a:t>What actions/channels would you suggest for the </a:t>
            </a:r>
            <a:r>
              <a:rPr b="1" lang="en-IT" sz="1800"/>
              <a:t>promotion and dissemination of the results of the funded Open Science projects</a:t>
            </a:r>
            <a:r>
              <a:rPr lang="en-IT" sz="1800"/>
              <a:t>? (where possible, indicate the suggested timing and target group of the action)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 startAt="3"/>
            </a:pPr>
            <a:r>
              <a:rPr lang="en-IT" sz="1800"/>
              <a:t>What actions/channels would you suggest for the </a:t>
            </a:r>
            <a:r>
              <a:rPr b="1" lang="en-IT" sz="1800"/>
              <a:t>promotion of the activities and results of the Community-based Competence Centres</a:t>
            </a:r>
            <a:r>
              <a:rPr lang="en-IT" sz="1800"/>
              <a:t>? (where possible, indicate the suggested timing and target group of the action)</a:t>
            </a:r>
            <a:endParaRPr/>
          </a:p>
          <a:p>
            <a:pPr indent="-1155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</a:pPr>
            <a:r>
              <a:t/>
            </a:r>
            <a:endParaRPr sz="1800"/>
          </a:p>
        </p:txBody>
      </p:sp>
      <p:sp>
        <p:nvSpPr>
          <p:cNvPr id="401" name="Google Shape;401;p42"/>
          <p:cNvSpPr txBox="1"/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GROUP EXERCISE – Reporting back table 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"/>
          <p:cNvSpPr txBox="1"/>
          <p:nvPr>
            <p:ph idx="1" type="body"/>
          </p:nvPr>
        </p:nvSpPr>
        <p:spPr>
          <a:xfrm>
            <a:off x="433137" y="1041722"/>
            <a:ext cx="112713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399" lvl="0" marL="23039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Arial"/>
              <a:buAutoNum type="arabicPeriod" startAt="6"/>
            </a:pPr>
            <a:r>
              <a:rPr lang="en-IT" sz="1800"/>
              <a:t>What actions/channels would you propose for the </a:t>
            </a:r>
            <a:r>
              <a:rPr b="1" lang="en-IT" sz="1800"/>
              <a:t>promotion of the identified Composable Research Infrastructure Services? </a:t>
            </a:r>
            <a:r>
              <a:rPr lang="en-IT" sz="1800"/>
              <a:t>(where possible, indicate the suggested timing and target group of the action)</a:t>
            </a:r>
            <a:endParaRPr/>
          </a:p>
          <a:p>
            <a:pPr indent="-230399" lvl="0" marL="23039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Arial"/>
              <a:buAutoNum type="arabicPeriod" startAt="6"/>
            </a:pP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What are the 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changes/</a:t>
            </a:r>
            <a:r>
              <a:rPr b="1" lang="en-IT" sz="1800"/>
              <a:t>improvements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you would expect as a res</a:t>
            </a:r>
            <a:r>
              <a:rPr lang="en-IT" sz="1800"/>
              <a:t>ult of the outcomes from OSCARS,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and how would you measure performance and success?</a:t>
            </a:r>
            <a:endParaRPr/>
          </a:p>
        </p:txBody>
      </p:sp>
      <p:sp>
        <p:nvSpPr>
          <p:cNvPr id="407" name="Google Shape;407;p43"/>
          <p:cNvSpPr txBox="1"/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GROUP EXERCISE – Reporting back breakout room 1</a:t>
            </a:r>
            <a:endParaRPr/>
          </a:p>
        </p:txBody>
      </p:sp>
      <p:sp>
        <p:nvSpPr>
          <p:cNvPr id="408" name="Google Shape;408;p43"/>
          <p:cNvSpPr txBox="1"/>
          <p:nvPr/>
        </p:nvSpPr>
        <p:spPr>
          <a:xfrm>
            <a:off x="433137" y="6228425"/>
            <a:ext cx="1127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0399" lvl="0" marL="2303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0"/>
              <a:buFont typeface="Arial"/>
              <a:buAutoNum type="arabicPeriod"/>
            </a:pPr>
            <a:r>
              <a:rPr b="0" i="0" lang="en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i="0" lang="en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publications/documents </a:t>
            </a:r>
            <a:r>
              <a:rPr b="0" i="0" lang="en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dissemination in your WP? To which stakeholders?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9" name="Google Shape;409;p43"/>
          <p:cNvGraphicFramePr/>
          <p:nvPr/>
        </p:nvGraphicFramePr>
        <p:xfrm>
          <a:off x="536550" y="25101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{289275C3-FE2B-4064-9900-791EB5CB9D32}</a:tableStyleId>
              </a:tblPr>
              <a:tblGrid>
                <a:gridCol w="547625"/>
                <a:gridCol w="2538050"/>
                <a:gridCol w="3964375"/>
                <a:gridCol w="1731075"/>
                <a:gridCol w="2321000"/>
              </a:tblGrid>
              <a:tr h="33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 CHANGE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3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4"/>
          <p:cNvSpPr txBox="1"/>
          <p:nvPr>
            <p:ph idx="1" type="body"/>
          </p:nvPr>
        </p:nvSpPr>
        <p:spPr>
          <a:xfrm>
            <a:off x="433137" y="1226917"/>
            <a:ext cx="11271300" cy="4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399" lvl="0" marL="23039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Arial"/>
              <a:buAutoNum type="arabicPeriod" startAt="2"/>
            </a:pP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actions/events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IT" sz="1800"/>
              <a:t>your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 WP need the support of WP4, for the purposes of informing the OSCARS community and stakeholders about current/upcoming activities, and of disseminating the main milestones and results achieved?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 startAt="2"/>
            </a:pPr>
            <a:r>
              <a:rPr lang="en-IT" sz="1800"/>
              <a:t>Which potential </a:t>
            </a:r>
            <a:r>
              <a:rPr b="1" lang="en-IT" sz="1800"/>
              <a:t>achievements </a:t>
            </a:r>
            <a:r>
              <a:rPr lang="en-IT" sz="1800"/>
              <a:t>from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the project </a:t>
            </a:r>
            <a:r>
              <a:rPr lang="en-IT" sz="1800"/>
              <a:t>do you think might be worth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 to be exploited in the long-term, and how could communication / dissemination efforts support in the purpose?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 startAt="2"/>
            </a:pPr>
            <a:r>
              <a:rPr lang="en-IT" sz="1800"/>
              <a:t>What actions/channels would you suggest for the </a:t>
            </a:r>
            <a:r>
              <a:rPr b="1" lang="en-IT" sz="1800"/>
              <a:t>promotion and dissemination of the results of the funded Open Science projects</a:t>
            </a:r>
            <a:r>
              <a:rPr lang="en-IT" sz="1800"/>
              <a:t>? (where possible, indicate the suggested timing and target group of the action)</a:t>
            </a:r>
            <a:endParaRPr/>
          </a:p>
        </p:txBody>
      </p:sp>
      <p:sp>
        <p:nvSpPr>
          <p:cNvPr id="415" name="Google Shape;415;p44"/>
          <p:cNvSpPr txBox="1"/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GROUP EXERCISE – Reporting back breakout room 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"/>
          <p:cNvSpPr txBox="1"/>
          <p:nvPr>
            <p:ph idx="1" type="body"/>
          </p:nvPr>
        </p:nvSpPr>
        <p:spPr>
          <a:xfrm>
            <a:off x="433137" y="1064871"/>
            <a:ext cx="11271300" cy="50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AutoNum type="arabicPeriod" startAt="5"/>
            </a:pPr>
            <a:r>
              <a:rPr lang="en-IT" sz="1800"/>
              <a:t>What actions/channels would you suggest for the </a:t>
            </a:r>
            <a:r>
              <a:rPr b="1" lang="en-IT" sz="1800"/>
              <a:t>promotion of the activities and results of the Community-based Competence Centres</a:t>
            </a:r>
            <a:r>
              <a:rPr lang="en-IT" sz="1800"/>
              <a:t>? (where possible, indicate the suggested timing and target group of the action)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AutoNum type="arabicPeriod" startAt="5"/>
            </a:pPr>
            <a:r>
              <a:rPr lang="en-IT" sz="1800"/>
              <a:t>What actions/channels would you propose for the </a:t>
            </a:r>
            <a:r>
              <a:rPr b="1" lang="en-IT" sz="1800"/>
              <a:t>promotion of the identified Composable Research Infrastructure Services? </a:t>
            </a:r>
            <a:r>
              <a:rPr lang="en-IT" sz="1800"/>
              <a:t>(where possible, indicate the suggested timing and target group of the action)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AutoNum type="arabicPeriod" startAt="5"/>
            </a:pP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What are the 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changes/</a:t>
            </a:r>
            <a:r>
              <a:rPr b="1" lang="en-IT" sz="1800"/>
              <a:t>improvements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you would expect as a res</a:t>
            </a:r>
            <a:r>
              <a:rPr lang="en-IT" sz="1800"/>
              <a:t>ult of the outcomes from OSCARS,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and how would you measure performance and success?</a:t>
            </a:r>
            <a:endParaRPr/>
          </a:p>
          <a:p>
            <a:pPr indent="-1155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None/>
            </a:pPr>
            <a:r>
              <a:t/>
            </a:r>
            <a:endParaRPr sz="1800"/>
          </a:p>
        </p:txBody>
      </p:sp>
      <p:sp>
        <p:nvSpPr>
          <p:cNvPr id="421" name="Google Shape;421;p45"/>
          <p:cNvSpPr txBox="1"/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GROUP EXERCISE – Reporting back breakout room 3</a:t>
            </a:r>
            <a:endParaRPr/>
          </a:p>
        </p:txBody>
      </p:sp>
      <p:graphicFrame>
        <p:nvGraphicFramePr>
          <p:cNvPr id="422" name="Google Shape;422;p45"/>
          <p:cNvGraphicFramePr/>
          <p:nvPr/>
        </p:nvGraphicFramePr>
        <p:xfrm>
          <a:off x="536550" y="32393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{289275C3-FE2B-4064-9900-791EB5CB9D32}</a:tableStyleId>
              </a:tblPr>
              <a:tblGrid>
                <a:gridCol w="547625"/>
                <a:gridCol w="2538050"/>
                <a:gridCol w="3964375"/>
                <a:gridCol w="1731075"/>
                <a:gridCol w="2321000"/>
              </a:tblGrid>
              <a:tr h="33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 CHANGE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IT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3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62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IT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6"/>
          <p:cNvSpPr txBox="1"/>
          <p:nvPr>
            <p:ph idx="1" type="body"/>
          </p:nvPr>
        </p:nvSpPr>
        <p:spPr>
          <a:xfrm>
            <a:off x="433137" y="1226917"/>
            <a:ext cx="11271300" cy="4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 startAt="3"/>
            </a:pPr>
            <a:r>
              <a:rPr lang="en-IT" sz="1800"/>
              <a:t>Which potential </a:t>
            </a:r>
            <a:r>
              <a:rPr b="1" lang="en-IT" sz="1800"/>
              <a:t>achievements </a:t>
            </a:r>
            <a:r>
              <a:rPr lang="en-IT" sz="1800"/>
              <a:t>from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the project </a:t>
            </a:r>
            <a:r>
              <a:rPr lang="en-IT" sz="1800"/>
              <a:t>do you think might be worth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 to be exploited in the long-term, and how could communication / dissemination efforts support in the purpose?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 startAt="3"/>
            </a:pPr>
            <a:r>
              <a:rPr lang="en-IT" sz="1800"/>
              <a:t>What actions/channels would you suggest for the </a:t>
            </a:r>
            <a:r>
              <a:rPr b="1" lang="en-IT" sz="1800"/>
              <a:t>promotion and dissemination of the results of the funded Open Science projects</a:t>
            </a:r>
            <a:r>
              <a:rPr lang="en-IT" sz="1800"/>
              <a:t>? (where possible, indicate the suggested timing and target group of the action)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 startAt="3"/>
            </a:pPr>
            <a:r>
              <a:rPr lang="en-IT" sz="1800"/>
              <a:t>What actions/channels would you suggest for the </a:t>
            </a:r>
            <a:r>
              <a:rPr b="1" lang="en-IT" sz="1800"/>
              <a:t>promotion of the activities and results of the Community-based Competence Centres</a:t>
            </a:r>
            <a:r>
              <a:rPr lang="en-IT" sz="1800"/>
              <a:t>? (where possible, indicate the suggested timing and target group of the action)</a:t>
            </a:r>
            <a:endParaRPr/>
          </a:p>
        </p:txBody>
      </p:sp>
      <p:sp>
        <p:nvSpPr>
          <p:cNvPr id="428" name="Google Shape;428;p46"/>
          <p:cNvSpPr txBox="1"/>
          <p:nvPr>
            <p:ph type="title"/>
          </p:nvPr>
        </p:nvSpPr>
        <p:spPr>
          <a:xfrm>
            <a:off x="17878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GROUP EXERCISE – Reporting back breakout room 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idx="1" type="body"/>
          </p:nvPr>
        </p:nvSpPr>
        <p:spPr>
          <a:xfrm>
            <a:off x="433137" y="1180618"/>
            <a:ext cx="11271183" cy="5168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80"/>
              <a:buChar char="•"/>
            </a:pP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Stakeholders mapping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(all groups: 10’)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80"/>
              <a:buChar char="•"/>
            </a:pPr>
            <a:r>
              <a:rPr lang="en-IT" sz="1600"/>
              <a:t>I</a:t>
            </a:r>
            <a:r>
              <a:rPr lang="en-IT" sz="1600">
                <a:latin typeface="Calibri"/>
                <a:ea typeface="Calibri"/>
                <a:cs typeface="Calibri"/>
                <a:sym typeface="Calibri"/>
              </a:rPr>
              <a:t>dentify macro-groups of stakeholders and list specific groups, community, organisations, institutions that should be targeted, within and </a:t>
            </a:r>
            <a:r>
              <a:rPr lang="en-IT" sz="1600">
                <a:latin typeface="Calibri"/>
                <a:ea typeface="Calibri"/>
                <a:cs typeface="Calibri"/>
                <a:sym typeface="Calibri"/>
              </a:rPr>
              <a:t>beyond</a:t>
            </a:r>
            <a:r>
              <a:rPr lang="en-IT" sz="1600">
                <a:latin typeface="Calibri"/>
                <a:ea typeface="Calibri"/>
                <a:cs typeface="Calibri"/>
                <a:sym typeface="Calibri"/>
              </a:rPr>
              <a:t> the Science Clusters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/>
            </a:pP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publications/documents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need dissemination in your WP? To which stakeholders?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/>
            </a:pP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actions/events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IT" sz="1800"/>
              <a:t>your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 WP need the support of WP4, for the purposes of informing the OSCARS community and stakeholders about current/upcoming activities, and of disseminating the main milestones and results achieved?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/>
            </a:pPr>
            <a:r>
              <a:rPr lang="en-IT" sz="1800"/>
              <a:t>Which potential </a:t>
            </a:r>
            <a:r>
              <a:rPr b="1" lang="en-IT" sz="1800"/>
              <a:t>achievements </a:t>
            </a:r>
            <a:r>
              <a:rPr lang="en-IT" sz="1800"/>
              <a:t>from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the project </a:t>
            </a:r>
            <a:r>
              <a:rPr lang="en-IT" sz="1800"/>
              <a:t>do you think might be worth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 to be exploited in the long-term, and how could communication / dissemination </a:t>
            </a:r>
            <a:r>
              <a:rPr lang="en-IT" sz="1800"/>
              <a:t>support this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AutoNum type="arabicPeriod"/>
            </a:pPr>
            <a:r>
              <a:rPr lang="en-IT" sz="1800"/>
              <a:t>What actions/channels would you suggest for the </a:t>
            </a:r>
            <a:r>
              <a:rPr b="1" lang="en-IT" sz="1800"/>
              <a:t>promotion and dissemination of the results of the funded Open Science projects</a:t>
            </a:r>
            <a:r>
              <a:rPr lang="en-IT" sz="1800"/>
              <a:t>? (where possible, indicate the suggested timing and target group of the action)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AutoNum type="arabicPeriod"/>
            </a:pPr>
            <a:r>
              <a:rPr lang="en-IT" sz="1800"/>
              <a:t>What actions would you suggest for the </a:t>
            </a:r>
            <a:r>
              <a:rPr b="1" lang="en-IT" sz="1800"/>
              <a:t>promotion of the activities and results of the Community-based Competence Centres</a:t>
            </a:r>
            <a:r>
              <a:rPr lang="en-IT" sz="1800"/>
              <a:t>? (where possible, indicate the suggested timing and target group of the action)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AutoNum type="arabicPeriod"/>
            </a:pPr>
            <a:r>
              <a:rPr lang="en-IT" sz="1800"/>
              <a:t>What actions would you propose for the </a:t>
            </a:r>
            <a:r>
              <a:rPr b="1" lang="en-IT" sz="1800"/>
              <a:t>promotion of the identified Composable Research Infrastructure Services? </a:t>
            </a:r>
            <a:r>
              <a:rPr lang="en-IT" sz="1800"/>
              <a:t>(where possible, indicate the suggested timing and target group of the action)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80"/>
              <a:buFont typeface="Calibri"/>
              <a:buAutoNum type="arabicPeriod"/>
            </a:pP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What are the 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changes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lang="en-IT" sz="1800"/>
              <a:t>improvements</a:t>
            </a:r>
            <a:r>
              <a:rPr b="1" lang="en-IT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you would expect as a res</a:t>
            </a:r>
            <a:r>
              <a:rPr lang="en-IT" sz="1800"/>
              <a:t>ult of the outcomes from OSCARS, </a:t>
            </a:r>
            <a:r>
              <a:rPr lang="en-IT" sz="1800">
                <a:latin typeface="Calibri"/>
                <a:ea typeface="Calibri"/>
                <a:cs typeface="Calibri"/>
                <a:sym typeface="Calibri"/>
              </a:rPr>
              <a:t>and how would you measure performance and success?</a:t>
            </a:r>
            <a:endParaRPr/>
          </a:p>
        </p:txBody>
      </p:sp>
      <p:sp>
        <p:nvSpPr>
          <p:cNvPr id="113" name="Google Shape;113;p2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GROUP EXERCISE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08d9a1b51_0_5"/>
          <p:cNvSpPr txBox="1"/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Group exercise - Suggested breakout timetable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g2c08d9a1b51_0_5"/>
          <p:cNvSpPr txBox="1"/>
          <p:nvPr/>
        </p:nvSpPr>
        <p:spPr>
          <a:xfrm>
            <a:off x="467393" y="1045488"/>
            <a:ext cx="115320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-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Round of introduction and assign a rapporteur (total 5’)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-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Check-in: Any questions with respect to the group work? (5’)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-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Stakeholders’ mapping exercise (all groups – 10’)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-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 the questions provided (</a:t>
            </a:r>
            <a:r>
              <a:rPr lang="en-IT" sz="2000">
                <a:latin typeface="Calibri"/>
                <a:ea typeface="Calibri"/>
                <a:cs typeface="Calibri"/>
                <a:sym typeface="Calibri"/>
              </a:rPr>
              <a:t>45’</a:t>
            </a:r>
            <a:r>
              <a:rPr b="0" i="0" lang="en-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en-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Summarise and provide 3 main points (</a:t>
            </a:r>
            <a:r>
              <a:rPr lang="en-IT" sz="20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b="0" i="0" lang="en-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feel free to duplicate your slide if you need more space but try to keep it short!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358280" y="1053284"/>
            <a:ext cx="8580859" cy="5462658"/>
            <a:chOff x="1219200" y="902069"/>
            <a:chExt cx="9067800" cy="5772650"/>
          </a:xfrm>
        </p:grpSpPr>
        <p:grpSp>
          <p:nvGrpSpPr>
            <p:cNvPr id="125" name="Google Shape;125;p3"/>
            <p:cNvGrpSpPr/>
            <p:nvPr/>
          </p:nvGrpSpPr>
          <p:grpSpPr>
            <a:xfrm>
              <a:off x="1219200" y="902069"/>
              <a:ext cx="9067800" cy="5772650"/>
              <a:chOff x="1219200" y="295446"/>
              <a:chExt cx="9067800" cy="5772650"/>
            </a:xfrm>
          </p:grpSpPr>
          <p:sp>
            <p:nvSpPr>
              <p:cNvPr id="126" name="Google Shape;126;p3"/>
              <p:cNvSpPr/>
              <p:nvPr/>
            </p:nvSpPr>
            <p:spPr>
              <a:xfrm>
                <a:off x="8382000" y="2845713"/>
                <a:ext cx="1905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EOSC-related projects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4464205" y="295446"/>
                <a:ext cx="20443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RIs’ shareholders and Research funding organisations</a:t>
                </a:r>
                <a:endParaRPr b="1" i="0" sz="1200" u="none" cap="none" strike="noStrike">
                  <a:solidFill>
                    <a:srgbClr val="1D1D1B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8077200" y="4051757"/>
                <a:ext cx="22098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Data / Research initiatives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7010400" y="1047691"/>
                <a:ext cx="27302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bodies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Association and Task Forces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6400800" y="4648200"/>
                <a:ext cx="914400" cy="914400"/>
              </a:xfrm>
              <a:prstGeom prst="ellipse">
                <a:avLst/>
              </a:prstGeom>
              <a:solidFill>
                <a:srgbClr val="6549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pic>
            <p:nvPicPr>
              <p:cNvPr descr="abbvie-corp-responsibility-stakeholder-graphic.png" id="131" name="Google Shape;131;p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95800" y="1981200"/>
                <a:ext cx="2756211" cy="27605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Google Shape;132;p3"/>
              <p:cNvSpPr/>
              <p:nvPr/>
            </p:nvSpPr>
            <p:spPr>
              <a:xfrm>
                <a:off x="5029200" y="990600"/>
                <a:ext cx="914400" cy="914400"/>
              </a:xfrm>
              <a:prstGeom prst="ellipse">
                <a:avLst/>
              </a:prstGeom>
              <a:solidFill>
                <a:srgbClr val="95B8E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581400" y="3581400"/>
                <a:ext cx="914400" cy="914400"/>
              </a:xfrm>
              <a:prstGeom prst="ellipse">
                <a:avLst/>
              </a:prstGeom>
              <a:solidFill>
                <a:srgbClr val="13257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1628800" y="3889177"/>
                <a:ext cx="1800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e-infrastructures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096000" y="1066800"/>
                <a:ext cx="914400" cy="914400"/>
              </a:xfrm>
              <a:prstGeom prst="ellipse">
                <a:avLst/>
              </a:prstGeom>
              <a:solidFill>
                <a:srgbClr val="E1EB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029210" y="5791196"/>
                <a:ext cx="2209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National &amp; Europen RIs / </a:t>
                </a: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  <a:extLst>
                      <a:ext uri="http://customooxmlschemas.google.com/">
                        <go:slidesCustomData xmlns:go="http://customooxmlschemas.google.com/" textRoundtripDataId="1"/>
                      </a:ext>
                    </a:extLst>
                  </a:rPr>
                  <a:t>ERICs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2133600" y="4724400"/>
                <a:ext cx="20574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Researchers from academia &amp; industry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4267200" y="4495800"/>
                <a:ext cx="914400" cy="914400"/>
              </a:xfrm>
              <a:prstGeom prst="ellipse">
                <a:avLst/>
              </a:prstGeom>
              <a:solidFill>
                <a:srgbClr val="43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1303952" y="1526977"/>
                <a:ext cx="25822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User communities in the Science Clusters, wider Research Community and Institutions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4038600" y="1524000"/>
                <a:ext cx="914400" cy="914400"/>
              </a:xfrm>
              <a:prstGeom prst="ellipse">
                <a:avLst/>
              </a:prstGeom>
              <a:solidFill>
                <a:srgbClr val="598F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1219200" y="2633246"/>
                <a:ext cx="20882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EC, national authorities and funding agencies, policy makers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505200" y="2514600"/>
                <a:ext cx="914400" cy="914400"/>
              </a:xfrm>
              <a:prstGeom prst="ellipse">
                <a:avLst/>
              </a:prstGeom>
              <a:solidFill>
                <a:srgbClr val="0069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7162800" y="3810000"/>
                <a:ext cx="914400" cy="914400"/>
              </a:xfrm>
              <a:prstGeom prst="ellipse">
                <a:avLst/>
              </a:prstGeom>
              <a:solidFill>
                <a:srgbClr val="7C30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7391400" y="2743200"/>
                <a:ext cx="914400" cy="914400"/>
              </a:xfrm>
              <a:prstGeom prst="ellipse">
                <a:avLst/>
              </a:prstGeom>
              <a:solidFill>
                <a:srgbClr val="A4477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5334000" y="4876800"/>
                <a:ext cx="914400" cy="914400"/>
              </a:xfrm>
              <a:prstGeom prst="ellipse">
                <a:avLst/>
              </a:prstGeom>
              <a:solidFill>
                <a:srgbClr val="666EA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010400" y="1752600"/>
                <a:ext cx="914400" cy="914400"/>
              </a:xfrm>
              <a:prstGeom prst="ellipse">
                <a:avLst/>
              </a:prstGeom>
              <a:solidFill>
                <a:srgbClr val="A44773">
                  <a:alpha val="6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7315200" y="5029200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…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7924800" y="1905000"/>
                <a:ext cx="12346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Media &amp;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general public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" name="Google Shape;149;p3"/>
            <p:cNvSpPr/>
            <p:nvPr/>
          </p:nvSpPr>
          <p:spPr>
            <a:xfrm>
              <a:off x="4648200" y="2750605"/>
              <a:ext cx="2430995" cy="243099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IT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OSCARS Stakeholders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8422114" y="1053284"/>
            <a:ext cx="3592408" cy="5579010"/>
          </a:xfrm>
          <a:prstGeom prst="rect">
            <a:avLst/>
          </a:prstGeom>
          <a:solidFill>
            <a:srgbClr val="E1EB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below any additional stakeholders’ macro-group (</a:t>
            </a:r>
            <a:r>
              <a:rPr b="1" lang="en-IT">
                <a:latin typeface="Calibri"/>
                <a:ea typeface="Calibri"/>
                <a:cs typeface="Calibri"/>
                <a:sym typeface="Calibri"/>
              </a:rPr>
              <a:t>or feel free to be more specific!!)</a:t>
            </a:r>
            <a:r>
              <a:rPr b="1" i="0" lang="en-IT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should be targeted: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 txBox="1"/>
          <p:nvPr>
            <p:ph type="title"/>
          </p:nvPr>
        </p:nvSpPr>
        <p:spPr>
          <a:xfrm>
            <a:off x="1713054" y="342058"/>
            <a:ext cx="8869602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OSCARS STAKEHOLDERS (macro-groups) - Reporting back table 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8"/>
          <p:cNvGrpSpPr/>
          <p:nvPr/>
        </p:nvGrpSpPr>
        <p:grpSpPr>
          <a:xfrm>
            <a:off x="358280" y="1053284"/>
            <a:ext cx="8580859" cy="5462658"/>
            <a:chOff x="1219200" y="902069"/>
            <a:chExt cx="9067800" cy="5772650"/>
          </a:xfrm>
        </p:grpSpPr>
        <p:grpSp>
          <p:nvGrpSpPr>
            <p:cNvPr id="157" name="Google Shape;157;p28"/>
            <p:cNvGrpSpPr/>
            <p:nvPr/>
          </p:nvGrpSpPr>
          <p:grpSpPr>
            <a:xfrm>
              <a:off x="1219200" y="902069"/>
              <a:ext cx="9067800" cy="5772650"/>
              <a:chOff x="1219200" y="295446"/>
              <a:chExt cx="9067800" cy="5772650"/>
            </a:xfrm>
          </p:grpSpPr>
          <p:sp>
            <p:nvSpPr>
              <p:cNvPr id="158" name="Google Shape;158;p28"/>
              <p:cNvSpPr/>
              <p:nvPr/>
            </p:nvSpPr>
            <p:spPr>
              <a:xfrm>
                <a:off x="8382000" y="2845713"/>
                <a:ext cx="1905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EOSC-related projects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8"/>
              <p:cNvSpPr/>
              <p:nvPr/>
            </p:nvSpPr>
            <p:spPr>
              <a:xfrm>
                <a:off x="4464205" y="295446"/>
                <a:ext cx="20443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RIs’ shareholders and Research funding organisations</a:t>
                </a:r>
                <a:endParaRPr b="1" i="0" sz="1200" u="none" cap="none" strike="noStrike">
                  <a:solidFill>
                    <a:srgbClr val="1D1D1B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60" name="Google Shape;160;p28"/>
              <p:cNvSpPr/>
              <p:nvPr/>
            </p:nvSpPr>
            <p:spPr>
              <a:xfrm>
                <a:off x="8077200" y="4051757"/>
                <a:ext cx="22098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Data / Research initiatives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8"/>
              <p:cNvSpPr/>
              <p:nvPr/>
            </p:nvSpPr>
            <p:spPr>
              <a:xfrm>
                <a:off x="7010400" y="1047691"/>
                <a:ext cx="27302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bodies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Association and Task Forces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8"/>
              <p:cNvSpPr/>
              <p:nvPr/>
            </p:nvSpPr>
            <p:spPr>
              <a:xfrm>
                <a:off x="6400800" y="4648200"/>
                <a:ext cx="914400" cy="914400"/>
              </a:xfrm>
              <a:prstGeom prst="ellipse">
                <a:avLst/>
              </a:prstGeom>
              <a:solidFill>
                <a:srgbClr val="6549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pic>
            <p:nvPicPr>
              <p:cNvPr descr="abbvie-corp-responsibility-stakeholder-graphic.png" id="163" name="Google Shape;163;p2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95800" y="1981200"/>
                <a:ext cx="2756211" cy="27605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4" name="Google Shape;164;p28"/>
              <p:cNvSpPr/>
              <p:nvPr/>
            </p:nvSpPr>
            <p:spPr>
              <a:xfrm>
                <a:off x="5029200" y="990600"/>
                <a:ext cx="914400" cy="914400"/>
              </a:xfrm>
              <a:prstGeom prst="ellipse">
                <a:avLst/>
              </a:prstGeom>
              <a:solidFill>
                <a:srgbClr val="95B8E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65" name="Google Shape;165;p28"/>
              <p:cNvSpPr/>
              <p:nvPr/>
            </p:nvSpPr>
            <p:spPr>
              <a:xfrm>
                <a:off x="3581400" y="3581400"/>
                <a:ext cx="914400" cy="914400"/>
              </a:xfrm>
              <a:prstGeom prst="ellipse">
                <a:avLst/>
              </a:prstGeom>
              <a:solidFill>
                <a:srgbClr val="13257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66" name="Google Shape;166;p28"/>
              <p:cNvSpPr/>
              <p:nvPr/>
            </p:nvSpPr>
            <p:spPr>
              <a:xfrm>
                <a:off x="1628800" y="3889177"/>
                <a:ext cx="1800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e-infrastructures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8"/>
              <p:cNvSpPr/>
              <p:nvPr/>
            </p:nvSpPr>
            <p:spPr>
              <a:xfrm>
                <a:off x="6096000" y="1066800"/>
                <a:ext cx="914400" cy="914400"/>
              </a:xfrm>
              <a:prstGeom prst="ellipse">
                <a:avLst/>
              </a:prstGeom>
              <a:solidFill>
                <a:srgbClr val="E1EB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68" name="Google Shape;168;p28"/>
              <p:cNvSpPr/>
              <p:nvPr/>
            </p:nvSpPr>
            <p:spPr>
              <a:xfrm>
                <a:off x="5029210" y="5791196"/>
                <a:ext cx="2209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National &amp; Europen RIs / ERICs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8"/>
              <p:cNvSpPr/>
              <p:nvPr/>
            </p:nvSpPr>
            <p:spPr>
              <a:xfrm>
                <a:off x="2133600" y="4724400"/>
                <a:ext cx="20574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Researchers from academia &amp; industry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8"/>
              <p:cNvSpPr/>
              <p:nvPr/>
            </p:nvSpPr>
            <p:spPr>
              <a:xfrm>
                <a:off x="4267200" y="4495800"/>
                <a:ext cx="914400" cy="914400"/>
              </a:xfrm>
              <a:prstGeom prst="ellipse">
                <a:avLst/>
              </a:prstGeom>
              <a:solidFill>
                <a:srgbClr val="43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71" name="Google Shape;171;p28"/>
              <p:cNvSpPr/>
              <p:nvPr/>
            </p:nvSpPr>
            <p:spPr>
              <a:xfrm>
                <a:off x="1303952" y="1526977"/>
                <a:ext cx="25822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User communities in the Science Clusters, wider Research Community and Institutions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8"/>
              <p:cNvSpPr/>
              <p:nvPr/>
            </p:nvSpPr>
            <p:spPr>
              <a:xfrm>
                <a:off x="4038600" y="1524000"/>
                <a:ext cx="914400" cy="914400"/>
              </a:xfrm>
              <a:prstGeom prst="ellipse">
                <a:avLst/>
              </a:prstGeom>
              <a:solidFill>
                <a:srgbClr val="598F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73" name="Google Shape;173;p28"/>
              <p:cNvSpPr/>
              <p:nvPr/>
            </p:nvSpPr>
            <p:spPr>
              <a:xfrm>
                <a:off x="1219200" y="2633246"/>
                <a:ext cx="20882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EC, national authorities and funding agencies, policy makers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8"/>
              <p:cNvSpPr/>
              <p:nvPr/>
            </p:nvSpPr>
            <p:spPr>
              <a:xfrm>
                <a:off x="3505200" y="2514600"/>
                <a:ext cx="914400" cy="914400"/>
              </a:xfrm>
              <a:prstGeom prst="ellipse">
                <a:avLst/>
              </a:prstGeom>
              <a:solidFill>
                <a:srgbClr val="0069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75" name="Google Shape;175;p28"/>
              <p:cNvSpPr/>
              <p:nvPr/>
            </p:nvSpPr>
            <p:spPr>
              <a:xfrm>
                <a:off x="7162800" y="3810000"/>
                <a:ext cx="914400" cy="914400"/>
              </a:xfrm>
              <a:prstGeom prst="ellipse">
                <a:avLst/>
              </a:prstGeom>
              <a:solidFill>
                <a:srgbClr val="7C30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76" name="Google Shape;176;p28"/>
              <p:cNvSpPr/>
              <p:nvPr/>
            </p:nvSpPr>
            <p:spPr>
              <a:xfrm>
                <a:off x="7391400" y="2743200"/>
                <a:ext cx="914400" cy="914400"/>
              </a:xfrm>
              <a:prstGeom prst="ellipse">
                <a:avLst/>
              </a:prstGeom>
              <a:solidFill>
                <a:srgbClr val="A4477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77" name="Google Shape;177;p28"/>
              <p:cNvSpPr/>
              <p:nvPr/>
            </p:nvSpPr>
            <p:spPr>
              <a:xfrm>
                <a:off x="5334000" y="4876800"/>
                <a:ext cx="914400" cy="914400"/>
              </a:xfrm>
              <a:prstGeom prst="ellipse">
                <a:avLst/>
              </a:prstGeom>
              <a:solidFill>
                <a:srgbClr val="666EA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78" name="Google Shape;178;p28"/>
              <p:cNvSpPr/>
              <p:nvPr/>
            </p:nvSpPr>
            <p:spPr>
              <a:xfrm>
                <a:off x="7010400" y="1752600"/>
                <a:ext cx="914400" cy="914400"/>
              </a:xfrm>
              <a:prstGeom prst="ellipse">
                <a:avLst/>
              </a:prstGeom>
              <a:solidFill>
                <a:srgbClr val="A44773">
                  <a:alpha val="6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79" name="Google Shape;179;p28"/>
              <p:cNvSpPr/>
              <p:nvPr/>
            </p:nvSpPr>
            <p:spPr>
              <a:xfrm>
                <a:off x="7315200" y="5029200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…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8"/>
              <p:cNvSpPr/>
              <p:nvPr/>
            </p:nvSpPr>
            <p:spPr>
              <a:xfrm>
                <a:off x="7924800" y="1905000"/>
                <a:ext cx="12346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Media &amp;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general public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" name="Google Shape;181;p28"/>
            <p:cNvSpPr/>
            <p:nvPr/>
          </p:nvSpPr>
          <p:spPr>
            <a:xfrm>
              <a:off x="4648200" y="2750605"/>
              <a:ext cx="2430995" cy="243099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IT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OSCARS Stakeholders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28"/>
          <p:cNvSpPr/>
          <p:nvPr/>
        </p:nvSpPr>
        <p:spPr>
          <a:xfrm>
            <a:off x="8422114" y="1053284"/>
            <a:ext cx="3592408" cy="5579010"/>
          </a:xfrm>
          <a:prstGeom prst="rect">
            <a:avLst/>
          </a:prstGeom>
          <a:solidFill>
            <a:srgbClr val="E1EB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>
                <a:latin typeface="Calibri"/>
                <a:ea typeface="Calibri"/>
                <a:cs typeface="Calibri"/>
                <a:sym typeface="Calibri"/>
              </a:rPr>
              <a:t>List below any additional stakeholders’ macro-group (or feel free to be more specific!!) that should be targeted: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/>
          <p:nvPr>
            <p:ph type="title"/>
          </p:nvPr>
        </p:nvSpPr>
        <p:spPr>
          <a:xfrm>
            <a:off x="1713054" y="342058"/>
            <a:ext cx="8869602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OSCARS STAKEHOLDERS (macro-groups) - Reporting back table 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9"/>
          <p:cNvGrpSpPr/>
          <p:nvPr/>
        </p:nvGrpSpPr>
        <p:grpSpPr>
          <a:xfrm>
            <a:off x="358280" y="1053284"/>
            <a:ext cx="8580859" cy="5462658"/>
            <a:chOff x="1219200" y="902069"/>
            <a:chExt cx="9067800" cy="5772650"/>
          </a:xfrm>
        </p:grpSpPr>
        <p:grpSp>
          <p:nvGrpSpPr>
            <p:cNvPr id="189" name="Google Shape;189;p29"/>
            <p:cNvGrpSpPr/>
            <p:nvPr/>
          </p:nvGrpSpPr>
          <p:grpSpPr>
            <a:xfrm>
              <a:off x="1219200" y="902069"/>
              <a:ext cx="9067800" cy="5772650"/>
              <a:chOff x="1219200" y="295446"/>
              <a:chExt cx="9067800" cy="5772650"/>
            </a:xfrm>
          </p:grpSpPr>
          <p:sp>
            <p:nvSpPr>
              <p:cNvPr id="190" name="Google Shape;190;p29"/>
              <p:cNvSpPr/>
              <p:nvPr/>
            </p:nvSpPr>
            <p:spPr>
              <a:xfrm>
                <a:off x="8382000" y="2845713"/>
                <a:ext cx="1905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EOSC-related projects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9"/>
              <p:cNvSpPr/>
              <p:nvPr/>
            </p:nvSpPr>
            <p:spPr>
              <a:xfrm>
                <a:off x="4464205" y="295446"/>
                <a:ext cx="20443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RIs’ shareholders and Research funding organisations</a:t>
                </a:r>
                <a:endParaRPr b="1" i="0" sz="1200" u="none" cap="none" strike="noStrike">
                  <a:solidFill>
                    <a:srgbClr val="1D1D1B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92" name="Google Shape;192;p29"/>
              <p:cNvSpPr/>
              <p:nvPr/>
            </p:nvSpPr>
            <p:spPr>
              <a:xfrm>
                <a:off x="8077200" y="4051757"/>
                <a:ext cx="22098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Data / Research initiatives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9"/>
              <p:cNvSpPr/>
              <p:nvPr/>
            </p:nvSpPr>
            <p:spPr>
              <a:xfrm>
                <a:off x="7010400" y="1047691"/>
                <a:ext cx="27302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bodies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Association and Task Forces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9"/>
              <p:cNvSpPr/>
              <p:nvPr/>
            </p:nvSpPr>
            <p:spPr>
              <a:xfrm>
                <a:off x="6400800" y="4648200"/>
                <a:ext cx="914400" cy="914400"/>
              </a:xfrm>
              <a:prstGeom prst="ellipse">
                <a:avLst/>
              </a:prstGeom>
              <a:solidFill>
                <a:srgbClr val="6549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pic>
            <p:nvPicPr>
              <p:cNvPr descr="abbvie-corp-responsibility-stakeholder-graphic.png" id="195" name="Google Shape;195;p2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95800" y="1981200"/>
                <a:ext cx="2756211" cy="27605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6" name="Google Shape;196;p29"/>
              <p:cNvSpPr/>
              <p:nvPr/>
            </p:nvSpPr>
            <p:spPr>
              <a:xfrm>
                <a:off x="5029200" y="990600"/>
                <a:ext cx="914400" cy="914400"/>
              </a:xfrm>
              <a:prstGeom prst="ellipse">
                <a:avLst/>
              </a:prstGeom>
              <a:solidFill>
                <a:srgbClr val="95B8E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>
                <a:off x="3581400" y="3581400"/>
                <a:ext cx="914400" cy="914400"/>
              </a:xfrm>
              <a:prstGeom prst="ellipse">
                <a:avLst/>
              </a:prstGeom>
              <a:solidFill>
                <a:srgbClr val="13257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198" name="Google Shape;198;p29"/>
              <p:cNvSpPr/>
              <p:nvPr/>
            </p:nvSpPr>
            <p:spPr>
              <a:xfrm>
                <a:off x="1628800" y="3889177"/>
                <a:ext cx="1800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e-infrastructures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9"/>
              <p:cNvSpPr/>
              <p:nvPr/>
            </p:nvSpPr>
            <p:spPr>
              <a:xfrm>
                <a:off x="6096000" y="1066800"/>
                <a:ext cx="914400" cy="914400"/>
              </a:xfrm>
              <a:prstGeom prst="ellipse">
                <a:avLst/>
              </a:prstGeom>
              <a:solidFill>
                <a:srgbClr val="E1EB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00" name="Google Shape;200;p29"/>
              <p:cNvSpPr/>
              <p:nvPr/>
            </p:nvSpPr>
            <p:spPr>
              <a:xfrm>
                <a:off x="5029210" y="5791196"/>
                <a:ext cx="2209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National &amp; Europen RIs / ERICs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9"/>
              <p:cNvSpPr/>
              <p:nvPr/>
            </p:nvSpPr>
            <p:spPr>
              <a:xfrm>
                <a:off x="2133600" y="4724400"/>
                <a:ext cx="20574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Researchers from academia &amp; industry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9"/>
              <p:cNvSpPr/>
              <p:nvPr/>
            </p:nvSpPr>
            <p:spPr>
              <a:xfrm>
                <a:off x="4267200" y="4495800"/>
                <a:ext cx="914400" cy="914400"/>
              </a:xfrm>
              <a:prstGeom prst="ellipse">
                <a:avLst/>
              </a:prstGeom>
              <a:solidFill>
                <a:srgbClr val="43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03" name="Google Shape;203;p29"/>
              <p:cNvSpPr/>
              <p:nvPr/>
            </p:nvSpPr>
            <p:spPr>
              <a:xfrm>
                <a:off x="1303952" y="1526977"/>
                <a:ext cx="25822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User communities in the Science Clusters, wider Research Community and Institutions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9"/>
              <p:cNvSpPr/>
              <p:nvPr/>
            </p:nvSpPr>
            <p:spPr>
              <a:xfrm>
                <a:off x="4038600" y="1524000"/>
                <a:ext cx="914400" cy="914400"/>
              </a:xfrm>
              <a:prstGeom prst="ellipse">
                <a:avLst/>
              </a:prstGeom>
              <a:solidFill>
                <a:srgbClr val="598F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>
                <a:off x="1219200" y="2633246"/>
                <a:ext cx="20882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EC, national authorities and funding agencies, policy makers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>
                <a:off x="3505200" y="2514600"/>
                <a:ext cx="914400" cy="914400"/>
              </a:xfrm>
              <a:prstGeom prst="ellipse">
                <a:avLst/>
              </a:prstGeom>
              <a:solidFill>
                <a:srgbClr val="0069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07" name="Google Shape;207;p29"/>
              <p:cNvSpPr/>
              <p:nvPr/>
            </p:nvSpPr>
            <p:spPr>
              <a:xfrm>
                <a:off x="7162800" y="3810000"/>
                <a:ext cx="914400" cy="914400"/>
              </a:xfrm>
              <a:prstGeom prst="ellipse">
                <a:avLst/>
              </a:prstGeom>
              <a:solidFill>
                <a:srgbClr val="7C30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08" name="Google Shape;208;p29"/>
              <p:cNvSpPr/>
              <p:nvPr/>
            </p:nvSpPr>
            <p:spPr>
              <a:xfrm>
                <a:off x="7391400" y="2743200"/>
                <a:ext cx="914400" cy="914400"/>
              </a:xfrm>
              <a:prstGeom prst="ellipse">
                <a:avLst/>
              </a:prstGeom>
              <a:solidFill>
                <a:srgbClr val="A4477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09" name="Google Shape;209;p29"/>
              <p:cNvSpPr/>
              <p:nvPr/>
            </p:nvSpPr>
            <p:spPr>
              <a:xfrm>
                <a:off x="5334000" y="4876800"/>
                <a:ext cx="914400" cy="914400"/>
              </a:xfrm>
              <a:prstGeom prst="ellipse">
                <a:avLst/>
              </a:prstGeom>
              <a:solidFill>
                <a:srgbClr val="666EA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10" name="Google Shape;210;p29"/>
              <p:cNvSpPr/>
              <p:nvPr/>
            </p:nvSpPr>
            <p:spPr>
              <a:xfrm>
                <a:off x="7010400" y="1752600"/>
                <a:ext cx="914400" cy="914400"/>
              </a:xfrm>
              <a:prstGeom prst="ellipse">
                <a:avLst/>
              </a:prstGeom>
              <a:solidFill>
                <a:srgbClr val="A44773">
                  <a:alpha val="6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11" name="Google Shape;211;p29"/>
              <p:cNvSpPr/>
              <p:nvPr/>
            </p:nvSpPr>
            <p:spPr>
              <a:xfrm>
                <a:off x="7315200" y="5029200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…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9"/>
              <p:cNvSpPr/>
              <p:nvPr/>
            </p:nvSpPr>
            <p:spPr>
              <a:xfrm>
                <a:off x="7924800" y="1905000"/>
                <a:ext cx="12346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Media &amp;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general public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" name="Google Shape;213;p29"/>
            <p:cNvSpPr/>
            <p:nvPr/>
          </p:nvSpPr>
          <p:spPr>
            <a:xfrm>
              <a:off x="4648200" y="2750605"/>
              <a:ext cx="2430995" cy="243099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IT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OSCARS Stakeholders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29"/>
          <p:cNvSpPr/>
          <p:nvPr/>
        </p:nvSpPr>
        <p:spPr>
          <a:xfrm>
            <a:off x="8422114" y="1053284"/>
            <a:ext cx="3592408" cy="5579010"/>
          </a:xfrm>
          <a:prstGeom prst="rect">
            <a:avLst/>
          </a:prstGeom>
          <a:solidFill>
            <a:srgbClr val="E1EB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>
                <a:latin typeface="Calibri"/>
                <a:ea typeface="Calibri"/>
                <a:cs typeface="Calibri"/>
                <a:sym typeface="Calibri"/>
              </a:rPr>
              <a:t>List below any additional stakeholders’ macro-group (or feel free to be more specific!!) that should be targeted: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9"/>
          <p:cNvSpPr txBox="1"/>
          <p:nvPr>
            <p:ph type="title"/>
          </p:nvPr>
        </p:nvSpPr>
        <p:spPr>
          <a:xfrm>
            <a:off x="1711660" y="342058"/>
            <a:ext cx="87948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OSCARS STAKEHOLDERS (macro-groups) - Reporting back table 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30"/>
          <p:cNvGrpSpPr/>
          <p:nvPr/>
        </p:nvGrpSpPr>
        <p:grpSpPr>
          <a:xfrm>
            <a:off x="358280" y="1053284"/>
            <a:ext cx="8580859" cy="5462658"/>
            <a:chOff x="1219200" y="902069"/>
            <a:chExt cx="9067800" cy="5772650"/>
          </a:xfrm>
        </p:grpSpPr>
        <p:grpSp>
          <p:nvGrpSpPr>
            <p:cNvPr id="221" name="Google Shape;221;p30"/>
            <p:cNvGrpSpPr/>
            <p:nvPr/>
          </p:nvGrpSpPr>
          <p:grpSpPr>
            <a:xfrm>
              <a:off x="1219200" y="902069"/>
              <a:ext cx="9067800" cy="5772650"/>
              <a:chOff x="1219200" y="295446"/>
              <a:chExt cx="9067800" cy="5772650"/>
            </a:xfrm>
          </p:grpSpPr>
          <p:sp>
            <p:nvSpPr>
              <p:cNvPr id="222" name="Google Shape;222;p30"/>
              <p:cNvSpPr/>
              <p:nvPr/>
            </p:nvSpPr>
            <p:spPr>
              <a:xfrm>
                <a:off x="8382000" y="2845713"/>
                <a:ext cx="1905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EOSC-related projects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0"/>
              <p:cNvSpPr/>
              <p:nvPr/>
            </p:nvSpPr>
            <p:spPr>
              <a:xfrm>
                <a:off x="4464205" y="295446"/>
                <a:ext cx="20443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RIs’ shareholders and Research funding organisations</a:t>
                </a:r>
                <a:endParaRPr b="1" i="0" sz="1200" u="none" cap="none" strike="noStrike">
                  <a:solidFill>
                    <a:srgbClr val="1D1D1B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4" name="Google Shape;224;p30"/>
              <p:cNvSpPr/>
              <p:nvPr/>
            </p:nvSpPr>
            <p:spPr>
              <a:xfrm>
                <a:off x="8077200" y="4051757"/>
                <a:ext cx="22098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Data / Research initiatives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0"/>
              <p:cNvSpPr/>
              <p:nvPr/>
            </p:nvSpPr>
            <p:spPr>
              <a:xfrm>
                <a:off x="7010400" y="1047691"/>
                <a:ext cx="27302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bodies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Association and Task Forces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0"/>
              <p:cNvSpPr/>
              <p:nvPr/>
            </p:nvSpPr>
            <p:spPr>
              <a:xfrm>
                <a:off x="6400800" y="4648200"/>
                <a:ext cx="914400" cy="914400"/>
              </a:xfrm>
              <a:prstGeom prst="ellipse">
                <a:avLst/>
              </a:prstGeom>
              <a:solidFill>
                <a:srgbClr val="6549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pic>
            <p:nvPicPr>
              <p:cNvPr descr="abbvie-corp-responsibility-stakeholder-graphic.png" id="227" name="Google Shape;227;p3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95800" y="1981200"/>
                <a:ext cx="2756211" cy="27605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8" name="Google Shape;228;p30"/>
              <p:cNvSpPr/>
              <p:nvPr/>
            </p:nvSpPr>
            <p:spPr>
              <a:xfrm>
                <a:off x="5029200" y="990600"/>
                <a:ext cx="914400" cy="914400"/>
              </a:xfrm>
              <a:prstGeom prst="ellipse">
                <a:avLst/>
              </a:prstGeom>
              <a:solidFill>
                <a:srgbClr val="95B8E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9" name="Google Shape;229;p30"/>
              <p:cNvSpPr/>
              <p:nvPr/>
            </p:nvSpPr>
            <p:spPr>
              <a:xfrm>
                <a:off x="3581400" y="3581400"/>
                <a:ext cx="914400" cy="914400"/>
              </a:xfrm>
              <a:prstGeom prst="ellipse">
                <a:avLst/>
              </a:prstGeom>
              <a:solidFill>
                <a:srgbClr val="13257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30" name="Google Shape;230;p30"/>
              <p:cNvSpPr/>
              <p:nvPr/>
            </p:nvSpPr>
            <p:spPr>
              <a:xfrm>
                <a:off x="1628800" y="3889177"/>
                <a:ext cx="1800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e-infrastructures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0"/>
              <p:cNvSpPr/>
              <p:nvPr/>
            </p:nvSpPr>
            <p:spPr>
              <a:xfrm>
                <a:off x="6096000" y="1066800"/>
                <a:ext cx="914400" cy="914400"/>
              </a:xfrm>
              <a:prstGeom prst="ellipse">
                <a:avLst/>
              </a:prstGeom>
              <a:solidFill>
                <a:srgbClr val="E1EB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32" name="Google Shape;232;p30"/>
              <p:cNvSpPr/>
              <p:nvPr/>
            </p:nvSpPr>
            <p:spPr>
              <a:xfrm>
                <a:off x="5029210" y="5791196"/>
                <a:ext cx="2209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National &amp; Europen RIs / ERICs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0"/>
              <p:cNvSpPr/>
              <p:nvPr/>
            </p:nvSpPr>
            <p:spPr>
              <a:xfrm>
                <a:off x="2133600" y="4724400"/>
                <a:ext cx="20574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Researchers from academia &amp; industry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0"/>
              <p:cNvSpPr/>
              <p:nvPr/>
            </p:nvSpPr>
            <p:spPr>
              <a:xfrm>
                <a:off x="4267200" y="4495800"/>
                <a:ext cx="914400" cy="914400"/>
              </a:xfrm>
              <a:prstGeom prst="ellipse">
                <a:avLst/>
              </a:prstGeom>
              <a:solidFill>
                <a:srgbClr val="43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35" name="Google Shape;235;p30"/>
              <p:cNvSpPr/>
              <p:nvPr/>
            </p:nvSpPr>
            <p:spPr>
              <a:xfrm>
                <a:off x="1303952" y="1526977"/>
                <a:ext cx="25822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User communities in the Science Clusters, wider Research Community and Institutions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038600" y="1524000"/>
                <a:ext cx="914400" cy="914400"/>
              </a:xfrm>
              <a:prstGeom prst="ellipse">
                <a:avLst/>
              </a:prstGeom>
              <a:solidFill>
                <a:srgbClr val="598F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1219200" y="2633246"/>
                <a:ext cx="20882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EC, national authorities and funding agencies, policy makers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3505200" y="2514600"/>
                <a:ext cx="914400" cy="914400"/>
              </a:xfrm>
              <a:prstGeom prst="ellipse">
                <a:avLst/>
              </a:prstGeom>
              <a:solidFill>
                <a:srgbClr val="0069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7162800" y="3810000"/>
                <a:ext cx="914400" cy="914400"/>
              </a:xfrm>
              <a:prstGeom prst="ellipse">
                <a:avLst/>
              </a:prstGeom>
              <a:solidFill>
                <a:srgbClr val="7C30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7391400" y="2743200"/>
                <a:ext cx="914400" cy="914400"/>
              </a:xfrm>
              <a:prstGeom prst="ellipse">
                <a:avLst/>
              </a:prstGeom>
              <a:solidFill>
                <a:srgbClr val="A4477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5334000" y="4876800"/>
                <a:ext cx="914400" cy="914400"/>
              </a:xfrm>
              <a:prstGeom prst="ellipse">
                <a:avLst/>
              </a:prstGeom>
              <a:solidFill>
                <a:srgbClr val="666EA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7010400" y="1752600"/>
                <a:ext cx="914400" cy="914400"/>
              </a:xfrm>
              <a:prstGeom prst="ellipse">
                <a:avLst/>
              </a:prstGeom>
              <a:solidFill>
                <a:srgbClr val="A44773">
                  <a:alpha val="6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7315200" y="5029200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…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7924800" y="1905000"/>
                <a:ext cx="12346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Media &amp;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general public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" name="Google Shape;245;p30"/>
            <p:cNvSpPr/>
            <p:nvPr/>
          </p:nvSpPr>
          <p:spPr>
            <a:xfrm>
              <a:off x="4648200" y="2750605"/>
              <a:ext cx="2430995" cy="243099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IT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OSCARS Stakeholders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30"/>
          <p:cNvSpPr/>
          <p:nvPr/>
        </p:nvSpPr>
        <p:spPr>
          <a:xfrm>
            <a:off x="8422114" y="1053284"/>
            <a:ext cx="3592408" cy="5579010"/>
          </a:xfrm>
          <a:prstGeom prst="rect">
            <a:avLst/>
          </a:prstGeom>
          <a:solidFill>
            <a:srgbClr val="E1EB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>
                <a:latin typeface="Calibri"/>
                <a:ea typeface="Calibri"/>
                <a:cs typeface="Calibri"/>
                <a:sym typeface="Calibri"/>
              </a:rPr>
              <a:t>List below any additional stakeholders’ macro-group (or feel free to be more specific!!) that should be targeted: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0"/>
          <p:cNvSpPr txBox="1"/>
          <p:nvPr>
            <p:ph type="title"/>
          </p:nvPr>
        </p:nvSpPr>
        <p:spPr>
          <a:xfrm>
            <a:off x="1713054" y="342058"/>
            <a:ext cx="8869602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OSCARS STAKEHOLDERS (macro-groups) - Reporting back table 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1"/>
          <p:cNvGrpSpPr/>
          <p:nvPr/>
        </p:nvGrpSpPr>
        <p:grpSpPr>
          <a:xfrm>
            <a:off x="358280" y="1053284"/>
            <a:ext cx="8580859" cy="5462658"/>
            <a:chOff x="1219200" y="902069"/>
            <a:chExt cx="9067800" cy="5772650"/>
          </a:xfrm>
        </p:grpSpPr>
        <p:grpSp>
          <p:nvGrpSpPr>
            <p:cNvPr id="253" name="Google Shape;253;p31"/>
            <p:cNvGrpSpPr/>
            <p:nvPr/>
          </p:nvGrpSpPr>
          <p:grpSpPr>
            <a:xfrm>
              <a:off x="1219200" y="902069"/>
              <a:ext cx="9067800" cy="5772650"/>
              <a:chOff x="1219200" y="295446"/>
              <a:chExt cx="9067800" cy="5772650"/>
            </a:xfrm>
          </p:grpSpPr>
          <p:sp>
            <p:nvSpPr>
              <p:cNvPr id="254" name="Google Shape;254;p31"/>
              <p:cNvSpPr/>
              <p:nvPr/>
            </p:nvSpPr>
            <p:spPr>
              <a:xfrm>
                <a:off x="8382000" y="2845713"/>
                <a:ext cx="1905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EOSC-related projects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1"/>
              <p:cNvSpPr/>
              <p:nvPr/>
            </p:nvSpPr>
            <p:spPr>
              <a:xfrm>
                <a:off x="4464205" y="295446"/>
                <a:ext cx="20443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RIs’ shareholders and Research funding organisations</a:t>
                </a:r>
                <a:endParaRPr b="1" i="0" sz="1200" u="none" cap="none" strike="noStrike">
                  <a:solidFill>
                    <a:srgbClr val="1D1D1B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56" name="Google Shape;256;p31"/>
              <p:cNvSpPr/>
              <p:nvPr/>
            </p:nvSpPr>
            <p:spPr>
              <a:xfrm>
                <a:off x="8077200" y="4051757"/>
                <a:ext cx="22098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Data / Research initiatives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7010400" y="1047691"/>
                <a:ext cx="27302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bodies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Association and Task Forces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1"/>
              <p:cNvSpPr/>
              <p:nvPr/>
            </p:nvSpPr>
            <p:spPr>
              <a:xfrm>
                <a:off x="6400800" y="4648200"/>
                <a:ext cx="914400" cy="914400"/>
              </a:xfrm>
              <a:prstGeom prst="ellipse">
                <a:avLst/>
              </a:prstGeom>
              <a:solidFill>
                <a:srgbClr val="6549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pic>
            <p:nvPicPr>
              <p:cNvPr descr="abbvie-corp-responsibility-stakeholder-graphic.png" id="259" name="Google Shape;259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95800" y="1981200"/>
                <a:ext cx="2756211" cy="27605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0" name="Google Shape;260;p31"/>
              <p:cNvSpPr/>
              <p:nvPr/>
            </p:nvSpPr>
            <p:spPr>
              <a:xfrm>
                <a:off x="5029200" y="990600"/>
                <a:ext cx="914400" cy="914400"/>
              </a:xfrm>
              <a:prstGeom prst="ellipse">
                <a:avLst/>
              </a:prstGeom>
              <a:solidFill>
                <a:srgbClr val="95B8E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3581400" y="3581400"/>
                <a:ext cx="914400" cy="914400"/>
              </a:xfrm>
              <a:prstGeom prst="ellipse">
                <a:avLst/>
              </a:prstGeom>
              <a:solidFill>
                <a:srgbClr val="13257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62" name="Google Shape;262;p31"/>
              <p:cNvSpPr/>
              <p:nvPr/>
            </p:nvSpPr>
            <p:spPr>
              <a:xfrm>
                <a:off x="1628800" y="3889177"/>
                <a:ext cx="1800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e-infrastructures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1"/>
              <p:cNvSpPr/>
              <p:nvPr/>
            </p:nvSpPr>
            <p:spPr>
              <a:xfrm>
                <a:off x="6096000" y="1066800"/>
                <a:ext cx="914400" cy="914400"/>
              </a:xfrm>
              <a:prstGeom prst="ellipse">
                <a:avLst/>
              </a:prstGeom>
              <a:solidFill>
                <a:srgbClr val="E1EB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64" name="Google Shape;264;p31"/>
              <p:cNvSpPr/>
              <p:nvPr/>
            </p:nvSpPr>
            <p:spPr>
              <a:xfrm>
                <a:off x="5029210" y="5791196"/>
                <a:ext cx="2209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National &amp; Europen RIs / ERICs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1"/>
              <p:cNvSpPr/>
              <p:nvPr/>
            </p:nvSpPr>
            <p:spPr>
              <a:xfrm>
                <a:off x="2133600" y="4724400"/>
                <a:ext cx="20574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Researchers from academia &amp; industry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1"/>
              <p:cNvSpPr/>
              <p:nvPr/>
            </p:nvSpPr>
            <p:spPr>
              <a:xfrm>
                <a:off x="4267200" y="4495800"/>
                <a:ext cx="914400" cy="914400"/>
              </a:xfrm>
              <a:prstGeom prst="ellipse">
                <a:avLst/>
              </a:prstGeom>
              <a:solidFill>
                <a:srgbClr val="43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67" name="Google Shape;267;p31"/>
              <p:cNvSpPr/>
              <p:nvPr/>
            </p:nvSpPr>
            <p:spPr>
              <a:xfrm>
                <a:off x="1303952" y="1526977"/>
                <a:ext cx="25822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User communities in the Science Clusters, wider Research Community and Institutions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31"/>
              <p:cNvSpPr/>
              <p:nvPr/>
            </p:nvSpPr>
            <p:spPr>
              <a:xfrm>
                <a:off x="4038600" y="1524000"/>
                <a:ext cx="914400" cy="914400"/>
              </a:xfrm>
              <a:prstGeom prst="ellipse">
                <a:avLst/>
              </a:prstGeom>
              <a:solidFill>
                <a:srgbClr val="598F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69" name="Google Shape;269;p31"/>
              <p:cNvSpPr/>
              <p:nvPr/>
            </p:nvSpPr>
            <p:spPr>
              <a:xfrm>
                <a:off x="1219200" y="2633246"/>
                <a:ext cx="20882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EC, national authorities and funding agencies, policy makers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1"/>
              <p:cNvSpPr/>
              <p:nvPr/>
            </p:nvSpPr>
            <p:spPr>
              <a:xfrm>
                <a:off x="3505200" y="2514600"/>
                <a:ext cx="914400" cy="914400"/>
              </a:xfrm>
              <a:prstGeom prst="ellipse">
                <a:avLst/>
              </a:prstGeom>
              <a:solidFill>
                <a:srgbClr val="0069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71" name="Google Shape;271;p31"/>
              <p:cNvSpPr/>
              <p:nvPr/>
            </p:nvSpPr>
            <p:spPr>
              <a:xfrm>
                <a:off x="7162800" y="3810000"/>
                <a:ext cx="914400" cy="914400"/>
              </a:xfrm>
              <a:prstGeom prst="ellipse">
                <a:avLst/>
              </a:prstGeom>
              <a:solidFill>
                <a:srgbClr val="7C30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72" name="Google Shape;272;p31"/>
              <p:cNvSpPr/>
              <p:nvPr/>
            </p:nvSpPr>
            <p:spPr>
              <a:xfrm>
                <a:off x="7391400" y="2743200"/>
                <a:ext cx="914400" cy="914400"/>
              </a:xfrm>
              <a:prstGeom prst="ellipse">
                <a:avLst/>
              </a:prstGeom>
              <a:solidFill>
                <a:srgbClr val="A4477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73" name="Google Shape;273;p31"/>
              <p:cNvSpPr/>
              <p:nvPr/>
            </p:nvSpPr>
            <p:spPr>
              <a:xfrm>
                <a:off x="5334000" y="4876800"/>
                <a:ext cx="914400" cy="914400"/>
              </a:xfrm>
              <a:prstGeom prst="ellipse">
                <a:avLst/>
              </a:prstGeom>
              <a:solidFill>
                <a:srgbClr val="666EA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74" name="Google Shape;274;p31"/>
              <p:cNvSpPr/>
              <p:nvPr/>
            </p:nvSpPr>
            <p:spPr>
              <a:xfrm>
                <a:off x="7010400" y="1752600"/>
                <a:ext cx="914400" cy="914400"/>
              </a:xfrm>
              <a:prstGeom prst="ellipse">
                <a:avLst/>
              </a:prstGeom>
              <a:solidFill>
                <a:srgbClr val="A44773">
                  <a:alpha val="6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7315200" y="5029200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…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1"/>
              <p:cNvSpPr/>
              <p:nvPr/>
            </p:nvSpPr>
            <p:spPr>
              <a:xfrm>
                <a:off x="7924800" y="1905000"/>
                <a:ext cx="12346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Media &amp;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general public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7" name="Google Shape;277;p31"/>
            <p:cNvSpPr/>
            <p:nvPr/>
          </p:nvSpPr>
          <p:spPr>
            <a:xfrm>
              <a:off x="4648200" y="2750605"/>
              <a:ext cx="2430995" cy="243099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IT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OSCARS Stakeholders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31"/>
          <p:cNvSpPr/>
          <p:nvPr/>
        </p:nvSpPr>
        <p:spPr>
          <a:xfrm>
            <a:off x="8422114" y="1053284"/>
            <a:ext cx="3592408" cy="5579010"/>
          </a:xfrm>
          <a:prstGeom prst="rect">
            <a:avLst/>
          </a:prstGeom>
          <a:solidFill>
            <a:srgbClr val="E1EB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>
                <a:latin typeface="Calibri"/>
                <a:ea typeface="Calibri"/>
                <a:cs typeface="Calibri"/>
                <a:sym typeface="Calibri"/>
              </a:rPr>
              <a:t>List below any additional stakeholders’ macro-group (or feel free to be more specific!!) that should be targeted: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1"/>
          <p:cNvSpPr txBox="1"/>
          <p:nvPr>
            <p:ph type="title"/>
          </p:nvPr>
        </p:nvSpPr>
        <p:spPr>
          <a:xfrm>
            <a:off x="1713054" y="342058"/>
            <a:ext cx="8869602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OSCARS STAKEHOLDERS (macro-groups) - Reporting back breakout room 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2"/>
          <p:cNvGrpSpPr/>
          <p:nvPr/>
        </p:nvGrpSpPr>
        <p:grpSpPr>
          <a:xfrm>
            <a:off x="358280" y="1053284"/>
            <a:ext cx="8580859" cy="5462658"/>
            <a:chOff x="1219200" y="902069"/>
            <a:chExt cx="9067800" cy="5772650"/>
          </a:xfrm>
        </p:grpSpPr>
        <p:grpSp>
          <p:nvGrpSpPr>
            <p:cNvPr id="285" name="Google Shape;285;p32"/>
            <p:cNvGrpSpPr/>
            <p:nvPr/>
          </p:nvGrpSpPr>
          <p:grpSpPr>
            <a:xfrm>
              <a:off x="1219200" y="902069"/>
              <a:ext cx="9067800" cy="5772650"/>
              <a:chOff x="1219200" y="295446"/>
              <a:chExt cx="9067800" cy="5772650"/>
            </a:xfrm>
          </p:grpSpPr>
          <p:sp>
            <p:nvSpPr>
              <p:cNvPr id="286" name="Google Shape;286;p32"/>
              <p:cNvSpPr/>
              <p:nvPr/>
            </p:nvSpPr>
            <p:spPr>
              <a:xfrm>
                <a:off x="8382000" y="2845713"/>
                <a:ext cx="19050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EOSC-related projects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4464205" y="295446"/>
                <a:ext cx="20443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RIs’ shareholders and Research funding organisations</a:t>
                </a:r>
                <a:endParaRPr b="1" i="0" sz="1200" u="none" cap="none" strike="noStrike">
                  <a:solidFill>
                    <a:srgbClr val="1D1D1B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8077200" y="4051757"/>
                <a:ext cx="22098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Data / Research initiatives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7010400" y="1047691"/>
                <a:ext cx="27302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bodies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EOSC Association and Task Forces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6400800" y="4648200"/>
                <a:ext cx="914400" cy="914400"/>
              </a:xfrm>
              <a:prstGeom prst="ellipse">
                <a:avLst/>
              </a:prstGeom>
              <a:solidFill>
                <a:srgbClr val="6549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pic>
            <p:nvPicPr>
              <p:cNvPr descr="abbvie-corp-responsibility-stakeholder-graphic.png" id="291" name="Google Shape;291;p3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95800" y="1981200"/>
                <a:ext cx="2756211" cy="27605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2" name="Google Shape;292;p32"/>
              <p:cNvSpPr/>
              <p:nvPr/>
            </p:nvSpPr>
            <p:spPr>
              <a:xfrm>
                <a:off x="5029200" y="990600"/>
                <a:ext cx="914400" cy="914400"/>
              </a:xfrm>
              <a:prstGeom prst="ellipse">
                <a:avLst/>
              </a:prstGeom>
              <a:solidFill>
                <a:srgbClr val="95B8E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3581400" y="3581400"/>
                <a:ext cx="914400" cy="914400"/>
              </a:xfrm>
              <a:prstGeom prst="ellipse">
                <a:avLst/>
              </a:prstGeom>
              <a:solidFill>
                <a:srgbClr val="13257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1628800" y="3889177"/>
                <a:ext cx="18002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e-infrastructures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6096000" y="1066800"/>
                <a:ext cx="914400" cy="914400"/>
              </a:xfrm>
              <a:prstGeom prst="ellipse">
                <a:avLst/>
              </a:prstGeom>
              <a:solidFill>
                <a:srgbClr val="E1EB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5029210" y="5791196"/>
                <a:ext cx="22098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National &amp; Europen RIs / ERICs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2133600" y="4724400"/>
                <a:ext cx="20574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Researchers from academia &amp; industry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4267200" y="4495800"/>
                <a:ext cx="914400" cy="914400"/>
              </a:xfrm>
              <a:prstGeom prst="ellipse">
                <a:avLst/>
              </a:prstGeom>
              <a:solidFill>
                <a:srgbClr val="43434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1303952" y="1526977"/>
                <a:ext cx="25822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User communities in the Science Clusters, wider Research Community and Institutions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4038600" y="1524000"/>
                <a:ext cx="914400" cy="914400"/>
              </a:xfrm>
              <a:prstGeom prst="ellipse">
                <a:avLst/>
              </a:prstGeom>
              <a:solidFill>
                <a:srgbClr val="598F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1219200" y="2633246"/>
                <a:ext cx="208823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000000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EC, national authorities and funding agencies, policy makers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3505200" y="2514600"/>
                <a:ext cx="914400" cy="914400"/>
              </a:xfrm>
              <a:prstGeom prst="ellipse">
                <a:avLst/>
              </a:prstGeom>
              <a:solidFill>
                <a:srgbClr val="0069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7162800" y="3810000"/>
                <a:ext cx="914400" cy="914400"/>
              </a:xfrm>
              <a:prstGeom prst="ellipse">
                <a:avLst/>
              </a:prstGeom>
              <a:solidFill>
                <a:srgbClr val="7C304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7391400" y="2743200"/>
                <a:ext cx="914400" cy="914400"/>
              </a:xfrm>
              <a:prstGeom prst="ellipse">
                <a:avLst/>
              </a:prstGeom>
              <a:solidFill>
                <a:srgbClr val="A4477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5334000" y="4876800"/>
                <a:ext cx="914400" cy="914400"/>
              </a:xfrm>
              <a:prstGeom prst="ellipse">
                <a:avLst/>
              </a:prstGeom>
              <a:solidFill>
                <a:srgbClr val="666EA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7010400" y="1752600"/>
                <a:ext cx="914400" cy="914400"/>
              </a:xfrm>
              <a:prstGeom prst="ellipse">
                <a:avLst/>
              </a:prstGeom>
              <a:solidFill>
                <a:srgbClr val="A44773">
                  <a:alpha val="6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7315200" y="5029200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…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7924800" y="1905000"/>
                <a:ext cx="12346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Media &amp;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IT" sz="1200" u="none" cap="none" strike="noStrike">
                    <a:solidFill>
                      <a:srgbClr val="1D1D1B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general public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9" name="Google Shape;309;p32"/>
            <p:cNvSpPr/>
            <p:nvPr/>
          </p:nvSpPr>
          <p:spPr>
            <a:xfrm>
              <a:off x="4648200" y="2750605"/>
              <a:ext cx="2430995" cy="243099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IT" sz="1200" u="none" cap="none" strike="noStrike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OSCARS Stakeholders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32"/>
          <p:cNvSpPr/>
          <p:nvPr/>
        </p:nvSpPr>
        <p:spPr>
          <a:xfrm>
            <a:off x="8422114" y="1053284"/>
            <a:ext cx="3592408" cy="5579010"/>
          </a:xfrm>
          <a:prstGeom prst="rect">
            <a:avLst/>
          </a:prstGeom>
          <a:solidFill>
            <a:srgbClr val="E1EBE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IT">
                <a:latin typeface="Calibri"/>
                <a:ea typeface="Calibri"/>
                <a:cs typeface="Calibri"/>
                <a:sym typeface="Calibri"/>
              </a:rPr>
              <a:t>List below any additional stakeholders’ macro-group (or feel free to be more specific!!) that should be targeted: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2"/>
          <p:cNvSpPr txBox="1"/>
          <p:nvPr>
            <p:ph type="title"/>
          </p:nvPr>
        </p:nvSpPr>
        <p:spPr>
          <a:xfrm>
            <a:off x="1713054" y="342058"/>
            <a:ext cx="8869602" cy="34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T">
                <a:solidFill>
                  <a:schemeClr val="lt1"/>
                </a:solidFill>
              </a:rPr>
              <a:t>OSCARS STAKEHOLDERS (macro-groups) - Reporting back breakout room 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2023-12-14T13:12:42Z</dcterms:created>
  <dc:creator>Andrea Greco</dc:creator>
</cp:coreProperties>
</file>