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hTnU0iD+p2+0MPWGDw+ScbijCL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43aaf7eb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g2b43aaf7eb4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2b6d15a3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g2b2b6d15a38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43aaf7eb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2b43aaf7eb4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c25e667eac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2c25e667eac_1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2b6d15a3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2b2b6d15a38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2b6d15a3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g2b2b6d15a3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43aaf7eb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2b43aaf7eb4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43aaf7eb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2b43aaf7eb4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2b6d15a3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g2b2b6d15a38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43aaf7eb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g2b43aaf7eb4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43aaf7eb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g2b43aaf7eb4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g2b43aaf7eb4_0_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5" y="-96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2b43aaf7eb4_0_210"/>
          <p:cNvSpPr txBox="1"/>
          <p:nvPr>
            <p:ph type="ctrTitle"/>
          </p:nvPr>
        </p:nvSpPr>
        <p:spPr>
          <a:xfrm>
            <a:off x="406940" y="3081163"/>
            <a:ext cx="9973200" cy="1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b="1" sz="4800">
                <a:solidFill>
                  <a:srgbClr val="36277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g2b43aaf7eb4_0_210"/>
          <p:cNvSpPr txBox="1"/>
          <p:nvPr>
            <p:ph idx="1" type="subTitle"/>
          </p:nvPr>
        </p:nvSpPr>
        <p:spPr>
          <a:xfrm>
            <a:off x="406940" y="4769566"/>
            <a:ext cx="99732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b="0" i="0" sz="2400" u="none" cap="none" strike="noStrik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-3">
  <p:cSld name="Internal-3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" type="body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6842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b="0" i="0" sz="28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4236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b="0" i="0" sz="24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163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b="0" i="0" sz="20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327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b="0" i="0" sz="18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326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b="0" i="0" sz="18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8"/>
          <p:cNvSpPr txBox="1"/>
          <p:nvPr>
            <p:ph idx="2" type="body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b="0" i="0" sz="2800" u="none" cap="none" strike="noStrik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b="0" i="0" sz="24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b="0" i="0" sz="20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8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nternal-3">
  <p:cSld name="1_Internal-3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6842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b="0" i="0" sz="2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4236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b="0" i="0" sz="24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163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b="0" i="0" sz="20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327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326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9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9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-5">
  <p:cSld name="Internal-5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0"/>
          <p:cNvSpPr txBox="1"/>
          <p:nvPr>
            <p:ph idx="1" type="body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9447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b="0" i="0" sz="32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6842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b="0" i="0" sz="2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4236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b="0" i="0" sz="24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163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b="0" i="0" sz="20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162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b="0" i="0" sz="20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2" type="body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b="0" i="0" sz="16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0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-6">
  <p:cSld name="Internal-6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>
            <p:ph idx="2" type="pic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1"/>
          <p:cNvSpPr txBox="1"/>
          <p:nvPr>
            <p:ph idx="1" type="body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b="0" i="0" sz="16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1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1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b43aaf7eb4_0_219"/>
          <p:cNvSpPr txBox="1"/>
          <p:nvPr>
            <p:ph idx="10" type="dt"/>
          </p:nvPr>
        </p:nvSpPr>
        <p:spPr>
          <a:xfrm>
            <a:off x="413886" y="6411862"/>
            <a:ext cx="193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g2b43aaf7eb4_0_219"/>
          <p:cNvSpPr txBox="1"/>
          <p:nvPr>
            <p:ph idx="11" type="ftr"/>
          </p:nvPr>
        </p:nvSpPr>
        <p:spPr>
          <a:xfrm>
            <a:off x="4649774" y="6411862"/>
            <a:ext cx="289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g2b43aaf7eb4_0_219"/>
          <p:cNvSpPr txBox="1"/>
          <p:nvPr>
            <p:ph idx="12" type="sldNum"/>
          </p:nvPr>
        </p:nvSpPr>
        <p:spPr>
          <a:xfrm>
            <a:off x="9848227" y="6411862"/>
            <a:ext cx="193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g2b43aaf7eb4_0_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0608" y="-62217"/>
            <a:ext cx="12413213" cy="6982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_Blank">
  <p:cSld name="Internal_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b43aaf7eb4_0_214"/>
          <p:cNvSpPr txBox="1"/>
          <p:nvPr>
            <p:ph idx="10" type="dt"/>
          </p:nvPr>
        </p:nvSpPr>
        <p:spPr>
          <a:xfrm>
            <a:off x="413886" y="6411862"/>
            <a:ext cx="193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g2b43aaf7eb4_0_214"/>
          <p:cNvSpPr txBox="1"/>
          <p:nvPr>
            <p:ph idx="11" type="ftr"/>
          </p:nvPr>
        </p:nvSpPr>
        <p:spPr>
          <a:xfrm>
            <a:off x="4649774" y="6411862"/>
            <a:ext cx="289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g2b43aaf7eb4_0_214"/>
          <p:cNvSpPr txBox="1"/>
          <p:nvPr>
            <p:ph idx="12" type="sldNum"/>
          </p:nvPr>
        </p:nvSpPr>
        <p:spPr>
          <a:xfrm>
            <a:off x="9848227" y="6411862"/>
            <a:ext cx="193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g2b43aaf7eb4_0_214"/>
          <p:cNvSpPr txBox="1"/>
          <p:nvPr>
            <p:ph type="title"/>
          </p:nvPr>
        </p:nvSpPr>
        <p:spPr>
          <a:xfrm>
            <a:off x="1787860" y="293932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-3">
  <p:cSld name="Internal-3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b43aaf7eb4_0_224"/>
          <p:cNvSpPr txBox="1"/>
          <p:nvPr>
            <p:ph idx="1" type="body"/>
          </p:nvPr>
        </p:nvSpPr>
        <p:spPr>
          <a:xfrm>
            <a:off x="413886" y="2754312"/>
            <a:ext cx="11367300" cy="3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6842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b="0" i="0" sz="28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4236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b="0" i="0" sz="24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163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b="0" i="0" sz="20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327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b="0" i="0" sz="18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326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b="0" i="0" sz="18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g2b43aaf7eb4_0_224"/>
          <p:cNvSpPr txBox="1"/>
          <p:nvPr>
            <p:ph idx="2" type="body"/>
          </p:nvPr>
        </p:nvSpPr>
        <p:spPr>
          <a:xfrm>
            <a:off x="413886" y="1340919"/>
            <a:ext cx="113673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b="0" i="0" sz="2800" u="none" cap="none" strike="noStrik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b="0" i="0" sz="24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b="0" i="0" sz="20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2b43aaf7eb4_0_224"/>
          <p:cNvSpPr txBox="1"/>
          <p:nvPr>
            <p:ph idx="10" type="dt"/>
          </p:nvPr>
        </p:nvSpPr>
        <p:spPr>
          <a:xfrm>
            <a:off x="413886" y="6411862"/>
            <a:ext cx="193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g2b43aaf7eb4_0_224"/>
          <p:cNvSpPr txBox="1"/>
          <p:nvPr>
            <p:ph idx="11" type="ftr"/>
          </p:nvPr>
        </p:nvSpPr>
        <p:spPr>
          <a:xfrm>
            <a:off x="4649774" y="6411862"/>
            <a:ext cx="289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g2b43aaf7eb4_0_224"/>
          <p:cNvSpPr txBox="1"/>
          <p:nvPr>
            <p:ph idx="12" type="sldNum"/>
          </p:nvPr>
        </p:nvSpPr>
        <p:spPr>
          <a:xfrm>
            <a:off x="9848227" y="6411862"/>
            <a:ext cx="193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g2b43aaf7eb4_0_224"/>
          <p:cNvSpPr txBox="1"/>
          <p:nvPr>
            <p:ph type="title"/>
          </p:nvPr>
        </p:nvSpPr>
        <p:spPr>
          <a:xfrm>
            <a:off x="1787860" y="293932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nternal-3">
  <p:cSld name="1_Internal-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b43aaf7eb4_0_231"/>
          <p:cNvSpPr txBox="1"/>
          <p:nvPr>
            <p:ph idx="1" type="body"/>
          </p:nvPr>
        </p:nvSpPr>
        <p:spPr>
          <a:xfrm>
            <a:off x="433137" y="1528763"/>
            <a:ext cx="11271300" cy="46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6842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b="0" i="0" sz="2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4236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b="0" i="0" sz="24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163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b="0" i="0" sz="20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327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326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g2b43aaf7eb4_0_231"/>
          <p:cNvSpPr txBox="1"/>
          <p:nvPr>
            <p:ph idx="10" type="dt"/>
          </p:nvPr>
        </p:nvSpPr>
        <p:spPr>
          <a:xfrm>
            <a:off x="413886" y="6411862"/>
            <a:ext cx="193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2b43aaf7eb4_0_231"/>
          <p:cNvSpPr txBox="1"/>
          <p:nvPr>
            <p:ph idx="11" type="ftr"/>
          </p:nvPr>
        </p:nvSpPr>
        <p:spPr>
          <a:xfrm>
            <a:off x="4649774" y="6411862"/>
            <a:ext cx="289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g2b43aaf7eb4_0_231"/>
          <p:cNvSpPr txBox="1"/>
          <p:nvPr>
            <p:ph idx="12" type="sldNum"/>
          </p:nvPr>
        </p:nvSpPr>
        <p:spPr>
          <a:xfrm>
            <a:off x="9848227" y="6411862"/>
            <a:ext cx="193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g2b43aaf7eb4_0_231"/>
          <p:cNvSpPr txBox="1"/>
          <p:nvPr>
            <p:ph type="title"/>
          </p:nvPr>
        </p:nvSpPr>
        <p:spPr>
          <a:xfrm>
            <a:off x="1787860" y="293932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-5">
  <p:cSld name="Internal-5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b43aaf7eb4_0_237"/>
          <p:cNvSpPr txBox="1"/>
          <p:nvPr>
            <p:ph idx="10" type="dt"/>
          </p:nvPr>
        </p:nvSpPr>
        <p:spPr>
          <a:xfrm>
            <a:off x="413886" y="6411862"/>
            <a:ext cx="193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g2b43aaf7eb4_0_237"/>
          <p:cNvSpPr txBox="1"/>
          <p:nvPr>
            <p:ph idx="11" type="ftr"/>
          </p:nvPr>
        </p:nvSpPr>
        <p:spPr>
          <a:xfrm>
            <a:off x="4649774" y="6411862"/>
            <a:ext cx="289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g2b43aaf7eb4_0_237"/>
          <p:cNvSpPr txBox="1"/>
          <p:nvPr>
            <p:ph idx="12" type="sldNum"/>
          </p:nvPr>
        </p:nvSpPr>
        <p:spPr>
          <a:xfrm>
            <a:off x="9848227" y="6411862"/>
            <a:ext cx="193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g2b43aaf7eb4_0_237"/>
          <p:cNvSpPr txBox="1"/>
          <p:nvPr>
            <p:ph idx="1" type="body"/>
          </p:nvPr>
        </p:nvSpPr>
        <p:spPr>
          <a:xfrm>
            <a:off x="4841506" y="1251743"/>
            <a:ext cx="6901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9447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b="0" i="0" sz="32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6842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b="0" i="0" sz="2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4236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b="0" i="0" sz="24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163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b="0" i="0" sz="20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162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b="0" i="0" sz="20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2b43aaf7eb4_0_237"/>
          <p:cNvSpPr txBox="1"/>
          <p:nvPr>
            <p:ph idx="2" type="body"/>
          </p:nvPr>
        </p:nvSpPr>
        <p:spPr>
          <a:xfrm>
            <a:off x="423512" y="1251744"/>
            <a:ext cx="4226400" cy="48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b="0" i="0" sz="16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g2b43aaf7eb4_0_237"/>
          <p:cNvSpPr txBox="1"/>
          <p:nvPr>
            <p:ph type="title"/>
          </p:nvPr>
        </p:nvSpPr>
        <p:spPr>
          <a:xfrm>
            <a:off x="1787860" y="293932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-6">
  <p:cSld name="Internal-6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b43aaf7eb4_0_244"/>
          <p:cNvSpPr/>
          <p:nvPr>
            <p:ph idx="2" type="pic"/>
          </p:nvPr>
        </p:nvSpPr>
        <p:spPr>
          <a:xfrm>
            <a:off x="4908884" y="1396674"/>
            <a:ext cx="6805200" cy="46143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g2b43aaf7eb4_0_244"/>
          <p:cNvSpPr txBox="1"/>
          <p:nvPr>
            <p:ph idx="1" type="body"/>
          </p:nvPr>
        </p:nvSpPr>
        <p:spPr>
          <a:xfrm>
            <a:off x="452387" y="1396674"/>
            <a:ext cx="4197300" cy="4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b="0" i="0" sz="16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g2b43aaf7eb4_0_244"/>
          <p:cNvSpPr txBox="1"/>
          <p:nvPr>
            <p:ph idx="10" type="dt"/>
          </p:nvPr>
        </p:nvSpPr>
        <p:spPr>
          <a:xfrm>
            <a:off x="413886" y="6411862"/>
            <a:ext cx="193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g2b43aaf7eb4_0_244"/>
          <p:cNvSpPr txBox="1"/>
          <p:nvPr>
            <p:ph idx="11" type="ftr"/>
          </p:nvPr>
        </p:nvSpPr>
        <p:spPr>
          <a:xfrm>
            <a:off x="4649774" y="6411862"/>
            <a:ext cx="289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g2b43aaf7eb4_0_244"/>
          <p:cNvSpPr txBox="1"/>
          <p:nvPr>
            <p:ph idx="12" type="sldNum"/>
          </p:nvPr>
        </p:nvSpPr>
        <p:spPr>
          <a:xfrm>
            <a:off x="9848227" y="6411862"/>
            <a:ext cx="193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g2b43aaf7eb4_0_244"/>
          <p:cNvSpPr txBox="1"/>
          <p:nvPr>
            <p:ph type="title"/>
          </p:nvPr>
        </p:nvSpPr>
        <p:spPr>
          <a:xfrm>
            <a:off x="1787860" y="293932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_Blank">
  <p:cSld name="Internal_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"/>
          <p:cNvSpPr txBox="1"/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b="1" sz="4800">
                <a:solidFill>
                  <a:srgbClr val="36277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"/>
          <p:cNvSpPr txBox="1"/>
          <p:nvPr>
            <p:ph idx="1" type="subTitle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b="0" i="0" sz="2400" u="none" cap="none" strike="noStrik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g2b43aaf7eb4_0_20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25550"/>
            <a:ext cx="12182131" cy="68524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g2b43aaf7eb4_0_204"/>
          <p:cNvSpPr txBox="1"/>
          <p:nvPr>
            <p:ph idx="10" type="dt"/>
          </p:nvPr>
        </p:nvSpPr>
        <p:spPr>
          <a:xfrm>
            <a:off x="413886" y="6411862"/>
            <a:ext cx="193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g2b43aaf7eb4_0_204"/>
          <p:cNvSpPr txBox="1"/>
          <p:nvPr>
            <p:ph idx="11" type="ftr"/>
          </p:nvPr>
        </p:nvSpPr>
        <p:spPr>
          <a:xfrm>
            <a:off x="4649774" y="6411862"/>
            <a:ext cx="289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g2b43aaf7eb4_0_204"/>
          <p:cNvSpPr txBox="1"/>
          <p:nvPr>
            <p:ph idx="12" type="sldNum"/>
          </p:nvPr>
        </p:nvSpPr>
        <p:spPr>
          <a:xfrm>
            <a:off x="9848227" y="6411862"/>
            <a:ext cx="193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" name="Google Shape;10;g2b43aaf7eb4_0_204"/>
          <p:cNvSpPr txBox="1"/>
          <p:nvPr>
            <p:ph type="title"/>
          </p:nvPr>
        </p:nvSpPr>
        <p:spPr>
          <a:xfrm>
            <a:off x="1787860" y="293932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25550"/>
            <a:ext cx="12182131" cy="685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4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4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4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eucaif.org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43aaf7eb4_0_99"/>
          <p:cNvSpPr txBox="1"/>
          <p:nvPr>
            <p:ph type="ctrTitle"/>
          </p:nvPr>
        </p:nvSpPr>
        <p:spPr>
          <a:xfrm>
            <a:off x="406940" y="3081163"/>
            <a:ext cx="9973200" cy="1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</a:pPr>
            <a:r>
              <a:rPr lang="en-GB"/>
              <a:t>OSCARS Kick-Off Meeting - Group exercise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2b6d15a38_0_23"/>
          <p:cNvSpPr txBox="1"/>
          <p:nvPr>
            <p:ph type="title"/>
          </p:nvPr>
        </p:nvSpPr>
        <p:spPr>
          <a:xfrm>
            <a:off x="2520116" y="315120"/>
            <a:ext cx="81282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/>
              <a:t>Group exercise - Reporting back breakout room 3</a:t>
            </a:r>
            <a:endParaRPr/>
          </a:p>
        </p:txBody>
      </p:sp>
      <p:sp>
        <p:nvSpPr>
          <p:cNvPr id="158" name="Google Shape;158;g2b2b6d15a38_0_23"/>
          <p:cNvSpPr txBox="1"/>
          <p:nvPr/>
        </p:nvSpPr>
        <p:spPr>
          <a:xfrm>
            <a:off x="467393" y="1045488"/>
            <a:ext cx="11532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3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How could OSCARS help RI users benefit from EOSC?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Information - What is out there?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Training (OSCARS Summer school, workshops, hackathons,...) - How can I use it/benefit from it?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Feedback gathering - What is missing?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Anything else?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Competence centres best practice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Are there any commonalities between the concepts of the 5 clusters?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Which would that be?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Rank them according to impact and readiness level.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Any major gaps OSCARS could fill?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43aaf7eb4_0_36"/>
          <p:cNvSpPr txBox="1"/>
          <p:nvPr>
            <p:ph type="title"/>
          </p:nvPr>
        </p:nvSpPr>
        <p:spPr>
          <a:xfrm>
            <a:off x="2520116" y="315120"/>
            <a:ext cx="81282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/>
              <a:t>Group exercise - Reporting back breakout room 4</a:t>
            </a:r>
            <a:endParaRPr/>
          </a:p>
        </p:txBody>
      </p:sp>
      <p:sp>
        <p:nvSpPr>
          <p:cNvPr id="164" name="Google Shape;164;g2b43aaf7eb4_0_36"/>
          <p:cNvSpPr txBox="1"/>
          <p:nvPr/>
        </p:nvSpPr>
        <p:spPr>
          <a:xfrm>
            <a:off x="467393" y="1045488"/>
            <a:ext cx="11532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Competence centres best practice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Are there any commonalities between the concepts of the 5 clusters?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Which would that be?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Rank them according to impact and readiness level.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Any major gaps OSCARS could fill?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VREs and Co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Are there any commonalities between the concepts of the 5 clusters?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Which would that be?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Rank them according to impact and readiness level.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Any major gaps OSCARS could fill?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25e667eac_1_13"/>
          <p:cNvSpPr txBox="1"/>
          <p:nvPr>
            <p:ph type="title"/>
          </p:nvPr>
        </p:nvSpPr>
        <p:spPr>
          <a:xfrm>
            <a:off x="2520116" y="315120"/>
            <a:ext cx="81282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/>
              <a:t>Group exercise - Reporting back breakout room 5</a:t>
            </a:r>
            <a:endParaRPr/>
          </a:p>
        </p:txBody>
      </p:sp>
      <p:sp>
        <p:nvSpPr>
          <p:cNvPr id="170" name="Google Shape;170;g2c25e667eac_1_13"/>
          <p:cNvSpPr txBox="1"/>
          <p:nvPr/>
        </p:nvSpPr>
        <p:spPr>
          <a:xfrm>
            <a:off x="517718" y="963013"/>
            <a:ext cx="11532000" cy="58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b="1" lang="en-GB" sz="1600">
                <a:highlight>
                  <a:srgbClr val="FFFFFF"/>
                </a:highlight>
              </a:rPr>
              <a:t>Communication: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>
                <a:highlight>
                  <a:srgbClr val="FFFFFF"/>
                </a:highlight>
              </a:rPr>
              <a:t>Preference: go via competence centers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>
                <a:highlight>
                  <a:srgbClr val="FFFFFF"/>
                </a:highlight>
              </a:rPr>
              <a:t>Bottleneck: blueprint/template/responsibles will take a while to be appointed  how to communicate earlier?</a:t>
            </a:r>
            <a:endParaRPr sz="1600">
              <a:highlight>
                <a:srgbClr val="FFFFFF"/>
              </a:highlight>
            </a:endParaRPr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>
                <a:highlight>
                  <a:srgbClr val="FFFFFF"/>
                </a:highlight>
              </a:rPr>
              <a:t>OSCARS WP1 (competence center) generating a list of experts and expertise on a similar timescale as EVERSE needs to contact external experts.  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>
                <a:highlight>
                  <a:srgbClr val="FFFFFF"/>
                </a:highlight>
              </a:rPr>
              <a:t>Next step: mapping of needs and solutions between the two projects in terms of competences, then gap analysis.</a:t>
            </a:r>
            <a:endParaRPr sz="1600"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>
                <a:highlight>
                  <a:srgbClr val="FFFFFF"/>
                </a:highlight>
              </a:rPr>
              <a:t>Tools and software landscape analysis could be done in collaboration between OSCARS and EVERSE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b="1" lang="en-GB" sz="1600">
                <a:highlight>
                  <a:srgbClr val="FFFFFF"/>
                </a:highlight>
              </a:rPr>
              <a:t>Additional pilots</a:t>
            </a:r>
            <a:endParaRPr b="1" sz="1600"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>
                <a:highlight>
                  <a:srgbClr val="FFFFFF"/>
                </a:highlight>
              </a:rPr>
              <a:t>Main places where we may want to encourage more pilots:Lower-t</a:t>
            </a:r>
            <a:endParaRPr sz="1600">
              <a:highlight>
                <a:srgbClr val="FFFFFF"/>
              </a:highlight>
            </a:endParaRPr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>
                <a:highlight>
                  <a:srgbClr val="FFFFFF"/>
                </a:highlight>
              </a:rPr>
              <a:t>Lower tier (e.g. smaller user base) software than ENVRI-HUB (if needed)</a:t>
            </a:r>
            <a:endParaRPr sz="1600">
              <a:highlight>
                <a:srgbClr val="FFFFFF"/>
              </a:highlight>
            </a:endParaRPr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>
                <a:highlight>
                  <a:srgbClr val="FFFFFF"/>
                </a:highlight>
              </a:rPr>
              <a:t>ESCAPE astronomy and astrophysics</a:t>
            </a:r>
            <a:endParaRPr sz="1600">
              <a:highlight>
                <a:srgbClr val="FFFFFF"/>
              </a:highlight>
            </a:endParaRPr>
          </a:p>
          <a:p>
            <a:pPr indent="-33020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>
                <a:highlight>
                  <a:srgbClr val="FFFFFF"/>
                </a:highlight>
              </a:rPr>
              <a:t>How to encourage more pilots: advertise infrastructure software and tools (e.g. VREs)</a:t>
            </a:r>
            <a:endParaRPr sz="16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110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b="1" lang="en-GB" sz="1600">
                <a:latin typeface="Calibri"/>
                <a:ea typeface="Calibri"/>
                <a:cs typeface="Calibri"/>
                <a:sym typeface="Calibri"/>
              </a:rPr>
              <a:t>AI/ML</a:t>
            </a:r>
            <a:r>
              <a:rPr b="1" lang="en-GB" sz="1600">
                <a:highlight>
                  <a:srgbClr val="FFFFFF"/>
                </a:highlight>
              </a:rPr>
              <a:t>I</a:t>
            </a:r>
            <a:endParaRPr b="1" sz="1600"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>
                <a:highlight>
                  <a:srgbClr val="FFFFFF"/>
                </a:highlight>
              </a:rPr>
              <a:t>Need to understand (gap analysis) if there are organised groups talking about AI/ML in the cluster scientific communities  </a:t>
            </a:r>
            <a:endParaRPr sz="1600"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>
                <a:highlight>
                  <a:srgbClr val="FFFFFF"/>
                </a:highlight>
              </a:rPr>
              <a:t>ESCAPE: EuCAIF (</a:t>
            </a:r>
            <a:r>
              <a:rPr lang="en-GB" sz="16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https://www.eucaif.org</a:t>
            </a:r>
            <a:r>
              <a:rPr lang="en-GB" sz="1600">
                <a:highlight>
                  <a:srgbClr val="FFFFFF"/>
                </a:highlight>
              </a:rPr>
              <a:t>)</a:t>
            </a:r>
            <a:endParaRPr sz="1600"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2520116" y="315120"/>
            <a:ext cx="8128311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/>
              <a:t>Group exercise - Topics to be discussed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467393" y="1045488"/>
            <a:ext cx="11532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OSCARS Consolidation activities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Competence centres best practice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VREs and Co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How could OSCARS help RI users benefit from EOSC? 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lphaLcPeriod"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Information - What is out there?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lphaLcPeriod"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Training (OSCARS Summer school, workshops, hackathons,...) - How can I use it/benefit from it?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lphaLcPeriod"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Feedback gathering - What is missing?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2b6d15a38_0_7"/>
          <p:cNvSpPr txBox="1"/>
          <p:nvPr>
            <p:ph type="title"/>
          </p:nvPr>
        </p:nvSpPr>
        <p:spPr>
          <a:xfrm>
            <a:off x="2520116" y="315120"/>
            <a:ext cx="81282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/>
              <a:t>Group exercise - Suggested breakout timetable</a:t>
            </a:r>
            <a:endParaRPr/>
          </a:p>
        </p:txBody>
      </p:sp>
      <p:sp>
        <p:nvSpPr>
          <p:cNvPr id="115" name="Google Shape;115;g2b2b6d15a38_0_7"/>
          <p:cNvSpPr txBox="1"/>
          <p:nvPr/>
        </p:nvSpPr>
        <p:spPr>
          <a:xfrm>
            <a:off x="467393" y="1045488"/>
            <a:ext cx="11532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Round of introduction and assign a rapporteur (total 5’)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Check-in: Any questions with respect to the group work in the coming 20 minutes? (5’)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Discuss the questions provided (20’)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Summarise and provide 3 main points (10’)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Please feel free to duplicate your slide if you need more space but try to keep it short!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2b6d15a38_0_13"/>
          <p:cNvSpPr txBox="1"/>
          <p:nvPr>
            <p:ph type="title"/>
          </p:nvPr>
        </p:nvSpPr>
        <p:spPr>
          <a:xfrm>
            <a:off x="2520116" y="315120"/>
            <a:ext cx="81282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/>
              <a:t>Group exercise</a:t>
            </a:r>
            <a:r>
              <a:rPr lang="en-GB"/>
              <a:t> - Reporting back table 1</a:t>
            </a:r>
            <a:endParaRPr/>
          </a:p>
        </p:txBody>
      </p:sp>
      <p:sp>
        <p:nvSpPr>
          <p:cNvPr id="121" name="Google Shape;121;g2b2b6d15a38_0_13"/>
          <p:cNvSpPr txBox="1"/>
          <p:nvPr/>
        </p:nvSpPr>
        <p:spPr>
          <a:xfrm>
            <a:off x="467393" y="1045488"/>
            <a:ext cx="1153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b2b6d15a38_0_13"/>
          <p:cNvSpPr txBox="1"/>
          <p:nvPr/>
        </p:nvSpPr>
        <p:spPr>
          <a:xfrm>
            <a:off x="467393" y="1045488"/>
            <a:ext cx="11532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Competence centres best practice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Are there any commonalities between the concepts of the 5 clusters?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Which would that be?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Rank them according to impact and readiness level.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Any major gaps OSCARS could fill?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VREs and Co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Are there any commonalities between the concepts of the 5 clusters?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Which would that be?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Rank them according to impact and readiness level.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Any major gaps OSCARS could fill?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43aaf7eb4_0_13"/>
          <p:cNvSpPr txBox="1"/>
          <p:nvPr>
            <p:ph type="title"/>
          </p:nvPr>
        </p:nvSpPr>
        <p:spPr>
          <a:xfrm>
            <a:off x="2520116" y="315120"/>
            <a:ext cx="81282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/>
              <a:t>Group exercise</a:t>
            </a:r>
            <a:r>
              <a:rPr lang="en-GB"/>
              <a:t> - Reporting back table 2</a:t>
            </a:r>
            <a:endParaRPr/>
          </a:p>
        </p:txBody>
      </p:sp>
      <p:sp>
        <p:nvSpPr>
          <p:cNvPr id="128" name="Google Shape;128;g2b43aaf7eb4_0_13"/>
          <p:cNvSpPr txBox="1"/>
          <p:nvPr/>
        </p:nvSpPr>
        <p:spPr>
          <a:xfrm>
            <a:off x="467393" y="1045488"/>
            <a:ext cx="11532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2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VREs and Co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Are there any commonalities between the concepts of the 5 clusters?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Which would that be?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Rank them according to impact and readiness level.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Any major gaps OSCARS could fill?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2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How could OSCARS help RI users benefit from EOSC?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Information - What is out there?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Training (OSCARS Summer school, workshops, hackathons,...) - How can I use it/benefit from it?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Feedback gathering - What is missing?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Anything else?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43aaf7eb4_0_18"/>
          <p:cNvSpPr txBox="1"/>
          <p:nvPr>
            <p:ph type="title"/>
          </p:nvPr>
        </p:nvSpPr>
        <p:spPr>
          <a:xfrm>
            <a:off x="2520116" y="315120"/>
            <a:ext cx="81282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/>
              <a:t>Group exercise</a:t>
            </a:r>
            <a:r>
              <a:rPr lang="en-GB"/>
              <a:t> - Reporting back table 3</a:t>
            </a:r>
            <a:endParaRPr/>
          </a:p>
        </p:txBody>
      </p:sp>
      <p:sp>
        <p:nvSpPr>
          <p:cNvPr id="134" name="Google Shape;134;g2b43aaf7eb4_0_18"/>
          <p:cNvSpPr txBox="1"/>
          <p:nvPr/>
        </p:nvSpPr>
        <p:spPr>
          <a:xfrm>
            <a:off x="467393" y="1045488"/>
            <a:ext cx="11532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3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How could OSCARS help RI users benefit from EOSC?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Information - What is out there?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Training (OSCARS Summer school, workshops, hackathons,...) - How can I use it/benefit from it?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Feedback gathering - What is missing?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Anything else?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Competence centres best practice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Are there any commonalities between the concepts of the 5 clusters?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Which would that be?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Rank them according to impact and readiness level.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Any major gaps OSCARS could fill?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b2b6d15a38_0_18"/>
          <p:cNvSpPr txBox="1"/>
          <p:nvPr>
            <p:ph type="title"/>
          </p:nvPr>
        </p:nvSpPr>
        <p:spPr>
          <a:xfrm>
            <a:off x="2520116" y="315120"/>
            <a:ext cx="81282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/>
              <a:t>Group exercise</a:t>
            </a:r>
            <a:r>
              <a:rPr lang="en-GB"/>
              <a:t> - Reporting back table 4</a:t>
            </a:r>
            <a:endParaRPr/>
          </a:p>
        </p:txBody>
      </p:sp>
      <p:sp>
        <p:nvSpPr>
          <p:cNvPr id="140" name="Google Shape;140;g2b2b6d15a38_0_18"/>
          <p:cNvSpPr txBox="1"/>
          <p:nvPr/>
        </p:nvSpPr>
        <p:spPr>
          <a:xfrm>
            <a:off x="467393" y="1045488"/>
            <a:ext cx="11532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Competence centres best practice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Are there any commonalities between the concepts of the 5 clusters?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Which would that be?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Rank them according to impact and readiness level.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Any major gaps OSCARS could fill?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VREs and Co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Are there any commonalities between the concepts of the 5 clusters?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Which would that be?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Rank them according to impact and readiness level.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Any major gaps OSCARS could fill?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43aaf7eb4_0_23"/>
          <p:cNvSpPr txBox="1"/>
          <p:nvPr>
            <p:ph type="title"/>
          </p:nvPr>
        </p:nvSpPr>
        <p:spPr>
          <a:xfrm>
            <a:off x="2520116" y="315120"/>
            <a:ext cx="81282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/>
              <a:t>Group exercise</a:t>
            </a:r>
            <a:r>
              <a:rPr lang="en-GB"/>
              <a:t> - </a:t>
            </a:r>
            <a:r>
              <a:rPr lang="en-GB"/>
              <a:t>Reporting back breakout room 1</a:t>
            </a:r>
            <a:endParaRPr/>
          </a:p>
        </p:txBody>
      </p:sp>
      <p:sp>
        <p:nvSpPr>
          <p:cNvPr id="146" name="Google Shape;146;g2b43aaf7eb4_0_23"/>
          <p:cNvSpPr txBox="1"/>
          <p:nvPr/>
        </p:nvSpPr>
        <p:spPr>
          <a:xfrm>
            <a:off x="467393" y="1045488"/>
            <a:ext cx="11532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Competence centres best practice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Are there any commonalities between the concepts of the 5 clusters?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Which would that be?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Rank them according to impact and readiness level.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Any major gaps OSCARS could fill?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VREs and Co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Are there any commonalities between the concepts of the 5 clusters?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Which would that be?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Rank them according to impact and readiness level.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Any major gaps OSCARS could fill?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43aaf7eb4_0_28"/>
          <p:cNvSpPr txBox="1"/>
          <p:nvPr>
            <p:ph type="title"/>
          </p:nvPr>
        </p:nvSpPr>
        <p:spPr>
          <a:xfrm>
            <a:off x="2520116" y="315120"/>
            <a:ext cx="81282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/>
              <a:t>Group exercise - Reporting back breakout room 2</a:t>
            </a:r>
            <a:endParaRPr/>
          </a:p>
        </p:txBody>
      </p:sp>
      <p:sp>
        <p:nvSpPr>
          <p:cNvPr id="152" name="Google Shape;152;g2b43aaf7eb4_0_28"/>
          <p:cNvSpPr txBox="1"/>
          <p:nvPr/>
        </p:nvSpPr>
        <p:spPr>
          <a:xfrm>
            <a:off x="467393" y="1045488"/>
            <a:ext cx="11532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2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VREs and Co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Are there any commonalities between the concepts of the 5 clusters?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Which would that be?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Rank them according to impact and readiness level.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Any major gaps OSCARS could fill?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2"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How could OSCARS help RI users benefit from EOSC?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Information - What is out there?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Training (OSCARS Summer school, workshops, hackathons,...) - How can I use it/benefit from it?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Feedback gathering - What is missing?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L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Anything else?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2023-12-14T13:12:42Z</dcterms:created>
  <dc:creator>Andrea Greco</dc:creator>
</cp:coreProperties>
</file>