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91" r:id="rId3"/>
    <p:sldId id="293" r:id="rId4"/>
    <p:sldId id="296" r:id="rId5"/>
    <p:sldId id="297" r:id="rId6"/>
    <p:sldId id="292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6" r:id="rId15"/>
    <p:sldId id="30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CFB27-D93B-C648-9512-BFF80A213810}" v="33" dt="2024-02-18T16:02:18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65"/>
  </p:normalViewPr>
  <p:slideViewPr>
    <p:cSldViewPr snapToGrid="0">
      <p:cViewPr varScale="1">
        <p:scale>
          <a:sx n="110" d="100"/>
          <a:sy n="110" d="100"/>
        </p:scale>
        <p:origin x="6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96D3B-39BC-7412-5E5D-F363ABC16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17C45E-A2BE-58B0-787C-B774A082D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A1DAB8-C59A-04FA-A322-C37BE7F1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5AC3DF-0B48-AF24-A299-955B5CDC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9DC7E3-4EE9-3D6D-378B-5A612954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48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7DD4A-A990-FE81-8EA1-62113F5D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D3A46F-8FB3-F641-5C81-6134A0BC4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FBE8C9-F13D-60CC-39A9-3C030AB14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A67AE2-037B-786A-E567-4D7AB739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915EA3-E57D-CC09-6FD8-EB279A39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54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E33F9E-B2F2-3C1C-EB10-7B81F48AF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6BDF10-E5F3-93B1-0D91-6A6C46D82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B021D0-0E4A-CDF6-C2D2-A286D0F9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65BCE8-EDDF-8544-9B95-C4DBBC1D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F8C188-BA63-757F-38BB-C65FAB0BE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10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E20482-C96E-522F-31D0-904C0964D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65DDB-6F8C-9233-8389-2386AB843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C4BF92-C4A6-095C-9419-74B3C61F0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144706-889C-B358-D0F5-A27F0315D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A9979B-3860-87CA-81F7-D0BC78643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27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B0721B-2E41-E1B8-58A9-FCDB0E92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64A0A8-3937-0062-84B5-1331A5405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A0A1E-9CF1-6E5B-8008-BE64DD12F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67220-4346-DC74-1434-B0A7F336A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F8FBCC-3FC5-A82D-6B36-98879C5FF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53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5E7AC-2CD4-7415-9ED2-FB2B25D0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E864A1-C8F8-1320-C46F-14F8DB1FF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7A88EA-83A4-73B5-68C2-5DB27EB9B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AD6CC-F08A-103A-FCC9-3C8B44DC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42B29D-433B-3394-CBCA-ACAA4253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70D16B-79F1-B3DC-CCAB-8446E354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12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16651C-7F70-FD60-AE02-A391D13FE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ACF712B-D0A6-EC1A-F371-77F37E69B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85E9D8-4432-1358-1D97-5320B9BDE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A728DF7-2656-F2E0-BB9D-8AB2B63FE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001CFE8-3714-1AE2-C0CF-29E54707B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6E293F-5A9B-6C4A-61E1-C5222F2F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122B188-F134-7F49-308A-91CE7A2A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EF5AC9-07F2-3E0D-993D-381AF404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09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6443DD-DFE5-4689-12E7-3AD2C8580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142D32-23F5-4E41-FD23-B8B8A8BC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3ACA5A-FA0D-F991-94BE-2939B6BE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739B3D-1931-33EC-5113-FF50F891C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70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4CA198-DD7E-8AD3-6AA5-B7F92BD2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0E7F0F-0EC6-E1F8-7AF6-C8D81DE1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485908-6A4D-A8CD-B9BD-5E02F342B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91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DCD718-8DB0-F1EC-ADC9-263863540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EF370C-B3BE-C340-FC04-9FD110D0A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6BB711-C60D-5568-8068-E9D1B39300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3FB605-3AF4-EB67-464F-91AF58B2D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DE1E52-F69A-8911-83DC-68D0E53FB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B02C29-E9B8-CC65-0E01-056D544A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947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5B7EE-3B04-2C20-7D7A-64E63396B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A06E8C0-BC41-696D-4DD6-C4B073C741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4EC04C-BBA2-09C6-8B12-975E42CE8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19FCF5-5863-935A-2156-B7233836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06CB68-B58A-6D1B-D492-85761683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F9DF8F-48DC-55BF-A6B5-B3BB7D0BB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E7AE0A-2C11-829C-8361-EED7A9EE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A843D5-5E53-DB09-325A-81DEC5828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C34950-9336-CC0E-83FD-A6963A78B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9038-E82E-8B46-9439-A160223581D8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6D186E-CDCC-5D9F-BE1D-F8F357D56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DFC36B-11BE-1BA2-5B46-65F7B42EA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80E82-6B9E-3442-9743-02F7F9473A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01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08D38-94D7-476C-BAB0-85FF046BC1D1}"/>
              </a:ext>
            </a:extLst>
          </p:cNvPr>
          <p:cNvSpPr/>
          <p:nvPr/>
        </p:nvSpPr>
        <p:spPr>
          <a:xfrm>
            <a:off x="-126521" y="-76200"/>
            <a:ext cx="12493923" cy="7044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392EE95-11FD-43F8-A252-4415E512DAF7}"/>
              </a:ext>
            </a:extLst>
          </p:cNvPr>
          <p:cNvSpPr/>
          <p:nvPr/>
        </p:nvSpPr>
        <p:spPr>
          <a:xfrm rot="16200000">
            <a:off x="2897220" y="-1034990"/>
            <a:ext cx="5707809" cy="825260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43A75ED-9E2D-4BF2-BB18-C6AF6D7D81ED}"/>
              </a:ext>
            </a:extLst>
          </p:cNvPr>
          <p:cNvSpPr/>
          <p:nvPr/>
        </p:nvSpPr>
        <p:spPr>
          <a:xfrm rot="5400000">
            <a:off x="3788615" y="-316123"/>
            <a:ext cx="5707809" cy="825260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C3397E1-7601-420E-8C84-7636BD893AA6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FED7642-153C-4667-9913-0F05782BE8A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A88F705-8AA6-4BDB-877A-B24AD7703A7A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pPr/>
              <a:t>1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BD9AE-AB80-4E6F-AAB4-170A6CC8D2F9}"/>
              </a:ext>
            </a:extLst>
          </p:cNvPr>
          <p:cNvSpPr txBox="1"/>
          <p:nvPr/>
        </p:nvSpPr>
        <p:spPr>
          <a:xfrm>
            <a:off x="7933516" y="59507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20/02/2024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680F4-68AF-477C-8923-07CDA05A8979}"/>
              </a:ext>
            </a:extLst>
          </p:cNvPr>
          <p:cNvSpPr txBox="1"/>
          <p:nvPr/>
        </p:nvSpPr>
        <p:spPr>
          <a:xfrm>
            <a:off x="2444102" y="2576112"/>
            <a:ext cx="735267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Club Data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cs typeface="Calibri" panose="020F0502020204030204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29F1A95-3AAA-BB8F-B843-DFA27F2F7EDA}"/>
              </a:ext>
            </a:extLst>
          </p:cNvPr>
          <p:cNvSpPr txBox="1"/>
          <p:nvPr/>
        </p:nvSpPr>
        <p:spPr>
          <a:xfrm>
            <a:off x="2590979" y="3503610"/>
            <a:ext cx="7286446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Conditioned Batch Normalizations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7DAE80AF-C07D-7BD5-8D97-2D48F0AE3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44" y="369442"/>
            <a:ext cx="2481263" cy="48746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15826185-02FC-D9E1-BCD0-2FF83B26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6" y="214314"/>
            <a:ext cx="1506140" cy="1500187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9B1AFE20-447B-379D-7D90-3D569FCEC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321" y="348614"/>
            <a:ext cx="1302544" cy="535068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3F638F42-C424-FC03-9A16-2C2FA9878DF7}"/>
              </a:ext>
            </a:extLst>
          </p:cNvPr>
          <p:cNvSpPr txBox="1"/>
          <p:nvPr/>
        </p:nvSpPr>
        <p:spPr>
          <a:xfrm>
            <a:off x="3850367" y="5078323"/>
            <a:ext cx="4848031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Antoine BRALET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antoine.bralet@univ-smb.fr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547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10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31E64810-2CC3-8626-F33F-A0A2F16AE283}"/>
              </a:ext>
            </a:extLst>
          </p:cNvPr>
          <p:cNvSpPr/>
          <p:nvPr/>
        </p:nvSpPr>
        <p:spPr>
          <a:xfrm rot="16200000">
            <a:off x="4537176" y="-1769708"/>
            <a:ext cx="2516215" cy="969239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" name="Right Triangle 5">
            <a:extLst>
              <a:ext uri="{FF2B5EF4-FFF2-40B4-BE49-F238E27FC236}">
                <a16:creationId xmlns:a16="http://schemas.microsoft.com/office/drawing/2014/main" id="{1CEC3EC8-3CB4-7420-D15D-C251A4B95193}"/>
              </a:ext>
            </a:extLst>
          </p:cNvPr>
          <p:cNvSpPr/>
          <p:nvPr/>
        </p:nvSpPr>
        <p:spPr>
          <a:xfrm rot="5400000">
            <a:off x="5428570" y="-1050838"/>
            <a:ext cx="2516215" cy="969239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0F71AB-D449-99C2-C061-1D87A5D81C7D}"/>
              </a:ext>
            </a:extLst>
          </p:cNvPr>
          <p:cNvSpPr txBox="1"/>
          <p:nvPr/>
        </p:nvSpPr>
        <p:spPr>
          <a:xfrm>
            <a:off x="1840481" y="2633767"/>
            <a:ext cx="8805628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5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Conditioned</a:t>
            </a:r>
            <a:r>
              <a:rPr lang="fr-FR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Batch </a:t>
            </a:r>
            <a:r>
              <a:rPr lang="fr-FR" sz="5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Normalization</a:t>
            </a:r>
            <a:endParaRPr lang="en-US" dirty="0"/>
          </a:p>
        </p:txBody>
      </p:sp>
      <p:graphicFrame>
        <p:nvGraphicFramePr>
          <p:cNvPr id="21" name="Table 17">
            <a:extLst>
              <a:ext uri="{FF2B5EF4-FFF2-40B4-BE49-F238E27FC236}">
                <a16:creationId xmlns:a16="http://schemas.microsoft.com/office/drawing/2014/main" id="{A81CE173-B0F3-8719-03B1-D9BBB68DD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75452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30" name="Oval 72">
            <a:extLst>
              <a:ext uri="{FF2B5EF4-FFF2-40B4-BE49-F238E27FC236}">
                <a16:creationId xmlns:a16="http://schemas.microsoft.com/office/drawing/2014/main" id="{F6EA5042-2417-B83B-4BFE-F26A90BCAC34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1" name="Oval 76">
            <a:extLst>
              <a:ext uri="{FF2B5EF4-FFF2-40B4-BE49-F238E27FC236}">
                <a16:creationId xmlns:a16="http://schemas.microsoft.com/office/drawing/2014/main" id="{A635AFB1-8DCC-FB2C-2F66-1DF97DCA1D22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2" name="Oval 72">
            <a:extLst>
              <a:ext uri="{FF2B5EF4-FFF2-40B4-BE49-F238E27FC236}">
                <a16:creationId xmlns:a16="http://schemas.microsoft.com/office/drawing/2014/main" id="{7C875576-0997-65BB-79D8-EE81951D1788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3" name="Oval 76">
            <a:extLst>
              <a:ext uri="{FF2B5EF4-FFF2-40B4-BE49-F238E27FC236}">
                <a16:creationId xmlns:a16="http://schemas.microsoft.com/office/drawing/2014/main" id="{896BC593-B362-264D-C0E3-30263C4C77B9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4" name="Oval 72">
            <a:extLst>
              <a:ext uri="{FF2B5EF4-FFF2-40B4-BE49-F238E27FC236}">
                <a16:creationId xmlns:a16="http://schemas.microsoft.com/office/drawing/2014/main" id="{F13ED058-8CFF-C3A1-1A10-7A6A9A6E9E2A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6320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diagramme, Plan, Rectangle, capture d’écran&#10;&#10;Description générée automatiquement">
            <a:extLst>
              <a:ext uri="{FF2B5EF4-FFF2-40B4-BE49-F238E27FC236}">
                <a16:creationId xmlns:a16="http://schemas.microsoft.com/office/drawing/2014/main" id="{26DDBA2B-5A0C-3779-5B15-2661929CE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789" y="1710845"/>
            <a:ext cx="7274952" cy="431930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49CA722-CA52-F93F-9802-26DAEE052CD8}"/>
              </a:ext>
            </a:extLst>
          </p:cNvPr>
          <p:cNvSpPr/>
          <p:nvPr/>
        </p:nvSpPr>
        <p:spPr>
          <a:xfrm>
            <a:off x="4134504" y="4661312"/>
            <a:ext cx="374603" cy="213045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34666E8-6BD1-2C25-05B6-94BECFC2C826}"/>
              </a:ext>
            </a:extLst>
          </p:cNvPr>
          <p:cNvSpPr/>
          <p:nvPr/>
        </p:nvSpPr>
        <p:spPr>
          <a:xfrm>
            <a:off x="5683308" y="4667123"/>
            <a:ext cx="412692" cy="213045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7BE7A7A-3FBE-7949-08D3-0A42BF258709}"/>
              </a:ext>
            </a:extLst>
          </p:cNvPr>
          <p:cNvSpPr/>
          <p:nvPr/>
        </p:nvSpPr>
        <p:spPr>
          <a:xfrm>
            <a:off x="8484390" y="4661312"/>
            <a:ext cx="412692" cy="213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E3D49AA-49C5-55A4-54F5-A9F021130954}"/>
              </a:ext>
            </a:extLst>
          </p:cNvPr>
          <p:cNvSpPr/>
          <p:nvPr/>
        </p:nvSpPr>
        <p:spPr>
          <a:xfrm>
            <a:off x="5683308" y="3444871"/>
            <a:ext cx="265801" cy="115906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EBD0F8-6994-BD32-C529-91CA873BA4E3}"/>
              </a:ext>
            </a:extLst>
          </p:cNvPr>
          <p:cNvSpPr/>
          <p:nvPr/>
        </p:nvSpPr>
        <p:spPr>
          <a:xfrm>
            <a:off x="4090210" y="2622014"/>
            <a:ext cx="749207" cy="1946755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315453A-D497-C221-2472-4D8E12185706}"/>
              </a:ext>
            </a:extLst>
          </p:cNvPr>
          <p:cNvSpPr/>
          <p:nvPr/>
        </p:nvSpPr>
        <p:spPr>
          <a:xfrm>
            <a:off x="4815482" y="2630743"/>
            <a:ext cx="3488859" cy="1159060"/>
          </a:xfrm>
          <a:prstGeom prst="rect">
            <a:avLst/>
          </a:prstGeom>
          <a:solidFill>
            <a:srgbClr val="FFF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758162B-3F0C-BD64-5814-C00A01885536}"/>
              </a:ext>
            </a:extLst>
          </p:cNvPr>
          <p:cNvSpPr/>
          <p:nvPr/>
        </p:nvSpPr>
        <p:spPr>
          <a:xfrm>
            <a:off x="8325081" y="2651151"/>
            <a:ext cx="749207" cy="194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FD4778C-9464-59D0-E346-DE4F25960900}"/>
              </a:ext>
            </a:extLst>
          </p:cNvPr>
          <p:cNvSpPr/>
          <p:nvPr/>
        </p:nvSpPr>
        <p:spPr>
          <a:xfrm>
            <a:off x="2922917" y="1710845"/>
            <a:ext cx="1133836" cy="194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5853576-ED12-4621-3BBE-4D068EF818E5}"/>
              </a:ext>
            </a:extLst>
          </p:cNvPr>
          <p:cNvSpPr/>
          <p:nvPr/>
        </p:nvSpPr>
        <p:spPr>
          <a:xfrm>
            <a:off x="2809526" y="3705340"/>
            <a:ext cx="1035361" cy="1946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11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13544A-E31C-6C14-8862-88F2927E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Occupancy Network 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[</a:t>
            </a:r>
            <a:r>
              <a:rPr lang="en-US" sz="2000" b="1" i="1" dirty="0" err="1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Mescheder</a:t>
            </a:r>
            <a:r>
              <a:rPr lang="en-US" sz="2000" b="1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et al., 2019]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988566A-A88E-FC86-BC10-55D57E654251}"/>
              </a:ext>
            </a:extLst>
          </p:cNvPr>
          <p:cNvSpPr txBox="1"/>
          <p:nvPr/>
        </p:nvSpPr>
        <p:spPr>
          <a:xfrm>
            <a:off x="274300" y="6264747"/>
            <a:ext cx="10515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[</a:t>
            </a:r>
            <a:r>
              <a:rPr lang="en-US" sz="1400" b="1" i="1" dirty="0" err="1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Mescheder</a:t>
            </a:r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 et al., 2019] </a:t>
            </a:r>
            <a:r>
              <a:rPr lang="fr-FR" sz="1400" dirty="0" err="1"/>
              <a:t>Mescheder</a:t>
            </a:r>
            <a:r>
              <a:rPr lang="fr-FR" sz="1400" dirty="0"/>
              <a:t>, L., </a:t>
            </a:r>
            <a:r>
              <a:rPr lang="fr-FR" sz="1400" dirty="0" err="1"/>
              <a:t>Oechsle</a:t>
            </a:r>
            <a:r>
              <a:rPr lang="fr-FR" sz="1400" dirty="0"/>
              <a:t>, M., Niemeyer, M., </a:t>
            </a:r>
            <a:r>
              <a:rPr lang="fr-FR" sz="1400" dirty="0" err="1"/>
              <a:t>Nowozin</a:t>
            </a:r>
            <a:r>
              <a:rPr lang="fr-FR" sz="1400" dirty="0"/>
              <a:t>, S., &amp; Geiger, A. (2019). </a:t>
            </a:r>
            <a:r>
              <a:rPr lang="fr-FR" sz="1400" dirty="0" err="1"/>
              <a:t>Occupancy</a:t>
            </a:r>
            <a:r>
              <a:rPr lang="fr-FR" sz="1400" dirty="0"/>
              <a:t> networks: Learning 3d reconstruction in </a:t>
            </a:r>
            <a:r>
              <a:rPr lang="fr-FR" sz="1400" dirty="0" err="1"/>
              <a:t>function</a:t>
            </a:r>
            <a:r>
              <a:rPr lang="fr-FR" sz="1400" dirty="0"/>
              <a:t> </a:t>
            </a:r>
            <a:r>
              <a:rPr lang="fr-FR" sz="1400" dirty="0" err="1"/>
              <a:t>space</a:t>
            </a:r>
            <a:r>
              <a:rPr lang="fr-FR" sz="1400" dirty="0"/>
              <a:t>. In </a:t>
            </a:r>
            <a:r>
              <a:rPr lang="fr-FR" sz="1400" i="1" dirty="0" err="1"/>
              <a:t>Proceedings</a:t>
            </a:r>
            <a:r>
              <a:rPr lang="fr-FR" sz="1400" i="1" dirty="0"/>
              <a:t> of the IEEE/CVF </a:t>
            </a:r>
            <a:r>
              <a:rPr lang="fr-FR" sz="1400" i="1" dirty="0" err="1"/>
              <a:t>conference</a:t>
            </a:r>
            <a:r>
              <a:rPr lang="fr-FR" sz="1400" i="1" dirty="0"/>
              <a:t> on computer vision and pattern recognition</a:t>
            </a:r>
            <a:r>
              <a:rPr lang="fr-FR" sz="1400" dirty="0"/>
              <a:t> (pp. 4460-4470).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50E43AA-4545-FD39-D9CD-046518FD3C22}"/>
              </a:ext>
            </a:extLst>
          </p:cNvPr>
          <p:cNvSpPr txBox="1"/>
          <p:nvPr/>
        </p:nvSpPr>
        <p:spPr>
          <a:xfrm>
            <a:off x="249893" y="2189966"/>
            <a:ext cx="175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Knowledge</a:t>
            </a:r>
            <a:endParaRPr lang="fr-FR" sz="2400" dirty="0"/>
          </a:p>
          <a:p>
            <a:pPr algn="ctr"/>
            <a:r>
              <a:rPr lang="fr-FR" dirty="0"/>
              <a:t>(3D image, point cloud, 2D image)</a:t>
            </a:r>
          </a:p>
        </p:txBody>
      </p:sp>
      <p:sp>
        <p:nvSpPr>
          <p:cNvPr id="49" name="Accolade ouvrante 48">
            <a:extLst>
              <a:ext uri="{FF2B5EF4-FFF2-40B4-BE49-F238E27FC236}">
                <a16:creationId xmlns:a16="http://schemas.microsoft.com/office/drawing/2014/main" id="{0DEA5609-BB85-7C2C-7EE2-407F9D9FDFA5}"/>
              </a:ext>
            </a:extLst>
          </p:cNvPr>
          <p:cNvSpPr/>
          <p:nvPr/>
        </p:nvSpPr>
        <p:spPr>
          <a:xfrm>
            <a:off x="1965635" y="1710845"/>
            <a:ext cx="381639" cy="2078958"/>
          </a:xfrm>
          <a:prstGeom prst="leftBrace">
            <a:avLst>
              <a:gd name="adj1" fmla="val 12195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435CD45-3446-2B6F-EA2E-AEC92980C4CB}"/>
              </a:ext>
            </a:extLst>
          </p:cNvPr>
          <p:cNvSpPr txBox="1"/>
          <p:nvPr/>
        </p:nvSpPr>
        <p:spPr>
          <a:xfrm>
            <a:off x="321383" y="4288611"/>
            <a:ext cx="17565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Question</a:t>
            </a:r>
          </a:p>
          <a:p>
            <a:pPr algn="ctr"/>
            <a:r>
              <a:rPr lang="fr-FR" dirty="0"/>
              <a:t>(3D </a:t>
            </a:r>
            <a:r>
              <a:rPr lang="fr-FR" dirty="0" err="1"/>
              <a:t>coordinates</a:t>
            </a:r>
            <a:r>
              <a:rPr lang="fr-FR" dirty="0"/>
              <a:t>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EF89F33B-C447-4F3F-40E7-3B7A09BBADB9}"/>
              </a:ext>
            </a:extLst>
          </p:cNvPr>
          <p:cNvSpPr txBox="1"/>
          <p:nvPr/>
        </p:nvSpPr>
        <p:spPr>
          <a:xfrm>
            <a:off x="9492345" y="4257093"/>
            <a:ext cx="1756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Answer</a:t>
            </a:r>
            <a:endParaRPr lang="fr-FR" sz="2400" dirty="0"/>
          </a:p>
          <a:p>
            <a:pPr algn="ctr"/>
            <a:r>
              <a:rPr lang="fr-FR" dirty="0"/>
              <a:t>(Inside/</a:t>
            </a:r>
            <a:r>
              <a:rPr lang="fr-FR" dirty="0" err="1"/>
              <a:t>Outside</a:t>
            </a:r>
            <a:r>
              <a:rPr lang="fr-FR" dirty="0"/>
              <a:t> the </a:t>
            </a:r>
            <a:r>
              <a:rPr lang="fr-FR" dirty="0" err="1"/>
              <a:t>object</a:t>
            </a:r>
            <a:r>
              <a:rPr lang="fr-FR" dirty="0"/>
              <a:t>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DD6A5A9-73E7-B341-509B-B26E0AFEE33B}"/>
              </a:ext>
            </a:extLst>
          </p:cNvPr>
          <p:cNvSpPr/>
          <p:nvPr/>
        </p:nvSpPr>
        <p:spPr>
          <a:xfrm>
            <a:off x="3756958" y="2300288"/>
            <a:ext cx="5506351" cy="372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52" name="Table 17">
            <a:extLst>
              <a:ext uri="{FF2B5EF4-FFF2-40B4-BE49-F238E27FC236}">
                <a16:creationId xmlns:a16="http://schemas.microsoft.com/office/drawing/2014/main" id="{850D0256-65DB-CD55-3224-ECE1DEE8C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913067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53" name="Oval 72">
            <a:extLst>
              <a:ext uri="{FF2B5EF4-FFF2-40B4-BE49-F238E27FC236}">
                <a16:creationId xmlns:a16="http://schemas.microsoft.com/office/drawing/2014/main" id="{EA72178E-A0EA-B36A-0D37-542E776175FE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4" name="Oval 76">
            <a:extLst>
              <a:ext uri="{FF2B5EF4-FFF2-40B4-BE49-F238E27FC236}">
                <a16:creationId xmlns:a16="http://schemas.microsoft.com/office/drawing/2014/main" id="{325B8101-A389-E260-6DF4-4BC4CAF30890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5" name="Oval 72">
            <a:extLst>
              <a:ext uri="{FF2B5EF4-FFF2-40B4-BE49-F238E27FC236}">
                <a16:creationId xmlns:a16="http://schemas.microsoft.com/office/drawing/2014/main" id="{B087E222-362B-4C6A-72A8-DE3E7A89B582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6" name="Oval 76">
            <a:extLst>
              <a:ext uri="{FF2B5EF4-FFF2-40B4-BE49-F238E27FC236}">
                <a16:creationId xmlns:a16="http://schemas.microsoft.com/office/drawing/2014/main" id="{C184BED2-03DA-2E7F-8983-47D180B50059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7" name="Oval 72">
            <a:extLst>
              <a:ext uri="{FF2B5EF4-FFF2-40B4-BE49-F238E27FC236}">
                <a16:creationId xmlns:a16="http://schemas.microsoft.com/office/drawing/2014/main" id="{8CC2852D-884A-618E-9076-BB5909AB0644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65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0" grpId="0" animBg="1"/>
      <p:bldP spid="36" grpId="0" animBg="1"/>
      <p:bldP spid="39" grpId="0" animBg="1"/>
      <p:bldP spid="43" grpId="0" animBg="1"/>
      <p:bldP spid="34" grpId="0" animBg="1"/>
      <p:bldP spid="35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12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8DCA75-3607-ABD5-673F-D5C47EFC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Batch Normalization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282ACA67-DCE8-4756-0668-E34E7DDE715A}"/>
                  </a:ext>
                </a:extLst>
              </p:cNvPr>
              <p:cNvSpPr txBox="1"/>
              <p:nvPr/>
            </p:nvSpPr>
            <p:spPr>
              <a:xfrm>
                <a:off x="6854179" y="3116516"/>
                <a:ext cx="4665380" cy="803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. 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fr-FR" sz="3600" dirty="0"/>
                  <a:t> </a:t>
                </a: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282ACA67-DCE8-4756-0668-E34E7DDE71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79" y="3116516"/>
                <a:ext cx="4665380" cy="803425"/>
              </a:xfrm>
              <a:prstGeom prst="rect">
                <a:avLst/>
              </a:prstGeom>
              <a:blipFill>
                <a:blip r:embed="rId2"/>
                <a:stretch>
                  <a:fillRect l="-4607" t="-6250" r="-1626" b="-10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Table 17">
            <a:extLst>
              <a:ext uri="{FF2B5EF4-FFF2-40B4-BE49-F238E27FC236}">
                <a16:creationId xmlns:a16="http://schemas.microsoft.com/office/drawing/2014/main" id="{D78DC7D0-0D6F-0E28-CA0B-8CE1804E5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267859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34" name="Oval 72">
            <a:extLst>
              <a:ext uri="{FF2B5EF4-FFF2-40B4-BE49-F238E27FC236}">
                <a16:creationId xmlns:a16="http://schemas.microsoft.com/office/drawing/2014/main" id="{D946C5B6-459F-4970-0191-EEBF2202CFB9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5" name="Oval 76">
            <a:extLst>
              <a:ext uri="{FF2B5EF4-FFF2-40B4-BE49-F238E27FC236}">
                <a16:creationId xmlns:a16="http://schemas.microsoft.com/office/drawing/2014/main" id="{69242DB4-DDED-346C-259D-2543E0A5D9B8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6" name="Oval 72">
            <a:extLst>
              <a:ext uri="{FF2B5EF4-FFF2-40B4-BE49-F238E27FC236}">
                <a16:creationId xmlns:a16="http://schemas.microsoft.com/office/drawing/2014/main" id="{E9862D8D-10F7-95B9-A577-3139524CA6E7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9" name="Oval 76">
            <a:extLst>
              <a:ext uri="{FF2B5EF4-FFF2-40B4-BE49-F238E27FC236}">
                <a16:creationId xmlns:a16="http://schemas.microsoft.com/office/drawing/2014/main" id="{F336118E-892B-B868-265A-A54781BA2834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0" name="Oval 72">
            <a:extLst>
              <a:ext uri="{FF2B5EF4-FFF2-40B4-BE49-F238E27FC236}">
                <a16:creationId xmlns:a16="http://schemas.microsoft.com/office/drawing/2014/main" id="{82FDD368-1B42-A593-E6B0-AB0874E86FC9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4996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13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8DCA75-3607-ABD5-673F-D5C47EFC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Conditioned Batch Normalization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pic>
        <p:nvPicPr>
          <p:cNvPr id="30" name="Image 29" descr="Une image contenant diagramme, Plan, Rectangle, capture d’écran&#10;&#10;Description générée automatiquement">
            <a:extLst>
              <a:ext uri="{FF2B5EF4-FFF2-40B4-BE49-F238E27FC236}">
                <a16:creationId xmlns:a16="http://schemas.microsoft.com/office/drawing/2014/main" id="{89E83EEB-1AB7-3D5D-46EB-7DBFABBB5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42" y="2261715"/>
            <a:ext cx="5346845" cy="31745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0C69540-6206-5012-D405-0E6A09F7720B}"/>
                  </a:ext>
                </a:extLst>
              </p:cNvPr>
              <p:cNvSpPr txBox="1"/>
              <p:nvPr/>
            </p:nvSpPr>
            <p:spPr>
              <a:xfrm>
                <a:off x="6854179" y="3116516"/>
                <a:ext cx="5311903" cy="803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fr-FR" sz="36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fr-FR" sz="36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 </m:t>
                    </m:r>
                    <m:f>
                      <m:fPr>
                        <m:ctrlP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 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fr-FR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3600" dirty="0"/>
                  <a:t> </a:t>
                </a: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0C69540-6206-5012-D405-0E6A09F77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179" y="3116516"/>
                <a:ext cx="5311903" cy="803425"/>
              </a:xfrm>
              <a:prstGeom prst="rect">
                <a:avLst/>
              </a:prstGeom>
              <a:blipFill>
                <a:blip r:embed="rId3"/>
                <a:stretch>
                  <a:fillRect l="-4048" t="-6250" r="-952" b="-10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lipse 12">
            <a:extLst>
              <a:ext uri="{FF2B5EF4-FFF2-40B4-BE49-F238E27FC236}">
                <a16:creationId xmlns:a16="http://schemas.microsoft.com/office/drawing/2014/main" id="{BCE13E1B-9122-2621-779C-296B8E11B6E3}"/>
              </a:ext>
            </a:extLst>
          </p:cNvPr>
          <p:cNvSpPr/>
          <p:nvPr/>
        </p:nvSpPr>
        <p:spPr>
          <a:xfrm>
            <a:off x="1840481" y="3060915"/>
            <a:ext cx="724488" cy="464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7BDE4DD-2D2E-CF57-D00B-2E79DB0CC921}"/>
              </a:ext>
            </a:extLst>
          </p:cNvPr>
          <p:cNvSpPr/>
          <p:nvPr/>
        </p:nvSpPr>
        <p:spPr>
          <a:xfrm>
            <a:off x="2675055" y="3053279"/>
            <a:ext cx="724488" cy="464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7E1EC512-26BE-500A-78FD-48E0B622DCF8}"/>
              </a:ext>
            </a:extLst>
          </p:cNvPr>
          <p:cNvSpPr/>
          <p:nvPr/>
        </p:nvSpPr>
        <p:spPr>
          <a:xfrm>
            <a:off x="4839417" y="3525864"/>
            <a:ext cx="724488" cy="4649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06CEC336-ABE4-A068-AFFC-D7958CFD4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457307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45" name="Oval 72">
            <a:extLst>
              <a:ext uri="{FF2B5EF4-FFF2-40B4-BE49-F238E27FC236}">
                <a16:creationId xmlns:a16="http://schemas.microsoft.com/office/drawing/2014/main" id="{70F21585-4C6C-9849-3F70-4E4141AD3871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6" name="Oval 76">
            <a:extLst>
              <a:ext uri="{FF2B5EF4-FFF2-40B4-BE49-F238E27FC236}">
                <a16:creationId xmlns:a16="http://schemas.microsoft.com/office/drawing/2014/main" id="{F7501CA5-29B3-2D59-587F-66E95878944B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7" name="Oval 72">
            <a:extLst>
              <a:ext uri="{FF2B5EF4-FFF2-40B4-BE49-F238E27FC236}">
                <a16:creationId xmlns:a16="http://schemas.microsoft.com/office/drawing/2014/main" id="{DE32ACA6-24E3-A2D6-B8C2-71AA6712120E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8" name="Oval 76">
            <a:extLst>
              <a:ext uri="{FF2B5EF4-FFF2-40B4-BE49-F238E27FC236}">
                <a16:creationId xmlns:a16="http://schemas.microsoft.com/office/drawing/2014/main" id="{6D754429-26B3-25B3-5A4A-3795E0BAD0C9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9" name="Oval 72">
            <a:extLst>
              <a:ext uri="{FF2B5EF4-FFF2-40B4-BE49-F238E27FC236}">
                <a16:creationId xmlns:a16="http://schemas.microsoft.com/office/drawing/2014/main" id="{CF06C144-7B88-3637-D796-13EA217E0637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92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14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8DCA75-3607-ABD5-673F-D5C47EFC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Conditioned Batch Normalization</a:t>
            </a:r>
            <a:endParaRPr lang="en-US" b="1" i="1" dirty="0">
              <a:solidFill>
                <a:schemeClr val="bg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9C233F3-7BC2-4C46-AB77-D5490224D466}"/>
              </a:ext>
            </a:extLst>
          </p:cNvPr>
          <p:cNvSpPr txBox="1"/>
          <p:nvPr/>
        </p:nvSpPr>
        <p:spPr>
          <a:xfrm>
            <a:off x="2749362" y="2561029"/>
            <a:ext cx="9179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effectLst/>
                <a:latin typeface="Helvetica" pitchFamily="2" charset="0"/>
              </a:rPr>
              <a:t>H. de Vries, F. </a:t>
            </a:r>
            <a:r>
              <a:rPr lang="fr-FR" sz="2400" dirty="0" err="1">
                <a:effectLst/>
                <a:latin typeface="Helvetica" pitchFamily="2" charset="0"/>
              </a:rPr>
              <a:t>Strub</a:t>
            </a:r>
            <a:r>
              <a:rPr lang="fr-FR" sz="2400" dirty="0">
                <a:effectLst/>
                <a:latin typeface="Helvetica" pitchFamily="2" charset="0"/>
              </a:rPr>
              <a:t>, J. Mary, H. </a:t>
            </a:r>
            <a:r>
              <a:rPr lang="fr-FR" sz="2400" dirty="0" err="1">
                <a:effectLst/>
                <a:latin typeface="Helvetica" pitchFamily="2" charset="0"/>
              </a:rPr>
              <a:t>Larochelle</a:t>
            </a:r>
            <a:r>
              <a:rPr lang="fr-FR" sz="2400" dirty="0">
                <a:effectLst/>
                <a:latin typeface="Helvetica" pitchFamily="2" charset="0"/>
              </a:rPr>
              <a:t>, O. </a:t>
            </a:r>
            <a:r>
              <a:rPr lang="fr-FR" sz="2400" dirty="0" err="1">
                <a:effectLst/>
                <a:latin typeface="Helvetica" pitchFamily="2" charset="0"/>
              </a:rPr>
              <a:t>Pietquin</a:t>
            </a:r>
            <a:r>
              <a:rPr lang="fr-FR" sz="2400" dirty="0">
                <a:effectLst/>
                <a:latin typeface="Helvetica" pitchFamily="2" charset="0"/>
              </a:rPr>
              <a:t>, and A. C. Courville. </a:t>
            </a:r>
            <a:r>
              <a:rPr lang="fr-FR" sz="2400" dirty="0" err="1">
                <a:effectLst/>
                <a:latin typeface="Helvetica" pitchFamily="2" charset="0"/>
              </a:rPr>
              <a:t>Modulating</a:t>
            </a:r>
            <a:r>
              <a:rPr lang="fr-FR" sz="2400" dirty="0">
                <a:effectLst/>
                <a:latin typeface="Helvetica" pitchFamily="2" charset="0"/>
              </a:rPr>
              <a:t> </a:t>
            </a:r>
            <a:r>
              <a:rPr lang="fr-FR" sz="2400" dirty="0" err="1">
                <a:effectLst/>
                <a:latin typeface="Helvetica" pitchFamily="2" charset="0"/>
              </a:rPr>
              <a:t>early</a:t>
            </a:r>
            <a:r>
              <a:rPr lang="fr-FR" sz="2400" dirty="0">
                <a:effectLst/>
                <a:latin typeface="Helvetica" pitchFamily="2" charset="0"/>
              </a:rPr>
              <a:t> </a:t>
            </a:r>
            <a:r>
              <a:rPr lang="fr-FR" sz="2400" dirty="0" err="1">
                <a:effectLst/>
                <a:latin typeface="Helvetica" pitchFamily="2" charset="0"/>
              </a:rPr>
              <a:t>visual</a:t>
            </a:r>
            <a:r>
              <a:rPr lang="fr-FR" sz="2400" dirty="0">
                <a:effectLst/>
                <a:latin typeface="Helvetica" pitchFamily="2" charset="0"/>
              </a:rPr>
              <a:t> </a:t>
            </a:r>
            <a:r>
              <a:rPr lang="fr-FR" sz="2400" dirty="0" err="1">
                <a:effectLst/>
                <a:latin typeface="Helvetica" pitchFamily="2" charset="0"/>
              </a:rPr>
              <a:t>processing</a:t>
            </a:r>
            <a:r>
              <a:rPr lang="fr-FR" sz="2400" dirty="0">
                <a:effectLst/>
                <a:latin typeface="Helvetica" pitchFamily="2" charset="0"/>
              </a:rPr>
              <a:t> by </a:t>
            </a:r>
            <a:r>
              <a:rPr lang="fr-FR" sz="2400" dirty="0" err="1">
                <a:effectLst/>
                <a:latin typeface="Helvetica" pitchFamily="2" charset="0"/>
              </a:rPr>
              <a:t>language</a:t>
            </a:r>
            <a:r>
              <a:rPr lang="fr-FR" sz="2400" dirty="0">
                <a:effectLst/>
                <a:latin typeface="Helvetica" pitchFamily="2" charset="0"/>
              </a:rPr>
              <a:t>. In </a:t>
            </a:r>
            <a:r>
              <a:rPr lang="fr-FR" sz="2400" dirty="0" err="1">
                <a:effectLst/>
                <a:latin typeface="Helvetica" pitchFamily="2" charset="0"/>
              </a:rPr>
              <a:t>Advances</a:t>
            </a:r>
            <a:r>
              <a:rPr lang="fr-FR" sz="2400" dirty="0">
                <a:effectLst/>
                <a:latin typeface="Helvetica" pitchFamily="2" charset="0"/>
              </a:rPr>
              <a:t> in Neural Information </a:t>
            </a:r>
            <a:r>
              <a:rPr lang="fr-FR" sz="2400" dirty="0" err="1">
                <a:effectLst/>
                <a:latin typeface="Helvetica" pitchFamily="2" charset="0"/>
              </a:rPr>
              <a:t>Processing</a:t>
            </a:r>
            <a:r>
              <a:rPr lang="fr-FR" sz="2400" dirty="0">
                <a:effectLst/>
                <a:latin typeface="Helvetica" pitchFamily="2" charset="0"/>
              </a:rPr>
              <a:t> </a:t>
            </a:r>
            <a:r>
              <a:rPr lang="fr-FR" sz="2400" dirty="0" err="1">
                <a:effectLst/>
                <a:latin typeface="Helvetica" pitchFamily="2" charset="0"/>
              </a:rPr>
              <a:t>Systems</a:t>
            </a:r>
            <a:r>
              <a:rPr lang="fr-FR" sz="2400" dirty="0">
                <a:effectLst/>
                <a:latin typeface="Helvetica" pitchFamily="2" charset="0"/>
              </a:rPr>
              <a:t> (NIPS), 2017.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DA2BD98-1916-EB10-D3B7-5B6A82B3DA8D}"/>
              </a:ext>
            </a:extLst>
          </p:cNvPr>
          <p:cNvSpPr txBox="1"/>
          <p:nvPr/>
        </p:nvSpPr>
        <p:spPr>
          <a:xfrm>
            <a:off x="2749362" y="4274192"/>
            <a:ext cx="9179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effectLst/>
                <a:latin typeface="Helvetica" pitchFamily="2" charset="0"/>
              </a:rPr>
              <a:t>V. Dumoulin, J. </a:t>
            </a:r>
            <a:r>
              <a:rPr lang="fr-FR" sz="2400" dirty="0" err="1">
                <a:effectLst/>
                <a:latin typeface="Helvetica" pitchFamily="2" charset="0"/>
              </a:rPr>
              <a:t>Shlens</a:t>
            </a:r>
            <a:r>
              <a:rPr lang="fr-FR" sz="2400" dirty="0">
                <a:effectLst/>
                <a:latin typeface="Helvetica" pitchFamily="2" charset="0"/>
              </a:rPr>
              <a:t>, and M. </a:t>
            </a:r>
            <a:r>
              <a:rPr lang="fr-FR" sz="2400" dirty="0" err="1">
                <a:effectLst/>
                <a:latin typeface="Helvetica" pitchFamily="2" charset="0"/>
              </a:rPr>
              <a:t>Kudlur</a:t>
            </a:r>
            <a:r>
              <a:rPr lang="fr-FR" sz="2400" dirty="0">
                <a:effectLst/>
                <a:latin typeface="Helvetica" pitchFamily="2" charset="0"/>
              </a:rPr>
              <a:t>. A </a:t>
            </a:r>
            <a:r>
              <a:rPr lang="fr-FR" sz="2400" dirty="0" err="1">
                <a:effectLst/>
                <a:latin typeface="Helvetica" pitchFamily="2" charset="0"/>
              </a:rPr>
              <a:t>learned</a:t>
            </a:r>
            <a:r>
              <a:rPr lang="fr-FR" sz="2400" dirty="0">
                <a:effectLst/>
                <a:latin typeface="Helvetica" pitchFamily="2" charset="0"/>
              </a:rPr>
              <a:t> </a:t>
            </a:r>
            <a:r>
              <a:rPr lang="fr-FR" sz="2400" dirty="0" err="1">
                <a:effectLst/>
                <a:latin typeface="Helvetica" pitchFamily="2" charset="0"/>
              </a:rPr>
              <a:t>representation</a:t>
            </a:r>
            <a:r>
              <a:rPr lang="fr-FR" sz="2400" dirty="0">
                <a:effectLst/>
                <a:latin typeface="Helvetica" pitchFamily="2" charset="0"/>
              </a:rPr>
              <a:t> for </a:t>
            </a:r>
            <a:r>
              <a:rPr lang="fr-FR" sz="2400" dirty="0" err="1">
                <a:effectLst/>
                <a:latin typeface="Helvetica" pitchFamily="2" charset="0"/>
              </a:rPr>
              <a:t>artistic</a:t>
            </a:r>
            <a:r>
              <a:rPr lang="fr-FR" sz="2400" dirty="0">
                <a:effectLst/>
                <a:latin typeface="Helvetica" pitchFamily="2" charset="0"/>
              </a:rPr>
              <a:t> style. In Proc. of the International Conf. on Learning </a:t>
            </a:r>
            <a:r>
              <a:rPr lang="fr-FR" sz="2400" dirty="0" err="1">
                <a:effectLst/>
                <a:latin typeface="Helvetica" pitchFamily="2" charset="0"/>
              </a:rPr>
              <a:t>Representations</a:t>
            </a:r>
            <a:r>
              <a:rPr lang="fr-FR" sz="2400" dirty="0">
                <a:effectLst/>
                <a:latin typeface="Helvetica" pitchFamily="2" charset="0"/>
              </a:rPr>
              <a:t> (ICLR), 2017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1FAA270-F44D-5676-67B4-33B5E6E90A3C}"/>
              </a:ext>
            </a:extLst>
          </p:cNvPr>
          <p:cNvSpPr txBox="1"/>
          <p:nvPr/>
        </p:nvSpPr>
        <p:spPr>
          <a:xfrm>
            <a:off x="1" y="4327469"/>
            <a:ext cx="27493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bg1">
                    <a:lumMod val="50000"/>
                  </a:schemeClr>
                </a:solidFill>
                <a:effectLst/>
                <a:latin typeface="Helvetica" pitchFamily="2" charset="0"/>
              </a:rPr>
              <a:t>[Dumoulin et al, 2017]</a:t>
            </a:r>
            <a:r>
              <a:rPr lang="fr-FR" sz="2000" dirty="0">
                <a:effectLst/>
                <a:latin typeface="Helvetica" pitchFamily="2" charset="0"/>
              </a:rPr>
              <a:t> </a:t>
            </a:r>
            <a:endParaRPr lang="fr-FR" sz="20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D2F2E835-2FAD-C93E-A229-91944FD85191}"/>
              </a:ext>
            </a:extLst>
          </p:cNvPr>
          <p:cNvSpPr txBox="1"/>
          <p:nvPr/>
        </p:nvSpPr>
        <p:spPr>
          <a:xfrm>
            <a:off x="51374" y="2559428"/>
            <a:ext cx="61583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[Vries et al, 2017]</a:t>
            </a:r>
            <a:endParaRPr lang="fr-FR" sz="2000" dirty="0"/>
          </a:p>
        </p:txBody>
      </p:sp>
      <p:graphicFrame>
        <p:nvGraphicFramePr>
          <p:cNvPr id="53" name="Table 17">
            <a:extLst>
              <a:ext uri="{FF2B5EF4-FFF2-40B4-BE49-F238E27FC236}">
                <a16:creationId xmlns:a16="http://schemas.microsoft.com/office/drawing/2014/main" id="{C9BABA96-0EDA-E56D-8F5D-9FB88EE4B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266757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54" name="Oval 72">
            <a:extLst>
              <a:ext uri="{FF2B5EF4-FFF2-40B4-BE49-F238E27FC236}">
                <a16:creationId xmlns:a16="http://schemas.microsoft.com/office/drawing/2014/main" id="{EB462CAE-0E0E-CBD8-4BAA-F0AD18BE65E1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5" name="Oval 76">
            <a:extLst>
              <a:ext uri="{FF2B5EF4-FFF2-40B4-BE49-F238E27FC236}">
                <a16:creationId xmlns:a16="http://schemas.microsoft.com/office/drawing/2014/main" id="{BAFAD6BD-090F-B35E-718A-C243447C9C25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6" name="Oval 72">
            <a:extLst>
              <a:ext uri="{FF2B5EF4-FFF2-40B4-BE49-F238E27FC236}">
                <a16:creationId xmlns:a16="http://schemas.microsoft.com/office/drawing/2014/main" id="{BD6F7DDC-E2A3-06D8-402D-B63CAC4A37D8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7" name="Oval 76">
            <a:extLst>
              <a:ext uri="{FF2B5EF4-FFF2-40B4-BE49-F238E27FC236}">
                <a16:creationId xmlns:a16="http://schemas.microsoft.com/office/drawing/2014/main" id="{D1928133-0EDE-82AA-A5CC-EF70AFDF9F53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8" name="Oval 72">
            <a:extLst>
              <a:ext uri="{FF2B5EF4-FFF2-40B4-BE49-F238E27FC236}">
                <a16:creationId xmlns:a16="http://schemas.microsoft.com/office/drawing/2014/main" id="{E21ED79D-5A61-74DA-97FC-63C6527E04E9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0945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F08D38-94D7-476C-BAB0-85FF046BC1D1}"/>
              </a:ext>
            </a:extLst>
          </p:cNvPr>
          <p:cNvSpPr/>
          <p:nvPr/>
        </p:nvSpPr>
        <p:spPr>
          <a:xfrm>
            <a:off x="-126521" y="-76200"/>
            <a:ext cx="12493923" cy="7044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0392EE95-11FD-43F8-A252-4415E512DAF7}"/>
              </a:ext>
            </a:extLst>
          </p:cNvPr>
          <p:cNvSpPr/>
          <p:nvPr/>
        </p:nvSpPr>
        <p:spPr>
          <a:xfrm rot="16200000">
            <a:off x="2897220" y="-1034990"/>
            <a:ext cx="5707809" cy="825260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43A75ED-9E2D-4BF2-BB18-C6AF6D7D81ED}"/>
              </a:ext>
            </a:extLst>
          </p:cNvPr>
          <p:cNvSpPr/>
          <p:nvPr/>
        </p:nvSpPr>
        <p:spPr>
          <a:xfrm rot="5400000">
            <a:off x="3788615" y="-316123"/>
            <a:ext cx="5707809" cy="8252601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EC3397E1-7601-420E-8C84-7636BD893AA6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9FED7642-153C-4667-9913-0F05782BE8A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9A88F705-8AA6-4BDB-877A-B24AD7703A7A}"/>
              </a:ext>
            </a:extLst>
          </p:cNvPr>
          <p:cNvSpPr>
            <a:spLocks noGrp="1"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pPr/>
              <a:t>15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F680F4-68AF-477C-8923-07CDA05A8979}"/>
              </a:ext>
            </a:extLst>
          </p:cNvPr>
          <p:cNvSpPr txBox="1"/>
          <p:nvPr/>
        </p:nvSpPr>
        <p:spPr>
          <a:xfrm>
            <a:off x="2474393" y="2370529"/>
            <a:ext cx="7352675" cy="21236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b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Thank you </a:t>
            </a:r>
          </a:p>
          <a:p>
            <a:pPr algn="ctr"/>
            <a:r>
              <a:rPr lang="en-US" sz="6600" b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for your attention</a:t>
            </a:r>
          </a:p>
        </p:txBody>
      </p:sp>
      <p:pic>
        <p:nvPicPr>
          <p:cNvPr id="21" name="Picture 21">
            <a:extLst>
              <a:ext uri="{FF2B5EF4-FFF2-40B4-BE49-F238E27FC236}">
                <a16:creationId xmlns:a16="http://schemas.microsoft.com/office/drawing/2014/main" id="{7DAE80AF-C07D-7BD5-8D97-2D48F0AE3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744" y="369442"/>
            <a:ext cx="2481263" cy="487460"/>
          </a:xfrm>
          <a:prstGeom prst="rect">
            <a:avLst/>
          </a:prstGeom>
        </p:spPr>
      </p:pic>
      <p:pic>
        <p:nvPicPr>
          <p:cNvPr id="26" name="Picture 26">
            <a:extLst>
              <a:ext uri="{FF2B5EF4-FFF2-40B4-BE49-F238E27FC236}">
                <a16:creationId xmlns:a16="http://schemas.microsoft.com/office/drawing/2014/main" id="{15826185-02FC-D9E1-BCD0-2FF83B26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6" y="214314"/>
            <a:ext cx="1506140" cy="1500187"/>
          </a:xfrm>
          <a:prstGeom prst="rect">
            <a:avLst/>
          </a:prstGeom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9B1AFE20-447B-379D-7D90-3D569FCEC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9321" y="348614"/>
            <a:ext cx="1302544" cy="535068"/>
          </a:xfrm>
          <a:prstGeom prst="rect">
            <a:avLst/>
          </a:prstGeom>
        </p:spPr>
      </p:pic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FB3005AD-0241-C12B-43F6-B1541503AC11}"/>
              </a:ext>
            </a:extLst>
          </p:cNvPr>
          <p:cNvSpPr/>
          <p:nvPr/>
        </p:nvSpPr>
        <p:spPr>
          <a:xfrm flipH="1">
            <a:off x="10451305" y="5522118"/>
            <a:ext cx="1740691" cy="133330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258DBCE-C9AB-5F08-0B35-E9AB36EF2B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536054" y="3979698"/>
            <a:ext cx="2984111" cy="2984111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4553AF0B-9C71-919B-562C-0EE8DC82EA6E}"/>
              </a:ext>
            </a:extLst>
          </p:cNvPr>
          <p:cNvSpPr txBox="1"/>
          <p:nvPr/>
        </p:nvSpPr>
        <p:spPr>
          <a:xfrm>
            <a:off x="2516219" y="5078323"/>
            <a:ext cx="735010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b="1" u="sng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Antoine BRALET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en-US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antoine.bralet@univ-smb.fr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)</a:t>
            </a:r>
            <a:r>
              <a:rPr 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, 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16E99E66-ADAA-0142-D781-5DE1C793C5FD}"/>
              </a:ext>
            </a:extLst>
          </p:cNvPr>
          <p:cNvSpPr txBox="1"/>
          <p:nvPr/>
        </p:nvSpPr>
        <p:spPr>
          <a:xfrm>
            <a:off x="7933516" y="59507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20/02/2024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538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2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Right Triangle 4">
            <a:extLst>
              <a:ext uri="{FF2B5EF4-FFF2-40B4-BE49-F238E27FC236}">
                <a16:creationId xmlns:a16="http://schemas.microsoft.com/office/drawing/2014/main" id="{31E64810-2CC3-8626-F33F-A0A2F16AE283}"/>
              </a:ext>
            </a:extLst>
          </p:cNvPr>
          <p:cNvSpPr/>
          <p:nvPr/>
        </p:nvSpPr>
        <p:spPr>
          <a:xfrm rot="16200000">
            <a:off x="4537176" y="-1769708"/>
            <a:ext cx="2516215" cy="969239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3" name="Right Triangle 5">
            <a:extLst>
              <a:ext uri="{FF2B5EF4-FFF2-40B4-BE49-F238E27FC236}">
                <a16:creationId xmlns:a16="http://schemas.microsoft.com/office/drawing/2014/main" id="{1CEC3EC8-3CB4-7420-D15D-C251A4B95193}"/>
              </a:ext>
            </a:extLst>
          </p:cNvPr>
          <p:cNvSpPr/>
          <p:nvPr/>
        </p:nvSpPr>
        <p:spPr>
          <a:xfrm rot="5400000">
            <a:off x="5428570" y="-1050838"/>
            <a:ext cx="2516215" cy="969239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>
              <a:latin typeface="Times New Roman"/>
              <a:cs typeface="Times New Roman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0F71AB-D449-99C2-C061-1D87A5D81C7D}"/>
              </a:ext>
            </a:extLst>
          </p:cNvPr>
          <p:cNvSpPr txBox="1"/>
          <p:nvPr/>
        </p:nvSpPr>
        <p:spPr>
          <a:xfrm>
            <a:off x="3647994" y="2950500"/>
            <a:ext cx="4935967" cy="92333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fr-FR" sz="5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Overall</a:t>
            </a:r>
            <a:r>
              <a:rPr lang="fr-FR" sz="5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fr-FR" sz="54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Context</a:t>
            </a:r>
            <a:endParaRPr lang="en-US" dirty="0"/>
          </a:p>
        </p:txBody>
      </p:sp>
      <p:graphicFrame>
        <p:nvGraphicFramePr>
          <p:cNvPr id="2" name="Table 17">
            <a:extLst>
              <a:ext uri="{FF2B5EF4-FFF2-40B4-BE49-F238E27FC236}">
                <a16:creationId xmlns:a16="http://schemas.microsoft.com/office/drawing/2014/main" id="{4822D7D5-A725-81B2-BB5D-D16054779C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482076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6" name="Oval 72">
            <a:extLst>
              <a:ext uri="{FF2B5EF4-FFF2-40B4-BE49-F238E27FC236}">
                <a16:creationId xmlns:a16="http://schemas.microsoft.com/office/drawing/2014/main" id="{C41FBC00-2832-F498-3444-0495F914A196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8" name="Oval 76">
            <a:extLst>
              <a:ext uri="{FF2B5EF4-FFF2-40B4-BE49-F238E27FC236}">
                <a16:creationId xmlns:a16="http://schemas.microsoft.com/office/drawing/2014/main" id="{3198DB2E-CFB3-7132-2D82-8E236A491EA9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0" name="Oval 72">
            <a:extLst>
              <a:ext uri="{FF2B5EF4-FFF2-40B4-BE49-F238E27FC236}">
                <a16:creationId xmlns:a16="http://schemas.microsoft.com/office/drawing/2014/main" id="{C0325DBD-CC72-CDEC-6D9D-BB350F1E6114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5" name="Oval 76">
            <a:extLst>
              <a:ext uri="{FF2B5EF4-FFF2-40B4-BE49-F238E27FC236}">
                <a16:creationId xmlns:a16="http://schemas.microsoft.com/office/drawing/2014/main" id="{C6A42441-1D68-3825-7BDB-55E1746EDEF6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6" name="Oval 72">
            <a:extLst>
              <a:ext uri="{FF2B5EF4-FFF2-40B4-BE49-F238E27FC236}">
                <a16:creationId xmlns:a16="http://schemas.microsoft.com/office/drawing/2014/main" id="{BB8338CF-E7D6-7A3A-2652-C0EA817A2240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051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3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8CDF3-49BC-7B62-00D8-53B50C1BBE22}"/>
              </a:ext>
            </a:extLst>
          </p:cNvPr>
          <p:cNvSpPr/>
          <p:nvPr/>
        </p:nvSpPr>
        <p:spPr>
          <a:xfrm>
            <a:off x="656577" y="4326837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Input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40A20-5C13-615E-77DF-52F8C8643FC6}"/>
              </a:ext>
            </a:extLst>
          </p:cNvPr>
          <p:cNvSpPr/>
          <p:nvPr/>
        </p:nvSpPr>
        <p:spPr>
          <a:xfrm>
            <a:off x="656577" y="2247510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Input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36515-001A-1FD4-42CA-577E1EDED5BD}"/>
              </a:ext>
            </a:extLst>
          </p:cNvPr>
          <p:cNvSpPr/>
          <p:nvPr/>
        </p:nvSpPr>
        <p:spPr>
          <a:xfrm>
            <a:off x="3741106" y="3371220"/>
            <a:ext cx="4014986" cy="14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Deep</a:t>
            </a:r>
            <a:r>
              <a:rPr lang="fr-FR" dirty="0">
                <a:solidFill>
                  <a:schemeClr val="tx1"/>
                </a:solidFill>
              </a:rPr>
              <a:t> Network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381A0A-CF2B-C842-E2A3-2F9830C2E240}"/>
              </a:ext>
            </a:extLst>
          </p:cNvPr>
          <p:cNvSpPr/>
          <p:nvPr/>
        </p:nvSpPr>
        <p:spPr>
          <a:xfrm>
            <a:off x="8967966" y="4247854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Map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au 32">
            <a:extLst>
              <a:ext uri="{FF2B5EF4-FFF2-40B4-BE49-F238E27FC236}">
                <a16:creationId xmlns:a16="http://schemas.microsoft.com/office/drawing/2014/main" id="{4A28817D-D1BE-E26B-9464-9106252AC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2668"/>
              </p:ext>
            </p:extLst>
          </p:nvPr>
        </p:nvGraphicFramePr>
        <p:xfrm>
          <a:off x="8685207" y="3485003"/>
          <a:ext cx="23851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">
                  <a:extLst>
                    <a:ext uri="{9D8B030D-6E8A-4147-A177-3AD203B41FA5}">
                      <a16:colId xmlns:a16="http://schemas.microsoft.com/office/drawing/2014/main" val="2915448018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10632126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860705755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3003629960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103999142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3130406288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2863659926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954210779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2278392101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912408690"/>
                    </a:ext>
                  </a:extLst>
                </a:gridCol>
              </a:tblGrid>
              <a:tr h="22327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849991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CD018554-0AE1-D178-2AD5-8599A72C1EF7}"/>
              </a:ext>
            </a:extLst>
          </p:cNvPr>
          <p:cNvSpPr txBox="1"/>
          <p:nvPr/>
        </p:nvSpPr>
        <p:spPr>
          <a:xfrm>
            <a:off x="9526741" y="250313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Value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5CBDADDA-3731-2363-8F9B-471E14568B6D}"/>
              </a:ext>
            </a:extLst>
          </p:cNvPr>
          <p:cNvCxnSpPr>
            <a:cxnSpLocks/>
          </p:cNvCxnSpPr>
          <p:nvPr/>
        </p:nvCxnSpPr>
        <p:spPr>
          <a:xfrm>
            <a:off x="2983136" y="1918816"/>
            <a:ext cx="0" cy="431327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5582048-0A2F-98EB-6A1A-8E0F4F7EB408}"/>
              </a:ext>
            </a:extLst>
          </p:cNvPr>
          <p:cNvCxnSpPr>
            <a:cxnSpLocks/>
          </p:cNvCxnSpPr>
          <p:nvPr/>
        </p:nvCxnSpPr>
        <p:spPr>
          <a:xfrm>
            <a:off x="8201867" y="1935296"/>
            <a:ext cx="27409" cy="432739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42990C2B-9C40-40AB-C294-558D56937CD1}"/>
              </a:ext>
            </a:extLst>
          </p:cNvPr>
          <p:cNvSpPr txBox="1"/>
          <p:nvPr/>
        </p:nvSpPr>
        <p:spPr>
          <a:xfrm>
            <a:off x="1162104" y="1608554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INPUTS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8F17464-BDC1-8C77-61F7-DEA82EB0CF2F}"/>
              </a:ext>
            </a:extLst>
          </p:cNvPr>
          <p:cNvSpPr txBox="1"/>
          <p:nvPr/>
        </p:nvSpPr>
        <p:spPr>
          <a:xfrm>
            <a:off x="5200000" y="1618607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METHODS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45D7676-FF4D-5D1B-453A-2A9F6FE30F29}"/>
              </a:ext>
            </a:extLst>
          </p:cNvPr>
          <p:cNvSpPr txBox="1"/>
          <p:nvPr/>
        </p:nvSpPr>
        <p:spPr>
          <a:xfrm>
            <a:off x="9342003" y="1611082"/>
            <a:ext cx="10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OUTPUTS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34F51AE-B80E-B1E9-CD67-053C346FD27E}"/>
              </a:ext>
            </a:extLst>
          </p:cNvPr>
          <p:cNvSpPr txBox="1"/>
          <p:nvPr/>
        </p:nvSpPr>
        <p:spPr>
          <a:xfrm>
            <a:off x="9105311" y="3421489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Classification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CEAFAD68-9C95-9D94-0C31-A0D8256B1264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2476158" y="3157301"/>
            <a:ext cx="1264948" cy="95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927F043-28AF-14B1-8AD1-69D509C9D13E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2476158" y="4116287"/>
            <a:ext cx="1264948" cy="1120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85D9812-8C64-9437-C360-30209642008E}"/>
              </a:ext>
            </a:extLst>
          </p:cNvPr>
          <p:cNvCxnSpPr>
            <a:stCxn id="14" idx="3"/>
            <a:endCxn id="31" idx="1"/>
          </p:cNvCxnSpPr>
          <p:nvPr/>
        </p:nvCxnSpPr>
        <p:spPr>
          <a:xfrm>
            <a:off x="7756092" y="4116287"/>
            <a:ext cx="1211874" cy="1041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08A36CD-9249-9892-6291-A4FE6FDFADBC}"/>
              </a:ext>
            </a:extLst>
          </p:cNvPr>
          <p:cNvCxnSpPr>
            <a:stCxn id="14" idx="3"/>
            <a:endCxn id="32" idx="1"/>
          </p:cNvCxnSpPr>
          <p:nvPr/>
        </p:nvCxnSpPr>
        <p:spPr>
          <a:xfrm flipV="1">
            <a:off x="7756092" y="3622163"/>
            <a:ext cx="929115" cy="494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608065B6-24D7-CDC8-68B4-B3AD7001C25F}"/>
              </a:ext>
            </a:extLst>
          </p:cNvPr>
          <p:cNvCxnSpPr>
            <a:cxnSpLocks/>
            <a:stCxn id="14" idx="3"/>
            <a:endCxn id="33" idx="1"/>
          </p:cNvCxnSpPr>
          <p:nvPr/>
        </p:nvCxnSpPr>
        <p:spPr>
          <a:xfrm flipV="1">
            <a:off x="7756092" y="2687799"/>
            <a:ext cx="1770649" cy="1428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5AF51BBD-5AC5-AB52-81FE-864BC74F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Context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graphicFrame>
        <p:nvGraphicFramePr>
          <p:cNvPr id="65" name="Table 17">
            <a:extLst>
              <a:ext uri="{FF2B5EF4-FFF2-40B4-BE49-F238E27FC236}">
                <a16:creationId xmlns:a16="http://schemas.microsoft.com/office/drawing/2014/main" id="{C714573C-B370-208A-B5FD-A156EB26B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677048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66" name="Oval 72">
            <a:extLst>
              <a:ext uri="{FF2B5EF4-FFF2-40B4-BE49-F238E27FC236}">
                <a16:creationId xmlns:a16="http://schemas.microsoft.com/office/drawing/2014/main" id="{46C082EE-EA86-CFC5-2632-7B50FE89304B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67" name="Oval 76">
            <a:extLst>
              <a:ext uri="{FF2B5EF4-FFF2-40B4-BE49-F238E27FC236}">
                <a16:creationId xmlns:a16="http://schemas.microsoft.com/office/drawing/2014/main" id="{C680935F-E1EC-E698-83B5-D0A4475424A6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68" name="Oval 72">
            <a:extLst>
              <a:ext uri="{FF2B5EF4-FFF2-40B4-BE49-F238E27FC236}">
                <a16:creationId xmlns:a16="http://schemas.microsoft.com/office/drawing/2014/main" id="{802786F7-66BB-0194-49A4-0EDDDABCE644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69" name="Oval 76">
            <a:extLst>
              <a:ext uri="{FF2B5EF4-FFF2-40B4-BE49-F238E27FC236}">
                <a16:creationId xmlns:a16="http://schemas.microsoft.com/office/drawing/2014/main" id="{B59C2D40-769E-5A35-89AE-69674145D23C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0" name="Oval 72">
            <a:extLst>
              <a:ext uri="{FF2B5EF4-FFF2-40B4-BE49-F238E27FC236}">
                <a16:creationId xmlns:a16="http://schemas.microsoft.com/office/drawing/2014/main" id="{8D1B1C7A-77EF-5FCE-8107-B19F796E4E4C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73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31" grpId="0" animBg="1"/>
      <p:bldP spid="33" grpId="0"/>
      <p:bldP spid="39" grpId="0"/>
      <p:bldP spid="40" grpId="0"/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9E79722-69FE-ACF1-A713-F158F58AB77C}"/>
              </a:ext>
            </a:extLst>
          </p:cNvPr>
          <p:cNvSpPr/>
          <p:nvPr/>
        </p:nvSpPr>
        <p:spPr>
          <a:xfrm>
            <a:off x="656577" y="4326837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Major Input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C950A7-AE67-F203-1D6B-9BECD35EA0ED}"/>
              </a:ext>
            </a:extLst>
          </p:cNvPr>
          <p:cNvSpPr/>
          <p:nvPr/>
        </p:nvSpPr>
        <p:spPr>
          <a:xfrm>
            <a:off x="656577" y="2247510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Additional</a:t>
            </a:r>
            <a:r>
              <a:rPr lang="fr-FR" sz="1200" dirty="0">
                <a:solidFill>
                  <a:schemeClr val="tx1"/>
                </a:solidFill>
              </a:rPr>
              <a:t> Input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4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36515-001A-1FD4-42CA-577E1EDED5BD}"/>
              </a:ext>
            </a:extLst>
          </p:cNvPr>
          <p:cNvSpPr/>
          <p:nvPr/>
        </p:nvSpPr>
        <p:spPr>
          <a:xfrm>
            <a:off x="3741106" y="3371220"/>
            <a:ext cx="4014986" cy="14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Deep</a:t>
            </a:r>
            <a:r>
              <a:rPr lang="fr-FR" dirty="0">
                <a:solidFill>
                  <a:schemeClr val="tx1"/>
                </a:solidFill>
              </a:rPr>
              <a:t> Network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381A0A-CF2B-C842-E2A3-2F9830C2E240}"/>
              </a:ext>
            </a:extLst>
          </p:cNvPr>
          <p:cNvSpPr/>
          <p:nvPr/>
        </p:nvSpPr>
        <p:spPr>
          <a:xfrm>
            <a:off x="8967966" y="4247854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Map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au 32">
            <a:extLst>
              <a:ext uri="{FF2B5EF4-FFF2-40B4-BE49-F238E27FC236}">
                <a16:creationId xmlns:a16="http://schemas.microsoft.com/office/drawing/2014/main" id="{4A28817D-D1BE-E26B-9464-9106252AC85B}"/>
              </a:ext>
            </a:extLst>
          </p:cNvPr>
          <p:cNvGraphicFramePr>
            <a:graphicFrameLocks noGrp="1"/>
          </p:cNvGraphicFramePr>
          <p:nvPr/>
        </p:nvGraphicFramePr>
        <p:xfrm>
          <a:off x="8685207" y="3485003"/>
          <a:ext cx="23851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">
                  <a:extLst>
                    <a:ext uri="{9D8B030D-6E8A-4147-A177-3AD203B41FA5}">
                      <a16:colId xmlns:a16="http://schemas.microsoft.com/office/drawing/2014/main" val="2915448018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10632126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860705755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3003629960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103999142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3130406288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2863659926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954210779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2278392101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912408690"/>
                    </a:ext>
                  </a:extLst>
                </a:gridCol>
              </a:tblGrid>
              <a:tr h="22327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849991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CD018554-0AE1-D178-2AD5-8599A72C1EF7}"/>
              </a:ext>
            </a:extLst>
          </p:cNvPr>
          <p:cNvSpPr txBox="1"/>
          <p:nvPr/>
        </p:nvSpPr>
        <p:spPr>
          <a:xfrm>
            <a:off x="9526741" y="250313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Value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2990C2B-9C40-40AB-C294-558D56937CD1}"/>
              </a:ext>
            </a:extLst>
          </p:cNvPr>
          <p:cNvSpPr txBox="1"/>
          <p:nvPr/>
        </p:nvSpPr>
        <p:spPr>
          <a:xfrm>
            <a:off x="1162104" y="1608554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INPUTS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8F17464-BDC1-8C77-61F7-DEA82EB0CF2F}"/>
              </a:ext>
            </a:extLst>
          </p:cNvPr>
          <p:cNvSpPr txBox="1"/>
          <p:nvPr/>
        </p:nvSpPr>
        <p:spPr>
          <a:xfrm>
            <a:off x="5200000" y="1618607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METHODS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45D7676-FF4D-5D1B-453A-2A9F6FE30F29}"/>
              </a:ext>
            </a:extLst>
          </p:cNvPr>
          <p:cNvSpPr txBox="1"/>
          <p:nvPr/>
        </p:nvSpPr>
        <p:spPr>
          <a:xfrm>
            <a:off x="9342008" y="1611082"/>
            <a:ext cx="10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OUTPUTS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34F51AE-B80E-B1E9-CD67-053C346FD27E}"/>
              </a:ext>
            </a:extLst>
          </p:cNvPr>
          <p:cNvSpPr txBox="1"/>
          <p:nvPr/>
        </p:nvSpPr>
        <p:spPr>
          <a:xfrm>
            <a:off x="9105311" y="3421489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Classification</a:t>
            </a:r>
          </a:p>
        </p:txBody>
      </p: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CEAFAD68-9C95-9D94-0C31-A0D8256B126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476158" y="3157301"/>
            <a:ext cx="1264948" cy="95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927F043-28AF-14B1-8AD1-69D509C9D13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476158" y="4116287"/>
            <a:ext cx="1264948" cy="1120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85D9812-8C64-9437-C360-30209642008E}"/>
              </a:ext>
            </a:extLst>
          </p:cNvPr>
          <p:cNvCxnSpPr>
            <a:stCxn id="14" idx="3"/>
            <a:endCxn id="31" idx="1"/>
          </p:cNvCxnSpPr>
          <p:nvPr/>
        </p:nvCxnSpPr>
        <p:spPr>
          <a:xfrm>
            <a:off x="7756092" y="4116287"/>
            <a:ext cx="1211874" cy="1041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08A36CD-9249-9892-6291-A4FE6FDFADBC}"/>
              </a:ext>
            </a:extLst>
          </p:cNvPr>
          <p:cNvCxnSpPr>
            <a:stCxn id="14" idx="3"/>
            <a:endCxn id="32" idx="1"/>
          </p:cNvCxnSpPr>
          <p:nvPr/>
        </p:nvCxnSpPr>
        <p:spPr>
          <a:xfrm flipV="1">
            <a:off x="7756092" y="3622163"/>
            <a:ext cx="929115" cy="494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608065B6-24D7-CDC8-68B4-B3AD7001C25F}"/>
              </a:ext>
            </a:extLst>
          </p:cNvPr>
          <p:cNvCxnSpPr>
            <a:cxnSpLocks/>
            <a:stCxn id="14" idx="3"/>
            <a:endCxn id="33" idx="1"/>
          </p:cNvCxnSpPr>
          <p:nvPr/>
        </p:nvCxnSpPr>
        <p:spPr>
          <a:xfrm flipV="1">
            <a:off x="7756092" y="2687799"/>
            <a:ext cx="1770649" cy="1428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5AF51BBD-5AC5-AB52-81FE-864BC74F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Context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EE68E5B7-07A9-87A2-FEA6-BD0D26831F58}"/>
              </a:ext>
            </a:extLst>
          </p:cNvPr>
          <p:cNvCxnSpPr>
            <a:cxnSpLocks/>
          </p:cNvCxnSpPr>
          <p:nvPr/>
        </p:nvCxnSpPr>
        <p:spPr>
          <a:xfrm>
            <a:off x="2983136" y="1918816"/>
            <a:ext cx="0" cy="431327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B1A7AA8-4060-C36D-4595-F5FC54146942}"/>
              </a:ext>
            </a:extLst>
          </p:cNvPr>
          <p:cNvCxnSpPr>
            <a:cxnSpLocks/>
          </p:cNvCxnSpPr>
          <p:nvPr/>
        </p:nvCxnSpPr>
        <p:spPr>
          <a:xfrm>
            <a:off x="8201867" y="1935296"/>
            <a:ext cx="27409" cy="432739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8D8E0640-7D83-E234-2714-31D9021AA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67578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49" name="Oval 72">
            <a:extLst>
              <a:ext uri="{FF2B5EF4-FFF2-40B4-BE49-F238E27FC236}">
                <a16:creationId xmlns:a16="http://schemas.microsoft.com/office/drawing/2014/main" id="{F40BD525-F9C8-59CD-FCBA-3AE35C8A67B4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1" name="Oval 76">
            <a:extLst>
              <a:ext uri="{FF2B5EF4-FFF2-40B4-BE49-F238E27FC236}">
                <a16:creationId xmlns:a16="http://schemas.microsoft.com/office/drawing/2014/main" id="{D6ADC185-F6A1-7CC3-340E-042EF7D8CD8A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3" name="Oval 72">
            <a:extLst>
              <a:ext uri="{FF2B5EF4-FFF2-40B4-BE49-F238E27FC236}">
                <a16:creationId xmlns:a16="http://schemas.microsoft.com/office/drawing/2014/main" id="{3D532FBA-C466-4469-3978-94F7E28B8E9F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5" name="Oval 76">
            <a:extLst>
              <a:ext uri="{FF2B5EF4-FFF2-40B4-BE49-F238E27FC236}">
                <a16:creationId xmlns:a16="http://schemas.microsoft.com/office/drawing/2014/main" id="{3D727223-9E64-D1F8-CC80-1BF4DC606895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6" name="Oval 72">
            <a:extLst>
              <a:ext uri="{FF2B5EF4-FFF2-40B4-BE49-F238E27FC236}">
                <a16:creationId xmlns:a16="http://schemas.microsoft.com/office/drawing/2014/main" id="{6AD3020A-C195-FC55-D6B0-B779825DEAB7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30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9E79722-69FE-ACF1-A713-F158F58AB77C}"/>
              </a:ext>
            </a:extLst>
          </p:cNvPr>
          <p:cNvSpPr/>
          <p:nvPr/>
        </p:nvSpPr>
        <p:spPr>
          <a:xfrm>
            <a:off x="656577" y="4326837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Major Input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C950A7-AE67-F203-1D6B-9BECD35EA0ED}"/>
              </a:ext>
            </a:extLst>
          </p:cNvPr>
          <p:cNvSpPr/>
          <p:nvPr/>
        </p:nvSpPr>
        <p:spPr>
          <a:xfrm>
            <a:off x="656577" y="2247510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>
                <a:solidFill>
                  <a:schemeClr val="tx1"/>
                </a:solidFill>
              </a:rPr>
              <a:t>Additional</a:t>
            </a:r>
            <a:r>
              <a:rPr lang="fr-FR" sz="1200" dirty="0">
                <a:solidFill>
                  <a:schemeClr val="tx1"/>
                </a:solidFill>
              </a:rPr>
              <a:t> Input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5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F36515-001A-1FD4-42CA-577E1EDED5BD}"/>
              </a:ext>
            </a:extLst>
          </p:cNvPr>
          <p:cNvSpPr/>
          <p:nvPr/>
        </p:nvSpPr>
        <p:spPr>
          <a:xfrm>
            <a:off x="3741106" y="3371220"/>
            <a:ext cx="4014986" cy="1490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Deep</a:t>
            </a:r>
            <a:r>
              <a:rPr lang="fr-FR" dirty="0">
                <a:solidFill>
                  <a:schemeClr val="tx1"/>
                </a:solidFill>
              </a:rPr>
              <a:t> Network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E381A0A-CF2B-C842-E2A3-2F9830C2E240}"/>
              </a:ext>
            </a:extLst>
          </p:cNvPr>
          <p:cNvSpPr/>
          <p:nvPr/>
        </p:nvSpPr>
        <p:spPr>
          <a:xfrm>
            <a:off x="8967966" y="4247854"/>
            <a:ext cx="1819581" cy="1819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Map</a:t>
            </a:r>
            <a:endParaRPr lang="fr-FR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au 32">
            <a:extLst>
              <a:ext uri="{FF2B5EF4-FFF2-40B4-BE49-F238E27FC236}">
                <a16:creationId xmlns:a16="http://schemas.microsoft.com/office/drawing/2014/main" id="{4A28817D-D1BE-E26B-9464-9106252AC85B}"/>
              </a:ext>
            </a:extLst>
          </p:cNvPr>
          <p:cNvGraphicFramePr>
            <a:graphicFrameLocks noGrp="1"/>
          </p:cNvGraphicFramePr>
          <p:nvPr/>
        </p:nvGraphicFramePr>
        <p:xfrm>
          <a:off x="8685207" y="3485003"/>
          <a:ext cx="238510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10">
                  <a:extLst>
                    <a:ext uri="{9D8B030D-6E8A-4147-A177-3AD203B41FA5}">
                      <a16:colId xmlns:a16="http://schemas.microsoft.com/office/drawing/2014/main" val="2915448018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10632126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860705755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3003629960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1103999142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3130406288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2863659926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954210779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2278392101"/>
                    </a:ext>
                  </a:extLst>
                </a:gridCol>
                <a:gridCol w="238510">
                  <a:extLst>
                    <a:ext uri="{9D8B030D-6E8A-4147-A177-3AD203B41FA5}">
                      <a16:colId xmlns:a16="http://schemas.microsoft.com/office/drawing/2014/main" val="912408690"/>
                    </a:ext>
                  </a:extLst>
                </a:gridCol>
              </a:tblGrid>
              <a:tr h="223274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7849991"/>
                  </a:ext>
                </a:extLst>
              </a:tr>
            </a:tbl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CD018554-0AE1-D178-2AD5-8599A72C1EF7}"/>
              </a:ext>
            </a:extLst>
          </p:cNvPr>
          <p:cNvSpPr txBox="1"/>
          <p:nvPr/>
        </p:nvSpPr>
        <p:spPr>
          <a:xfrm>
            <a:off x="9526741" y="2503133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Value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2990C2B-9C40-40AB-C294-558D56937CD1}"/>
              </a:ext>
            </a:extLst>
          </p:cNvPr>
          <p:cNvSpPr txBox="1"/>
          <p:nvPr/>
        </p:nvSpPr>
        <p:spPr>
          <a:xfrm>
            <a:off x="1162104" y="1608554"/>
            <a:ext cx="874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INPUTS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8F17464-BDC1-8C77-61F7-DEA82EB0CF2F}"/>
              </a:ext>
            </a:extLst>
          </p:cNvPr>
          <p:cNvSpPr txBox="1"/>
          <p:nvPr/>
        </p:nvSpPr>
        <p:spPr>
          <a:xfrm>
            <a:off x="5200000" y="1618607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METHODS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34F51AE-B80E-B1E9-CD67-053C346FD27E}"/>
              </a:ext>
            </a:extLst>
          </p:cNvPr>
          <p:cNvSpPr txBox="1"/>
          <p:nvPr/>
        </p:nvSpPr>
        <p:spPr>
          <a:xfrm>
            <a:off x="9105311" y="3421489"/>
            <a:ext cx="1405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Classification</a:t>
            </a:r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E927F043-28AF-14B1-8AD1-69D509C9D13E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476158" y="4116287"/>
            <a:ext cx="1264948" cy="11203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F85D9812-8C64-9437-C360-30209642008E}"/>
              </a:ext>
            </a:extLst>
          </p:cNvPr>
          <p:cNvCxnSpPr>
            <a:stCxn id="14" idx="3"/>
            <a:endCxn id="31" idx="1"/>
          </p:cNvCxnSpPr>
          <p:nvPr/>
        </p:nvCxnSpPr>
        <p:spPr>
          <a:xfrm>
            <a:off x="7756092" y="4116287"/>
            <a:ext cx="1211874" cy="10413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C08A36CD-9249-9892-6291-A4FE6FDFADBC}"/>
              </a:ext>
            </a:extLst>
          </p:cNvPr>
          <p:cNvCxnSpPr>
            <a:stCxn id="14" idx="3"/>
            <a:endCxn id="32" idx="1"/>
          </p:cNvCxnSpPr>
          <p:nvPr/>
        </p:nvCxnSpPr>
        <p:spPr>
          <a:xfrm flipV="1">
            <a:off x="7756092" y="3622163"/>
            <a:ext cx="929115" cy="494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id="{608065B6-24D7-CDC8-68B4-B3AD7001C25F}"/>
              </a:ext>
            </a:extLst>
          </p:cNvPr>
          <p:cNvCxnSpPr>
            <a:cxnSpLocks/>
            <a:stCxn id="14" idx="3"/>
            <a:endCxn id="33" idx="1"/>
          </p:cNvCxnSpPr>
          <p:nvPr/>
        </p:nvCxnSpPr>
        <p:spPr>
          <a:xfrm flipV="1">
            <a:off x="7756092" y="2687799"/>
            <a:ext cx="1770649" cy="14284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5AF51BBD-5AC5-AB52-81FE-864BC74F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Context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60C8EBAD-BE0A-37E6-9B12-2132D1707327}"/>
              </a:ext>
            </a:extLst>
          </p:cNvPr>
          <p:cNvCxnSpPr>
            <a:stCxn id="30" idx="3"/>
            <a:endCxn id="14" idx="0"/>
          </p:cNvCxnSpPr>
          <p:nvPr/>
        </p:nvCxnSpPr>
        <p:spPr>
          <a:xfrm>
            <a:off x="2476158" y="3157301"/>
            <a:ext cx="3272441" cy="213919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B89C2F6-030E-0081-E2DA-3493420D1E9A}"/>
              </a:ext>
            </a:extLst>
          </p:cNvPr>
          <p:cNvCxnSpPr>
            <a:cxnSpLocks/>
          </p:cNvCxnSpPr>
          <p:nvPr/>
        </p:nvCxnSpPr>
        <p:spPr>
          <a:xfrm>
            <a:off x="2983136" y="1918816"/>
            <a:ext cx="0" cy="431327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1DA79A64-BEF1-0555-2650-B8447E44B9D1}"/>
              </a:ext>
            </a:extLst>
          </p:cNvPr>
          <p:cNvCxnSpPr>
            <a:cxnSpLocks/>
          </p:cNvCxnSpPr>
          <p:nvPr/>
        </p:nvCxnSpPr>
        <p:spPr>
          <a:xfrm>
            <a:off x="8201867" y="1935296"/>
            <a:ext cx="27409" cy="432739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48A9CC0D-9016-17B2-9360-BACF71F2E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67578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45" name="Oval 72">
            <a:extLst>
              <a:ext uri="{FF2B5EF4-FFF2-40B4-BE49-F238E27FC236}">
                <a16:creationId xmlns:a16="http://schemas.microsoft.com/office/drawing/2014/main" id="{70B6C7D9-4E46-9D6C-C9E7-ADBA351BBDAA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7" name="Oval 76">
            <a:extLst>
              <a:ext uri="{FF2B5EF4-FFF2-40B4-BE49-F238E27FC236}">
                <a16:creationId xmlns:a16="http://schemas.microsoft.com/office/drawing/2014/main" id="{FA2CD957-6942-306B-E9C0-D48098CB4E56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9" name="Oval 72">
            <a:extLst>
              <a:ext uri="{FF2B5EF4-FFF2-40B4-BE49-F238E27FC236}">
                <a16:creationId xmlns:a16="http://schemas.microsoft.com/office/drawing/2014/main" id="{C981DDA0-985B-83B8-8ADC-989B77F41B93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1" name="Oval 76">
            <a:extLst>
              <a:ext uri="{FF2B5EF4-FFF2-40B4-BE49-F238E27FC236}">
                <a16:creationId xmlns:a16="http://schemas.microsoft.com/office/drawing/2014/main" id="{7BEFA523-14DF-9DD3-E676-DA0E547733FA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3" name="Oval 72">
            <a:extLst>
              <a:ext uri="{FF2B5EF4-FFF2-40B4-BE49-F238E27FC236}">
                <a16:creationId xmlns:a16="http://schemas.microsoft.com/office/drawing/2014/main" id="{453D48A9-713C-6C49-9612-D61F3E6C0C25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64E5B31-4E59-2A72-BEA5-28EE1F28DBD4}"/>
              </a:ext>
            </a:extLst>
          </p:cNvPr>
          <p:cNvSpPr txBox="1"/>
          <p:nvPr/>
        </p:nvSpPr>
        <p:spPr>
          <a:xfrm>
            <a:off x="9342008" y="1611082"/>
            <a:ext cx="1079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OUTPUTS</a:t>
            </a:r>
          </a:p>
        </p:txBody>
      </p:sp>
    </p:spTree>
    <p:extLst>
      <p:ext uri="{BB962C8B-B14F-4D97-AF65-F5344CB8AC3E}">
        <p14:creationId xmlns:p14="http://schemas.microsoft.com/office/powerpoint/2010/main" val="73284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6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AF9E28E0-F863-B064-CC65-85318B22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1" y="1903993"/>
            <a:ext cx="5176080" cy="3863792"/>
          </a:xfrm>
          <a:prstGeom prst="rect">
            <a:avLst/>
          </a:prstGeom>
          <a:ln w="38100">
            <a:noFill/>
          </a:ln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E5AF312E-555F-14E1-784C-2D48AF64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586" y="1903993"/>
            <a:ext cx="5176080" cy="3849348"/>
          </a:xfrm>
          <a:prstGeom prst="rect">
            <a:avLst/>
          </a:prstGeom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3CD0761C-9BFA-6821-1EA9-680B7063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Example(s?)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graphicFrame>
        <p:nvGraphicFramePr>
          <p:cNvPr id="33" name="Table 17">
            <a:extLst>
              <a:ext uri="{FF2B5EF4-FFF2-40B4-BE49-F238E27FC236}">
                <a16:creationId xmlns:a16="http://schemas.microsoft.com/office/drawing/2014/main" id="{E52B14CC-9AD3-E718-B2DD-49EAA8422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767578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34" name="Oval 72">
            <a:extLst>
              <a:ext uri="{FF2B5EF4-FFF2-40B4-BE49-F238E27FC236}">
                <a16:creationId xmlns:a16="http://schemas.microsoft.com/office/drawing/2014/main" id="{D49DD1DE-4814-BB03-2FED-5618310BC3E8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5" name="Oval 76">
            <a:extLst>
              <a:ext uri="{FF2B5EF4-FFF2-40B4-BE49-F238E27FC236}">
                <a16:creationId xmlns:a16="http://schemas.microsoft.com/office/drawing/2014/main" id="{95EA70DF-5817-87CB-7145-B5246DC80505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6" name="Oval 72">
            <a:extLst>
              <a:ext uri="{FF2B5EF4-FFF2-40B4-BE49-F238E27FC236}">
                <a16:creationId xmlns:a16="http://schemas.microsoft.com/office/drawing/2014/main" id="{81A18504-0EE4-1197-F1FE-0D086BAFB78E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9" name="Oval 76">
            <a:extLst>
              <a:ext uri="{FF2B5EF4-FFF2-40B4-BE49-F238E27FC236}">
                <a16:creationId xmlns:a16="http://schemas.microsoft.com/office/drawing/2014/main" id="{4C4F0459-670D-1030-00C1-0884270AE622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0" name="Oval 72">
            <a:extLst>
              <a:ext uri="{FF2B5EF4-FFF2-40B4-BE49-F238E27FC236}">
                <a16:creationId xmlns:a16="http://schemas.microsoft.com/office/drawing/2014/main" id="{D052B063-D856-EC4B-9FE8-7D3BE51B0595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617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>
            <a:extLst>
              <a:ext uri="{FF2B5EF4-FFF2-40B4-BE49-F238E27FC236}">
                <a16:creationId xmlns:a16="http://schemas.microsoft.com/office/drawing/2014/main" id="{AF9E28E0-F863-B064-CC65-85318B22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1" y="1903993"/>
            <a:ext cx="2770254" cy="2067913"/>
          </a:xfrm>
          <a:prstGeom prst="rect">
            <a:avLst/>
          </a:prstGeom>
          <a:ln w="38100">
            <a:noFill/>
          </a:ln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E5AF312E-555F-14E1-784C-2D48AF64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1" y="4128390"/>
            <a:ext cx="2770254" cy="2060183"/>
          </a:xfrm>
          <a:prstGeom prst="rect">
            <a:avLst/>
          </a:prstGeom>
          <a:ln>
            <a:noFill/>
          </a:ln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8149B081-C585-56FF-6E53-0B9604847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955" y="2059930"/>
            <a:ext cx="4052729" cy="3978684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72B84F8-3476-5954-A67B-B6A68F041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004" y="2059930"/>
            <a:ext cx="4052729" cy="39988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7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CD0761C-9BFA-6821-1EA9-680B7063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Example(s?)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graphicFrame>
        <p:nvGraphicFramePr>
          <p:cNvPr id="14" name="Table 17">
            <a:extLst>
              <a:ext uri="{FF2B5EF4-FFF2-40B4-BE49-F238E27FC236}">
                <a16:creationId xmlns:a16="http://schemas.microsoft.com/office/drawing/2014/main" id="{893CCFA6-9ED9-EF74-E86B-4D011EEAD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97274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31" name="Oval 72">
            <a:extLst>
              <a:ext uri="{FF2B5EF4-FFF2-40B4-BE49-F238E27FC236}">
                <a16:creationId xmlns:a16="http://schemas.microsoft.com/office/drawing/2014/main" id="{221AB3D3-6F28-81DA-A830-62B708EB4713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3" name="Oval 76">
            <a:extLst>
              <a:ext uri="{FF2B5EF4-FFF2-40B4-BE49-F238E27FC236}">
                <a16:creationId xmlns:a16="http://schemas.microsoft.com/office/drawing/2014/main" id="{22FBEE7B-6B7C-6218-D08D-4A85C1E4099F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4" name="Oval 72">
            <a:extLst>
              <a:ext uri="{FF2B5EF4-FFF2-40B4-BE49-F238E27FC236}">
                <a16:creationId xmlns:a16="http://schemas.microsoft.com/office/drawing/2014/main" id="{2D8D18ED-94CC-6A98-098D-EEBE64B49CA7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5" name="Oval 76">
            <a:extLst>
              <a:ext uri="{FF2B5EF4-FFF2-40B4-BE49-F238E27FC236}">
                <a16:creationId xmlns:a16="http://schemas.microsoft.com/office/drawing/2014/main" id="{D52A2B6C-3CBA-97EE-732F-73437433BC97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6" name="Oval 72">
            <a:extLst>
              <a:ext uri="{FF2B5EF4-FFF2-40B4-BE49-F238E27FC236}">
                <a16:creationId xmlns:a16="http://schemas.microsoft.com/office/drawing/2014/main" id="{625ADDA9-60CA-1F5D-A789-7B03034F5DB1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0554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8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AF9E28E0-F863-B064-CC65-85318B22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1" y="1903993"/>
            <a:ext cx="2770254" cy="2067913"/>
          </a:xfrm>
          <a:prstGeom prst="rect">
            <a:avLst/>
          </a:prstGeom>
          <a:ln w="38100">
            <a:noFill/>
          </a:ln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E5AF312E-555F-14E1-784C-2D48AF64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1" y="4128390"/>
            <a:ext cx="2770254" cy="2060183"/>
          </a:xfrm>
          <a:prstGeom prst="rect">
            <a:avLst/>
          </a:prstGeom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3CD0761C-9BFA-6821-1EA9-680B7063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Example(s?)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149B081-C585-56FF-6E53-0B9604847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83" y="2162923"/>
            <a:ext cx="2230587" cy="2189833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72B84F8-3476-5954-A67B-B6A68F041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706" y="4111223"/>
            <a:ext cx="2219357" cy="2189833"/>
          </a:xfrm>
          <a:prstGeom prst="rect">
            <a:avLst/>
          </a:prstGeom>
        </p:spPr>
      </p:pic>
      <p:graphicFrame>
        <p:nvGraphicFramePr>
          <p:cNvPr id="34" name="Table 17">
            <a:extLst>
              <a:ext uri="{FF2B5EF4-FFF2-40B4-BE49-F238E27FC236}">
                <a16:creationId xmlns:a16="http://schemas.microsoft.com/office/drawing/2014/main" id="{6CB640A7-C1A9-5AC8-DDDB-C7C572835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97274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35" name="Oval 72">
            <a:extLst>
              <a:ext uri="{FF2B5EF4-FFF2-40B4-BE49-F238E27FC236}">
                <a16:creationId xmlns:a16="http://schemas.microsoft.com/office/drawing/2014/main" id="{10BBFD3E-DB3F-DB09-3534-DE7FEEDD6101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6" name="Oval 76">
            <a:extLst>
              <a:ext uri="{FF2B5EF4-FFF2-40B4-BE49-F238E27FC236}">
                <a16:creationId xmlns:a16="http://schemas.microsoft.com/office/drawing/2014/main" id="{59C14508-3530-5F05-8A61-B3874740E8A2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9" name="Oval 72">
            <a:extLst>
              <a:ext uri="{FF2B5EF4-FFF2-40B4-BE49-F238E27FC236}">
                <a16:creationId xmlns:a16="http://schemas.microsoft.com/office/drawing/2014/main" id="{1000C9B5-4FB1-E1E4-5360-5B4B3629E4CC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0" name="Oval 76">
            <a:extLst>
              <a:ext uri="{FF2B5EF4-FFF2-40B4-BE49-F238E27FC236}">
                <a16:creationId xmlns:a16="http://schemas.microsoft.com/office/drawing/2014/main" id="{4164A1B5-8ED8-7541-D266-C042385F902B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1" name="Oval 72">
            <a:extLst>
              <a:ext uri="{FF2B5EF4-FFF2-40B4-BE49-F238E27FC236}">
                <a16:creationId xmlns:a16="http://schemas.microsoft.com/office/drawing/2014/main" id="{32699C9B-2330-F9F9-B442-97BE6A84D364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679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DA9C61-9B18-467F-9A5B-61433360FEF4}"/>
              </a:ext>
            </a:extLst>
          </p:cNvPr>
          <p:cNvSpPr/>
          <p:nvPr/>
        </p:nvSpPr>
        <p:spPr>
          <a:xfrm>
            <a:off x="-1618" y="6302853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32DDFC-3249-4A0E-ADB9-C104105A553C}"/>
              </a:ext>
            </a:extLst>
          </p:cNvPr>
          <p:cNvSpPr/>
          <p:nvPr/>
        </p:nvSpPr>
        <p:spPr>
          <a:xfrm>
            <a:off x="-15995" y="5571"/>
            <a:ext cx="12235130" cy="589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2FFD01D3-CA00-40E1-BADC-7BDBBFCB4CBE}"/>
              </a:ext>
            </a:extLst>
          </p:cNvPr>
          <p:cNvSpPr/>
          <p:nvPr/>
        </p:nvSpPr>
        <p:spPr>
          <a:xfrm rot="5400000">
            <a:off x="-28574" y="-64519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7CE99ED-A039-495B-9E07-DE387D7116F7}"/>
              </a:ext>
            </a:extLst>
          </p:cNvPr>
          <p:cNvSpPr/>
          <p:nvPr/>
        </p:nvSpPr>
        <p:spPr>
          <a:xfrm rot="16200000">
            <a:off x="10366257" y="5025066"/>
            <a:ext cx="1854677" cy="188343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85214-BACE-4DAF-BD4A-C51BE95E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cs typeface="Times New Roman"/>
              </a:rPr>
              <a:t>9</a:t>
            </a:fld>
            <a:endParaRPr lang="en-US">
              <a:solidFill>
                <a:schemeClr val="accent1">
                  <a:lumMod val="20000"/>
                  <a:lumOff val="8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AF9E28E0-F863-B064-CC65-85318B22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61" y="1903993"/>
            <a:ext cx="2770254" cy="2067913"/>
          </a:xfrm>
          <a:prstGeom prst="rect">
            <a:avLst/>
          </a:prstGeom>
          <a:ln w="38100">
            <a:noFill/>
          </a:ln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E5AF312E-555F-14E1-784C-2D48AF645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61" y="4128390"/>
            <a:ext cx="2770254" cy="2060183"/>
          </a:xfrm>
          <a:prstGeom prst="rect">
            <a:avLst/>
          </a:prstGeom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3CD0761C-9BFA-6821-1EA9-680B7063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640" y="593253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Example(s?)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/>
              <a:cs typeface="Calibri Light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8149B081-C585-56FF-6E53-0B96048474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583" y="2162923"/>
            <a:ext cx="2230587" cy="2189833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072B84F8-3476-5954-A67B-B6A68F041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706" y="4111223"/>
            <a:ext cx="2219357" cy="218983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FEA716D-2BD6-8028-A919-150A6931E412}"/>
              </a:ext>
            </a:extLst>
          </p:cNvPr>
          <p:cNvSpPr txBox="1"/>
          <p:nvPr/>
        </p:nvSpPr>
        <p:spPr>
          <a:xfrm>
            <a:off x="6863902" y="2527171"/>
            <a:ext cx="4078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err="1"/>
              <a:t>What</a:t>
            </a:r>
            <a:r>
              <a:rPr lang="fr-FR" sz="6000" dirty="0"/>
              <a:t> about </a:t>
            </a:r>
            <a:r>
              <a:rPr lang="fr-FR" sz="6000" dirty="0" err="1"/>
              <a:t>you</a:t>
            </a:r>
            <a:r>
              <a:rPr lang="fr-FR" sz="6000" dirty="0"/>
              <a:t> ?</a:t>
            </a:r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72C68AB8-5DE6-977D-BD31-CCEC9FE9A526}"/>
              </a:ext>
            </a:extLst>
          </p:cNvPr>
          <p:cNvSpPr/>
          <p:nvPr/>
        </p:nvSpPr>
        <p:spPr>
          <a:xfrm flipH="1">
            <a:off x="10451305" y="5522118"/>
            <a:ext cx="1740691" cy="133330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E77A2462-C5B1-CEB8-8214-BFD70A31DFF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9573809" y="3971906"/>
            <a:ext cx="2984111" cy="2984111"/>
          </a:xfrm>
          <a:prstGeom prst="rect">
            <a:avLst/>
          </a:prstGeom>
        </p:spPr>
      </p:pic>
      <p:graphicFrame>
        <p:nvGraphicFramePr>
          <p:cNvPr id="34" name="Table 17">
            <a:extLst>
              <a:ext uri="{FF2B5EF4-FFF2-40B4-BE49-F238E27FC236}">
                <a16:creationId xmlns:a16="http://schemas.microsoft.com/office/drawing/2014/main" id="{5D447A56-623F-1350-177A-336887A8B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997274"/>
              </p:ext>
            </p:extLst>
          </p:nvPr>
        </p:nvGraphicFramePr>
        <p:xfrm>
          <a:off x="3180728" y="5200"/>
          <a:ext cx="62787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389">
                  <a:extLst>
                    <a:ext uri="{9D8B030D-6E8A-4147-A177-3AD203B41FA5}">
                      <a16:colId xmlns:a16="http://schemas.microsoft.com/office/drawing/2014/main" val="87091855"/>
                    </a:ext>
                  </a:extLst>
                </a:gridCol>
                <a:gridCol w="3139389">
                  <a:extLst>
                    <a:ext uri="{9D8B030D-6E8A-4147-A177-3AD203B41FA5}">
                      <a16:colId xmlns:a16="http://schemas.microsoft.com/office/drawing/2014/main" val="35044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/>
                        </a:rPr>
                        <a:t>Context</a:t>
                      </a:r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</a:rPr>
                        <a:t>CBN</a:t>
                      </a:r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327281"/>
                  </a:ext>
                </a:extLst>
              </a:tr>
            </a:tbl>
          </a:graphicData>
        </a:graphic>
      </p:graphicFrame>
      <p:sp>
        <p:nvSpPr>
          <p:cNvPr id="35" name="Oval 72">
            <a:extLst>
              <a:ext uri="{FF2B5EF4-FFF2-40B4-BE49-F238E27FC236}">
                <a16:creationId xmlns:a16="http://schemas.microsoft.com/office/drawing/2014/main" id="{A6E742E2-0D61-ADDD-ED56-BCC8CDB5E5F0}"/>
              </a:ext>
            </a:extLst>
          </p:cNvPr>
          <p:cNvSpPr/>
          <p:nvPr/>
        </p:nvSpPr>
        <p:spPr>
          <a:xfrm>
            <a:off x="4584986" y="335063"/>
            <a:ext cx="134471" cy="1434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6" name="Oval 76">
            <a:extLst>
              <a:ext uri="{FF2B5EF4-FFF2-40B4-BE49-F238E27FC236}">
                <a16:creationId xmlns:a16="http://schemas.microsoft.com/office/drawing/2014/main" id="{CE75D03D-B257-49B9-AF08-DCD10791DA5E}"/>
              </a:ext>
            </a:extLst>
          </p:cNvPr>
          <p:cNvSpPr/>
          <p:nvPr/>
        </p:nvSpPr>
        <p:spPr>
          <a:xfrm>
            <a:off x="4809103" y="335063"/>
            <a:ext cx="134471" cy="14343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39" name="Oval 72">
            <a:extLst>
              <a:ext uri="{FF2B5EF4-FFF2-40B4-BE49-F238E27FC236}">
                <a16:creationId xmlns:a16="http://schemas.microsoft.com/office/drawing/2014/main" id="{388520A9-B868-58CE-C9DB-F9C38DF88749}"/>
              </a:ext>
            </a:extLst>
          </p:cNvPr>
          <p:cNvSpPr/>
          <p:nvPr/>
        </p:nvSpPr>
        <p:spPr>
          <a:xfrm>
            <a:off x="7596854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0" name="Oval 76">
            <a:extLst>
              <a:ext uri="{FF2B5EF4-FFF2-40B4-BE49-F238E27FC236}">
                <a16:creationId xmlns:a16="http://schemas.microsoft.com/office/drawing/2014/main" id="{8C437EA4-F1C4-173E-710C-DB6E7EEE13CE}"/>
              </a:ext>
            </a:extLst>
          </p:cNvPr>
          <p:cNvSpPr/>
          <p:nvPr/>
        </p:nvSpPr>
        <p:spPr>
          <a:xfrm>
            <a:off x="7820971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  <p:sp>
        <p:nvSpPr>
          <p:cNvPr id="41" name="Oval 72">
            <a:extLst>
              <a:ext uri="{FF2B5EF4-FFF2-40B4-BE49-F238E27FC236}">
                <a16:creationId xmlns:a16="http://schemas.microsoft.com/office/drawing/2014/main" id="{E645774C-D92C-C8B2-81DE-E13B5DF23A37}"/>
              </a:ext>
            </a:extLst>
          </p:cNvPr>
          <p:cNvSpPr/>
          <p:nvPr/>
        </p:nvSpPr>
        <p:spPr>
          <a:xfrm>
            <a:off x="8045088" y="357783"/>
            <a:ext cx="134471" cy="1434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79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355</Words>
  <Application>Microsoft Macintosh PowerPoint</Application>
  <PresentationFormat>Grand écran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Helvetica</vt:lpstr>
      <vt:lpstr>Times New Roman</vt:lpstr>
      <vt:lpstr>Thème Office</vt:lpstr>
      <vt:lpstr>Présentation PowerPoint</vt:lpstr>
      <vt:lpstr>Présentation PowerPoint</vt:lpstr>
      <vt:lpstr>Context</vt:lpstr>
      <vt:lpstr>Context</vt:lpstr>
      <vt:lpstr>Context</vt:lpstr>
      <vt:lpstr>Example(s?)</vt:lpstr>
      <vt:lpstr>Example(s?)</vt:lpstr>
      <vt:lpstr>Example(s?)</vt:lpstr>
      <vt:lpstr>Example(s?)</vt:lpstr>
      <vt:lpstr>Présentation PowerPoint</vt:lpstr>
      <vt:lpstr>Occupancy Network [Mescheder et al., 2019]</vt:lpstr>
      <vt:lpstr>Batch Normalization</vt:lpstr>
      <vt:lpstr>Conditioned Batch Normalization</vt:lpstr>
      <vt:lpstr>Conditioned Batch Normalization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Bralet</dc:creator>
  <cp:lastModifiedBy>Antoine Bralet</cp:lastModifiedBy>
  <cp:revision>2</cp:revision>
  <dcterms:created xsi:type="dcterms:W3CDTF">2024-02-18T14:25:05Z</dcterms:created>
  <dcterms:modified xsi:type="dcterms:W3CDTF">2024-02-20T10:07:09Z</dcterms:modified>
</cp:coreProperties>
</file>