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4"/>
  </p:notesMasterIdLst>
  <p:handoutMasterIdLst>
    <p:handoutMasterId r:id="rId45"/>
  </p:handoutMasterIdLst>
  <p:sldIdLst>
    <p:sldId id="259" r:id="rId2"/>
    <p:sldId id="943" r:id="rId3"/>
    <p:sldId id="295" r:id="rId4"/>
    <p:sldId id="893" r:id="rId5"/>
    <p:sldId id="938" r:id="rId6"/>
    <p:sldId id="939" r:id="rId7"/>
    <p:sldId id="907" r:id="rId8"/>
    <p:sldId id="909" r:id="rId9"/>
    <p:sldId id="785" r:id="rId10"/>
    <p:sldId id="787" r:id="rId11"/>
    <p:sldId id="940" r:id="rId12"/>
    <p:sldId id="941" r:id="rId13"/>
    <p:sldId id="944" r:id="rId14"/>
    <p:sldId id="946" r:id="rId15"/>
    <p:sldId id="743" r:id="rId16"/>
    <p:sldId id="947" r:id="rId17"/>
    <p:sldId id="945" r:id="rId18"/>
    <p:sldId id="868" r:id="rId19"/>
    <p:sldId id="818" r:id="rId20"/>
    <p:sldId id="849" r:id="rId21"/>
    <p:sldId id="850" r:id="rId22"/>
    <p:sldId id="852" r:id="rId23"/>
    <p:sldId id="856" r:id="rId24"/>
    <p:sldId id="948" r:id="rId25"/>
    <p:sldId id="873" r:id="rId26"/>
    <p:sldId id="755" r:id="rId27"/>
    <p:sldId id="931" r:id="rId28"/>
    <p:sldId id="814" r:id="rId29"/>
    <p:sldId id="854" r:id="rId30"/>
    <p:sldId id="869" r:id="rId31"/>
    <p:sldId id="817" r:id="rId32"/>
    <p:sldId id="772" r:id="rId33"/>
    <p:sldId id="788" r:id="rId34"/>
    <p:sldId id="930" r:id="rId35"/>
    <p:sldId id="824" r:id="rId36"/>
    <p:sldId id="832" r:id="rId37"/>
    <p:sldId id="759" r:id="rId38"/>
    <p:sldId id="760" r:id="rId39"/>
    <p:sldId id="805" r:id="rId40"/>
    <p:sldId id="847" r:id="rId41"/>
    <p:sldId id="920" r:id="rId42"/>
    <p:sldId id="8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6E132E-0EA3-254D-A8EC-82BA5872877A}">
          <p14:sldIdLst>
            <p14:sldId id="259"/>
          </p14:sldIdLst>
        </p14:section>
        <p14:section name="Introduction" id="{88D1BB1A-5D46-D748-B0D3-8CD4055E9E58}">
          <p14:sldIdLst>
            <p14:sldId id="943"/>
            <p14:sldId id="295"/>
          </p14:sldIdLst>
        </p14:section>
        <p14:section name="RS theorem" id="{BA0F5682-0EB9-AF4E-B438-5CCCD8787A7C}">
          <p14:sldIdLst>
            <p14:sldId id="893"/>
            <p14:sldId id="938"/>
            <p14:sldId id="939"/>
            <p14:sldId id="907"/>
            <p14:sldId id="909"/>
            <p14:sldId id="785"/>
            <p14:sldId id="787"/>
            <p14:sldId id="940"/>
            <p14:sldId id="941"/>
          </p14:sldIdLst>
        </p14:section>
        <p14:section name="Numerical approach" id="{488F3B8C-0E35-5F44-8320-402FF009CFEC}">
          <p14:sldIdLst>
            <p14:sldId id="944"/>
            <p14:sldId id="946"/>
            <p14:sldId id="743"/>
            <p14:sldId id="947"/>
            <p14:sldId id="945"/>
            <p14:sldId id="868"/>
            <p14:sldId id="818"/>
          </p14:sldIdLst>
        </p14:section>
        <p14:section name="R strip MM" id="{6BF2F5E0-D40D-1E4C-A18E-DDEF9E194B9E}">
          <p14:sldIdLst>
            <p14:sldId id="849"/>
            <p14:sldId id="850"/>
            <p14:sldId id="852"/>
            <p14:sldId id="856"/>
            <p14:sldId id="948"/>
            <p14:sldId id="873"/>
          </p14:sldIdLst>
        </p14:section>
        <p14:section name="Backup" id="{9D42585C-6D77-CD48-B450-47BB077E3501}">
          <p14:sldIdLst>
            <p14:sldId id="755"/>
            <p14:sldId id="931"/>
            <p14:sldId id="814"/>
            <p14:sldId id="854"/>
            <p14:sldId id="869"/>
            <p14:sldId id="817"/>
            <p14:sldId id="772"/>
            <p14:sldId id="788"/>
            <p14:sldId id="930"/>
            <p14:sldId id="824"/>
            <p14:sldId id="832"/>
            <p14:sldId id="759"/>
            <p14:sldId id="760"/>
            <p14:sldId id="805"/>
            <p14:sldId id="847"/>
            <p14:sldId id="920"/>
            <p14:sldId id="8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3B237"/>
    <a:srgbClr val="0033A0"/>
    <a:srgbClr val="32A4B6"/>
    <a:srgbClr val="977A78"/>
    <a:srgbClr val="686868"/>
    <a:srgbClr val="036600"/>
    <a:srgbClr val="87D3F3"/>
    <a:srgbClr val="B89330"/>
    <a:srgbClr val="EB3627"/>
    <a:srgbClr val="EDE2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80"/>
    <p:restoredTop sz="91549"/>
  </p:normalViewPr>
  <p:slideViewPr>
    <p:cSldViewPr snapToGrid="0" snapToObjects="1">
      <p:cViewPr>
        <p:scale>
          <a:sx n="110" d="100"/>
          <a:sy n="110" d="100"/>
        </p:scale>
        <p:origin x="-368" y="232"/>
      </p:cViewPr>
      <p:guideLst/>
    </p:cSldViewPr>
  </p:slideViewPr>
  <p:outlineViewPr>
    <p:cViewPr>
      <p:scale>
        <a:sx n="33" d="100"/>
        <a:sy n="33" d="100"/>
      </p:scale>
      <p:origin x="0" y="0"/>
    </p:cViewPr>
  </p:outlineViewPr>
  <p:notesTextViewPr>
    <p:cViewPr>
      <p:scale>
        <a:sx n="85" d="100"/>
        <a:sy n="85" d="100"/>
      </p:scale>
      <p:origin x="0" y="0"/>
    </p:cViewPr>
  </p:notesTextViewPr>
  <p:sorterViewPr>
    <p:cViewPr>
      <p:scale>
        <a:sx n="1" d="1"/>
        <a:sy n="1" d="1"/>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3/27/24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0</a:t>
            </a:fld>
            <a:endParaRPr lang="en-US"/>
          </a:p>
        </p:txBody>
      </p:sp>
    </p:spTree>
    <p:extLst>
      <p:ext uri="{BB962C8B-B14F-4D97-AF65-F5344CB8AC3E}">
        <p14:creationId xmlns:p14="http://schemas.microsoft.com/office/powerpoint/2010/main" val="894022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405659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10</a:t>
            </a:fld>
            <a:endParaRPr lang="en-US"/>
          </a:p>
        </p:txBody>
      </p:sp>
    </p:spTree>
    <p:extLst>
      <p:ext uri="{BB962C8B-B14F-4D97-AF65-F5344CB8AC3E}">
        <p14:creationId xmlns:p14="http://schemas.microsoft.com/office/powerpoint/2010/main" val="229569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11</a:t>
            </a:fld>
            <a:endParaRPr lang="en-US"/>
          </a:p>
        </p:txBody>
      </p:sp>
    </p:spTree>
    <p:extLst>
      <p:ext uri="{BB962C8B-B14F-4D97-AF65-F5344CB8AC3E}">
        <p14:creationId xmlns:p14="http://schemas.microsoft.com/office/powerpoint/2010/main" val="3049283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7817-C905-93E8-B5D4-F25D75B57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B22FA-3092-98CE-92A4-31BC3C73B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A03F9-77E9-68E8-9015-B411765AAD5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6F1156A-9E09-95FB-1570-E2C19F7586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79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87142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213393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338334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129691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7817-C905-93E8-B5D4-F25D75B57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B22FA-3092-98CE-92A4-31BC3C73B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A03F9-77E9-68E8-9015-B411765AAD5C}"/>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26F1156A-9E09-95FB-1570-E2C19F7586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48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337167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30873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C7DD-94AD-BEE5-5E88-2378DDCEA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6E124-FE36-8C38-9253-F32BEE0C2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E1EAC-7766-E018-D576-BB8871CECAD3}"/>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F0BC3BA-288F-4FB6-7488-7325B66F1F45}"/>
              </a:ext>
            </a:extLst>
          </p:cNvPr>
          <p:cNvSpPr>
            <a:spLocks noGrp="1"/>
          </p:cNvSpPr>
          <p:nvPr>
            <p:ph type="sldNum" sz="quarter" idx="5"/>
          </p:nvPr>
        </p:nvSpPr>
        <p:spPr/>
        <p:txBody>
          <a:bodyPr/>
          <a:lstStyle/>
          <a:p>
            <a:fld id="{8CB0EE9E-52B8-AA4F-8DD5-ED0FB4E5CBCC}" type="slidenum">
              <a:rPr lang="en-US" smtClean="0"/>
              <a:t>19</a:t>
            </a:fld>
            <a:endParaRPr lang="en-US"/>
          </a:p>
        </p:txBody>
      </p:sp>
    </p:spTree>
    <p:extLst>
      <p:ext uri="{BB962C8B-B14F-4D97-AF65-F5344CB8AC3E}">
        <p14:creationId xmlns:p14="http://schemas.microsoft.com/office/powerpoint/2010/main" val="260718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2AF10-0531-E20A-3351-5A1D7A2E1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8EEB6-FC4C-AD60-EF9F-742AC2F5A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BC6D8-1C37-D659-3728-C22419BD602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3F7A3C74-B053-B706-27A5-BADC3088A3B7}"/>
              </a:ext>
            </a:extLst>
          </p:cNvPr>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1422603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60AA-C884-F0DC-CDC6-3390FA35D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38EB5-DA00-4C50-1FE6-F64D7999E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6A15B-F49F-DBC7-F58B-2171FE72F4F3}"/>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04FB02A-B923-280C-B41A-2CD099645FCC}"/>
              </a:ext>
            </a:extLst>
          </p:cNvPr>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1372074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434C3-AEBD-B13E-F580-F0E63310F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80ACE-46F0-5801-41F7-7C5FACF39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8E483-E4DE-CD7C-9F14-5123089E471B}"/>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B0803E2-EEAF-90A4-A74E-DA6A79DB2CE6}"/>
              </a:ext>
            </a:extLst>
          </p:cNvPr>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3087371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397698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24</a:t>
            </a:fld>
            <a:endParaRPr lang="en-US"/>
          </a:p>
        </p:txBody>
      </p:sp>
    </p:spTree>
    <p:extLst>
      <p:ext uri="{BB962C8B-B14F-4D97-AF65-F5344CB8AC3E}">
        <p14:creationId xmlns:p14="http://schemas.microsoft.com/office/powerpoint/2010/main" val="368531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25</a:t>
            </a:fld>
            <a:endParaRPr lang="en-US"/>
          </a:p>
        </p:txBody>
      </p:sp>
    </p:spTree>
    <p:extLst>
      <p:ext uri="{BB962C8B-B14F-4D97-AF65-F5344CB8AC3E}">
        <p14:creationId xmlns:p14="http://schemas.microsoft.com/office/powerpoint/2010/main" val="163553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26</a:t>
            </a:fld>
            <a:endParaRPr lang="en-US"/>
          </a:p>
        </p:txBody>
      </p:sp>
    </p:spTree>
    <p:extLst>
      <p:ext uri="{BB962C8B-B14F-4D97-AF65-F5344CB8AC3E}">
        <p14:creationId xmlns:p14="http://schemas.microsoft.com/office/powerpoint/2010/main" val="1327758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3548243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AFD0-93FB-53F6-0DEE-D019708BB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BC9F1-4F53-4AA3-681B-683D72439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DB470-6926-69C9-31A3-C5ADE769578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D1570A26-7A4E-F195-4774-CD14CB1C5F05}"/>
              </a:ext>
            </a:extLst>
          </p:cNvPr>
          <p:cNvSpPr>
            <a:spLocks noGrp="1"/>
          </p:cNvSpPr>
          <p:nvPr>
            <p:ph type="sldNum" sz="quarter" idx="5"/>
          </p:nvPr>
        </p:nvSpPr>
        <p:spPr/>
        <p:txBody>
          <a:bodyPr/>
          <a:lstStyle/>
          <a:p>
            <a:fld id="{8CB0EE9E-52B8-AA4F-8DD5-ED0FB4E5CBCC}" type="slidenum">
              <a:rPr lang="en-US" smtClean="0"/>
              <a:t>28</a:t>
            </a:fld>
            <a:endParaRPr lang="en-US"/>
          </a:p>
        </p:txBody>
      </p:sp>
    </p:spTree>
    <p:extLst>
      <p:ext uri="{BB962C8B-B14F-4D97-AF65-F5344CB8AC3E}">
        <p14:creationId xmlns:p14="http://schemas.microsoft.com/office/powerpoint/2010/main" val="283253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2927034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DF029-336D-13BE-EC58-C5A0D796F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C5F99-5EAC-80A8-2CF0-ED521A371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B7030-6C6A-52CA-AEAB-C4CB9C74004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DC01D01B-E902-D524-1BD8-4C71197CB56A}"/>
              </a:ext>
            </a:extLst>
          </p:cNvPr>
          <p:cNvSpPr>
            <a:spLocks noGrp="1"/>
          </p:cNvSpPr>
          <p:nvPr>
            <p:ph type="sldNum" sz="quarter" idx="5"/>
          </p:nvPr>
        </p:nvSpPr>
        <p:spPr/>
        <p:txBody>
          <a:bodyPr/>
          <a:lstStyle/>
          <a:p>
            <a:fld id="{8CB0EE9E-52B8-AA4F-8DD5-ED0FB4E5CBCC}" type="slidenum">
              <a:rPr lang="en-US" smtClean="0"/>
              <a:t>29</a:t>
            </a:fld>
            <a:endParaRPr lang="en-US"/>
          </a:p>
        </p:txBody>
      </p:sp>
    </p:spTree>
    <p:extLst>
      <p:ext uri="{BB962C8B-B14F-4D97-AF65-F5344CB8AC3E}">
        <p14:creationId xmlns:p14="http://schemas.microsoft.com/office/powerpoint/2010/main" val="1843375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30</a:t>
            </a:fld>
            <a:endParaRPr lang="en-US"/>
          </a:p>
        </p:txBody>
      </p:sp>
    </p:spTree>
    <p:extLst>
      <p:ext uri="{BB962C8B-B14F-4D97-AF65-F5344CB8AC3E}">
        <p14:creationId xmlns:p14="http://schemas.microsoft.com/office/powerpoint/2010/main" val="3906495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31</a:t>
            </a:fld>
            <a:endParaRPr lang="en-US"/>
          </a:p>
        </p:txBody>
      </p:sp>
    </p:spTree>
    <p:extLst>
      <p:ext uri="{BB962C8B-B14F-4D97-AF65-F5344CB8AC3E}">
        <p14:creationId xmlns:p14="http://schemas.microsoft.com/office/powerpoint/2010/main" val="1110949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32</a:t>
            </a:fld>
            <a:endParaRPr lang="en-US"/>
          </a:p>
        </p:txBody>
      </p:sp>
    </p:spTree>
    <p:extLst>
      <p:ext uri="{BB962C8B-B14F-4D97-AF65-F5344CB8AC3E}">
        <p14:creationId xmlns:p14="http://schemas.microsoft.com/office/powerpoint/2010/main" val="387450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33</a:t>
            </a:fld>
            <a:endParaRPr lang="en-US"/>
          </a:p>
        </p:txBody>
      </p:sp>
    </p:spTree>
    <p:extLst>
      <p:ext uri="{BB962C8B-B14F-4D97-AF65-F5344CB8AC3E}">
        <p14:creationId xmlns:p14="http://schemas.microsoft.com/office/powerpoint/2010/main" val="3371676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34</a:t>
            </a:fld>
            <a:endParaRPr lang="en-US"/>
          </a:p>
        </p:txBody>
      </p:sp>
    </p:spTree>
    <p:extLst>
      <p:ext uri="{BB962C8B-B14F-4D97-AF65-F5344CB8AC3E}">
        <p14:creationId xmlns:p14="http://schemas.microsoft.com/office/powerpoint/2010/main" val="202471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35</a:t>
            </a:fld>
            <a:endParaRPr lang="en-US"/>
          </a:p>
        </p:txBody>
      </p:sp>
    </p:spTree>
    <p:extLst>
      <p:ext uri="{BB962C8B-B14F-4D97-AF65-F5344CB8AC3E}">
        <p14:creationId xmlns:p14="http://schemas.microsoft.com/office/powerpoint/2010/main" val="2534178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074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603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8CB0EE9E-52B8-AA4F-8DD5-ED0FB4E5CBCC}" type="slidenum">
              <a:rPr lang="en-US" smtClean="0"/>
              <a:t>38</a:t>
            </a:fld>
            <a:endParaRPr lang="en-US"/>
          </a:p>
        </p:txBody>
      </p:sp>
    </p:spTree>
    <p:extLst>
      <p:ext uri="{BB962C8B-B14F-4D97-AF65-F5344CB8AC3E}">
        <p14:creationId xmlns:p14="http://schemas.microsoft.com/office/powerpoint/2010/main" val="44850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876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3E8E-861E-DE84-E5D1-B5E63D9BE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9CB82-FECC-207A-CD30-FB75477A0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820F4-07EF-377C-AE1A-309379EF5F76}"/>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0E6BDD36-3897-034C-8488-7FCAC77585FB}"/>
              </a:ext>
            </a:extLst>
          </p:cNvPr>
          <p:cNvSpPr>
            <a:spLocks noGrp="1"/>
          </p:cNvSpPr>
          <p:nvPr>
            <p:ph type="sldNum" sz="quarter" idx="5"/>
          </p:nvPr>
        </p:nvSpPr>
        <p:spPr/>
        <p:txBody>
          <a:bodyPr/>
          <a:lstStyle/>
          <a:p>
            <a:fld id="{8CB0EE9E-52B8-AA4F-8DD5-ED0FB4E5CBCC}" type="slidenum">
              <a:rPr lang="en-US" smtClean="0"/>
              <a:t>39</a:t>
            </a:fld>
            <a:endParaRPr lang="en-US"/>
          </a:p>
        </p:txBody>
      </p:sp>
    </p:spTree>
    <p:extLst>
      <p:ext uri="{BB962C8B-B14F-4D97-AF65-F5344CB8AC3E}">
        <p14:creationId xmlns:p14="http://schemas.microsoft.com/office/powerpoint/2010/main" val="2028356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40</a:t>
            </a:fld>
            <a:endParaRPr lang="en-US"/>
          </a:p>
        </p:txBody>
      </p:sp>
    </p:spTree>
    <p:extLst>
      <p:ext uri="{BB962C8B-B14F-4D97-AF65-F5344CB8AC3E}">
        <p14:creationId xmlns:p14="http://schemas.microsoft.com/office/powerpoint/2010/main" val="3574095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2681-FCA2-672D-E82E-755036180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E1502-B9A5-DA79-5394-E02287F66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68C22-3F0E-9DCB-54EA-3D01993C37D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B9EE2EF-81E7-32E1-93E5-5898C67285C8}"/>
              </a:ext>
            </a:extLst>
          </p:cNvPr>
          <p:cNvSpPr>
            <a:spLocks noGrp="1"/>
          </p:cNvSpPr>
          <p:nvPr>
            <p:ph type="sldNum" sz="quarter" idx="5"/>
          </p:nvPr>
        </p:nvSpPr>
        <p:spPr/>
        <p:txBody>
          <a:bodyPr/>
          <a:lstStyle/>
          <a:p>
            <a:fld id="{8CB0EE9E-52B8-AA4F-8DD5-ED0FB4E5CBCC}" type="slidenum">
              <a:rPr lang="en-US" smtClean="0"/>
              <a:t>41</a:t>
            </a:fld>
            <a:endParaRPr lang="en-US"/>
          </a:p>
        </p:txBody>
      </p:sp>
    </p:spTree>
    <p:extLst>
      <p:ext uri="{BB962C8B-B14F-4D97-AF65-F5344CB8AC3E}">
        <p14:creationId xmlns:p14="http://schemas.microsoft.com/office/powerpoint/2010/main" val="340704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325968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194312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38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177832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4236560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7.jpg"/><Relationship Id="rId18" Type="http://schemas.openxmlformats.org/officeDocument/2006/relationships/image" Target="../media/image67.png"/><Relationship Id="rId3" Type="http://schemas.openxmlformats.org/officeDocument/2006/relationships/image" Target="../media/image23.gif"/><Relationship Id="rId21" Type="http://schemas.openxmlformats.org/officeDocument/2006/relationships/image" Target="../media/image5.png"/><Relationship Id="rId7" Type="http://schemas.openxmlformats.org/officeDocument/2006/relationships/image" Target="../media/image60.png"/><Relationship Id="rId12" Type="http://schemas.openxmlformats.org/officeDocument/2006/relationships/image" Target="../media/image26.png"/><Relationship Id="rId17" Type="http://schemas.openxmlformats.org/officeDocument/2006/relationships/image" Target="../media/image66.png"/><Relationship Id="rId2" Type="http://schemas.openxmlformats.org/officeDocument/2006/relationships/notesSlide" Target="../notesSlides/notesSlide10.xml"/><Relationship Id="rId20"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25.png"/><Relationship Id="rId5" Type="http://schemas.openxmlformats.org/officeDocument/2006/relationships/image" Target="../media/image58.png"/><Relationship Id="rId10" Type="http://schemas.openxmlformats.org/officeDocument/2006/relationships/image" Target="../media/image24.png"/><Relationship Id="rId19" Type="http://schemas.openxmlformats.org/officeDocument/2006/relationships/image" Target="../media/image68.png"/><Relationship Id="rId9" Type="http://schemas.openxmlformats.org/officeDocument/2006/relationships/image" Target="../media/image62.png"/><Relationship Id="rId22" Type="http://schemas.openxmlformats.org/officeDocument/2006/relationships/image" Target="../media/image6.png"/></Relationships>
</file>

<file path=ppt/slides/_rels/slide11.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4.png"/><Relationship Id="rId7"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png"/><Relationship Id="rId3" Type="http://schemas.openxmlformats.org/officeDocument/2006/relationships/image" Target="../media/image41.png"/><Relationship Id="rId7" Type="http://schemas.openxmlformats.org/officeDocument/2006/relationships/image" Target="../media/image49.png"/><Relationship Id="rId12"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hyperlink" Target="https://m.bergauer.org/friedl/diss/html/node32.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indico.cern.ch/event/1242811/contributions/5277315/" TargetMode="External"/><Relationship Id="rId13" Type="http://schemas.openxmlformats.org/officeDocument/2006/relationships/image" Target="../media/image6.png"/><Relationship Id="rId7" Type="http://schemas.openxmlformats.org/officeDocument/2006/relationships/image" Target="../media/image65.png"/><Relationship Id="rId12"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11" Type="http://schemas.openxmlformats.org/officeDocument/2006/relationships/image" Target="../media/image46.png"/><Relationship Id="rId15" Type="http://schemas.openxmlformats.org/officeDocument/2006/relationships/image" Target="../media/image47.jpeg"/><Relationship Id="rId10" Type="http://schemas.openxmlformats.org/officeDocument/2006/relationships/image" Target="../media/image45.png"/><Relationship Id="rId9" Type="http://schemas.openxmlformats.org/officeDocument/2006/relationships/image" Target="../media/image44.png"/><Relationship Id="rId14" Type="http://schemas.openxmlformats.org/officeDocument/2006/relationships/hyperlink" Target="https://www.comsol.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7.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hyperlink" Target="https://indico.cern.ch/event/1273825/contributions/5437232/" TargetMode="External"/><Relationship Id="rId5" Type="http://schemas.openxmlformats.org/officeDocument/2006/relationships/image" Target="../media/image64.jpg"/><Relationship Id="rId10"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72.png"/><Relationship Id="rId7" Type="http://schemas.openxmlformats.org/officeDocument/2006/relationships/image" Target="../media/image610.png"/><Relationship Id="rId2" Type="http://schemas.openxmlformats.org/officeDocument/2006/relationships/notesSlide" Target="../notesSlides/notesSlide23.xml"/><Relationship Id="rId16"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80.png"/><Relationship Id="rId11" Type="http://schemas.openxmlformats.org/officeDocument/2006/relationships/image" Target="../media/image681.png"/><Relationship Id="rId15" Type="http://schemas.openxmlformats.org/officeDocument/2006/relationships/image" Target="../media/image5.png"/><Relationship Id="rId10" Type="http://schemas.openxmlformats.org/officeDocument/2006/relationships/image" Target="../media/image650.png"/><Relationship Id="rId9" Type="http://schemas.openxmlformats.org/officeDocument/2006/relationships/image" Target="../media/image78.png"/><Relationship Id="rId14" Type="http://schemas.openxmlformats.org/officeDocument/2006/relationships/image" Target="../media/image48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png"/><Relationship Id="rId4" Type="http://schemas.openxmlformats.org/officeDocument/2006/relationships/image" Target="../media/image75.pn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hyperlink" Target="https://indico.cern.ch/event/757322/timetable/?view=standard" TargetMode="External"/><Relationship Id="rId3" Type="http://schemas.openxmlformats.org/officeDocument/2006/relationships/image" Target="../media/image5.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4.gif"/></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cds.cern.ch/record/2890572" TargetMode="External"/><Relationship Id="rId4" Type="http://schemas.openxmlformats.org/officeDocument/2006/relationships/hyperlink" Target="https://garfieldpp.web.cern.ch/garfieldp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12"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xml"/><Relationship Id="rId11" Type="http://schemas.openxmlformats.org/officeDocument/2006/relationships/image" Target="../media/image5.png"/><Relationship Id="rId5" Type="http://schemas.openxmlformats.org/officeDocument/2006/relationships/image" Target="../media/image90.gif"/><Relationship Id="rId10" Type="http://schemas.openxmlformats.org/officeDocument/2006/relationships/image" Target="../media/image97.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73.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96.png"/><Relationship Id="rId12"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290.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3.png"/><Relationship Id="rId7" Type="http://schemas.openxmlformats.org/officeDocument/2006/relationships/hyperlink" Target="https://cds.cern.ch/record/1448654/files/LHCb-TALK-2004-036.pdf"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indico.cern.ch/event/889369/contributions/" TargetMode="External"/><Relationship Id="rId5" Type="http://schemas.openxmlformats.org/officeDocument/2006/relationships/image" Target="../media/image104.png"/><Relationship Id="rId4" Type="http://schemas.openxmlformats.org/officeDocument/2006/relationships/hyperlink" Target="https://indico.cern.ch/event/1172978/" TargetMode="External"/><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1350.png"/><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4.xm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1.emf"/><Relationship Id="rId13" Type="http://schemas.openxmlformats.org/officeDocument/2006/relationships/image" Target="../media/image950.png"/><Relationship Id="rId3" Type="http://schemas.openxmlformats.org/officeDocument/2006/relationships/image" Target="../media/image30.png"/><Relationship Id="rId7" Type="http://schemas.openxmlformats.org/officeDocument/2006/relationships/image" Target="../media/image110.emf"/><Relationship Id="rId17" Type="http://schemas.openxmlformats.org/officeDocument/2006/relationships/image" Target="../media/image6.png"/><Relationship Id="rId2" Type="http://schemas.openxmlformats.org/officeDocument/2006/relationships/notesSlide" Target="../notesSlides/notesSlide37.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15" Type="http://schemas.openxmlformats.org/officeDocument/2006/relationships/image" Target="../media/image970.png"/><Relationship Id="rId4" Type="http://schemas.openxmlformats.org/officeDocument/2006/relationships/image" Target="../media/image107.png"/><Relationship Id="rId14" Type="http://schemas.openxmlformats.org/officeDocument/2006/relationships/image" Target="../media/image960.png"/></Relationships>
</file>

<file path=ppt/slides/_rels/slide38.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112.jpg"/><Relationship Id="rId12"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4.xml"/><Relationship Id="rId11" Type="http://schemas.openxmlformats.org/officeDocument/2006/relationships/image" Target="../media/image1380.png"/><Relationship Id="rId5" Type="http://schemas.openxmlformats.org/officeDocument/2006/relationships/image" Target="../media/image30.png"/><Relationship Id="rId10" Type="http://schemas.openxmlformats.org/officeDocument/2006/relationships/image" Target="../media/image990.png"/><Relationship Id="rId4" Type="http://schemas.openxmlformats.org/officeDocument/2006/relationships/hyperlink" Target="https://doc.comsol.com/5.5/doc/com.comsol.help.acdc/acdc_ug_electrical_circuit.09.02.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401.png"/><Relationship Id="rId18" Type="http://schemas.openxmlformats.org/officeDocument/2006/relationships/image" Target="../media/image5.png"/><Relationship Id="rId7" Type="http://schemas.openxmlformats.org/officeDocument/2006/relationships/image" Target="../media/image113.png"/><Relationship Id="rId12" Type="http://schemas.openxmlformats.org/officeDocument/2006/relationships/image" Target="../media/image390.png"/><Relationship Id="rId17" Type="http://schemas.openxmlformats.org/officeDocument/2006/relationships/image" Target="../media/image370.png"/><Relationship Id="rId2" Type="http://schemas.openxmlformats.org/officeDocument/2006/relationships/notesSlide" Target="../notesSlides/notesSlide40.xml"/><Relationship Id="rId16" Type="http://schemas.openxmlformats.org/officeDocument/2006/relationships/image" Target="../media/image431.png"/><Relationship Id="rId1" Type="http://schemas.openxmlformats.org/officeDocument/2006/relationships/slideLayout" Target="../slideLayouts/slideLayout4.xml"/><Relationship Id="rId6" Type="http://schemas.openxmlformats.org/officeDocument/2006/relationships/image" Target="../media/image320.png"/><Relationship Id="rId11" Type="http://schemas.openxmlformats.org/officeDocument/2006/relationships/image" Target="../media/image381.png"/><Relationship Id="rId5" Type="http://schemas.openxmlformats.org/officeDocument/2006/relationships/image" Target="../media/image310.png"/><Relationship Id="rId15" Type="http://schemas.openxmlformats.org/officeDocument/2006/relationships/image" Target="../media/image421.png"/><Relationship Id="rId10" Type="http://schemas.openxmlformats.org/officeDocument/2006/relationships/image" Target="../media/image351.png"/><Relationship Id="rId19" Type="http://schemas.openxmlformats.org/officeDocument/2006/relationships/image" Target="../media/image6.png"/><Relationship Id="rId9" Type="http://schemas.openxmlformats.org/officeDocument/2006/relationships/image" Target="../media/image361.png"/><Relationship Id="rId14" Type="http://schemas.openxmlformats.org/officeDocument/2006/relationships/image" Target="../media/image4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6.gif"/><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9.png"/><Relationship Id="rId4" Type="http://schemas.openxmlformats.org/officeDocument/2006/relationships/image" Target="../media/image11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garfieldpp.web.cern.ch/garfieldpp/" TargetMode="External"/><Relationship Id="rId5" Type="http://schemas.openxmlformats.org/officeDocument/2006/relationships/image" Target="../media/image14.png"/><Relationship Id="rId4" Type="http://schemas.openxmlformats.org/officeDocument/2006/relationships/image" Target="../media/image13.gif"/><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indico.cern.ch/event/843083/"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p:txBody>
          <a:bodyPr/>
          <a:lstStyle/>
          <a:p>
            <a:pPr algn="l"/>
            <a:r>
              <a:rPr lang="en-US" sz="1800" dirty="0"/>
              <a:t>Presenter Name</a:t>
            </a:r>
          </a:p>
          <a:p>
            <a:pPr algn="l"/>
            <a:r>
              <a:rPr lang="en-US" sz="1800" dirty="0"/>
              <a:t>Date</a:t>
            </a:r>
          </a:p>
        </p:txBody>
      </p:sp>
      <p:pic>
        <p:nvPicPr>
          <p:cNvPr id="8" name="Picture 7" descr="Logo&#10;&#10;Description automatically generated with medium confidence">
            <a:extLst>
              <a:ext uri="{FF2B5EF4-FFF2-40B4-BE49-F238E27FC236}">
                <a16:creationId xmlns:a16="http://schemas.microsoft.com/office/drawing/2014/main" id="{DC40063C-FEE5-D44B-B5BA-B83779A48B33}"/>
              </a:ext>
            </a:extLst>
          </p:cNvPr>
          <p:cNvPicPr>
            <a:picLocks noChangeAspect="1"/>
          </p:cNvPicPr>
          <p:nvPr/>
        </p:nvPicPr>
        <p:blipFill rotWithShape="1">
          <a:blip r:embed="rId3">
            <a:clrChange>
              <a:clrFrom>
                <a:srgbClr val="FFFFFF"/>
              </a:clrFrom>
              <a:clrTo>
                <a:srgbClr val="FFFFFF">
                  <a:alpha val="0"/>
                </a:srgbClr>
              </a:clrTo>
            </a:clrChange>
          </a:blip>
          <a:srcRect r="55148"/>
          <a:stretch/>
        </p:blipFill>
        <p:spPr>
          <a:xfrm>
            <a:off x="4818349" y="5681907"/>
            <a:ext cx="1780318" cy="803787"/>
          </a:xfrm>
          <a:prstGeom prst="rect">
            <a:avLst/>
          </a:prstGeom>
        </p:spPr>
      </p:pic>
      <p:pic>
        <p:nvPicPr>
          <p:cNvPr id="6" name="Picture 5" descr="Graphical user interface, Teams&#10;&#10;Description automatically generated with medium confidence">
            <a:extLst>
              <a:ext uri="{FF2B5EF4-FFF2-40B4-BE49-F238E27FC236}">
                <a16:creationId xmlns:a16="http://schemas.microsoft.com/office/drawing/2014/main" id="{4E462CC2-F9D3-997F-6787-E25BF89F276F}"/>
              </a:ext>
            </a:extLst>
          </p:cNvPr>
          <p:cNvPicPr>
            <a:picLocks noChangeAspect="1"/>
          </p:cNvPicPr>
          <p:nvPr/>
        </p:nvPicPr>
        <p:blipFill>
          <a:blip r:embed="rId4"/>
          <a:stretch>
            <a:fillRect/>
          </a:stretch>
        </p:blipFill>
        <p:spPr>
          <a:xfrm>
            <a:off x="6543247" y="5635851"/>
            <a:ext cx="1403234" cy="868188"/>
          </a:xfrm>
          <a:prstGeom prst="rect">
            <a:avLst/>
          </a:prstGeom>
        </p:spPr>
      </p:pic>
      <p:sp>
        <p:nvSpPr>
          <p:cNvPr id="2" name="TextBox 1">
            <a:extLst>
              <a:ext uri="{FF2B5EF4-FFF2-40B4-BE49-F238E27FC236}">
                <a16:creationId xmlns:a16="http://schemas.microsoft.com/office/drawing/2014/main" id="{554AB7DD-ADE0-8B7E-D2BA-4B232AD7F113}"/>
              </a:ext>
            </a:extLst>
          </p:cNvPr>
          <p:cNvSpPr txBox="1"/>
          <p:nvPr/>
        </p:nvSpPr>
        <p:spPr>
          <a:xfrm>
            <a:off x="180919" y="1188835"/>
            <a:ext cx="11830162" cy="4216539"/>
          </a:xfrm>
          <a:prstGeom prst="rect">
            <a:avLst/>
          </a:prstGeom>
          <a:noFill/>
        </p:spPr>
        <p:txBody>
          <a:bodyPr wrap="square" lIns="0" tIns="0" rIns="0" bIns="0" rtlCol="0">
            <a:spAutoFit/>
          </a:bodyPr>
          <a:lstStyle/>
          <a:p>
            <a:pPr lvl="0" algn="ctr"/>
            <a:r>
              <a:rPr lang="en-US" sz="3200" b="1" dirty="0" err="1">
                <a:solidFill>
                  <a:srgbClr val="0033A0"/>
                </a:solidFill>
              </a:rPr>
              <a:t>Journées</a:t>
            </a:r>
            <a:r>
              <a:rPr lang="en-US" sz="3200" b="1" dirty="0">
                <a:solidFill>
                  <a:srgbClr val="0033A0"/>
                </a:solidFill>
              </a:rPr>
              <a:t> 2024 de </a:t>
            </a:r>
            <a:r>
              <a:rPr lang="en-US" sz="3200" b="1" dirty="0" err="1">
                <a:solidFill>
                  <a:srgbClr val="0033A0"/>
                </a:solidFill>
              </a:rPr>
              <a:t>l'atelier</a:t>
            </a:r>
            <a:r>
              <a:rPr lang="en-US" sz="3200" b="1" dirty="0">
                <a:solidFill>
                  <a:srgbClr val="0033A0"/>
                </a:solidFill>
              </a:rPr>
              <a:t> </a:t>
            </a:r>
            <a:r>
              <a:rPr lang="en-US" sz="3200" b="1" dirty="0" err="1">
                <a:solidFill>
                  <a:srgbClr val="0033A0"/>
                </a:solidFill>
              </a:rPr>
              <a:t>détecteurs</a:t>
            </a:r>
            <a:r>
              <a:rPr lang="en-US" sz="3200" b="1" dirty="0">
                <a:solidFill>
                  <a:srgbClr val="0033A0"/>
                </a:solidFill>
              </a:rPr>
              <a:t> </a:t>
            </a:r>
            <a:r>
              <a:rPr lang="en-US" sz="3200" b="1" dirty="0" err="1">
                <a:solidFill>
                  <a:srgbClr val="0033A0"/>
                </a:solidFill>
              </a:rPr>
              <a:t>gazeux</a:t>
            </a:r>
            <a:endParaRPr lang="en-US" sz="3200" b="1" dirty="0">
              <a:solidFill>
                <a:srgbClr val="0033A0"/>
              </a:solidFill>
            </a:endParaRPr>
          </a:p>
          <a:p>
            <a:pPr lvl="0" algn="ctr"/>
            <a:endParaRPr lang="en-US" sz="2400" dirty="0">
              <a:solidFill>
                <a:srgbClr val="F03F0C"/>
              </a:solidFill>
            </a:endParaRPr>
          </a:p>
          <a:p>
            <a:pPr lvl="0" algn="ctr"/>
            <a:r>
              <a:rPr lang="en-US" sz="2400" dirty="0">
                <a:solidFill>
                  <a:srgbClr val="F03F0C"/>
                </a:solidFill>
              </a:rPr>
              <a:t>Signal induction in particle detectors containing resistive elements</a:t>
            </a:r>
          </a:p>
          <a:p>
            <a:pPr lvl="0" algn="ctr"/>
            <a:endParaRPr kumimoji="0" lang="en-US" sz="2400" b="0" i="0" u="none" strike="noStrike" kern="1200" cap="none" spc="0" normalizeH="0" baseline="0" noProof="0" dirty="0">
              <a:ln>
                <a:noFill/>
              </a:ln>
              <a:solidFill>
                <a:srgbClr val="F03F0C"/>
              </a:solidFill>
              <a:effectLst/>
              <a:uLnTx/>
              <a:uFillTx/>
              <a:ea typeface="+mn-ea"/>
              <a:cs typeface="+mn-cs"/>
            </a:endParaRPr>
          </a:p>
          <a:p>
            <a:pPr lvl="0" algn="ctr"/>
            <a:endParaRPr kumimoji="0" lang="en-US" b="0" i="0" u="none" strike="noStrike" kern="1200" cap="none" spc="0" normalizeH="0" baseline="0" noProof="0" dirty="0">
              <a:ln>
                <a:noFill/>
              </a:ln>
              <a:solidFill>
                <a:srgbClr val="F03F0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03F0C"/>
                </a:solidFill>
                <a:effectLst/>
                <a:uLnTx/>
                <a:uFillTx/>
                <a:ea typeface="+mn-ea"/>
                <a:cs typeface="+mn-cs"/>
              </a:rPr>
              <a:t>Djunes</a:t>
            </a:r>
            <a:r>
              <a:rPr kumimoji="0" lang="en-US" sz="1800" b="0" i="0" u="none" strike="noStrike" kern="1200" cap="none" spc="0" normalizeH="0" baseline="0" noProof="0" dirty="0">
                <a:ln>
                  <a:noFill/>
                </a:ln>
                <a:solidFill>
                  <a:srgbClr val="F03F0C"/>
                </a:solidFill>
                <a:effectLst/>
                <a:uLnTx/>
                <a:uFillTx/>
                <a:ea typeface="+mn-ea"/>
                <a:cs typeface="+mn-cs"/>
              </a:rPr>
              <a:t> Janssens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03F0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03F0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03F0C"/>
                </a:solidFill>
                <a:effectLst/>
                <a:uLnTx/>
                <a:uFillTx/>
                <a:ea typeface="+mn-ea"/>
                <a:cs typeface="+mn-cs"/>
              </a:rPr>
              <a:t>djunes.janssens@cern.ch</a:t>
            </a:r>
            <a:endParaRPr kumimoji="0" lang="en-US" sz="1800" b="0" i="0" u="none" strike="noStrike" kern="1200" cap="none" spc="0" normalizeH="0" baseline="0" noProof="0" dirty="0">
              <a:ln>
                <a:noFill/>
              </a:ln>
              <a:solidFill>
                <a:srgbClr val="F03F0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3F0C"/>
              </a:solidFill>
              <a:effectLst/>
              <a:uLnTx/>
              <a:uFillTx/>
              <a:ea typeface="+mn-ea"/>
              <a:cs typeface="+mn-cs"/>
            </a:endParaRPr>
          </a:p>
          <a:p>
            <a:pPr lvl="0" algn="ctr"/>
            <a:endParaRPr kumimoji="0" lang="en-US" b="0" i="0" u="none" strike="noStrike" kern="1200" cap="none" spc="0" normalizeH="0" baseline="0" noProof="0" dirty="0">
              <a:ln>
                <a:noFill/>
              </a:ln>
              <a:solidFill>
                <a:srgbClr val="F03F0C"/>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A0"/>
                </a:solidFill>
                <a:effectLst/>
                <a:uLnTx/>
                <a:uFillTx/>
                <a:ea typeface="+mn-ea"/>
                <a:cs typeface="+mn-cs"/>
              </a:rPr>
              <a:t>March</a:t>
            </a:r>
            <a:r>
              <a:rPr lang="en-US" sz="2400" dirty="0">
                <a:solidFill>
                  <a:srgbClr val="0033A0"/>
                </a:solidFill>
              </a:rPr>
              <a:t> 22</a:t>
            </a:r>
            <a:r>
              <a:rPr lang="en-US" sz="2400" baseline="30000" dirty="0">
                <a:solidFill>
                  <a:srgbClr val="0033A0"/>
                </a:solidFill>
              </a:rPr>
              <a:t>nd</a:t>
            </a:r>
            <a:r>
              <a:rPr kumimoji="0" lang="en-US" sz="2400" b="0" i="0" u="none" strike="noStrike" kern="1200" cap="none" spc="0" normalizeH="0" baseline="0" noProof="0" dirty="0">
                <a:ln>
                  <a:noFill/>
                </a:ln>
                <a:solidFill>
                  <a:srgbClr val="0033A0"/>
                </a:solidFill>
                <a:effectLst/>
                <a:uLnTx/>
                <a:uFillTx/>
                <a:ea typeface="+mn-ea"/>
                <a:cs typeface="+mn-cs"/>
              </a:rPr>
              <a:t>,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03F0C"/>
              </a:solidFill>
              <a:effectLst/>
              <a:uLnTx/>
              <a:uFillTx/>
              <a:latin typeface="Arial"/>
              <a:ea typeface="+mn-ea"/>
              <a:cs typeface="+mn-cs"/>
            </a:endParaRPr>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A6FC98-8F15-B299-EC7D-EEC6D9C600EC}"/>
              </a:ext>
            </a:extLst>
          </p:cNvPr>
          <p:cNvSpPr/>
          <p:nvPr/>
        </p:nvSpPr>
        <p:spPr>
          <a:xfrm>
            <a:off x="8044174" y="4798855"/>
            <a:ext cx="2987796" cy="14726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Content Placeholder 7" descr="Chart&#10;&#10;Description automatically generated">
            <a:extLst>
              <a:ext uri="{FF2B5EF4-FFF2-40B4-BE49-F238E27FC236}">
                <a16:creationId xmlns:a16="http://schemas.microsoft.com/office/drawing/2014/main" id="{7D30517B-D2D0-2344-8BEF-4FED40043938}"/>
              </a:ext>
            </a:extLst>
          </p:cNvPr>
          <p:cNvPicPr>
            <a:picLocks noGrp="1" noChangeAspect="1"/>
          </p:cNvPicPr>
          <p:nvPr/>
        </p:nvPicPr>
        <p:blipFill>
          <a:blip r:embed="rId3">
            <a:clrChange>
              <a:clrFrom>
                <a:srgbClr val="FEFEFE"/>
              </a:clrFrom>
              <a:clrTo>
                <a:srgbClr val="FEFEFE">
                  <a:alpha val="0"/>
                </a:srgbClr>
              </a:clrTo>
            </a:clrChange>
          </a:blip>
          <a:stretch>
            <a:fillRect/>
          </a:stretch>
        </p:blipFill>
        <p:spPr>
          <a:xfrm>
            <a:off x="7590380" y="3081444"/>
            <a:ext cx="4192086" cy="3144064"/>
          </a:xfrm>
          <a:prstGeom prst="rect">
            <a:avLst/>
          </a:prstGeom>
        </p:spPr>
      </p:pic>
      <p:cxnSp>
        <p:nvCxnSpPr>
          <p:cNvPr id="34" name="Straight Connector 33">
            <a:extLst>
              <a:ext uri="{FF2B5EF4-FFF2-40B4-BE49-F238E27FC236}">
                <a16:creationId xmlns:a16="http://schemas.microsoft.com/office/drawing/2014/main" id="{0AAC8EBE-5C53-6E2F-5BB3-EC69A3F7435D}"/>
              </a:ext>
            </a:extLst>
          </p:cNvPr>
          <p:cNvCxnSpPr>
            <a:cxnSpLocks/>
          </p:cNvCxnSpPr>
          <p:nvPr/>
        </p:nvCxnSpPr>
        <p:spPr>
          <a:xfrm>
            <a:off x="8044174" y="4793243"/>
            <a:ext cx="29877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563958"/>
            <a:ext cx="6914993" cy="4519504"/>
          </a:xfrm>
        </p:spPr>
        <p:txBody>
          <a:bodyPr/>
          <a:lstStyle/>
          <a:p>
            <a:pPr marL="0" lvl="1" indent="0">
              <a:buNone/>
            </a:pPr>
            <a:r>
              <a:rPr lang="en-US" dirty="0"/>
              <a:t>The time-dependent weighting potential is comprised of a static </a:t>
            </a:r>
            <a:r>
              <a:rPr lang="en-US" dirty="0">
                <a:solidFill>
                  <a:schemeClr val="tx1"/>
                </a:solidFill>
              </a:rPr>
              <a:t>prompt</a:t>
            </a:r>
            <a:r>
              <a:rPr lang="en-US" dirty="0"/>
              <a:t> and a dynamic </a:t>
            </a:r>
            <a:r>
              <a:rPr lang="en-US" dirty="0">
                <a:solidFill>
                  <a:srgbClr val="FA9C33"/>
                </a:solidFill>
              </a:rPr>
              <a:t>delayed</a:t>
            </a:r>
            <a:r>
              <a:rPr lang="en-US" dirty="0"/>
              <a:t> component:</a:t>
            </a:r>
          </a:p>
          <a:p>
            <a:pPr marL="0" lvl="1" indent="0">
              <a:buNone/>
            </a:pPr>
            <a:endParaRPr lang="en-US" b="1"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B66540C-23CA-A74F-A26B-1BD2EE4AB478}"/>
                  </a:ext>
                </a:extLst>
              </p:cNvPr>
              <p:cNvSpPr txBox="1"/>
              <p:nvPr/>
            </p:nvSpPr>
            <p:spPr>
              <a:xfrm>
                <a:off x="9774035" y="5308864"/>
                <a:ext cx="1167114"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solidFill>
                            <a:schemeClr val="tx2"/>
                          </a:solidFill>
                          <a:latin typeface="Cambria Math" panose="02040503050406030204" pitchFamily="18" charset="0"/>
                        </a:rPr>
                        <m:t>𝑅𝑒𝑎𝑑𝑜𝑢𝑡</m:t>
                      </m:r>
                      <m:r>
                        <a:rPr lang="en-US" sz="1400" i="1" dirty="0" smtClean="0">
                          <a:solidFill>
                            <a:schemeClr val="tx2"/>
                          </a:solidFill>
                          <a:latin typeface="Cambria Math" panose="02040503050406030204" pitchFamily="18" charset="0"/>
                        </a:rPr>
                        <m:t> </m:t>
                      </m:r>
                      <m:r>
                        <a:rPr lang="en-US" sz="1400" i="1" dirty="0" smtClean="0">
                          <a:solidFill>
                            <a:schemeClr val="tx2"/>
                          </a:solidFill>
                          <a:latin typeface="Cambria Math" panose="02040503050406030204" pitchFamily="18" charset="0"/>
                        </a:rPr>
                        <m:t>𝑠𝑡𝑟𝑖𝑝</m:t>
                      </m:r>
                    </m:oMath>
                  </m:oMathPara>
                </a14:m>
                <a:endParaRPr lang="en-US" sz="1400" dirty="0">
                  <a:solidFill>
                    <a:schemeClr val="tx2"/>
                  </a:solidFill>
                </a:endParaRPr>
              </a:p>
            </p:txBody>
          </p:sp>
        </mc:Choice>
        <mc:Fallback xmlns="">
          <p:sp>
            <p:nvSpPr>
              <p:cNvPr id="17" name="TextBox 16">
                <a:extLst>
                  <a:ext uri="{FF2B5EF4-FFF2-40B4-BE49-F238E27FC236}">
                    <a16:creationId xmlns:a16="http://schemas.microsoft.com/office/drawing/2014/main" id="{DB66540C-23CA-A74F-A26B-1BD2EE4AB478}"/>
                  </a:ext>
                </a:extLst>
              </p:cNvPr>
              <p:cNvSpPr txBox="1">
                <a:spLocks noRot="1" noChangeAspect="1" noMove="1" noResize="1" noEditPoints="1" noAdjustHandles="1" noChangeArrowheads="1" noChangeShapeType="1" noTextEdit="1"/>
              </p:cNvSpPr>
              <p:nvPr/>
            </p:nvSpPr>
            <p:spPr>
              <a:xfrm>
                <a:off x="9774035" y="5308864"/>
                <a:ext cx="1167114" cy="215444"/>
              </a:xfrm>
              <a:prstGeom prst="rect">
                <a:avLst/>
              </a:prstGeom>
              <a:blipFill>
                <a:blip r:embed="rId5"/>
                <a:stretch>
                  <a:fillRect l="-3226" t="-5882" r="-3226" b="-47059"/>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5965435-7DB3-664B-88D1-786FC89241F1}"/>
                  </a:ext>
                </a:extLst>
              </p:cNvPr>
              <p:cNvSpPr txBox="1"/>
              <p:nvPr/>
            </p:nvSpPr>
            <p:spPr>
              <a:xfrm>
                <a:off x="8001348" y="3751561"/>
                <a:ext cx="709553"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0" i="1" dirty="0" smtClean="0">
                          <a:solidFill>
                            <a:schemeClr val="tx2"/>
                          </a:solidFill>
                          <a:latin typeface="Cambria Math" panose="02040503050406030204" pitchFamily="18" charset="0"/>
                        </a:rPr>
                        <m:t>𝑔</m:t>
                      </m:r>
                      <m:r>
                        <a:rPr lang="en-US" sz="1400" i="1" dirty="0" smtClean="0">
                          <a:solidFill>
                            <a:schemeClr val="tx2"/>
                          </a:solidFill>
                          <a:latin typeface="Cambria Math" panose="02040503050406030204" pitchFamily="18" charset="0"/>
                        </a:rPr>
                        <m:t>𝑎𝑠</m:t>
                      </m:r>
                      <m:r>
                        <a:rPr lang="en-US" i="1" dirty="0">
                          <a:solidFill>
                            <a:schemeClr val="tx2"/>
                          </a:solidFill>
                          <a:latin typeface="Cambria Math" panose="02040503050406030204" pitchFamily="18" charset="0"/>
                        </a:rPr>
                        <m:t> </m:t>
                      </m:r>
                      <m:r>
                        <a:rPr lang="en-US" sz="1400" i="1" dirty="0">
                          <a:solidFill>
                            <a:schemeClr val="tx2"/>
                          </a:solidFill>
                          <a:latin typeface="Cambria Math" panose="02040503050406030204" pitchFamily="18" charset="0"/>
                        </a:rPr>
                        <m:t>𝑔𝑎𝑝</m:t>
                      </m:r>
                    </m:oMath>
                  </m:oMathPara>
                </a14:m>
                <a:endParaRPr lang="en-US" dirty="0">
                  <a:solidFill>
                    <a:schemeClr val="tx2"/>
                  </a:solidFill>
                </a:endParaRPr>
              </a:p>
            </p:txBody>
          </p:sp>
        </mc:Choice>
        <mc:Fallback xmlns="">
          <p:sp>
            <p:nvSpPr>
              <p:cNvPr id="18" name="TextBox 17">
                <a:extLst>
                  <a:ext uri="{FF2B5EF4-FFF2-40B4-BE49-F238E27FC236}">
                    <a16:creationId xmlns:a16="http://schemas.microsoft.com/office/drawing/2014/main" id="{85965435-7DB3-664B-88D1-786FC89241F1}"/>
                  </a:ext>
                </a:extLst>
              </p:cNvPr>
              <p:cNvSpPr txBox="1">
                <a:spLocks noRot="1" noChangeAspect="1" noMove="1" noResize="1" noEditPoints="1" noAdjustHandles="1" noChangeArrowheads="1" noChangeShapeType="1" noTextEdit="1"/>
              </p:cNvSpPr>
              <p:nvPr/>
            </p:nvSpPr>
            <p:spPr>
              <a:xfrm>
                <a:off x="8001348" y="3751561"/>
                <a:ext cx="709553" cy="215444"/>
              </a:xfrm>
              <a:prstGeom prst="rect">
                <a:avLst/>
              </a:prstGeom>
              <a:blipFill>
                <a:blip r:embed="rId6"/>
                <a:stretch>
                  <a:fillRect l="-7143" t="-27778" r="-5357" b="-55556"/>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C2DA9E7-C4C0-4849-A295-C7426BB1A07B}"/>
                  </a:ext>
                </a:extLst>
              </p:cNvPr>
              <p:cNvSpPr txBox="1"/>
              <p:nvPr/>
            </p:nvSpPr>
            <p:spPr>
              <a:xfrm>
                <a:off x="10247000" y="3751561"/>
                <a:ext cx="644022"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solidFill>
                            <a:srgbClr val="FF0000"/>
                          </a:solidFill>
                          <a:latin typeface="Cambria Math" panose="02040503050406030204" pitchFamily="18" charset="0"/>
                        </a:rPr>
                        <m:t>𝑅</m:t>
                      </m:r>
                      <m:r>
                        <a:rPr lang="en-US" sz="1400" i="1" dirty="0" smtClean="0">
                          <a:solidFill>
                            <a:srgbClr val="FF0000"/>
                          </a:solidFill>
                          <a:latin typeface="Cambria Math" panose="02040503050406030204" pitchFamily="18" charset="0"/>
                        </a:rPr>
                        <m:t> </m:t>
                      </m:r>
                      <m:r>
                        <a:rPr lang="en-US" sz="1400" i="1" dirty="0" smtClean="0">
                          <a:solidFill>
                            <a:srgbClr val="FF0000"/>
                          </a:solidFill>
                          <a:latin typeface="Cambria Math" panose="02040503050406030204" pitchFamily="18" charset="0"/>
                        </a:rPr>
                        <m:t>𝑙𝑎𝑦𝑒𝑟</m:t>
                      </m:r>
                    </m:oMath>
                  </m:oMathPara>
                </a14:m>
                <a:endParaRPr lang="en-US" sz="1400" dirty="0">
                  <a:solidFill>
                    <a:srgbClr val="FF0000"/>
                  </a:solidFill>
                </a:endParaRPr>
              </a:p>
            </p:txBody>
          </p:sp>
        </mc:Choice>
        <mc:Fallback xmlns="">
          <p:sp>
            <p:nvSpPr>
              <p:cNvPr id="19" name="TextBox 18">
                <a:extLst>
                  <a:ext uri="{FF2B5EF4-FFF2-40B4-BE49-F238E27FC236}">
                    <a16:creationId xmlns:a16="http://schemas.microsoft.com/office/drawing/2014/main" id="{FC2DA9E7-C4C0-4849-A295-C7426BB1A07B}"/>
                  </a:ext>
                </a:extLst>
              </p:cNvPr>
              <p:cNvSpPr txBox="1">
                <a:spLocks noRot="1" noChangeAspect="1" noMove="1" noResize="1" noEditPoints="1" noAdjustHandles="1" noChangeArrowheads="1" noChangeShapeType="1" noTextEdit="1"/>
              </p:cNvSpPr>
              <p:nvPr/>
            </p:nvSpPr>
            <p:spPr>
              <a:xfrm>
                <a:off x="10247000" y="3751561"/>
                <a:ext cx="644022" cy="215444"/>
              </a:xfrm>
              <a:prstGeom prst="rect">
                <a:avLst/>
              </a:prstGeom>
              <a:blipFill>
                <a:blip r:embed="rId7"/>
                <a:stretch>
                  <a:fillRect l="-3846" t="-5556" r="-7692" b="-38889"/>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13783C-41A0-0443-B069-80D20730B985}"/>
                  </a:ext>
                </a:extLst>
              </p:cNvPr>
              <p:cNvSpPr txBox="1"/>
              <p:nvPr/>
            </p:nvSpPr>
            <p:spPr>
              <a:xfrm>
                <a:off x="8196182" y="5304158"/>
                <a:ext cx="816698"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solidFill>
                            <a:schemeClr val="tx2"/>
                          </a:solidFill>
                          <a:latin typeface="Cambria Math" panose="02040503050406030204" pitchFamily="18" charset="0"/>
                        </a:rPr>
                        <m:t>𝐼𝑛𝑠𝑢𝑙𝑎𝑡𝑜𝑟</m:t>
                      </m:r>
                    </m:oMath>
                  </m:oMathPara>
                </a14:m>
                <a:endParaRPr lang="en-US" sz="1400" dirty="0">
                  <a:solidFill>
                    <a:schemeClr val="tx2"/>
                  </a:solidFill>
                </a:endParaRPr>
              </a:p>
            </p:txBody>
          </p:sp>
        </mc:Choice>
        <mc:Fallback xmlns="">
          <p:sp>
            <p:nvSpPr>
              <p:cNvPr id="20" name="TextBox 19">
                <a:extLst>
                  <a:ext uri="{FF2B5EF4-FFF2-40B4-BE49-F238E27FC236}">
                    <a16:creationId xmlns:a16="http://schemas.microsoft.com/office/drawing/2014/main" id="{1413783C-41A0-0443-B069-80D20730B985}"/>
                  </a:ext>
                </a:extLst>
              </p:cNvPr>
              <p:cNvSpPr txBox="1">
                <a:spLocks noRot="1" noChangeAspect="1" noMove="1" noResize="1" noEditPoints="1" noAdjustHandles="1" noChangeArrowheads="1" noChangeShapeType="1" noTextEdit="1"/>
              </p:cNvSpPr>
              <p:nvPr/>
            </p:nvSpPr>
            <p:spPr>
              <a:xfrm>
                <a:off x="8196182" y="5304158"/>
                <a:ext cx="816698" cy="215444"/>
              </a:xfrm>
              <a:prstGeom prst="rect">
                <a:avLst/>
              </a:prstGeom>
              <a:blipFill>
                <a:blip r:embed="rId8"/>
                <a:stretch>
                  <a:fillRect l="-4615" r="-4615" b="-11111"/>
                </a:stretch>
              </a:blipFill>
            </p:spPr>
            <p:txBody>
              <a:bodyPr/>
              <a:lstStyle/>
              <a:p>
                <a:r>
                  <a:rPr lang="en-BE">
                    <a:noFill/>
                  </a:rPr>
                  <a:t> </a:t>
                </a:r>
              </a:p>
            </p:txBody>
          </p:sp>
        </mc:Fallback>
      </mc:AlternateContent>
      <p:cxnSp>
        <p:nvCxnSpPr>
          <p:cNvPr id="21" name="Straight Arrow Connector 20">
            <a:extLst>
              <a:ext uri="{FF2B5EF4-FFF2-40B4-BE49-F238E27FC236}">
                <a16:creationId xmlns:a16="http://schemas.microsoft.com/office/drawing/2014/main" id="{1065C2E0-303B-5A48-ADF9-DAC5D8AB04B3}"/>
              </a:ext>
            </a:extLst>
          </p:cNvPr>
          <p:cNvCxnSpPr/>
          <p:nvPr/>
        </p:nvCxnSpPr>
        <p:spPr>
          <a:xfrm>
            <a:off x="8304645" y="3990666"/>
            <a:ext cx="0" cy="587464"/>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68FDAB-7F8E-BA47-92D0-F38A0DDF0BFE}"/>
              </a:ext>
            </a:extLst>
          </p:cNvPr>
          <p:cNvCxnSpPr>
            <a:cxnSpLocks/>
          </p:cNvCxnSpPr>
          <p:nvPr/>
        </p:nvCxnSpPr>
        <p:spPr>
          <a:xfrm>
            <a:off x="10522800" y="4017051"/>
            <a:ext cx="0" cy="776192"/>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53051B-6C44-2241-8BE7-F3926B8718D3}"/>
              </a:ext>
            </a:extLst>
          </p:cNvPr>
          <p:cNvCxnSpPr>
            <a:cxnSpLocks/>
          </p:cNvCxnSpPr>
          <p:nvPr/>
        </p:nvCxnSpPr>
        <p:spPr>
          <a:xfrm flipV="1">
            <a:off x="8514195" y="4863023"/>
            <a:ext cx="0" cy="429103"/>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E3023DD-9754-EE42-8738-3562BE50DE8E}"/>
              </a:ext>
            </a:extLst>
          </p:cNvPr>
          <p:cNvCxnSpPr>
            <a:cxnSpLocks/>
          </p:cNvCxnSpPr>
          <p:nvPr/>
        </p:nvCxnSpPr>
        <p:spPr>
          <a:xfrm flipH="1" flipV="1">
            <a:off x="9605960" y="4974524"/>
            <a:ext cx="712972" cy="329634"/>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BA55C4B-A053-F640-8909-1D4490187DA1}"/>
              </a:ext>
            </a:extLst>
          </p:cNvPr>
          <p:cNvSpPr/>
          <p:nvPr/>
        </p:nvSpPr>
        <p:spPr>
          <a:xfrm>
            <a:off x="8631244" y="3069082"/>
            <a:ext cx="1937767" cy="20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2F85791-2AE1-CF4B-8F38-5726A5237800}"/>
                  </a:ext>
                </a:extLst>
              </p:cNvPr>
              <p:cNvSpPr txBox="1"/>
              <p:nvPr/>
            </p:nvSpPr>
            <p:spPr>
              <a:xfrm>
                <a:off x="9238239" y="3757629"/>
                <a:ext cx="696473"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0" i="1" dirty="0" smtClean="0">
                          <a:solidFill>
                            <a:schemeClr val="tx2"/>
                          </a:solidFill>
                          <a:latin typeface="Cambria Math" panose="02040503050406030204" pitchFamily="18" charset="0"/>
                        </a:rPr>
                        <m:t>𝑐</m:t>
                      </m:r>
                      <m:r>
                        <a:rPr lang="en-US" sz="1400" i="1" dirty="0" smtClean="0">
                          <a:solidFill>
                            <a:schemeClr val="tx2"/>
                          </a:solidFill>
                          <a:latin typeface="Cambria Math" panose="02040503050406030204" pitchFamily="18" charset="0"/>
                        </a:rPr>
                        <m:t>𝑎𝑡h𝑜𝑑𝑒</m:t>
                      </m:r>
                    </m:oMath>
                  </m:oMathPara>
                </a14:m>
                <a:endParaRPr lang="en-US" dirty="0">
                  <a:solidFill>
                    <a:schemeClr val="tx2"/>
                  </a:solidFill>
                </a:endParaRPr>
              </a:p>
            </p:txBody>
          </p:sp>
        </mc:Choice>
        <mc:Fallback xmlns="">
          <p:sp>
            <p:nvSpPr>
              <p:cNvPr id="30" name="TextBox 29">
                <a:extLst>
                  <a:ext uri="{FF2B5EF4-FFF2-40B4-BE49-F238E27FC236}">
                    <a16:creationId xmlns:a16="http://schemas.microsoft.com/office/drawing/2014/main" id="{12F85791-2AE1-CF4B-8F38-5726A5237800}"/>
                  </a:ext>
                </a:extLst>
              </p:cNvPr>
              <p:cNvSpPr txBox="1">
                <a:spLocks noRot="1" noChangeAspect="1" noMove="1" noResize="1" noEditPoints="1" noAdjustHandles="1" noChangeArrowheads="1" noChangeShapeType="1" noTextEdit="1"/>
              </p:cNvSpPr>
              <p:nvPr/>
            </p:nvSpPr>
            <p:spPr>
              <a:xfrm>
                <a:off x="9238239" y="3757629"/>
                <a:ext cx="696473" cy="215444"/>
              </a:xfrm>
              <a:prstGeom prst="rect">
                <a:avLst/>
              </a:prstGeom>
              <a:blipFill>
                <a:blip r:embed="rId9"/>
                <a:stretch>
                  <a:fillRect l="-3571" r="-3571" b="-11111"/>
                </a:stretch>
              </a:blipFill>
            </p:spPr>
            <p:txBody>
              <a:bodyPr/>
              <a:lstStyle/>
              <a:p>
                <a:r>
                  <a:rPr lang="en-BE">
                    <a:noFill/>
                  </a:rPr>
                  <a:t> </a:t>
                </a:r>
              </a:p>
            </p:txBody>
          </p:sp>
        </mc:Fallback>
      </mc:AlternateContent>
      <p:cxnSp>
        <p:nvCxnSpPr>
          <p:cNvPr id="31" name="Straight Arrow Connector 30">
            <a:extLst>
              <a:ext uri="{FF2B5EF4-FFF2-40B4-BE49-F238E27FC236}">
                <a16:creationId xmlns:a16="http://schemas.microsoft.com/office/drawing/2014/main" id="{73F924E4-7300-AA4C-9B5F-7406F736A1B1}"/>
              </a:ext>
            </a:extLst>
          </p:cNvPr>
          <p:cNvCxnSpPr>
            <a:cxnSpLocks/>
          </p:cNvCxnSpPr>
          <p:nvPr/>
        </p:nvCxnSpPr>
        <p:spPr>
          <a:xfrm>
            <a:off x="9586476" y="4025422"/>
            <a:ext cx="0" cy="353381"/>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E2B40B-72A7-444A-8F13-5132123BD640}"/>
              </a:ext>
            </a:extLst>
          </p:cNvPr>
          <p:cNvSpPr txBox="1"/>
          <p:nvPr/>
        </p:nvSpPr>
        <p:spPr>
          <a:xfrm>
            <a:off x="11283871" y="3213771"/>
            <a:ext cx="120226" cy="215444"/>
          </a:xfrm>
          <a:prstGeom prst="rect">
            <a:avLst/>
          </a:prstGeom>
          <a:noFill/>
        </p:spPr>
        <p:txBody>
          <a:bodyPr wrap="none" lIns="0" tIns="0" rIns="0" bIns="0" rtlCol="0">
            <a:spAutoFit/>
          </a:bodyPr>
          <a:lstStyle/>
          <a:p>
            <a:pPr algn="l"/>
            <a:r>
              <a:rPr lang="en-GB" sz="1400" dirty="0">
                <a:solidFill>
                  <a:schemeClr val="tx2"/>
                </a:solidFill>
              </a:rPr>
              <a:t>V</a:t>
            </a:r>
            <a:endParaRPr lang="en-GB" dirty="0">
              <a:solidFill>
                <a:schemeClr val="tx2"/>
              </a:solidFill>
            </a:endParaRPr>
          </a:p>
        </p:txBody>
      </p:sp>
      <p:pic>
        <p:nvPicPr>
          <p:cNvPr id="38" name="Picture 37">
            <a:extLst>
              <a:ext uri="{FF2B5EF4-FFF2-40B4-BE49-F238E27FC236}">
                <a16:creationId xmlns:a16="http://schemas.microsoft.com/office/drawing/2014/main" id="{5FA99C61-669C-3639-25D2-DF220D2AD62D}"/>
              </a:ext>
            </a:extLst>
          </p:cNvPr>
          <p:cNvPicPr>
            <a:picLocks noChangeAspect="1"/>
          </p:cNvPicPr>
          <p:nvPr/>
        </p:nvPicPr>
        <p:blipFill>
          <a:blip r:embed="rId10"/>
          <a:stretch>
            <a:fillRect/>
          </a:stretch>
        </p:blipFill>
        <p:spPr>
          <a:xfrm>
            <a:off x="648718" y="2491287"/>
            <a:ext cx="3107194" cy="346343"/>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B0D169AE-25D5-2E49-99E9-B9DFDC0AC948}"/>
              </a:ext>
            </a:extLst>
          </p:cNvPr>
          <p:cNvPicPr>
            <a:picLocks noChangeAspect="1"/>
          </p:cNvPicPr>
          <p:nvPr/>
        </p:nvPicPr>
        <p:blipFill>
          <a:blip r:embed="rId11"/>
          <a:stretch>
            <a:fillRect/>
          </a:stretch>
        </p:blipFill>
        <p:spPr>
          <a:xfrm>
            <a:off x="4756777" y="2486317"/>
            <a:ext cx="1451408" cy="379004"/>
          </a:xfrm>
          <a:prstGeom prst="rect">
            <a:avLst/>
          </a:prstGeom>
        </p:spPr>
      </p:pic>
      <p:sp>
        <p:nvSpPr>
          <p:cNvPr id="40" name="TextBox 39">
            <a:extLst>
              <a:ext uri="{FF2B5EF4-FFF2-40B4-BE49-F238E27FC236}">
                <a16:creationId xmlns:a16="http://schemas.microsoft.com/office/drawing/2014/main" id="{ECB7BA93-CD65-A272-6C9E-6BD7F7CC4889}"/>
              </a:ext>
            </a:extLst>
          </p:cNvPr>
          <p:cNvSpPr txBox="1"/>
          <p:nvPr/>
        </p:nvSpPr>
        <p:spPr>
          <a:xfrm>
            <a:off x="1670742" y="5146651"/>
            <a:ext cx="1234312" cy="215444"/>
          </a:xfrm>
          <a:prstGeom prst="rect">
            <a:avLst/>
          </a:prstGeom>
          <a:noFill/>
        </p:spPr>
        <p:txBody>
          <a:bodyPr wrap="none" lIns="0" tIns="0" rIns="0" bIns="0" rtlCol="0">
            <a:spAutoFit/>
          </a:bodyPr>
          <a:lstStyle/>
          <a:p>
            <a:pPr algn="l"/>
            <a:r>
              <a:rPr lang="en-GB" sz="1400" dirty="0">
                <a:solidFill>
                  <a:srgbClr val="2F3192"/>
                </a:solidFill>
              </a:rPr>
              <a:t>Direct induction</a:t>
            </a:r>
          </a:p>
        </p:txBody>
      </p:sp>
      <p:sp>
        <p:nvSpPr>
          <p:cNvPr id="41" name="TextBox 40">
            <a:extLst>
              <a:ext uri="{FF2B5EF4-FFF2-40B4-BE49-F238E27FC236}">
                <a16:creationId xmlns:a16="http://schemas.microsoft.com/office/drawing/2014/main" id="{C4902850-6302-4111-F863-54436FDD5EC0}"/>
              </a:ext>
            </a:extLst>
          </p:cNvPr>
          <p:cNvSpPr txBox="1"/>
          <p:nvPr/>
        </p:nvSpPr>
        <p:spPr>
          <a:xfrm>
            <a:off x="4642332" y="5146651"/>
            <a:ext cx="1637008" cy="430887"/>
          </a:xfrm>
          <a:prstGeom prst="rect">
            <a:avLst/>
          </a:prstGeom>
          <a:noFill/>
        </p:spPr>
        <p:txBody>
          <a:bodyPr wrap="square" lIns="0" tIns="0" rIns="0" bIns="0" rtlCol="0">
            <a:spAutoFit/>
          </a:bodyPr>
          <a:lstStyle/>
          <a:p>
            <a:pPr algn="ctr"/>
            <a:r>
              <a:rPr lang="en-GB" sz="1400" dirty="0">
                <a:solidFill>
                  <a:srgbClr val="FF9902"/>
                </a:solidFill>
              </a:rPr>
              <a:t>Reaction from resistive material</a:t>
            </a:r>
          </a:p>
        </p:txBody>
      </p:sp>
      <p:sp>
        <p:nvSpPr>
          <p:cNvPr id="45" name="Right Brace 44">
            <a:extLst>
              <a:ext uri="{FF2B5EF4-FFF2-40B4-BE49-F238E27FC236}">
                <a16:creationId xmlns:a16="http://schemas.microsoft.com/office/drawing/2014/main" id="{1D38EC35-8122-4898-4850-2EA9F6211074}"/>
              </a:ext>
            </a:extLst>
          </p:cNvPr>
          <p:cNvSpPr/>
          <p:nvPr/>
        </p:nvSpPr>
        <p:spPr>
          <a:xfrm rot="5400000">
            <a:off x="2124867" y="3838005"/>
            <a:ext cx="326062" cy="207064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46" name="Right Brace 45">
            <a:extLst>
              <a:ext uri="{FF2B5EF4-FFF2-40B4-BE49-F238E27FC236}">
                <a16:creationId xmlns:a16="http://schemas.microsoft.com/office/drawing/2014/main" id="{56AD891E-FA4D-7675-EE3E-E1F0ACEA8A55}"/>
              </a:ext>
            </a:extLst>
          </p:cNvPr>
          <p:cNvSpPr/>
          <p:nvPr/>
        </p:nvSpPr>
        <p:spPr>
          <a:xfrm rot="5400000">
            <a:off x="5185458" y="2896609"/>
            <a:ext cx="326061" cy="395343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47" name="TextBox 46">
            <a:extLst>
              <a:ext uri="{FF2B5EF4-FFF2-40B4-BE49-F238E27FC236}">
                <a16:creationId xmlns:a16="http://schemas.microsoft.com/office/drawing/2014/main" id="{4F4CBA7F-9D5B-E941-C599-C4F453B57FC7}"/>
              </a:ext>
            </a:extLst>
          </p:cNvPr>
          <p:cNvSpPr txBox="1"/>
          <p:nvPr/>
        </p:nvSpPr>
        <p:spPr>
          <a:xfrm>
            <a:off x="409534" y="3254516"/>
            <a:ext cx="6849972" cy="276999"/>
          </a:xfrm>
          <a:prstGeom prst="rect">
            <a:avLst/>
          </a:prstGeom>
          <a:noFill/>
        </p:spPr>
        <p:txBody>
          <a:bodyPr wrap="square" lIns="0" tIns="0" rIns="0" bIns="0" rtlCol="0">
            <a:spAutoFit/>
          </a:bodyPr>
          <a:lstStyle/>
          <a:p>
            <a:pPr algn="l"/>
            <a:r>
              <a:rPr lang="en-GB" dirty="0">
                <a:solidFill>
                  <a:schemeClr val="tx2"/>
                </a:solidFill>
              </a:rPr>
              <a:t>The current induced by a point charge q is given by: </a:t>
            </a:r>
          </a:p>
        </p:txBody>
      </p:sp>
      <p:sp>
        <p:nvSpPr>
          <p:cNvPr id="48" name="TextBox 47">
            <a:extLst>
              <a:ext uri="{FF2B5EF4-FFF2-40B4-BE49-F238E27FC236}">
                <a16:creationId xmlns:a16="http://schemas.microsoft.com/office/drawing/2014/main" id="{DC73051F-8F74-135C-52F4-8B572E876C20}"/>
              </a:ext>
            </a:extLst>
          </p:cNvPr>
          <p:cNvSpPr txBox="1"/>
          <p:nvPr/>
        </p:nvSpPr>
        <p:spPr>
          <a:xfrm>
            <a:off x="3957482" y="2498702"/>
            <a:ext cx="759350" cy="553998"/>
          </a:xfrm>
          <a:prstGeom prst="rect">
            <a:avLst/>
          </a:prstGeom>
          <a:noFill/>
        </p:spPr>
        <p:txBody>
          <a:bodyPr wrap="square" lIns="0" tIns="0" rIns="0" bIns="0" rtlCol="0">
            <a:spAutoFit/>
          </a:bodyPr>
          <a:lstStyle/>
          <a:p>
            <a:pPr algn="l"/>
            <a:r>
              <a:rPr lang="en-GB" dirty="0">
                <a:solidFill>
                  <a:schemeClr val="tx2"/>
                </a:solidFill>
              </a:rPr>
              <a:t>w</a:t>
            </a:r>
            <a:r>
              <a:rPr lang="en-BE" dirty="0">
                <a:solidFill>
                  <a:schemeClr val="tx2"/>
                </a:solidFill>
              </a:rPr>
              <a:t>here                           .  </a:t>
            </a:r>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9" y="373593"/>
            <a:ext cx="6951550" cy="1065742"/>
          </a:xfrm>
        </p:spPr>
        <p:txBody>
          <a:bodyPr/>
          <a:lstStyle/>
          <a:p>
            <a:r>
              <a:rPr lang="en-GB" sz="2800" dirty="0" err="1"/>
              <a:t>Ramo</a:t>
            </a:r>
            <a:r>
              <a:rPr lang="en-GB" sz="2800" dirty="0"/>
              <a:t>-Shockley theorem extension for conducting media</a:t>
            </a:r>
            <a:endParaRPr lang="en-US" sz="2800" dirty="0"/>
          </a:p>
        </p:txBody>
      </p:sp>
      <p:pic>
        <p:nvPicPr>
          <p:cNvPr id="4" name="Picture 3">
            <a:extLst>
              <a:ext uri="{FF2B5EF4-FFF2-40B4-BE49-F238E27FC236}">
                <a16:creationId xmlns:a16="http://schemas.microsoft.com/office/drawing/2014/main" id="{9BF1B6C8-6BAA-FAB5-456F-DA81A47F7AF8}"/>
              </a:ext>
            </a:extLst>
          </p:cNvPr>
          <p:cNvPicPr>
            <a:picLocks noChangeAspect="1"/>
          </p:cNvPicPr>
          <p:nvPr/>
        </p:nvPicPr>
        <p:blipFill>
          <a:blip r:embed="rId12"/>
          <a:stretch>
            <a:fillRect/>
          </a:stretch>
        </p:blipFill>
        <p:spPr>
          <a:xfrm>
            <a:off x="503386" y="4017741"/>
            <a:ext cx="6787570" cy="622951"/>
          </a:xfrm>
          <a:prstGeom prst="rect">
            <a:avLst/>
          </a:prstGeom>
        </p:spPr>
      </p:pic>
      <p:sp>
        <p:nvSpPr>
          <p:cNvPr id="43" name="Rectangle 42">
            <a:extLst>
              <a:ext uri="{FF2B5EF4-FFF2-40B4-BE49-F238E27FC236}">
                <a16:creationId xmlns:a16="http://schemas.microsoft.com/office/drawing/2014/main" id="{CF20209F-19C4-CA2D-6249-31AAA9093D0A}"/>
              </a:ext>
            </a:extLst>
          </p:cNvPr>
          <p:cNvSpPr/>
          <p:nvPr/>
        </p:nvSpPr>
        <p:spPr>
          <a:xfrm>
            <a:off x="8006190" y="1651253"/>
            <a:ext cx="2987796" cy="147267"/>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4" name="Picture 43" descr="Chart, diagram&#10;&#10;Description automatically generated">
            <a:extLst>
              <a:ext uri="{FF2B5EF4-FFF2-40B4-BE49-F238E27FC236}">
                <a16:creationId xmlns:a16="http://schemas.microsoft.com/office/drawing/2014/main" id="{78B6E379-8D13-0E1B-2C95-E7DB6C966279}"/>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7562149" y="-83315"/>
            <a:ext cx="4192086" cy="3144064"/>
          </a:xfrm>
          <a:prstGeom prst="rect">
            <a:avLst/>
          </a:prstGeom>
        </p:spPr>
      </p:pic>
      <p:cxnSp>
        <p:nvCxnSpPr>
          <p:cNvPr id="53" name="Straight Arrow Connector 52">
            <a:extLst>
              <a:ext uri="{FF2B5EF4-FFF2-40B4-BE49-F238E27FC236}">
                <a16:creationId xmlns:a16="http://schemas.microsoft.com/office/drawing/2014/main" id="{7A7768F6-063C-C926-A53C-28BB7A63C7EB}"/>
              </a:ext>
            </a:extLst>
          </p:cNvPr>
          <p:cNvCxnSpPr/>
          <p:nvPr/>
        </p:nvCxnSpPr>
        <p:spPr>
          <a:xfrm>
            <a:off x="8441428" y="889635"/>
            <a:ext cx="0" cy="587464"/>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F8A49EF-630F-DC2F-63B4-57705B0EC57B}"/>
              </a:ext>
            </a:extLst>
          </p:cNvPr>
          <p:cNvCxnSpPr>
            <a:cxnSpLocks/>
          </p:cNvCxnSpPr>
          <p:nvPr/>
        </p:nvCxnSpPr>
        <p:spPr>
          <a:xfrm flipV="1">
            <a:off x="8524313" y="1689356"/>
            <a:ext cx="0" cy="471846"/>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06E9928-CA7E-278D-DFAB-690F2E583CA0}"/>
              </a:ext>
            </a:extLst>
          </p:cNvPr>
          <p:cNvCxnSpPr>
            <a:cxnSpLocks/>
          </p:cNvCxnSpPr>
          <p:nvPr/>
        </p:nvCxnSpPr>
        <p:spPr>
          <a:xfrm flipH="1" flipV="1">
            <a:off x="9500088" y="1824437"/>
            <a:ext cx="793467" cy="324852"/>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986F2B3-1E23-10E1-A680-AC5392AD10AC}"/>
              </a:ext>
            </a:extLst>
          </p:cNvPr>
          <p:cNvSpPr/>
          <p:nvPr/>
        </p:nvSpPr>
        <p:spPr>
          <a:xfrm>
            <a:off x="8185932" y="-1"/>
            <a:ext cx="1937767" cy="123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8A906DF-35A6-2C22-D99B-DF48A6D6F687}"/>
              </a:ext>
            </a:extLst>
          </p:cNvPr>
          <p:cNvSpPr/>
          <p:nvPr/>
        </p:nvSpPr>
        <p:spPr>
          <a:xfrm>
            <a:off x="8207422" y="7685"/>
            <a:ext cx="2086133" cy="125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A172CD1E-005A-FF51-1120-4D6FDF3ADF80}"/>
              </a:ext>
            </a:extLst>
          </p:cNvPr>
          <p:cNvCxnSpPr>
            <a:cxnSpLocks/>
          </p:cNvCxnSpPr>
          <p:nvPr/>
        </p:nvCxnSpPr>
        <p:spPr>
          <a:xfrm>
            <a:off x="9653154" y="857810"/>
            <a:ext cx="0" cy="353381"/>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DA9F4B-E809-BA06-D3FC-E6451B82A242}"/>
              </a:ext>
            </a:extLst>
          </p:cNvPr>
          <p:cNvSpPr/>
          <p:nvPr/>
        </p:nvSpPr>
        <p:spPr>
          <a:xfrm>
            <a:off x="7562149" y="0"/>
            <a:ext cx="645273" cy="12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A06C89F-568E-B8F6-BBC7-3F236734C1DF}"/>
                  </a:ext>
                </a:extLst>
              </p:cNvPr>
              <p:cNvSpPr txBox="1"/>
              <p:nvPr/>
            </p:nvSpPr>
            <p:spPr>
              <a:xfrm>
                <a:off x="8086651" y="650530"/>
                <a:ext cx="709553"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0" i="1" dirty="0" smtClean="0">
                          <a:solidFill>
                            <a:schemeClr val="tx2"/>
                          </a:solidFill>
                          <a:latin typeface="Cambria Math" panose="02040503050406030204" pitchFamily="18" charset="0"/>
                        </a:rPr>
                        <m:t>𝑔</m:t>
                      </m:r>
                      <m:r>
                        <a:rPr lang="en-US" sz="1400" i="1" dirty="0" smtClean="0">
                          <a:solidFill>
                            <a:schemeClr val="tx2"/>
                          </a:solidFill>
                          <a:latin typeface="Cambria Math" panose="02040503050406030204" pitchFamily="18" charset="0"/>
                        </a:rPr>
                        <m:t>𝑎𝑠</m:t>
                      </m:r>
                      <m:r>
                        <a:rPr lang="en-US" i="1" dirty="0">
                          <a:solidFill>
                            <a:schemeClr val="tx2"/>
                          </a:solidFill>
                          <a:latin typeface="Cambria Math" panose="02040503050406030204" pitchFamily="18" charset="0"/>
                        </a:rPr>
                        <m:t> </m:t>
                      </m:r>
                      <m:r>
                        <a:rPr lang="en-US" sz="1400" i="1" dirty="0">
                          <a:solidFill>
                            <a:schemeClr val="tx2"/>
                          </a:solidFill>
                          <a:latin typeface="Cambria Math" panose="02040503050406030204" pitchFamily="18" charset="0"/>
                        </a:rPr>
                        <m:t>𝑔𝑎𝑝</m:t>
                      </m:r>
                    </m:oMath>
                  </m:oMathPara>
                </a14:m>
                <a:endParaRPr lang="en-US" dirty="0">
                  <a:solidFill>
                    <a:schemeClr val="tx2"/>
                  </a:solidFill>
                </a:endParaRPr>
              </a:p>
            </p:txBody>
          </p:sp>
        </mc:Choice>
        <mc:Fallback xmlns="">
          <p:sp>
            <p:nvSpPr>
              <p:cNvPr id="62" name="TextBox 61">
                <a:extLst>
                  <a:ext uri="{FF2B5EF4-FFF2-40B4-BE49-F238E27FC236}">
                    <a16:creationId xmlns:a16="http://schemas.microsoft.com/office/drawing/2014/main" id="{0A06C89F-568E-B8F6-BBC7-3F236734C1DF}"/>
                  </a:ext>
                </a:extLst>
              </p:cNvPr>
              <p:cNvSpPr txBox="1">
                <a:spLocks noRot="1" noChangeAspect="1" noMove="1" noResize="1" noEditPoints="1" noAdjustHandles="1" noChangeArrowheads="1" noChangeShapeType="1" noTextEdit="1"/>
              </p:cNvSpPr>
              <p:nvPr/>
            </p:nvSpPr>
            <p:spPr>
              <a:xfrm>
                <a:off x="8086651" y="650530"/>
                <a:ext cx="709553" cy="215444"/>
              </a:xfrm>
              <a:prstGeom prst="rect">
                <a:avLst/>
              </a:prstGeom>
              <a:blipFill>
                <a:blip r:embed="rId17"/>
                <a:stretch>
                  <a:fillRect l="-5263" t="-27778" r="-5263" b="-55556"/>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D168BEE-2CBC-C434-8617-802E6311747A}"/>
                  </a:ext>
                </a:extLst>
              </p:cNvPr>
              <p:cNvSpPr txBox="1"/>
              <p:nvPr/>
            </p:nvSpPr>
            <p:spPr>
              <a:xfrm>
                <a:off x="9229569" y="605232"/>
                <a:ext cx="696473"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b="0" i="1" dirty="0" smtClean="0">
                          <a:solidFill>
                            <a:schemeClr val="tx2"/>
                          </a:solidFill>
                          <a:latin typeface="Cambria Math" panose="02040503050406030204" pitchFamily="18" charset="0"/>
                        </a:rPr>
                        <m:t>𝑐</m:t>
                      </m:r>
                      <m:r>
                        <a:rPr lang="en-US" sz="1400" i="1" dirty="0" smtClean="0">
                          <a:solidFill>
                            <a:schemeClr val="tx2"/>
                          </a:solidFill>
                          <a:latin typeface="Cambria Math" panose="02040503050406030204" pitchFamily="18" charset="0"/>
                        </a:rPr>
                        <m:t>𝑎𝑡h𝑜𝑑𝑒</m:t>
                      </m:r>
                    </m:oMath>
                  </m:oMathPara>
                </a14:m>
                <a:endParaRPr lang="en-US" dirty="0">
                  <a:solidFill>
                    <a:schemeClr val="tx2"/>
                  </a:solidFill>
                </a:endParaRPr>
              </a:p>
            </p:txBody>
          </p:sp>
        </mc:Choice>
        <mc:Fallback xmlns="">
          <p:sp>
            <p:nvSpPr>
              <p:cNvPr id="63" name="TextBox 62">
                <a:extLst>
                  <a:ext uri="{FF2B5EF4-FFF2-40B4-BE49-F238E27FC236}">
                    <a16:creationId xmlns:a16="http://schemas.microsoft.com/office/drawing/2014/main" id="{5D168BEE-2CBC-C434-8617-802E6311747A}"/>
                  </a:ext>
                </a:extLst>
              </p:cNvPr>
              <p:cNvSpPr txBox="1">
                <a:spLocks noRot="1" noChangeAspect="1" noMove="1" noResize="1" noEditPoints="1" noAdjustHandles="1" noChangeArrowheads="1" noChangeShapeType="1" noTextEdit="1"/>
              </p:cNvSpPr>
              <p:nvPr/>
            </p:nvSpPr>
            <p:spPr>
              <a:xfrm>
                <a:off x="9229569" y="605232"/>
                <a:ext cx="696473" cy="215444"/>
              </a:xfrm>
              <a:prstGeom prst="rect">
                <a:avLst/>
              </a:prstGeom>
              <a:blipFill>
                <a:blip r:embed="rId18"/>
                <a:stretch>
                  <a:fillRect l="-1786" r="-5357" b="-1111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CB0A33E-155E-FAFF-7B48-E361AEC18F02}"/>
                  </a:ext>
                </a:extLst>
              </p:cNvPr>
              <p:cNvSpPr txBox="1"/>
              <p:nvPr/>
            </p:nvSpPr>
            <p:spPr>
              <a:xfrm>
                <a:off x="9735375" y="2177691"/>
                <a:ext cx="1167114"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solidFill>
                            <a:schemeClr val="tx2"/>
                          </a:solidFill>
                          <a:latin typeface="Cambria Math" panose="02040503050406030204" pitchFamily="18" charset="0"/>
                        </a:rPr>
                        <m:t>𝑅𝑒𝑎𝑑𝑜𝑢𝑡</m:t>
                      </m:r>
                      <m:r>
                        <a:rPr lang="en-US" sz="1400" i="1" dirty="0" smtClean="0">
                          <a:solidFill>
                            <a:schemeClr val="tx2"/>
                          </a:solidFill>
                          <a:latin typeface="Cambria Math" panose="02040503050406030204" pitchFamily="18" charset="0"/>
                        </a:rPr>
                        <m:t> </m:t>
                      </m:r>
                      <m:r>
                        <a:rPr lang="en-US" sz="1400" i="1" dirty="0" smtClean="0">
                          <a:solidFill>
                            <a:schemeClr val="tx2"/>
                          </a:solidFill>
                          <a:latin typeface="Cambria Math" panose="02040503050406030204" pitchFamily="18" charset="0"/>
                        </a:rPr>
                        <m:t>𝑠𝑡𝑟𝑖𝑝</m:t>
                      </m:r>
                    </m:oMath>
                  </m:oMathPara>
                </a14:m>
                <a:endParaRPr lang="en-US" sz="1400" dirty="0">
                  <a:solidFill>
                    <a:schemeClr val="tx2"/>
                  </a:solidFill>
                </a:endParaRPr>
              </a:p>
            </p:txBody>
          </p:sp>
        </mc:Choice>
        <mc:Fallback xmlns="">
          <p:sp>
            <p:nvSpPr>
              <p:cNvPr id="64" name="TextBox 63">
                <a:extLst>
                  <a:ext uri="{FF2B5EF4-FFF2-40B4-BE49-F238E27FC236}">
                    <a16:creationId xmlns:a16="http://schemas.microsoft.com/office/drawing/2014/main" id="{ECB0A33E-155E-FAFF-7B48-E361AEC18F02}"/>
                  </a:ext>
                </a:extLst>
              </p:cNvPr>
              <p:cNvSpPr txBox="1">
                <a:spLocks noRot="1" noChangeAspect="1" noMove="1" noResize="1" noEditPoints="1" noAdjustHandles="1" noChangeArrowheads="1" noChangeShapeType="1" noTextEdit="1"/>
              </p:cNvSpPr>
              <p:nvPr/>
            </p:nvSpPr>
            <p:spPr>
              <a:xfrm>
                <a:off x="9735375" y="2177691"/>
                <a:ext cx="1167114" cy="215444"/>
              </a:xfrm>
              <a:prstGeom prst="rect">
                <a:avLst/>
              </a:prstGeom>
              <a:blipFill>
                <a:blip r:embed="rId19"/>
                <a:stretch>
                  <a:fillRect l="-3226" t="-5556" r="-4301" b="-38889"/>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AEDF1B8-A72B-ADB5-1ABB-22415BDEDA3D}"/>
                  </a:ext>
                </a:extLst>
              </p:cNvPr>
              <p:cNvSpPr txBox="1"/>
              <p:nvPr/>
            </p:nvSpPr>
            <p:spPr>
              <a:xfrm>
                <a:off x="8196182" y="2202460"/>
                <a:ext cx="816698" cy="21544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400" i="1" dirty="0" smtClean="0">
                          <a:solidFill>
                            <a:schemeClr val="tx2"/>
                          </a:solidFill>
                          <a:latin typeface="Cambria Math" panose="02040503050406030204" pitchFamily="18" charset="0"/>
                        </a:rPr>
                        <m:t>𝐼𝑛𝑠𝑢𝑙𝑎𝑡𝑜𝑟</m:t>
                      </m:r>
                    </m:oMath>
                  </m:oMathPara>
                </a14:m>
                <a:endParaRPr lang="en-US" sz="1400" dirty="0">
                  <a:solidFill>
                    <a:schemeClr val="tx2"/>
                  </a:solidFill>
                </a:endParaRPr>
              </a:p>
            </p:txBody>
          </p:sp>
        </mc:Choice>
        <mc:Fallback xmlns="">
          <p:sp>
            <p:nvSpPr>
              <p:cNvPr id="65" name="TextBox 64">
                <a:extLst>
                  <a:ext uri="{FF2B5EF4-FFF2-40B4-BE49-F238E27FC236}">
                    <a16:creationId xmlns:a16="http://schemas.microsoft.com/office/drawing/2014/main" id="{EAEDF1B8-A72B-ADB5-1ABB-22415BDEDA3D}"/>
                  </a:ext>
                </a:extLst>
              </p:cNvPr>
              <p:cNvSpPr txBox="1">
                <a:spLocks noRot="1" noChangeAspect="1" noMove="1" noResize="1" noEditPoints="1" noAdjustHandles="1" noChangeArrowheads="1" noChangeShapeType="1" noTextEdit="1"/>
              </p:cNvSpPr>
              <p:nvPr/>
            </p:nvSpPr>
            <p:spPr>
              <a:xfrm>
                <a:off x="8196182" y="2202460"/>
                <a:ext cx="816698" cy="215444"/>
              </a:xfrm>
              <a:prstGeom prst="rect">
                <a:avLst/>
              </a:prstGeom>
              <a:blipFill>
                <a:blip r:embed="rId20"/>
                <a:stretch>
                  <a:fillRect l="-4615" r="-4615" b="-11111"/>
                </a:stretch>
              </a:blipFill>
            </p:spPr>
            <p:txBody>
              <a:bodyPr/>
              <a:lstStyle/>
              <a:p>
                <a:r>
                  <a:rPr lang="en-BE">
                    <a:noFill/>
                  </a:rPr>
                  <a:t> </a:t>
                </a:r>
              </a:p>
            </p:txBody>
          </p:sp>
        </mc:Fallback>
      </mc:AlternateContent>
      <p:sp>
        <p:nvSpPr>
          <p:cNvPr id="66" name="TextBox 65">
            <a:extLst>
              <a:ext uri="{FF2B5EF4-FFF2-40B4-BE49-F238E27FC236}">
                <a16:creationId xmlns:a16="http://schemas.microsoft.com/office/drawing/2014/main" id="{644CA4A0-0C12-B962-6404-2E4B2AC5CA41}"/>
              </a:ext>
            </a:extLst>
          </p:cNvPr>
          <p:cNvSpPr txBox="1"/>
          <p:nvPr/>
        </p:nvSpPr>
        <p:spPr>
          <a:xfrm>
            <a:off x="11283871" y="109027"/>
            <a:ext cx="120226" cy="215444"/>
          </a:xfrm>
          <a:prstGeom prst="rect">
            <a:avLst/>
          </a:prstGeom>
          <a:noFill/>
        </p:spPr>
        <p:txBody>
          <a:bodyPr wrap="none" lIns="0" tIns="0" rIns="0" bIns="0" rtlCol="0">
            <a:spAutoFit/>
          </a:bodyPr>
          <a:lstStyle/>
          <a:p>
            <a:pPr algn="l"/>
            <a:r>
              <a:rPr lang="en-GB" sz="1400" dirty="0">
                <a:solidFill>
                  <a:schemeClr val="tx2"/>
                </a:solidFill>
              </a:rPr>
              <a:t>V</a:t>
            </a:r>
            <a:endParaRPr lang="en-GB" dirty="0">
              <a:solidFill>
                <a:schemeClr val="tx2"/>
              </a:solidFill>
            </a:endParaRPr>
          </a:p>
        </p:txBody>
      </p:sp>
      <p:sp>
        <p:nvSpPr>
          <p:cNvPr id="3" name="Rectangle 2">
            <a:extLst>
              <a:ext uri="{FF2B5EF4-FFF2-40B4-BE49-F238E27FC236}">
                <a16:creationId xmlns:a16="http://schemas.microsoft.com/office/drawing/2014/main" id="{BE314B1F-CBFE-E85A-5107-73438A384E35}"/>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descr="Logo&#10;&#10;Description automatically generated with medium confidence">
            <a:extLst>
              <a:ext uri="{FF2B5EF4-FFF2-40B4-BE49-F238E27FC236}">
                <a16:creationId xmlns:a16="http://schemas.microsoft.com/office/drawing/2014/main" id="{66D0AFC1-4C42-6DEF-EDC2-D92779E1A96D}"/>
              </a:ext>
            </a:extLst>
          </p:cNvPr>
          <p:cNvPicPr>
            <a:picLocks noChangeAspect="1"/>
          </p:cNvPicPr>
          <p:nvPr/>
        </p:nvPicPr>
        <p:blipFill rotWithShape="1">
          <a:blip r:embed="rId21">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 name="Picture 9" descr="Graphical user interface, Teams&#10;&#10;Description automatically generated with medium confidence">
            <a:extLst>
              <a:ext uri="{FF2B5EF4-FFF2-40B4-BE49-F238E27FC236}">
                <a16:creationId xmlns:a16="http://schemas.microsoft.com/office/drawing/2014/main" id="{C910E3F1-207E-D381-D3C8-C23AACFB19E9}"/>
              </a:ext>
            </a:extLst>
          </p:cNvPr>
          <p:cNvPicPr>
            <a:picLocks noChangeAspect="1"/>
          </p:cNvPicPr>
          <p:nvPr/>
        </p:nvPicPr>
        <p:blipFill rotWithShape="1">
          <a:blip r:embed="rId22"/>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75264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math equation with a plus and a plus&#10;&#10;Description automatically generated with medium confidence">
            <a:extLst>
              <a:ext uri="{FF2B5EF4-FFF2-40B4-BE49-F238E27FC236}">
                <a16:creationId xmlns:a16="http://schemas.microsoft.com/office/drawing/2014/main" id="{F53E8984-4CFB-AC10-BDEC-6D5EC5EDB7F9}"/>
              </a:ext>
            </a:extLst>
          </p:cNvPr>
          <p:cNvPicPr>
            <a:picLocks noChangeAspect="1"/>
          </p:cNvPicPr>
          <p:nvPr/>
        </p:nvPicPr>
        <p:blipFill>
          <a:blip r:embed="rId3"/>
          <a:stretch>
            <a:fillRect/>
          </a:stretch>
        </p:blipFill>
        <p:spPr>
          <a:xfrm>
            <a:off x="390617" y="4181145"/>
            <a:ext cx="5417493" cy="921952"/>
          </a:xfrm>
          <a:prstGeom prst="rect">
            <a:avLst/>
          </a:prstGeom>
        </p:spPr>
      </p:pic>
      <p:pic>
        <p:nvPicPr>
          <p:cNvPr id="12" name="Picture 11">
            <a:extLst>
              <a:ext uri="{FF2B5EF4-FFF2-40B4-BE49-F238E27FC236}">
                <a16:creationId xmlns:a16="http://schemas.microsoft.com/office/drawing/2014/main" id="{BDDC5D04-B378-0793-1BA8-B4A392BD6CB7}"/>
              </a:ext>
            </a:extLst>
          </p:cNvPr>
          <p:cNvPicPr>
            <a:picLocks noChangeAspect="1"/>
          </p:cNvPicPr>
          <p:nvPr/>
        </p:nvPicPr>
        <p:blipFill>
          <a:blip r:embed="rId4"/>
          <a:stretch>
            <a:fillRect/>
          </a:stretch>
        </p:blipFill>
        <p:spPr>
          <a:xfrm>
            <a:off x="6412749" y="1730510"/>
            <a:ext cx="4352951" cy="4352951"/>
          </a:xfrm>
          <a:prstGeom prst="rect">
            <a:avLst/>
          </a:prstGeom>
        </p:spPr>
      </p:pic>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039091"/>
            <a:ext cx="11380811" cy="5044371"/>
          </a:xfrm>
        </p:spPr>
        <p:txBody>
          <a:bodyPr/>
          <a:lstStyle/>
          <a:p>
            <a:pPr marL="0" lvl="1" indent="0">
              <a:buNone/>
            </a:pPr>
            <a:r>
              <a:rPr lang="en-GB" dirty="0">
                <a:solidFill>
                  <a:srgbClr val="0E101A"/>
                </a:solidFill>
                <a:effectLst/>
              </a:rPr>
              <a:t>A charge q moves at a constant velocity through the gas gap before reaching the bulk resistive layer that separates it from the anode.</a:t>
            </a:r>
            <a:endParaRPr lang="en-US"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1065742"/>
          </a:xfrm>
        </p:spPr>
        <p:txBody>
          <a:bodyPr/>
          <a:lstStyle/>
          <a:p>
            <a:r>
              <a:rPr lang="en-GB" sz="2800" dirty="0"/>
              <a:t>Delayed component of the signal</a:t>
            </a:r>
            <a:endParaRPr lang="en-US" sz="2800" dirty="0"/>
          </a:p>
        </p:txBody>
      </p:sp>
      <p:pic>
        <p:nvPicPr>
          <p:cNvPr id="11" name="Picture 10" descr="A diagram of a circuit&#10;&#10;Description automatically generated">
            <a:extLst>
              <a:ext uri="{FF2B5EF4-FFF2-40B4-BE49-F238E27FC236}">
                <a16:creationId xmlns:a16="http://schemas.microsoft.com/office/drawing/2014/main" id="{9BFCB044-0E12-5F65-3DAA-5A704FE8E273}"/>
              </a:ext>
            </a:extLst>
          </p:cNvPr>
          <p:cNvPicPr>
            <a:picLocks noChangeAspect="1"/>
          </p:cNvPicPr>
          <p:nvPr/>
        </p:nvPicPr>
        <p:blipFill>
          <a:blip r:embed="rId5"/>
          <a:stretch>
            <a:fillRect/>
          </a:stretch>
        </p:blipFill>
        <p:spPr>
          <a:xfrm>
            <a:off x="976061" y="1900059"/>
            <a:ext cx="3593489" cy="2268184"/>
          </a:xfrm>
          <a:prstGeom prst="rect">
            <a:avLst/>
          </a:prstGeom>
        </p:spPr>
      </p:pic>
      <p:pic>
        <p:nvPicPr>
          <p:cNvPr id="15" name="Picture 14" descr="A close up of a smiley face&#10;&#10;Description automatically generated">
            <a:extLst>
              <a:ext uri="{FF2B5EF4-FFF2-40B4-BE49-F238E27FC236}">
                <a16:creationId xmlns:a16="http://schemas.microsoft.com/office/drawing/2014/main" id="{208B5ABF-E3D3-9649-57AA-1CB0B990815C}"/>
              </a:ext>
            </a:extLst>
          </p:cNvPr>
          <p:cNvPicPr>
            <a:picLocks noChangeAspect="1"/>
          </p:cNvPicPr>
          <p:nvPr/>
        </p:nvPicPr>
        <p:blipFill rotWithShape="1">
          <a:blip r:embed="rId6"/>
          <a:srcRect b="12727"/>
          <a:stretch/>
        </p:blipFill>
        <p:spPr>
          <a:xfrm>
            <a:off x="1487488" y="5470901"/>
            <a:ext cx="1809178" cy="501244"/>
          </a:xfrm>
          <a:prstGeom prst="rect">
            <a:avLst/>
          </a:prstGeom>
        </p:spPr>
      </p:pic>
      <p:sp>
        <p:nvSpPr>
          <p:cNvPr id="3" name="TextBox 2">
            <a:extLst>
              <a:ext uri="{FF2B5EF4-FFF2-40B4-BE49-F238E27FC236}">
                <a16:creationId xmlns:a16="http://schemas.microsoft.com/office/drawing/2014/main" id="{99812E18-8305-4636-6C91-9E6EE52F1125}"/>
              </a:ext>
            </a:extLst>
          </p:cNvPr>
          <p:cNvSpPr txBox="1"/>
          <p:nvPr/>
        </p:nvSpPr>
        <p:spPr>
          <a:xfrm>
            <a:off x="403201" y="5043595"/>
            <a:ext cx="4885953" cy="276999"/>
          </a:xfrm>
          <a:prstGeom prst="rect">
            <a:avLst/>
          </a:prstGeom>
          <a:noFill/>
        </p:spPr>
        <p:txBody>
          <a:bodyPr wrap="none" lIns="0" tIns="0" rIns="0" bIns="0" rtlCol="0">
            <a:spAutoFit/>
          </a:bodyPr>
          <a:lstStyle/>
          <a:p>
            <a:pPr algn="l"/>
            <a:r>
              <a:rPr lang="en-BE" dirty="0">
                <a:solidFill>
                  <a:schemeClr val="tx2"/>
                </a:solidFill>
              </a:rPr>
              <a:t>The dynamics is governed by the time constant: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019952-652C-1996-1E49-1674EA629613}"/>
                  </a:ext>
                </a:extLst>
              </p:cNvPr>
              <p:cNvSpPr txBox="1"/>
              <p:nvPr/>
            </p:nvSpPr>
            <p:spPr>
              <a:xfrm>
                <a:off x="7494922" y="6432690"/>
                <a:ext cx="1649875" cy="215444"/>
              </a:xfrm>
              <a:prstGeom prst="rect">
                <a:avLst/>
              </a:prstGeom>
              <a:noFill/>
            </p:spPr>
            <p:txBody>
              <a:bodyPr wrap="none" lIns="0" tIns="0" rIns="0" bIns="0" rtlCol="0">
                <a:spAutoFit/>
              </a:bodyPr>
              <a:lstStyle/>
              <a:p>
                <a:pPr algn="l"/>
                <a:r>
                  <a:rPr lang="en-BE" sz="1400" dirty="0">
                    <a:solidFill>
                      <a:schemeClr val="tx2"/>
                    </a:solidFill>
                  </a:rPr>
                  <a:t>Here we took </a:t>
                </a:r>
                <a14:m>
                  <m:oMath xmlns:m="http://schemas.openxmlformats.org/officeDocument/2006/math">
                    <m:r>
                      <m:rPr>
                        <m:sty m:val="p"/>
                      </m:rPr>
                      <a:rPr lang="en-US" sz="1400" b="0" i="0" smtClean="0">
                        <a:solidFill>
                          <a:schemeClr val="tx2"/>
                        </a:solidFill>
                        <a:latin typeface="Cambria Math" panose="02040503050406030204" pitchFamily="18" charset="0"/>
                        <a:ea typeface="Cambria Math" panose="02040503050406030204" pitchFamily="18" charset="0"/>
                      </a:rPr>
                      <m:t>ϵ</m:t>
                    </m:r>
                    <m:r>
                      <m:rPr>
                        <m:sty m:val="p"/>
                      </m:rPr>
                      <a:rPr lang="en-US" sz="1400" b="0" i="0" baseline="-25000" smtClean="0">
                        <a:solidFill>
                          <a:schemeClr val="tx2"/>
                        </a:solidFill>
                        <a:latin typeface="Cambria Math" panose="02040503050406030204" pitchFamily="18" charset="0"/>
                        <a:ea typeface="Cambria Math" panose="02040503050406030204" pitchFamily="18" charset="0"/>
                      </a:rPr>
                      <m:t>r</m:t>
                    </m:r>
                    <m:r>
                      <a:rPr lang="en-US" sz="1400" b="0" i="0" smtClean="0">
                        <a:solidFill>
                          <a:schemeClr val="tx2"/>
                        </a:solidFill>
                        <a:latin typeface="Cambria Math" panose="02040503050406030204" pitchFamily="18" charset="0"/>
                        <a:ea typeface="Cambria Math" panose="02040503050406030204" pitchFamily="18" charset="0"/>
                      </a:rPr>
                      <m:t>=1</m:t>
                    </m:r>
                  </m:oMath>
                </a14:m>
                <a:r>
                  <a:rPr lang="en-BE" sz="1400" dirty="0">
                    <a:solidFill>
                      <a:schemeClr val="tx2"/>
                    </a:solidFill>
                  </a:rPr>
                  <a:t>.</a:t>
                </a:r>
              </a:p>
            </p:txBody>
          </p:sp>
        </mc:Choice>
        <mc:Fallback xmlns="">
          <p:sp>
            <p:nvSpPr>
              <p:cNvPr id="4" name="TextBox 3">
                <a:extLst>
                  <a:ext uri="{FF2B5EF4-FFF2-40B4-BE49-F238E27FC236}">
                    <a16:creationId xmlns:a16="http://schemas.microsoft.com/office/drawing/2014/main" id="{B0019952-652C-1996-1E49-1674EA629613}"/>
                  </a:ext>
                </a:extLst>
              </p:cNvPr>
              <p:cNvSpPr txBox="1">
                <a:spLocks noRot="1" noChangeAspect="1" noMove="1" noResize="1" noEditPoints="1" noAdjustHandles="1" noChangeArrowheads="1" noChangeShapeType="1" noTextEdit="1"/>
              </p:cNvSpPr>
              <p:nvPr/>
            </p:nvSpPr>
            <p:spPr>
              <a:xfrm>
                <a:off x="7494922" y="6432690"/>
                <a:ext cx="1649875" cy="215444"/>
              </a:xfrm>
              <a:prstGeom prst="rect">
                <a:avLst/>
              </a:prstGeom>
              <a:blipFill>
                <a:blip r:embed="rId7"/>
                <a:stretch>
                  <a:fillRect l="-6107" t="-22222" r="-4580" b="-50000"/>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9AFDE3-8606-5916-BCD3-711F8085564E}"/>
                  </a:ext>
                </a:extLst>
              </p:cNvPr>
              <p:cNvSpPr txBox="1"/>
              <p:nvPr/>
            </p:nvSpPr>
            <p:spPr>
              <a:xfrm>
                <a:off x="9296400" y="4642121"/>
                <a:ext cx="861198"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BE" i="1" smtClean="0">
                          <a:solidFill>
                            <a:srgbClr val="E8B255"/>
                          </a:solidFill>
                          <a:latin typeface="Cambria Math" panose="02040503050406030204" pitchFamily="18" charset="0"/>
                          <a:ea typeface="Cambria Math" panose="02040503050406030204" pitchFamily="18" charset="0"/>
                        </a:rPr>
                        <m:t>𝜏</m:t>
                      </m:r>
                      <m:r>
                        <a:rPr lang="en-US" b="0" i="1" smtClean="0">
                          <a:solidFill>
                            <a:srgbClr val="E8B255"/>
                          </a:solidFill>
                          <a:latin typeface="Cambria Math" panose="02040503050406030204" pitchFamily="18" charset="0"/>
                          <a:ea typeface="Cambria Math" panose="02040503050406030204" pitchFamily="18" charset="0"/>
                        </a:rPr>
                        <m:t>=</m:t>
                      </m:r>
                      <m:r>
                        <a:rPr lang="en-US" b="0" i="1" smtClean="0">
                          <a:solidFill>
                            <a:srgbClr val="E8B255"/>
                          </a:solidFill>
                          <a:latin typeface="Cambria Math" panose="02040503050406030204" pitchFamily="18" charset="0"/>
                          <a:ea typeface="Cambria Math" panose="02040503050406030204" pitchFamily="18" charset="0"/>
                        </a:rPr>
                        <m:t>𝑇</m:t>
                      </m:r>
                      <m:r>
                        <a:rPr lang="en-US" b="0" i="1" smtClean="0">
                          <a:solidFill>
                            <a:srgbClr val="E8B255"/>
                          </a:solidFill>
                          <a:latin typeface="Cambria Math" panose="02040503050406030204" pitchFamily="18" charset="0"/>
                          <a:ea typeface="Cambria Math" panose="02040503050406030204" pitchFamily="18" charset="0"/>
                        </a:rPr>
                        <m:t>/2</m:t>
                      </m:r>
                    </m:oMath>
                  </m:oMathPara>
                </a14:m>
                <a:endParaRPr lang="en-BE" dirty="0">
                  <a:solidFill>
                    <a:srgbClr val="E8B255"/>
                  </a:solidFill>
                </a:endParaRPr>
              </a:p>
            </p:txBody>
          </p:sp>
        </mc:Choice>
        <mc:Fallback xmlns="">
          <p:sp>
            <p:nvSpPr>
              <p:cNvPr id="10" name="TextBox 9">
                <a:extLst>
                  <a:ext uri="{FF2B5EF4-FFF2-40B4-BE49-F238E27FC236}">
                    <a16:creationId xmlns:a16="http://schemas.microsoft.com/office/drawing/2014/main" id="{569AFDE3-8606-5916-BCD3-711F8085564E}"/>
                  </a:ext>
                </a:extLst>
              </p:cNvPr>
              <p:cNvSpPr txBox="1">
                <a:spLocks noRot="1" noChangeAspect="1" noMove="1" noResize="1" noEditPoints="1" noAdjustHandles="1" noChangeArrowheads="1" noChangeShapeType="1" noTextEdit="1"/>
              </p:cNvSpPr>
              <p:nvPr/>
            </p:nvSpPr>
            <p:spPr>
              <a:xfrm>
                <a:off x="9296400" y="4642121"/>
                <a:ext cx="861198" cy="276999"/>
              </a:xfrm>
              <a:prstGeom prst="rect">
                <a:avLst/>
              </a:prstGeom>
              <a:blipFill>
                <a:blip r:embed="rId12"/>
                <a:stretch>
                  <a:fillRect l="-2941" r="-5882" b="-39130"/>
                </a:stretch>
              </a:blipFill>
            </p:spPr>
            <p:txBody>
              <a:bodyPr/>
              <a:lstStyle/>
              <a:p>
                <a:r>
                  <a:rPr lang="en-BE">
                    <a:noFill/>
                  </a:rPr>
                  <a:t> </a:t>
                </a:r>
              </a:p>
            </p:txBody>
          </p:sp>
        </mc:Fallback>
      </mc:AlternateContent>
      <p:sp>
        <p:nvSpPr>
          <p:cNvPr id="7" name="Rectangle 6">
            <a:extLst>
              <a:ext uri="{FF2B5EF4-FFF2-40B4-BE49-F238E27FC236}">
                <a16:creationId xmlns:a16="http://schemas.microsoft.com/office/drawing/2014/main" id="{94231472-7C2D-4339-8222-DE3662BA75FB}"/>
              </a:ext>
            </a:extLst>
          </p:cNvPr>
          <p:cNvSpPr/>
          <p:nvPr/>
        </p:nvSpPr>
        <p:spPr>
          <a:xfrm>
            <a:off x="1475713" y="4300443"/>
            <a:ext cx="1566249" cy="656069"/>
          </a:xfrm>
          <a:prstGeom prst="rect">
            <a:avLst/>
          </a:prstGeom>
          <a:noFill/>
          <a:ln w="28575">
            <a:solidFill>
              <a:srgbClr val="5D81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FF52A507-1721-6ACE-92DA-D185A88AFA6E}"/>
              </a:ext>
            </a:extLst>
          </p:cNvPr>
          <p:cNvSpPr/>
          <p:nvPr/>
        </p:nvSpPr>
        <p:spPr>
          <a:xfrm>
            <a:off x="3259245" y="4292797"/>
            <a:ext cx="2548865" cy="664241"/>
          </a:xfrm>
          <a:prstGeom prst="rect">
            <a:avLst/>
          </a:prstGeom>
          <a:noFill/>
          <a:ln w="28575">
            <a:solidFill>
              <a:srgbClr val="E19A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Rectangle 4">
            <a:extLst>
              <a:ext uri="{FF2B5EF4-FFF2-40B4-BE49-F238E27FC236}">
                <a16:creationId xmlns:a16="http://schemas.microsoft.com/office/drawing/2014/main" id="{E43F1D44-DD44-A8F6-8928-AB5BBE71D79B}"/>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Logo&#10;&#10;Description automatically generated with medium confidence">
            <a:extLst>
              <a:ext uri="{FF2B5EF4-FFF2-40B4-BE49-F238E27FC236}">
                <a16:creationId xmlns:a16="http://schemas.microsoft.com/office/drawing/2014/main" id="{4BFFF786-2FC6-FDDE-9688-122AD9645F9E}"/>
              </a:ext>
            </a:extLst>
          </p:cNvPr>
          <p:cNvPicPr>
            <a:picLocks noChangeAspect="1"/>
          </p:cNvPicPr>
          <p:nvPr/>
        </p:nvPicPr>
        <p:blipFill rotWithShape="1">
          <a:blip r:embed="rId1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7" name="Picture 16" descr="Graphical user interface, Teams&#10;&#10;Description automatically generated with medium confidence">
            <a:extLst>
              <a:ext uri="{FF2B5EF4-FFF2-40B4-BE49-F238E27FC236}">
                <a16:creationId xmlns:a16="http://schemas.microsoft.com/office/drawing/2014/main" id="{5543423D-9CC9-AE4E-5085-A1BD0A117721}"/>
              </a:ext>
            </a:extLst>
          </p:cNvPr>
          <p:cNvPicPr>
            <a:picLocks noChangeAspect="1"/>
          </p:cNvPicPr>
          <p:nvPr/>
        </p:nvPicPr>
        <p:blipFill rotWithShape="1">
          <a:blip r:embed="rId1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83077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039091"/>
            <a:ext cx="11380811" cy="5044371"/>
          </a:xfrm>
        </p:spPr>
        <p:txBody>
          <a:bodyPr/>
          <a:lstStyle/>
          <a:p>
            <a:pPr marL="0" lvl="1" indent="0">
              <a:buNone/>
            </a:pPr>
            <a:r>
              <a:rPr lang="en-US" dirty="0"/>
              <a:t>A charge q moves at a constant velocity through the gas gap before reaching the bulk resistive layer that separates it from the anode.</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544301"/>
          </a:xfrm>
        </p:spPr>
        <p:txBody>
          <a:bodyPr/>
          <a:lstStyle/>
          <a:p>
            <a:r>
              <a:rPr lang="en-GB" sz="2800" dirty="0"/>
              <a:t>Delayed component of the signal</a:t>
            </a:r>
            <a:endParaRPr lang="en-US" sz="2800" dirty="0"/>
          </a:p>
        </p:txBody>
      </p:sp>
      <p:pic>
        <p:nvPicPr>
          <p:cNvPr id="7" name="Picture 6" descr="A graph of a function&#10;&#10;Description automatically generated">
            <a:extLst>
              <a:ext uri="{FF2B5EF4-FFF2-40B4-BE49-F238E27FC236}">
                <a16:creationId xmlns:a16="http://schemas.microsoft.com/office/drawing/2014/main" id="{71FDDE6C-5595-88DB-3E65-FA7C1DCA8B0C}"/>
              </a:ext>
            </a:extLst>
          </p:cNvPr>
          <p:cNvPicPr>
            <a:picLocks noChangeAspect="1"/>
          </p:cNvPicPr>
          <p:nvPr/>
        </p:nvPicPr>
        <p:blipFill>
          <a:blip r:embed="rId3"/>
          <a:stretch>
            <a:fillRect/>
          </a:stretch>
        </p:blipFill>
        <p:spPr>
          <a:xfrm>
            <a:off x="5961789" y="1882652"/>
            <a:ext cx="4501953" cy="4089493"/>
          </a:xfrm>
          <a:prstGeom prst="rect">
            <a:avLst/>
          </a:prstGeom>
        </p:spPr>
      </p:pic>
      <p:pic>
        <p:nvPicPr>
          <p:cNvPr id="11" name="Picture 10" descr="A diagram of a circuit&#10;&#10;Description automatically generated">
            <a:extLst>
              <a:ext uri="{FF2B5EF4-FFF2-40B4-BE49-F238E27FC236}">
                <a16:creationId xmlns:a16="http://schemas.microsoft.com/office/drawing/2014/main" id="{9BFCB044-0E12-5F65-3DAA-5A704FE8E273}"/>
              </a:ext>
            </a:extLst>
          </p:cNvPr>
          <p:cNvPicPr>
            <a:picLocks noChangeAspect="1"/>
          </p:cNvPicPr>
          <p:nvPr/>
        </p:nvPicPr>
        <p:blipFill>
          <a:blip r:embed="rId4"/>
          <a:stretch>
            <a:fillRect/>
          </a:stretch>
        </p:blipFill>
        <p:spPr>
          <a:xfrm>
            <a:off x="976061" y="1900059"/>
            <a:ext cx="3593489" cy="2268184"/>
          </a:xfrm>
          <a:prstGeom prst="rect">
            <a:avLst/>
          </a:prstGeom>
        </p:spPr>
      </p:pic>
      <p:pic>
        <p:nvPicPr>
          <p:cNvPr id="15" name="Picture 14" descr="A close up of a smiley face&#10;&#10;Description automatically generated">
            <a:extLst>
              <a:ext uri="{FF2B5EF4-FFF2-40B4-BE49-F238E27FC236}">
                <a16:creationId xmlns:a16="http://schemas.microsoft.com/office/drawing/2014/main" id="{208B5ABF-E3D3-9649-57AA-1CB0B990815C}"/>
              </a:ext>
            </a:extLst>
          </p:cNvPr>
          <p:cNvPicPr>
            <a:picLocks noChangeAspect="1"/>
          </p:cNvPicPr>
          <p:nvPr/>
        </p:nvPicPr>
        <p:blipFill rotWithShape="1">
          <a:blip r:embed="rId5"/>
          <a:srcRect b="12727"/>
          <a:stretch/>
        </p:blipFill>
        <p:spPr>
          <a:xfrm>
            <a:off x="1487488" y="5470901"/>
            <a:ext cx="1809178" cy="501244"/>
          </a:xfrm>
          <a:prstGeom prst="rect">
            <a:avLst/>
          </a:prstGeom>
        </p:spPr>
      </p:pic>
      <p:sp>
        <p:nvSpPr>
          <p:cNvPr id="3" name="TextBox 2">
            <a:extLst>
              <a:ext uri="{FF2B5EF4-FFF2-40B4-BE49-F238E27FC236}">
                <a16:creationId xmlns:a16="http://schemas.microsoft.com/office/drawing/2014/main" id="{99812E18-8305-4636-6C91-9E6EE52F1125}"/>
              </a:ext>
            </a:extLst>
          </p:cNvPr>
          <p:cNvSpPr txBox="1"/>
          <p:nvPr/>
        </p:nvSpPr>
        <p:spPr>
          <a:xfrm>
            <a:off x="403201" y="5043595"/>
            <a:ext cx="4885953" cy="276999"/>
          </a:xfrm>
          <a:prstGeom prst="rect">
            <a:avLst/>
          </a:prstGeom>
          <a:noFill/>
        </p:spPr>
        <p:txBody>
          <a:bodyPr wrap="none" lIns="0" tIns="0" rIns="0" bIns="0" rtlCol="0">
            <a:spAutoFit/>
          </a:bodyPr>
          <a:lstStyle/>
          <a:p>
            <a:pPr algn="l"/>
            <a:r>
              <a:rPr lang="en-BE" dirty="0">
                <a:solidFill>
                  <a:schemeClr val="tx2"/>
                </a:solidFill>
              </a:rPr>
              <a:t>The dynamics is governed by the time constant: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019952-652C-1996-1E49-1674EA629613}"/>
                  </a:ext>
                </a:extLst>
              </p:cNvPr>
              <p:cNvSpPr txBox="1"/>
              <p:nvPr/>
            </p:nvSpPr>
            <p:spPr>
              <a:xfrm>
                <a:off x="7494922" y="6432690"/>
                <a:ext cx="1649875" cy="215444"/>
              </a:xfrm>
              <a:prstGeom prst="rect">
                <a:avLst/>
              </a:prstGeom>
              <a:noFill/>
            </p:spPr>
            <p:txBody>
              <a:bodyPr wrap="none" lIns="0" tIns="0" rIns="0" bIns="0" rtlCol="0">
                <a:spAutoFit/>
              </a:bodyPr>
              <a:lstStyle/>
              <a:p>
                <a:pPr algn="l"/>
                <a:r>
                  <a:rPr lang="en-BE" sz="1400" dirty="0">
                    <a:solidFill>
                      <a:schemeClr val="tx2"/>
                    </a:solidFill>
                  </a:rPr>
                  <a:t>Here we took </a:t>
                </a:r>
                <a14:m>
                  <m:oMath xmlns:m="http://schemas.openxmlformats.org/officeDocument/2006/math">
                    <m:r>
                      <m:rPr>
                        <m:sty m:val="p"/>
                      </m:rPr>
                      <a:rPr lang="en-US" sz="1400" b="0" i="0" smtClean="0">
                        <a:solidFill>
                          <a:schemeClr val="tx2"/>
                        </a:solidFill>
                        <a:latin typeface="Cambria Math" panose="02040503050406030204" pitchFamily="18" charset="0"/>
                        <a:ea typeface="Cambria Math" panose="02040503050406030204" pitchFamily="18" charset="0"/>
                      </a:rPr>
                      <m:t>ϵ</m:t>
                    </m:r>
                    <m:r>
                      <m:rPr>
                        <m:sty m:val="p"/>
                      </m:rPr>
                      <a:rPr lang="en-US" sz="1400" b="0" i="0" baseline="-25000" smtClean="0">
                        <a:solidFill>
                          <a:schemeClr val="tx2"/>
                        </a:solidFill>
                        <a:latin typeface="Cambria Math" panose="02040503050406030204" pitchFamily="18" charset="0"/>
                        <a:ea typeface="Cambria Math" panose="02040503050406030204" pitchFamily="18" charset="0"/>
                      </a:rPr>
                      <m:t>r</m:t>
                    </m:r>
                    <m:r>
                      <a:rPr lang="en-US" sz="1400" b="0" i="0" smtClean="0">
                        <a:solidFill>
                          <a:schemeClr val="tx2"/>
                        </a:solidFill>
                        <a:latin typeface="Cambria Math" panose="02040503050406030204" pitchFamily="18" charset="0"/>
                        <a:ea typeface="Cambria Math" panose="02040503050406030204" pitchFamily="18" charset="0"/>
                      </a:rPr>
                      <m:t>=1</m:t>
                    </m:r>
                  </m:oMath>
                </a14:m>
                <a:r>
                  <a:rPr lang="en-BE" sz="1400" dirty="0">
                    <a:solidFill>
                      <a:schemeClr val="tx2"/>
                    </a:solidFill>
                  </a:rPr>
                  <a:t>.</a:t>
                </a:r>
              </a:p>
            </p:txBody>
          </p:sp>
        </mc:Choice>
        <mc:Fallback xmlns="">
          <p:sp>
            <p:nvSpPr>
              <p:cNvPr id="4" name="TextBox 3">
                <a:extLst>
                  <a:ext uri="{FF2B5EF4-FFF2-40B4-BE49-F238E27FC236}">
                    <a16:creationId xmlns:a16="http://schemas.microsoft.com/office/drawing/2014/main" id="{B0019952-652C-1996-1E49-1674EA629613}"/>
                  </a:ext>
                </a:extLst>
              </p:cNvPr>
              <p:cNvSpPr txBox="1">
                <a:spLocks noRot="1" noChangeAspect="1" noMove="1" noResize="1" noEditPoints="1" noAdjustHandles="1" noChangeArrowheads="1" noChangeShapeType="1" noTextEdit="1"/>
              </p:cNvSpPr>
              <p:nvPr/>
            </p:nvSpPr>
            <p:spPr>
              <a:xfrm>
                <a:off x="7494922" y="6432690"/>
                <a:ext cx="1649875" cy="215444"/>
              </a:xfrm>
              <a:prstGeom prst="rect">
                <a:avLst/>
              </a:prstGeom>
              <a:blipFill>
                <a:blip r:embed="rId7"/>
                <a:stretch>
                  <a:fillRect l="-6107" t="-22222" r="-4580" b="-50000"/>
                </a:stretch>
              </a:blipFill>
            </p:spPr>
            <p:txBody>
              <a:bodyPr/>
              <a:lstStyle/>
              <a:p>
                <a:r>
                  <a:rPr lang="en-BE">
                    <a:noFill/>
                  </a:rPr>
                  <a:t> </a:t>
                </a:r>
              </a:p>
            </p:txBody>
          </p:sp>
        </mc:Fallback>
      </mc:AlternateContent>
      <p:sp>
        <p:nvSpPr>
          <p:cNvPr id="12" name="TextBox 11">
            <a:extLst>
              <a:ext uri="{FF2B5EF4-FFF2-40B4-BE49-F238E27FC236}">
                <a16:creationId xmlns:a16="http://schemas.microsoft.com/office/drawing/2014/main" id="{0885BB76-7A39-FC14-E383-D3BA6EA2DA3E}"/>
              </a:ext>
            </a:extLst>
          </p:cNvPr>
          <p:cNvSpPr txBox="1"/>
          <p:nvPr/>
        </p:nvSpPr>
        <p:spPr>
          <a:xfrm>
            <a:off x="10463138" y="3219913"/>
            <a:ext cx="1256754" cy="276999"/>
          </a:xfrm>
          <a:prstGeom prst="rect">
            <a:avLst/>
          </a:prstGeom>
          <a:noFill/>
        </p:spPr>
        <p:txBody>
          <a:bodyPr wrap="none" lIns="0" tIns="0" rIns="0" bIns="0" rtlCol="0">
            <a:spAutoFit/>
          </a:bodyPr>
          <a:lstStyle/>
          <a:p>
            <a:pPr algn="l"/>
            <a:r>
              <a:rPr lang="en-BE" dirty="0">
                <a:solidFill>
                  <a:schemeClr val="tx2"/>
                </a:solidFill>
              </a:rPr>
              <a:t>RPC regime</a:t>
            </a:r>
          </a:p>
        </p:txBody>
      </p:sp>
      <p:cxnSp>
        <p:nvCxnSpPr>
          <p:cNvPr id="16" name="Straight Arrow Connector 15">
            <a:extLst>
              <a:ext uri="{FF2B5EF4-FFF2-40B4-BE49-F238E27FC236}">
                <a16:creationId xmlns:a16="http://schemas.microsoft.com/office/drawing/2014/main" id="{035BD8B7-899B-523D-2D7A-AA37B93CFE62}"/>
              </a:ext>
            </a:extLst>
          </p:cNvPr>
          <p:cNvCxnSpPr>
            <a:cxnSpLocks/>
          </p:cNvCxnSpPr>
          <p:nvPr/>
        </p:nvCxnSpPr>
        <p:spPr>
          <a:xfrm>
            <a:off x="9974587" y="3375670"/>
            <a:ext cx="40558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E557F6-3866-23D9-26E4-053ED79CD919}"/>
              </a:ext>
            </a:extLst>
          </p:cNvPr>
          <p:cNvCxnSpPr>
            <a:cxnSpLocks/>
          </p:cNvCxnSpPr>
          <p:nvPr/>
        </p:nvCxnSpPr>
        <p:spPr>
          <a:xfrm>
            <a:off x="9974587" y="3375670"/>
            <a:ext cx="405581" cy="31486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5EBF8FE-B083-FE8C-3A65-BD9644CF8029}"/>
              </a:ext>
            </a:extLst>
          </p:cNvPr>
          <p:cNvSpPr txBox="1"/>
          <p:nvPr/>
        </p:nvSpPr>
        <p:spPr>
          <a:xfrm>
            <a:off x="10463138" y="3595694"/>
            <a:ext cx="1320874" cy="276999"/>
          </a:xfrm>
          <a:prstGeom prst="rect">
            <a:avLst/>
          </a:prstGeom>
          <a:noFill/>
        </p:spPr>
        <p:txBody>
          <a:bodyPr wrap="none" lIns="0" tIns="0" rIns="0" bIns="0" rtlCol="0">
            <a:spAutoFit/>
          </a:bodyPr>
          <a:lstStyle/>
          <a:p>
            <a:pPr algn="l"/>
            <a:r>
              <a:rPr lang="en-BE" dirty="0">
                <a:solidFill>
                  <a:schemeClr val="tx2"/>
                </a:solidFill>
              </a:rPr>
              <a:t>Only prompt!</a:t>
            </a:r>
          </a:p>
        </p:txBody>
      </p:sp>
      <p:sp>
        <p:nvSpPr>
          <p:cNvPr id="5" name="Rectangle 4">
            <a:extLst>
              <a:ext uri="{FF2B5EF4-FFF2-40B4-BE49-F238E27FC236}">
                <a16:creationId xmlns:a16="http://schemas.microsoft.com/office/drawing/2014/main" id="{78465A5A-ED06-54A7-B6AC-B013695E28A9}"/>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Logo&#10;&#10;Description automatically generated with medium confidence">
            <a:extLst>
              <a:ext uri="{FF2B5EF4-FFF2-40B4-BE49-F238E27FC236}">
                <a16:creationId xmlns:a16="http://schemas.microsoft.com/office/drawing/2014/main" id="{807548BD-E837-05E7-8190-BC59BF3FC00C}"/>
              </a:ext>
            </a:extLst>
          </p:cNvPr>
          <p:cNvPicPr>
            <a:picLocks noChangeAspect="1"/>
          </p:cNvPicPr>
          <p:nvPr/>
        </p:nvPicPr>
        <p:blipFill rotWithShape="1">
          <a:blip r:embed="rId8">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4" name="Picture 13" descr="Graphical user interface, Teams&#10;&#10;Description automatically generated with medium confidence">
            <a:extLst>
              <a:ext uri="{FF2B5EF4-FFF2-40B4-BE49-F238E27FC236}">
                <a16:creationId xmlns:a16="http://schemas.microsoft.com/office/drawing/2014/main" id="{D3F4B895-03E1-172C-3C90-FE971B0FD57F}"/>
              </a:ext>
            </a:extLst>
          </p:cNvPr>
          <p:cNvPicPr>
            <a:picLocks noChangeAspect="1"/>
          </p:cNvPicPr>
          <p:nvPr/>
        </p:nvPicPr>
        <p:blipFill rotWithShape="1">
          <a:blip r:embed="rId9"/>
          <a:srcRect t="3991" b="1"/>
          <a:stretch/>
        </p:blipFill>
        <p:spPr>
          <a:xfrm>
            <a:off x="1504905" y="6273404"/>
            <a:ext cx="914826" cy="543413"/>
          </a:xfrm>
          <a:prstGeom prst="rect">
            <a:avLst/>
          </a:prstGeom>
        </p:spPr>
      </p:pic>
      <p:pic>
        <p:nvPicPr>
          <p:cNvPr id="8" name="Picture 7" descr="A math equation with a plus and a plus&#10;&#10;Description automatically generated with medium confidence">
            <a:extLst>
              <a:ext uri="{FF2B5EF4-FFF2-40B4-BE49-F238E27FC236}">
                <a16:creationId xmlns:a16="http://schemas.microsoft.com/office/drawing/2014/main" id="{B94D4F54-7125-DBE6-6288-14AEAE6049A3}"/>
              </a:ext>
            </a:extLst>
          </p:cNvPr>
          <p:cNvPicPr>
            <a:picLocks noChangeAspect="1"/>
          </p:cNvPicPr>
          <p:nvPr/>
        </p:nvPicPr>
        <p:blipFill>
          <a:blip r:embed="rId10"/>
          <a:stretch>
            <a:fillRect/>
          </a:stretch>
        </p:blipFill>
        <p:spPr>
          <a:xfrm>
            <a:off x="390617" y="4181145"/>
            <a:ext cx="5417493" cy="921952"/>
          </a:xfrm>
          <a:prstGeom prst="rect">
            <a:avLst/>
          </a:prstGeom>
        </p:spPr>
      </p:pic>
    </p:spTree>
    <p:extLst>
      <p:ext uri="{BB962C8B-B14F-4D97-AF65-F5344CB8AC3E}">
        <p14:creationId xmlns:p14="http://schemas.microsoft.com/office/powerpoint/2010/main" val="230202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FD35-DAFC-67A0-F026-13102D5DD30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0B9DEF1-EB48-6226-37BD-863302F2756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2AC1BEEF-7A09-A709-6CF5-B96776BF67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11" name="Title 2">
            <a:extLst>
              <a:ext uri="{FF2B5EF4-FFF2-40B4-BE49-F238E27FC236}">
                <a16:creationId xmlns:a16="http://schemas.microsoft.com/office/drawing/2014/main" id="{377A6127-6F05-1930-A3DF-4EDA1CA911A6}"/>
              </a:ext>
            </a:extLst>
          </p:cNvPr>
          <p:cNvSpPr>
            <a:spLocks noGrp="1"/>
          </p:cNvSpPr>
          <p:nvPr>
            <p:ph type="title"/>
          </p:nvPr>
        </p:nvSpPr>
        <p:spPr>
          <a:xfrm>
            <a:off x="1154079" y="3083158"/>
            <a:ext cx="9953467" cy="1210667"/>
          </a:xfrm>
        </p:spPr>
        <p:txBody>
          <a:bodyPr/>
          <a:lstStyle/>
          <a:p>
            <a:pPr algn="ctr"/>
            <a:r>
              <a:rPr lang="en-GB" sz="4400" dirty="0"/>
              <a:t>Resistive plane </a:t>
            </a:r>
            <a:r>
              <a:rPr lang="en-GB" sz="4400" dirty="0" err="1"/>
              <a:t>MicroMegas</a:t>
            </a:r>
            <a:endParaRPr lang="en-GB" sz="4400" dirty="0"/>
          </a:p>
        </p:txBody>
      </p:sp>
      <p:sp>
        <p:nvSpPr>
          <p:cNvPr id="2" name="Rectangle 1">
            <a:extLst>
              <a:ext uri="{FF2B5EF4-FFF2-40B4-BE49-F238E27FC236}">
                <a16:creationId xmlns:a16="http://schemas.microsoft.com/office/drawing/2014/main" id="{729F07D9-4BC0-04A4-51EA-E609F4796640}"/>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Logo&#10;&#10;Description automatically generated with medium confidence">
            <a:extLst>
              <a:ext uri="{FF2B5EF4-FFF2-40B4-BE49-F238E27FC236}">
                <a16:creationId xmlns:a16="http://schemas.microsoft.com/office/drawing/2014/main" id="{7810C7D4-670C-27F8-BD6D-1D03D55CE4D9}"/>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9" name="Picture 8" descr="Graphical user interface, Teams&#10;&#10;Description automatically generated with medium confidence">
            <a:extLst>
              <a:ext uri="{FF2B5EF4-FFF2-40B4-BE49-F238E27FC236}">
                <a16:creationId xmlns:a16="http://schemas.microsoft.com/office/drawing/2014/main" id="{67C5836B-C860-DBF3-3589-1C1A9E3CB3DA}"/>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35440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Google Shape;203;p29">
            <a:extLst>
              <a:ext uri="{FF2B5EF4-FFF2-40B4-BE49-F238E27FC236}">
                <a16:creationId xmlns:a16="http://schemas.microsoft.com/office/drawing/2014/main" id="{E938EE4C-AC92-DA5D-E32E-901A121A915E}"/>
              </a:ext>
            </a:extLst>
          </p:cNvPr>
          <p:cNvSpPr/>
          <p:nvPr/>
        </p:nvSpPr>
        <p:spPr>
          <a:xfrm>
            <a:off x="986997" y="2252957"/>
            <a:ext cx="2939890" cy="1591200"/>
          </a:xfrm>
          <a:prstGeom prst="cube">
            <a:avLst>
              <a:gd name="adj" fmla="val 0"/>
            </a:avLst>
          </a:prstGeom>
          <a:solidFill>
            <a:schemeClr val="bg1"/>
          </a:solidFill>
          <a:ln w="2857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389685" y="1054462"/>
            <a:ext cx="11383811" cy="514965"/>
          </a:xfrm>
        </p:spPr>
        <p:txBody>
          <a:bodyPr/>
          <a:lstStyle/>
          <a:p>
            <a:pPr marL="0" lvl="1" indent="0">
              <a:buNone/>
            </a:pPr>
            <a:r>
              <a:rPr lang="en-US" dirty="0"/>
              <a:t>Given a parallel-plate type geometry with a grounded  resistive layer separated from the pad electrodes by an insulating layer. </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Google Shape;206;p29">
            <a:extLst>
              <a:ext uri="{FF2B5EF4-FFF2-40B4-BE49-F238E27FC236}">
                <a16:creationId xmlns:a16="http://schemas.microsoft.com/office/drawing/2014/main" id="{F18C8E2D-A10F-90C8-CCC7-7A77B84CE4B9}"/>
              </a:ext>
            </a:extLst>
          </p:cNvPr>
          <p:cNvSpPr/>
          <p:nvPr/>
        </p:nvSpPr>
        <p:spPr>
          <a:xfrm>
            <a:off x="1050057" y="5092296"/>
            <a:ext cx="2941203" cy="389924"/>
          </a:xfrm>
          <a:prstGeom prst="cube">
            <a:avLst>
              <a:gd name="adj" fmla="val 671"/>
            </a:avLst>
          </a:prstGeom>
          <a:solidFill>
            <a:schemeClr val="bg2">
              <a:lumMod val="75000"/>
              <a:alpha val="7299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p29">
            <a:extLst>
              <a:ext uri="{FF2B5EF4-FFF2-40B4-BE49-F238E27FC236}">
                <a16:creationId xmlns:a16="http://schemas.microsoft.com/office/drawing/2014/main" id="{D0A5C2DA-B5F5-23D9-2F83-81471088688B}"/>
              </a:ext>
            </a:extLst>
          </p:cNvPr>
          <p:cNvSpPr/>
          <p:nvPr/>
        </p:nvSpPr>
        <p:spPr>
          <a:xfrm>
            <a:off x="1049279" y="5066494"/>
            <a:ext cx="2941203" cy="27907"/>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8;p29">
            <a:extLst>
              <a:ext uri="{FF2B5EF4-FFF2-40B4-BE49-F238E27FC236}">
                <a16:creationId xmlns:a16="http://schemas.microsoft.com/office/drawing/2014/main" id="{4EEB3710-B7BB-EFBD-E901-95082B0F178C}"/>
              </a:ext>
            </a:extLst>
          </p:cNvPr>
          <p:cNvSpPr/>
          <p:nvPr/>
        </p:nvSpPr>
        <p:spPr>
          <a:xfrm>
            <a:off x="1051135" y="5488560"/>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2"/>
              </a:solidFill>
            </a:endParaRPr>
          </a:p>
        </p:txBody>
      </p:sp>
      <p:sp>
        <p:nvSpPr>
          <p:cNvPr id="30" name="Google Shape;217;p29">
            <a:extLst>
              <a:ext uri="{FF2B5EF4-FFF2-40B4-BE49-F238E27FC236}">
                <a16:creationId xmlns:a16="http://schemas.microsoft.com/office/drawing/2014/main" id="{1AE6CDF8-63F9-074E-E123-4F53284E4905}"/>
              </a:ext>
            </a:extLst>
          </p:cNvPr>
          <p:cNvSpPr/>
          <p:nvPr/>
        </p:nvSpPr>
        <p:spPr>
          <a:xfrm>
            <a:off x="1050057" y="4648043"/>
            <a:ext cx="2939890"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0;p29">
            <a:extLst>
              <a:ext uri="{FF2B5EF4-FFF2-40B4-BE49-F238E27FC236}">
                <a16:creationId xmlns:a16="http://schemas.microsoft.com/office/drawing/2014/main" id="{83A19546-4EB6-3950-CF19-BE7EF506E31E}"/>
              </a:ext>
            </a:extLst>
          </p:cNvPr>
          <p:cNvSpPr/>
          <p:nvPr/>
        </p:nvSpPr>
        <p:spPr>
          <a:xfrm>
            <a:off x="916011" y="4666119"/>
            <a:ext cx="61709" cy="389734"/>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2;p29">
            <a:extLst>
              <a:ext uri="{FF2B5EF4-FFF2-40B4-BE49-F238E27FC236}">
                <a16:creationId xmlns:a16="http://schemas.microsoft.com/office/drawing/2014/main" id="{68828857-CF86-D28D-B821-66ECAC214CA1}"/>
              </a:ext>
            </a:extLst>
          </p:cNvPr>
          <p:cNvSpPr txBox="1"/>
          <p:nvPr/>
        </p:nvSpPr>
        <p:spPr>
          <a:xfrm>
            <a:off x="665574" y="4666727"/>
            <a:ext cx="31214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d</a:t>
            </a:r>
            <a:r>
              <a:rPr lang="fr" sz="1100" baseline="-25000" dirty="0">
                <a:solidFill>
                  <a:schemeClr val="tx2"/>
                </a:solidFill>
                <a:latin typeface="Calibri"/>
                <a:ea typeface="Calibri"/>
                <a:cs typeface="Calibri"/>
                <a:sym typeface="Calibri"/>
              </a:rPr>
              <a:t>3</a:t>
            </a:r>
            <a:endParaRPr sz="1100" dirty="0">
              <a:solidFill>
                <a:schemeClr val="tx2"/>
              </a:solidFill>
              <a:latin typeface="Calibri"/>
              <a:ea typeface="Calibri"/>
              <a:cs typeface="Calibri"/>
              <a:sym typeface="Calibri"/>
            </a:endParaRPr>
          </a:p>
        </p:txBody>
      </p:sp>
      <p:sp>
        <p:nvSpPr>
          <p:cNvPr id="70" name="Google Shape;271;p29">
            <a:extLst>
              <a:ext uri="{FF2B5EF4-FFF2-40B4-BE49-F238E27FC236}">
                <a16:creationId xmlns:a16="http://schemas.microsoft.com/office/drawing/2014/main" id="{47545168-9946-99F5-6AC7-612561236099}"/>
              </a:ext>
            </a:extLst>
          </p:cNvPr>
          <p:cNvSpPr/>
          <p:nvPr/>
        </p:nvSpPr>
        <p:spPr>
          <a:xfrm rot="16200000">
            <a:off x="2028536" y="5563592"/>
            <a:ext cx="62137" cy="493675"/>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 name="Google Shape;272;p29">
            <a:extLst>
              <a:ext uri="{FF2B5EF4-FFF2-40B4-BE49-F238E27FC236}">
                <a16:creationId xmlns:a16="http://schemas.microsoft.com/office/drawing/2014/main" id="{B6C8541E-1C9B-5637-C445-026958D0388D}"/>
              </a:ext>
            </a:extLst>
          </p:cNvPr>
          <p:cNvCxnSpPr>
            <a:cxnSpLocks/>
          </p:cNvCxnSpPr>
          <p:nvPr/>
        </p:nvCxnSpPr>
        <p:spPr>
          <a:xfrm>
            <a:off x="1810367" y="5521793"/>
            <a:ext cx="2400" cy="246067"/>
          </a:xfrm>
          <a:prstGeom prst="straightConnector1">
            <a:avLst/>
          </a:prstGeom>
          <a:noFill/>
          <a:ln w="9525" cap="flat" cmpd="sng">
            <a:solidFill>
              <a:schemeClr val="dk2"/>
            </a:solidFill>
            <a:prstDash val="dot"/>
            <a:round/>
            <a:headEnd type="none" w="med" len="med"/>
            <a:tailEnd type="none" w="med" len="med"/>
          </a:ln>
        </p:spPr>
      </p:cxnSp>
      <p:cxnSp>
        <p:nvCxnSpPr>
          <p:cNvPr id="72" name="Google Shape;274;p29">
            <a:extLst>
              <a:ext uri="{FF2B5EF4-FFF2-40B4-BE49-F238E27FC236}">
                <a16:creationId xmlns:a16="http://schemas.microsoft.com/office/drawing/2014/main" id="{93EA4D78-DAE4-16E0-5860-91F7E255E091}"/>
              </a:ext>
            </a:extLst>
          </p:cNvPr>
          <p:cNvCxnSpPr>
            <a:cxnSpLocks/>
          </p:cNvCxnSpPr>
          <p:nvPr/>
        </p:nvCxnSpPr>
        <p:spPr>
          <a:xfrm>
            <a:off x="2303014" y="5521793"/>
            <a:ext cx="3428" cy="246067"/>
          </a:xfrm>
          <a:prstGeom prst="straightConnector1">
            <a:avLst/>
          </a:prstGeom>
          <a:noFill/>
          <a:ln w="9525" cap="flat" cmpd="sng">
            <a:solidFill>
              <a:schemeClr val="dk2"/>
            </a:solidFill>
            <a:prstDash val="dot"/>
            <a:round/>
            <a:headEnd type="none" w="med" len="med"/>
            <a:tailEnd type="none" w="med" len="med"/>
          </a:ln>
        </p:spPr>
      </p:cxnSp>
      <p:sp>
        <p:nvSpPr>
          <p:cNvPr id="79" name="Google Shape;330;p29">
            <a:extLst>
              <a:ext uri="{FF2B5EF4-FFF2-40B4-BE49-F238E27FC236}">
                <a16:creationId xmlns:a16="http://schemas.microsoft.com/office/drawing/2014/main" id="{B4BDB7AB-F60D-CF84-A73B-FC6350F88BD6}"/>
              </a:ext>
            </a:extLst>
          </p:cNvPr>
          <p:cNvSpPr/>
          <p:nvPr/>
        </p:nvSpPr>
        <p:spPr>
          <a:xfrm>
            <a:off x="1544123" y="5489423"/>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0" name="Google Shape;331;p29">
            <a:extLst>
              <a:ext uri="{FF2B5EF4-FFF2-40B4-BE49-F238E27FC236}">
                <a16:creationId xmlns:a16="http://schemas.microsoft.com/office/drawing/2014/main" id="{8BF47173-4C58-33E1-179E-81CFE3FDFB14}"/>
              </a:ext>
            </a:extLst>
          </p:cNvPr>
          <p:cNvSpPr/>
          <p:nvPr/>
        </p:nvSpPr>
        <p:spPr>
          <a:xfrm>
            <a:off x="2037112" y="5489423"/>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1" name="Google Shape;332;p29">
            <a:extLst>
              <a:ext uri="{FF2B5EF4-FFF2-40B4-BE49-F238E27FC236}">
                <a16:creationId xmlns:a16="http://schemas.microsoft.com/office/drawing/2014/main" id="{9A532EEA-DDDA-C562-444B-50B7380B7CF7}"/>
              </a:ext>
            </a:extLst>
          </p:cNvPr>
          <p:cNvSpPr/>
          <p:nvPr/>
        </p:nvSpPr>
        <p:spPr>
          <a:xfrm>
            <a:off x="2530101" y="5489423"/>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2" name="Google Shape;333;p29">
            <a:extLst>
              <a:ext uri="{FF2B5EF4-FFF2-40B4-BE49-F238E27FC236}">
                <a16:creationId xmlns:a16="http://schemas.microsoft.com/office/drawing/2014/main" id="{BE31FE69-3DFB-84DF-7711-768CFCAA3532}"/>
              </a:ext>
            </a:extLst>
          </p:cNvPr>
          <p:cNvSpPr/>
          <p:nvPr/>
        </p:nvSpPr>
        <p:spPr>
          <a:xfrm>
            <a:off x="3023090" y="5489423"/>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83" name="Google Shape;334;p29">
            <a:extLst>
              <a:ext uri="{FF2B5EF4-FFF2-40B4-BE49-F238E27FC236}">
                <a16:creationId xmlns:a16="http://schemas.microsoft.com/office/drawing/2014/main" id="{AD2ACF11-9272-A3C8-B261-C13179DE2349}"/>
              </a:ext>
            </a:extLst>
          </p:cNvPr>
          <p:cNvSpPr/>
          <p:nvPr/>
        </p:nvSpPr>
        <p:spPr>
          <a:xfrm>
            <a:off x="3532379" y="5489423"/>
            <a:ext cx="462309" cy="18000"/>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cxnSp>
        <p:nvCxnSpPr>
          <p:cNvPr id="86" name="Straight Connector 85">
            <a:extLst>
              <a:ext uri="{FF2B5EF4-FFF2-40B4-BE49-F238E27FC236}">
                <a16:creationId xmlns:a16="http://schemas.microsoft.com/office/drawing/2014/main" id="{6FA66B8A-BA3B-9948-5E1B-32B45B67C007}"/>
              </a:ext>
            </a:extLst>
          </p:cNvPr>
          <p:cNvCxnSpPr>
            <a:cxnSpLocks/>
          </p:cNvCxnSpPr>
          <p:nvPr/>
        </p:nvCxnSpPr>
        <p:spPr>
          <a:xfrm>
            <a:off x="2668227" y="5511532"/>
            <a:ext cx="0" cy="36033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B6E1FB8-820C-762C-FB26-79E9EA654C35}"/>
              </a:ext>
            </a:extLst>
          </p:cNvPr>
          <p:cNvCxnSpPr>
            <a:cxnSpLocks/>
          </p:cNvCxnSpPr>
          <p:nvPr/>
        </p:nvCxnSpPr>
        <p:spPr>
          <a:xfrm>
            <a:off x="2668227" y="5868480"/>
            <a:ext cx="36110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8" name="Triangle 87">
            <a:extLst>
              <a:ext uri="{FF2B5EF4-FFF2-40B4-BE49-F238E27FC236}">
                <a16:creationId xmlns:a16="http://schemas.microsoft.com/office/drawing/2014/main" id="{8D0C2CEB-CC15-EAEA-D629-6AAB8F50A032}"/>
              </a:ext>
            </a:extLst>
          </p:cNvPr>
          <p:cNvSpPr/>
          <p:nvPr/>
        </p:nvSpPr>
        <p:spPr>
          <a:xfrm rot="5400000">
            <a:off x="3047089" y="5745654"/>
            <a:ext cx="209689" cy="24384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ln>
                <a:solidFill>
                  <a:sysClr val="windowText" lastClr="000000"/>
                </a:solidFill>
              </a:ln>
              <a:solidFill>
                <a:sysClr val="windowText" lastClr="000000"/>
              </a:solidFill>
            </a:endParaRPr>
          </a:p>
        </p:txBody>
      </p:sp>
      <mc:AlternateContent xmlns:mc="http://schemas.openxmlformats.org/markup-compatibility/2006" xmlns:a14="http://schemas.microsoft.com/office/drawing/2010/main">
        <mc:Choice Requires="a14">
          <p:sp>
            <p:nvSpPr>
              <p:cNvPr id="89" name="Google Shape;695;p44">
                <a:extLst>
                  <a:ext uri="{FF2B5EF4-FFF2-40B4-BE49-F238E27FC236}">
                    <a16:creationId xmlns:a16="http://schemas.microsoft.com/office/drawing/2014/main" id="{38D11BAE-74D7-7863-EC82-37414193D3AF}"/>
                  </a:ext>
                </a:extLst>
              </p:cNvPr>
              <p:cNvSpPr txBox="1"/>
              <p:nvPr/>
            </p:nvSpPr>
            <p:spPr>
              <a:xfrm>
                <a:off x="2582119" y="4300951"/>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600" i="1" dirty="0" smtClean="0">
                          <a:solidFill>
                            <a:schemeClr val="tx2"/>
                          </a:solidFill>
                          <a:latin typeface="Cambria Math" panose="02040503050406030204" pitchFamily="18" charset="0"/>
                          <a:ea typeface="Calibri"/>
                          <a:cs typeface="Calibri"/>
                          <a:sym typeface="Calibri"/>
                        </a:rPr>
                        <m:t>𝑡𝑜𝑝</m:t>
                      </m:r>
                      <m:r>
                        <a:rPr lang="fr" sz="1600" i="1" dirty="0" smtClean="0">
                          <a:solidFill>
                            <a:schemeClr val="tx2"/>
                          </a:solidFill>
                          <a:latin typeface="Cambria Math" panose="02040503050406030204" pitchFamily="18" charset="0"/>
                          <a:ea typeface="Calibri"/>
                          <a:cs typeface="Calibri"/>
                          <a:sym typeface="Calibri"/>
                        </a:rPr>
                        <m:t> </m:t>
                      </m:r>
                      <m:r>
                        <a:rPr lang="fr" sz="1600" i="1" dirty="0" err="1">
                          <a:solidFill>
                            <a:schemeClr val="tx2"/>
                          </a:solidFill>
                          <a:latin typeface="Cambria Math" panose="02040503050406030204" pitchFamily="18" charset="0"/>
                          <a:ea typeface="Calibri"/>
                          <a:cs typeface="Calibri"/>
                          <a:sym typeface="Calibri"/>
                        </a:rPr>
                        <m:t>𝑒𝑙𝑒𝑐𝑡𝑟𝑜𝑑𝑒</m:t>
                      </m:r>
                    </m:oMath>
                  </m:oMathPara>
                </a14:m>
                <a:endParaRPr sz="1600" dirty="0">
                  <a:solidFill>
                    <a:schemeClr val="tx2"/>
                  </a:solidFill>
                  <a:latin typeface="Calibri"/>
                  <a:ea typeface="Calibri"/>
                  <a:cs typeface="Calibri"/>
                  <a:sym typeface="Calibri"/>
                </a:endParaRPr>
              </a:p>
            </p:txBody>
          </p:sp>
        </mc:Choice>
        <mc:Fallback xmlns="">
          <p:sp>
            <p:nvSpPr>
              <p:cNvPr id="89" name="Google Shape;695;p44">
                <a:extLst>
                  <a:ext uri="{FF2B5EF4-FFF2-40B4-BE49-F238E27FC236}">
                    <a16:creationId xmlns:a16="http://schemas.microsoft.com/office/drawing/2014/main" id="{38D11BAE-74D7-7863-EC82-37414193D3AF}"/>
                  </a:ext>
                </a:extLst>
              </p:cNvPr>
              <p:cNvSpPr txBox="1">
                <a:spLocks noRot="1" noChangeAspect="1" noMove="1" noResize="1" noEditPoints="1" noAdjustHandles="1" noChangeArrowheads="1" noChangeShapeType="1" noTextEdit="1"/>
              </p:cNvSpPr>
              <p:nvPr/>
            </p:nvSpPr>
            <p:spPr>
              <a:xfrm>
                <a:off x="2582119" y="4300951"/>
                <a:ext cx="1573872" cy="430857"/>
              </a:xfrm>
              <a:prstGeom prst="rect">
                <a:avLst/>
              </a:prstGeom>
              <a:blipFill>
                <a:blip r:embed="rId3"/>
                <a:stretch>
                  <a:fillRect/>
                </a:stretch>
              </a:blipFill>
              <a:ln>
                <a:noFill/>
              </a:ln>
            </p:spPr>
            <p:txBody>
              <a:bodyPr/>
              <a:lstStyle/>
              <a:p>
                <a:r>
                  <a:rPr lang="en-BE">
                    <a:noFill/>
                  </a:rPr>
                  <a:t> </a:t>
                </a:r>
              </a:p>
            </p:txBody>
          </p:sp>
        </mc:Fallback>
      </mc:AlternateContent>
      <p:sp>
        <p:nvSpPr>
          <p:cNvPr id="94" name="Google Shape;262;p29">
            <a:extLst>
              <a:ext uri="{FF2B5EF4-FFF2-40B4-BE49-F238E27FC236}">
                <a16:creationId xmlns:a16="http://schemas.microsoft.com/office/drawing/2014/main" id="{2E7F1A13-9289-11E9-EDB0-3EC79605F34C}"/>
              </a:ext>
            </a:extLst>
          </p:cNvPr>
          <p:cNvSpPr txBox="1"/>
          <p:nvPr/>
        </p:nvSpPr>
        <p:spPr>
          <a:xfrm>
            <a:off x="1200435" y="5109395"/>
            <a:ext cx="69663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ε</a:t>
            </a:r>
            <a:r>
              <a:rPr lang="fr" sz="1100" baseline="-25000" dirty="0">
                <a:solidFill>
                  <a:schemeClr val="tx2"/>
                </a:solidFill>
                <a:latin typeface="Calibri"/>
                <a:ea typeface="Calibri"/>
                <a:cs typeface="Calibri"/>
                <a:sym typeface="Calibri"/>
              </a:rPr>
              <a:t>1</a:t>
            </a:r>
            <a:endParaRPr sz="1000" dirty="0">
              <a:solidFill>
                <a:schemeClr val="tx2"/>
              </a:solidFill>
              <a:latin typeface="Calibri"/>
              <a:ea typeface="Calibri"/>
              <a:cs typeface="Calibri"/>
              <a:sym typeface="Calibri"/>
            </a:endParaRPr>
          </a:p>
        </p:txBody>
      </p:sp>
      <p:sp>
        <p:nvSpPr>
          <p:cNvPr id="95" name="Google Shape;260;p29">
            <a:extLst>
              <a:ext uri="{FF2B5EF4-FFF2-40B4-BE49-F238E27FC236}">
                <a16:creationId xmlns:a16="http://schemas.microsoft.com/office/drawing/2014/main" id="{30D6BFB1-CE46-9067-0597-52DEEA27CF5A}"/>
              </a:ext>
            </a:extLst>
          </p:cNvPr>
          <p:cNvSpPr/>
          <p:nvPr/>
        </p:nvSpPr>
        <p:spPr>
          <a:xfrm>
            <a:off x="925288" y="5104766"/>
            <a:ext cx="61709" cy="389734"/>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96" name="Google Shape;695;p44">
                <a:extLst>
                  <a:ext uri="{FF2B5EF4-FFF2-40B4-BE49-F238E27FC236}">
                    <a16:creationId xmlns:a16="http://schemas.microsoft.com/office/drawing/2014/main" id="{473CFF37-42B2-E24E-30EC-5715ACB0AF16}"/>
                  </a:ext>
                </a:extLst>
              </p:cNvPr>
              <p:cNvSpPr txBox="1"/>
              <p:nvPr/>
            </p:nvSpPr>
            <p:spPr>
              <a:xfrm>
                <a:off x="2847468" y="5609964"/>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1600" b="0" i="1" dirty="0" smtClean="0">
                          <a:solidFill>
                            <a:schemeClr val="tx2"/>
                          </a:solidFill>
                          <a:latin typeface="Cambria Math" panose="02040503050406030204" pitchFamily="18" charset="0"/>
                          <a:ea typeface="Calibri"/>
                          <a:cs typeface="Calibri"/>
                          <a:sym typeface="Calibri"/>
                        </a:rPr>
                        <m:t>𝑝</m:t>
                      </m:r>
                      <m:r>
                        <a:rPr lang="fr" sz="1600" i="1" dirty="0" smtClean="0">
                          <a:solidFill>
                            <a:schemeClr val="tx2"/>
                          </a:solidFill>
                          <a:latin typeface="Cambria Math" panose="02040503050406030204" pitchFamily="18" charset="0"/>
                          <a:ea typeface="Calibri"/>
                          <a:cs typeface="Calibri"/>
                          <a:sym typeface="Calibri"/>
                        </a:rPr>
                        <m:t>𝑎𝑑𝑠</m:t>
                      </m:r>
                    </m:oMath>
                  </m:oMathPara>
                </a14:m>
                <a:endParaRPr sz="1600" dirty="0">
                  <a:solidFill>
                    <a:schemeClr val="tx2"/>
                  </a:solidFill>
                  <a:latin typeface="Calibri"/>
                  <a:ea typeface="Calibri"/>
                  <a:cs typeface="Calibri"/>
                  <a:sym typeface="Calibri"/>
                </a:endParaRPr>
              </a:p>
            </p:txBody>
          </p:sp>
        </mc:Choice>
        <mc:Fallback xmlns="">
          <p:sp>
            <p:nvSpPr>
              <p:cNvPr id="96" name="Google Shape;695;p44">
                <a:extLst>
                  <a:ext uri="{FF2B5EF4-FFF2-40B4-BE49-F238E27FC236}">
                    <a16:creationId xmlns:a16="http://schemas.microsoft.com/office/drawing/2014/main" id="{473CFF37-42B2-E24E-30EC-5715ACB0AF16}"/>
                  </a:ext>
                </a:extLst>
              </p:cNvPr>
              <p:cNvSpPr txBox="1">
                <a:spLocks noRot="1" noChangeAspect="1" noMove="1" noResize="1" noEditPoints="1" noAdjustHandles="1" noChangeArrowheads="1" noChangeShapeType="1" noTextEdit="1"/>
              </p:cNvSpPr>
              <p:nvPr/>
            </p:nvSpPr>
            <p:spPr>
              <a:xfrm>
                <a:off x="2847468" y="5609964"/>
                <a:ext cx="1573872" cy="430857"/>
              </a:xfrm>
              <a:prstGeom prst="rect">
                <a:avLst/>
              </a:prstGeom>
              <a:blipFill>
                <a:blip r:embed="rId4"/>
                <a:stretch>
                  <a:fillRect/>
                </a:stretch>
              </a:blipFill>
              <a:ln>
                <a:noFill/>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97" name="Google Shape;695;p44">
                <a:extLst>
                  <a:ext uri="{FF2B5EF4-FFF2-40B4-BE49-F238E27FC236}">
                    <a16:creationId xmlns:a16="http://schemas.microsoft.com/office/drawing/2014/main" id="{7C745AA4-C258-ACEF-FCEB-3C55C381C4CD}"/>
                  </a:ext>
                </a:extLst>
              </p:cNvPr>
              <p:cNvSpPr txBox="1"/>
              <p:nvPr/>
            </p:nvSpPr>
            <p:spPr>
              <a:xfrm>
                <a:off x="2585962" y="4725422"/>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600" i="1" dirty="0" smtClean="0">
                          <a:solidFill>
                            <a:schemeClr val="tx2"/>
                          </a:solidFill>
                          <a:latin typeface="Cambria Math" panose="02040503050406030204" pitchFamily="18" charset="0"/>
                          <a:ea typeface="Calibri"/>
                          <a:cs typeface="Calibri"/>
                          <a:sym typeface="Calibri"/>
                        </a:rPr>
                        <m:t>𝑟𝑒𝑠𝑖𝑠𝑡𝑖𝑣𝑒</m:t>
                      </m:r>
                      <m:r>
                        <a:rPr lang="fr" sz="1600" i="1" dirty="0" smtClean="0">
                          <a:solidFill>
                            <a:schemeClr val="tx2"/>
                          </a:solidFill>
                          <a:latin typeface="Cambria Math" panose="02040503050406030204" pitchFamily="18" charset="0"/>
                          <a:ea typeface="Calibri"/>
                          <a:cs typeface="Calibri"/>
                          <a:sym typeface="Calibri"/>
                        </a:rPr>
                        <m:t> </m:t>
                      </m:r>
                      <m:r>
                        <a:rPr lang="fr" sz="1600" i="1" dirty="0">
                          <a:solidFill>
                            <a:schemeClr val="tx2"/>
                          </a:solidFill>
                          <a:latin typeface="Cambria Math" panose="02040503050406030204" pitchFamily="18" charset="0"/>
                          <a:ea typeface="Calibri"/>
                          <a:cs typeface="Calibri"/>
                          <a:sym typeface="Calibri"/>
                        </a:rPr>
                        <m:t>𝑙𝑎𝑦𝑒𝑟</m:t>
                      </m:r>
                    </m:oMath>
                  </m:oMathPara>
                </a14:m>
                <a:endParaRPr sz="1600" dirty="0">
                  <a:solidFill>
                    <a:schemeClr val="tx2"/>
                  </a:solidFill>
                  <a:latin typeface="Calibri"/>
                  <a:ea typeface="Calibri"/>
                  <a:cs typeface="Calibri"/>
                  <a:sym typeface="Calibri"/>
                </a:endParaRPr>
              </a:p>
            </p:txBody>
          </p:sp>
        </mc:Choice>
        <mc:Fallback xmlns="">
          <p:sp>
            <p:nvSpPr>
              <p:cNvPr id="97" name="Google Shape;695;p44">
                <a:extLst>
                  <a:ext uri="{FF2B5EF4-FFF2-40B4-BE49-F238E27FC236}">
                    <a16:creationId xmlns:a16="http://schemas.microsoft.com/office/drawing/2014/main" id="{7C745AA4-C258-ACEF-FCEB-3C55C381C4CD}"/>
                  </a:ext>
                </a:extLst>
              </p:cNvPr>
              <p:cNvSpPr txBox="1">
                <a:spLocks noRot="1" noChangeAspect="1" noMove="1" noResize="1" noEditPoints="1" noAdjustHandles="1" noChangeArrowheads="1" noChangeShapeType="1" noTextEdit="1"/>
              </p:cNvSpPr>
              <p:nvPr/>
            </p:nvSpPr>
            <p:spPr>
              <a:xfrm>
                <a:off x="2585962" y="4725422"/>
                <a:ext cx="1573872" cy="430857"/>
              </a:xfrm>
              <a:prstGeom prst="rect">
                <a:avLst/>
              </a:prstGeom>
              <a:blipFill>
                <a:blip r:embed="rId5"/>
                <a:stretch>
                  <a:fillRect/>
                </a:stretch>
              </a:blipFill>
              <a:ln>
                <a:noFill/>
              </a:ln>
            </p:spPr>
            <p:txBody>
              <a:bodyPr/>
              <a:lstStyle/>
              <a:p>
                <a:r>
                  <a:rPr lang="en-BE">
                    <a:noFill/>
                  </a:rPr>
                  <a:t> </a:t>
                </a:r>
              </a:p>
            </p:txBody>
          </p:sp>
        </mc:Fallback>
      </mc:AlternateContent>
      <p:sp>
        <p:nvSpPr>
          <p:cNvPr id="99" name="Google Shape;262;p29">
            <a:extLst>
              <a:ext uri="{FF2B5EF4-FFF2-40B4-BE49-F238E27FC236}">
                <a16:creationId xmlns:a16="http://schemas.microsoft.com/office/drawing/2014/main" id="{46AC0A5E-2621-04F6-150B-C2A4F992B2F5}"/>
              </a:ext>
            </a:extLst>
          </p:cNvPr>
          <p:cNvSpPr txBox="1"/>
          <p:nvPr/>
        </p:nvSpPr>
        <p:spPr>
          <a:xfrm>
            <a:off x="1910659" y="5752141"/>
            <a:ext cx="34053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err="1">
                <a:solidFill>
                  <a:schemeClr val="tx2"/>
                </a:solidFill>
                <a:latin typeface="Calibri"/>
                <a:ea typeface="Calibri"/>
                <a:cs typeface="Calibri"/>
                <a:sym typeface="Calibri"/>
              </a:rPr>
              <a:t>w</a:t>
            </a:r>
            <a:r>
              <a:rPr lang="fr" sz="1100" baseline="-25000" dirty="0" err="1">
                <a:solidFill>
                  <a:schemeClr val="tx2"/>
                </a:solidFill>
                <a:latin typeface="Calibri"/>
                <a:ea typeface="Calibri"/>
                <a:cs typeface="Calibri"/>
                <a:sym typeface="Calibri"/>
              </a:rPr>
              <a:t>x</a:t>
            </a:r>
            <a:endParaRPr sz="1000" dirty="0">
              <a:solidFill>
                <a:schemeClr val="tx2"/>
              </a:solidFill>
              <a:latin typeface="Calibri"/>
              <a:ea typeface="Calibri"/>
              <a:cs typeface="Calibri"/>
              <a:sym typeface="Calibri"/>
            </a:endParaRPr>
          </a:p>
        </p:txBody>
      </p:sp>
      <p:sp>
        <p:nvSpPr>
          <p:cNvPr id="100" name="TextBox 99">
            <a:extLst>
              <a:ext uri="{FF2B5EF4-FFF2-40B4-BE49-F238E27FC236}">
                <a16:creationId xmlns:a16="http://schemas.microsoft.com/office/drawing/2014/main" id="{D35DDB32-100A-DE76-1EBF-36637B9A1DA6}"/>
              </a:ext>
            </a:extLst>
          </p:cNvPr>
          <p:cNvSpPr txBox="1"/>
          <p:nvPr/>
        </p:nvSpPr>
        <p:spPr>
          <a:xfrm>
            <a:off x="1275902" y="5637196"/>
            <a:ext cx="65" cy="276999"/>
          </a:xfrm>
          <a:prstGeom prst="rect">
            <a:avLst/>
          </a:prstGeom>
          <a:noFill/>
        </p:spPr>
        <p:txBody>
          <a:bodyPr wrap="none" lIns="0" tIns="0" rIns="0" bIns="0" rtlCol="0">
            <a:spAutoFit/>
          </a:bodyPr>
          <a:lstStyle/>
          <a:p>
            <a:pPr algn="l"/>
            <a:endParaRPr lang="en-BE" dirty="0"/>
          </a:p>
        </p:txBody>
      </p:sp>
      <p:sp>
        <p:nvSpPr>
          <p:cNvPr id="101" name="Google Shape;262;p29">
            <a:extLst>
              <a:ext uri="{FF2B5EF4-FFF2-40B4-BE49-F238E27FC236}">
                <a16:creationId xmlns:a16="http://schemas.microsoft.com/office/drawing/2014/main" id="{6687EA0B-6165-A83E-B4BF-B2EAB607AA7F}"/>
              </a:ext>
            </a:extLst>
          </p:cNvPr>
          <p:cNvSpPr txBox="1"/>
          <p:nvPr/>
        </p:nvSpPr>
        <p:spPr>
          <a:xfrm>
            <a:off x="665574" y="5108626"/>
            <a:ext cx="69663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d</a:t>
            </a:r>
            <a:r>
              <a:rPr lang="fr" sz="1100" baseline="-25000" dirty="0">
                <a:solidFill>
                  <a:schemeClr val="tx2"/>
                </a:solidFill>
                <a:latin typeface="Calibri"/>
                <a:ea typeface="Calibri"/>
                <a:cs typeface="Calibri"/>
                <a:sym typeface="Calibri"/>
              </a:rPr>
              <a:t>1</a:t>
            </a:r>
            <a:endParaRPr sz="1100" dirty="0">
              <a:solidFill>
                <a:schemeClr val="tx2"/>
              </a:solidFill>
              <a:latin typeface="Calibri"/>
              <a:ea typeface="Calibri"/>
              <a:cs typeface="Calibri"/>
              <a:sym typeface="Calibri"/>
            </a:endParaRPr>
          </a:p>
        </p:txBody>
      </p:sp>
      <p:sp>
        <p:nvSpPr>
          <p:cNvPr id="102" name="Google Shape;262;p29">
            <a:extLst>
              <a:ext uri="{FF2B5EF4-FFF2-40B4-BE49-F238E27FC236}">
                <a16:creationId xmlns:a16="http://schemas.microsoft.com/office/drawing/2014/main" id="{F89CA039-7EA6-8AB2-6C2A-6A2F0959CFA5}"/>
              </a:ext>
            </a:extLst>
          </p:cNvPr>
          <p:cNvSpPr txBox="1"/>
          <p:nvPr/>
        </p:nvSpPr>
        <p:spPr>
          <a:xfrm>
            <a:off x="1185573" y="4697923"/>
            <a:ext cx="69663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ε</a:t>
            </a:r>
            <a:r>
              <a:rPr lang="fr" sz="1100" baseline="-25000" dirty="0">
                <a:solidFill>
                  <a:schemeClr val="tx2"/>
                </a:solidFill>
                <a:latin typeface="Calibri"/>
                <a:ea typeface="Calibri"/>
                <a:cs typeface="Calibri"/>
                <a:sym typeface="Calibri"/>
              </a:rPr>
              <a:t>2</a:t>
            </a:r>
            <a:endParaRPr sz="1100" dirty="0">
              <a:solidFill>
                <a:schemeClr val="tx2"/>
              </a:solidFill>
              <a:latin typeface="Calibri"/>
              <a:ea typeface="Calibri"/>
              <a:cs typeface="Calibri"/>
              <a:sym typeface="Calibri"/>
            </a:endParaRPr>
          </a:p>
        </p:txBody>
      </p:sp>
      <p:sp>
        <p:nvSpPr>
          <p:cNvPr id="103" name="Oval 102">
            <a:extLst>
              <a:ext uri="{FF2B5EF4-FFF2-40B4-BE49-F238E27FC236}">
                <a16:creationId xmlns:a16="http://schemas.microsoft.com/office/drawing/2014/main" id="{85500187-E1C7-4084-F8F3-4E2ED650C217}"/>
              </a:ext>
            </a:extLst>
          </p:cNvPr>
          <p:cNvSpPr/>
          <p:nvPr/>
        </p:nvSpPr>
        <p:spPr>
          <a:xfrm>
            <a:off x="2458101" y="5039695"/>
            <a:ext cx="72000" cy="7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5" name="Google Shape;695;p44">
            <a:extLst>
              <a:ext uri="{FF2B5EF4-FFF2-40B4-BE49-F238E27FC236}">
                <a16:creationId xmlns:a16="http://schemas.microsoft.com/office/drawing/2014/main" id="{90FA6032-BA23-5017-12FD-205BE82D8109}"/>
              </a:ext>
            </a:extLst>
          </p:cNvPr>
          <p:cNvSpPr txBox="1"/>
          <p:nvPr/>
        </p:nvSpPr>
        <p:spPr>
          <a:xfrm>
            <a:off x="2302196" y="4671180"/>
            <a:ext cx="37948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Q</a:t>
            </a:r>
            <a:endParaRPr sz="1600" dirty="0">
              <a:solidFill>
                <a:schemeClr val="tx2"/>
              </a:solidFill>
              <a:latin typeface="Calibri"/>
              <a:ea typeface="Calibri"/>
              <a:cs typeface="Calibri"/>
              <a:sym typeface="Calibri"/>
            </a:endParaRPr>
          </a:p>
        </p:txBody>
      </p:sp>
      <p:sp>
        <p:nvSpPr>
          <p:cNvPr id="110" name="Google Shape;271;p29">
            <a:extLst>
              <a:ext uri="{FF2B5EF4-FFF2-40B4-BE49-F238E27FC236}">
                <a16:creationId xmlns:a16="http://schemas.microsoft.com/office/drawing/2014/main" id="{EBAA1F26-4E73-C89A-329D-DE7E69A44763}"/>
              </a:ext>
            </a:extLst>
          </p:cNvPr>
          <p:cNvSpPr/>
          <p:nvPr/>
        </p:nvSpPr>
        <p:spPr>
          <a:xfrm rot="16200000">
            <a:off x="2471465" y="2463330"/>
            <a:ext cx="45719" cy="2941203"/>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2;p29">
            <a:extLst>
              <a:ext uri="{FF2B5EF4-FFF2-40B4-BE49-F238E27FC236}">
                <a16:creationId xmlns:a16="http://schemas.microsoft.com/office/drawing/2014/main" id="{383C52DB-9F4C-970A-6C36-996E8E7CE4D1}"/>
              </a:ext>
            </a:extLst>
          </p:cNvPr>
          <p:cNvSpPr txBox="1"/>
          <p:nvPr/>
        </p:nvSpPr>
        <p:spPr>
          <a:xfrm>
            <a:off x="2363656" y="3846863"/>
            <a:ext cx="31214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a</a:t>
            </a:r>
            <a:endParaRPr sz="1100" dirty="0">
              <a:solidFill>
                <a:schemeClr val="tx2"/>
              </a:solidFill>
              <a:latin typeface="Calibri"/>
              <a:ea typeface="Calibri"/>
              <a:cs typeface="Calibri"/>
              <a:sym typeface="Calibri"/>
            </a:endParaRPr>
          </a:p>
        </p:txBody>
      </p:sp>
      <p:sp>
        <p:nvSpPr>
          <p:cNvPr id="115" name="Google Shape;271;p29">
            <a:extLst>
              <a:ext uri="{FF2B5EF4-FFF2-40B4-BE49-F238E27FC236}">
                <a16:creationId xmlns:a16="http://schemas.microsoft.com/office/drawing/2014/main" id="{B5A49D79-9A3D-1AAC-4A54-21F769C3D391}"/>
              </a:ext>
            </a:extLst>
          </p:cNvPr>
          <p:cNvSpPr/>
          <p:nvPr/>
        </p:nvSpPr>
        <p:spPr>
          <a:xfrm rot="10800000">
            <a:off x="4035012" y="2241579"/>
            <a:ext cx="45719" cy="15912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2;p29">
            <a:extLst>
              <a:ext uri="{FF2B5EF4-FFF2-40B4-BE49-F238E27FC236}">
                <a16:creationId xmlns:a16="http://schemas.microsoft.com/office/drawing/2014/main" id="{D64E3F13-C602-EE2C-D77D-1AD37A19F514}"/>
              </a:ext>
            </a:extLst>
          </p:cNvPr>
          <p:cNvSpPr txBox="1"/>
          <p:nvPr/>
        </p:nvSpPr>
        <p:spPr>
          <a:xfrm>
            <a:off x="4109194" y="2844527"/>
            <a:ext cx="31214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b</a:t>
            </a:r>
            <a:endParaRPr sz="1100" dirty="0">
              <a:solidFill>
                <a:schemeClr val="tx2"/>
              </a:solidFill>
              <a:latin typeface="Calibri"/>
              <a:ea typeface="Calibri"/>
              <a:cs typeface="Calibri"/>
              <a:sym typeface="Calibri"/>
            </a:endParaRPr>
          </a:p>
        </p:txBody>
      </p:sp>
      <p:sp>
        <p:nvSpPr>
          <p:cNvPr id="117" name="Oval 116">
            <a:extLst>
              <a:ext uri="{FF2B5EF4-FFF2-40B4-BE49-F238E27FC236}">
                <a16:creationId xmlns:a16="http://schemas.microsoft.com/office/drawing/2014/main" id="{33134CCD-07B7-8C23-CC3D-FC72AD7C4125}"/>
              </a:ext>
            </a:extLst>
          </p:cNvPr>
          <p:cNvSpPr/>
          <p:nvPr/>
        </p:nvSpPr>
        <p:spPr>
          <a:xfrm>
            <a:off x="2499172" y="3011901"/>
            <a:ext cx="72000" cy="7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8" name="Google Shape;695;p44">
            <a:extLst>
              <a:ext uri="{FF2B5EF4-FFF2-40B4-BE49-F238E27FC236}">
                <a16:creationId xmlns:a16="http://schemas.microsoft.com/office/drawing/2014/main" id="{F98ACF4B-C318-8F13-ACD5-AF5AB5C7F0CB}"/>
              </a:ext>
            </a:extLst>
          </p:cNvPr>
          <p:cNvSpPr txBox="1"/>
          <p:nvPr/>
        </p:nvSpPr>
        <p:spPr>
          <a:xfrm>
            <a:off x="2343267" y="2643386"/>
            <a:ext cx="37948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Q</a:t>
            </a:r>
            <a:endParaRPr sz="1600" dirty="0">
              <a:solidFill>
                <a:schemeClr val="tx2"/>
              </a:solidFill>
              <a:latin typeface="Calibri"/>
              <a:ea typeface="Calibri"/>
              <a:cs typeface="Calibri"/>
              <a:sym typeface="Calibri"/>
            </a:endParaRPr>
          </a:p>
        </p:txBody>
      </p:sp>
      <p:sp>
        <p:nvSpPr>
          <p:cNvPr id="119" name="Google Shape;203;p29">
            <a:extLst>
              <a:ext uri="{FF2B5EF4-FFF2-40B4-BE49-F238E27FC236}">
                <a16:creationId xmlns:a16="http://schemas.microsoft.com/office/drawing/2014/main" id="{BF28DBB9-D6BD-8DB4-0436-1D43C4E378DD}"/>
              </a:ext>
            </a:extLst>
          </p:cNvPr>
          <p:cNvSpPr/>
          <p:nvPr/>
        </p:nvSpPr>
        <p:spPr>
          <a:xfrm>
            <a:off x="3127690" y="3308593"/>
            <a:ext cx="360000" cy="180000"/>
          </a:xfrm>
          <a:prstGeom prst="cube">
            <a:avLst>
              <a:gd name="adj" fmla="val 0"/>
            </a:avLst>
          </a:prstGeom>
          <a:solidFill>
            <a:schemeClr val="bg1"/>
          </a:solidFill>
          <a:ln w="127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p29">
            <a:extLst>
              <a:ext uri="{FF2B5EF4-FFF2-40B4-BE49-F238E27FC236}">
                <a16:creationId xmlns:a16="http://schemas.microsoft.com/office/drawing/2014/main" id="{A360A67E-D218-4B2E-ABFD-7F75752D90BA}"/>
              </a:ext>
            </a:extLst>
          </p:cNvPr>
          <p:cNvSpPr/>
          <p:nvPr/>
        </p:nvSpPr>
        <p:spPr>
          <a:xfrm rot="10800000">
            <a:off x="3520534" y="3308593"/>
            <a:ext cx="45719" cy="180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p29">
            <a:extLst>
              <a:ext uri="{FF2B5EF4-FFF2-40B4-BE49-F238E27FC236}">
                <a16:creationId xmlns:a16="http://schemas.microsoft.com/office/drawing/2014/main" id="{2C7D27D6-EAEB-008C-95BB-2D32E2F70887}"/>
              </a:ext>
            </a:extLst>
          </p:cNvPr>
          <p:cNvSpPr/>
          <p:nvPr/>
        </p:nvSpPr>
        <p:spPr>
          <a:xfrm rot="5400000">
            <a:off x="3284830" y="3073243"/>
            <a:ext cx="45719" cy="360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2;p29">
            <a:extLst>
              <a:ext uri="{FF2B5EF4-FFF2-40B4-BE49-F238E27FC236}">
                <a16:creationId xmlns:a16="http://schemas.microsoft.com/office/drawing/2014/main" id="{58DB0B32-F1DF-C0FE-A2BA-32EA11BB4797}"/>
              </a:ext>
            </a:extLst>
          </p:cNvPr>
          <p:cNvSpPr txBox="1"/>
          <p:nvPr/>
        </p:nvSpPr>
        <p:spPr>
          <a:xfrm>
            <a:off x="3157296" y="2943321"/>
            <a:ext cx="34053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err="1">
                <a:solidFill>
                  <a:schemeClr val="tx2"/>
                </a:solidFill>
                <a:latin typeface="Calibri"/>
                <a:ea typeface="Calibri"/>
                <a:cs typeface="Calibri"/>
                <a:sym typeface="Calibri"/>
              </a:rPr>
              <a:t>w</a:t>
            </a:r>
            <a:r>
              <a:rPr lang="fr" sz="1100" baseline="-25000" dirty="0" err="1">
                <a:solidFill>
                  <a:schemeClr val="tx2"/>
                </a:solidFill>
                <a:latin typeface="Calibri"/>
                <a:ea typeface="Calibri"/>
                <a:cs typeface="Calibri"/>
                <a:sym typeface="Calibri"/>
              </a:rPr>
              <a:t>x</a:t>
            </a:r>
            <a:endParaRPr sz="1000" dirty="0">
              <a:solidFill>
                <a:schemeClr val="tx2"/>
              </a:solidFill>
              <a:latin typeface="Calibri"/>
              <a:ea typeface="Calibri"/>
              <a:cs typeface="Calibri"/>
              <a:sym typeface="Calibri"/>
            </a:endParaRPr>
          </a:p>
        </p:txBody>
      </p:sp>
      <p:sp>
        <p:nvSpPr>
          <p:cNvPr id="123" name="Google Shape;262;p29">
            <a:extLst>
              <a:ext uri="{FF2B5EF4-FFF2-40B4-BE49-F238E27FC236}">
                <a16:creationId xmlns:a16="http://schemas.microsoft.com/office/drawing/2014/main" id="{0733E0EE-A1FC-3C11-7109-D92AE5AEFFDF}"/>
              </a:ext>
            </a:extLst>
          </p:cNvPr>
          <p:cNvSpPr txBox="1"/>
          <p:nvPr/>
        </p:nvSpPr>
        <p:spPr>
          <a:xfrm>
            <a:off x="3521820" y="3208991"/>
            <a:ext cx="34053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err="1">
                <a:solidFill>
                  <a:schemeClr val="tx2"/>
                </a:solidFill>
                <a:latin typeface="Calibri"/>
                <a:ea typeface="Calibri"/>
                <a:cs typeface="Calibri"/>
                <a:sym typeface="Calibri"/>
              </a:rPr>
              <a:t>w</a:t>
            </a:r>
            <a:r>
              <a:rPr lang="fr" sz="1100" baseline="-25000" dirty="0" err="1">
                <a:solidFill>
                  <a:schemeClr val="tx2"/>
                </a:solidFill>
                <a:latin typeface="Calibri"/>
                <a:ea typeface="Calibri"/>
                <a:cs typeface="Calibri"/>
                <a:sym typeface="Calibri"/>
              </a:rPr>
              <a:t>y</a:t>
            </a:r>
            <a:endParaRPr sz="1000" dirty="0">
              <a:solidFill>
                <a:schemeClr val="tx2"/>
              </a:solidFill>
              <a:latin typeface="Calibri"/>
              <a:ea typeface="Calibri"/>
              <a:cs typeface="Calibri"/>
              <a:sym typeface="Calibri"/>
            </a:endParaRPr>
          </a:p>
        </p:txBody>
      </p:sp>
      <p:grpSp>
        <p:nvGrpSpPr>
          <p:cNvPr id="124" name="Group 123">
            <a:extLst>
              <a:ext uri="{FF2B5EF4-FFF2-40B4-BE49-F238E27FC236}">
                <a16:creationId xmlns:a16="http://schemas.microsoft.com/office/drawing/2014/main" id="{AA5723A4-842C-8B1E-F62A-E590D9EF288C}"/>
              </a:ext>
            </a:extLst>
          </p:cNvPr>
          <p:cNvGrpSpPr/>
          <p:nvPr/>
        </p:nvGrpSpPr>
        <p:grpSpPr>
          <a:xfrm>
            <a:off x="1512822" y="2002988"/>
            <a:ext cx="360000" cy="258401"/>
            <a:chOff x="9527242" y="1884034"/>
            <a:chExt cx="360000" cy="258401"/>
          </a:xfrm>
        </p:grpSpPr>
        <p:cxnSp>
          <p:nvCxnSpPr>
            <p:cNvPr id="125" name="Straight Connector 124">
              <a:extLst>
                <a:ext uri="{FF2B5EF4-FFF2-40B4-BE49-F238E27FC236}">
                  <a16:creationId xmlns:a16="http://schemas.microsoft.com/office/drawing/2014/main" id="{D450703A-DCB8-BA42-07BC-8C230DC8F746}"/>
                </a:ext>
              </a:extLst>
            </p:cNvPr>
            <p:cNvCxnSpPr>
              <a:cxnSpLocks/>
            </p:cNvCxnSpPr>
            <p:nvPr/>
          </p:nvCxnSpPr>
          <p:spPr>
            <a:xfrm flipV="1">
              <a:off x="9704132" y="1989840"/>
              <a:ext cx="0" cy="1525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7A7E588-4718-40CB-EF11-859B3939B28E}"/>
                </a:ext>
              </a:extLst>
            </p:cNvPr>
            <p:cNvCxnSpPr/>
            <p:nvPr/>
          </p:nvCxnSpPr>
          <p:spPr>
            <a:xfrm flipV="1">
              <a:off x="9527242" y="1989840"/>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D22CE96-05E0-815E-FC77-CF1A0036A004}"/>
                </a:ext>
              </a:extLst>
            </p:cNvPr>
            <p:cNvCxnSpPr/>
            <p:nvPr/>
          </p:nvCxnSpPr>
          <p:spPr>
            <a:xfrm flipV="1">
              <a:off x="9588442" y="1936937"/>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5CDC93B-2EE7-57A5-FD99-9EBB304019E6}"/>
                </a:ext>
              </a:extLst>
            </p:cNvPr>
            <p:cNvCxnSpPr/>
            <p:nvPr/>
          </p:nvCxnSpPr>
          <p:spPr>
            <a:xfrm flipV="1">
              <a:off x="9649642" y="1884034"/>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858D676-1090-3364-259E-5D2CD2D1F751}"/>
              </a:ext>
            </a:extLst>
          </p:cNvPr>
          <p:cNvGrpSpPr/>
          <p:nvPr/>
        </p:nvGrpSpPr>
        <p:grpSpPr>
          <a:xfrm rot="16200000">
            <a:off x="674496" y="3369800"/>
            <a:ext cx="360000" cy="258401"/>
            <a:chOff x="9527242" y="1884034"/>
            <a:chExt cx="360000" cy="258401"/>
          </a:xfrm>
        </p:grpSpPr>
        <p:cxnSp>
          <p:nvCxnSpPr>
            <p:cNvPr id="133" name="Straight Connector 132">
              <a:extLst>
                <a:ext uri="{FF2B5EF4-FFF2-40B4-BE49-F238E27FC236}">
                  <a16:creationId xmlns:a16="http://schemas.microsoft.com/office/drawing/2014/main" id="{48CF033B-9976-C924-36B6-FC472DC6C55E}"/>
                </a:ext>
              </a:extLst>
            </p:cNvPr>
            <p:cNvCxnSpPr>
              <a:cxnSpLocks/>
            </p:cNvCxnSpPr>
            <p:nvPr/>
          </p:nvCxnSpPr>
          <p:spPr>
            <a:xfrm flipV="1">
              <a:off x="9704132" y="1989840"/>
              <a:ext cx="0" cy="1525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4250AF3-2F74-507A-AF35-DCE01BAD5B36}"/>
                </a:ext>
              </a:extLst>
            </p:cNvPr>
            <p:cNvCxnSpPr/>
            <p:nvPr/>
          </p:nvCxnSpPr>
          <p:spPr>
            <a:xfrm flipV="1">
              <a:off x="9527242" y="1989840"/>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2EB587B-F16B-1872-59FE-EED6F515064D}"/>
                </a:ext>
              </a:extLst>
            </p:cNvPr>
            <p:cNvCxnSpPr/>
            <p:nvPr/>
          </p:nvCxnSpPr>
          <p:spPr>
            <a:xfrm flipV="1">
              <a:off x="9588442" y="1936937"/>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5DDB105-05A4-C4BA-463A-87F9D4610BCF}"/>
                </a:ext>
              </a:extLst>
            </p:cNvPr>
            <p:cNvCxnSpPr/>
            <p:nvPr/>
          </p:nvCxnSpPr>
          <p:spPr>
            <a:xfrm flipV="1">
              <a:off x="9649642" y="1884034"/>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CC641D33-AD1E-9110-5230-96FA19C0625B}"/>
              </a:ext>
            </a:extLst>
          </p:cNvPr>
          <p:cNvGrpSpPr/>
          <p:nvPr/>
        </p:nvGrpSpPr>
        <p:grpSpPr>
          <a:xfrm rot="5400000">
            <a:off x="3890397" y="2524894"/>
            <a:ext cx="360000" cy="258401"/>
            <a:chOff x="9527242" y="1884034"/>
            <a:chExt cx="360000" cy="258401"/>
          </a:xfrm>
        </p:grpSpPr>
        <p:cxnSp>
          <p:nvCxnSpPr>
            <p:cNvPr id="138" name="Straight Connector 137">
              <a:extLst>
                <a:ext uri="{FF2B5EF4-FFF2-40B4-BE49-F238E27FC236}">
                  <a16:creationId xmlns:a16="http://schemas.microsoft.com/office/drawing/2014/main" id="{A067988C-3771-6D44-B822-7C2B46A727CD}"/>
                </a:ext>
              </a:extLst>
            </p:cNvPr>
            <p:cNvCxnSpPr>
              <a:cxnSpLocks/>
            </p:cNvCxnSpPr>
            <p:nvPr/>
          </p:nvCxnSpPr>
          <p:spPr>
            <a:xfrm flipV="1">
              <a:off x="9704132" y="1989840"/>
              <a:ext cx="0" cy="1525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1E617E0-E63F-868D-D058-63BAA8F620A0}"/>
                </a:ext>
              </a:extLst>
            </p:cNvPr>
            <p:cNvCxnSpPr/>
            <p:nvPr/>
          </p:nvCxnSpPr>
          <p:spPr>
            <a:xfrm flipV="1">
              <a:off x="9527242" y="1989840"/>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85FB62F-F87E-0C7C-953C-0CA1AF2707ED}"/>
                </a:ext>
              </a:extLst>
            </p:cNvPr>
            <p:cNvCxnSpPr/>
            <p:nvPr/>
          </p:nvCxnSpPr>
          <p:spPr>
            <a:xfrm flipV="1">
              <a:off x="9588442" y="1936937"/>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C6C80F0-741E-A351-6F8D-257ACF567A08}"/>
                </a:ext>
              </a:extLst>
            </p:cNvPr>
            <p:cNvCxnSpPr/>
            <p:nvPr/>
          </p:nvCxnSpPr>
          <p:spPr>
            <a:xfrm flipV="1">
              <a:off x="9649642" y="1884034"/>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8669C96C-84C3-5BD6-A824-AC67F69398D9}"/>
              </a:ext>
            </a:extLst>
          </p:cNvPr>
          <p:cNvGrpSpPr/>
          <p:nvPr/>
        </p:nvGrpSpPr>
        <p:grpSpPr>
          <a:xfrm rot="10800000">
            <a:off x="3093113" y="3831181"/>
            <a:ext cx="360000" cy="258401"/>
            <a:chOff x="9527242" y="1884034"/>
            <a:chExt cx="360000" cy="258401"/>
          </a:xfrm>
        </p:grpSpPr>
        <p:cxnSp>
          <p:nvCxnSpPr>
            <p:cNvPr id="143" name="Straight Connector 142">
              <a:extLst>
                <a:ext uri="{FF2B5EF4-FFF2-40B4-BE49-F238E27FC236}">
                  <a16:creationId xmlns:a16="http://schemas.microsoft.com/office/drawing/2014/main" id="{EDC1ACF4-E9F7-9017-1411-A24211A39460}"/>
                </a:ext>
              </a:extLst>
            </p:cNvPr>
            <p:cNvCxnSpPr>
              <a:cxnSpLocks/>
            </p:cNvCxnSpPr>
            <p:nvPr/>
          </p:nvCxnSpPr>
          <p:spPr>
            <a:xfrm flipV="1">
              <a:off x="9704132" y="1989840"/>
              <a:ext cx="0" cy="1525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35118A7-29A1-C3FB-6CCD-9BFD3D10F12E}"/>
                </a:ext>
              </a:extLst>
            </p:cNvPr>
            <p:cNvCxnSpPr/>
            <p:nvPr/>
          </p:nvCxnSpPr>
          <p:spPr>
            <a:xfrm flipV="1">
              <a:off x="9527242" y="1989840"/>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6C60444-D119-8A0F-FFFF-E75400CA3A09}"/>
                </a:ext>
              </a:extLst>
            </p:cNvPr>
            <p:cNvCxnSpPr/>
            <p:nvPr/>
          </p:nvCxnSpPr>
          <p:spPr>
            <a:xfrm flipV="1">
              <a:off x="9588442" y="1936937"/>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CAF52F-F212-CB32-9ED2-AAABA95E593C}"/>
                </a:ext>
              </a:extLst>
            </p:cNvPr>
            <p:cNvCxnSpPr/>
            <p:nvPr/>
          </p:nvCxnSpPr>
          <p:spPr>
            <a:xfrm flipV="1">
              <a:off x="9649642" y="1884034"/>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7" name="Google Shape;695;p44">
            <a:extLst>
              <a:ext uri="{FF2B5EF4-FFF2-40B4-BE49-F238E27FC236}">
                <a16:creationId xmlns:a16="http://schemas.microsoft.com/office/drawing/2014/main" id="{902F46F2-032B-13E2-FB0F-0F4EDB992276}"/>
              </a:ext>
            </a:extLst>
          </p:cNvPr>
          <p:cNvSpPr txBox="1"/>
          <p:nvPr/>
        </p:nvSpPr>
        <p:spPr>
          <a:xfrm>
            <a:off x="2392129" y="2827173"/>
            <a:ext cx="102156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(x</a:t>
            </a:r>
            <a:r>
              <a:rPr lang="fr" sz="1600" baseline="-25000" dirty="0">
                <a:solidFill>
                  <a:schemeClr val="tx2"/>
                </a:solidFill>
                <a:latin typeface="Calibri"/>
                <a:ea typeface="Calibri"/>
                <a:cs typeface="Calibri"/>
                <a:sym typeface="Calibri"/>
              </a:rPr>
              <a:t>0</a:t>
            </a:r>
            <a:r>
              <a:rPr lang="fr" sz="1600" dirty="0">
                <a:solidFill>
                  <a:schemeClr val="tx2"/>
                </a:solidFill>
                <a:latin typeface="Calibri"/>
                <a:ea typeface="Calibri"/>
                <a:cs typeface="Calibri"/>
                <a:sym typeface="Calibri"/>
              </a:rPr>
              <a:t>, y</a:t>
            </a:r>
            <a:r>
              <a:rPr lang="fr" sz="1600" baseline="-25000" dirty="0">
                <a:solidFill>
                  <a:schemeClr val="tx2"/>
                </a:solidFill>
                <a:latin typeface="Calibri"/>
                <a:ea typeface="Calibri"/>
                <a:cs typeface="Calibri"/>
                <a:sym typeface="Calibri"/>
              </a:rPr>
              <a:t>0</a:t>
            </a:r>
            <a:r>
              <a:rPr lang="fr" sz="1600" dirty="0">
                <a:solidFill>
                  <a:schemeClr val="tx2"/>
                </a:solidFill>
                <a:latin typeface="Calibri"/>
                <a:ea typeface="Calibri"/>
                <a:cs typeface="Calibri"/>
                <a:sym typeface="Calibri"/>
              </a:rPr>
              <a:t>)</a:t>
            </a:r>
            <a:endParaRPr sz="1600" dirty="0">
              <a:solidFill>
                <a:schemeClr val="tx2"/>
              </a:solidFill>
              <a:latin typeface="Calibri"/>
              <a:ea typeface="Calibri"/>
              <a:cs typeface="Calibri"/>
              <a:sym typeface="Calibri"/>
            </a:endParaRPr>
          </a:p>
        </p:txBody>
      </p:sp>
      <p:pic>
        <p:nvPicPr>
          <p:cNvPr id="149" name="Picture 148" descr="A picture containing text, watch&#10;&#10;Description automatically generated">
            <a:extLst>
              <a:ext uri="{FF2B5EF4-FFF2-40B4-BE49-F238E27FC236}">
                <a16:creationId xmlns:a16="http://schemas.microsoft.com/office/drawing/2014/main" id="{52AAF401-220A-3718-0D4B-AB3ABD0E4B5F}"/>
              </a:ext>
            </a:extLst>
          </p:cNvPr>
          <p:cNvPicPr>
            <a:picLocks noChangeAspect="1"/>
          </p:cNvPicPr>
          <p:nvPr/>
        </p:nvPicPr>
        <p:blipFill>
          <a:blip r:embed="rId6"/>
          <a:stretch>
            <a:fillRect/>
          </a:stretch>
        </p:blipFill>
        <p:spPr>
          <a:xfrm>
            <a:off x="5880384" y="3258449"/>
            <a:ext cx="4402972" cy="853289"/>
          </a:xfrm>
          <a:prstGeom prst="rect">
            <a:avLst/>
          </a:prstGeom>
        </p:spPr>
      </p:pic>
      <p:pic>
        <p:nvPicPr>
          <p:cNvPr id="152" name="Picture 151">
            <a:extLst>
              <a:ext uri="{FF2B5EF4-FFF2-40B4-BE49-F238E27FC236}">
                <a16:creationId xmlns:a16="http://schemas.microsoft.com/office/drawing/2014/main" id="{B2CBD523-3CC2-1E90-5012-0B87C9F5CF99}"/>
              </a:ext>
            </a:extLst>
          </p:cNvPr>
          <p:cNvPicPr>
            <a:picLocks noChangeAspect="1"/>
          </p:cNvPicPr>
          <p:nvPr/>
        </p:nvPicPr>
        <p:blipFill>
          <a:blip r:embed="rId7"/>
          <a:stretch>
            <a:fillRect/>
          </a:stretch>
        </p:blipFill>
        <p:spPr>
          <a:xfrm>
            <a:off x="5068052" y="4554104"/>
            <a:ext cx="6475317" cy="782562"/>
          </a:xfrm>
          <a:prstGeom prst="rect">
            <a:avLst/>
          </a:prstGeom>
        </p:spPr>
      </p:pic>
      <p:sp>
        <p:nvSpPr>
          <p:cNvPr id="154" name="TextBox 153">
            <a:extLst>
              <a:ext uri="{FF2B5EF4-FFF2-40B4-BE49-F238E27FC236}">
                <a16:creationId xmlns:a16="http://schemas.microsoft.com/office/drawing/2014/main" id="{39556662-F54C-C4AE-D5CB-6A10051163A5}"/>
              </a:ext>
            </a:extLst>
          </p:cNvPr>
          <p:cNvSpPr txBox="1"/>
          <p:nvPr/>
        </p:nvSpPr>
        <p:spPr>
          <a:xfrm>
            <a:off x="5068052" y="2592736"/>
            <a:ext cx="6686560" cy="646331"/>
          </a:xfrm>
          <a:prstGeom prst="rect">
            <a:avLst/>
          </a:prstGeom>
          <a:noFill/>
        </p:spPr>
        <p:txBody>
          <a:bodyPr wrap="square">
            <a:spAutoFit/>
          </a:bodyPr>
          <a:lstStyle/>
          <a:p>
            <a:pPr marL="0" lvl="1" indent="0">
              <a:buNone/>
            </a:pPr>
            <a:r>
              <a:rPr lang="en-US" dirty="0">
                <a:solidFill>
                  <a:schemeClr val="tx2"/>
                </a:solidFill>
              </a:rPr>
              <a:t>The induced charge on each pad can be analytically calculated to study the effect of the size of the resistive layer: </a:t>
            </a:r>
            <a:endParaRPr lang="en-GB" dirty="0">
              <a:solidFill>
                <a:schemeClr val="tx2"/>
              </a:solidFill>
            </a:endParaRPr>
          </a:p>
        </p:txBody>
      </p:sp>
      <p:sp>
        <p:nvSpPr>
          <p:cNvPr id="155" name="TextBox 154">
            <a:extLst>
              <a:ext uri="{FF2B5EF4-FFF2-40B4-BE49-F238E27FC236}">
                <a16:creationId xmlns:a16="http://schemas.microsoft.com/office/drawing/2014/main" id="{9044862C-779E-436E-B8FD-054A1033201D}"/>
              </a:ext>
            </a:extLst>
          </p:cNvPr>
          <p:cNvSpPr txBox="1"/>
          <p:nvPr/>
        </p:nvSpPr>
        <p:spPr>
          <a:xfrm>
            <a:off x="5068052" y="4100329"/>
            <a:ext cx="6686560" cy="369332"/>
          </a:xfrm>
          <a:prstGeom prst="rect">
            <a:avLst/>
          </a:prstGeom>
          <a:noFill/>
        </p:spPr>
        <p:txBody>
          <a:bodyPr wrap="square">
            <a:spAutoFit/>
          </a:bodyPr>
          <a:lstStyle/>
          <a:p>
            <a:pPr marL="0" lvl="1" indent="0">
              <a:buNone/>
            </a:pPr>
            <a:r>
              <a:rPr lang="en-US" dirty="0">
                <a:solidFill>
                  <a:schemeClr val="tx2"/>
                </a:solidFill>
              </a:rPr>
              <a:t>with the infinite number of time constants given by</a:t>
            </a:r>
            <a:endParaRPr lang="en-GB" dirty="0">
              <a:solidFill>
                <a:schemeClr val="tx2"/>
              </a:solidFill>
            </a:endParaRPr>
          </a:p>
        </p:txBody>
      </p:sp>
      <p:cxnSp>
        <p:nvCxnSpPr>
          <p:cNvPr id="157" name="Straight Connector 156">
            <a:extLst>
              <a:ext uri="{FF2B5EF4-FFF2-40B4-BE49-F238E27FC236}">
                <a16:creationId xmlns:a16="http://schemas.microsoft.com/office/drawing/2014/main" id="{CB5D3A73-414A-F536-C5B2-78D7F4D02C69}"/>
              </a:ext>
            </a:extLst>
          </p:cNvPr>
          <p:cNvCxnSpPr>
            <a:cxnSpLocks/>
          </p:cNvCxnSpPr>
          <p:nvPr/>
        </p:nvCxnSpPr>
        <p:spPr>
          <a:xfrm>
            <a:off x="9461761" y="3798228"/>
            <a:ext cx="6122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5877EC3E-8A8F-FD2D-7C06-310F7804EF79}"/>
              </a:ext>
            </a:extLst>
          </p:cNvPr>
          <p:cNvSpPr txBox="1"/>
          <p:nvPr/>
        </p:nvSpPr>
        <p:spPr>
          <a:xfrm>
            <a:off x="10335683" y="3455358"/>
            <a:ext cx="1826916" cy="553998"/>
          </a:xfrm>
          <a:prstGeom prst="rect">
            <a:avLst/>
          </a:prstGeom>
          <a:noFill/>
        </p:spPr>
        <p:txBody>
          <a:bodyPr wrap="square" lIns="0" tIns="0" rIns="0" bIns="0" rtlCol="0">
            <a:spAutoFit/>
          </a:bodyPr>
          <a:lstStyle/>
          <a:p>
            <a:pPr algn="ctr"/>
            <a:r>
              <a:rPr lang="en-BE" dirty="0">
                <a:solidFill>
                  <a:srgbClr val="FF0000"/>
                </a:solidFill>
              </a:rPr>
              <a:t>Time-dependent part</a:t>
            </a:r>
          </a:p>
        </p:txBody>
      </p:sp>
      <p:cxnSp>
        <p:nvCxnSpPr>
          <p:cNvPr id="161" name="Straight Arrow Connector 160">
            <a:extLst>
              <a:ext uri="{FF2B5EF4-FFF2-40B4-BE49-F238E27FC236}">
                <a16:creationId xmlns:a16="http://schemas.microsoft.com/office/drawing/2014/main" id="{6DB41970-815A-58B8-BCF3-3EDCABA811C5}"/>
              </a:ext>
            </a:extLst>
          </p:cNvPr>
          <p:cNvCxnSpPr>
            <a:endCxn id="149" idx="3"/>
          </p:cNvCxnSpPr>
          <p:nvPr/>
        </p:nvCxnSpPr>
        <p:spPr>
          <a:xfrm flipV="1">
            <a:off x="10073969" y="3685094"/>
            <a:ext cx="209387" cy="1131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E0AAD1A1-39E1-118B-C18F-0BC8E1A6F818}"/>
              </a:ext>
            </a:extLst>
          </p:cNvPr>
          <p:cNvSpPr txBox="1">
            <a:spLocks/>
          </p:cNvSpPr>
          <p:nvPr/>
        </p:nvSpPr>
        <p:spPr>
          <a:xfrm>
            <a:off x="407988" y="373593"/>
            <a:ext cx="11376025" cy="72461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Charge diffusion in a thin resistive layer</a:t>
            </a:r>
          </a:p>
        </p:txBody>
      </p:sp>
      <p:sp>
        <p:nvSpPr>
          <p:cNvPr id="3" name="Rectangle 2">
            <a:extLst>
              <a:ext uri="{FF2B5EF4-FFF2-40B4-BE49-F238E27FC236}">
                <a16:creationId xmlns:a16="http://schemas.microsoft.com/office/drawing/2014/main" id="{C81B9113-1128-1492-A6BE-0E4EAAB1912F}"/>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Logo&#10;&#10;Description automatically generated with medium confidence">
            <a:extLst>
              <a:ext uri="{FF2B5EF4-FFF2-40B4-BE49-F238E27FC236}">
                <a16:creationId xmlns:a16="http://schemas.microsoft.com/office/drawing/2014/main" id="{7D1D0957-D6FF-CFBF-0303-AE611001C2A1}"/>
              </a:ext>
            </a:extLst>
          </p:cNvPr>
          <p:cNvPicPr>
            <a:picLocks noChangeAspect="1"/>
          </p:cNvPicPr>
          <p:nvPr/>
        </p:nvPicPr>
        <p:blipFill rotWithShape="1">
          <a:blip r:embed="rId8">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2" name="Picture 11" descr="Graphical user interface, Teams&#10;&#10;Description automatically generated with medium confidence">
            <a:extLst>
              <a:ext uri="{FF2B5EF4-FFF2-40B4-BE49-F238E27FC236}">
                <a16:creationId xmlns:a16="http://schemas.microsoft.com/office/drawing/2014/main" id="{8D314034-F30C-3DE2-2A32-3C9BEFB46093}"/>
              </a:ext>
            </a:extLst>
          </p:cNvPr>
          <p:cNvPicPr>
            <a:picLocks noChangeAspect="1"/>
          </p:cNvPicPr>
          <p:nvPr/>
        </p:nvPicPr>
        <p:blipFill rotWithShape="1">
          <a:blip r:embed="rId9"/>
          <a:srcRect t="3991" b="1"/>
          <a:stretch/>
        </p:blipFill>
        <p:spPr>
          <a:xfrm>
            <a:off x="1504905" y="6273404"/>
            <a:ext cx="914826" cy="543413"/>
          </a:xfrm>
          <a:prstGeom prst="rect">
            <a:avLst/>
          </a:prstGeom>
        </p:spPr>
      </p:pic>
    </p:spTree>
    <p:extLst>
      <p:ext uri="{BB962C8B-B14F-4D97-AF65-F5344CB8AC3E}">
        <p14:creationId xmlns:p14="http://schemas.microsoft.com/office/powerpoint/2010/main" val="418957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371E764-3144-D7EC-9C1E-463367F877DB}"/>
              </a:ext>
            </a:extLst>
          </p:cNvPr>
          <p:cNvSpPr/>
          <p:nvPr/>
        </p:nvSpPr>
        <p:spPr>
          <a:xfrm>
            <a:off x="5996139" y="4007617"/>
            <a:ext cx="180000" cy="180000"/>
          </a:xfrm>
          <a:prstGeom prst="rect">
            <a:avLst/>
          </a:prstGeom>
          <a:solidFill>
            <a:schemeClr val="accent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solidFill>
                <a:srgbClr val="FF0000"/>
              </a:solidFill>
            </a:endParaRPr>
          </a:p>
        </p:txBody>
      </p:sp>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4989" y="1080742"/>
            <a:ext cx="11383811" cy="514965"/>
          </a:xfrm>
        </p:spPr>
        <p:txBody>
          <a:bodyPr/>
          <a:lstStyle/>
          <a:p>
            <a:pPr marL="0" lvl="1" indent="0">
              <a:buNone/>
            </a:pPr>
            <a:r>
              <a:rPr lang="en-US" dirty="0"/>
              <a:t>The size of the resistive layer does play a role in the evolution of the signal. For the initial part of the induced current for a large-area resistive detector can be approximated by a smaller counterpart.</a:t>
            </a:r>
          </a:p>
          <a:p>
            <a:pPr marL="0" lvl="1" indent="0">
              <a:buNone/>
            </a:pPr>
            <a:endParaRPr lang="en-US" b="1" dirty="0">
              <a:solidFill>
                <a:srgbClr val="FF0000"/>
              </a:solidFill>
            </a:endParaRPr>
          </a:p>
          <a:p>
            <a:pPr marL="0" lvl="1" indent="0">
              <a:buNone/>
            </a:pPr>
            <a:endParaRPr lang="en-US" b="1"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20872"/>
          </a:xfrm>
        </p:spPr>
        <p:txBody>
          <a:bodyPr/>
          <a:lstStyle/>
          <a:p>
            <a:r>
              <a:rPr lang="en-US" sz="2800" dirty="0"/>
              <a:t>Charge diffusion in a thin resistive layer</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3A5E62F-BF16-2399-6B41-925C3BE8FBC1}"/>
              </a:ext>
            </a:extLst>
          </p:cNvPr>
          <p:cNvSpPr/>
          <p:nvPr/>
        </p:nvSpPr>
        <p:spPr>
          <a:xfrm>
            <a:off x="4692000" y="2768457"/>
            <a:ext cx="2808000" cy="280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49" name="Rectangle 48">
            <a:extLst>
              <a:ext uri="{FF2B5EF4-FFF2-40B4-BE49-F238E27FC236}">
                <a16:creationId xmlns:a16="http://schemas.microsoft.com/office/drawing/2014/main" id="{85767586-3EC0-715C-4C66-0046577544AE}"/>
              </a:ext>
            </a:extLst>
          </p:cNvPr>
          <p:cNvSpPr/>
          <p:nvPr/>
        </p:nvSpPr>
        <p:spPr>
          <a:xfrm>
            <a:off x="6176139" y="4007617"/>
            <a:ext cx="180000" cy="180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50" name="Rectangle 49">
            <a:extLst>
              <a:ext uri="{FF2B5EF4-FFF2-40B4-BE49-F238E27FC236}">
                <a16:creationId xmlns:a16="http://schemas.microsoft.com/office/drawing/2014/main" id="{C1C53D77-E84D-7EF2-7C78-138BBB63383C}"/>
              </a:ext>
            </a:extLst>
          </p:cNvPr>
          <p:cNvSpPr/>
          <p:nvPr/>
        </p:nvSpPr>
        <p:spPr>
          <a:xfrm>
            <a:off x="6356139" y="4007617"/>
            <a:ext cx="180000" cy="1800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51" name="Rectangle 50">
            <a:extLst>
              <a:ext uri="{FF2B5EF4-FFF2-40B4-BE49-F238E27FC236}">
                <a16:creationId xmlns:a16="http://schemas.microsoft.com/office/drawing/2014/main" id="{7BD39B68-D16C-03C0-7848-8BC948926067}"/>
              </a:ext>
            </a:extLst>
          </p:cNvPr>
          <p:cNvSpPr/>
          <p:nvPr/>
        </p:nvSpPr>
        <p:spPr>
          <a:xfrm>
            <a:off x="6536139" y="4007617"/>
            <a:ext cx="180000" cy="180000"/>
          </a:xfrm>
          <a:prstGeom prst="rect">
            <a:avLst/>
          </a:prstGeom>
          <a:solidFill>
            <a:srgbClr val="7030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solidFill>
                <a:srgbClr val="EB5B2C"/>
              </a:solidFill>
            </a:endParaRPr>
          </a:p>
        </p:txBody>
      </p:sp>
      <p:cxnSp>
        <p:nvCxnSpPr>
          <p:cNvPr id="52" name="Straight Arrow Connector 51">
            <a:extLst>
              <a:ext uri="{FF2B5EF4-FFF2-40B4-BE49-F238E27FC236}">
                <a16:creationId xmlns:a16="http://schemas.microsoft.com/office/drawing/2014/main" id="{717E1842-AEA1-9B01-CFA6-55DED4F4D240}"/>
              </a:ext>
            </a:extLst>
          </p:cNvPr>
          <p:cNvCxnSpPr>
            <a:cxnSpLocks/>
          </p:cNvCxnSpPr>
          <p:nvPr/>
        </p:nvCxnSpPr>
        <p:spPr>
          <a:xfrm>
            <a:off x="6086139" y="3692371"/>
            <a:ext cx="0" cy="41261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28">
            <a:extLst>
              <a:ext uri="{FF2B5EF4-FFF2-40B4-BE49-F238E27FC236}">
                <a16:creationId xmlns:a16="http://schemas.microsoft.com/office/drawing/2014/main" id="{7F633715-225D-6BDF-9377-04D2D83652F2}"/>
              </a:ext>
            </a:extLst>
          </p:cNvPr>
          <p:cNvSpPr txBox="1"/>
          <p:nvPr/>
        </p:nvSpPr>
        <p:spPr>
          <a:xfrm>
            <a:off x="5906884" y="3333130"/>
            <a:ext cx="364202" cy="646331"/>
          </a:xfrm>
          <a:prstGeom prst="rect">
            <a:avLst/>
          </a:prstGeom>
          <a:noFill/>
        </p:spPr>
        <p:txBody>
          <a:bodyPr wrap="non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Q</a:t>
            </a:r>
            <a:endParaRPr lang="en-BE" dirty="0">
              <a:solidFill>
                <a:schemeClr val="tx2"/>
              </a:solidFill>
            </a:endParaRPr>
          </a:p>
          <a:p>
            <a:endParaRPr lang="en-BE" dirty="0"/>
          </a:p>
        </p:txBody>
      </p:sp>
      <p:sp>
        <p:nvSpPr>
          <p:cNvPr id="56" name="TextBox 32">
            <a:extLst>
              <a:ext uri="{FF2B5EF4-FFF2-40B4-BE49-F238E27FC236}">
                <a16:creationId xmlns:a16="http://schemas.microsoft.com/office/drawing/2014/main" id="{A5115A91-148B-2285-34AD-952FC6F1E6B3}"/>
              </a:ext>
            </a:extLst>
          </p:cNvPr>
          <p:cNvSpPr txBox="1"/>
          <p:nvPr/>
        </p:nvSpPr>
        <p:spPr>
          <a:xfrm>
            <a:off x="5824239" y="4297261"/>
            <a:ext cx="780983" cy="584775"/>
          </a:xfrm>
          <a:prstGeom prst="rect">
            <a:avLst/>
          </a:prstGeom>
          <a:noFill/>
        </p:spPr>
        <p:txBody>
          <a:bodyPr wrap="none" rtlCol="0">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sz="1400" dirty="0">
                <a:solidFill>
                  <a:schemeClr val="tx2"/>
                </a:solidFill>
              </a:rPr>
              <a:t>0.5 mm</a:t>
            </a:r>
          </a:p>
          <a:p>
            <a:endParaRPr lang="en-BE" dirty="0"/>
          </a:p>
        </p:txBody>
      </p:sp>
      <p:sp>
        <p:nvSpPr>
          <p:cNvPr id="77" name="Google Shape;271;p29">
            <a:extLst>
              <a:ext uri="{FF2B5EF4-FFF2-40B4-BE49-F238E27FC236}">
                <a16:creationId xmlns:a16="http://schemas.microsoft.com/office/drawing/2014/main" id="{E89488F0-6A6F-3978-D4A8-F5AB97C68AA7}"/>
              </a:ext>
            </a:extLst>
          </p:cNvPr>
          <p:cNvSpPr/>
          <p:nvPr/>
        </p:nvSpPr>
        <p:spPr>
          <a:xfrm rot="10800000">
            <a:off x="7577690" y="2768457"/>
            <a:ext cx="45719" cy="2808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2;p29">
            <a:extLst>
              <a:ext uri="{FF2B5EF4-FFF2-40B4-BE49-F238E27FC236}">
                <a16:creationId xmlns:a16="http://schemas.microsoft.com/office/drawing/2014/main" id="{9181DF31-0096-1CC9-5F2B-6D4E64B0F88D}"/>
              </a:ext>
            </a:extLst>
          </p:cNvPr>
          <p:cNvSpPr txBox="1"/>
          <p:nvPr/>
        </p:nvSpPr>
        <p:spPr>
          <a:xfrm>
            <a:off x="7600549" y="3995500"/>
            <a:ext cx="31214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a</a:t>
            </a:r>
            <a:endParaRPr sz="1100" dirty="0">
              <a:solidFill>
                <a:schemeClr val="tx2"/>
              </a:solidFill>
              <a:latin typeface="Calibri"/>
              <a:ea typeface="Calibri"/>
              <a:cs typeface="Calibri"/>
              <a:sym typeface="Calibri"/>
            </a:endParaRPr>
          </a:p>
        </p:txBody>
      </p:sp>
      <p:sp>
        <p:nvSpPr>
          <p:cNvPr id="84" name="Google Shape;271;p29">
            <a:extLst>
              <a:ext uri="{FF2B5EF4-FFF2-40B4-BE49-F238E27FC236}">
                <a16:creationId xmlns:a16="http://schemas.microsoft.com/office/drawing/2014/main" id="{32B2471B-4757-2917-EC72-36D56915A87A}"/>
              </a:ext>
            </a:extLst>
          </p:cNvPr>
          <p:cNvSpPr/>
          <p:nvPr/>
        </p:nvSpPr>
        <p:spPr>
          <a:xfrm rot="16200000">
            <a:off x="6063280" y="4267469"/>
            <a:ext cx="45719" cy="28080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62;p29">
            <a:extLst>
              <a:ext uri="{FF2B5EF4-FFF2-40B4-BE49-F238E27FC236}">
                <a16:creationId xmlns:a16="http://schemas.microsoft.com/office/drawing/2014/main" id="{473A0671-5D0D-AA82-382C-0E7C10DBD647}"/>
              </a:ext>
            </a:extLst>
          </p:cNvPr>
          <p:cNvSpPr txBox="1"/>
          <p:nvPr/>
        </p:nvSpPr>
        <p:spPr>
          <a:xfrm>
            <a:off x="5974119" y="5634183"/>
            <a:ext cx="31214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a</a:t>
            </a:r>
            <a:endParaRPr sz="1100" dirty="0">
              <a:solidFill>
                <a:schemeClr val="tx2"/>
              </a:solidFill>
              <a:latin typeface="Calibri"/>
              <a:ea typeface="Calibri"/>
              <a:cs typeface="Calibri"/>
              <a:sym typeface="Calibri"/>
            </a:endParaRPr>
          </a:p>
        </p:txBody>
      </p:sp>
      <p:pic>
        <p:nvPicPr>
          <p:cNvPr id="90" name="Picture 89">
            <a:extLst>
              <a:ext uri="{FF2B5EF4-FFF2-40B4-BE49-F238E27FC236}">
                <a16:creationId xmlns:a16="http://schemas.microsoft.com/office/drawing/2014/main" id="{AA258110-83A3-4B87-8347-D40954003B7C}"/>
              </a:ext>
            </a:extLst>
          </p:cNvPr>
          <p:cNvPicPr>
            <a:picLocks noChangeAspect="1"/>
          </p:cNvPicPr>
          <p:nvPr/>
        </p:nvPicPr>
        <p:blipFill>
          <a:blip r:embed="rId3"/>
          <a:stretch>
            <a:fillRect/>
          </a:stretch>
        </p:blipFill>
        <p:spPr>
          <a:xfrm>
            <a:off x="8589543" y="2749650"/>
            <a:ext cx="3142805" cy="3184709"/>
          </a:xfrm>
          <a:prstGeom prst="rect">
            <a:avLst/>
          </a:prstGeom>
        </p:spPr>
      </p:pic>
      <p:pic>
        <p:nvPicPr>
          <p:cNvPr id="92" name="Picture 91">
            <a:extLst>
              <a:ext uri="{FF2B5EF4-FFF2-40B4-BE49-F238E27FC236}">
                <a16:creationId xmlns:a16="http://schemas.microsoft.com/office/drawing/2014/main" id="{9467009E-FA9B-10A9-7D21-42614325E2FA}"/>
              </a:ext>
            </a:extLst>
          </p:cNvPr>
          <p:cNvPicPr>
            <a:picLocks noChangeAspect="1"/>
          </p:cNvPicPr>
          <p:nvPr/>
        </p:nvPicPr>
        <p:blipFill>
          <a:blip r:embed="rId4"/>
          <a:stretch>
            <a:fillRect/>
          </a:stretch>
        </p:blipFill>
        <p:spPr>
          <a:xfrm>
            <a:off x="490293" y="2749649"/>
            <a:ext cx="3142805" cy="3184709"/>
          </a:xfrm>
          <a:prstGeom prst="rect">
            <a:avLst/>
          </a:prstGeom>
        </p:spPr>
      </p:pic>
      <p:cxnSp>
        <p:nvCxnSpPr>
          <p:cNvPr id="104" name="Straight Arrow Connector 103">
            <a:extLst>
              <a:ext uri="{FF2B5EF4-FFF2-40B4-BE49-F238E27FC236}">
                <a16:creationId xmlns:a16="http://schemas.microsoft.com/office/drawing/2014/main" id="{58DACD7A-6FF1-1A5C-0E96-496A14ACA257}"/>
              </a:ext>
            </a:extLst>
          </p:cNvPr>
          <p:cNvCxnSpPr>
            <a:cxnSpLocks/>
            <a:stCxn id="51" idx="1"/>
          </p:cNvCxnSpPr>
          <p:nvPr/>
        </p:nvCxnSpPr>
        <p:spPr>
          <a:xfrm flipV="1">
            <a:off x="6536139" y="3995500"/>
            <a:ext cx="1943278" cy="10211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DFF86C6-C023-7489-461E-C0F27E00F7AE}"/>
              </a:ext>
            </a:extLst>
          </p:cNvPr>
          <p:cNvCxnSpPr>
            <a:cxnSpLocks/>
            <a:stCxn id="48" idx="1"/>
          </p:cNvCxnSpPr>
          <p:nvPr/>
        </p:nvCxnSpPr>
        <p:spPr>
          <a:xfrm flipH="1">
            <a:off x="3732837" y="4097617"/>
            <a:ext cx="2263302" cy="178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6967F-E645-1D97-15F5-F5D1ECC9E89F}"/>
              </a:ext>
            </a:extLst>
          </p:cNvPr>
          <p:cNvCxnSpPr>
            <a:cxnSpLocks/>
          </p:cNvCxnSpPr>
          <p:nvPr/>
        </p:nvCxnSpPr>
        <p:spPr>
          <a:xfrm flipV="1">
            <a:off x="6096000" y="2618326"/>
            <a:ext cx="0" cy="14740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862FF8-8539-5A2F-EED7-4AB27DE70B0E}"/>
              </a:ext>
            </a:extLst>
          </p:cNvPr>
          <p:cNvCxnSpPr/>
          <p:nvPr/>
        </p:nvCxnSpPr>
        <p:spPr>
          <a:xfrm flipV="1">
            <a:off x="5916000" y="2596565"/>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CA0CBF-024A-2C05-1F4C-CFC82DBFDD79}"/>
              </a:ext>
            </a:extLst>
          </p:cNvPr>
          <p:cNvCxnSpPr/>
          <p:nvPr/>
        </p:nvCxnSpPr>
        <p:spPr>
          <a:xfrm flipV="1">
            <a:off x="5977200" y="2543662"/>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1082E5-21D7-A6E8-4710-300CFCA74379}"/>
              </a:ext>
            </a:extLst>
          </p:cNvPr>
          <p:cNvCxnSpPr/>
          <p:nvPr/>
        </p:nvCxnSpPr>
        <p:spPr>
          <a:xfrm flipV="1">
            <a:off x="6038400" y="2490759"/>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DD2AFC6-EC3C-E535-5EB5-29EE3F720950}"/>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Logo&#10;&#10;Description automatically generated with medium confidence">
            <a:extLst>
              <a:ext uri="{FF2B5EF4-FFF2-40B4-BE49-F238E27FC236}">
                <a16:creationId xmlns:a16="http://schemas.microsoft.com/office/drawing/2014/main" id="{9E70B0FB-BDA1-0F6A-EE7C-9FF802D1DC5B}"/>
              </a:ext>
            </a:extLst>
          </p:cNvPr>
          <p:cNvPicPr>
            <a:picLocks noChangeAspect="1"/>
          </p:cNvPicPr>
          <p:nvPr/>
        </p:nvPicPr>
        <p:blipFill rotWithShape="1">
          <a:blip r:embed="rId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7" name="Picture 16" descr="Graphical user interface, Teams&#10;&#10;Description automatically generated with medium confidence">
            <a:extLst>
              <a:ext uri="{FF2B5EF4-FFF2-40B4-BE49-F238E27FC236}">
                <a16:creationId xmlns:a16="http://schemas.microsoft.com/office/drawing/2014/main" id="{CE553612-EEE3-B64A-B068-A22A4C9FF9B5}"/>
              </a:ext>
            </a:extLst>
          </p:cNvPr>
          <p:cNvPicPr>
            <a:picLocks noChangeAspect="1"/>
          </p:cNvPicPr>
          <p:nvPr/>
        </p:nvPicPr>
        <p:blipFill rotWithShape="1">
          <a:blip r:embed="rId6"/>
          <a:srcRect t="3991" b="1"/>
          <a:stretch/>
        </p:blipFill>
        <p:spPr>
          <a:xfrm>
            <a:off x="1504905" y="6273404"/>
            <a:ext cx="914826" cy="543413"/>
          </a:xfrm>
          <a:prstGeom prst="rect">
            <a:avLst/>
          </a:prstGeom>
        </p:spPr>
      </p:pic>
      <p:sp>
        <p:nvSpPr>
          <p:cNvPr id="18" name="TextBox 17">
            <a:extLst>
              <a:ext uri="{FF2B5EF4-FFF2-40B4-BE49-F238E27FC236}">
                <a16:creationId xmlns:a16="http://schemas.microsoft.com/office/drawing/2014/main" id="{B432DF94-2334-8D74-8AFF-E58302AD74E0}"/>
              </a:ext>
            </a:extLst>
          </p:cNvPr>
          <p:cNvSpPr txBox="1"/>
          <p:nvPr/>
        </p:nvSpPr>
        <p:spPr>
          <a:xfrm>
            <a:off x="7494922" y="6432690"/>
            <a:ext cx="2101537" cy="215444"/>
          </a:xfrm>
          <a:prstGeom prst="rect">
            <a:avLst/>
          </a:prstGeom>
          <a:noFill/>
        </p:spPr>
        <p:txBody>
          <a:bodyPr wrap="none" lIns="0" tIns="0" rIns="0" bIns="0" rtlCol="0">
            <a:spAutoFit/>
          </a:bodyPr>
          <a:lstStyle/>
          <a:p>
            <a:r>
              <a:rPr lang="en-BE" sz="1400" dirty="0">
                <a:solidFill>
                  <a:schemeClr val="tx2"/>
                </a:solidFill>
              </a:rPr>
              <a:t>Here we took </a:t>
            </a:r>
            <a:r>
              <a:rPr lang="en-US" sz="1400" i="0" dirty="0">
                <a:solidFill>
                  <a:schemeClr val="tx2"/>
                </a:solidFill>
                <a:latin typeface="+mj-lt"/>
                <a:ea typeface="Cambria Math" panose="02040503050406030204" pitchFamily="18" charset="0"/>
              </a:rPr>
              <a:t>R = 1 M</a:t>
            </a:r>
            <a:r>
              <a:rPr lang="el-GR" sz="1400" i="0" dirty="0">
                <a:solidFill>
                  <a:schemeClr val="tx2"/>
                </a:solidFill>
                <a:latin typeface="+mj-lt"/>
                <a:ea typeface="Cambria Math" panose="02040503050406030204" pitchFamily="18" charset="0"/>
              </a:rPr>
              <a:t>Ω/□</a:t>
            </a:r>
            <a:r>
              <a:rPr lang="en-BE" sz="1400" dirty="0">
                <a:solidFill>
                  <a:schemeClr val="tx2"/>
                </a:solidFill>
              </a:rPr>
              <a:t>.</a:t>
            </a:r>
          </a:p>
        </p:txBody>
      </p:sp>
      <p:cxnSp>
        <p:nvCxnSpPr>
          <p:cNvPr id="20" name="Straight Arrow Connector 19">
            <a:extLst>
              <a:ext uri="{FF2B5EF4-FFF2-40B4-BE49-F238E27FC236}">
                <a16:creationId xmlns:a16="http://schemas.microsoft.com/office/drawing/2014/main" id="{89A70C3C-F38C-438A-CCCD-ADAAADB87DD5}"/>
              </a:ext>
            </a:extLst>
          </p:cNvPr>
          <p:cNvCxnSpPr/>
          <p:nvPr/>
        </p:nvCxnSpPr>
        <p:spPr>
          <a:xfrm>
            <a:off x="5974119" y="4292752"/>
            <a:ext cx="240681" cy="0"/>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39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A white rectangular object with black text&#10;&#10;Description automatically generated">
            <a:extLst>
              <a:ext uri="{FF2B5EF4-FFF2-40B4-BE49-F238E27FC236}">
                <a16:creationId xmlns:a16="http://schemas.microsoft.com/office/drawing/2014/main" id="{491A6DB2-9568-39E4-3A60-C58B5FEF6F08}"/>
              </a:ext>
            </a:extLst>
          </p:cNvPr>
          <p:cNvPicPr>
            <a:picLocks noChangeAspect="1"/>
          </p:cNvPicPr>
          <p:nvPr/>
        </p:nvPicPr>
        <p:blipFill>
          <a:blip r:embed="rId3"/>
          <a:stretch>
            <a:fillRect/>
          </a:stretch>
        </p:blipFill>
        <p:spPr>
          <a:xfrm>
            <a:off x="4388582" y="2826593"/>
            <a:ext cx="3967277" cy="2184624"/>
          </a:xfrm>
          <a:prstGeom prst="rect">
            <a:avLst/>
          </a:prstGeom>
        </p:spPr>
      </p:pic>
      <p:pic>
        <p:nvPicPr>
          <p:cNvPr id="18" name="Picture 17" descr="A group of graphs with numbers&#10;&#10;Description automatically generated">
            <a:extLst>
              <a:ext uri="{FF2B5EF4-FFF2-40B4-BE49-F238E27FC236}">
                <a16:creationId xmlns:a16="http://schemas.microsoft.com/office/drawing/2014/main" id="{0AA35625-2C04-5445-0EFE-A48EA212CB99}"/>
              </a:ext>
            </a:extLst>
          </p:cNvPr>
          <p:cNvPicPr>
            <a:picLocks noChangeAspect="1"/>
          </p:cNvPicPr>
          <p:nvPr/>
        </p:nvPicPr>
        <p:blipFill rotWithShape="1">
          <a:blip r:embed="rId4"/>
          <a:srcRect l="54639" t="1613" b="49634"/>
          <a:stretch/>
        </p:blipFill>
        <p:spPr>
          <a:xfrm>
            <a:off x="506319" y="2714335"/>
            <a:ext cx="3429170" cy="3372565"/>
          </a:xfrm>
          <a:prstGeom prst="rect">
            <a:avLst/>
          </a:prstGeom>
        </p:spPr>
      </p:pic>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20872"/>
          </a:xfrm>
        </p:spPr>
        <p:txBody>
          <a:bodyPr/>
          <a:lstStyle/>
          <a:p>
            <a:r>
              <a:rPr lang="en-US" sz="2800" dirty="0"/>
              <a:t>Charge diffusion in a thin resistive layer</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graphs with numbers&#10;&#10;Description automatically generated">
            <a:extLst>
              <a:ext uri="{FF2B5EF4-FFF2-40B4-BE49-F238E27FC236}">
                <a16:creationId xmlns:a16="http://schemas.microsoft.com/office/drawing/2014/main" id="{47D2F56D-32B9-511E-A3CB-D3F99DCD0531}"/>
              </a:ext>
            </a:extLst>
          </p:cNvPr>
          <p:cNvPicPr>
            <a:picLocks noChangeAspect="1"/>
          </p:cNvPicPr>
          <p:nvPr/>
        </p:nvPicPr>
        <p:blipFill rotWithShape="1">
          <a:blip r:embed="rId4"/>
          <a:srcRect l="-317" t="53078" r="54958" b="423"/>
          <a:stretch/>
        </p:blipFill>
        <p:spPr>
          <a:xfrm>
            <a:off x="8297953" y="2826593"/>
            <a:ext cx="3429170" cy="3216641"/>
          </a:xfrm>
          <a:prstGeom prst="rect">
            <a:avLst/>
          </a:prstGeom>
        </p:spPr>
      </p:pic>
      <p:sp>
        <p:nvSpPr>
          <p:cNvPr id="12" name="TextBox 11">
            <a:extLst>
              <a:ext uri="{FF2B5EF4-FFF2-40B4-BE49-F238E27FC236}">
                <a16:creationId xmlns:a16="http://schemas.microsoft.com/office/drawing/2014/main" id="{90E18FDD-5F85-46AF-BB4E-A05C0ED45C0B}"/>
              </a:ext>
            </a:extLst>
          </p:cNvPr>
          <p:cNvSpPr txBox="1"/>
          <p:nvPr/>
        </p:nvSpPr>
        <p:spPr>
          <a:xfrm>
            <a:off x="2186629" y="3654090"/>
            <a:ext cx="1154162" cy="276999"/>
          </a:xfrm>
          <a:prstGeom prst="rect">
            <a:avLst/>
          </a:prstGeom>
          <a:noFill/>
        </p:spPr>
        <p:txBody>
          <a:bodyPr wrap="none" lIns="0" tIns="0" rIns="0" bIns="0" rtlCol="0">
            <a:spAutoFit/>
          </a:bodyPr>
          <a:lstStyle/>
          <a:p>
            <a:pPr algn="l"/>
            <a:r>
              <a:rPr lang="en-BE" dirty="0">
                <a:ln>
                  <a:solidFill>
                    <a:srgbClr val="93B237"/>
                  </a:solidFill>
                </a:ln>
                <a:solidFill>
                  <a:srgbClr val="93B237"/>
                </a:solidFill>
              </a:rPr>
              <a:t>full solution</a:t>
            </a:r>
          </a:p>
        </p:txBody>
      </p:sp>
      <p:cxnSp>
        <p:nvCxnSpPr>
          <p:cNvPr id="13" name="Straight Arrow Connector 12">
            <a:extLst>
              <a:ext uri="{FF2B5EF4-FFF2-40B4-BE49-F238E27FC236}">
                <a16:creationId xmlns:a16="http://schemas.microsoft.com/office/drawing/2014/main" id="{913C1694-1456-0870-021A-50772295314B}"/>
              </a:ext>
            </a:extLst>
          </p:cNvPr>
          <p:cNvCxnSpPr>
            <a:cxnSpLocks/>
            <a:stCxn id="12" idx="1"/>
          </p:cNvCxnSpPr>
          <p:nvPr/>
        </p:nvCxnSpPr>
        <p:spPr>
          <a:xfrm flipH="1">
            <a:off x="1539815" y="3792590"/>
            <a:ext cx="646814" cy="400209"/>
          </a:xfrm>
          <a:prstGeom prst="straightConnector1">
            <a:avLst/>
          </a:prstGeom>
          <a:ln>
            <a:solidFill>
              <a:srgbClr val="93B23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3FEE8D-9F98-16FE-3C63-DC56684D040F}"/>
              </a:ext>
            </a:extLst>
          </p:cNvPr>
          <p:cNvSpPr txBox="1"/>
          <p:nvPr/>
        </p:nvSpPr>
        <p:spPr>
          <a:xfrm>
            <a:off x="2035527" y="3313624"/>
            <a:ext cx="1427559" cy="276999"/>
          </a:xfrm>
          <a:prstGeom prst="rect">
            <a:avLst/>
          </a:prstGeom>
          <a:noFill/>
        </p:spPr>
        <p:txBody>
          <a:bodyPr wrap="square" lIns="0" tIns="0" rIns="0" bIns="0" rtlCol="0">
            <a:spAutoFit/>
          </a:bodyPr>
          <a:lstStyle/>
          <a:p>
            <a:pPr algn="l"/>
            <a:r>
              <a:rPr lang="en-BE" dirty="0">
                <a:solidFill>
                  <a:srgbClr val="5D81B6"/>
                </a:solidFill>
              </a:rPr>
              <a:t>Q</a:t>
            </a:r>
            <a:r>
              <a:rPr lang="en-GB" baseline="-25000" dirty="0">
                <a:solidFill>
                  <a:srgbClr val="5D81B6"/>
                </a:solidFill>
              </a:rPr>
              <a:t>Tel</a:t>
            </a:r>
            <a:endParaRPr lang="en-BE" baseline="-25000" dirty="0">
              <a:solidFill>
                <a:srgbClr val="5D81B6"/>
              </a:solidFill>
            </a:endParaRPr>
          </a:p>
        </p:txBody>
      </p:sp>
      <p:cxnSp>
        <p:nvCxnSpPr>
          <p:cNvPr id="17" name="Straight Arrow Connector 16">
            <a:extLst>
              <a:ext uri="{FF2B5EF4-FFF2-40B4-BE49-F238E27FC236}">
                <a16:creationId xmlns:a16="http://schemas.microsoft.com/office/drawing/2014/main" id="{A9F05AB7-7043-2658-C1ED-B3CEAD97B18A}"/>
              </a:ext>
            </a:extLst>
          </p:cNvPr>
          <p:cNvCxnSpPr>
            <a:cxnSpLocks/>
          </p:cNvCxnSpPr>
          <p:nvPr/>
        </p:nvCxnSpPr>
        <p:spPr>
          <a:xfrm flipH="1">
            <a:off x="1474485" y="3477011"/>
            <a:ext cx="540439" cy="203333"/>
          </a:xfrm>
          <a:prstGeom prst="straightConnector1">
            <a:avLst/>
          </a:prstGeom>
          <a:ln>
            <a:solidFill>
              <a:srgbClr val="5D81B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D76CE8-56BA-1AB5-A05E-BB6EFBF73060}"/>
              </a:ext>
            </a:extLst>
          </p:cNvPr>
          <p:cNvSpPr txBox="1"/>
          <p:nvPr/>
        </p:nvSpPr>
        <p:spPr>
          <a:xfrm>
            <a:off x="326046" y="1016766"/>
            <a:ext cx="11376025" cy="646331"/>
          </a:xfrm>
          <a:prstGeom prst="rect">
            <a:avLst/>
          </a:prstGeom>
          <a:noFill/>
        </p:spPr>
        <p:txBody>
          <a:bodyPr wrap="square">
            <a:spAutoFit/>
          </a:bodyPr>
          <a:lstStyle/>
          <a:p>
            <a:pPr marL="0" lvl="1" indent="0">
              <a:buNone/>
            </a:pPr>
            <a:r>
              <a:rPr lang="en-US" dirty="0">
                <a:solidFill>
                  <a:schemeClr val="tx2"/>
                </a:solidFill>
              </a:rPr>
              <a:t>The </a:t>
            </a:r>
            <a:r>
              <a:rPr lang="en-US" dirty="0">
                <a:solidFill>
                  <a:srgbClr val="93B237"/>
                </a:solidFill>
              </a:rPr>
              <a:t>full solution </a:t>
            </a:r>
            <a:r>
              <a:rPr lang="en-US" dirty="0">
                <a:solidFill>
                  <a:schemeClr val="tx2"/>
                </a:solidFill>
              </a:rPr>
              <a:t>of a charge diffusing in an infinite extending resistive layer can be understood in terms of an </a:t>
            </a:r>
            <a:r>
              <a:rPr lang="en-US" dirty="0" err="1">
                <a:solidFill>
                  <a:schemeClr val="tx2"/>
                </a:solidFill>
              </a:rPr>
              <a:t>Rc</a:t>
            </a:r>
            <a:r>
              <a:rPr lang="en-US" dirty="0">
                <a:solidFill>
                  <a:schemeClr val="tx2"/>
                </a:solidFill>
              </a:rPr>
              <a:t> time constant as it reduces to the solution to the </a:t>
            </a:r>
            <a:r>
              <a:rPr lang="en-US" dirty="0">
                <a:solidFill>
                  <a:srgbClr val="0033A0"/>
                </a:solidFill>
              </a:rPr>
              <a:t>Telegraph equation</a:t>
            </a:r>
            <a:r>
              <a:rPr lang="en-US" dirty="0">
                <a:solidFill>
                  <a:schemeClr val="tx2"/>
                </a:solidFill>
              </a:rPr>
              <a:t> for late times (t&gt;</a:t>
            </a:r>
            <a:r>
              <a:rPr lang="en-US" dirty="0" err="1">
                <a:solidFill>
                  <a:schemeClr val="tx2"/>
                </a:solidFill>
              </a:rPr>
              <a:t>Rc</a:t>
            </a:r>
            <a:r>
              <a:rPr lang="en-US" dirty="0">
                <a:solidFill>
                  <a:schemeClr val="tx2"/>
                </a:solidFill>
              </a:rPr>
              <a:t>).</a:t>
            </a:r>
          </a:p>
        </p:txBody>
      </p:sp>
      <p:pic>
        <p:nvPicPr>
          <p:cNvPr id="29" name="Picture 28" descr="A math equation with numbers and symbols&#10;&#10;Description automatically generated">
            <a:extLst>
              <a:ext uri="{FF2B5EF4-FFF2-40B4-BE49-F238E27FC236}">
                <a16:creationId xmlns:a16="http://schemas.microsoft.com/office/drawing/2014/main" id="{F3CDED96-EFEB-7975-A970-3040E0CBA47F}"/>
              </a:ext>
            </a:extLst>
          </p:cNvPr>
          <p:cNvPicPr>
            <a:picLocks noChangeAspect="1"/>
          </p:cNvPicPr>
          <p:nvPr/>
        </p:nvPicPr>
        <p:blipFill>
          <a:blip r:embed="rId5"/>
          <a:stretch>
            <a:fillRect/>
          </a:stretch>
        </p:blipFill>
        <p:spPr>
          <a:xfrm>
            <a:off x="3866399" y="1928764"/>
            <a:ext cx="4346709" cy="620958"/>
          </a:xfrm>
          <a:prstGeom prst="rect">
            <a:avLst/>
          </a:prstGeom>
        </p:spPr>
      </p:pic>
      <p:cxnSp>
        <p:nvCxnSpPr>
          <p:cNvPr id="37" name="Straight Arrow Connector 36">
            <a:extLst>
              <a:ext uri="{FF2B5EF4-FFF2-40B4-BE49-F238E27FC236}">
                <a16:creationId xmlns:a16="http://schemas.microsoft.com/office/drawing/2014/main" id="{6EC4AA12-74D5-B7EC-E66D-3E9CB321E7C5}"/>
              </a:ext>
            </a:extLst>
          </p:cNvPr>
          <p:cNvCxnSpPr>
            <a:cxnSpLocks/>
          </p:cNvCxnSpPr>
          <p:nvPr/>
        </p:nvCxnSpPr>
        <p:spPr>
          <a:xfrm flipH="1" flipV="1">
            <a:off x="3966127" y="5327492"/>
            <a:ext cx="2073627" cy="7033"/>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B70DC0-8A1C-EDE3-E9C7-52010534E41A}"/>
              </a:ext>
            </a:extLst>
          </p:cNvPr>
          <p:cNvCxnSpPr/>
          <p:nvPr/>
        </p:nvCxnSpPr>
        <p:spPr>
          <a:xfrm>
            <a:off x="6039754" y="4729654"/>
            <a:ext cx="0" cy="620111"/>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73F85EE-8EE2-DC54-5411-D70630B3226E}"/>
              </a:ext>
            </a:extLst>
          </p:cNvPr>
          <p:cNvCxnSpPr/>
          <p:nvPr/>
        </p:nvCxnSpPr>
        <p:spPr>
          <a:xfrm>
            <a:off x="7092766" y="4729654"/>
            <a:ext cx="0" cy="620111"/>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FE8ED6-A378-2B2B-2E80-3B7AEB630B01}"/>
              </a:ext>
            </a:extLst>
          </p:cNvPr>
          <p:cNvCxnSpPr>
            <a:cxnSpLocks/>
          </p:cNvCxnSpPr>
          <p:nvPr/>
        </p:nvCxnSpPr>
        <p:spPr>
          <a:xfrm flipV="1">
            <a:off x="7092766" y="5327492"/>
            <a:ext cx="1235307" cy="7033"/>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413835A-E390-0F15-9E43-4B8DFEA4B05B}"/>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5" name="Picture 54" descr="Logo&#10;&#10;Description automatically generated with medium confidence">
            <a:extLst>
              <a:ext uri="{FF2B5EF4-FFF2-40B4-BE49-F238E27FC236}">
                <a16:creationId xmlns:a16="http://schemas.microsoft.com/office/drawing/2014/main" id="{F2556B91-A7B5-34BF-D678-1DE24727F8C8}"/>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57" name="Picture 56" descr="Graphical user interface, Teams&#10;&#10;Description automatically generated with medium confidence">
            <a:extLst>
              <a:ext uri="{FF2B5EF4-FFF2-40B4-BE49-F238E27FC236}">
                <a16:creationId xmlns:a16="http://schemas.microsoft.com/office/drawing/2014/main" id="{479B9631-8364-0461-E880-DEBB9054943D}"/>
              </a:ext>
            </a:extLst>
          </p:cNvPr>
          <p:cNvPicPr>
            <a:picLocks noChangeAspect="1"/>
          </p:cNvPicPr>
          <p:nvPr/>
        </p:nvPicPr>
        <p:blipFill rotWithShape="1">
          <a:blip r:embed="rId7"/>
          <a:srcRect t="3991" b="1"/>
          <a:stretch/>
        </p:blipFill>
        <p:spPr>
          <a:xfrm>
            <a:off x="1504905" y="6273404"/>
            <a:ext cx="914826" cy="543413"/>
          </a:xfrm>
          <a:prstGeom prst="rect">
            <a:avLst/>
          </a:prstGeom>
        </p:spPr>
      </p:pic>
      <p:sp>
        <p:nvSpPr>
          <p:cNvPr id="65" name="TextBox 64">
            <a:extLst>
              <a:ext uri="{FF2B5EF4-FFF2-40B4-BE49-F238E27FC236}">
                <a16:creationId xmlns:a16="http://schemas.microsoft.com/office/drawing/2014/main" id="{E65EDB8B-6F2E-7AEB-CC34-CAA5BD03B9DC}"/>
              </a:ext>
            </a:extLst>
          </p:cNvPr>
          <p:cNvSpPr txBox="1"/>
          <p:nvPr/>
        </p:nvSpPr>
        <p:spPr>
          <a:xfrm>
            <a:off x="7494922" y="6432690"/>
            <a:ext cx="3478516" cy="215444"/>
          </a:xfrm>
          <a:prstGeom prst="rect">
            <a:avLst/>
          </a:prstGeom>
          <a:noFill/>
        </p:spPr>
        <p:txBody>
          <a:bodyPr wrap="none" lIns="0" tIns="0" rIns="0" bIns="0" rtlCol="0">
            <a:spAutoFit/>
          </a:bodyPr>
          <a:lstStyle/>
          <a:p>
            <a:r>
              <a:rPr lang="en-BE" sz="1400" dirty="0">
                <a:solidFill>
                  <a:schemeClr val="tx2"/>
                </a:solidFill>
              </a:rPr>
              <a:t>Here we took </a:t>
            </a:r>
            <a:r>
              <a:rPr lang="en-US" sz="1400" i="0" dirty="0">
                <a:solidFill>
                  <a:schemeClr val="tx2"/>
                </a:solidFill>
                <a:latin typeface="+mj-lt"/>
                <a:ea typeface="Cambria Math" panose="02040503050406030204" pitchFamily="18" charset="0"/>
              </a:rPr>
              <a:t>R = 1 M</a:t>
            </a:r>
            <a:r>
              <a:rPr lang="el-GR" sz="1400" i="0" dirty="0">
                <a:solidFill>
                  <a:schemeClr val="tx2"/>
                </a:solidFill>
                <a:latin typeface="+mj-lt"/>
                <a:ea typeface="Cambria Math" panose="02040503050406030204" pitchFamily="18" charset="0"/>
              </a:rPr>
              <a:t>Ω/□</a:t>
            </a:r>
            <a:r>
              <a:rPr lang="en-US" sz="1400" dirty="0">
                <a:solidFill>
                  <a:schemeClr val="tx2"/>
                </a:solidFill>
                <a:latin typeface="+mj-lt"/>
                <a:ea typeface="Cambria Math" panose="02040503050406030204" pitchFamily="18" charset="0"/>
              </a:rPr>
              <a:t> and </a:t>
            </a:r>
            <a:r>
              <a:rPr lang="en-US" sz="1400" dirty="0" err="1">
                <a:solidFill>
                  <a:schemeClr val="tx2"/>
                </a:solidFill>
                <a:latin typeface="+mj-lt"/>
                <a:ea typeface="Cambria Math" panose="02040503050406030204" pitchFamily="18" charset="0"/>
              </a:rPr>
              <a:t>w</a:t>
            </a:r>
            <a:r>
              <a:rPr lang="en-US" sz="1400" baseline="-25000" dirty="0" err="1">
                <a:solidFill>
                  <a:schemeClr val="tx2"/>
                </a:solidFill>
                <a:latin typeface="+mj-lt"/>
                <a:ea typeface="Cambria Math" panose="02040503050406030204" pitchFamily="18" charset="0"/>
              </a:rPr>
              <a:t>x</a:t>
            </a:r>
            <a:r>
              <a:rPr lang="en-US" sz="1400" dirty="0">
                <a:solidFill>
                  <a:schemeClr val="tx2"/>
                </a:solidFill>
                <a:latin typeface="+mj-lt"/>
                <a:ea typeface="Cambria Math" panose="02040503050406030204" pitchFamily="18" charset="0"/>
              </a:rPr>
              <a:t> = </a:t>
            </a:r>
            <a:r>
              <a:rPr lang="el-GR" sz="1400" dirty="0">
                <a:solidFill>
                  <a:schemeClr val="tx2"/>
                </a:solidFill>
                <a:latin typeface="+mj-lt"/>
                <a:ea typeface="Cambria Math" panose="02040503050406030204" pitchFamily="18" charset="0"/>
              </a:rPr>
              <a:t>200 μ</a:t>
            </a:r>
            <a:r>
              <a:rPr lang="en-US" sz="1400" dirty="0">
                <a:solidFill>
                  <a:schemeClr val="tx2"/>
                </a:solidFill>
                <a:latin typeface="+mj-lt"/>
                <a:ea typeface="Cambria Math" panose="02040503050406030204" pitchFamily="18" charset="0"/>
              </a:rPr>
              <a:t>m</a:t>
            </a:r>
            <a:r>
              <a:rPr lang="en-BE" sz="1400" dirty="0">
                <a:solidFill>
                  <a:schemeClr val="tx2"/>
                </a:solidFill>
              </a:rPr>
              <a:t>.</a:t>
            </a:r>
          </a:p>
        </p:txBody>
      </p:sp>
    </p:spTree>
    <p:extLst>
      <p:ext uri="{BB962C8B-B14F-4D97-AF65-F5344CB8AC3E}">
        <p14:creationId xmlns:p14="http://schemas.microsoft.com/office/powerpoint/2010/main" val="23673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20872"/>
          </a:xfrm>
        </p:spPr>
        <p:txBody>
          <a:bodyPr/>
          <a:lstStyle/>
          <a:p>
            <a:r>
              <a:rPr lang="en-US" sz="2800" dirty="0"/>
              <a:t>Signal ‘spreading’ in a thin resistive layer</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A group of graphs with different colored lines&#10;&#10;Description automatically generated">
            <a:extLst>
              <a:ext uri="{FF2B5EF4-FFF2-40B4-BE49-F238E27FC236}">
                <a16:creationId xmlns:a16="http://schemas.microsoft.com/office/drawing/2014/main" id="{D7DC59EE-2B1A-C942-4E29-02EC17114E5B}"/>
              </a:ext>
            </a:extLst>
          </p:cNvPr>
          <p:cNvPicPr>
            <a:picLocks noChangeAspect="1"/>
          </p:cNvPicPr>
          <p:nvPr/>
        </p:nvPicPr>
        <p:blipFill rotWithShape="1">
          <a:blip r:embed="rId3"/>
          <a:srcRect t="50590" r="50495"/>
          <a:stretch/>
        </p:blipFill>
        <p:spPr>
          <a:xfrm>
            <a:off x="5556250" y="4070400"/>
            <a:ext cx="2359026" cy="2067738"/>
          </a:xfrm>
          <a:prstGeom prst="rect">
            <a:avLst/>
          </a:prstGeom>
        </p:spPr>
      </p:pic>
      <p:pic>
        <p:nvPicPr>
          <p:cNvPr id="11" name="Picture 10" descr="A math equations and formulas&#10;&#10;Description automatically generated with medium confidence">
            <a:extLst>
              <a:ext uri="{FF2B5EF4-FFF2-40B4-BE49-F238E27FC236}">
                <a16:creationId xmlns:a16="http://schemas.microsoft.com/office/drawing/2014/main" id="{760CBC5F-E741-5237-B14F-C5A2E9470765}"/>
              </a:ext>
            </a:extLst>
          </p:cNvPr>
          <p:cNvPicPr>
            <a:picLocks noChangeAspect="1"/>
          </p:cNvPicPr>
          <p:nvPr/>
        </p:nvPicPr>
        <p:blipFill>
          <a:blip r:embed="rId4"/>
          <a:stretch>
            <a:fillRect/>
          </a:stretch>
        </p:blipFill>
        <p:spPr>
          <a:xfrm>
            <a:off x="3981306" y="1767517"/>
            <a:ext cx="4083320" cy="2024544"/>
          </a:xfrm>
          <a:prstGeom prst="rect">
            <a:avLst/>
          </a:prstGeom>
        </p:spPr>
      </p:pic>
      <p:pic>
        <p:nvPicPr>
          <p:cNvPr id="12" name="Picture 11" descr="A group of graphs with different colored lines&#10;&#10;Description automatically generated">
            <a:extLst>
              <a:ext uri="{FF2B5EF4-FFF2-40B4-BE49-F238E27FC236}">
                <a16:creationId xmlns:a16="http://schemas.microsoft.com/office/drawing/2014/main" id="{FBE7977C-6950-16AB-E9F4-9D5A95E26356}"/>
              </a:ext>
            </a:extLst>
          </p:cNvPr>
          <p:cNvPicPr>
            <a:picLocks noChangeAspect="1"/>
          </p:cNvPicPr>
          <p:nvPr/>
        </p:nvPicPr>
        <p:blipFill rotWithShape="1">
          <a:blip r:embed="rId3"/>
          <a:srcRect l="50495" b="49214"/>
          <a:stretch/>
        </p:blipFill>
        <p:spPr>
          <a:xfrm>
            <a:off x="2814189" y="4070400"/>
            <a:ext cx="2359026" cy="2125306"/>
          </a:xfrm>
          <a:prstGeom prst="rect">
            <a:avLst/>
          </a:prstGeom>
        </p:spPr>
      </p:pic>
      <p:pic>
        <p:nvPicPr>
          <p:cNvPr id="16" name="Picture 15" descr="A group of graphs with different colored lines&#10;&#10;Description automatically generated">
            <a:extLst>
              <a:ext uri="{FF2B5EF4-FFF2-40B4-BE49-F238E27FC236}">
                <a16:creationId xmlns:a16="http://schemas.microsoft.com/office/drawing/2014/main" id="{1BF88DEA-55FA-5552-4B3F-9D717F42A584}"/>
              </a:ext>
            </a:extLst>
          </p:cNvPr>
          <p:cNvPicPr>
            <a:picLocks noChangeAspect="1"/>
          </p:cNvPicPr>
          <p:nvPr/>
        </p:nvPicPr>
        <p:blipFill rotWithShape="1">
          <a:blip r:embed="rId3"/>
          <a:srcRect l="50495" t="50590"/>
          <a:stretch/>
        </p:blipFill>
        <p:spPr>
          <a:xfrm>
            <a:off x="9295620" y="4070400"/>
            <a:ext cx="2359026" cy="2067738"/>
          </a:xfrm>
          <a:prstGeom prst="rect">
            <a:avLst/>
          </a:prstGeom>
        </p:spPr>
      </p:pic>
      <p:cxnSp>
        <p:nvCxnSpPr>
          <p:cNvPr id="18" name="Straight Arrow Connector 17">
            <a:extLst>
              <a:ext uri="{FF2B5EF4-FFF2-40B4-BE49-F238E27FC236}">
                <a16:creationId xmlns:a16="http://schemas.microsoft.com/office/drawing/2014/main" id="{C618F6DB-9338-8EE7-F74C-7D6D0DDFB0F3}"/>
              </a:ext>
            </a:extLst>
          </p:cNvPr>
          <p:cNvCxnSpPr>
            <a:cxnSpLocks/>
          </p:cNvCxnSpPr>
          <p:nvPr/>
        </p:nvCxnSpPr>
        <p:spPr>
          <a:xfrm flipH="1">
            <a:off x="2621280" y="3729275"/>
            <a:ext cx="1906269" cy="44038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807F930-9B7B-C769-0622-689FB638C540}"/>
              </a:ext>
            </a:extLst>
          </p:cNvPr>
          <p:cNvCxnSpPr>
            <a:cxnSpLocks/>
          </p:cNvCxnSpPr>
          <p:nvPr/>
        </p:nvCxnSpPr>
        <p:spPr>
          <a:xfrm flipH="1">
            <a:off x="5171208" y="3729275"/>
            <a:ext cx="464755" cy="44038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F93D18-4D22-0B9E-ACBC-43B78149B422}"/>
              </a:ext>
            </a:extLst>
          </p:cNvPr>
          <p:cNvCxnSpPr>
            <a:cxnSpLocks/>
            <a:endCxn id="39" idx="0"/>
          </p:cNvCxnSpPr>
          <p:nvPr/>
        </p:nvCxnSpPr>
        <p:spPr>
          <a:xfrm>
            <a:off x="6687994" y="3740424"/>
            <a:ext cx="47769" cy="32997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BE0C2D-BC1D-8C5C-E9E0-E67BCD27A6E4}"/>
              </a:ext>
            </a:extLst>
          </p:cNvPr>
          <p:cNvCxnSpPr>
            <a:cxnSpLocks/>
            <a:endCxn id="16" idx="1"/>
          </p:cNvCxnSpPr>
          <p:nvPr/>
        </p:nvCxnSpPr>
        <p:spPr>
          <a:xfrm>
            <a:off x="7915276" y="5089982"/>
            <a:ext cx="1380344" cy="1428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5CAAEA0-5BE8-07CC-A229-B975DED6B6E6}"/>
              </a:ext>
            </a:extLst>
          </p:cNvPr>
          <p:cNvSpPr txBox="1"/>
          <p:nvPr/>
        </p:nvSpPr>
        <p:spPr>
          <a:xfrm>
            <a:off x="7900848" y="4744356"/>
            <a:ext cx="1872900" cy="307777"/>
          </a:xfrm>
          <a:prstGeom prst="rect">
            <a:avLst/>
          </a:prstGeom>
          <a:noFill/>
        </p:spPr>
        <p:txBody>
          <a:bodyPr wrap="square">
            <a:spAutoFit/>
          </a:bodyPr>
          <a:lstStyle/>
          <a:p>
            <a:pPr marL="0" lvl="1" indent="0">
              <a:buNone/>
            </a:pPr>
            <a:r>
              <a:rPr lang="en-US" sz="1400" dirty="0">
                <a:solidFill>
                  <a:schemeClr val="tx2"/>
                </a:solidFill>
              </a:rPr>
              <a:t>Unipolar shaper</a:t>
            </a:r>
            <a:endParaRPr lang="en-GB" sz="1400" dirty="0">
              <a:solidFill>
                <a:schemeClr val="tx2"/>
              </a:solidFil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AFD16C-25C8-7A0E-6AFF-E76F6BF70C60}"/>
                  </a:ext>
                </a:extLst>
              </p:cNvPr>
              <p:cNvSpPr txBox="1"/>
              <p:nvPr/>
            </p:nvSpPr>
            <p:spPr>
              <a:xfrm>
                <a:off x="3869485" y="5327806"/>
                <a:ext cx="69730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BE" sz="1200" i="1" dirty="0" smtClean="0">
                          <a:solidFill>
                            <a:schemeClr val="tx2"/>
                          </a:solidFill>
                          <a:latin typeface="Cambria Math" panose="02040503050406030204" pitchFamily="18" charset="0"/>
                        </a:rPr>
                        <m:t>500</m:t>
                      </m:r>
                      <m:r>
                        <a:rPr lang="en-BE" sz="1200" i="1" dirty="0">
                          <a:solidFill>
                            <a:schemeClr val="tx2"/>
                          </a:solidFill>
                          <a:latin typeface="Cambria Math" panose="02040503050406030204" pitchFamily="18" charset="0"/>
                        </a:rPr>
                        <m:t> </m:t>
                      </m:r>
                      <m:r>
                        <a:rPr lang="en-BE" sz="1200" i="1" dirty="0" smtClean="0">
                          <a:solidFill>
                            <a:schemeClr val="tx2"/>
                          </a:solidFill>
                          <a:latin typeface="Cambria Math" panose="02040503050406030204" pitchFamily="18" charset="0"/>
                        </a:rPr>
                        <m:t>𝑘</m:t>
                      </m:r>
                      <m:r>
                        <m:rPr>
                          <m:sty m:val="p"/>
                        </m:rPr>
                        <a:rPr lang="el-GR" sz="1200" i="1" dirty="0" smtClean="0">
                          <a:solidFill>
                            <a:schemeClr val="tx2"/>
                          </a:solidFill>
                          <a:latin typeface="Cambria Math" panose="02040503050406030204" pitchFamily="18" charset="0"/>
                          <a:ea typeface="Cambria Math" panose="02040503050406030204" pitchFamily="18" charset="0"/>
                        </a:rPr>
                        <m:t>Ω</m:t>
                      </m:r>
                      <m:r>
                        <a:rPr lang="en-US" sz="1200" i="1">
                          <a:solidFill>
                            <a:schemeClr val="tx2"/>
                          </a:solidFill>
                          <a:latin typeface="Cambria Math" panose="02040503050406030204" pitchFamily="18" charset="0"/>
                          <a:ea typeface="Cambria Math" panose="02040503050406030204" pitchFamily="18" charset="0"/>
                        </a:rPr>
                        <m:t>/□</m:t>
                      </m:r>
                    </m:oMath>
                  </m:oMathPara>
                </a14:m>
                <a:endParaRPr lang="en-BE" sz="1200" dirty="0">
                  <a:solidFill>
                    <a:schemeClr val="tx2"/>
                  </a:solidFill>
                </a:endParaRPr>
              </a:p>
            </p:txBody>
          </p:sp>
        </mc:Choice>
        <mc:Fallback xmlns="">
          <p:sp>
            <p:nvSpPr>
              <p:cNvPr id="13" name="TextBox 12">
                <a:extLst>
                  <a:ext uri="{FF2B5EF4-FFF2-40B4-BE49-F238E27FC236}">
                    <a16:creationId xmlns:a16="http://schemas.microsoft.com/office/drawing/2014/main" id="{84AFD16C-25C8-7A0E-6AFF-E76F6BF70C60}"/>
                  </a:ext>
                </a:extLst>
              </p:cNvPr>
              <p:cNvSpPr txBox="1">
                <a:spLocks noRot="1" noChangeAspect="1" noMove="1" noResize="1" noEditPoints="1" noAdjustHandles="1" noChangeArrowheads="1" noChangeShapeType="1" noTextEdit="1"/>
              </p:cNvSpPr>
              <p:nvPr/>
            </p:nvSpPr>
            <p:spPr>
              <a:xfrm>
                <a:off x="3869485" y="5327806"/>
                <a:ext cx="697307" cy="184666"/>
              </a:xfrm>
              <a:prstGeom prst="rect">
                <a:avLst/>
              </a:prstGeom>
              <a:blipFill>
                <a:blip r:embed="rId5"/>
                <a:stretch>
                  <a:fillRect l="-3571" r="-1786" b="-46667"/>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A40CC99-3CEB-E655-6BE3-972BEF7665CF}"/>
                  </a:ext>
                </a:extLst>
              </p:cNvPr>
              <p:cNvSpPr txBox="1"/>
              <p:nvPr/>
            </p:nvSpPr>
            <p:spPr>
              <a:xfrm>
                <a:off x="4031834" y="5087300"/>
                <a:ext cx="57387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dirty="0" smtClean="0">
                          <a:solidFill>
                            <a:schemeClr val="tx2"/>
                          </a:solidFill>
                          <a:latin typeface="Cambria Math" panose="02040503050406030204" pitchFamily="18" charset="0"/>
                        </a:rPr>
                        <m:t>1</m:t>
                      </m:r>
                      <m:r>
                        <a:rPr lang="en-BE" sz="1200" i="1" dirty="0">
                          <a:solidFill>
                            <a:schemeClr val="tx2"/>
                          </a:solidFill>
                          <a:latin typeface="Cambria Math" panose="02040503050406030204" pitchFamily="18" charset="0"/>
                        </a:rPr>
                        <m:t> </m:t>
                      </m:r>
                      <m:r>
                        <a:rPr lang="en-US" sz="1200" b="0" i="1" dirty="0" smtClean="0">
                          <a:solidFill>
                            <a:schemeClr val="tx2"/>
                          </a:solidFill>
                          <a:latin typeface="Cambria Math" panose="02040503050406030204" pitchFamily="18" charset="0"/>
                        </a:rPr>
                        <m:t>𝑀</m:t>
                      </m:r>
                      <m:r>
                        <m:rPr>
                          <m:sty m:val="p"/>
                        </m:rPr>
                        <a:rPr lang="el-GR" sz="1200" i="1" dirty="0" smtClean="0">
                          <a:solidFill>
                            <a:schemeClr val="tx2"/>
                          </a:solidFill>
                          <a:latin typeface="Cambria Math" panose="02040503050406030204" pitchFamily="18" charset="0"/>
                          <a:ea typeface="Cambria Math" panose="02040503050406030204" pitchFamily="18" charset="0"/>
                        </a:rPr>
                        <m:t>Ω</m:t>
                      </m:r>
                      <m:r>
                        <a:rPr lang="en-US" sz="1200" i="1">
                          <a:solidFill>
                            <a:schemeClr val="tx2"/>
                          </a:solidFill>
                          <a:latin typeface="Cambria Math" panose="02040503050406030204" pitchFamily="18" charset="0"/>
                          <a:ea typeface="Cambria Math" panose="02040503050406030204" pitchFamily="18" charset="0"/>
                        </a:rPr>
                        <m:t>/□</m:t>
                      </m:r>
                    </m:oMath>
                  </m:oMathPara>
                </a14:m>
                <a:endParaRPr lang="en-BE" sz="1200" dirty="0">
                  <a:solidFill>
                    <a:schemeClr val="tx2"/>
                  </a:solidFill>
                </a:endParaRPr>
              </a:p>
            </p:txBody>
          </p:sp>
        </mc:Choice>
        <mc:Fallback xmlns="">
          <p:sp>
            <p:nvSpPr>
              <p:cNvPr id="14" name="TextBox 13">
                <a:extLst>
                  <a:ext uri="{FF2B5EF4-FFF2-40B4-BE49-F238E27FC236}">
                    <a16:creationId xmlns:a16="http://schemas.microsoft.com/office/drawing/2014/main" id="{9A40CC99-3CEB-E655-6BE3-972BEF7665CF}"/>
                  </a:ext>
                </a:extLst>
              </p:cNvPr>
              <p:cNvSpPr txBox="1">
                <a:spLocks noRot="1" noChangeAspect="1" noMove="1" noResize="1" noEditPoints="1" noAdjustHandles="1" noChangeArrowheads="1" noChangeShapeType="1" noTextEdit="1"/>
              </p:cNvSpPr>
              <p:nvPr/>
            </p:nvSpPr>
            <p:spPr>
              <a:xfrm>
                <a:off x="4031834" y="5087300"/>
                <a:ext cx="573875" cy="184666"/>
              </a:xfrm>
              <a:prstGeom prst="rect">
                <a:avLst/>
              </a:prstGeom>
              <a:blipFill>
                <a:blip r:embed="rId6"/>
                <a:stretch>
                  <a:fillRect l="-6522" t="-6250" r="-2174" b="-37500"/>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B5E9339-ED43-CDDB-E0A7-0A5ADEE55F6D}"/>
                  </a:ext>
                </a:extLst>
              </p:cNvPr>
              <p:cNvSpPr txBox="1"/>
              <p:nvPr/>
            </p:nvSpPr>
            <p:spPr>
              <a:xfrm>
                <a:off x="4276291" y="4875732"/>
                <a:ext cx="658835"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dirty="0" smtClean="0">
                          <a:solidFill>
                            <a:schemeClr val="tx2"/>
                          </a:solidFill>
                          <a:latin typeface="Cambria Math" panose="02040503050406030204" pitchFamily="18" charset="0"/>
                        </a:rPr>
                        <m:t>10</m:t>
                      </m:r>
                      <m:r>
                        <a:rPr lang="en-BE" sz="1200" i="1" dirty="0">
                          <a:solidFill>
                            <a:schemeClr val="tx2"/>
                          </a:solidFill>
                          <a:latin typeface="Cambria Math" panose="02040503050406030204" pitchFamily="18" charset="0"/>
                        </a:rPr>
                        <m:t> </m:t>
                      </m:r>
                      <m:r>
                        <a:rPr lang="en-US" sz="1200" b="0" i="1" dirty="0" smtClean="0">
                          <a:solidFill>
                            <a:schemeClr val="tx2"/>
                          </a:solidFill>
                          <a:latin typeface="Cambria Math" panose="02040503050406030204" pitchFamily="18" charset="0"/>
                        </a:rPr>
                        <m:t>𝑀</m:t>
                      </m:r>
                      <m:r>
                        <m:rPr>
                          <m:sty m:val="p"/>
                        </m:rPr>
                        <a:rPr lang="el-GR" sz="1200" i="1" dirty="0" smtClean="0">
                          <a:solidFill>
                            <a:schemeClr val="tx2"/>
                          </a:solidFill>
                          <a:latin typeface="Cambria Math" panose="02040503050406030204" pitchFamily="18" charset="0"/>
                          <a:ea typeface="Cambria Math" panose="02040503050406030204" pitchFamily="18" charset="0"/>
                        </a:rPr>
                        <m:t>Ω</m:t>
                      </m:r>
                      <m:r>
                        <a:rPr lang="en-US" sz="1200" i="1">
                          <a:solidFill>
                            <a:schemeClr val="tx2"/>
                          </a:solidFill>
                          <a:latin typeface="Cambria Math" panose="02040503050406030204" pitchFamily="18" charset="0"/>
                          <a:ea typeface="Cambria Math" panose="02040503050406030204" pitchFamily="18" charset="0"/>
                        </a:rPr>
                        <m:t>/□</m:t>
                      </m:r>
                    </m:oMath>
                  </m:oMathPara>
                </a14:m>
                <a:endParaRPr lang="en-BE" sz="1200" dirty="0">
                  <a:solidFill>
                    <a:schemeClr val="tx2"/>
                  </a:solidFill>
                </a:endParaRPr>
              </a:p>
            </p:txBody>
          </p:sp>
        </mc:Choice>
        <mc:Fallback xmlns="">
          <p:sp>
            <p:nvSpPr>
              <p:cNvPr id="17" name="TextBox 16">
                <a:extLst>
                  <a:ext uri="{FF2B5EF4-FFF2-40B4-BE49-F238E27FC236}">
                    <a16:creationId xmlns:a16="http://schemas.microsoft.com/office/drawing/2014/main" id="{4B5E9339-ED43-CDDB-E0A7-0A5ADEE55F6D}"/>
                  </a:ext>
                </a:extLst>
              </p:cNvPr>
              <p:cNvSpPr txBox="1">
                <a:spLocks noRot="1" noChangeAspect="1" noMove="1" noResize="1" noEditPoints="1" noAdjustHandles="1" noChangeArrowheads="1" noChangeShapeType="1" noTextEdit="1"/>
              </p:cNvSpPr>
              <p:nvPr/>
            </p:nvSpPr>
            <p:spPr>
              <a:xfrm>
                <a:off x="4276291" y="4875732"/>
                <a:ext cx="658835" cy="184666"/>
              </a:xfrm>
              <a:prstGeom prst="rect">
                <a:avLst/>
              </a:prstGeom>
              <a:blipFill>
                <a:blip r:embed="rId7"/>
                <a:stretch>
                  <a:fillRect l="-3774" t="-6667" r="-1887" b="-40000"/>
                </a:stretch>
              </a:blipFill>
            </p:spPr>
            <p:txBody>
              <a:bodyPr/>
              <a:lstStyle/>
              <a:p>
                <a:r>
                  <a:rPr lang="en-BE">
                    <a:noFill/>
                  </a:rPr>
                  <a:t> </a:t>
                </a:r>
              </a:p>
            </p:txBody>
          </p:sp>
        </mc:Fallback>
      </mc:AlternateContent>
      <p:cxnSp>
        <p:nvCxnSpPr>
          <p:cNvPr id="22" name="Straight Arrow Connector 21">
            <a:extLst>
              <a:ext uri="{FF2B5EF4-FFF2-40B4-BE49-F238E27FC236}">
                <a16:creationId xmlns:a16="http://schemas.microsoft.com/office/drawing/2014/main" id="{1D3990F9-24E0-FB2B-830F-48B358E1AE42}"/>
              </a:ext>
            </a:extLst>
          </p:cNvPr>
          <p:cNvCxnSpPr>
            <a:cxnSpLocks/>
          </p:cNvCxnSpPr>
          <p:nvPr/>
        </p:nvCxnSpPr>
        <p:spPr>
          <a:xfrm flipH="1" flipV="1">
            <a:off x="4137976" y="4867113"/>
            <a:ext cx="138315" cy="11045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99B9ED8-10F1-D60A-CE49-74D09D7A7B6B}"/>
              </a:ext>
            </a:extLst>
          </p:cNvPr>
          <p:cNvCxnSpPr>
            <a:cxnSpLocks/>
          </p:cNvCxnSpPr>
          <p:nvPr/>
        </p:nvCxnSpPr>
        <p:spPr>
          <a:xfrm flipH="1" flipV="1">
            <a:off x="3869485" y="5134091"/>
            <a:ext cx="187687" cy="50916"/>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FF36F73-0E8A-ABC4-D792-EE17CE7ED911}"/>
              </a:ext>
            </a:extLst>
          </p:cNvPr>
          <p:cNvCxnSpPr>
            <a:cxnSpLocks/>
            <a:stCxn id="13" idx="1"/>
          </p:cNvCxnSpPr>
          <p:nvPr/>
        </p:nvCxnSpPr>
        <p:spPr>
          <a:xfrm flipH="1" flipV="1">
            <a:off x="3722001" y="5395348"/>
            <a:ext cx="147484" cy="24791"/>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C34D776-B956-E6E0-5425-D596222239B9}"/>
                  </a:ext>
                </a:extLst>
              </p:cNvPr>
              <p:cNvSpPr txBox="1"/>
              <p:nvPr/>
            </p:nvSpPr>
            <p:spPr>
              <a:xfrm>
                <a:off x="10758892" y="4975752"/>
                <a:ext cx="69730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BE" sz="1200" i="1" dirty="0" smtClean="0">
                          <a:solidFill>
                            <a:schemeClr val="tx2"/>
                          </a:solidFill>
                          <a:latin typeface="Cambria Math" panose="02040503050406030204" pitchFamily="18" charset="0"/>
                        </a:rPr>
                        <m:t>500</m:t>
                      </m:r>
                      <m:r>
                        <a:rPr lang="en-BE" sz="1200" i="1" dirty="0">
                          <a:solidFill>
                            <a:schemeClr val="tx2"/>
                          </a:solidFill>
                          <a:latin typeface="Cambria Math" panose="02040503050406030204" pitchFamily="18" charset="0"/>
                        </a:rPr>
                        <m:t> </m:t>
                      </m:r>
                      <m:r>
                        <a:rPr lang="en-BE" sz="1200" i="1" dirty="0" smtClean="0">
                          <a:solidFill>
                            <a:schemeClr val="tx2"/>
                          </a:solidFill>
                          <a:latin typeface="Cambria Math" panose="02040503050406030204" pitchFamily="18" charset="0"/>
                        </a:rPr>
                        <m:t>𝑘</m:t>
                      </m:r>
                      <m:r>
                        <m:rPr>
                          <m:sty m:val="p"/>
                        </m:rPr>
                        <a:rPr lang="el-GR" sz="1200" i="1" dirty="0" smtClean="0">
                          <a:solidFill>
                            <a:schemeClr val="tx2"/>
                          </a:solidFill>
                          <a:latin typeface="Cambria Math" panose="02040503050406030204" pitchFamily="18" charset="0"/>
                          <a:ea typeface="Cambria Math" panose="02040503050406030204" pitchFamily="18" charset="0"/>
                        </a:rPr>
                        <m:t>Ω</m:t>
                      </m:r>
                      <m:r>
                        <a:rPr lang="en-US" sz="1200" i="1">
                          <a:solidFill>
                            <a:schemeClr val="tx2"/>
                          </a:solidFill>
                          <a:latin typeface="Cambria Math" panose="02040503050406030204" pitchFamily="18" charset="0"/>
                          <a:ea typeface="Cambria Math" panose="02040503050406030204" pitchFamily="18" charset="0"/>
                        </a:rPr>
                        <m:t>/□</m:t>
                      </m:r>
                    </m:oMath>
                  </m:oMathPara>
                </a14:m>
                <a:endParaRPr lang="en-BE" sz="1200" dirty="0">
                  <a:solidFill>
                    <a:schemeClr val="tx2"/>
                  </a:solidFill>
                </a:endParaRPr>
              </a:p>
            </p:txBody>
          </p:sp>
        </mc:Choice>
        <mc:Fallback xmlns="">
          <p:sp>
            <p:nvSpPr>
              <p:cNvPr id="31" name="TextBox 30">
                <a:extLst>
                  <a:ext uri="{FF2B5EF4-FFF2-40B4-BE49-F238E27FC236}">
                    <a16:creationId xmlns:a16="http://schemas.microsoft.com/office/drawing/2014/main" id="{0C34D776-B956-E6E0-5425-D596222239B9}"/>
                  </a:ext>
                </a:extLst>
              </p:cNvPr>
              <p:cNvSpPr txBox="1">
                <a:spLocks noRot="1" noChangeAspect="1" noMove="1" noResize="1" noEditPoints="1" noAdjustHandles="1" noChangeArrowheads="1" noChangeShapeType="1" noTextEdit="1"/>
              </p:cNvSpPr>
              <p:nvPr/>
            </p:nvSpPr>
            <p:spPr>
              <a:xfrm>
                <a:off x="10758892" y="4975752"/>
                <a:ext cx="697307" cy="184666"/>
              </a:xfrm>
              <a:prstGeom prst="rect">
                <a:avLst/>
              </a:prstGeom>
              <a:blipFill>
                <a:blip r:embed="rId8"/>
                <a:stretch>
                  <a:fillRect l="-5455" r="-3636" b="-37500"/>
                </a:stretch>
              </a:blipFill>
            </p:spPr>
            <p:txBody>
              <a:bodyPr/>
              <a:lstStyle/>
              <a:p>
                <a:r>
                  <a:rPr lang="en-BE">
                    <a:noFill/>
                  </a:rPr>
                  <a:t> </a:t>
                </a:r>
              </a:p>
            </p:txBody>
          </p:sp>
        </mc:Fallback>
      </mc:AlternateContent>
      <p:sp>
        <p:nvSpPr>
          <p:cNvPr id="32" name="TextBox 45">
            <a:extLst>
              <a:ext uri="{FF2B5EF4-FFF2-40B4-BE49-F238E27FC236}">
                <a16:creationId xmlns:a16="http://schemas.microsoft.com/office/drawing/2014/main" id="{8733A1A1-0DAB-26FD-71E3-A4C690D83197}"/>
              </a:ext>
            </a:extLst>
          </p:cNvPr>
          <p:cNvSpPr txBox="1"/>
          <p:nvPr/>
        </p:nvSpPr>
        <p:spPr>
          <a:xfrm>
            <a:off x="6380564" y="6349574"/>
            <a:ext cx="4449768"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tx2"/>
                </a:solidFill>
              </a:rPr>
              <a:t>As an example of a unipolar shaper, we took the APV25 with parameters taken from </a:t>
            </a:r>
            <a:r>
              <a:rPr lang="en-GB" sz="1200" dirty="0">
                <a:solidFill>
                  <a:schemeClr val="tx2"/>
                </a:solidFill>
                <a:hlinkClick r:id="rId9"/>
              </a:rPr>
              <a:t>this link</a:t>
            </a:r>
            <a:endParaRPr lang="en-GB" sz="1200" dirty="0">
              <a:solidFill>
                <a:schemeClr val="tx2"/>
              </a:solidFill>
            </a:endParaRPr>
          </a:p>
          <a:p>
            <a:endParaRPr lang="en-GB" sz="1200" dirty="0">
              <a:solidFill>
                <a:schemeClr val="tx2"/>
              </a:solidFill>
            </a:endParaRPr>
          </a:p>
        </p:txBody>
      </p:sp>
      <p:sp>
        <p:nvSpPr>
          <p:cNvPr id="49" name="Rectangle 48">
            <a:extLst>
              <a:ext uri="{FF2B5EF4-FFF2-40B4-BE49-F238E27FC236}">
                <a16:creationId xmlns:a16="http://schemas.microsoft.com/office/drawing/2014/main" id="{F666EDB6-228E-7F26-6DE0-AFCB141EA439}"/>
              </a:ext>
            </a:extLst>
          </p:cNvPr>
          <p:cNvSpPr/>
          <p:nvPr/>
        </p:nvSpPr>
        <p:spPr>
          <a:xfrm>
            <a:off x="7956324" y="819982"/>
            <a:ext cx="1937767" cy="20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C74D388-63F1-4E60-8D89-B3C1624EB363}"/>
                  </a:ext>
                </a:extLst>
              </p:cNvPr>
              <p:cNvSpPr txBox="1"/>
              <p:nvPr/>
            </p:nvSpPr>
            <p:spPr>
              <a:xfrm>
                <a:off x="5580354" y="3395352"/>
                <a:ext cx="421013" cy="184666"/>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200" b="0" i="1" smtClean="0">
                          <a:solidFill>
                            <a:schemeClr val="tx2"/>
                          </a:solidFill>
                          <a:latin typeface="Cambria Math" panose="02040503050406030204" pitchFamily="18" charset="0"/>
                        </a:rPr>
                        <m:t>1 </m:t>
                      </m:r>
                      <m:r>
                        <a:rPr lang="en-US" sz="1200" b="0" i="1" smtClean="0">
                          <a:solidFill>
                            <a:schemeClr val="tx2"/>
                          </a:solidFill>
                          <a:latin typeface="Cambria Math" panose="02040503050406030204" pitchFamily="18" charset="0"/>
                        </a:rPr>
                        <m:t>𝑚𝑚</m:t>
                      </m:r>
                    </m:oMath>
                  </m:oMathPara>
                </a14:m>
                <a:endParaRPr lang="en-BE" sz="1200" dirty="0">
                  <a:solidFill>
                    <a:schemeClr val="tx2"/>
                  </a:solidFill>
                </a:endParaRPr>
              </a:p>
            </p:txBody>
          </p:sp>
        </mc:Choice>
        <mc:Fallback xmlns="">
          <p:sp>
            <p:nvSpPr>
              <p:cNvPr id="54" name="TextBox 53">
                <a:extLst>
                  <a:ext uri="{FF2B5EF4-FFF2-40B4-BE49-F238E27FC236}">
                    <a16:creationId xmlns:a16="http://schemas.microsoft.com/office/drawing/2014/main" id="{DC74D388-63F1-4E60-8D89-B3C1624EB363}"/>
                  </a:ext>
                </a:extLst>
              </p:cNvPr>
              <p:cNvSpPr txBox="1">
                <a:spLocks noRot="1" noChangeAspect="1" noMove="1" noResize="1" noEditPoints="1" noAdjustHandles="1" noChangeArrowheads="1" noChangeShapeType="1" noTextEdit="1"/>
              </p:cNvSpPr>
              <p:nvPr/>
            </p:nvSpPr>
            <p:spPr>
              <a:xfrm>
                <a:off x="5580354" y="3395352"/>
                <a:ext cx="421013" cy="184666"/>
              </a:xfrm>
              <a:prstGeom prst="rect">
                <a:avLst/>
              </a:prstGeom>
              <a:blipFill>
                <a:blip r:embed="rId10"/>
                <a:stretch>
                  <a:fillRect l="-8824" t="-6667" r="-2941" b="-46667"/>
                </a:stretch>
              </a:blipFill>
            </p:spPr>
            <p:txBody>
              <a:bodyPr/>
              <a:lstStyle/>
              <a:p>
                <a:r>
                  <a:rPr lang="en-BE">
                    <a:noFill/>
                  </a:rPr>
                  <a:t> </a:t>
                </a:r>
              </a:p>
            </p:txBody>
          </p:sp>
        </mc:Fallback>
      </mc:AlternateContent>
      <p:cxnSp>
        <p:nvCxnSpPr>
          <p:cNvPr id="56" name="Straight Arrow Connector 55">
            <a:extLst>
              <a:ext uri="{FF2B5EF4-FFF2-40B4-BE49-F238E27FC236}">
                <a16:creationId xmlns:a16="http://schemas.microsoft.com/office/drawing/2014/main" id="{335BC1F8-12E4-882C-8320-C2A79C688521}"/>
              </a:ext>
            </a:extLst>
          </p:cNvPr>
          <p:cNvCxnSpPr/>
          <p:nvPr/>
        </p:nvCxnSpPr>
        <p:spPr>
          <a:xfrm>
            <a:off x="5229567" y="3601299"/>
            <a:ext cx="1122589"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0F1435D-45CD-B51E-6948-B885933AF7F2}"/>
              </a:ext>
            </a:extLst>
          </p:cNvPr>
          <p:cNvSpPr txBox="1"/>
          <p:nvPr/>
        </p:nvSpPr>
        <p:spPr>
          <a:xfrm>
            <a:off x="407987" y="1007237"/>
            <a:ext cx="11376009" cy="830997"/>
          </a:xfrm>
          <a:prstGeom prst="rect">
            <a:avLst/>
          </a:prstGeom>
          <a:noFill/>
        </p:spPr>
        <p:txBody>
          <a:bodyPr wrap="square" lIns="0" tIns="0" rIns="0" bIns="0" rtlCol="0">
            <a:spAutoFit/>
          </a:bodyPr>
          <a:lstStyle/>
          <a:p>
            <a:r>
              <a:rPr lang="en-US" dirty="0">
                <a:solidFill>
                  <a:schemeClr val="tx2"/>
                </a:solidFill>
              </a:rPr>
              <a:t>Let's examine a Townsend avalanche occurring within the amplification gap of a Micromegas detector, resulting in a signal being generated on the readout strips.</a:t>
            </a:r>
          </a:p>
          <a:p>
            <a:pPr algn="l"/>
            <a:endParaRPr lang="en-BE" dirty="0"/>
          </a:p>
        </p:txBody>
      </p:sp>
      <p:pic>
        <p:nvPicPr>
          <p:cNvPr id="2" name="Picture 1" descr="A graph of a function&#10;&#10;Description automatically generated">
            <a:extLst>
              <a:ext uri="{FF2B5EF4-FFF2-40B4-BE49-F238E27FC236}">
                <a16:creationId xmlns:a16="http://schemas.microsoft.com/office/drawing/2014/main" id="{36BA34F4-7A59-0F14-06FF-4FA73F24A341}"/>
              </a:ext>
            </a:extLst>
          </p:cNvPr>
          <p:cNvPicPr>
            <a:picLocks noChangeAspect="1"/>
          </p:cNvPicPr>
          <p:nvPr/>
        </p:nvPicPr>
        <p:blipFill>
          <a:blip r:embed="rId11"/>
          <a:stretch>
            <a:fillRect/>
          </a:stretch>
        </p:blipFill>
        <p:spPr>
          <a:xfrm>
            <a:off x="788135" y="4169664"/>
            <a:ext cx="2011676" cy="1960839"/>
          </a:xfrm>
          <a:prstGeom prst="rect">
            <a:avLst/>
          </a:prstGeom>
        </p:spPr>
      </p:pic>
      <p:sp>
        <p:nvSpPr>
          <p:cNvPr id="24" name="Rectangle 23">
            <a:extLst>
              <a:ext uri="{FF2B5EF4-FFF2-40B4-BE49-F238E27FC236}">
                <a16:creationId xmlns:a16="http://schemas.microsoft.com/office/drawing/2014/main" id="{3A8E679E-5C26-C07D-F44F-0873CA62F58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5" descr="Logo&#10;&#10;Description automatically generated with medium confidence">
            <a:extLst>
              <a:ext uri="{FF2B5EF4-FFF2-40B4-BE49-F238E27FC236}">
                <a16:creationId xmlns:a16="http://schemas.microsoft.com/office/drawing/2014/main" id="{4C1B0030-53A0-55D7-CFBC-F1C06F225C2F}"/>
              </a:ext>
            </a:extLst>
          </p:cNvPr>
          <p:cNvPicPr>
            <a:picLocks noChangeAspect="1"/>
          </p:cNvPicPr>
          <p:nvPr/>
        </p:nvPicPr>
        <p:blipFill rotWithShape="1">
          <a:blip r:embed="rId12">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28" name="Picture 27" descr="Graphical user interface, Teams&#10;&#10;Description automatically generated with medium confidence">
            <a:extLst>
              <a:ext uri="{FF2B5EF4-FFF2-40B4-BE49-F238E27FC236}">
                <a16:creationId xmlns:a16="http://schemas.microsoft.com/office/drawing/2014/main" id="{082FD7C8-DAF5-AE95-21F4-0DDFD00B55CC}"/>
              </a:ext>
            </a:extLst>
          </p:cNvPr>
          <p:cNvPicPr>
            <a:picLocks noChangeAspect="1"/>
          </p:cNvPicPr>
          <p:nvPr/>
        </p:nvPicPr>
        <p:blipFill rotWithShape="1">
          <a:blip r:embed="rId13"/>
          <a:srcRect t="3991" b="1"/>
          <a:stretch/>
        </p:blipFill>
        <p:spPr>
          <a:xfrm>
            <a:off x="1504905" y="6273404"/>
            <a:ext cx="914826" cy="543413"/>
          </a:xfrm>
          <a:prstGeom prst="rect">
            <a:avLst/>
          </a:prstGeom>
        </p:spPr>
      </p:pic>
    </p:spTree>
    <p:extLst>
      <p:ext uri="{BB962C8B-B14F-4D97-AF65-F5344CB8AC3E}">
        <p14:creationId xmlns:p14="http://schemas.microsoft.com/office/powerpoint/2010/main" val="65959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FD35-DAFC-67A0-F026-13102D5DD30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0B9DEF1-EB48-6226-37BD-863302F2756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2AC1BEEF-7A09-A709-6CF5-B96776BF67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11" name="Title 2">
            <a:extLst>
              <a:ext uri="{FF2B5EF4-FFF2-40B4-BE49-F238E27FC236}">
                <a16:creationId xmlns:a16="http://schemas.microsoft.com/office/drawing/2014/main" id="{377A6127-6F05-1930-A3DF-4EDA1CA911A6}"/>
              </a:ext>
            </a:extLst>
          </p:cNvPr>
          <p:cNvSpPr>
            <a:spLocks noGrp="1"/>
          </p:cNvSpPr>
          <p:nvPr>
            <p:ph type="title"/>
          </p:nvPr>
        </p:nvSpPr>
        <p:spPr>
          <a:xfrm>
            <a:off x="1154079" y="3083158"/>
            <a:ext cx="9953467" cy="1210667"/>
          </a:xfrm>
        </p:spPr>
        <p:txBody>
          <a:bodyPr/>
          <a:lstStyle/>
          <a:p>
            <a:pPr algn="ctr"/>
            <a:r>
              <a:rPr lang="en-GB" sz="4400" dirty="0"/>
              <a:t>Numerical approach</a:t>
            </a:r>
          </a:p>
        </p:txBody>
      </p:sp>
      <p:pic>
        <p:nvPicPr>
          <p:cNvPr id="2" name="Picture 1" descr="Logo&#10;&#10;Description automatically generated with medium confidence">
            <a:extLst>
              <a:ext uri="{FF2B5EF4-FFF2-40B4-BE49-F238E27FC236}">
                <a16:creationId xmlns:a16="http://schemas.microsoft.com/office/drawing/2014/main" id="{9FAA3E6D-8C0A-BFAD-BD51-E7642E6841C7}"/>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3" name="Picture 2" descr="Graphical user interface, Teams&#10;&#10;Description automatically generated with medium confidence">
            <a:extLst>
              <a:ext uri="{FF2B5EF4-FFF2-40B4-BE49-F238E27FC236}">
                <a16:creationId xmlns:a16="http://schemas.microsoft.com/office/drawing/2014/main" id="{D40AB125-231D-52BE-BEB2-D396ECCD4DAA}"/>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22601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1065742"/>
          </a:xfrm>
        </p:spPr>
        <p:txBody>
          <a:bodyPr/>
          <a:lstStyle/>
          <a:p>
            <a:r>
              <a:rPr lang="en-GB" sz="2800" dirty="0"/>
              <a:t>Numerical approach</a:t>
            </a:r>
            <a:endParaRPr lang="en-US" sz="28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D5BA6B4-E940-6239-CC5B-3A7D13CE75CA}"/>
                  </a:ext>
                </a:extLst>
              </p:cNvPr>
              <p:cNvSpPr txBox="1"/>
              <p:nvPr/>
            </p:nvSpPr>
            <p:spPr>
              <a:xfrm>
                <a:off x="403201" y="1100385"/>
                <a:ext cx="11380810" cy="1384995"/>
              </a:xfrm>
              <a:prstGeom prst="rect">
                <a:avLst/>
              </a:prstGeom>
              <a:noFill/>
            </p:spPr>
            <p:txBody>
              <a:bodyPr wrap="square" lIns="0" tIns="0" rIns="0" bIns="0" rtlCol="0">
                <a:spAutoFit/>
              </a:bodyPr>
              <a:lstStyle/>
              <a:p>
                <a:pPr marL="0" lvl="1" indent="0">
                  <a:buNone/>
                </a:pPr>
                <a:r>
                  <a:rPr lang="en-US" dirty="0">
                    <a:solidFill>
                      <a:schemeClr val="bg2">
                        <a:lumMod val="10000"/>
                      </a:schemeClr>
                    </a:solidFill>
                  </a:rPr>
                  <a:t>Using a finite element method approach, the weighting potential </a:t>
                </a:r>
                <a14:m>
                  <m:oMath xmlns:m="http://schemas.openxmlformats.org/officeDocument/2006/math">
                    <m:r>
                      <m:rPr>
                        <m:sty m:val="p"/>
                      </m:rPr>
                      <a:rPr lang="en-US" sz="1800" b="0" i="0" smtClean="0">
                        <a:solidFill>
                          <a:schemeClr val="tx2"/>
                        </a:solidFill>
                        <a:latin typeface="Cambria Math" panose="02040503050406030204" pitchFamily="18" charset="0"/>
                        <a:ea typeface="Cambria Math" panose="02040503050406030204" pitchFamily="18" charset="0"/>
                      </a:rPr>
                      <m:t>ψ</m:t>
                    </m:r>
                    <m:r>
                      <m:rPr>
                        <m:sty m:val="p"/>
                      </m:rPr>
                      <a:rPr lang="en-US" sz="1800" b="0" i="0" baseline="-25000" smtClean="0">
                        <a:solidFill>
                          <a:schemeClr val="tx2"/>
                        </a:solidFill>
                        <a:latin typeface="Cambria Math" panose="02040503050406030204" pitchFamily="18" charset="0"/>
                        <a:ea typeface="Cambria Math" panose="02040503050406030204" pitchFamily="18" charset="0"/>
                      </a:rPr>
                      <m:t>i</m:t>
                    </m:r>
                    <m:r>
                      <a:rPr lang="en-US" sz="1800" b="0" i="0" smtClean="0">
                        <a:solidFill>
                          <a:schemeClr val="tx2"/>
                        </a:solidFill>
                        <a:latin typeface="Cambria Math" panose="02040503050406030204" pitchFamily="18" charset="0"/>
                        <a:ea typeface="Cambria Math" panose="02040503050406030204" pitchFamily="18" charset="0"/>
                      </a:rPr>
                      <m:t>(</m:t>
                    </m:r>
                    <m:r>
                      <a:rPr lang="en-US" sz="1800" b="1" i="0">
                        <a:solidFill>
                          <a:schemeClr val="tx2"/>
                        </a:solidFill>
                        <a:latin typeface="Cambria Math" panose="02040503050406030204" pitchFamily="18" charset="0"/>
                        <a:ea typeface="Cambria Math" panose="02040503050406030204" pitchFamily="18" charset="0"/>
                      </a:rPr>
                      <m:t>𝐱</m:t>
                    </m:r>
                    <m:r>
                      <a:rPr lang="en-US" sz="1800" b="1" i="0" smtClean="0">
                        <a:solidFill>
                          <a:schemeClr val="tx2"/>
                        </a:solidFill>
                        <a:latin typeface="Cambria Math" panose="02040503050406030204" pitchFamily="18" charset="0"/>
                        <a:ea typeface="Cambria Math" panose="02040503050406030204" pitchFamily="18" charset="0"/>
                      </a:rPr>
                      <m:t>,</m:t>
                    </m:r>
                    <m:r>
                      <m:rPr>
                        <m:sty m:val="p"/>
                      </m:rPr>
                      <a:rPr lang="en-US" sz="1800" b="0" i="0" smtClean="0">
                        <a:solidFill>
                          <a:schemeClr val="tx2"/>
                        </a:solidFill>
                        <a:latin typeface="Cambria Math" panose="02040503050406030204" pitchFamily="18" charset="0"/>
                        <a:ea typeface="Cambria Math" panose="02040503050406030204" pitchFamily="18" charset="0"/>
                      </a:rPr>
                      <m:t>t</m:t>
                    </m:r>
                    <m:r>
                      <a:rPr lang="en-US" sz="1800" b="0" i="0">
                        <a:solidFill>
                          <a:schemeClr val="tx2"/>
                        </a:solidFill>
                        <a:latin typeface="Cambria Math" panose="02040503050406030204" pitchFamily="18" charset="0"/>
                        <a:ea typeface="Cambria Math" panose="02040503050406030204" pitchFamily="18" charset="0"/>
                      </a:rPr>
                      <m:t>)</m:t>
                    </m:r>
                    <m:r>
                      <a:rPr lang="en-US" sz="1800" b="0" i="1">
                        <a:solidFill>
                          <a:schemeClr val="tx2"/>
                        </a:solidFill>
                        <a:latin typeface="Cambria Math" panose="02040503050406030204" pitchFamily="18" charset="0"/>
                        <a:ea typeface="Cambria Math" panose="02040503050406030204" pitchFamily="18" charset="0"/>
                      </a:rPr>
                      <m:t> </m:t>
                    </m:r>
                  </m:oMath>
                </a14:m>
                <a:r>
                  <a:rPr lang="en-US" dirty="0">
                    <a:solidFill>
                      <a:schemeClr val="bg2">
                        <a:lumMod val="10000"/>
                      </a:schemeClr>
                    </a:solidFill>
                  </a:rPr>
                  <a:t>is calculated numerically.</a:t>
                </a:r>
              </a:p>
              <a:p>
                <a:endParaRPr lang="en-US" dirty="0">
                  <a:solidFill>
                    <a:schemeClr val="tx2"/>
                  </a:solidFill>
                </a:endParaRPr>
              </a:p>
              <a:p>
                <a:endParaRPr lang="en-US" dirty="0">
                  <a:solidFill>
                    <a:schemeClr val="tx2"/>
                  </a:solidFill>
                </a:endParaRPr>
              </a:p>
              <a:p>
                <a:r>
                  <a:rPr lang="en-US" dirty="0">
                    <a:solidFill>
                      <a:schemeClr val="tx2"/>
                    </a:solidFill>
                  </a:rPr>
                  <a:t>   </a:t>
                </a:r>
              </a:p>
              <a:p>
                <a:pPr algn="l"/>
                <a:endParaRPr lang="en-BE" dirty="0"/>
              </a:p>
            </p:txBody>
          </p:sp>
        </mc:Choice>
        <mc:Fallback xmlns="">
          <p:sp>
            <p:nvSpPr>
              <p:cNvPr id="17" name="TextBox 16">
                <a:extLst>
                  <a:ext uri="{FF2B5EF4-FFF2-40B4-BE49-F238E27FC236}">
                    <a16:creationId xmlns:a16="http://schemas.microsoft.com/office/drawing/2014/main" id="{DD5BA6B4-E940-6239-CC5B-3A7D13CE75CA}"/>
                  </a:ext>
                </a:extLst>
              </p:cNvPr>
              <p:cNvSpPr txBox="1">
                <a:spLocks noRot="1" noChangeAspect="1" noMove="1" noResize="1" noEditPoints="1" noAdjustHandles="1" noChangeArrowheads="1" noChangeShapeType="1" noTextEdit="1"/>
              </p:cNvSpPr>
              <p:nvPr/>
            </p:nvSpPr>
            <p:spPr>
              <a:xfrm>
                <a:off x="403201" y="1100385"/>
                <a:ext cx="11380810" cy="1384995"/>
              </a:xfrm>
              <a:prstGeom prst="rect">
                <a:avLst/>
              </a:prstGeom>
              <a:blipFill>
                <a:blip r:embed="rId7"/>
                <a:stretch>
                  <a:fillRect l="-1226" t="-4545"/>
                </a:stretch>
              </a:blipFill>
            </p:spPr>
            <p:txBody>
              <a:bodyPr/>
              <a:lstStyle/>
              <a:p>
                <a:r>
                  <a:rPr lang="en-BE">
                    <a:noFill/>
                  </a:rPr>
                  <a:t> </a:t>
                </a:r>
              </a:p>
            </p:txBody>
          </p:sp>
        </mc:Fallback>
      </mc:AlternateContent>
      <p:sp>
        <p:nvSpPr>
          <p:cNvPr id="18" name="TextBox 17">
            <a:extLst>
              <a:ext uri="{FF2B5EF4-FFF2-40B4-BE49-F238E27FC236}">
                <a16:creationId xmlns:a16="http://schemas.microsoft.com/office/drawing/2014/main" id="{ADB73B61-3927-8BE4-F013-CD4767316EA6}"/>
              </a:ext>
            </a:extLst>
          </p:cNvPr>
          <p:cNvSpPr txBox="1"/>
          <p:nvPr/>
        </p:nvSpPr>
        <p:spPr>
          <a:xfrm>
            <a:off x="3379698" y="6291412"/>
            <a:ext cx="3383940" cy="846386"/>
          </a:xfrm>
          <a:prstGeom prst="rect">
            <a:avLst/>
          </a:prstGeom>
          <a:noFill/>
        </p:spPr>
        <p:txBody>
          <a:bodyPr wrap="none" lIns="0" tIns="0" rIns="0" bIns="0" rtlCol="0">
            <a:spAutoFit/>
          </a:bodyPr>
          <a:lstStyle/>
          <a:p>
            <a:r>
              <a:rPr lang="en-GB" sz="1100" dirty="0">
                <a:solidFill>
                  <a:schemeClr val="tx2"/>
                </a:solidFill>
              </a:rPr>
              <a:t>Image taken from </a:t>
            </a:r>
            <a:r>
              <a:rPr lang="en-GB" sz="1100" dirty="0">
                <a:solidFill>
                  <a:schemeClr val="tx2"/>
                </a:solidFill>
                <a:hlinkClick r:id="rId8"/>
              </a:rPr>
              <a:t>S. Hassani RD51 Mini-Week slides</a:t>
            </a:r>
            <a:r>
              <a:rPr lang="en-GB" sz="1100" dirty="0">
                <a:solidFill>
                  <a:schemeClr val="tx2"/>
                </a:solidFill>
              </a:rPr>
              <a:t>.</a:t>
            </a:r>
          </a:p>
          <a:p>
            <a:r>
              <a:rPr lang="en-GB" sz="1100" dirty="0">
                <a:solidFill>
                  <a:schemeClr val="tx2"/>
                </a:solidFill>
              </a:rPr>
              <a:t>D. Janssens et al., </a:t>
            </a:r>
            <a:r>
              <a:rPr lang="en-GB" sz="1100" dirty="0" err="1">
                <a:solidFill>
                  <a:schemeClr val="tx2"/>
                </a:solidFill>
              </a:rPr>
              <a:t>Nucl</a:t>
            </a:r>
            <a:r>
              <a:rPr lang="en-GB" sz="1100" dirty="0">
                <a:solidFill>
                  <a:schemeClr val="tx2"/>
                </a:solidFill>
              </a:rPr>
              <a:t>. </a:t>
            </a:r>
            <a:r>
              <a:rPr lang="en-GB" sz="1100" dirty="0" err="1">
                <a:solidFill>
                  <a:schemeClr val="tx2"/>
                </a:solidFill>
              </a:rPr>
              <a:t>Instrum</a:t>
            </a:r>
            <a:r>
              <a:rPr lang="en-GB" sz="1100" dirty="0">
                <a:solidFill>
                  <a:schemeClr val="tx2"/>
                </a:solidFill>
              </a:rPr>
              <a:t>. Meth. A 1040 (2022)</a:t>
            </a:r>
          </a:p>
          <a:p>
            <a:r>
              <a:rPr lang="en-GB" sz="1100" dirty="0">
                <a:solidFill>
                  <a:schemeClr val="tx2"/>
                </a:solidFill>
              </a:rPr>
              <a:t>D. Janssens et al, JINST 18 (2023) 08, C08010</a:t>
            </a:r>
          </a:p>
          <a:p>
            <a:endParaRPr lang="en-GB" sz="1100" dirty="0">
              <a:solidFill>
                <a:schemeClr val="tx2"/>
              </a:solidFill>
            </a:endParaRPr>
          </a:p>
          <a:p>
            <a:endParaRPr lang="en-BE" sz="1100" dirty="0">
              <a:solidFill>
                <a:schemeClr val="tx2"/>
              </a:solidFill>
            </a:endParaRPr>
          </a:p>
        </p:txBody>
      </p:sp>
      <p:pic>
        <p:nvPicPr>
          <p:cNvPr id="7" name="Picture 6">
            <a:extLst>
              <a:ext uri="{FF2B5EF4-FFF2-40B4-BE49-F238E27FC236}">
                <a16:creationId xmlns:a16="http://schemas.microsoft.com/office/drawing/2014/main" id="{11DF5D20-CCC6-BCB6-48CA-C02119C5C25F}"/>
              </a:ext>
            </a:extLst>
          </p:cNvPr>
          <p:cNvPicPr>
            <a:picLocks noChangeAspect="1"/>
          </p:cNvPicPr>
          <p:nvPr/>
        </p:nvPicPr>
        <p:blipFill rotWithShape="1">
          <a:blip r:embed="rId9"/>
          <a:srcRect l="1532" t="2300" r="5509" b="4753"/>
          <a:stretch/>
        </p:blipFill>
        <p:spPr>
          <a:xfrm>
            <a:off x="8154429" y="1908716"/>
            <a:ext cx="3329068" cy="3703899"/>
          </a:xfrm>
          <a:prstGeom prst="rect">
            <a:avLst/>
          </a:prstGeom>
        </p:spPr>
      </p:pic>
      <p:sp>
        <p:nvSpPr>
          <p:cNvPr id="14" name="TextBox 13">
            <a:extLst>
              <a:ext uri="{FF2B5EF4-FFF2-40B4-BE49-F238E27FC236}">
                <a16:creationId xmlns:a16="http://schemas.microsoft.com/office/drawing/2014/main" id="{FB429955-9A07-CD17-36E7-CCAA42F95EC4}"/>
              </a:ext>
            </a:extLst>
          </p:cNvPr>
          <p:cNvSpPr txBox="1"/>
          <p:nvPr/>
        </p:nvSpPr>
        <p:spPr>
          <a:xfrm>
            <a:off x="398413" y="1833373"/>
            <a:ext cx="7093768" cy="261610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b="1" dirty="0">
                <a:solidFill>
                  <a:schemeClr val="tx2"/>
                </a:solidFill>
              </a:rPr>
              <a:t>Accurately represent the boundary conditions</a:t>
            </a:r>
            <a:r>
              <a:rPr lang="en-US" dirty="0">
                <a:solidFill>
                  <a:schemeClr val="tx2"/>
                </a:solidFill>
              </a:rPr>
              <a:t> by</a:t>
            </a:r>
            <a:r>
              <a:rPr lang="en-US" b="1" dirty="0">
                <a:solidFill>
                  <a:schemeClr val="tx2"/>
                </a:solidFill>
              </a:rPr>
              <a:t> </a:t>
            </a:r>
            <a:r>
              <a:rPr lang="en-US" dirty="0">
                <a:solidFill>
                  <a:schemeClr val="tx2"/>
                </a:solidFill>
              </a:rPr>
              <a:t>coordinate mapping of the model to the full active area.</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b="1" dirty="0">
                <a:solidFill>
                  <a:schemeClr val="tx2"/>
                </a:solidFill>
              </a:rPr>
              <a:t>The contribution of external impedance elements </a:t>
            </a:r>
            <a:r>
              <a:rPr lang="en-US" dirty="0">
                <a:solidFill>
                  <a:schemeClr val="tx2"/>
                </a:solidFill>
              </a:rPr>
              <a:t>is included by incorporating it on the level of the weighting potential.</a:t>
            </a:r>
            <a:endParaRPr lang="en-US" sz="2000" dirty="0">
              <a:solidFill>
                <a:schemeClr val="tx2"/>
              </a:solidFill>
            </a:endParaRPr>
          </a:p>
          <a:p>
            <a:pPr marL="285750" indent="-285750">
              <a:buFont typeface="Arial" panose="020B0604020202020204" pitchFamily="34" charset="0"/>
              <a:buChar char="•"/>
            </a:pPr>
            <a:endParaRPr lang="en-US" sz="2000" dirty="0">
              <a:solidFill>
                <a:schemeClr val="tx2"/>
              </a:solidFill>
            </a:endParaRPr>
          </a:p>
          <a:p>
            <a:endParaRPr lang="en-US" sz="2000" dirty="0">
              <a:solidFill>
                <a:schemeClr val="tx2"/>
              </a:solidFill>
            </a:endParaRPr>
          </a:p>
          <a:p>
            <a:r>
              <a:rPr lang="en-US" sz="2000" dirty="0">
                <a:solidFill>
                  <a:schemeClr val="tx2"/>
                </a:solidFill>
              </a:rPr>
              <a:t>   </a:t>
            </a:r>
          </a:p>
          <a:p>
            <a:pPr algn="l"/>
            <a:endParaRPr lang="en-BE" sz="2000" dirty="0"/>
          </a:p>
        </p:txBody>
      </p:sp>
      <p:sp>
        <p:nvSpPr>
          <p:cNvPr id="19" name="Rectangle 18">
            <a:extLst>
              <a:ext uri="{FF2B5EF4-FFF2-40B4-BE49-F238E27FC236}">
                <a16:creationId xmlns:a16="http://schemas.microsoft.com/office/drawing/2014/main" id="{E3812BD0-D261-F5CB-3C49-E3D33E0D2FDA}"/>
              </a:ext>
            </a:extLst>
          </p:cNvPr>
          <p:cNvSpPr/>
          <p:nvPr/>
        </p:nvSpPr>
        <p:spPr>
          <a:xfrm>
            <a:off x="2479386" y="3438849"/>
            <a:ext cx="2128239" cy="1952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5" name="Picture 4" descr="A group of graphs of different colors&#10;&#10;Description automatically generated with medium confidence">
            <a:extLst>
              <a:ext uri="{FF2B5EF4-FFF2-40B4-BE49-F238E27FC236}">
                <a16:creationId xmlns:a16="http://schemas.microsoft.com/office/drawing/2014/main" id="{55CFCE5B-4C08-6942-2DD4-FD275DD49A9F}"/>
              </a:ext>
            </a:extLst>
          </p:cNvPr>
          <p:cNvPicPr>
            <a:picLocks noChangeAspect="1"/>
          </p:cNvPicPr>
          <p:nvPr/>
        </p:nvPicPr>
        <p:blipFill rotWithShape="1">
          <a:blip r:embed="rId10"/>
          <a:srcRect r="52158" b="50605"/>
          <a:stretch/>
        </p:blipFill>
        <p:spPr>
          <a:xfrm>
            <a:off x="4276420" y="3533586"/>
            <a:ext cx="3329068" cy="2504195"/>
          </a:xfrm>
          <a:prstGeom prst="rect">
            <a:avLst/>
          </a:prstGeom>
        </p:spPr>
      </p:pic>
      <p:pic>
        <p:nvPicPr>
          <p:cNvPr id="11" name="Picture 10" descr="A diagram of a domain&#10;&#10;Description automatically generated">
            <a:extLst>
              <a:ext uri="{FF2B5EF4-FFF2-40B4-BE49-F238E27FC236}">
                <a16:creationId xmlns:a16="http://schemas.microsoft.com/office/drawing/2014/main" id="{6C0F454B-2342-15B6-27A7-7479684E53A5}"/>
              </a:ext>
            </a:extLst>
          </p:cNvPr>
          <p:cNvPicPr>
            <a:picLocks noChangeAspect="1"/>
          </p:cNvPicPr>
          <p:nvPr/>
        </p:nvPicPr>
        <p:blipFill>
          <a:blip r:embed="rId11"/>
          <a:stretch>
            <a:fillRect/>
          </a:stretch>
        </p:blipFill>
        <p:spPr>
          <a:xfrm>
            <a:off x="491318" y="3981009"/>
            <a:ext cx="3122854" cy="1776606"/>
          </a:xfrm>
          <a:prstGeom prst="rect">
            <a:avLst/>
          </a:prstGeom>
        </p:spPr>
      </p:pic>
      <p:sp>
        <p:nvSpPr>
          <p:cNvPr id="13" name="Triangle 12">
            <a:extLst>
              <a:ext uri="{FF2B5EF4-FFF2-40B4-BE49-F238E27FC236}">
                <a16:creationId xmlns:a16="http://schemas.microsoft.com/office/drawing/2014/main" id="{6E153C19-01C2-0144-5109-6372AA3EF2D2}"/>
              </a:ext>
            </a:extLst>
          </p:cNvPr>
          <p:cNvSpPr/>
          <p:nvPr/>
        </p:nvSpPr>
        <p:spPr>
          <a:xfrm rot="5400000">
            <a:off x="423830" y="5168042"/>
            <a:ext cx="708660" cy="573684"/>
          </a:xfrm>
          <a:prstGeom prst="triangle">
            <a:avLst>
              <a:gd name="adj" fmla="val 741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D03E7E50-274E-007F-B827-11957C40C217}"/>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Logo&#10;&#10;Description automatically generated with medium confidence">
            <a:extLst>
              <a:ext uri="{FF2B5EF4-FFF2-40B4-BE49-F238E27FC236}">
                <a16:creationId xmlns:a16="http://schemas.microsoft.com/office/drawing/2014/main" id="{A565073C-6D6D-3C8B-F49B-8A3D497D069F}"/>
              </a:ext>
            </a:extLst>
          </p:cNvPr>
          <p:cNvPicPr>
            <a:picLocks noChangeAspect="1"/>
          </p:cNvPicPr>
          <p:nvPr/>
        </p:nvPicPr>
        <p:blipFill rotWithShape="1">
          <a:blip r:embed="rId12">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4" name="Picture 3" descr="Graphical user interface, Teams&#10;&#10;Description automatically generated with medium confidence">
            <a:extLst>
              <a:ext uri="{FF2B5EF4-FFF2-40B4-BE49-F238E27FC236}">
                <a16:creationId xmlns:a16="http://schemas.microsoft.com/office/drawing/2014/main" id="{AD197807-2295-BE0E-A67E-C9E95D1AD9C2}"/>
              </a:ext>
            </a:extLst>
          </p:cNvPr>
          <p:cNvPicPr>
            <a:picLocks noChangeAspect="1"/>
          </p:cNvPicPr>
          <p:nvPr/>
        </p:nvPicPr>
        <p:blipFill rotWithShape="1">
          <a:blip r:embed="rId13"/>
          <a:srcRect t="3991" b="1"/>
          <a:stretch/>
        </p:blipFill>
        <p:spPr>
          <a:xfrm>
            <a:off x="1504905" y="6273404"/>
            <a:ext cx="914826" cy="543413"/>
          </a:xfrm>
          <a:prstGeom prst="rect">
            <a:avLst/>
          </a:prstGeom>
        </p:spPr>
      </p:pic>
      <p:sp>
        <p:nvSpPr>
          <p:cNvPr id="10" name="TextBox 9">
            <a:extLst>
              <a:ext uri="{FF2B5EF4-FFF2-40B4-BE49-F238E27FC236}">
                <a16:creationId xmlns:a16="http://schemas.microsoft.com/office/drawing/2014/main" id="{82A671B5-22CB-5BC5-1BF3-BE009437B9AD}"/>
              </a:ext>
            </a:extLst>
          </p:cNvPr>
          <p:cNvSpPr txBox="1"/>
          <p:nvPr/>
        </p:nvSpPr>
        <p:spPr>
          <a:xfrm>
            <a:off x="8351413" y="6460689"/>
            <a:ext cx="2935099" cy="5078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F2F2F"/>
                </a:solidFill>
                <a:effectLst/>
                <a:uLnTx/>
                <a:uFillTx/>
                <a:latin typeface="Arial"/>
                <a:ea typeface="+mn-ea"/>
                <a:cs typeface="+mn-cs"/>
              </a:rPr>
              <a:t>COMSOL Multiphysics: </a:t>
            </a:r>
            <a:r>
              <a:rPr kumimoji="0" lang="en-GB" sz="1100" b="0" i="0" u="none" strike="noStrike" kern="1200" cap="none" spc="0" normalizeH="0" baseline="0" noProof="0" dirty="0">
                <a:ln>
                  <a:noFill/>
                </a:ln>
                <a:solidFill>
                  <a:srgbClr val="2F2F2F"/>
                </a:solidFill>
                <a:effectLst/>
                <a:uLnTx/>
                <a:uFillTx/>
                <a:latin typeface="Arial"/>
                <a:ea typeface="+mn-ea"/>
                <a:cs typeface="+mn-cs"/>
                <a:hlinkClick r:id="rId14"/>
              </a:rPr>
              <a:t>https://www.comsol.ch </a:t>
            </a:r>
            <a:endParaRPr kumimoji="0" lang="en-GB" sz="1100" b="0" i="0" u="none" strike="noStrike" kern="1200" cap="none" spc="0" normalizeH="0" baseline="0" noProof="0" dirty="0">
              <a:ln>
                <a:noFill/>
              </a:ln>
              <a:solidFill>
                <a:srgbClr val="2F2F2F"/>
              </a:solidFill>
              <a:effectLst/>
              <a:uLnTx/>
              <a:uFillTx/>
              <a:latin typeface="Arial"/>
              <a:ea typeface="+mn-ea"/>
              <a:cs typeface="+mn-cs"/>
            </a:endParaRPr>
          </a:p>
          <a:p>
            <a:endParaRPr lang="en-GB" sz="1100" dirty="0">
              <a:solidFill>
                <a:schemeClr val="tx2"/>
              </a:solidFill>
            </a:endParaRPr>
          </a:p>
          <a:p>
            <a:endParaRPr lang="en-BE" sz="1100" dirty="0">
              <a:solidFill>
                <a:schemeClr val="tx2"/>
              </a:solidFill>
            </a:endParaRPr>
          </a:p>
        </p:txBody>
      </p:sp>
      <p:pic>
        <p:nvPicPr>
          <p:cNvPr id="12" name="Picture 6" descr="Brand Guide May 2019">
            <a:extLst>
              <a:ext uri="{FF2B5EF4-FFF2-40B4-BE49-F238E27FC236}">
                <a16:creationId xmlns:a16="http://schemas.microsoft.com/office/drawing/2014/main" id="{149AADBB-D7C1-CB7F-E0ED-185DED0D9D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16777" y="3302978"/>
            <a:ext cx="412909" cy="4129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rand Guide May 2019">
            <a:extLst>
              <a:ext uri="{FF2B5EF4-FFF2-40B4-BE49-F238E27FC236}">
                <a16:creationId xmlns:a16="http://schemas.microsoft.com/office/drawing/2014/main" id="{133DAD17-A2AE-241D-4256-2D5B8B1EBD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2186" y="6338655"/>
            <a:ext cx="412909" cy="41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180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C960F3-FE16-72B8-49F9-6212A3420C8F}"/>
              </a:ext>
            </a:extLst>
          </p:cNvPr>
          <p:cNvSpPr txBox="1"/>
          <p:nvPr/>
        </p:nvSpPr>
        <p:spPr>
          <a:xfrm>
            <a:off x="407988" y="2256780"/>
            <a:ext cx="4907049" cy="3447098"/>
          </a:xfrm>
          <a:prstGeom prst="rect">
            <a:avLst/>
          </a:prstGeom>
          <a:noFill/>
        </p:spPr>
        <p:txBody>
          <a:bodyPr wrap="none" lIns="0" tIns="0" rIns="0" bIns="0" rtlCol="0">
            <a:spAutoFit/>
          </a:bodyPr>
          <a:lstStyle/>
          <a:p>
            <a:pPr algn="ctr"/>
            <a:r>
              <a:rPr lang="en-GB" sz="1600" u="sng" dirty="0">
                <a:solidFill>
                  <a:schemeClr val="tx2"/>
                </a:solidFill>
              </a:rPr>
              <a:t>An (incomplete) list of resistive detectors:</a:t>
            </a:r>
          </a:p>
          <a:p>
            <a:pPr algn="ctr"/>
            <a:endParaRPr lang="en-GB" sz="1600" b="1" u="sng" dirty="0">
              <a:solidFill>
                <a:schemeClr val="accent2">
                  <a:lumMod val="75000"/>
                </a:schemeClr>
              </a:solidFill>
            </a:endParaRPr>
          </a:p>
          <a:p>
            <a:pPr marL="342900" indent="-342900">
              <a:buFont typeface="Arial" panose="020B0604020202020204" pitchFamily="34" charset="0"/>
              <a:buChar char="•"/>
            </a:pPr>
            <a:r>
              <a:rPr lang="en-GB" sz="1600" dirty="0">
                <a:solidFill>
                  <a:schemeClr val="tx2"/>
                </a:solidFill>
              </a:rPr>
              <a:t>Multi-gap Resistive Plate Chambers (MRPC)</a:t>
            </a:r>
          </a:p>
          <a:p>
            <a:pPr marL="342900" indent="-342900">
              <a:buFont typeface="Arial" panose="020B0604020202020204" pitchFamily="34" charset="0"/>
              <a:buChar char="•"/>
            </a:pPr>
            <a:r>
              <a:rPr lang="en-GB" sz="1600" dirty="0">
                <a:solidFill>
                  <a:schemeClr val="tx2"/>
                </a:solidFill>
              </a:rPr>
              <a:t>Surface Resistive Plate Counter (</a:t>
            </a:r>
            <a:r>
              <a:rPr lang="en-GB" sz="1600" dirty="0" err="1">
                <a:solidFill>
                  <a:schemeClr val="tx2"/>
                </a:solidFill>
              </a:rPr>
              <a:t>sRPC</a:t>
            </a:r>
            <a:r>
              <a:rPr lang="en-GB" sz="1600" dirty="0">
                <a:solidFill>
                  <a:schemeClr val="tx2"/>
                </a:solidFill>
              </a:rPr>
              <a:t>)</a:t>
            </a:r>
          </a:p>
          <a:p>
            <a:pPr marL="342900" indent="-342900">
              <a:buFont typeface="Arial" panose="020B0604020202020204" pitchFamily="34" charset="0"/>
              <a:buChar char="•"/>
            </a:pPr>
            <a:r>
              <a:rPr lang="en-GB" sz="1600" dirty="0" err="1">
                <a:solidFill>
                  <a:schemeClr val="tx2"/>
                </a:solidFill>
              </a:rPr>
              <a:t>MicroCAT’s</a:t>
            </a:r>
            <a:r>
              <a:rPr lang="en-GB" sz="1600" dirty="0">
                <a:solidFill>
                  <a:schemeClr val="tx2"/>
                </a:solidFill>
              </a:rPr>
              <a:t> two-dimensional interpolating readout </a:t>
            </a:r>
          </a:p>
          <a:p>
            <a:pPr marL="342900" indent="-342900">
              <a:buFont typeface="Arial" panose="020B0604020202020204" pitchFamily="34" charset="0"/>
              <a:buChar char="•"/>
            </a:pPr>
            <a:r>
              <a:rPr lang="el-GR" sz="1600" dirty="0">
                <a:solidFill>
                  <a:schemeClr val="tx2"/>
                </a:solidFill>
              </a:rPr>
              <a:t>μ</a:t>
            </a:r>
            <a:r>
              <a:rPr lang="en-GB" sz="1600" dirty="0">
                <a:solidFill>
                  <a:schemeClr val="tx2"/>
                </a:solidFill>
              </a:rPr>
              <a:t>-Resistive WELL</a:t>
            </a:r>
          </a:p>
          <a:p>
            <a:pPr marL="342900" indent="-342900">
              <a:buFont typeface="Arial" panose="020B0604020202020204" pitchFamily="34" charset="0"/>
              <a:buChar char="•"/>
            </a:pPr>
            <a:r>
              <a:rPr lang="el-GR" sz="1600" dirty="0">
                <a:solidFill>
                  <a:schemeClr val="tx2"/>
                </a:solidFill>
              </a:rPr>
              <a:t>μ</a:t>
            </a:r>
            <a:r>
              <a:rPr lang="en-GB" sz="1600" dirty="0">
                <a:solidFill>
                  <a:schemeClr val="tx2"/>
                </a:solidFill>
              </a:rPr>
              <a:t>-Resistive plate WELL</a:t>
            </a:r>
          </a:p>
          <a:p>
            <a:pPr marL="342900" indent="-342900">
              <a:buFont typeface="Arial" panose="020B0604020202020204" pitchFamily="34" charset="0"/>
              <a:buChar char="•"/>
            </a:pPr>
            <a:r>
              <a:rPr lang="en-GB" sz="1600" dirty="0">
                <a:solidFill>
                  <a:schemeClr val="tx2"/>
                </a:solidFill>
              </a:rPr>
              <a:t>Small-pad resistive Micromegas</a:t>
            </a:r>
          </a:p>
          <a:p>
            <a:pPr marL="342900" indent="-342900">
              <a:buFont typeface="Arial" panose="020B0604020202020204" pitchFamily="34" charset="0"/>
              <a:buChar char="•"/>
            </a:pPr>
            <a:r>
              <a:rPr lang="en-GB" sz="1600" dirty="0">
                <a:solidFill>
                  <a:schemeClr val="tx2"/>
                </a:solidFill>
              </a:rPr>
              <a:t>Resistive Micromegas</a:t>
            </a:r>
          </a:p>
          <a:p>
            <a:pPr marL="342900" indent="-342900">
              <a:buFont typeface="Arial" panose="020B0604020202020204" pitchFamily="34" charset="0"/>
              <a:buChar char="•"/>
            </a:pPr>
            <a:r>
              <a:rPr lang="en-GB" sz="1600" dirty="0">
                <a:solidFill>
                  <a:schemeClr val="tx2"/>
                </a:solidFill>
              </a:rPr>
              <a:t>Resistive PICOSEC Micromegas</a:t>
            </a:r>
          </a:p>
          <a:p>
            <a:pPr marL="342900" indent="-342900">
              <a:buFont typeface="Arial" panose="020B0604020202020204" pitchFamily="34" charset="0"/>
              <a:buChar char="•"/>
            </a:pPr>
            <a:r>
              <a:rPr lang="en-GB" sz="1600" dirty="0">
                <a:solidFill>
                  <a:schemeClr val="tx2"/>
                </a:solidFill>
              </a:rPr>
              <a:t>Un-depleted-silicon sensors</a:t>
            </a:r>
          </a:p>
          <a:p>
            <a:pPr marL="342900" indent="-342900">
              <a:buFont typeface="Arial" panose="020B0604020202020204" pitchFamily="34" charset="0"/>
              <a:buChar char="•"/>
            </a:pPr>
            <a:r>
              <a:rPr lang="en-GB" sz="1600" dirty="0">
                <a:solidFill>
                  <a:schemeClr val="tx2"/>
                </a:solidFill>
              </a:rPr>
              <a:t>Resistive silicon detectors </a:t>
            </a:r>
          </a:p>
          <a:p>
            <a:pPr marL="342900" indent="-342900">
              <a:buFont typeface="Arial" panose="020B0604020202020204" pitchFamily="34" charset="0"/>
              <a:buChar char="•"/>
            </a:pPr>
            <a:r>
              <a:rPr lang="en-GB" sz="1600" dirty="0">
                <a:solidFill>
                  <a:schemeClr val="tx2"/>
                </a:solidFill>
              </a:rPr>
              <a:t>4D Diamond sensor</a:t>
            </a:r>
          </a:p>
          <a:p>
            <a:pPr marL="342900" indent="-342900">
              <a:buFont typeface="Arial" panose="020B0604020202020204" pitchFamily="34" charset="0"/>
              <a:buChar char="•"/>
            </a:pPr>
            <a:endParaRPr lang="en-GB" sz="1600" dirty="0">
              <a:solidFill>
                <a:schemeClr val="tx2"/>
              </a:solidFill>
            </a:endParaRPr>
          </a:p>
        </p:txBody>
      </p:sp>
      <p:sp>
        <p:nvSpPr>
          <p:cNvPr id="2" name="Content Placeholder 1">
            <a:extLst>
              <a:ext uri="{FF2B5EF4-FFF2-40B4-BE49-F238E27FC236}">
                <a16:creationId xmlns:a16="http://schemas.microsoft.com/office/drawing/2014/main" id="{51B5D8C8-0E84-6D49-8499-F71795AAFC51}"/>
              </a:ext>
            </a:extLst>
          </p:cNvPr>
          <p:cNvSpPr>
            <a:spLocks noGrp="1"/>
          </p:cNvSpPr>
          <p:nvPr>
            <p:ph idx="1"/>
          </p:nvPr>
        </p:nvSpPr>
        <p:spPr>
          <a:xfrm>
            <a:off x="407988" y="1113332"/>
            <a:ext cx="11376024" cy="801556"/>
          </a:xfrm>
        </p:spPr>
        <p:txBody>
          <a:bodyPr/>
          <a:lstStyle/>
          <a:p>
            <a:pPr>
              <a:lnSpc>
                <a:spcPct val="100000"/>
              </a:lnSpc>
            </a:pPr>
            <a:r>
              <a:rPr lang="en-US" sz="1600" b="0" dirty="0"/>
              <a:t>The use of resistive technologies in experiments makes it necessary to understand and characterize their response for the design and optimization of the next generation of particle detectors and their application.</a:t>
            </a:r>
            <a:endParaRPr lang="en-US" sz="1800" b="0" dirty="0"/>
          </a:p>
        </p:txBody>
      </p:sp>
      <p:sp>
        <p:nvSpPr>
          <p:cNvPr id="4" name="Slide Number Placeholder 3">
            <a:extLst>
              <a:ext uri="{FF2B5EF4-FFF2-40B4-BE49-F238E27FC236}">
                <a16:creationId xmlns:a16="http://schemas.microsoft.com/office/drawing/2014/main" id="{1C5E19E3-82DA-9C4F-A83B-D3A8675B6F02}"/>
              </a:ext>
            </a:extLst>
          </p:cNvPr>
          <p:cNvSpPr>
            <a:spLocks noGrp="1"/>
          </p:cNvSpPr>
          <p:nvPr>
            <p:ph type="sldNum" sz="quarter" idx="12"/>
          </p:nvPr>
        </p:nvSpPr>
        <p:spPr/>
        <p:txBody>
          <a:bodyPr/>
          <a:lstStyle/>
          <a:p>
            <a:fld id="{36B5EA5A-BC32-A742-B11B-8E7414D5B535}" type="slidenum">
              <a:rPr lang="en-US" smtClean="0"/>
              <a:pPr/>
              <a:t>1</a:t>
            </a:fld>
            <a:endParaRPr lang="en-US" dirty="0"/>
          </a:p>
        </p:txBody>
      </p:sp>
      <p:sp>
        <p:nvSpPr>
          <p:cNvPr id="28" name="TextBox 27">
            <a:extLst>
              <a:ext uri="{FF2B5EF4-FFF2-40B4-BE49-F238E27FC236}">
                <a16:creationId xmlns:a16="http://schemas.microsoft.com/office/drawing/2014/main" id="{D467C5FC-3EFD-FE9F-4D34-D4634F5D5B6F}"/>
              </a:ext>
            </a:extLst>
          </p:cNvPr>
          <p:cNvSpPr txBox="1"/>
          <p:nvPr/>
        </p:nvSpPr>
        <p:spPr>
          <a:xfrm>
            <a:off x="5702668" y="6455358"/>
            <a:ext cx="5881881" cy="369332"/>
          </a:xfrm>
          <a:prstGeom prst="rect">
            <a:avLst/>
          </a:prstGeom>
          <a:noFill/>
        </p:spPr>
        <p:txBody>
          <a:bodyPr wrap="square" lIns="0" tIns="0" rIns="0" bIns="0" rtlCol="0">
            <a:spAutoFit/>
          </a:bodyPr>
          <a:lstStyle/>
          <a:p>
            <a:r>
              <a:rPr lang="en-GB" sz="1200" dirty="0">
                <a:solidFill>
                  <a:schemeClr val="tx2"/>
                </a:solidFill>
              </a:rPr>
              <a:t>Image taken from G. </a:t>
            </a:r>
            <a:r>
              <a:rPr lang="en-GB" sz="1200" dirty="0" err="1">
                <a:solidFill>
                  <a:schemeClr val="tx2"/>
                </a:solidFill>
              </a:rPr>
              <a:t>Bencivenni</a:t>
            </a:r>
            <a:r>
              <a:rPr lang="en-GB" sz="1200" dirty="0">
                <a:solidFill>
                  <a:schemeClr val="tx2"/>
                </a:solidFill>
              </a:rPr>
              <a:t> et al., </a:t>
            </a:r>
            <a:r>
              <a:rPr lang="en-GB" sz="1200" dirty="0" err="1">
                <a:solidFill>
                  <a:schemeClr val="tx2"/>
                </a:solidFill>
              </a:rPr>
              <a:t>Nucl</a:t>
            </a:r>
            <a:r>
              <a:rPr lang="en-GB" sz="1200" dirty="0">
                <a:solidFill>
                  <a:schemeClr val="tx2"/>
                </a:solidFill>
              </a:rPr>
              <a:t>. </a:t>
            </a:r>
            <a:r>
              <a:rPr lang="en-GB" sz="1200" dirty="0" err="1">
                <a:solidFill>
                  <a:schemeClr val="tx2"/>
                </a:solidFill>
              </a:rPr>
              <a:t>Instrum</a:t>
            </a:r>
            <a:r>
              <a:rPr lang="en-GB" sz="1200" dirty="0">
                <a:solidFill>
                  <a:schemeClr val="tx2"/>
                </a:solidFill>
              </a:rPr>
              <a:t>. Meth. A 958 (2020) 162050.</a:t>
            </a:r>
          </a:p>
          <a:p>
            <a:r>
              <a:rPr lang="en-GB" sz="1200" dirty="0">
                <a:solidFill>
                  <a:schemeClr val="tx2"/>
                </a:solidFill>
              </a:rPr>
              <a:t> </a:t>
            </a:r>
          </a:p>
        </p:txBody>
      </p:sp>
      <p:sp>
        <p:nvSpPr>
          <p:cNvPr id="32" name="TextBox 31">
            <a:extLst>
              <a:ext uri="{FF2B5EF4-FFF2-40B4-BE49-F238E27FC236}">
                <a16:creationId xmlns:a16="http://schemas.microsoft.com/office/drawing/2014/main" id="{77DC683F-EAD3-52D0-37F7-64F0D9E2DE9B}"/>
              </a:ext>
            </a:extLst>
          </p:cNvPr>
          <p:cNvSpPr txBox="1"/>
          <p:nvPr/>
        </p:nvSpPr>
        <p:spPr>
          <a:xfrm>
            <a:off x="7293662" y="2229225"/>
            <a:ext cx="4290888" cy="37555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400" dirty="0">
                <a:solidFill>
                  <a:prstClr val="black"/>
                </a:solidFill>
              </a:rPr>
              <a:t>Example: Fast grounding </a:t>
            </a:r>
            <a:r>
              <a:rPr lang="en-US" sz="1400" dirty="0" err="1">
                <a:solidFill>
                  <a:prstClr val="black"/>
                </a:solidFill>
              </a:rPr>
              <a:t>μ</a:t>
            </a:r>
            <a:r>
              <a:rPr lang="en-US" sz="1400" dirty="0">
                <a:solidFill>
                  <a:prstClr val="black"/>
                </a:solidFill>
              </a:rPr>
              <a:t>-Resistive-WELL</a:t>
            </a:r>
            <a:endParaRPr lang="en-GB" sz="1400" dirty="0">
              <a:solidFill>
                <a:srgbClr val="00B050"/>
              </a:solidFill>
            </a:endParaRPr>
          </a:p>
        </p:txBody>
      </p:sp>
      <p:sp>
        <p:nvSpPr>
          <p:cNvPr id="35" name="Title 2">
            <a:extLst>
              <a:ext uri="{FF2B5EF4-FFF2-40B4-BE49-F238E27FC236}">
                <a16:creationId xmlns:a16="http://schemas.microsoft.com/office/drawing/2014/main" id="{5B0A8043-3A11-948D-78B9-6BC697135AE8}"/>
              </a:ext>
            </a:extLst>
          </p:cNvPr>
          <p:cNvSpPr>
            <a:spLocks noGrp="1"/>
          </p:cNvSpPr>
          <p:nvPr>
            <p:ph type="title"/>
          </p:nvPr>
        </p:nvSpPr>
        <p:spPr>
          <a:xfrm>
            <a:off x="407988" y="373593"/>
            <a:ext cx="11376025" cy="541546"/>
          </a:xfrm>
        </p:spPr>
        <p:txBody>
          <a:bodyPr/>
          <a:lstStyle/>
          <a:p>
            <a:r>
              <a:rPr lang="en-US" sz="2800" dirty="0"/>
              <a:t>Introduction</a:t>
            </a:r>
          </a:p>
        </p:txBody>
      </p:sp>
      <p:sp>
        <p:nvSpPr>
          <p:cNvPr id="3" name="Right Brace 2">
            <a:extLst>
              <a:ext uri="{FF2B5EF4-FFF2-40B4-BE49-F238E27FC236}">
                <a16:creationId xmlns:a16="http://schemas.microsoft.com/office/drawing/2014/main" id="{83548878-3C75-345E-017C-FDA34D1F7196}"/>
              </a:ext>
            </a:extLst>
          </p:cNvPr>
          <p:cNvSpPr/>
          <p:nvPr/>
        </p:nvSpPr>
        <p:spPr>
          <a:xfrm>
            <a:off x="5315037" y="2728800"/>
            <a:ext cx="167442" cy="5184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7" name="Right Brace 6">
            <a:extLst>
              <a:ext uri="{FF2B5EF4-FFF2-40B4-BE49-F238E27FC236}">
                <a16:creationId xmlns:a16="http://schemas.microsoft.com/office/drawing/2014/main" id="{C687593D-E803-E7E4-1B4C-400A1E67B7EA}"/>
              </a:ext>
            </a:extLst>
          </p:cNvPr>
          <p:cNvSpPr/>
          <p:nvPr/>
        </p:nvSpPr>
        <p:spPr>
          <a:xfrm>
            <a:off x="5315036" y="3302018"/>
            <a:ext cx="167443" cy="129447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8" name="Right Brace 7">
            <a:extLst>
              <a:ext uri="{FF2B5EF4-FFF2-40B4-BE49-F238E27FC236}">
                <a16:creationId xmlns:a16="http://schemas.microsoft.com/office/drawing/2014/main" id="{D83C9AB1-61CF-5580-821F-D98970E116FD}"/>
              </a:ext>
            </a:extLst>
          </p:cNvPr>
          <p:cNvSpPr/>
          <p:nvPr/>
        </p:nvSpPr>
        <p:spPr>
          <a:xfrm>
            <a:off x="5315037" y="4647364"/>
            <a:ext cx="167444" cy="74255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9" name="TextBox 8">
            <a:extLst>
              <a:ext uri="{FF2B5EF4-FFF2-40B4-BE49-F238E27FC236}">
                <a16:creationId xmlns:a16="http://schemas.microsoft.com/office/drawing/2014/main" id="{BE11C70F-C390-2C43-AC45-5CD71ADC08C5}"/>
              </a:ext>
            </a:extLst>
          </p:cNvPr>
          <p:cNvSpPr txBox="1"/>
          <p:nvPr/>
        </p:nvSpPr>
        <p:spPr>
          <a:xfrm>
            <a:off x="5561285" y="2864889"/>
            <a:ext cx="431208" cy="246221"/>
          </a:xfrm>
          <a:prstGeom prst="rect">
            <a:avLst/>
          </a:prstGeom>
          <a:noFill/>
        </p:spPr>
        <p:txBody>
          <a:bodyPr wrap="none" lIns="0" tIns="0" rIns="0" bIns="0" rtlCol="0">
            <a:spAutoFit/>
          </a:bodyPr>
          <a:lstStyle/>
          <a:p>
            <a:pPr algn="l"/>
            <a:r>
              <a:rPr lang="en-BE" sz="1600" dirty="0">
                <a:solidFill>
                  <a:schemeClr val="tx2"/>
                </a:solidFill>
              </a:rPr>
              <a:t>RPC</a:t>
            </a:r>
            <a:endParaRPr lang="en-BE" dirty="0">
              <a:solidFill>
                <a:schemeClr val="tx2"/>
              </a:solidFill>
            </a:endParaRPr>
          </a:p>
        </p:txBody>
      </p:sp>
      <p:sp>
        <p:nvSpPr>
          <p:cNvPr id="10" name="TextBox 9">
            <a:extLst>
              <a:ext uri="{FF2B5EF4-FFF2-40B4-BE49-F238E27FC236}">
                <a16:creationId xmlns:a16="http://schemas.microsoft.com/office/drawing/2014/main" id="{E2254F5F-48C4-C6C5-CF93-953066580696}"/>
              </a:ext>
            </a:extLst>
          </p:cNvPr>
          <p:cNvSpPr txBox="1"/>
          <p:nvPr/>
        </p:nvSpPr>
        <p:spPr>
          <a:xfrm>
            <a:off x="5557370" y="3826144"/>
            <a:ext cx="615553" cy="246221"/>
          </a:xfrm>
          <a:prstGeom prst="rect">
            <a:avLst/>
          </a:prstGeom>
          <a:noFill/>
        </p:spPr>
        <p:txBody>
          <a:bodyPr wrap="none" lIns="0" tIns="0" rIns="0" bIns="0" rtlCol="0">
            <a:spAutoFit/>
          </a:bodyPr>
          <a:lstStyle/>
          <a:p>
            <a:pPr algn="l"/>
            <a:r>
              <a:rPr lang="en-BE" sz="1600" dirty="0">
                <a:solidFill>
                  <a:schemeClr val="tx2"/>
                </a:solidFill>
              </a:rPr>
              <a:t>MPGD</a:t>
            </a:r>
            <a:endParaRPr lang="en-BE" dirty="0">
              <a:solidFill>
                <a:schemeClr val="tx2"/>
              </a:solidFill>
            </a:endParaRPr>
          </a:p>
        </p:txBody>
      </p:sp>
      <p:sp>
        <p:nvSpPr>
          <p:cNvPr id="11" name="TextBox 10">
            <a:extLst>
              <a:ext uri="{FF2B5EF4-FFF2-40B4-BE49-F238E27FC236}">
                <a16:creationId xmlns:a16="http://schemas.microsoft.com/office/drawing/2014/main" id="{AEE50726-11A2-F0CE-38A2-A149D681F758}"/>
              </a:ext>
            </a:extLst>
          </p:cNvPr>
          <p:cNvSpPr txBox="1"/>
          <p:nvPr/>
        </p:nvSpPr>
        <p:spPr>
          <a:xfrm>
            <a:off x="5557370" y="4901948"/>
            <a:ext cx="968214" cy="246221"/>
          </a:xfrm>
          <a:prstGeom prst="rect">
            <a:avLst/>
          </a:prstGeom>
          <a:noFill/>
        </p:spPr>
        <p:txBody>
          <a:bodyPr wrap="none" lIns="0" tIns="0" rIns="0" bIns="0" rtlCol="0">
            <a:spAutoFit/>
          </a:bodyPr>
          <a:lstStyle/>
          <a:p>
            <a:pPr algn="l"/>
            <a:r>
              <a:rPr lang="en-BE" sz="1600" dirty="0">
                <a:solidFill>
                  <a:schemeClr val="tx2"/>
                </a:solidFill>
              </a:rPr>
              <a:t>Solid-state</a:t>
            </a:r>
            <a:endParaRPr lang="en-BE" dirty="0">
              <a:solidFill>
                <a:schemeClr val="tx2"/>
              </a:solidFill>
            </a:endParaRPr>
          </a:p>
        </p:txBody>
      </p:sp>
      <p:pic>
        <p:nvPicPr>
          <p:cNvPr id="15" name="Picture 14" descr="Diagram of a diagram of a red and black sheet&#10;&#10;Description automatically generated with medium confidence">
            <a:extLst>
              <a:ext uri="{FF2B5EF4-FFF2-40B4-BE49-F238E27FC236}">
                <a16:creationId xmlns:a16="http://schemas.microsoft.com/office/drawing/2014/main" id="{74230F58-4F54-4764-9DB4-8EDF7CEBF52F}"/>
              </a:ext>
            </a:extLst>
          </p:cNvPr>
          <p:cNvPicPr>
            <a:picLocks noChangeAspect="1"/>
          </p:cNvPicPr>
          <p:nvPr/>
        </p:nvPicPr>
        <p:blipFill>
          <a:blip r:embed="rId3"/>
          <a:stretch>
            <a:fillRect/>
          </a:stretch>
        </p:blipFill>
        <p:spPr>
          <a:xfrm>
            <a:off x="7036115" y="2676287"/>
            <a:ext cx="4637736" cy="2666364"/>
          </a:xfrm>
          <a:prstGeom prst="rect">
            <a:avLst/>
          </a:prstGeom>
        </p:spPr>
      </p:pic>
      <p:sp>
        <p:nvSpPr>
          <p:cNvPr id="19" name="Rectangle 18">
            <a:extLst>
              <a:ext uri="{FF2B5EF4-FFF2-40B4-BE49-F238E27FC236}">
                <a16:creationId xmlns:a16="http://schemas.microsoft.com/office/drawing/2014/main" id="{EEFF8BA5-3D45-37C8-7D89-54851F3198CB}"/>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19" descr="Logo&#10;&#10;Description automatically generated with medium confidence">
            <a:extLst>
              <a:ext uri="{FF2B5EF4-FFF2-40B4-BE49-F238E27FC236}">
                <a16:creationId xmlns:a16="http://schemas.microsoft.com/office/drawing/2014/main" id="{350E1F6C-B156-5093-B90E-E9A34377AF66}"/>
              </a:ext>
            </a:extLst>
          </p:cNvPr>
          <p:cNvPicPr>
            <a:picLocks noChangeAspect="1"/>
          </p:cNvPicPr>
          <p:nvPr/>
        </p:nvPicPr>
        <p:blipFill rotWithShape="1">
          <a:blip r:embed="rId4">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21" name="Picture 20" descr="Graphical user interface, Teams&#10;&#10;Description automatically generated with medium confidence">
            <a:extLst>
              <a:ext uri="{FF2B5EF4-FFF2-40B4-BE49-F238E27FC236}">
                <a16:creationId xmlns:a16="http://schemas.microsoft.com/office/drawing/2014/main" id="{6045D55E-0540-6505-931B-05B55BB61420}"/>
              </a:ext>
            </a:extLst>
          </p:cNvPr>
          <p:cNvPicPr>
            <a:picLocks noChangeAspect="1"/>
          </p:cNvPicPr>
          <p:nvPr/>
        </p:nvPicPr>
        <p:blipFill rotWithShape="1">
          <a:blip r:embed="rId5"/>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079472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2021-FCF7-1EC1-A6AA-9C3B6D4AF2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D2041C0-B4CD-C8BA-BEAE-90548B7A83AD}"/>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Resistive strip </a:t>
            </a:r>
            <a:r>
              <a:rPr lang="en-US" sz="2800" dirty="0" err="1"/>
              <a:t>MicroMegas</a:t>
            </a:r>
            <a:endParaRPr lang="en-US" sz="2800" dirty="0"/>
          </a:p>
        </p:txBody>
      </p:sp>
      <p:sp>
        <p:nvSpPr>
          <p:cNvPr id="14" name="Rectangle 13">
            <a:extLst>
              <a:ext uri="{FF2B5EF4-FFF2-40B4-BE49-F238E27FC236}">
                <a16:creationId xmlns:a16="http://schemas.microsoft.com/office/drawing/2014/main" id="{157B9EC9-04AF-9313-89B8-A82993D75F9C}"/>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0F28A4B4-3141-B2A0-29EB-D6B8B21EE4D3}"/>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13" name="Content Placeholder 1">
            <a:extLst>
              <a:ext uri="{FF2B5EF4-FFF2-40B4-BE49-F238E27FC236}">
                <a16:creationId xmlns:a16="http://schemas.microsoft.com/office/drawing/2014/main" id="{277B500E-C0C1-11F2-8396-5C39DFCDF799}"/>
              </a:ext>
            </a:extLst>
          </p:cNvPr>
          <p:cNvSpPr>
            <a:spLocks noGrp="1"/>
          </p:cNvSpPr>
          <p:nvPr>
            <p:ph idx="1"/>
          </p:nvPr>
        </p:nvSpPr>
        <p:spPr>
          <a:xfrm>
            <a:off x="407988" y="1204112"/>
            <a:ext cx="11376024" cy="645478"/>
          </a:xfrm>
        </p:spPr>
        <p:txBody>
          <a:bodyPr/>
          <a:lstStyle/>
          <a:p>
            <a:pPr marL="0" lvl="1" indent="0">
              <a:buNone/>
            </a:pPr>
            <a:r>
              <a:rPr lang="en-US" dirty="0"/>
              <a:t>The resistive strips in the geometry of this </a:t>
            </a:r>
            <a:r>
              <a:rPr lang="en-US" dirty="0" err="1"/>
              <a:t>MicroMegas</a:t>
            </a:r>
            <a:r>
              <a:rPr lang="en-US" dirty="0"/>
              <a:t> facilitate the sharing of the signal over many neighboring readout strips strips running orthogonal to them.</a:t>
            </a:r>
          </a:p>
          <a:p>
            <a:pPr marL="0" lvl="1" indent="0">
              <a:buNone/>
            </a:pPr>
            <a:endParaRPr lang="en-US" sz="2000" b="1" dirty="0"/>
          </a:p>
        </p:txBody>
      </p:sp>
      <p:pic>
        <p:nvPicPr>
          <p:cNvPr id="15" name="Picture 14" descr="A close-up of a red and white striped surface&#10;&#10;Description automatically generated">
            <a:extLst>
              <a:ext uri="{FF2B5EF4-FFF2-40B4-BE49-F238E27FC236}">
                <a16:creationId xmlns:a16="http://schemas.microsoft.com/office/drawing/2014/main" id="{1738342B-86FA-C0FF-F985-CE171C809A72}"/>
              </a:ext>
            </a:extLst>
          </p:cNvPr>
          <p:cNvPicPr>
            <a:picLocks noChangeAspect="1"/>
          </p:cNvPicPr>
          <p:nvPr/>
        </p:nvPicPr>
        <p:blipFill>
          <a:blip r:embed="rId3"/>
          <a:stretch>
            <a:fillRect/>
          </a:stretch>
        </p:blipFill>
        <p:spPr>
          <a:xfrm>
            <a:off x="6815167" y="2679474"/>
            <a:ext cx="3875548" cy="2886220"/>
          </a:xfrm>
          <a:prstGeom prst="rect">
            <a:avLst/>
          </a:prstGeom>
        </p:spPr>
      </p:pic>
      <p:sp>
        <p:nvSpPr>
          <p:cNvPr id="16" name="TextBox 15">
            <a:extLst>
              <a:ext uri="{FF2B5EF4-FFF2-40B4-BE49-F238E27FC236}">
                <a16:creationId xmlns:a16="http://schemas.microsoft.com/office/drawing/2014/main" id="{5B314CAB-82F3-3B57-93F9-4FE145D44DF3}"/>
              </a:ext>
            </a:extLst>
          </p:cNvPr>
          <p:cNvSpPr txBox="1"/>
          <p:nvPr/>
        </p:nvSpPr>
        <p:spPr>
          <a:xfrm>
            <a:off x="9312097" y="2416744"/>
            <a:ext cx="1300036" cy="246221"/>
          </a:xfrm>
          <a:prstGeom prst="rect">
            <a:avLst/>
          </a:prstGeom>
          <a:noFill/>
        </p:spPr>
        <p:txBody>
          <a:bodyPr wrap="none" lIns="0" tIns="0" rIns="0" bIns="0" rtlCol="0">
            <a:spAutoFit/>
          </a:bodyPr>
          <a:lstStyle/>
          <a:p>
            <a:pPr algn="l"/>
            <a:r>
              <a:rPr lang="en-GB" sz="1600" dirty="0">
                <a:solidFill>
                  <a:srgbClr val="C00000"/>
                </a:solidFill>
              </a:rPr>
              <a:t>r</a:t>
            </a:r>
            <a:r>
              <a:rPr lang="en-BE" sz="1600" dirty="0">
                <a:solidFill>
                  <a:srgbClr val="C00000"/>
                </a:solidFill>
              </a:rPr>
              <a:t>esistive strips</a:t>
            </a:r>
          </a:p>
        </p:txBody>
      </p:sp>
      <p:sp>
        <p:nvSpPr>
          <p:cNvPr id="19" name="TextBox 18">
            <a:extLst>
              <a:ext uri="{FF2B5EF4-FFF2-40B4-BE49-F238E27FC236}">
                <a16:creationId xmlns:a16="http://schemas.microsoft.com/office/drawing/2014/main" id="{844B8F00-89AC-F5DA-6B93-407E7B568C76}"/>
              </a:ext>
            </a:extLst>
          </p:cNvPr>
          <p:cNvSpPr txBox="1"/>
          <p:nvPr/>
        </p:nvSpPr>
        <p:spPr>
          <a:xfrm>
            <a:off x="6948307" y="2427786"/>
            <a:ext cx="431208" cy="246221"/>
          </a:xfrm>
          <a:prstGeom prst="rect">
            <a:avLst/>
          </a:prstGeom>
          <a:noFill/>
        </p:spPr>
        <p:txBody>
          <a:bodyPr wrap="none" lIns="0" tIns="0" rIns="0" bIns="0" rtlCol="0">
            <a:spAutoFit/>
          </a:bodyPr>
          <a:lstStyle/>
          <a:p>
            <a:pPr algn="l"/>
            <a:r>
              <a:rPr lang="en-US" sz="1600" dirty="0">
                <a:solidFill>
                  <a:schemeClr val="bg2">
                    <a:lumMod val="10000"/>
                  </a:schemeClr>
                </a:solidFill>
              </a:rPr>
              <a:t>pillar</a:t>
            </a:r>
            <a:endParaRPr lang="en-BE" sz="1600" dirty="0">
              <a:solidFill>
                <a:schemeClr val="bg2">
                  <a:lumMod val="10000"/>
                </a:schemeClr>
              </a:solidFill>
            </a:endParaRPr>
          </a:p>
        </p:txBody>
      </p:sp>
      <p:sp>
        <p:nvSpPr>
          <p:cNvPr id="20" name="TextBox 45">
            <a:extLst>
              <a:ext uri="{FF2B5EF4-FFF2-40B4-BE49-F238E27FC236}">
                <a16:creationId xmlns:a16="http://schemas.microsoft.com/office/drawing/2014/main" id="{4DD74AE5-002B-B6C7-B359-5403637BD744}"/>
              </a:ext>
            </a:extLst>
          </p:cNvPr>
          <p:cNvSpPr txBox="1"/>
          <p:nvPr/>
        </p:nvSpPr>
        <p:spPr>
          <a:xfrm>
            <a:off x="6700304" y="6395578"/>
            <a:ext cx="3815147" cy="507831"/>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tx2"/>
                </a:solidFill>
              </a:rPr>
              <a:t>T. </a:t>
            </a:r>
            <a:r>
              <a:rPr lang="en-GB" sz="1100" dirty="0" err="1">
                <a:solidFill>
                  <a:schemeClr val="tx2"/>
                </a:solidFill>
              </a:rPr>
              <a:t>Alexopoulos</a:t>
            </a:r>
            <a:r>
              <a:rPr lang="en-GB" sz="1100" dirty="0">
                <a:solidFill>
                  <a:schemeClr val="tx2"/>
                </a:solidFill>
              </a:rPr>
              <a:t>, et al., </a:t>
            </a:r>
            <a:r>
              <a:rPr lang="en-GB" sz="1100" dirty="0" err="1">
                <a:solidFill>
                  <a:schemeClr val="tx2"/>
                </a:solidFill>
              </a:rPr>
              <a:t>Nucl</a:t>
            </a:r>
            <a:r>
              <a:rPr lang="en-GB" sz="1100" dirty="0">
                <a:solidFill>
                  <a:schemeClr val="tx2"/>
                </a:solidFill>
              </a:rPr>
              <a:t>. </a:t>
            </a:r>
            <a:r>
              <a:rPr lang="en-GB" sz="1100" dirty="0" err="1">
                <a:solidFill>
                  <a:schemeClr val="tx2"/>
                </a:solidFill>
              </a:rPr>
              <a:t>Instrum</a:t>
            </a:r>
            <a:r>
              <a:rPr lang="en-GB" sz="1100" dirty="0">
                <a:solidFill>
                  <a:schemeClr val="tx2"/>
                </a:solidFill>
              </a:rPr>
              <a:t>. Meth. A 640 (2011) 110.</a:t>
            </a:r>
          </a:p>
          <a:p>
            <a:r>
              <a:rPr lang="en-GB" sz="1100" dirty="0">
                <a:solidFill>
                  <a:schemeClr val="tx2"/>
                </a:solidFill>
              </a:rPr>
              <a:t>M. </a:t>
            </a:r>
            <a:r>
              <a:rPr lang="en-GB" sz="1100" dirty="0" err="1">
                <a:solidFill>
                  <a:schemeClr val="tx2"/>
                </a:solidFill>
              </a:rPr>
              <a:t>Byszewski</a:t>
            </a:r>
            <a:r>
              <a:rPr lang="en-GB" sz="1100" dirty="0">
                <a:solidFill>
                  <a:schemeClr val="tx2"/>
                </a:solidFill>
              </a:rPr>
              <a:t> and J. </a:t>
            </a:r>
            <a:r>
              <a:rPr lang="en-GB" sz="1100" dirty="0" err="1">
                <a:solidFill>
                  <a:schemeClr val="tx2"/>
                </a:solidFill>
              </a:rPr>
              <a:t>Wotschack</a:t>
            </a:r>
            <a:r>
              <a:rPr lang="en-GB" sz="1100" dirty="0">
                <a:solidFill>
                  <a:schemeClr val="tx2"/>
                </a:solidFill>
              </a:rPr>
              <a:t>, JINST 7 C02060 (2011).</a:t>
            </a:r>
          </a:p>
          <a:p>
            <a:endParaRPr lang="en-GB" sz="1100" dirty="0">
              <a:solidFill>
                <a:schemeClr val="tx2"/>
              </a:solidFill>
            </a:endParaRPr>
          </a:p>
        </p:txBody>
      </p:sp>
      <p:pic>
        <p:nvPicPr>
          <p:cNvPr id="9" name="Picture 8">
            <a:extLst>
              <a:ext uri="{FF2B5EF4-FFF2-40B4-BE49-F238E27FC236}">
                <a16:creationId xmlns:a16="http://schemas.microsoft.com/office/drawing/2014/main" id="{AE1B3F40-50F3-C11E-5C03-F200FB672EE9}"/>
              </a:ext>
            </a:extLst>
          </p:cNvPr>
          <p:cNvPicPr>
            <a:picLocks noChangeAspect="1"/>
          </p:cNvPicPr>
          <p:nvPr/>
        </p:nvPicPr>
        <p:blipFill>
          <a:blip r:embed="rId4"/>
          <a:stretch>
            <a:fillRect/>
          </a:stretch>
        </p:blipFill>
        <p:spPr>
          <a:xfrm>
            <a:off x="1057301" y="2062036"/>
            <a:ext cx="4791575" cy="3919350"/>
          </a:xfrm>
          <a:prstGeom prst="rect">
            <a:avLst/>
          </a:prstGeom>
        </p:spPr>
      </p:pic>
      <p:sp>
        <p:nvSpPr>
          <p:cNvPr id="10" name="Rectangle 9">
            <a:extLst>
              <a:ext uri="{FF2B5EF4-FFF2-40B4-BE49-F238E27FC236}">
                <a16:creationId xmlns:a16="http://schemas.microsoft.com/office/drawing/2014/main" id="{E9983A94-70B9-ACC4-B3D4-7CA85C96D7B1}"/>
              </a:ext>
            </a:extLst>
          </p:cNvPr>
          <p:cNvSpPr/>
          <p:nvPr/>
        </p:nvSpPr>
        <p:spPr>
          <a:xfrm>
            <a:off x="842945" y="2269855"/>
            <a:ext cx="894250" cy="3384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02C0B053-9255-B0BF-25E5-4E52E6F1537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17" descr="Logo&#10;&#10;Description automatically generated with medium confidence">
            <a:extLst>
              <a:ext uri="{FF2B5EF4-FFF2-40B4-BE49-F238E27FC236}">
                <a16:creationId xmlns:a16="http://schemas.microsoft.com/office/drawing/2014/main" id="{33249E28-9CDB-D6EE-6DCF-DAF2CBAC37C5}"/>
              </a:ext>
            </a:extLst>
          </p:cNvPr>
          <p:cNvPicPr>
            <a:picLocks noChangeAspect="1"/>
          </p:cNvPicPr>
          <p:nvPr/>
        </p:nvPicPr>
        <p:blipFill rotWithShape="1">
          <a:blip r:embed="rId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21" name="Picture 20" descr="Graphical user interface, Teams&#10;&#10;Description automatically generated with medium confidence">
            <a:extLst>
              <a:ext uri="{FF2B5EF4-FFF2-40B4-BE49-F238E27FC236}">
                <a16:creationId xmlns:a16="http://schemas.microsoft.com/office/drawing/2014/main" id="{A28A5298-4654-26D5-EDC8-5199D660C643}"/>
              </a:ext>
            </a:extLst>
          </p:cNvPr>
          <p:cNvPicPr>
            <a:picLocks noChangeAspect="1"/>
          </p:cNvPicPr>
          <p:nvPr/>
        </p:nvPicPr>
        <p:blipFill rotWithShape="1">
          <a:blip r:embed="rId6"/>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376095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F7A16-21DB-5136-600C-243A538F3BFC}"/>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2621100-17DD-86BA-FFB2-2302DC900006}"/>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Resistive strip </a:t>
            </a:r>
            <a:r>
              <a:rPr lang="en-US" sz="2800" dirty="0" err="1"/>
              <a:t>MicroMegas</a:t>
            </a:r>
            <a:endParaRPr lang="en-US" sz="2800" dirty="0"/>
          </a:p>
        </p:txBody>
      </p:sp>
      <p:sp>
        <p:nvSpPr>
          <p:cNvPr id="14" name="Rectangle 13">
            <a:extLst>
              <a:ext uri="{FF2B5EF4-FFF2-40B4-BE49-F238E27FC236}">
                <a16:creationId xmlns:a16="http://schemas.microsoft.com/office/drawing/2014/main" id="{68516FBE-623B-A2FD-796B-555A98C16AEA}"/>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ED81F9A-2D45-EE73-1FE6-9D53335148E6}"/>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13" name="Content Placeholder 1">
            <a:extLst>
              <a:ext uri="{FF2B5EF4-FFF2-40B4-BE49-F238E27FC236}">
                <a16:creationId xmlns:a16="http://schemas.microsoft.com/office/drawing/2014/main" id="{FAE56C93-DF47-1E3A-BC66-8678905AE849}"/>
              </a:ext>
            </a:extLst>
          </p:cNvPr>
          <p:cNvSpPr>
            <a:spLocks noGrp="1"/>
          </p:cNvSpPr>
          <p:nvPr>
            <p:ph idx="1"/>
          </p:nvPr>
        </p:nvSpPr>
        <p:spPr>
          <a:xfrm>
            <a:off x="407988" y="1120906"/>
            <a:ext cx="11376024" cy="645478"/>
          </a:xfrm>
        </p:spPr>
        <p:txBody>
          <a:bodyPr/>
          <a:lstStyle/>
          <a:p>
            <a:pPr marL="0" lvl="1" indent="0">
              <a:buNone/>
            </a:pPr>
            <a:r>
              <a:rPr lang="en-US" dirty="0"/>
              <a:t>To calculate the dynamic weighting potential, a voltage ramp is placed on the readout strip under investigation.</a:t>
            </a:r>
          </a:p>
          <a:p>
            <a:pPr marL="0" lvl="1" indent="0">
              <a:buNone/>
            </a:pPr>
            <a:endParaRPr lang="en-US" dirty="0"/>
          </a:p>
          <a:p>
            <a:pPr marL="0" lvl="1" indent="0">
              <a:buNone/>
            </a:pPr>
            <a:endParaRPr lang="en-US" b="1" dirty="0"/>
          </a:p>
        </p:txBody>
      </p:sp>
      <p:sp>
        <p:nvSpPr>
          <p:cNvPr id="15" name="TextBox 14">
            <a:extLst>
              <a:ext uri="{FF2B5EF4-FFF2-40B4-BE49-F238E27FC236}">
                <a16:creationId xmlns:a16="http://schemas.microsoft.com/office/drawing/2014/main" id="{CD3D6392-B6A2-9BA7-E347-F2E560BA4656}"/>
              </a:ext>
            </a:extLst>
          </p:cNvPr>
          <p:cNvSpPr txBox="1"/>
          <p:nvPr/>
        </p:nvSpPr>
        <p:spPr>
          <a:xfrm>
            <a:off x="6095987" y="6491245"/>
            <a:ext cx="5315380" cy="169277"/>
          </a:xfrm>
          <a:prstGeom prst="rect">
            <a:avLst/>
          </a:prstGeom>
          <a:noFill/>
        </p:spPr>
        <p:txBody>
          <a:bodyPr wrap="square" lIns="0" tIns="0" rIns="0" bIns="0" rtlCol="0">
            <a:spAutoFit/>
          </a:bodyPr>
          <a:lstStyle/>
          <a:p>
            <a:r>
              <a:rPr lang="en-GB" sz="1100" dirty="0">
                <a:solidFill>
                  <a:schemeClr val="tx2"/>
                </a:solidFill>
              </a:rPr>
              <a:t>D. Janssens et al, JINST 18 (2023) 08, C08010.</a:t>
            </a:r>
          </a:p>
        </p:txBody>
      </p:sp>
      <p:sp>
        <p:nvSpPr>
          <p:cNvPr id="20" name="TextBox 19">
            <a:extLst>
              <a:ext uri="{FF2B5EF4-FFF2-40B4-BE49-F238E27FC236}">
                <a16:creationId xmlns:a16="http://schemas.microsoft.com/office/drawing/2014/main" id="{85330886-ACA1-9BB7-BA6A-84B786F76ABB}"/>
              </a:ext>
            </a:extLst>
          </p:cNvPr>
          <p:cNvSpPr txBox="1"/>
          <p:nvPr/>
        </p:nvSpPr>
        <p:spPr>
          <a:xfrm>
            <a:off x="7144928" y="1623328"/>
            <a:ext cx="4290888" cy="33509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200" dirty="0">
                <a:solidFill>
                  <a:prstClr val="black"/>
                </a:solidFill>
              </a:rPr>
              <a:t>Calculated dynamic weighting potential</a:t>
            </a:r>
          </a:p>
        </p:txBody>
      </p:sp>
      <p:pic>
        <p:nvPicPr>
          <p:cNvPr id="9" name="Picture 8" descr="A diagram of a model of a train&#10;&#10;Description automatically generated">
            <a:extLst>
              <a:ext uri="{FF2B5EF4-FFF2-40B4-BE49-F238E27FC236}">
                <a16:creationId xmlns:a16="http://schemas.microsoft.com/office/drawing/2014/main" id="{7E3137AF-BD3C-690D-35B7-FB67D58CFB80}"/>
              </a:ext>
            </a:extLst>
          </p:cNvPr>
          <p:cNvPicPr>
            <a:picLocks noChangeAspect="1"/>
          </p:cNvPicPr>
          <p:nvPr/>
        </p:nvPicPr>
        <p:blipFill>
          <a:blip r:embed="rId3"/>
          <a:stretch>
            <a:fillRect/>
          </a:stretch>
        </p:blipFill>
        <p:spPr>
          <a:xfrm>
            <a:off x="872339" y="1920514"/>
            <a:ext cx="5223661" cy="2888883"/>
          </a:xfrm>
          <a:prstGeom prst="rect">
            <a:avLst/>
          </a:prstGeom>
        </p:spPr>
      </p:pic>
      <p:pic>
        <p:nvPicPr>
          <p:cNvPr id="12" name="Picture 11" descr="A screenshot of a diagram&#10;&#10;Description automatically generated">
            <a:extLst>
              <a:ext uri="{FF2B5EF4-FFF2-40B4-BE49-F238E27FC236}">
                <a16:creationId xmlns:a16="http://schemas.microsoft.com/office/drawing/2014/main" id="{FD529B1F-A13B-8C90-D6B9-894726236CFC}"/>
              </a:ext>
            </a:extLst>
          </p:cNvPr>
          <p:cNvPicPr>
            <a:picLocks noChangeAspect="1"/>
          </p:cNvPicPr>
          <p:nvPr/>
        </p:nvPicPr>
        <p:blipFill rotWithShape="1">
          <a:blip r:embed="rId4"/>
          <a:srcRect b="24698"/>
          <a:stretch/>
        </p:blipFill>
        <p:spPr>
          <a:xfrm>
            <a:off x="6945995" y="2023407"/>
            <a:ext cx="4489821" cy="4176447"/>
          </a:xfrm>
          <a:prstGeom prst="rect">
            <a:avLst/>
          </a:prstGeom>
        </p:spPr>
      </p:pic>
      <p:pic>
        <p:nvPicPr>
          <p:cNvPr id="16" name="Picture 15" descr="A graph with a line&#10;&#10;Description automatically generated">
            <a:extLst>
              <a:ext uri="{FF2B5EF4-FFF2-40B4-BE49-F238E27FC236}">
                <a16:creationId xmlns:a16="http://schemas.microsoft.com/office/drawing/2014/main" id="{912C9E80-E736-F20F-4539-C6D8D4D00590}"/>
              </a:ext>
            </a:extLst>
          </p:cNvPr>
          <p:cNvPicPr>
            <a:picLocks noChangeAspect="1"/>
          </p:cNvPicPr>
          <p:nvPr/>
        </p:nvPicPr>
        <p:blipFill>
          <a:blip r:embed="rId5"/>
          <a:stretch>
            <a:fillRect/>
          </a:stretch>
        </p:blipFill>
        <p:spPr>
          <a:xfrm>
            <a:off x="2482947" y="4508214"/>
            <a:ext cx="1780186" cy="1700897"/>
          </a:xfrm>
          <a:prstGeom prst="rect">
            <a:avLst/>
          </a:prstGeom>
        </p:spPr>
      </p:pic>
      <p:cxnSp>
        <p:nvCxnSpPr>
          <p:cNvPr id="21" name="Straight Connector 20">
            <a:extLst>
              <a:ext uri="{FF2B5EF4-FFF2-40B4-BE49-F238E27FC236}">
                <a16:creationId xmlns:a16="http://schemas.microsoft.com/office/drawing/2014/main" id="{8058DB25-E475-6079-61CB-6998EEF170D0}"/>
              </a:ext>
            </a:extLst>
          </p:cNvPr>
          <p:cNvCxnSpPr>
            <a:cxnSpLocks/>
          </p:cNvCxnSpPr>
          <p:nvPr/>
        </p:nvCxnSpPr>
        <p:spPr>
          <a:xfrm flipV="1">
            <a:off x="3413178" y="3600849"/>
            <a:ext cx="0" cy="95719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07DA302-B69D-6AEB-0577-1341D9426DE1}"/>
              </a:ext>
            </a:extLst>
          </p:cNvPr>
          <p:cNvSpPr/>
          <p:nvPr/>
        </p:nvSpPr>
        <p:spPr>
          <a:xfrm>
            <a:off x="5556277" y="4181383"/>
            <a:ext cx="539710" cy="738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9" name="Picture 28" descr="A diagram of a model of a train&#10;&#10;Description automatically generated">
            <a:extLst>
              <a:ext uri="{FF2B5EF4-FFF2-40B4-BE49-F238E27FC236}">
                <a16:creationId xmlns:a16="http://schemas.microsoft.com/office/drawing/2014/main" id="{263E85C1-F72E-893D-531F-EED0B0343607}"/>
              </a:ext>
            </a:extLst>
          </p:cNvPr>
          <p:cNvPicPr>
            <a:picLocks noChangeAspect="1"/>
          </p:cNvPicPr>
          <p:nvPr/>
        </p:nvPicPr>
        <p:blipFill rotWithShape="1">
          <a:blip r:embed="rId3"/>
          <a:srcRect l="89668" t="82421"/>
          <a:stretch/>
        </p:blipFill>
        <p:spPr>
          <a:xfrm>
            <a:off x="947778" y="4818480"/>
            <a:ext cx="539710" cy="507831"/>
          </a:xfrm>
          <a:prstGeom prst="rect">
            <a:avLst/>
          </a:prstGeom>
        </p:spPr>
      </p:pic>
      <p:pic>
        <p:nvPicPr>
          <p:cNvPr id="30" name="Picture 29" descr="Logo&#10;&#10;Description automatically generated with medium confidence">
            <a:extLst>
              <a:ext uri="{FF2B5EF4-FFF2-40B4-BE49-F238E27FC236}">
                <a16:creationId xmlns:a16="http://schemas.microsoft.com/office/drawing/2014/main" id="{21D5A882-15C4-3C5A-3D49-7C76F2D4AC42}"/>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31" name="Picture 30" descr="Graphical user interface, Teams&#10;&#10;Description automatically generated with medium confidence">
            <a:extLst>
              <a:ext uri="{FF2B5EF4-FFF2-40B4-BE49-F238E27FC236}">
                <a16:creationId xmlns:a16="http://schemas.microsoft.com/office/drawing/2014/main" id="{E60E4A9F-AC4A-AE86-9328-E020C56E6F56}"/>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397298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6ADB-648C-AA3D-45B1-E0C0B380E29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6D3EEE2-85F9-E977-F7F2-D1EAA568493F}"/>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Resistive strip </a:t>
            </a:r>
            <a:r>
              <a:rPr lang="en-US" sz="2800" dirty="0" err="1"/>
              <a:t>MicroMegas</a:t>
            </a:r>
            <a:endParaRPr lang="en-US" sz="2800" dirty="0"/>
          </a:p>
        </p:txBody>
      </p:sp>
      <p:sp>
        <p:nvSpPr>
          <p:cNvPr id="14" name="Rectangle 13">
            <a:extLst>
              <a:ext uri="{FF2B5EF4-FFF2-40B4-BE49-F238E27FC236}">
                <a16:creationId xmlns:a16="http://schemas.microsoft.com/office/drawing/2014/main" id="{A461AE61-200D-2B0A-F6EB-F5474D97B625}"/>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55006A9-E0D8-35FE-8C2C-CC53554460EE}"/>
              </a:ext>
            </a:extLst>
          </p:cNvPr>
          <p:cNvSpPr>
            <a:spLocks noGrp="1"/>
          </p:cNvSpPr>
          <p:nvPr>
            <p:ph type="sldNum" sz="quarter" idx="12"/>
          </p:nvPr>
        </p:nvSpPr>
        <p:spPr/>
        <p:txBody>
          <a:bodyPr/>
          <a:lstStyle/>
          <a:p>
            <a:fld id="{36B5EA5A-BC32-A742-B11B-8E7414D5B535}" type="slidenum">
              <a:rPr lang="en-US" smtClean="0"/>
              <a:pPr/>
              <a:t>21</a:t>
            </a:fld>
            <a:endParaRPr lang="en-US" dirty="0"/>
          </a:p>
        </p:txBody>
      </p:sp>
      <p:pic>
        <p:nvPicPr>
          <p:cNvPr id="5" name="Picture 4" descr="A graph of a graph of a number of blue dots&#10;&#10;Description automatically generated with medium confidence">
            <a:extLst>
              <a:ext uri="{FF2B5EF4-FFF2-40B4-BE49-F238E27FC236}">
                <a16:creationId xmlns:a16="http://schemas.microsoft.com/office/drawing/2014/main" id="{8F80B8AF-2084-A941-CB09-DB7011D0B37E}"/>
              </a:ext>
            </a:extLst>
          </p:cNvPr>
          <p:cNvPicPr>
            <a:picLocks noChangeAspect="1"/>
          </p:cNvPicPr>
          <p:nvPr/>
        </p:nvPicPr>
        <p:blipFill rotWithShape="1">
          <a:blip r:embed="rId3"/>
          <a:srcRect t="51468"/>
          <a:stretch/>
        </p:blipFill>
        <p:spPr>
          <a:xfrm>
            <a:off x="814388" y="3792625"/>
            <a:ext cx="5461682" cy="2445948"/>
          </a:xfrm>
          <a:prstGeom prst="rect">
            <a:avLst/>
          </a:prstGeom>
        </p:spPr>
      </p:pic>
      <p:pic>
        <p:nvPicPr>
          <p:cNvPr id="8" name="Picture 7">
            <a:extLst>
              <a:ext uri="{FF2B5EF4-FFF2-40B4-BE49-F238E27FC236}">
                <a16:creationId xmlns:a16="http://schemas.microsoft.com/office/drawing/2014/main" id="{01A3229F-8E46-08B9-4437-321A8D44867B}"/>
              </a:ext>
            </a:extLst>
          </p:cNvPr>
          <p:cNvPicPr>
            <a:picLocks noChangeAspect="1"/>
          </p:cNvPicPr>
          <p:nvPr/>
        </p:nvPicPr>
        <p:blipFill>
          <a:blip r:embed="rId4"/>
          <a:stretch>
            <a:fillRect/>
          </a:stretch>
        </p:blipFill>
        <p:spPr>
          <a:xfrm>
            <a:off x="8839879" y="3705277"/>
            <a:ext cx="2510527" cy="2445948"/>
          </a:xfrm>
          <a:prstGeom prst="rect">
            <a:avLst/>
          </a:prstGeom>
        </p:spPr>
      </p:pic>
      <p:cxnSp>
        <p:nvCxnSpPr>
          <p:cNvPr id="15" name="Straight Arrow Connector 14">
            <a:extLst>
              <a:ext uri="{FF2B5EF4-FFF2-40B4-BE49-F238E27FC236}">
                <a16:creationId xmlns:a16="http://schemas.microsoft.com/office/drawing/2014/main" id="{20C5A847-9011-98AA-9081-7C831C70A385}"/>
              </a:ext>
            </a:extLst>
          </p:cNvPr>
          <p:cNvCxnSpPr/>
          <p:nvPr/>
        </p:nvCxnSpPr>
        <p:spPr>
          <a:xfrm>
            <a:off x="6680755" y="5350182"/>
            <a:ext cx="1822936" cy="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1">
            <a:extLst>
              <a:ext uri="{FF2B5EF4-FFF2-40B4-BE49-F238E27FC236}">
                <a16:creationId xmlns:a16="http://schemas.microsoft.com/office/drawing/2014/main" id="{91C097EC-3C1C-0878-D823-0FB3C405F850}"/>
              </a:ext>
            </a:extLst>
          </p:cNvPr>
          <p:cNvSpPr txBox="1">
            <a:spLocks/>
          </p:cNvSpPr>
          <p:nvPr/>
        </p:nvSpPr>
        <p:spPr>
          <a:xfrm>
            <a:off x="7188702" y="5437538"/>
            <a:ext cx="1040731" cy="34451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GB" sz="1600" b="0" dirty="0">
                <a:effectLst/>
              </a:rPr>
              <a:t>APV25</a:t>
            </a:r>
            <a:endParaRPr lang="en-US" sz="1600" dirty="0"/>
          </a:p>
        </p:txBody>
      </p:sp>
      <p:pic>
        <p:nvPicPr>
          <p:cNvPr id="28" name="Picture 27" descr="A diagram of a circuit board&#10;&#10;Description automatically generated">
            <a:extLst>
              <a:ext uri="{FF2B5EF4-FFF2-40B4-BE49-F238E27FC236}">
                <a16:creationId xmlns:a16="http://schemas.microsoft.com/office/drawing/2014/main" id="{7A7F9044-CB19-FAEA-C422-A4BF8409D3E4}"/>
              </a:ext>
            </a:extLst>
          </p:cNvPr>
          <p:cNvPicPr>
            <a:picLocks noChangeAspect="1"/>
          </p:cNvPicPr>
          <p:nvPr/>
        </p:nvPicPr>
        <p:blipFill rotWithShape="1">
          <a:blip r:embed="rId5"/>
          <a:srcRect t="25054" r="36399" b="26159"/>
          <a:stretch/>
        </p:blipFill>
        <p:spPr>
          <a:xfrm rot="16200000">
            <a:off x="7068647" y="4256099"/>
            <a:ext cx="1047152" cy="803237"/>
          </a:xfrm>
          <a:prstGeom prst="rect">
            <a:avLst/>
          </a:prstGeom>
        </p:spPr>
      </p:pic>
      <p:sp>
        <p:nvSpPr>
          <p:cNvPr id="29" name="TextBox 28">
            <a:extLst>
              <a:ext uri="{FF2B5EF4-FFF2-40B4-BE49-F238E27FC236}">
                <a16:creationId xmlns:a16="http://schemas.microsoft.com/office/drawing/2014/main" id="{36D4464F-DA65-D952-C384-1B6D03877D39}"/>
              </a:ext>
            </a:extLst>
          </p:cNvPr>
          <p:cNvSpPr txBox="1"/>
          <p:nvPr/>
        </p:nvSpPr>
        <p:spPr>
          <a:xfrm>
            <a:off x="90675" y="3517500"/>
            <a:ext cx="4290888" cy="37555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400" dirty="0">
                <a:solidFill>
                  <a:prstClr val="black"/>
                </a:solidFill>
              </a:rPr>
              <a:t>Leading strip (5)</a:t>
            </a:r>
            <a:endParaRPr lang="en-GB" sz="1400" dirty="0">
              <a:solidFill>
                <a:srgbClr val="00B050"/>
              </a:solidFill>
            </a:endParaRPr>
          </a:p>
        </p:txBody>
      </p:sp>
      <p:sp>
        <p:nvSpPr>
          <p:cNvPr id="30" name="TextBox 29">
            <a:extLst>
              <a:ext uri="{FF2B5EF4-FFF2-40B4-BE49-F238E27FC236}">
                <a16:creationId xmlns:a16="http://schemas.microsoft.com/office/drawing/2014/main" id="{17F2D1E8-9B11-F2B6-A3FE-430739996F07}"/>
              </a:ext>
            </a:extLst>
          </p:cNvPr>
          <p:cNvSpPr txBox="1"/>
          <p:nvPr/>
        </p:nvSpPr>
        <p:spPr>
          <a:xfrm>
            <a:off x="2899716" y="3517500"/>
            <a:ext cx="4290888" cy="37555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400" dirty="0">
                <a:solidFill>
                  <a:prstClr val="black"/>
                </a:solidFill>
              </a:rPr>
              <a:t>Next-to-leading strip (6)</a:t>
            </a:r>
            <a:endParaRPr lang="en-GB" sz="1400" dirty="0">
              <a:solidFill>
                <a:srgbClr val="00B050"/>
              </a:solidFill>
            </a:endParaRPr>
          </a:p>
        </p:txBody>
      </p:sp>
      <p:sp>
        <p:nvSpPr>
          <p:cNvPr id="31" name="Content Placeholder 1">
            <a:extLst>
              <a:ext uri="{FF2B5EF4-FFF2-40B4-BE49-F238E27FC236}">
                <a16:creationId xmlns:a16="http://schemas.microsoft.com/office/drawing/2014/main" id="{8FEEDED8-E39D-1E25-69B8-DDEF19F95229}"/>
              </a:ext>
            </a:extLst>
          </p:cNvPr>
          <p:cNvSpPr>
            <a:spLocks noGrp="1"/>
          </p:cNvSpPr>
          <p:nvPr>
            <p:ph idx="1"/>
          </p:nvPr>
        </p:nvSpPr>
        <p:spPr>
          <a:xfrm>
            <a:off x="407987" y="1267368"/>
            <a:ext cx="6782616" cy="645478"/>
          </a:xfrm>
        </p:spPr>
        <p:txBody>
          <a:bodyPr/>
          <a:lstStyle/>
          <a:p>
            <a:pPr marL="0" lvl="1" indent="0">
              <a:buNone/>
            </a:pPr>
            <a:r>
              <a:rPr lang="en-US" sz="1600" dirty="0"/>
              <a:t>After having calculated the signals induced on the strip electrodes, the electronics with which the detector is read out needs to be considered.</a:t>
            </a:r>
          </a:p>
          <a:p>
            <a:pPr lvl="1"/>
            <a:endParaRPr lang="en-US" dirty="0"/>
          </a:p>
          <a:p>
            <a:pPr marL="0" lvl="1" indent="0">
              <a:buNone/>
            </a:pPr>
            <a:endParaRPr lang="en-US" dirty="0"/>
          </a:p>
          <a:p>
            <a:pPr marL="0" lvl="1" indent="0">
              <a:buNone/>
            </a:pPr>
            <a:endParaRPr lang="en-US" b="1" dirty="0"/>
          </a:p>
        </p:txBody>
      </p:sp>
      <p:pic>
        <p:nvPicPr>
          <p:cNvPr id="3" name="Picture 2">
            <a:extLst>
              <a:ext uri="{FF2B5EF4-FFF2-40B4-BE49-F238E27FC236}">
                <a16:creationId xmlns:a16="http://schemas.microsoft.com/office/drawing/2014/main" id="{4BFCBFF4-DDD3-C519-7E57-5661FD24A25F}"/>
              </a:ext>
            </a:extLst>
          </p:cNvPr>
          <p:cNvPicPr>
            <a:picLocks noChangeAspect="1"/>
          </p:cNvPicPr>
          <p:nvPr/>
        </p:nvPicPr>
        <p:blipFill>
          <a:blip r:embed="rId6"/>
          <a:stretch>
            <a:fillRect/>
          </a:stretch>
        </p:blipFill>
        <p:spPr>
          <a:xfrm>
            <a:off x="7799532" y="895291"/>
            <a:ext cx="3356564" cy="2531110"/>
          </a:xfrm>
          <a:prstGeom prst="rect">
            <a:avLst/>
          </a:prstGeom>
        </p:spPr>
      </p:pic>
      <p:sp>
        <p:nvSpPr>
          <p:cNvPr id="12" name="Rectangle 11">
            <a:extLst>
              <a:ext uri="{FF2B5EF4-FFF2-40B4-BE49-F238E27FC236}">
                <a16:creationId xmlns:a16="http://schemas.microsoft.com/office/drawing/2014/main" id="{5B4F5BAE-AD82-C1D8-8E09-3852D8A66C04}"/>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descr="Logo&#10;&#10;Description automatically generated with medium confidence">
            <a:extLst>
              <a:ext uri="{FF2B5EF4-FFF2-40B4-BE49-F238E27FC236}">
                <a16:creationId xmlns:a16="http://schemas.microsoft.com/office/drawing/2014/main" id="{A049F835-B323-5047-7F76-E6F3AECE99BF}"/>
              </a:ext>
            </a:extLst>
          </p:cNvPr>
          <p:cNvPicPr>
            <a:picLocks noChangeAspect="1"/>
          </p:cNvPicPr>
          <p:nvPr/>
        </p:nvPicPr>
        <p:blipFill rotWithShape="1">
          <a:blip r:embed="rId7">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6" name="Picture 15" descr="Graphical user interface, Teams&#10;&#10;Description automatically generated with medium confidence">
            <a:extLst>
              <a:ext uri="{FF2B5EF4-FFF2-40B4-BE49-F238E27FC236}">
                <a16:creationId xmlns:a16="http://schemas.microsoft.com/office/drawing/2014/main" id="{5947AF27-890C-F469-D93A-FFF33ADC187D}"/>
              </a:ext>
            </a:extLst>
          </p:cNvPr>
          <p:cNvPicPr>
            <a:picLocks noChangeAspect="1"/>
          </p:cNvPicPr>
          <p:nvPr/>
        </p:nvPicPr>
        <p:blipFill rotWithShape="1">
          <a:blip r:embed="rId8"/>
          <a:srcRect t="3991" b="1"/>
          <a:stretch/>
        </p:blipFill>
        <p:spPr>
          <a:xfrm>
            <a:off x="1504905" y="6273404"/>
            <a:ext cx="914826" cy="543413"/>
          </a:xfrm>
          <a:prstGeom prst="rect">
            <a:avLst/>
          </a:prstGeom>
        </p:spPr>
      </p:pic>
      <p:pic>
        <p:nvPicPr>
          <p:cNvPr id="17" name="Picture 4" descr="Garfield++ User Guide">
            <a:extLst>
              <a:ext uri="{FF2B5EF4-FFF2-40B4-BE49-F238E27FC236}">
                <a16:creationId xmlns:a16="http://schemas.microsoft.com/office/drawing/2014/main" id="{1B9010DA-2FEB-65E1-6A12-2C282430461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3201" y="2398510"/>
            <a:ext cx="1072090" cy="64547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F0A6A5A6-9608-4027-85A9-B7D534DD7501}"/>
              </a:ext>
            </a:extLst>
          </p:cNvPr>
          <p:cNvCxnSpPr>
            <a:cxnSpLocks/>
            <a:stCxn id="17" idx="2"/>
          </p:cNvCxnSpPr>
          <p:nvPr/>
        </p:nvCxnSpPr>
        <p:spPr>
          <a:xfrm flipH="1">
            <a:off x="3003201" y="3043989"/>
            <a:ext cx="536045" cy="402764"/>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DBC7707-2651-2E62-CC50-FC44963320EF}"/>
              </a:ext>
            </a:extLst>
          </p:cNvPr>
          <p:cNvCxnSpPr>
            <a:cxnSpLocks/>
            <a:stCxn id="17" idx="2"/>
          </p:cNvCxnSpPr>
          <p:nvPr/>
        </p:nvCxnSpPr>
        <p:spPr>
          <a:xfrm>
            <a:off x="3539246" y="3043989"/>
            <a:ext cx="536045" cy="376209"/>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9EFB6F5-C1E2-9B7B-F435-78EC40B8E005}"/>
              </a:ext>
            </a:extLst>
          </p:cNvPr>
          <p:cNvCxnSpPr>
            <a:cxnSpLocks/>
          </p:cNvCxnSpPr>
          <p:nvPr/>
        </p:nvCxnSpPr>
        <p:spPr>
          <a:xfrm>
            <a:off x="2184540" y="2721249"/>
            <a:ext cx="608929" cy="12014"/>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1D5BE1EB-1FF6-6C61-19C3-06AEB4698682}"/>
              </a:ext>
            </a:extLst>
          </p:cNvPr>
          <p:cNvPicPr>
            <a:picLocks noChangeAspect="1"/>
          </p:cNvPicPr>
          <p:nvPr/>
        </p:nvPicPr>
        <p:blipFill rotWithShape="1">
          <a:blip r:embed="rId10"/>
          <a:srcRect r="72445" b="-1496"/>
          <a:stretch/>
        </p:blipFill>
        <p:spPr>
          <a:xfrm>
            <a:off x="1076811" y="2557501"/>
            <a:ext cx="856187" cy="351524"/>
          </a:xfrm>
          <a:prstGeom prst="rect">
            <a:avLst/>
          </a:prstGeom>
        </p:spPr>
      </p:pic>
      <p:sp>
        <p:nvSpPr>
          <p:cNvPr id="38" name="TextBox 37">
            <a:extLst>
              <a:ext uri="{FF2B5EF4-FFF2-40B4-BE49-F238E27FC236}">
                <a16:creationId xmlns:a16="http://schemas.microsoft.com/office/drawing/2014/main" id="{28A009E8-E33F-3069-1945-D22503B9A238}"/>
              </a:ext>
            </a:extLst>
          </p:cNvPr>
          <p:cNvSpPr txBox="1"/>
          <p:nvPr/>
        </p:nvSpPr>
        <p:spPr>
          <a:xfrm>
            <a:off x="6001882" y="6395093"/>
            <a:ext cx="5315380" cy="338554"/>
          </a:xfrm>
          <a:prstGeom prst="rect">
            <a:avLst/>
          </a:prstGeom>
          <a:noFill/>
        </p:spPr>
        <p:txBody>
          <a:bodyPr wrap="square" lIns="0" tIns="0" rIns="0" bIns="0" rtlCol="0">
            <a:spAutoFit/>
          </a:bodyPr>
          <a:lstStyle/>
          <a:p>
            <a:pPr algn="l"/>
            <a:r>
              <a:rPr lang="en-BE" sz="1100" dirty="0">
                <a:solidFill>
                  <a:schemeClr val="bg2">
                    <a:lumMod val="10000"/>
                  </a:schemeClr>
                </a:solidFill>
              </a:rPr>
              <a:t>For a result on the ion tail length: D. Janssens,”</a:t>
            </a:r>
            <a:r>
              <a:rPr lang="en-GB" sz="1100" dirty="0">
                <a:solidFill>
                  <a:schemeClr val="bg2">
                    <a:lumMod val="10000"/>
                  </a:schemeClr>
                </a:solidFill>
              </a:rPr>
              <a:t>Ion mobility in a </a:t>
            </a:r>
            <a:r>
              <a:rPr lang="en-GB" sz="1100" dirty="0" err="1">
                <a:solidFill>
                  <a:schemeClr val="bg2">
                    <a:lumMod val="10000"/>
                  </a:schemeClr>
                </a:solidFill>
              </a:rPr>
              <a:t>MicroMegas</a:t>
            </a:r>
            <a:r>
              <a:rPr lang="en-GB" sz="1100" dirty="0">
                <a:solidFill>
                  <a:schemeClr val="bg2">
                    <a:lumMod val="10000"/>
                  </a:schemeClr>
                </a:solidFill>
              </a:rPr>
              <a:t> detector: a puzzle between measurement and simulation”, </a:t>
            </a:r>
            <a:r>
              <a:rPr lang="en-GB" sz="1100" dirty="0">
                <a:solidFill>
                  <a:schemeClr val="bg2">
                    <a:lumMod val="10000"/>
                  </a:schemeClr>
                </a:solidFill>
                <a:hlinkClick r:id="rId11">
                  <a:extLst>
                    <a:ext uri="{A12FA001-AC4F-418D-AE19-62706E023703}">
                      <ahyp:hlinkClr xmlns:ahyp="http://schemas.microsoft.com/office/drawing/2018/hyperlinkcolor" val="tx"/>
                    </a:ext>
                  </a:extLst>
                </a:hlinkClick>
              </a:rPr>
              <a:t>RD51 Collaboration Meeting</a:t>
            </a:r>
            <a:r>
              <a:rPr lang="en-GB" sz="1100" dirty="0">
                <a:solidFill>
                  <a:schemeClr val="bg2">
                    <a:lumMod val="10000"/>
                  </a:schemeClr>
                </a:solidFill>
              </a:rPr>
              <a:t>.</a:t>
            </a:r>
            <a:endParaRPr lang="en-BE" sz="1100" dirty="0">
              <a:solidFill>
                <a:schemeClr val="bg2">
                  <a:lumMod val="10000"/>
                </a:schemeClr>
              </a:solidFill>
            </a:endParaRPr>
          </a:p>
        </p:txBody>
      </p:sp>
    </p:spTree>
    <p:extLst>
      <p:ext uri="{BB962C8B-B14F-4D97-AF65-F5344CB8AC3E}">
        <p14:creationId xmlns:p14="http://schemas.microsoft.com/office/powerpoint/2010/main" val="418868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DD0EE-00F7-1A45-91A4-60535100319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FD92E8DB-5AFB-BEF5-D2C6-1820E490D44A}"/>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Resistive strip </a:t>
            </a:r>
            <a:r>
              <a:rPr lang="en-US" sz="2800" dirty="0" err="1"/>
              <a:t>MicroMegas</a:t>
            </a:r>
            <a:endParaRPr lang="en-US" sz="2800" dirty="0"/>
          </a:p>
        </p:txBody>
      </p:sp>
      <p:sp>
        <p:nvSpPr>
          <p:cNvPr id="14" name="Rectangle 13">
            <a:extLst>
              <a:ext uri="{FF2B5EF4-FFF2-40B4-BE49-F238E27FC236}">
                <a16:creationId xmlns:a16="http://schemas.microsoft.com/office/drawing/2014/main" id="{EA754921-6F92-5108-1DA8-B118B1D99466}"/>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04EB2724-3AA6-F44A-F200-C7AF072BB375}"/>
              </a:ext>
            </a:extLst>
          </p:cNvPr>
          <p:cNvSpPr>
            <a:spLocks noGrp="1"/>
          </p:cNvSpPr>
          <p:nvPr>
            <p:ph type="sldNum" sz="quarter" idx="12"/>
          </p:nvPr>
        </p:nvSpPr>
        <p:spPr/>
        <p:txBody>
          <a:bodyPr/>
          <a:lstStyle/>
          <a:p>
            <a:fld id="{36B5EA5A-BC32-A742-B11B-8E7414D5B535}" type="slidenum">
              <a:rPr lang="en-US" smtClean="0"/>
              <a:pPr/>
              <a:t>22</a:t>
            </a:fld>
            <a:endParaRPr lang="en-US" dirty="0"/>
          </a:p>
        </p:txBody>
      </p:sp>
      <p:pic>
        <p:nvPicPr>
          <p:cNvPr id="5" name="Picture 4" descr="A group of graphs showing different types of data&#10;&#10;Description automatically generated">
            <a:extLst>
              <a:ext uri="{FF2B5EF4-FFF2-40B4-BE49-F238E27FC236}">
                <a16:creationId xmlns:a16="http://schemas.microsoft.com/office/drawing/2014/main" id="{13C10EFF-A17D-E86A-65B8-5CB438019352}"/>
              </a:ext>
            </a:extLst>
          </p:cNvPr>
          <p:cNvPicPr>
            <a:picLocks noChangeAspect="1"/>
          </p:cNvPicPr>
          <p:nvPr/>
        </p:nvPicPr>
        <p:blipFill rotWithShape="1">
          <a:blip r:embed="rId3"/>
          <a:srcRect l="34468" b="52651"/>
          <a:stretch/>
        </p:blipFill>
        <p:spPr>
          <a:xfrm>
            <a:off x="362255" y="4110866"/>
            <a:ext cx="4474666" cy="2136582"/>
          </a:xfrm>
          <a:prstGeom prst="rect">
            <a:avLst/>
          </a:prstGeom>
        </p:spPr>
      </p:pic>
      <p:pic>
        <p:nvPicPr>
          <p:cNvPr id="8" name="Picture 7" descr="A group of graphs showing different types of data&#10;&#10;Description automatically generated">
            <a:extLst>
              <a:ext uri="{FF2B5EF4-FFF2-40B4-BE49-F238E27FC236}">
                <a16:creationId xmlns:a16="http://schemas.microsoft.com/office/drawing/2014/main" id="{D619B375-0CB2-B04C-C1A4-CA1990A59AF8}"/>
              </a:ext>
            </a:extLst>
          </p:cNvPr>
          <p:cNvPicPr>
            <a:picLocks noChangeAspect="1"/>
          </p:cNvPicPr>
          <p:nvPr/>
        </p:nvPicPr>
        <p:blipFill rotWithShape="1">
          <a:blip r:embed="rId3"/>
          <a:srcRect l="-29" t="51078" r="-4862" b="1573"/>
          <a:stretch/>
        </p:blipFill>
        <p:spPr>
          <a:xfrm>
            <a:off x="4933034" y="4075165"/>
            <a:ext cx="7162066" cy="2136582"/>
          </a:xfrm>
          <a:prstGeom prst="rect">
            <a:avLst/>
          </a:prstGeom>
        </p:spPr>
      </p:pic>
      <p:sp>
        <p:nvSpPr>
          <p:cNvPr id="24" name="Google Shape;206;p29">
            <a:extLst>
              <a:ext uri="{FF2B5EF4-FFF2-40B4-BE49-F238E27FC236}">
                <a16:creationId xmlns:a16="http://schemas.microsoft.com/office/drawing/2014/main" id="{DDC14A4E-EF81-C7C7-47CD-75EEB60B70CE}"/>
              </a:ext>
            </a:extLst>
          </p:cNvPr>
          <p:cNvSpPr/>
          <p:nvPr/>
        </p:nvSpPr>
        <p:spPr>
          <a:xfrm>
            <a:off x="1132950" y="2753438"/>
            <a:ext cx="10133703" cy="1172030"/>
          </a:xfrm>
          <a:prstGeom prst="cube">
            <a:avLst>
              <a:gd name="adj" fmla="val 671"/>
            </a:avLst>
          </a:prstGeom>
          <a:solidFill>
            <a:schemeClr val="tx2">
              <a:lumMod val="10000"/>
              <a:lumOff val="9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sp>
        <p:nvSpPr>
          <p:cNvPr id="25" name="Google Shape;203;p29">
            <a:extLst>
              <a:ext uri="{FF2B5EF4-FFF2-40B4-BE49-F238E27FC236}">
                <a16:creationId xmlns:a16="http://schemas.microsoft.com/office/drawing/2014/main" id="{59918D1A-BAC1-1979-E3E2-039622416A28}"/>
              </a:ext>
            </a:extLst>
          </p:cNvPr>
          <p:cNvSpPr/>
          <p:nvPr/>
        </p:nvSpPr>
        <p:spPr>
          <a:xfrm>
            <a:off x="1132950" y="2695813"/>
            <a:ext cx="10133702" cy="61344"/>
          </a:xfrm>
          <a:prstGeom prst="cube">
            <a:avLst>
              <a:gd name="adj" fmla="val 0"/>
            </a:avLst>
          </a:prstGeom>
          <a:solidFill>
            <a:schemeClr val="bg2">
              <a:lumMod val="5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a:solidFill>
                <a:schemeClr val="bg2">
                  <a:lumMod val="25000"/>
                </a:schemeClr>
              </a:solidFill>
            </a:endParaRPr>
          </a:p>
        </p:txBody>
      </p:sp>
      <mc:AlternateContent xmlns:mc="http://schemas.openxmlformats.org/markup-compatibility/2006" xmlns:a14="http://schemas.microsoft.com/office/drawing/2010/main">
        <mc:Choice Requires="a14">
          <p:sp>
            <p:nvSpPr>
              <p:cNvPr id="26" name="Google Shape;693;p44">
                <a:extLst>
                  <a:ext uri="{FF2B5EF4-FFF2-40B4-BE49-F238E27FC236}">
                    <a16:creationId xmlns:a16="http://schemas.microsoft.com/office/drawing/2014/main" id="{F7E218C6-6164-1FE6-38E3-A2BCCA7C5F8D}"/>
                  </a:ext>
                </a:extLst>
              </p:cNvPr>
              <p:cNvSpPr txBox="1"/>
              <p:nvPr/>
            </p:nvSpPr>
            <p:spPr>
              <a:xfrm>
                <a:off x="9582422" y="2753588"/>
                <a:ext cx="1839030" cy="492426"/>
              </a:xfrm>
              <a:prstGeom prst="rect">
                <a:avLst/>
              </a:prstGeom>
              <a:noFill/>
              <a:ln>
                <a:noFill/>
              </a:ln>
            </p:spPr>
            <p:txBody>
              <a:bodyPr spcFirstLastPara="1" wrap="square" lIns="121912" tIns="121912" rIns="121912" bIns="121912" anchor="t" anchorCtr="0">
                <a:spAutoFit/>
              </a:bodyPr>
              <a:lstStyle/>
              <a:p>
                <a:pPr algn="ctr"/>
                <a14:m>
                  <m:oMathPara xmlns:m="http://schemas.openxmlformats.org/officeDocument/2006/math">
                    <m:oMathParaPr>
                      <m:jc m:val="centerGroup"/>
                    </m:oMathParaPr>
                    <m:oMath xmlns:m="http://schemas.openxmlformats.org/officeDocument/2006/math">
                      <m:r>
                        <a:rPr lang="fr" sz="1600" i="1" dirty="0" smtClean="0">
                          <a:solidFill>
                            <a:schemeClr val="bg2">
                              <a:lumMod val="10000"/>
                            </a:schemeClr>
                          </a:solidFill>
                          <a:latin typeface="Cambria Math" panose="02040503050406030204" pitchFamily="18" charset="0"/>
                          <a:ea typeface="Calibri"/>
                          <a:cs typeface="Calibri"/>
                          <a:sym typeface="Calibri"/>
                        </a:rPr>
                        <m:t>𝑖𝑛𝑠𝑢𝑙𝑎𝑡𝑖𝑛𝑔</m:t>
                      </m:r>
                      <m:r>
                        <a:rPr lang="fr" sz="1600" i="1" dirty="0" smtClean="0">
                          <a:solidFill>
                            <a:schemeClr val="bg2">
                              <a:lumMod val="10000"/>
                            </a:schemeClr>
                          </a:solidFill>
                          <a:latin typeface="Cambria Math" panose="02040503050406030204" pitchFamily="18" charset="0"/>
                          <a:ea typeface="Calibri"/>
                          <a:cs typeface="Calibri"/>
                          <a:sym typeface="Calibri"/>
                        </a:rPr>
                        <m:t> </m:t>
                      </m:r>
                      <m:r>
                        <a:rPr lang="fr" sz="1600" i="1" dirty="0" smtClean="0">
                          <a:solidFill>
                            <a:schemeClr val="bg2">
                              <a:lumMod val="10000"/>
                            </a:schemeClr>
                          </a:solidFill>
                          <a:latin typeface="Cambria Math" panose="02040503050406030204" pitchFamily="18" charset="0"/>
                          <a:ea typeface="Calibri"/>
                          <a:cs typeface="Calibri"/>
                          <a:sym typeface="Calibri"/>
                        </a:rPr>
                        <m:t>𝑙𝑎𝑦𝑒𝑟</m:t>
                      </m:r>
                    </m:oMath>
                  </m:oMathPara>
                </a14:m>
                <a:endParaRPr lang="fr" sz="1600" dirty="0">
                  <a:solidFill>
                    <a:schemeClr val="bg2">
                      <a:lumMod val="10000"/>
                    </a:schemeClr>
                  </a:solidFill>
                  <a:latin typeface="Calibri"/>
                  <a:ea typeface="Calibri"/>
                  <a:cs typeface="Calibri"/>
                  <a:sym typeface="Calibri"/>
                </a:endParaRPr>
              </a:p>
            </p:txBody>
          </p:sp>
        </mc:Choice>
        <mc:Fallback xmlns="">
          <p:sp>
            <p:nvSpPr>
              <p:cNvPr id="26" name="Google Shape;693;p44">
                <a:extLst>
                  <a:ext uri="{FF2B5EF4-FFF2-40B4-BE49-F238E27FC236}">
                    <a16:creationId xmlns:a16="http://schemas.microsoft.com/office/drawing/2014/main" id="{F7E218C6-6164-1FE6-38E3-A2BCCA7C5F8D}"/>
                  </a:ext>
                </a:extLst>
              </p:cNvPr>
              <p:cNvSpPr txBox="1">
                <a:spLocks noRot="1" noChangeAspect="1" noMove="1" noResize="1" noEditPoints="1" noAdjustHandles="1" noChangeArrowheads="1" noChangeShapeType="1" noTextEdit="1"/>
              </p:cNvSpPr>
              <p:nvPr/>
            </p:nvSpPr>
            <p:spPr>
              <a:xfrm>
                <a:off x="9582422" y="2753588"/>
                <a:ext cx="1839030" cy="492426"/>
              </a:xfrm>
              <a:prstGeom prst="rect">
                <a:avLst/>
              </a:prstGeom>
              <a:blipFill>
                <a:blip r:embed="rId6"/>
                <a:stretch>
                  <a:fillRect/>
                </a:stretch>
              </a:blipFill>
              <a:ln>
                <a:noFill/>
              </a:ln>
            </p:spPr>
            <p:txBody>
              <a:bodyPr/>
              <a:lstStyle/>
              <a:p>
                <a:r>
                  <a:rPr lang="en-BE">
                    <a:noFill/>
                  </a:rPr>
                  <a:t> </a:t>
                </a:r>
              </a:p>
            </p:txBody>
          </p:sp>
        </mc:Fallback>
      </mc:AlternateContent>
      <p:sp>
        <p:nvSpPr>
          <p:cNvPr id="27" name="Google Shape;208;p29">
            <a:extLst>
              <a:ext uri="{FF2B5EF4-FFF2-40B4-BE49-F238E27FC236}">
                <a16:creationId xmlns:a16="http://schemas.microsoft.com/office/drawing/2014/main" id="{16C76B86-1BE6-27C1-144A-A01987F59168}"/>
              </a:ext>
            </a:extLst>
          </p:cNvPr>
          <p:cNvSpPr/>
          <p:nvPr/>
        </p:nvSpPr>
        <p:spPr>
          <a:xfrm>
            <a:off x="1135295" y="3228957"/>
            <a:ext cx="1126966" cy="45719"/>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sp>
        <p:nvSpPr>
          <p:cNvPr id="28" name="Google Shape;209;p29">
            <a:extLst>
              <a:ext uri="{FF2B5EF4-FFF2-40B4-BE49-F238E27FC236}">
                <a16:creationId xmlns:a16="http://schemas.microsoft.com/office/drawing/2014/main" id="{EB879781-4FE4-4CC6-15AC-416D5768DCD9}"/>
              </a:ext>
            </a:extLst>
          </p:cNvPr>
          <p:cNvSpPr/>
          <p:nvPr/>
        </p:nvSpPr>
        <p:spPr>
          <a:xfrm>
            <a:off x="1132950" y="3658632"/>
            <a:ext cx="10133703" cy="55077"/>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a:p>
        </p:txBody>
      </p:sp>
      <mc:AlternateContent xmlns:mc="http://schemas.openxmlformats.org/markup-compatibility/2006" xmlns:a14="http://schemas.microsoft.com/office/drawing/2010/main">
        <mc:Choice Requires="a14">
          <p:sp>
            <p:nvSpPr>
              <p:cNvPr id="43" name="Google Shape;694;p44">
                <a:extLst>
                  <a:ext uri="{FF2B5EF4-FFF2-40B4-BE49-F238E27FC236}">
                    <a16:creationId xmlns:a16="http://schemas.microsoft.com/office/drawing/2014/main" id="{D3A72BCF-61F2-37D5-9495-71251C9C58F9}"/>
                  </a:ext>
                </a:extLst>
              </p:cNvPr>
              <p:cNvSpPr txBox="1"/>
              <p:nvPr/>
            </p:nvSpPr>
            <p:spPr>
              <a:xfrm>
                <a:off x="9625879" y="1793696"/>
                <a:ext cx="2767988" cy="492426"/>
              </a:xfrm>
              <a:prstGeom prst="rect">
                <a:avLst/>
              </a:prstGeom>
              <a:noFill/>
              <a:ln>
                <a:noFill/>
              </a:ln>
            </p:spPr>
            <p:txBody>
              <a:bodyPr spcFirstLastPara="1" wrap="square" lIns="121912" tIns="121912" rIns="121912" bIns="121912" anchor="t" anchorCtr="0">
                <a:spAutoFit/>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bg2">
                              <a:lumMod val="10000"/>
                            </a:schemeClr>
                          </a:solidFill>
                          <a:latin typeface="Cambria Math" panose="02040503050406030204" pitchFamily="18" charset="0"/>
                          <a:ea typeface="Calibri"/>
                          <a:cs typeface="Calibri"/>
                          <a:sym typeface="Calibri"/>
                        </a:rPr>
                        <m:t>𝑚</m:t>
                      </m:r>
                      <m:r>
                        <a:rPr lang="en-US" sz="1600" b="0" i="1" dirty="0" smtClean="0">
                          <a:solidFill>
                            <a:schemeClr val="bg2">
                              <a:lumMod val="10000"/>
                            </a:schemeClr>
                          </a:solidFill>
                          <a:latin typeface="Cambria Math" panose="02040503050406030204" pitchFamily="18" charset="0"/>
                          <a:ea typeface="Calibri"/>
                          <a:cs typeface="Calibri"/>
                          <a:sym typeface="Calibri"/>
                        </a:rPr>
                        <m:t>𝑒𝑠h</m:t>
                      </m:r>
                    </m:oMath>
                  </m:oMathPara>
                </a14:m>
                <a:endParaRPr lang="fr" sz="1600" dirty="0">
                  <a:solidFill>
                    <a:schemeClr val="bg2">
                      <a:lumMod val="10000"/>
                    </a:schemeClr>
                  </a:solidFill>
                  <a:latin typeface="Calibri"/>
                  <a:ea typeface="Calibri"/>
                  <a:cs typeface="Calibri"/>
                  <a:sym typeface="Calibri"/>
                </a:endParaRPr>
              </a:p>
            </p:txBody>
          </p:sp>
        </mc:Choice>
        <mc:Fallback xmlns="">
          <p:sp>
            <p:nvSpPr>
              <p:cNvPr id="43" name="Google Shape;694;p44">
                <a:extLst>
                  <a:ext uri="{FF2B5EF4-FFF2-40B4-BE49-F238E27FC236}">
                    <a16:creationId xmlns:a16="http://schemas.microsoft.com/office/drawing/2014/main" id="{D3A72BCF-61F2-37D5-9495-71251C9C58F9}"/>
                  </a:ext>
                </a:extLst>
              </p:cNvPr>
              <p:cNvSpPr txBox="1">
                <a:spLocks noRot="1" noChangeAspect="1" noMove="1" noResize="1" noEditPoints="1" noAdjustHandles="1" noChangeArrowheads="1" noChangeShapeType="1" noTextEdit="1"/>
              </p:cNvSpPr>
              <p:nvPr/>
            </p:nvSpPr>
            <p:spPr>
              <a:xfrm>
                <a:off x="9625879" y="1793696"/>
                <a:ext cx="2767988" cy="492426"/>
              </a:xfrm>
              <a:prstGeom prst="rect">
                <a:avLst/>
              </a:prstGeom>
              <a:blipFill>
                <a:blip r:embed="rId7"/>
                <a:stretch>
                  <a:fillRect/>
                </a:stretch>
              </a:blipFill>
              <a:ln>
                <a:noFill/>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2" name="Google Shape;693;p44">
                <a:extLst>
                  <a:ext uri="{FF2B5EF4-FFF2-40B4-BE49-F238E27FC236}">
                    <a16:creationId xmlns:a16="http://schemas.microsoft.com/office/drawing/2014/main" id="{90EE4645-C8D9-AA24-DA1E-8A17BEC44608}"/>
                  </a:ext>
                </a:extLst>
              </p:cNvPr>
              <p:cNvSpPr txBox="1"/>
              <p:nvPr/>
            </p:nvSpPr>
            <p:spPr>
              <a:xfrm>
                <a:off x="6652940" y="2989504"/>
                <a:ext cx="1388062" cy="492426"/>
              </a:xfrm>
              <a:prstGeom prst="rect">
                <a:avLst/>
              </a:prstGeom>
              <a:noFill/>
              <a:ln>
                <a:noFill/>
              </a:ln>
            </p:spPr>
            <p:txBody>
              <a:bodyPr spcFirstLastPara="1" wrap="square" lIns="121912" tIns="121912" rIns="121912" bIns="121912" anchor="t" anchorCtr="0">
                <a:spAutoFit/>
              </a:bodyPr>
              <a:lstStyle/>
              <a:p>
                <a:pPr algn="ctr"/>
                <a14:m>
                  <m:oMath xmlns:m="http://schemas.openxmlformats.org/officeDocument/2006/math">
                    <m:r>
                      <a:rPr lang="en-GB" sz="1600" i="1" dirty="0" smtClean="0">
                        <a:solidFill>
                          <a:schemeClr val="bg2">
                            <a:lumMod val="10000"/>
                          </a:schemeClr>
                        </a:solidFill>
                        <a:latin typeface="Cambria Math" panose="02040503050406030204" pitchFamily="18" charset="0"/>
                        <a:ea typeface="Calibri"/>
                        <a:cs typeface="Calibri"/>
                        <a:sym typeface="Calibri"/>
                      </a:rPr>
                      <m:t>𝑥</m:t>
                    </m:r>
                  </m:oMath>
                </a14:m>
                <a:r>
                  <a:rPr lang="en-GB" sz="1600" dirty="0">
                    <a:solidFill>
                      <a:schemeClr val="bg2">
                        <a:lumMod val="10000"/>
                      </a:schemeClr>
                    </a:solidFill>
                    <a:latin typeface="Calibri"/>
                    <a:ea typeface="Calibri"/>
                    <a:cs typeface="Calibri"/>
                    <a:sym typeface="Calibri"/>
                  </a:rPr>
                  <a:t>-</a:t>
                </a:r>
                <a14:m>
                  <m:oMath xmlns:m="http://schemas.openxmlformats.org/officeDocument/2006/math">
                    <m:r>
                      <a:rPr lang="en-GB" sz="1600" i="1" dirty="0">
                        <a:solidFill>
                          <a:schemeClr val="bg2">
                            <a:lumMod val="10000"/>
                          </a:schemeClr>
                        </a:solidFill>
                        <a:latin typeface="Cambria Math" panose="02040503050406030204" pitchFamily="18" charset="0"/>
                        <a:ea typeface="Calibri"/>
                        <a:cs typeface="Calibri"/>
                        <a:sym typeface="Calibri"/>
                      </a:rPr>
                      <m:t>𝑠𝑡𝑟𝑖𝑝𝑠</m:t>
                    </m:r>
                  </m:oMath>
                </a14:m>
                <a:endParaRPr lang="en-GB" sz="1600" dirty="0">
                  <a:solidFill>
                    <a:schemeClr val="bg2">
                      <a:lumMod val="10000"/>
                    </a:schemeClr>
                  </a:solidFill>
                  <a:latin typeface="Calibri"/>
                  <a:ea typeface="Calibri"/>
                  <a:cs typeface="Calibri"/>
                  <a:sym typeface="Calibri"/>
                </a:endParaRPr>
              </a:p>
            </p:txBody>
          </p:sp>
        </mc:Choice>
        <mc:Fallback xmlns="">
          <p:sp>
            <p:nvSpPr>
              <p:cNvPr id="52" name="Google Shape;693;p44">
                <a:extLst>
                  <a:ext uri="{FF2B5EF4-FFF2-40B4-BE49-F238E27FC236}">
                    <a16:creationId xmlns:a16="http://schemas.microsoft.com/office/drawing/2014/main" id="{90EE4645-C8D9-AA24-DA1E-8A17BEC44608}"/>
                  </a:ext>
                </a:extLst>
              </p:cNvPr>
              <p:cNvSpPr txBox="1">
                <a:spLocks noRot="1" noChangeAspect="1" noMove="1" noResize="1" noEditPoints="1" noAdjustHandles="1" noChangeArrowheads="1" noChangeShapeType="1" noTextEdit="1"/>
              </p:cNvSpPr>
              <p:nvPr/>
            </p:nvSpPr>
            <p:spPr>
              <a:xfrm>
                <a:off x="6652940" y="2989504"/>
                <a:ext cx="1388062" cy="492426"/>
              </a:xfrm>
              <a:prstGeom prst="rect">
                <a:avLst/>
              </a:prstGeom>
              <a:blipFill>
                <a:blip r:embed="rId8"/>
                <a:stretch>
                  <a:fillRect/>
                </a:stretch>
              </a:blipFill>
              <a:ln>
                <a:noFill/>
              </a:ln>
            </p:spPr>
            <p:txBody>
              <a:bodyPr/>
              <a:lstStyle/>
              <a:p>
                <a:r>
                  <a:rPr lang="en-BE">
                    <a:noFill/>
                  </a:rPr>
                  <a:t> </a:t>
                </a:r>
              </a:p>
            </p:txBody>
          </p:sp>
        </mc:Fallback>
      </mc:AlternateContent>
      <p:sp>
        <p:nvSpPr>
          <p:cNvPr id="109" name="Google Shape;208;p29">
            <a:extLst>
              <a:ext uri="{FF2B5EF4-FFF2-40B4-BE49-F238E27FC236}">
                <a16:creationId xmlns:a16="http://schemas.microsoft.com/office/drawing/2014/main" id="{FC35D01D-BFFA-2620-FF23-5AE66AA17CC3}"/>
              </a:ext>
            </a:extLst>
          </p:cNvPr>
          <p:cNvSpPr/>
          <p:nvPr/>
        </p:nvSpPr>
        <p:spPr>
          <a:xfrm>
            <a:off x="3416109" y="3224896"/>
            <a:ext cx="1126966" cy="45719"/>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sp>
        <p:nvSpPr>
          <p:cNvPr id="110" name="Google Shape;208;p29">
            <a:extLst>
              <a:ext uri="{FF2B5EF4-FFF2-40B4-BE49-F238E27FC236}">
                <a16:creationId xmlns:a16="http://schemas.microsoft.com/office/drawing/2014/main" id="{D39859CC-8612-D138-7DAF-68EEED8E4005}"/>
              </a:ext>
            </a:extLst>
          </p:cNvPr>
          <p:cNvSpPr/>
          <p:nvPr/>
        </p:nvSpPr>
        <p:spPr>
          <a:xfrm>
            <a:off x="5693261" y="3226596"/>
            <a:ext cx="1126966" cy="45719"/>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sp>
        <p:nvSpPr>
          <p:cNvPr id="126" name="Rectangle 125">
            <a:extLst>
              <a:ext uri="{FF2B5EF4-FFF2-40B4-BE49-F238E27FC236}">
                <a16:creationId xmlns:a16="http://schemas.microsoft.com/office/drawing/2014/main" id="{4D7FFEEC-C0A1-CE5A-6236-5AE1D2C7EFFD}"/>
              </a:ext>
            </a:extLst>
          </p:cNvPr>
          <p:cNvSpPr/>
          <p:nvPr/>
        </p:nvSpPr>
        <p:spPr>
          <a:xfrm>
            <a:off x="1646828" y="2047802"/>
            <a:ext cx="1171901" cy="1877665"/>
          </a:xfrm>
          <a:prstGeom prst="rect">
            <a:avLst/>
          </a:prstGeom>
          <a:solidFill>
            <a:srgbClr val="03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1" name="Google Shape;208;p29">
            <a:extLst>
              <a:ext uri="{FF2B5EF4-FFF2-40B4-BE49-F238E27FC236}">
                <a16:creationId xmlns:a16="http://schemas.microsoft.com/office/drawing/2014/main" id="{F182EC63-256C-9FBA-3D9B-30A48DAF337F}"/>
              </a:ext>
            </a:extLst>
          </p:cNvPr>
          <p:cNvSpPr/>
          <p:nvPr/>
        </p:nvSpPr>
        <p:spPr>
          <a:xfrm>
            <a:off x="7873715" y="3234033"/>
            <a:ext cx="1126966" cy="45719"/>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sp>
        <p:nvSpPr>
          <p:cNvPr id="112" name="Google Shape;208;p29">
            <a:extLst>
              <a:ext uri="{FF2B5EF4-FFF2-40B4-BE49-F238E27FC236}">
                <a16:creationId xmlns:a16="http://schemas.microsoft.com/office/drawing/2014/main" id="{B3710334-4E70-8834-636A-6B067E807B2D}"/>
              </a:ext>
            </a:extLst>
          </p:cNvPr>
          <p:cNvSpPr/>
          <p:nvPr/>
        </p:nvSpPr>
        <p:spPr>
          <a:xfrm>
            <a:off x="10153128" y="3238636"/>
            <a:ext cx="1126966" cy="45719"/>
          </a:xfrm>
          <a:prstGeom prst="cube">
            <a:avLst>
              <a:gd name="adj" fmla="val 0"/>
            </a:avLst>
          </a:prstGeom>
          <a:solidFill>
            <a:schemeClr val="bg2">
              <a:lumMod val="10000"/>
            </a:schemeClr>
          </a:solidFill>
          <a:ln w="9525" cap="flat" cmpd="sng">
            <a:noFill/>
            <a:prstDash val="solid"/>
            <a:round/>
            <a:headEnd type="none" w="sm" len="sm"/>
            <a:tailEnd type="none" w="sm" len="sm"/>
          </a:ln>
        </p:spPr>
        <p:txBody>
          <a:bodyPr spcFirstLastPara="1" wrap="square" lIns="121912" tIns="121912" rIns="121912" bIns="121912" anchor="ctr" anchorCtr="0">
            <a:noAutofit/>
          </a:bodyPr>
          <a:lstStyle/>
          <a:p>
            <a:endParaRPr sz="2400" dirty="0"/>
          </a:p>
        </p:txBody>
      </p:sp>
      <p:cxnSp>
        <p:nvCxnSpPr>
          <p:cNvPr id="97" name="Straight Arrow Connector 96">
            <a:extLst>
              <a:ext uri="{FF2B5EF4-FFF2-40B4-BE49-F238E27FC236}">
                <a16:creationId xmlns:a16="http://schemas.microsoft.com/office/drawing/2014/main" id="{84F66C35-D930-D792-67A2-E03C6F2AECED}"/>
              </a:ext>
            </a:extLst>
          </p:cNvPr>
          <p:cNvCxnSpPr>
            <a:cxnSpLocks/>
          </p:cNvCxnSpPr>
          <p:nvPr/>
        </p:nvCxnSpPr>
        <p:spPr>
          <a:xfrm>
            <a:off x="2509129" y="1976855"/>
            <a:ext cx="0" cy="2177837"/>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DA137B6-52F7-9F07-4C3E-5C8714D63242}"/>
              </a:ext>
            </a:extLst>
          </p:cNvPr>
          <p:cNvCxnSpPr>
            <a:cxnSpLocks/>
          </p:cNvCxnSpPr>
          <p:nvPr/>
        </p:nvCxnSpPr>
        <p:spPr>
          <a:xfrm>
            <a:off x="6263640" y="3270615"/>
            <a:ext cx="0" cy="884077"/>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0C2C9F6A-8C78-7FF4-A6CA-EDC92A667645}"/>
              </a:ext>
            </a:extLst>
          </p:cNvPr>
          <p:cNvCxnSpPr>
            <a:cxnSpLocks/>
          </p:cNvCxnSpPr>
          <p:nvPr/>
        </p:nvCxnSpPr>
        <p:spPr>
          <a:xfrm>
            <a:off x="8434070" y="3279752"/>
            <a:ext cx="0" cy="87494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0F3F61EE-CD43-DA7B-F1A5-8D79D15F30C6}"/>
              </a:ext>
            </a:extLst>
          </p:cNvPr>
          <p:cNvCxnSpPr>
            <a:cxnSpLocks/>
          </p:cNvCxnSpPr>
          <p:nvPr/>
        </p:nvCxnSpPr>
        <p:spPr>
          <a:xfrm>
            <a:off x="10831830" y="3282045"/>
            <a:ext cx="0" cy="872647"/>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963623B3-6C37-B7AE-2F49-EF4E7B445B5F}"/>
              </a:ext>
            </a:extLst>
          </p:cNvPr>
          <p:cNvCxnSpPr>
            <a:cxnSpLocks/>
          </p:cNvCxnSpPr>
          <p:nvPr/>
        </p:nvCxnSpPr>
        <p:spPr>
          <a:xfrm>
            <a:off x="3979592" y="3224896"/>
            <a:ext cx="0" cy="929796"/>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FC12283F-C738-BAFE-92B1-E556E96D0EDC}"/>
              </a:ext>
            </a:extLst>
          </p:cNvPr>
          <p:cNvCxnSpPr>
            <a:cxnSpLocks/>
          </p:cNvCxnSpPr>
          <p:nvPr/>
        </p:nvCxnSpPr>
        <p:spPr>
          <a:xfrm>
            <a:off x="1646828" y="3270615"/>
            <a:ext cx="0" cy="884077"/>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Google Shape;693;p44">
                <a:extLst>
                  <a:ext uri="{FF2B5EF4-FFF2-40B4-BE49-F238E27FC236}">
                    <a16:creationId xmlns:a16="http://schemas.microsoft.com/office/drawing/2014/main" id="{3CF3CBB1-AE74-2203-8D4D-F6CEB5620702}"/>
                  </a:ext>
                </a:extLst>
              </p:cNvPr>
              <p:cNvSpPr txBox="1"/>
              <p:nvPr/>
            </p:nvSpPr>
            <p:spPr>
              <a:xfrm>
                <a:off x="8863641" y="3279752"/>
                <a:ext cx="1388062" cy="492426"/>
              </a:xfrm>
              <a:prstGeom prst="rect">
                <a:avLst/>
              </a:prstGeom>
              <a:noFill/>
              <a:ln>
                <a:noFill/>
              </a:ln>
            </p:spPr>
            <p:txBody>
              <a:bodyPr spcFirstLastPara="1" wrap="square" lIns="121912" tIns="121912" rIns="121912" bIns="121912" anchor="t" anchorCtr="0">
                <a:spAutoFit/>
              </a:bodyPr>
              <a:lstStyle/>
              <a:p>
                <a:pPr algn="ctr"/>
                <a14:m>
                  <m:oMath xmlns:m="http://schemas.openxmlformats.org/officeDocument/2006/math">
                    <m:r>
                      <a:rPr lang="en-US" sz="1600" b="0" i="1" smtClean="0">
                        <a:solidFill>
                          <a:schemeClr val="bg2">
                            <a:lumMod val="10000"/>
                          </a:schemeClr>
                        </a:solidFill>
                        <a:latin typeface="Cambria Math" panose="02040503050406030204" pitchFamily="18" charset="0"/>
                        <a:ea typeface="Calibri"/>
                        <a:cs typeface="Calibri"/>
                        <a:sym typeface="Calibri"/>
                      </a:rPr>
                      <m:t>𝑦</m:t>
                    </m:r>
                  </m:oMath>
                </a14:m>
                <a:r>
                  <a:rPr lang="en-GB" sz="1600" dirty="0">
                    <a:solidFill>
                      <a:schemeClr val="bg2">
                        <a:lumMod val="10000"/>
                      </a:schemeClr>
                    </a:solidFill>
                    <a:latin typeface="Calibri"/>
                    <a:ea typeface="Calibri"/>
                    <a:cs typeface="Calibri"/>
                    <a:sym typeface="Calibri"/>
                  </a:rPr>
                  <a:t>-</a:t>
                </a:r>
                <a14:m>
                  <m:oMath xmlns:m="http://schemas.openxmlformats.org/officeDocument/2006/math">
                    <m:r>
                      <a:rPr lang="en-GB" sz="1600" i="1" dirty="0">
                        <a:solidFill>
                          <a:schemeClr val="bg2">
                            <a:lumMod val="10000"/>
                          </a:schemeClr>
                        </a:solidFill>
                        <a:latin typeface="Cambria Math" panose="02040503050406030204" pitchFamily="18" charset="0"/>
                        <a:ea typeface="Calibri"/>
                        <a:cs typeface="Calibri"/>
                        <a:sym typeface="Calibri"/>
                      </a:rPr>
                      <m:t>𝑠𝑡𝑟𝑖𝑝</m:t>
                    </m:r>
                  </m:oMath>
                </a14:m>
                <a:endParaRPr lang="en-GB" sz="1600" dirty="0">
                  <a:solidFill>
                    <a:schemeClr val="bg2">
                      <a:lumMod val="10000"/>
                    </a:schemeClr>
                  </a:solidFill>
                  <a:latin typeface="Calibri"/>
                  <a:ea typeface="Calibri"/>
                  <a:cs typeface="Calibri"/>
                  <a:sym typeface="Calibri"/>
                </a:endParaRPr>
              </a:p>
            </p:txBody>
          </p:sp>
        </mc:Choice>
        <mc:Fallback xmlns="">
          <p:sp>
            <p:nvSpPr>
              <p:cNvPr id="138" name="Google Shape;693;p44">
                <a:extLst>
                  <a:ext uri="{FF2B5EF4-FFF2-40B4-BE49-F238E27FC236}">
                    <a16:creationId xmlns:a16="http://schemas.microsoft.com/office/drawing/2014/main" id="{3CF3CBB1-AE74-2203-8D4D-F6CEB5620702}"/>
                  </a:ext>
                </a:extLst>
              </p:cNvPr>
              <p:cNvSpPr txBox="1">
                <a:spLocks noRot="1" noChangeAspect="1" noMove="1" noResize="1" noEditPoints="1" noAdjustHandles="1" noChangeArrowheads="1" noChangeShapeType="1" noTextEdit="1"/>
              </p:cNvSpPr>
              <p:nvPr/>
            </p:nvSpPr>
            <p:spPr>
              <a:xfrm>
                <a:off x="8863641" y="3279752"/>
                <a:ext cx="1388062" cy="492426"/>
              </a:xfrm>
              <a:prstGeom prst="rect">
                <a:avLst/>
              </a:prstGeom>
              <a:blipFill>
                <a:blip r:embed="rId9"/>
                <a:stretch>
                  <a:fillRect/>
                </a:stretch>
              </a:blipFill>
              <a:ln>
                <a:noFill/>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4" name="Google Shape;694;p44">
                <a:extLst>
                  <a:ext uri="{FF2B5EF4-FFF2-40B4-BE49-F238E27FC236}">
                    <a16:creationId xmlns:a16="http://schemas.microsoft.com/office/drawing/2014/main" id="{007210D8-3B62-D965-3FF9-B94CFB19573B}"/>
                  </a:ext>
                </a:extLst>
              </p:cNvPr>
              <p:cNvSpPr txBox="1"/>
              <p:nvPr/>
            </p:nvSpPr>
            <p:spPr>
              <a:xfrm>
                <a:off x="3047923" y="1776936"/>
                <a:ext cx="2097805" cy="492426"/>
              </a:xfrm>
              <a:prstGeom prst="rect">
                <a:avLst/>
              </a:prstGeom>
              <a:noFill/>
              <a:ln>
                <a:noFill/>
              </a:ln>
            </p:spPr>
            <p:txBody>
              <a:bodyPr spcFirstLastPara="1" wrap="square" lIns="121912" tIns="121912" rIns="121912" bIns="121912" anchor="t" anchorCtr="0">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36600"/>
                          </a:solidFill>
                          <a:latin typeface="Cambria Math" panose="02040503050406030204" pitchFamily="18" charset="0"/>
                          <a:ea typeface="Calibri"/>
                          <a:cs typeface="Calibri"/>
                          <a:sym typeface="Calibri"/>
                        </a:rPr>
                        <m:t>𝑟𝑒𝑔𝑖𝑜𝑛</m:t>
                      </m:r>
                      <m:r>
                        <a:rPr lang="en-US" sz="1600" b="0" i="1" dirty="0" smtClean="0">
                          <a:solidFill>
                            <a:srgbClr val="036600"/>
                          </a:solidFill>
                          <a:latin typeface="Cambria Math" panose="02040503050406030204" pitchFamily="18" charset="0"/>
                          <a:ea typeface="Calibri"/>
                          <a:cs typeface="Calibri"/>
                          <a:sym typeface="Calibri"/>
                        </a:rPr>
                        <m:t> </m:t>
                      </m:r>
                      <m:r>
                        <a:rPr lang="en-US" sz="1600" b="0" i="1" dirty="0" smtClean="0">
                          <a:solidFill>
                            <a:srgbClr val="036600"/>
                          </a:solidFill>
                          <a:latin typeface="Cambria Math" panose="02040503050406030204" pitchFamily="18" charset="0"/>
                          <a:ea typeface="Calibri"/>
                          <a:cs typeface="Calibri"/>
                          <a:sym typeface="Calibri"/>
                        </a:rPr>
                        <m:t>𝑜𝑓</m:t>
                      </m:r>
                      <m:r>
                        <a:rPr lang="en-US" sz="1600" b="0" i="1" dirty="0" smtClean="0">
                          <a:solidFill>
                            <a:srgbClr val="036600"/>
                          </a:solidFill>
                          <a:latin typeface="Cambria Math" panose="02040503050406030204" pitchFamily="18" charset="0"/>
                          <a:ea typeface="Calibri"/>
                          <a:cs typeface="Calibri"/>
                          <a:sym typeface="Calibri"/>
                        </a:rPr>
                        <m:t> </m:t>
                      </m:r>
                      <m:r>
                        <a:rPr lang="en-US" sz="1600" b="0" i="1" dirty="0" smtClean="0">
                          <a:solidFill>
                            <a:srgbClr val="036600"/>
                          </a:solidFill>
                          <a:latin typeface="Cambria Math" panose="02040503050406030204" pitchFamily="18" charset="0"/>
                          <a:ea typeface="Calibri"/>
                          <a:cs typeface="Calibri"/>
                          <a:sym typeface="Calibri"/>
                        </a:rPr>
                        <m:t>𝑖𝑛𝑐𝑖𝑑𝑒𝑛𝑡</m:t>
                      </m:r>
                      <m:r>
                        <a:rPr lang="en-US" sz="1600" b="0" i="1" dirty="0" smtClean="0">
                          <a:solidFill>
                            <a:srgbClr val="036600"/>
                          </a:solidFill>
                          <a:latin typeface="Cambria Math" panose="02040503050406030204" pitchFamily="18" charset="0"/>
                          <a:ea typeface="Calibri"/>
                          <a:cs typeface="Calibri"/>
                          <a:sym typeface="Calibri"/>
                        </a:rPr>
                        <m:t> </m:t>
                      </m:r>
                      <m:r>
                        <a:rPr lang="en-US" sz="1600" b="0" i="1" dirty="0" smtClean="0">
                          <a:solidFill>
                            <a:srgbClr val="036600"/>
                          </a:solidFill>
                          <a:latin typeface="Cambria Math" panose="02040503050406030204" pitchFamily="18" charset="0"/>
                          <a:ea typeface="Calibri"/>
                          <a:cs typeface="Calibri"/>
                          <a:sym typeface="Calibri"/>
                        </a:rPr>
                        <m:t>𝑚𝑢𝑜𝑛𝑠</m:t>
                      </m:r>
                    </m:oMath>
                  </m:oMathPara>
                </a14:m>
                <a:endParaRPr lang="fr" sz="1600" dirty="0">
                  <a:solidFill>
                    <a:srgbClr val="036600"/>
                  </a:solidFill>
                  <a:latin typeface="Calibri"/>
                  <a:ea typeface="Calibri"/>
                  <a:cs typeface="Calibri"/>
                  <a:sym typeface="Calibri"/>
                </a:endParaRPr>
              </a:p>
            </p:txBody>
          </p:sp>
        </mc:Choice>
        <mc:Fallback xmlns="">
          <p:sp>
            <p:nvSpPr>
              <p:cNvPr id="154" name="Google Shape;694;p44">
                <a:extLst>
                  <a:ext uri="{FF2B5EF4-FFF2-40B4-BE49-F238E27FC236}">
                    <a16:creationId xmlns:a16="http://schemas.microsoft.com/office/drawing/2014/main" id="{007210D8-3B62-D965-3FF9-B94CFB19573B}"/>
                  </a:ext>
                </a:extLst>
              </p:cNvPr>
              <p:cNvSpPr txBox="1">
                <a:spLocks noRot="1" noChangeAspect="1" noMove="1" noResize="1" noEditPoints="1" noAdjustHandles="1" noChangeArrowheads="1" noChangeShapeType="1" noTextEdit="1"/>
              </p:cNvSpPr>
              <p:nvPr/>
            </p:nvSpPr>
            <p:spPr>
              <a:xfrm>
                <a:off x="3047923" y="1776936"/>
                <a:ext cx="2097805" cy="492426"/>
              </a:xfrm>
              <a:prstGeom prst="rect">
                <a:avLst/>
              </a:prstGeom>
              <a:blipFill>
                <a:blip r:embed="rId10"/>
                <a:stretch>
                  <a:fillRect l="-11446" r="-6627"/>
                </a:stretch>
              </a:blipFill>
              <a:ln>
                <a:noFill/>
              </a:ln>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5" name="Google Shape;694;p44">
                <a:extLst>
                  <a:ext uri="{FF2B5EF4-FFF2-40B4-BE49-F238E27FC236}">
                    <a16:creationId xmlns:a16="http://schemas.microsoft.com/office/drawing/2014/main" id="{F61DFA98-C413-4637-DCB8-E2B4BACFBF4A}"/>
                  </a:ext>
                </a:extLst>
              </p:cNvPr>
              <p:cNvSpPr txBox="1"/>
              <p:nvPr/>
            </p:nvSpPr>
            <p:spPr>
              <a:xfrm>
                <a:off x="1487488" y="1557025"/>
                <a:ext cx="2097805" cy="533528"/>
              </a:xfrm>
              <a:prstGeom prst="rect">
                <a:avLst/>
              </a:prstGeom>
              <a:noFill/>
              <a:ln>
                <a:noFill/>
              </a:ln>
            </p:spPr>
            <p:txBody>
              <a:bodyPr spcFirstLastPara="1" wrap="square" lIns="121912" tIns="121912" rIns="121912" bIns="121912" anchor="t" anchorCtr="0">
                <a:spAutoFit/>
              </a:bodyPr>
              <a:lstStyle/>
              <a:p>
                <a:pPr algn="ctr"/>
                <a14:m>
                  <m:oMathPara xmlns:m="http://schemas.openxmlformats.org/officeDocument/2006/math">
                    <m:oMathParaPr>
                      <m:jc m:val="centerGroup"/>
                    </m:oMathParaPr>
                    <m:oMath xmlns:m="http://schemas.openxmlformats.org/officeDocument/2006/math">
                      <m:r>
                        <a:rPr lang="en-US" sz="1867" b="0" i="1" dirty="0" smtClean="0">
                          <a:solidFill>
                            <a:srgbClr val="036600"/>
                          </a:solidFill>
                          <a:latin typeface="Cambria Math" panose="02040503050406030204" pitchFamily="18" charset="0"/>
                          <a:ea typeface="Cambria Math" panose="02040503050406030204" pitchFamily="18" charset="0"/>
                          <a:cs typeface="Calibri"/>
                          <a:sym typeface="Calibri"/>
                        </a:rPr>
                        <m:t>𝜇</m:t>
                      </m:r>
                    </m:oMath>
                  </m:oMathPara>
                </a14:m>
                <a:endParaRPr lang="fr" sz="1867" dirty="0">
                  <a:solidFill>
                    <a:srgbClr val="036600"/>
                  </a:solidFill>
                  <a:latin typeface="Calibri"/>
                  <a:ea typeface="Calibri"/>
                  <a:cs typeface="Calibri"/>
                  <a:sym typeface="Calibri"/>
                </a:endParaRPr>
              </a:p>
            </p:txBody>
          </p:sp>
        </mc:Choice>
        <mc:Fallback xmlns="">
          <p:sp>
            <p:nvSpPr>
              <p:cNvPr id="155" name="Google Shape;694;p44">
                <a:extLst>
                  <a:ext uri="{FF2B5EF4-FFF2-40B4-BE49-F238E27FC236}">
                    <a16:creationId xmlns:a16="http://schemas.microsoft.com/office/drawing/2014/main" id="{F61DFA98-C413-4637-DCB8-E2B4BACFBF4A}"/>
                  </a:ext>
                </a:extLst>
              </p:cNvPr>
              <p:cNvSpPr txBox="1">
                <a:spLocks noRot="1" noChangeAspect="1" noMove="1" noResize="1" noEditPoints="1" noAdjustHandles="1" noChangeArrowheads="1" noChangeShapeType="1" noTextEdit="1"/>
              </p:cNvSpPr>
              <p:nvPr/>
            </p:nvSpPr>
            <p:spPr>
              <a:xfrm>
                <a:off x="1487488" y="1557025"/>
                <a:ext cx="2097805" cy="533528"/>
              </a:xfrm>
              <a:prstGeom prst="rect">
                <a:avLst/>
              </a:prstGeom>
              <a:blipFill>
                <a:blip r:embed="rId11"/>
                <a:stretch>
                  <a:fillRect/>
                </a:stretch>
              </a:blipFill>
              <a:ln>
                <a:noFill/>
              </a:ln>
            </p:spPr>
            <p:txBody>
              <a:bodyPr/>
              <a:lstStyle/>
              <a:p>
                <a:r>
                  <a:rPr lang="en-BE">
                    <a:noFill/>
                  </a:rPr>
                  <a:t> </a:t>
                </a:r>
              </a:p>
            </p:txBody>
          </p:sp>
        </mc:Fallback>
      </mc:AlternateContent>
      <p:sp>
        <p:nvSpPr>
          <p:cNvPr id="156" name="Content Placeholder 1">
            <a:extLst>
              <a:ext uri="{FF2B5EF4-FFF2-40B4-BE49-F238E27FC236}">
                <a16:creationId xmlns:a16="http://schemas.microsoft.com/office/drawing/2014/main" id="{E694E75D-1B58-B459-EDD7-4F9809DA4ECB}"/>
              </a:ext>
            </a:extLst>
          </p:cNvPr>
          <p:cNvSpPr>
            <a:spLocks noGrp="1"/>
          </p:cNvSpPr>
          <p:nvPr>
            <p:ph idx="1"/>
          </p:nvPr>
        </p:nvSpPr>
        <p:spPr>
          <a:xfrm>
            <a:off x="407987" y="1086350"/>
            <a:ext cx="11528231" cy="4608512"/>
          </a:xfrm>
        </p:spPr>
        <p:txBody>
          <a:bodyPr/>
          <a:lstStyle/>
          <a:p>
            <a:r>
              <a:rPr lang="en-US" sz="1600" b="0" dirty="0"/>
              <a:t>For the comparison we look at the </a:t>
            </a:r>
            <a:r>
              <a:rPr lang="en-US" sz="1600" b="0" u="sng" dirty="0"/>
              <a:t>average</a:t>
            </a:r>
            <a:r>
              <a:rPr lang="en-US" sz="1600" b="0" dirty="0"/>
              <a:t> induced current response of neighboring strips. This averaging is performed over muon events </a:t>
            </a:r>
            <a:r>
              <a:rPr lang="en-US" sz="1600" b="0" dirty="0">
                <a:solidFill>
                  <a:srgbClr val="036500"/>
                </a:solidFill>
              </a:rPr>
              <a:t>positioned between the leading and the next-to-leading strip</a:t>
            </a:r>
            <a:r>
              <a:rPr lang="en-US" sz="1600" b="0" dirty="0"/>
              <a:t>.</a:t>
            </a:r>
            <a:endParaRPr lang="en-GB" sz="1600" b="0" dirty="0"/>
          </a:p>
          <a:p>
            <a:endParaRPr lang="en-US" sz="1800" dirty="0"/>
          </a:p>
        </p:txBody>
      </p:sp>
      <p:cxnSp>
        <p:nvCxnSpPr>
          <p:cNvPr id="7" name="Straight Connector 6">
            <a:extLst>
              <a:ext uri="{FF2B5EF4-FFF2-40B4-BE49-F238E27FC236}">
                <a16:creationId xmlns:a16="http://schemas.microsoft.com/office/drawing/2014/main" id="{B19E9058-2594-E1EC-632F-C656276B43E4}"/>
              </a:ext>
            </a:extLst>
          </p:cNvPr>
          <p:cNvCxnSpPr/>
          <p:nvPr/>
        </p:nvCxnSpPr>
        <p:spPr>
          <a:xfrm>
            <a:off x="1132950" y="2172472"/>
            <a:ext cx="10133702" cy="0"/>
          </a:xfrm>
          <a:prstGeom prst="line">
            <a:avLst/>
          </a:prstGeom>
          <a:ln w="38100">
            <a:solidFill>
              <a:schemeClr val="tx2"/>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Google Shape;693;p44">
                <a:extLst>
                  <a:ext uri="{FF2B5EF4-FFF2-40B4-BE49-F238E27FC236}">
                    <a16:creationId xmlns:a16="http://schemas.microsoft.com/office/drawing/2014/main" id="{4EC41A60-AA6B-EB04-CB33-9A37D8CFA157}"/>
                  </a:ext>
                </a:extLst>
              </p:cNvPr>
              <p:cNvSpPr txBox="1"/>
              <p:nvPr/>
            </p:nvSpPr>
            <p:spPr>
              <a:xfrm>
                <a:off x="9726312" y="2304747"/>
                <a:ext cx="1839030" cy="492426"/>
              </a:xfrm>
              <a:prstGeom prst="rect">
                <a:avLst/>
              </a:prstGeom>
              <a:noFill/>
              <a:ln>
                <a:noFill/>
              </a:ln>
            </p:spPr>
            <p:txBody>
              <a:bodyPr spcFirstLastPara="1" wrap="square" lIns="121912" tIns="121912" rIns="121912" bIns="121912" anchor="t" anchorCtr="0">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chemeClr val="bg2">
                              <a:lumMod val="10000"/>
                            </a:schemeClr>
                          </a:solidFill>
                          <a:latin typeface="Cambria Math" panose="02040503050406030204" pitchFamily="18" charset="0"/>
                          <a:ea typeface="Calibri"/>
                          <a:cs typeface="Calibri"/>
                          <a:sym typeface="Calibri"/>
                        </a:rPr>
                        <m:t>𝑟𝑒𝑠𝑖𝑠𝑡𝑖𝑣𝑒</m:t>
                      </m:r>
                      <m:r>
                        <a:rPr lang="en-US" sz="1600" b="0" i="1" dirty="0" smtClean="0">
                          <a:solidFill>
                            <a:schemeClr val="bg2">
                              <a:lumMod val="10000"/>
                            </a:schemeClr>
                          </a:solidFill>
                          <a:latin typeface="Cambria Math" panose="02040503050406030204" pitchFamily="18" charset="0"/>
                          <a:ea typeface="Calibri"/>
                          <a:cs typeface="Calibri"/>
                          <a:sym typeface="Calibri"/>
                        </a:rPr>
                        <m:t> </m:t>
                      </m:r>
                      <m:r>
                        <a:rPr lang="en-US" sz="1600" b="0" i="1" dirty="0" smtClean="0">
                          <a:solidFill>
                            <a:schemeClr val="bg2">
                              <a:lumMod val="10000"/>
                            </a:schemeClr>
                          </a:solidFill>
                          <a:latin typeface="Cambria Math" panose="02040503050406030204" pitchFamily="18" charset="0"/>
                          <a:ea typeface="Calibri"/>
                          <a:cs typeface="Calibri"/>
                          <a:sym typeface="Calibri"/>
                        </a:rPr>
                        <m:t>𝑠𝑡𝑟𝑖𝑝</m:t>
                      </m:r>
                    </m:oMath>
                  </m:oMathPara>
                </a14:m>
                <a:endParaRPr lang="fr" sz="1600" dirty="0">
                  <a:solidFill>
                    <a:schemeClr val="bg2">
                      <a:lumMod val="10000"/>
                    </a:schemeClr>
                  </a:solidFill>
                  <a:latin typeface="Calibri"/>
                  <a:ea typeface="Calibri"/>
                  <a:cs typeface="Calibri"/>
                  <a:sym typeface="Calibri"/>
                </a:endParaRPr>
              </a:p>
            </p:txBody>
          </p:sp>
        </mc:Choice>
        <mc:Fallback xmlns="">
          <p:sp>
            <p:nvSpPr>
              <p:cNvPr id="10" name="Google Shape;693;p44">
                <a:extLst>
                  <a:ext uri="{FF2B5EF4-FFF2-40B4-BE49-F238E27FC236}">
                    <a16:creationId xmlns:a16="http://schemas.microsoft.com/office/drawing/2014/main" id="{4EC41A60-AA6B-EB04-CB33-9A37D8CFA157}"/>
                  </a:ext>
                </a:extLst>
              </p:cNvPr>
              <p:cNvSpPr txBox="1">
                <a:spLocks noRot="1" noChangeAspect="1" noMove="1" noResize="1" noEditPoints="1" noAdjustHandles="1" noChangeArrowheads="1" noChangeShapeType="1" noTextEdit="1"/>
              </p:cNvSpPr>
              <p:nvPr/>
            </p:nvSpPr>
            <p:spPr>
              <a:xfrm>
                <a:off x="9726312" y="2304747"/>
                <a:ext cx="1839030" cy="492426"/>
              </a:xfrm>
              <a:prstGeom prst="rect">
                <a:avLst/>
              </a:prstGeom>
              <a:blipFill>
                <a:blip r:embed="rId14"/>
                <a:stretch>
                  <a:fillRect/>
                </a:stretch>
              </a:blipFill>
              <a:ln>
                <a:noFill/>
              </a:ln>
            </p:spPr>
            <p:txBody>
              <a:bodyPr/>
              <a:lstStyle/>
              <a:p>
                <a:r>
                  <a:rPr lang="en-BE">
                    <a:noFill/>
                  </a:rPr>
                  <a:t> </a:t>
                </a:r>
              </a:p>
            </p:txBody>
          </p:sp>
        </mc:Fallback>
      </mc:AlternateContent>
      <p:sp>
        <p:nvSpPr>
          <p:cNvPr id="12" name="Rectangle 11">
            <a:extLst>
              <a:ext uri="{FF2B5EF4-FFF2-40B4-BE49-F238E27FC236}">
                <a16:creationId xmlns:a16="http://schemas.microsoft.com/office/drawing/2014/main" id="{CC406C77-88FD-73B7-28A9-974BFC6D25AE}"/>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descr="Logo&#10;&#10;Description automatically generated with medium confidence">
            <a:extLst>
              <a:ext uri="{FF2B5EF4-FFF2-40B4-BE49-F238E27FC236}">
                <a16:creationId xmlns:a16="http://schemas.microsoft.com/office/drawing/2014/main" id="{7CC991C2-E414-7A13-DCFE-76B4E5880A73}"/>
              </a:ext>
            </a:extLst>
          </p:cNvPr>
          <p:cNvPicPr>
            <a:picLocks noChangeAspect="1"/>
          </p:cNvPicPr>
          <p:nvPr/>
        </p:nvPicPr>
        <p:blipFill rotWithShape="1">
          <a:blip r:embed="rId1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5" name="Picture 14" descr="Graphical user interface, Teams&#10;&#10;Description automatically generated with medium confidence">
            <a:extLst>
              <a:ext uri="{FF2B5EF4-FFF2-40B4-BE49-F238E27FC236}">
                <a16:creationId xmlns:a16="http://schemas.microsoft.com/office/drawing/2014/main" id="{C7AE6836-360E-64EA-AB1C-7781D862C715}"/>
              </a:ext>
            </a:extLst>
          </p:cNvPr>
          <p:cNvPicPr>
            <a:picLocks noChangeAspect="1"/>
          </p:cNvPicPr>
          <p:nvPr/>
        </p:nvPicPr>
        <p:blipFill rotWithShape="1">
          <a:blip r:embed="rId16"/>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31662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C960F3-FE16-72B8-49F9-6212A3420C8F}"/>
              </a:ext>
            </a:extLst>
          </p:cNvPr>
          <p:cNvSpPr txBox="1"/>
          <p:nvPr/>
        </p:nvSpPr>
        <p:spPr>
          <a:xfrm>
            <a:off x="407988" y="2879720"/>
            <a:ext cx="5416098" cy="249299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GB" dirty="0">
                <a:solidFill>
                  <a:schemeClr val="bg2">
                    <a:lumMod val="10000"/>
                  </a:schemeClr>
                </a:solidFill>
              </a:rPr>
              <a:t>(Multi-gap) Resistive Plate Chamber (MRPC)</a:t>
            </a:r>
            <a:endParaRPr lang="en-GB" baseline="30000" dirty="0">
              <a:solidFill>
                <a:schemeClr val="bg2">
                  <a:lumMod val="10000"/>
                </a:schemeClr>
              </a:solidFill>
            </a:endParaRPr>
          </a:p>
          <a:p>
            <a:pPr marL="342900" indent="-342900">
              <a:buFont typeface="Arial" panose="020B0604020202020204" pitchFamily="34" charset="0"/>
              <a:buChar char="•"/>
            </a:pPr>
            <a:r>
              <a:rPr lang="en-GB" dirty="0">
                <a:solidFill>
                  <a:schemeClr val="bg2">
                    <a:lumMod val="10000"/>
                  </a:schemeClr>
                </a:solidFill>
              </a:rPr>
              <a:t>Small-pad resistive </a:t>
            </a:r>
            <a:r>
              <a:rPr lang="en-GB" dirty="0" err="1">
                <a:solidFill>
                  <a:schemeClr val="bg2">
                    <a:lumMod val="10000"/>
                  </a:schemeClr>
                </a:solidFill>
              </a:rPr>
              <a:t>MicroMegas</a:t>
            </a:r>
            <a:r>
              <a:rPr lang="en-GB" dirty="0">
                <a:solidFill>
                  <a:srgbClr val="036600"/>
                </a:solidFill>
              </a:rPr>
              <a:t> </a:t>
            </a:r>
          </a:p>
          <a:p>
            <a:pPr marL="342900" indent="-342900">
              <a:buFont typeface="Arial" panose="020B0604020202020204" pitchFamily="34" charset="0"/>
              <a:buChar char="•"/>
            </a:pPr>
            <a:r>
              <a:rPr lang="en-GB" dirty="0">
                <a:solidFill>
                  <a:schemeClr val="tx2"/>
                </a:solidFill>
              </a:rPr>
              <a:t>Resistive strip bulk </a:t>
            </a:r>
            <a:r>
              <a:rPr lang="en-GB" dirty="0" err="1">
                <a:solidFill>
                  <a:schemeClr val="tx2"/>
                </a:solidFill>
              </a:rPr>
              <a:t>MicroMegas</a:t>
            </a:r>
            <a:endParaRPr lang="en-GB" dirty="0">
              <a:solidFill>
                <a:schemeClr val="tx2"/>
              </a:solidFill>
            </a:endParaRPr>
          </a:p>
          <a:p>
            <a:pPr marL="342900" indent="-342900">
              <a:buFont typeface="Arial" panose="020B0604020202020204" pitchFamily="34" charset="0"/>
              <a:buChar char="•"/>
            </a:pPr>
            <a:r>
              <a:rPr lang="en-GB" dirty="0">
                <a:solidFill>
                  <a:schemeClr val="tx2"/>
                </a:solidFill>
              </a:rPr>
              <a:t>Resistive PICOSEC </a:t>
            </a:r>
            <a:r>
              <a:rPr lang="en-GB" dirty="0" err="1">
                <a:solidFill>
                  <a:schemeClr val="tx2"/>
                </a:solidFill>
              </a:rPr>
              <a:t>MicroMegas</a:t>
            </a:r>
            <a:endParaRPr lang="en-GB" dirty="0">
              <a:solidFill>
                <a:schemeClr val="tx2"/>
              </a:solidFill>
            </a:endParaRPr>
          </a:p>
          <a:p>
            <a:pPr marL="342900" indent="-342900">
              <a:buFont typeface="Arial" panose="020B0604020202020204" pitchFamily="34" charset="0"/>
              <a:buChar char="•"/>
            </a:pPr>
            <a:r>
              <a:rPr lang="en-GB" dirty="0" err="1">
                <a:solidFill>
                  <a:schemeClr val="tx2"/>
                </a:solidFill>
              </a:rPr>
              <a:t>MicroCAT</a:t>
            </a:r>
            <a:r>
              <a:rPr lang="en-GB" dirty="0">
                <a:solidFill>
                  <a:schemeClr val="tx2"/>
                </a:solidFill>
              </a:rPr>
              <a:t> resistive interpolating readout</a:t>
            </a:r>
          </a:p>
          <a:p>
            <a:pPr marL="342900" indent="-342900">
              <a:buFont typeface="Arial" panose="020B0604020202020204" pitchFamily="34" charset="0"/>
              <a:buChar char="•"/>
            </a:pPr>
            <a:r>
              <a:rPr lang="en-GB" dirty="0">
                <a:solidFill>
                  <a:schemeClr val="bg2">
                    <a:lumMod val="10000"/>
                  </a:schemeClr>
                </a:solidFill>
              </a:rPr>
              <a:t>3D Diamond Detector</a:t>
            </a:r>
          </a:p>
          <a:p>
            <a:pPr marL="342900" indent="-342900">
              <a:buFont typeface="Arial" panose="020B0604020202020204" pitchFamily="34" charset="0"/>
              <a:buChar char="•"/>
            </a:pPr>
            <a:r>
              <a:rPr lang="en-GB" dirty="0">
                <a:solidFill>
                  <a:schemeClr val="bg2">
                    <a:lumMod val="10000"/>
                  </a:schemeClr>
                </a:solidFill>
              </a:rPr>
              <a:t>Resistive Silicon Detector (RSD)</a:t>
            </a:r>
          </a:p>
          <a:p>
            <a:endParaRPr lang="en-GB" dirty="0">
              <a:solidFill>
                <a:schemeClr val="bg2">
                  <a:lumMod val="10000"/>
                </a:schemeClr>
              </a:solidFill>
            </a:endParaRPr>
          </a:p>
          <a:p>
            <a:pPr marL="342900" indent="-342900">
              <a:buFont typeface="Arial" panose="020B0604020202020204" pitchFamily="34" charset="0"/>
              <a:buChar char="•"/>
            </a:pPr>
            <a:endParaRPr lang="en-GB" dirty="0">
              <a:solidFill>
                <a:schemeClr val="tx2"/>
              </a:solidFill>
            </a:endParaRPr>
          </a:p>
        </p:txBody>
      </p:sp>
      <p:sp>
        <p:nvSpPr>
          <p:cNvPr id="2" name="Content Placeholder 1">
            <a:extLst>
              <a:ext uri="{FF2B5EF4-FFF2-40B4-BE49-F238E27FC236}">
                <a16:creationId xmlns:a16="http://schemas.microsoft.com/office/drawing/2014/main" id="{51B5D8C8-0E84-6D49-8499-F71795AAFC51}"/>
              </a:ext>
            </a:extLst>
          </p:cNvPr>
          <p:cNvSpPr>
            <a:spLocks noGrp="1"/>
          </p:cNvSpPr>
          <p:nvPr>
            <p:ph idx="1"/>
          </p:nvPr>
        </p:nvSpPr>
        <p:spPr>
          <a:xfrm>
            <a:off x="407988" y="1113332"/>
            <a:ext cx="11502658" cy="801556"/>
          </a:xfrm>
        </p:spPr>
        <p:txBody>
          <a:bodyPr/>
          <a:lstStyle/>
          <a:p>
            <a:pPr marL="0" lvl="1" indent="0">
              <a:buNone/>
            </a:pPr>
            <a:r>
              <a:rPr lang="en-US" dirty="0"/>
              <a:t>During the doctoral project we have applied this numerical methodology to a wide range of detector geometries ranging from gas-based detectors to solid-state sensors.</a:t>
            </a:r>
          </a:p>
        </p:txBody>
      </p:sp>
      <p:sp>
        <p:nvSpPr>
          <p:cNvPr id="4" name="Slide Number Placeholder 3">
            <a:extLst>
              <a:ext uri="{FF2B5EF4-FFF2-40B4-BE49-F238E27FC236}">
                <a16:creationId xmlns:a16="http://schemas.microsoft.com/office/drawing/2014/main" id="{1C5E19E3-82DA-9C4F-A83B-D3A8675B6F02}"/>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35" name="Title 2">
            <a:extLst>
              <a:ext uri="{FF2B5EF4-FFF2-40B4-BE49-F238E27FC236}">
                <a16:creationId xmlns:a16="http://schemas.microsoft.com/office/drawing/2014/main" id="{5B0A8043-3A11-948D-78B9-6BC697135AE8}"/>
              </a:ext>
            </a:extLst>
          </p:cNvPr>
          <p:cNvSpPr>
            <a:spLocks noGrp="1"/>
          </p:cNvSpPr>
          <p:nvPr>
            <p:ph type="title"/>
          </p:nvPr>
        </p:nvSpPr>
        <p:spPr>
          <a:xfrm>
            <a:off x="407988" y="373593"/>
            <a:ext cx="11376025" cy="541546"/>
          </a:xfrm>
        </p:spPr>
        <p:txBody>
          <a:bodyPr/>
          <a:lstStyle/>
          <a:p>
            <a:r>
              <a:rPr lang="en-GB" sz="2800" dirty="0"/>
              <a:t>Applications</a:t>
            </a:r>
            <a:endParaRPr lang="en-US" sz="2800" dirty="0"/>
          </a:p>
        </p:txBody>
      </p:sp>
      <p:sp>
        <p:nvSpPr>
          <p:cNvPr id="26" name="TextBox 25">
            <a:extLst>
              <a:ext uri="{FF2B5EF4-FFF2-40B4-BE49-F238E27FC236}">
                <a16:creationId xmlns:a16="http://schemas.microsoft.com/office/drawing/2014/main" id="{FFE4021D-C3F2-ED70-79A4-54248A28CF4F}"/>
              </a:ext>
            </a:extLst>
          </p:cNvPr>
          <p:cNvSpPr txBox="1"/>
          <p:nvPr/>
        </p:nvSpPr>
        <p:spPr>
          <a:xfrm>
            <a:off x="7405322" y="2506926"/>
            <a:ext cx="3165931" cy="707886"/>
          </a:xfrm>
          <a:prstGeom prst="rect">
            <a:avLst/>
          </a:prstGeom>
          <a:noFill/>
        </p:spPr>
        <p:txBody>
          <a:bodyPr wrap="none" lIns="0" tIns="0" rIns="0" bIns="0" rtlCol="0">
            <a:spAutoFit/>
          </a:bodyPr>
          <a:lstStyle/>
          <a:p>
            <a:r>
              <a:rPr lang="en-GB" sz="1400" dirty="0" err="1">
                <a:solidFill>
                  <a:schemeClr val="bg2">
                    <a:lumMod val="10000"/>
                  </a:schemeClr>
                </a:solidFill>
              </a:rPr>
              <a:t>MicroCAT</a:t>
            </a:r>
            <a:r>
              <a:rPr lang="en-GB" sz="1400" dirty="0">
                <a:solidFill>
                  <a:schemeClr val="bg2">
                    <a:lumMod val="10000"/>
                  </a:schemeClr>
                </a:solidFill>
              </a:rPr>
              <a:t> resistive interpolating readout</a:t>
            </a:r>
          </a:p>
          <a:p>
            <a:endParaRPr lang="en-GB" sz="1400" dirty="0">
              <a:solidFill>
                <a:schemeClr val="bg2">
                  <a:lumMod val="10000"/>
                </a:schemeClr>
              </a:solidFill>
            </a:endParaRPr>
          </a:p>
          <a:p>
            <a:pPr algn="l"/>
            <a:endParaRPr lang="en-BE" dirty="0"/>
          </a:p>
        </p:txBody>
      </p:sp>
      <p:sp>
        <p:nvSpPr>
          <p:cNvPr id="3" name="Rectangle 2">
            <a:extLst>
              <a:ext uri="{FF2B5EF4-FFF2-40B4-BE49-F238E27FC236}">
                <a16:creationId xmlns:a16="http://schemas.microsoft.com/office/drawing/2014/main" id="{9A189C5F-D228-2C3D-502A-399D9DC3FEAC}"/>
              </a:ext>
            </a:extLst>
          </p:cNvPr>
          <p:cNvSpPr/>
          <p:nvPr/>
        </p:nvSpPr>
        <p:spPr>
          <a:xfrm>
            <a:off x="362309" y="6337540"/>
            <a:ext cx="759125" cy="4749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Picture 4" descr="Logo&#10;&#10;Description automatically generated with medium confidence">
            <a:extLst>
              <a:ext uri="{FF2B5EF4-FFF2-40B4-BE49-F238E27FC236}">
                <a16:creationId xmlns:a16="http://schemas.microsoft.com/office/drawing/2014/main" id="{849436D7-B9D8-2939-0EC1-7DC386080E68}"/>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8" name="Picture 7" descr="Graphical user interface, Teams&#10;&#10;Description automatically generated with medium confidence">
            <a:extLst>
              <a:ext uri="{FF2B5EF4-FFF2-40B4-BE49-F238E27FC236}">
                <a16:creationId xmlns:a16="http://schemas.microsoft.com/office/drawing/2014/main" id="{FF050AB6-B4E5-A3ED-D1A9-21C7BAFCF623}"/>
              </a:ext>
            </a:extLst>
          </p:cNvPr>
          <p:cNvPicPr>
            <a:picLocks noChangeAspect="1"/>
          </p:cNvPicPr>
          <p:nvPr/>
        </p:nvPicPr>
        <p:blipFill rotWithShape="1">
          <a:blip r:embed="rId4"/>
          <a:srcRect t="3991" b="1"/>
          <a:stretch/>
        </p:blipFill>
        <p:spPr>
          <a:xfrm>
            <a:off x="1504905" y="6273404"/>
            <a:ext cx="914826" cy="543413"/>
          </a:xfrm>
          <a:prstGeom prst="rect">
            <a:avLst/>
          </a:prstGeom>
        </p:spPr>
      </p:pic>
      <p:pic>
        <p:nvPicPr>
          <p:cNvPr id="9" name="Picture 8" descr="A diagram of a graph&#10;&#10;Description automatically generated with medium confidence">
            <a:extLst>
              <a:ext uri="{FF2B5EF4-FFF2-40B4-BE49-F238E27FC236}">
                <a16:creationId xmlns:a16="http://schemas.microsoft.com/office/drawing/2014/main" id="{51793853-D957-4FFB-28DE-6FD4EBEAAD0E}"/>
              </a:ext>
            </a:extLst>
          </p:cNvPr>
          <p:cNvPicPr>
            <a:picLocks noChangeAspect="1"/>
          </p:cNvPicPr>
          <p:nvPr/>
        </p:nvPicPr>
        <p:blipFill>
          <a:blip r:embed="rId5"/>
          <a:stretch>
            <a:fillRect/>
          </a:stretch>
        </p:blipFill>
        <p:spPr>
          <a:xfrm>
            <a:off x="5862919" y="3161824"/>
            <a:ext cx="5921093" cy="2622469"/>
          </a:xfrm>
          <a:prstGeom prst="rect">
            <a:avLst/>
          </a:prstGeom>
        </p:spPr>
      </p:pic>
      <p:sp>
        <p:nvSpPr>
          <p:cNvPr id="10" name="TextBox 9">
            <a:extLst>
              <a:ext uri="{FF2B5EF4-FFF2-40B4-BE49-F238E27FC236}">
                <a16:creationId xmlns:a16="http://schemas.microsoft.com/office/drawing/2014/main" id="{331D4E3A-7B2C-ED7C-5229-9D041B235270}"/>
              </a:ext>
            </a:extLst>
          </p:cNvPr>
          <p:cNvSpPr txBox="1"/>
          <p:nvPr/>
        </p:nvSpPr>
        <p:spPr>
          <a:xfrm>
            <a:off x="8823465" y="2883538"/>
            <a:ext cx="3434139" cy="33509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200" dirty="0">
                <a:solidFill>
                  <a:prstClr val="black"/>
                </a:solidFill>
              </a:rPr>
              <a:t>Correction map</a:t>
            </a:r>
            <a:endParaRPr lang="en-GB" sz="1200" dirty="0">
              <a:solidFill>
                <a:srgbClr val="00B050"/>
              </a:solidFill>
            </a:endParaRPr>
          </a:p>
        </p:txBody>
      </p:sp>
      <p:sp>
        <p:nvSpPr>
          <p:cNvPr id="11" name="TextBox 10">
            <a:extLst>
              <a:ext uri="{FF2B5EF4-FFF2-40B4-BE49-F238E27FC236}">
                <a16:creationId xmlns:a16="http://schemas.microsoft.com/office/drawing/2014/main" id="{134A1B34-40AC-C69C-8F0D-B9E0DD73BF07}"/>
              </a:ext>
            </a:extLst>
          </p:cNvPr>
          <p:cNvSpPr txBox="1"/>
          <p:nvPr/>
        </p:nvSpPr>
        <p:spPr>
          <a:xfrm>
            <a:off x="5155155" y="2879720"/>
            <a:ext cx="4290888" cy="33509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200" dirty="0">
                <a:solidFill>
                  <a:prstClr val="black"/>
                </a:solidFill>
              </a:rPr>
              <a:t>Map of non-uniform resistivity</a:t>
            </a:r>
          </a:p>
        </p:txBody>
      </p:sp>
    </p:spTree>
    <p:extLst>
      <p:ext uri="{BB962C8B-B14F-4D97-AF65-F5344CB8AC3E}">
        <p14:creationId xmlns:p14="http://schemas.microsoft.com/office/powerpoint/2010/main" val="4165059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p:txBody>
          <a:bodyPr/>
          <a:lstStyle/>
          <a:p>
            <a:r>
              <a:rPr lang="en-US" sz="2800" dirty="0"/>
              <a:t>Summary</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1">
            <a:extLst>
              <a:ext uri="{FF2B5EF4-FFF2-40B4-BE49-F238E27FC236}">
                <a16:creationId xmlns:a16="http://schemas.microsoft.com/office/drawing/2014/main" id="{2C0A8D2B-616B-B240-BCBB-9BB1437BC1EA}"/>
              </a:ext>
            </a:extLst>
          </p:cNvPr>
          <p:cNvSpPr>
            <a:spLocks noGrp="1"/>
          </p:cNvSpPr>
          <p:nvPr>
            <p:ph idx="1"/>
          </p:nvPr>
        </p:nvSpPr>
        <p:spPr>
          <a:xfrm>
            <a:off x="407987" y="1018095"/>
            <a:ext cx="11376023" cy="5082902"/>
          </a:xfrm>
        </p:spPr>
        <p:txBody>
          <a:bodyPr/>
          <a:lstStyle/>
          <a:p>
            <a:pPr marL="0" lvl="1" indent="0">
              <a:buNone/>
            </a:pPr>
            <a:r>
              <a:rPr lang="en-US" b="1" dirty="0"/>
              <a:t>With resistive materials becoming increasingly more common in particle detector designs, it was therefore prudent to keep the capabilities of simulation tools such as Garfield++ aligned with this technological advancement.</a:t>
            </a:r>
          </a:p>
          <a:p>
            <a:pPr marL="0" lvl="1" indent="0">
              <a:buNone/>
            </a:pPr>
            <a:endParaRPr lang="en-US" b="1" dirty="0"/>
          </a:p>
          <a:p>
            <a:pPr lvl="1"/>
            <a:r>
              <a:rPr lang="en-US" dirty="0"/>
              <a:t>We discussed the numerical approach used for applying the extended form of the </a:t>
            </a:r>
            <a:r>
              <a:rPr lang="en-US" dirty="0" err="1"/>
              <a:t>Ramo</a:t>
            </a:r>
            <a:r>
              <a:rPr lang="en-US" dirty="0"/>
              <a:t>-Shockley theorem to the calculation of induced signals in resistive particle detectors.</a:t>
            </a:r>
          </a:p>
          <a:p>
            <a:pPr lvl="1"/>
            <a:endParaRPr lang="en-US" dirty="0"/>
          </a:p>
          <a:p>
            <a:pPr lvl="1"/>
            <a:r>
              <a:rPr lang="en-US" dirty="0"/>
              <a:t>The numerical approach was benchmarked using resistive strip </a:t>
            </a:r>
            <a:r>
              <a:rPr lang="en-US" dirty="0" err="1"/>
              <a:t>MicroMegas</a:t>
            </a:r>
            <a:r>
              <a:rPr lang="en-US" dirty="0"/>
              <a:t> detectors with 2D strip readouts.</a:t>
            </a:r>
          </a:p>
          <a:p>
            <a:pPr lvl="1"/>
            <a:endParaRPr lang="en-US" dirty="0"/>
          </a:p>
          <a:p>
            <a:pPr lvl="1"/>
            <a:r>
              <a:rPr lang="en-US" dirty="0"/>
              <a:t>This methodology can be applied to a wide range of resistive (large active area) detector structures within the families of gas detectors, MPGDs, and solid-state sensors, which can improve our understanding of their response and optimize them for specific applications.</a:t>
            </a:r>
          </a:p>
          <a:p>
            <a:pPr lvl="1"/>
            <a:endParaRPr lang="en-US" dirty="0"/>
          </a:p>
          <a:p>
            <a:pPr marL="0" lvl="1" indent="0" algn="ctr">
              <a:buNone/>
            </a:pPr>
            <a:r>
              <a:rPr lang="en-US" sz="2400" b="1" dirty="0">
                <a:solidFill>
                  <a:schemeClr val="bg2">
                    <a:lumMod val="10000"/>
                  </a:schemeClr>
                </a:solidFill>
              </a:rPr>
              <a:t>Merci de </a:t>
            </a:r>
            <a:r>
              <a:rPr lang="en-US" sz="2400" b="1" dirty="0" err="1">
                <a:solidFill>
                  <a:schemeClr val="bg2">
                    <a:lumMod val="10000"/>
                  </a:schemeClr>
                </a:solidFill>
              </a:rPr>
              <a:t>votre</a:t>
            </a:r>
            <a:r>
              <a:rPr lang="en-US" sz="2400" b="1" dirty="0">
                <a:solidFill>
                  <a:schemeClr val="bg2">
                    <a:lumMod val="10000"/>
                  </a:schemeClr>
                </a:solidFill>
              </a:rPr>
              <a:t> attention!</a:t>
            </a:r>
          </a:p>
        </p:txBody>
      </p:sp>
      <p:sp>
        <p:nvSpPr>
          <p:cNvPr id="2" name="Rectangle 1">
            <a:extLst>
              <a:ext uri="{FF2B5EF4-FFF2-40B4-BE49-F238E27FC236}">
                <a16:creationId xmlns:a16="http://schemas.microsoft.com/office/drawing/2014/main" id="{D17EE879-40A1-0B9C-03C0-A1A4A8407B85}"/>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descr="Logo&#10;&#10;Description automatically generated with medium confidence">
            <a:extLst>
              <a:ext uri="{FF2B5EF4-FFF2-40B4-BE49-F238E27FC236}">
                <a16:creationId xmlns:a16="http://schemas.microsoft.com/office/drawing/2014/main" id="{16BC31D2-45DF-089C-10B6-760794A653C6}"/>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5" name="Picture 4" descr="Graphical user interface, Teams&#10;&#10;Description automatically generated with medium confidence">
            <a:extLst>
              <a:ext uri="{FF2B5EF4-FFF2-40B4-BE49-F238E27FC236}">
                <a16:creationId xmlns:a16="http://schemas.microsoft.com/office/drawing/2014/main" id="{A16A99D7-7583-557B-5FCB-134FAF15B549}"/>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319164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2"/>
            <a:ext cx="11376025" cy="5607793"/>
          </a:xfrm>
        </p:spPr>
        <p:txBody>
          <a:bodyPr/>
          <a:lstStyle/>
          <a:p>
            <a:pPr algn="ctr"/>
            <a:br>
              <a:rPr lang="en-US" dirty="0"/>
            </a:br>
            <a:br>
              <a:rPr lang="en-US" dirty="0"/>
            </a:br>
            <a:br>
              <a:rPr lang="en-US" dirty="0"/>
            </a:br>
            <a:br>
              <a:rPr lang="en-US" dirty="0"/>
            </a:br>
            <a:br>
              <a:rPr lang="en-US" dirty="0"/>
            </a:br>
            <a:r>
              <a:rPr lang="en-US" dirty="0"/>
              <a:t>Backup slides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Logo&#10;&#10;Description automatically generated with medium confidence">
            <a:extLst>
              <a:ext uri="{FF2B5EF4-FFF2-40B4-BE49-F238E27FC236}">
                <a16:creationId xmlns:a16="http://schemas.microsoft.com/office/drawing/2014/main" id="{6368AD36-C7B9-D9A3-D125-6F04151C0E0B}"/>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4" name="Picture 3" descr="Graphical user interface, Teams&#10;&#10;Description automatically generated with medium confidence">
            <a:extLst>
              <a:ext uri="{FF2B5EF4-FFF2-40B4-BE49-F238E27FC236}">
                <a16:creationId xmlns:a16="http://schemas.microsoft.com/office/drawing/2014/main" id="{C6C7A560-F0FB-B237-6F2B-2CFE558CE89E}"/>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53985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8548CC45-29D1-A39C-C45D-C98D886A64B7}"/>
              </a:ext>
            </a:extLst>
          </p:cNvPr>
          <p:cNvSpPr txBox="1">
            <a:spLocks/>
          </p:cNvSpPr>
          <p:nvPr/>
        </p:nvSpPr>
        <p:spPr>
          <a:xfrm>
            <a:off x="5145087" y="1717287"/>
            <a:ext cx="6651461" cy="390939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600" dirty="0"/>
              <a:t>The solution of the potential is given by</a:t>
            </a:r>
          </a:p>
          <a:p>
            <a:pPr marL="0" lvl="1" indent="0">
              <a:buFont typeface="Arial" charset="0"/>
              <a:buNone/>
            </a:pPr>
            <a:endParaRPr lang="en-US" sz="1600" dirty="0"/>
          </a:p>
          <a:p>
            <a:pPr marL="0" lvl="1" indent="0">
              <a:buFont typeface="Arial" charset="0"/>
              <a:buNone/>
            </a:pPr>
            <a:endParaRPr lang="en-US" sz="1600" dirty="0"/>
          </a:p>
          <a:p>
            <a:pPr marL="0" lvl="1" indent="0">
              <a:buFont typeface="Arial" charset="0"/>
              <a:buNone/>
            </a:pPr>
            <a:r>
              <a:rPr lang="en-US" sz="1600" dirty="0"/>
              <a:t>where the charge seemingly ‘decays’ with a time constant</a:t>
            </a:r>
          </a:p>
          <a:p>
            <a:pPr marL="0" lvl="1" indent="0">
              <a:buFont typeface="Arial" charset="0"/>
              <a:buNone/>
            </a:pPr>
            <a:endParaRPr lang="en-US" sz="1600" dirty="0"/>
          </a:p>
          <a:p>
            <a:pPr marL="0" lvl="1" indent="0">
              <a:buFont typeface="Arial" charset="0"/>
              <a:buNone/>
            </a:pPr>
            <a:endParaRPr lang="en-US" sz="1600" dirty="0"/>
          </a:p>
          <a:p>
            <a:pPr marL="0" lvl="1" indent="0">
              <a:buFont typeface="Arial" charset="0"/>
              <a:buNone/>
            </a:pPr>
            <a:r>
              <a:rPr lang="en-US" sz="1600" dirty="0"/>
              <a:t>The </a:t>
            </a:r>
            <a:r>
              <a:rPr lang="en-US" sz="1600" u="sng" dirty="0"/>
              <a:t>total</a:t>
            </a:r>
            <a:r>
              <a:rPr lang="en-US" sz="1600" dirty="0"/>
              <a:t> charge that flows though two half domes in the top and bottom half-space is</a:t>
            </a:r>
          </a:p>
          <a:p>
            <a:pPr marL="0" lvl="1" indent="0">
              <a:buFont typeface="Arial" charset="0"/>
              <a:buNone/>
            </a:pPr>
            <a:endParaRPr lang="en-US" sz="1600" dirty="0"/>
          </a:p>
          <a:p>
            <a:pPr marL="0" lvl="1" indent="0">
              <a:buFont typeface="Arial" charset="0"/>
              <a:buNone/>
            </a:pPr>
            <a:endParaRPr lang="en-US" sz="1600" dirty="0"/>
          </a:p>
          <a:p>
            <a:pPr marL="0" lvl="1" indent="0">
              <a:buFont typeface="Arial" charset="0"/>
              <a:buNone/>
            </a:pPr>
            <a:r>
              <a:rPr lang="en-US" sz="1600" dirty="0"/>
              <a:t>which come from currents flowing in the media to compensate the charge</a:t>
            </a:r>
          </a:p>
        </p:txBody>
      </p:sp>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104414"/>
            <a:ext cx="11380811" cy="1574662"/>
          </a:xfrm>
        </p:spPr>
        <p:txBody>
          <a:bodyPr/>
          <a:lstStyle/>
          <a:p>
            <a:pPr marL="0" lvl="1" indent="0">
              <a:buNone/>
            </a:pPr>
            <a:r>
              <a:rPr lang="en-US" b="1" dirty="0"/>
              <a:t>When positioning a charge q at t = 0 at the interface of two half-space conductive media, the environment will ‘react’.</a:t>
            </a:r>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591754" cy="580497"/>
          </a:xfrm>
        </p:spPr>
        <p:txBody>
          <a:bodyPr/>
          <a:lstStyle/>
          <a:p>
            <a:r>
              <a:rPr lang="en-GB" sz="2800" dirty="0"/>
              <a:t>Charge between two conductive half-spaces in the quasi-static limit</a:t>
            </a:r>
            <a:endParaRPr lang="en-US" sz="2800"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168DC61-A9EA-0B47-B1A9-DE6168C8CDF4}"/>
              </a:ext>
            </a:extLst>
          </p:cNvPr>
          <p:cNvSpPr/>
          <p:nvPr/>
        </p:nvSpPr>
        <p:spPr>
          <a:xfrm>
            <a:off x="955487" y="3084445"/>
            <a:ext cx="720671" cy="20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58D2AD13-B44F-641B-56D6-37B3DCA59C11}"/>
              </a:ext>
            </a:extLst>
          </p:cNvPr>
          <p:cNvPicPr>
            <a:picLocks noChangeAspect="1"/>
          </p:cNvPicPr>
          <p:nvPr/>
        </p:nvPicPr>
        <p:blipFill>
          <a:blip r:embed="rId3"/>
          <a:stretch>
            <a:fillRect/>
          </a:stretch>
        </p:blipFill>
        <p:spPr>
          <a:xfrm>
            <a:off x="947738" y="2500691"/>
            <a:ext cx="3657600" cy="2463800"/>
          </a:xfrm>
          <a:prstGeom prst="rect">
            <a:avLst/>
          </a:prstGeom>
        </p:spPr>
      </p:pic>
      <p:pic>
        <p:nvPicPr>
          <p:cNvPr id="50" name="Picture 49">
            <a:extLst>
              <a:ext uri="{FF2B5EF4-FFF2-40B4-BE49-F238E27FC236}">
                <a16:creationId xmlns:a16="http://schemas.microsoft.com/office/drawing/2014/main" id="{9C9D1D36-27C8-649A-23EB-D7179DFAD417}"/>
              </a:ext>
            </a:extLst>
          </p:cNvPr>
          <p:cNvPicPr>
            <a:picLocks noChangeAspect="1"/>
          </p:cNvPicPr>
          <p:nvPr/>
        </p:nvPicPr>
        <p:blipFill>
          <a:blip r:embed="rId4"/>
          <a:stretch>
            <a:fillRect/>
          </a:stretch>
        </p:blipFill>
        <p:spPr>
          <a:xfrm>
            <a:off x="7679562" y="5614171"/>
            <a:ext cx="1235727" cy="302794"/>
          </a:xfrm>
          <a:prstGeom prst="rect">
            <a:avLst/>
          </a:prstGeom>
        </p:spPr>
      </p:pic>
      <p:grpSp>
        <p:nvGrpSpPr>
          <p:cNvPr id="52" name="Group 51">
            <a:extLst>
              <a:ext uri="{FF2B5EF4-FFF2-40B4-BE49-F238E27FC236}">
                <a16:creationId xmlns:a16="http://schemas.microsoft.com/office/drawing/2014/main" id="{962463E1-5127-D7CC-085B-1A07133E749D}"/>
              </a:ext>
            </a:extLst>
          </p:cNvPr>
          <p:cNvGrpSpPr/>
          <p:nvPr/>
        </p:nvGrpSpPr>
        <p:grpSpPr>
          <a:xfrm>
            <a:off x="6926624" y="2075034"/>
            <a:ext cx="2922603" cy="714944"/>
            <a:chOff x="6046220" y="2807743"/>
            <a:chExt cx="2922603" cy="714944"/>
          </a:xfrm>
        </p:grpSpPr>
        <p:pic>
          <p:nvPicPr>
            <p:cNvPr id="48" name="Picture 47">
              <a:extLst>
                <a:ext uri="{FF2B5EF4-FFF2-40B4-BE49-F238E27FC236}">
                  <a16:creationId xmlns:a16="http://schemas.microsoft.com/office/drawing/2014/main" id="{9E8D6EA3-EE8E-887C-A8A4-8100B63E8603}"/>
                </a:ext>
              </a:extLst>
            </p:cNvPr>
            <p:cNvPicPr>
              <a:picLocks noChangeAspect="1"/>
            </p:cNvPicPr>
            <p:nvPr/>
          </p:nvPicPr>
          <p:blipFill rotWithShape="1">
            <a:blip r:embed="rId5"/>
            <a:srcRect t="-7407" r="79072"/>
            <a:stretch/>
          </p:blipFill>
          <p:spPr>
            <a:xfrm>
              <a:off x="6046220" y="2810712"/>
              <a:ext cx="900845" cy="711975"/>
            </a:xfrm>
            <a:prstGeom prst="rect">
              <a:avLst/>
            </a:prstGeom>
          </p:spPr>
        </p:pic>
        <p:pic>
          <p:nvPicPr>
            <p:cNvPr id="51" name="Picture 50">
              <a:extLst>
                <a:ext uri="{FF2B5EF4-FFF2-40B4-BE49-F238E27FC236}">
                  <a16:creationId xmlns:a16="http://schemas.microsoft.com/office/drawing/2014/main" id="{0CAF9F50-17C1-BEE5-E1B9-456FE5A341E4}"/>
                </a:ext>
              </a:extLst>
            </p:cNvPr>
            <p:cNvPicPr>
              <a:picLocks noChangeAspect="1"/>
            </p:cNvPicPr>
            <p:nvPr/>
          </p:nvPicPr>
          <p:blipFill rotWithShape="1">
            <a:blip r:embed="rId5"/>
            <a:srcRect l="55838" t="-1362" r="-855" b="-6045"/>
            <a:stretch/>
          </p:blipFill>
          <p:spPr>
            <a:xfrm>
              <a:off x="7031056" y="2807743"/>
              <a:ext cx="1937767" cy="711975"/>
            </a:xfrm>
            <a:prstGeom prst="rect">
              <a:avLst/>
            </a:prstGeom>
          </p:spPr>
        </p:pic>
      </p:grpSp>
      <p:grpSp>
        <p:nvGrpSpPr>
          <p:cNvPr id="55" name="Group 54">
            <a:extLst>
              <a:ext uri="{FF2B5EF4-FFF2-40B4-BE49-F238E27FC236}">
                <a16:creationId xmlns:a16="http://schemas.microsoft.com/office/drawing/2014/main" id="{0116F1E2-D7D4-5952-6895-9AFA0BB5C9D1}"/>
              </a:ext>
            </a:extLst>
          </p:cNvPr>
          <p:cNvGrpSpPr/>
          <p:nvPr/>
        </p:nvGrpSpPr>
        <p:grpSpPr>
          <a:xfrm>
            <a:off x="6096000" y="4286379"/>
            <a:ext cx="4075560" cy="711975"/>
            <a:chOff x="6537237" y="4275024"/>
            <a:chExt cx="4075560" cy="711975"/>
          </a:xfrm>
        </p:grpSpPr>
        <p:pic>
          <p:nvPicPr>
            <p:cNvPr id="49" name="Picture 48">
              <a:extLst>
                <a:ext uri="{FF2B5EF4-FFF2-40B4-BE49-F238E27FC236}">
                  <a16:creationId xmlns:a16="http://schemas.microsoft.com/office/drawing/2014/main" id="{1F5AD014-F4A1-3E64-8584-C44C2E2D59C7}"/>
                </a:ext>
              </a:extLst>
            </p:cNvPr>
            <p:cNvPicPr>
              <a:picLocks noChangeAspect="1"/>
            </p:cNvPicPr>
            <p:nvPr/>
          </p:nvPicPr>
          <p:blipFill>
            <a:blip r:embed="rId6"/>
            <a:stretch>
              <a:fillRect/>
            </a:stretch>
          </p:blipFill>
          <p:spPr>
            <a:xfrm>
              <a:off x="6537237" y="4275024"/>
              <a:ext cx="2880636" cy="711975"/>
            </a:xfrm>
            <a:prstGeom prst="rect">
              <a:avLst/>
            </a:prstGeom>
          </p:spPr>
        </p:pic>
        <p:pic>
          <p:nvPicPr>
            <p:cNvPr id="54" name="Picture 53">
              <a:extLst>
                <a:ext uri="{FF2B5EF4-FFF2-40B4-BE49-F238E27FC236}">
                  <a16:creationId xmlns:a16="http://schemas.microsoft.com/office/drawing/2014/main" id="{C59A8F62-5848-8307-1F09-44D397CD3CD7}"/>
                </a:ext>
              </a:extLst>
            </p:cNvPr>
            <p:cNvPicPr>
              <a:picLocks noChangeAspect="1"/>
            </p:cNvPicPr>
            <p:nvPr/>
          </p:nvPicPr>
          <p:blipFill>
            <a:blip r:embed="rId7"/>
            <a:stretch>
              <a:fillRect/>
            </a:stretch>
          </p:blipFill>
          <p:spPr>
            <a:xfrm>
              <a:off x="9626683" y="4572728"/>
              <a:ext cx="986114" cy="279399"/>
            </a:xfrm>
            <a:prstGeom prst="rect">
              <a:avLst/>
            </a:prstGeom>
          </p:spPr>
        </p:pic>
      </p:grpSp>
      <p:pic>
        <p:nvPicPr>
          <p:cNvPr id="59" name="Picture 58">
            <a:extLst>
              <a:ext uri="{FF2B5EF4-FFF2-40B4-BE49-F238E27FC236}">
                <a16:creationId xmlns:a16="http://schemas.microsoft.com/office/drawing/2014/main" id="{94276FB1-7FC7-0520-E922-1EB0F305F4CD}"/>
              </a:ext>
            </a:extLst>
          </p:cNvPr>
          <p:cNvPicPr>
            <a:picLocks noChangeAspect="1"/>
          </p:cNvPicPr>
          <p:nvPr/>
        </p:nvPicPr>
        <p:blipFill>
          <a:blip r:embed="rId8"/>
          <a:stretch>
            <a:fillRect/>
          </a:stretch>
        </p:blipFill>
        <p:spPr>
          <a:xfrm>
            <a:off x="7074840" y="3341120"/>
            <a:ext cx="2551843" cy="279399"/>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69E59FA7-7274-4359-7873-9B2F265917C3}"/>
              </a:ext>
            </a:extLst>
          </p:cNvPr>
          <p:cNvPicPr>
            <a:picLocks noChangeAspect="1"/>
          </p:cNvPicPr>
          <p:nvPr/>
        </p:nvPicPr>
        <p:blipFill rotWithShape="1">
          <a:blip r:embed="rId9">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7" name="Picture 6" descr="Graphical user interface, Teams&#10;&#10;Description automatically generated with medium confidence">
            <a:extLst>
              <a:ext uri="{FF2B5EF4-FFF2-40B4-BE49-F238E27FC236}">
                <a16:creationId xmlns:a16="http://schemas.microsoft.com/office/drawing/2014/main" id="{B1ACC3B3-AA37-F2AA-C2AF-1ED3CA55A69B}"/>
              </a:ext>
            </a:extLst>
          </p:cNvPr>
          <p:cNvPicPr>
            <a:picLocks noChangeAspect="1"/>
          </p:cNvPicPr>
          <p:nvPr/>
        </p:nvPicPr>
        <p:blipFill rotWithShape="1">
          <a:blip r:embed="rId10"/>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791498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41546"/>
          </a:xfrm>
        </p:spPr>
        <p:txBody>
          <a:bodyPr/>
          <a:lstStyle/>
          <a:p>
            <a:r>
              <a:rPr lang="en-US" sz="2800" dirty="0"/>
              <a:t>Resistive particle detectors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Logo&#10;&#10;Description automatically generated with medium confidence">
            <a:extLst>
              <a:ext uri="{FF2B5EF4-FFF2-40B4-BE49-F238E27FC236}">
                <a16:creationId xmlns:a16="http://schemas.microsoft.com/office/drawing/2014/main" id="{3DE523DC-B6A4-224C-B703-B386845D57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8272" y="6282930"/>
            <a:ext cx="2543048" cy="514965"/>
          </a:xfrm>
          <a:prstGeom prst="rect">
            <a:avLst/>
          </a:prstGeom>
        </p:spPr>
      </p:pic>
      <p:grpSp>
        <p:nvGrpSpPr>
          <p:cNvPr id="7" name="Group 6">
            <a:extLst>
              <a:ext uri="{FF2B5EF4-FFF2-40B4-BE49-F238E27FC236}">
                <a16:creationId xmlns:a16="http://schemas.microsoft.com/office/drawing/2014/main" id="{FB1399A6-9443-EA16-4B3B-D133C60A9300}"/>
              </a:ext>
            </a:extLst>
          </p:cNvPr>
          <p:cNvGrpSpPr/>
          <p:nvPr/>
        </p:nvGrpSpPr>
        <p:grpSpPr>
          <a:xfrm>
            <a:off x="3795040" y="6288867"/>
            <a:ext cx="1687441" cy="514966"/>
            <a:chOff x="4481559" y="5776021"/>
            <a:chExt cx="2970118" cy="868188"/>
          </a:xfrm>
        </p:grpSpPr>
        <p:pic>
          <p:nvPicPr>
            <p:cNvPr id="11" name="Picture 10" descr="Graphical user interface, application&#10;&#10;Description automatically generated">
              <a:extLst>
                <a:ext uri="{FF2B5EF4-FFF2-40B4-BE49-F238E27FC236}">
                  <a16:creationId xmlns:a16="http://schemas.microsoft.com/office/drawing/2014/main" id="{37C4BB21-7D9E-F338-4909-0A00E72C1C69}"/>
                </a:ext>
              </a:extLst>
            </p:cNvPr>
            <p:cNvPicPr>
              <a:picLocks noChangeAspect="1"/>
            </p:cNvPicPr>
            <p:nvPr/>
          </p:nvPicPr>
          <p:blipFill>
            <a:blip r:embed="rId4"/>
            <a:stretch>
              <a:fillRect/>
            </a:stretch>
          </p:blipFill>
          <p:spPr>
            <a:xfrm>
              <a:off x="4481559" y="5776021"/>
              <a:ext cx="2970118" cy="868188"/>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F2ED68A9-07CE-05DB-2967-78BFFE79EC2D}"/>
                </a:ext>
              </a:extLst>
            </p:cNvPr>
            <p:cNvPicPr>
              <a:picLocks noChangeAspect="1"/>
            </p:cNvPicPr>
            <p:nvPr/>
          </p:nvPicPr>
          <p:blipFill rotWithShape="1">
            <a:blip r:embed="rId5"/>
            <a:srcRect r="30484" b="58556"/>
            <a:stretch/>
          </p:blipFill>
          <p:spPr>
            <a:xfrm>
              <a:off x="4481560" y="5776021"/>
              <a:ext cx="2064714" cy="359811"/>
            </a:xfrm>
            <a:prstGeom prst="rect">
              <a:avLst/>
            </a:prstGeom>
          </p:spPr>
        </p:pic>
      </p:grpSp>
      <p:pic>
        <p:nvPicPr>
          <p:cNvPr id="5" name="Picture 4" descr="Graphical user interface, Teams&#10;&#10;Description automatically generated with medium confidence">
            <a:extLst>
              <a:ext uri="{FF2B5EF4-FFF2-40B4-BE49-F238E27FC236}">
                <a16:creationId xmlns:a16="http://schemas.microsoft.com/office/drawing/2014/main" id="{1E60CED6-4210-22C2-B5C7-C132F47C538D}"/>
              </a:ext>
            </a:extLst>
          </p:cNvPr>
          <p:cNvPicPr>
            <a:picLocks noChangeAspect="1"/>
          </p:cNvPicPr>
          <p:nvPr/>
        </p:nvPicPr>
        <p:blipFill>
          <a:blip r:embed="rId6"/>
          <a:stretch>
            <a:fillRect/>
          </a:stretch>
        </p:blipFill>
        <p:spPr>
          <a:xfrm>
            <a:off x="2945113" y="6282930"/>
            <a:ext cx="855855" cy="529522"/>
          </a:xfrm>
          <a:prstGeom prst="rect">
            <a:avLst/>
          </a:prstGeom>
        </p:spPr>
      </p:pic>
      <p:sp>
        <p:nvSpPr>
          <p:cNvPr id="15" name="Content Placeholder 1">
            <a:extLst>
              <a:ext uri="{FF2B5EF4-FFF2-40B4-BE49-F238E27FC236}">
                <a16:creationId xmlns:a16="http://schemas.microsoft.com/office/drawing/2014/main" id="{3AEB507B-5AC4-1303-A4B0-7C2A7A52A70B}"/>
              </a:ext>
            </a:extLst>
          </p:cNvPr>
          <p:cNvSpPr txBox="1">
            <a:spLocks/>
          </p:cNvSpPr>
          <p:nvPr/>
        </p:nvSpPr>
        <p:spPr>
          <a:xfrm>
            <a:off x="407987" y="984100"/>
            <a:ext cx="11376025" cy="2569613"/>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600" dirty="0"/>
              <a:t>Resistive structures affect the performance of the detector: </a:t>
            </a:r>
          </a:p>
          <a:p>
            <a:pPr marL="0" lvl="1" indent="0">
              <a:buFont typeface="Arial" charset="0"/>
              <a:buNone/>
            </a:pPr>
            <a:endParaRPr lang="en-US" sz="1600" dirty="0"/>
          </a:p>
          <a:p>
            <a:pPr marL="342900" lvl="1" indent="-342900">
              <a:buFont typeface="+mj-lt"/>
              <a:buAutoNum type="arabicPeriod"/>
            </a:pPr>
            <a:r>
              <a:rPr lang="en-US" sz="1600" dirty="0"/>
              <a:t>Discharge protection by offering an increased impedance to ground</a:t>
            </a:r>
          </a:p>
          <a:p>
            <a:pPr marL="342900" lvl="1" indent="-342900">
              <a:buFont typeface="+mj-lt"/>
              <a:buAutoNum type="arabicPeriod"/>
            </a:pPr>
            <a:r>
              <a:rPr lang="en-US" sz="1600" dirty="0"/>
              <a:t>Signal formation is altered in the presence of a resistive material which can be used to increase the detector’s accuracy</a:t>
            </a:r>
          </a:p>
          <a:p>
            <a:pPr marL="342900" lvl="1" indent="-342900">
              <a:buFont typeface="+mj-lt"/>
              <a:buAutoNum type="arabicPeriod"/>
            </a:pPr>
            <a:endParaRPr lang="en-US" sz="1600" dirty="0"/>
          </a:p>
          <a:p>
            <a:pPr marL="342900" lvl="1" indent="-342900">
              <a:buFont typeface="+mj-lt"/>
              <a:buAutoNum type="arabicPeriod"/>
            </a:pPr>
            <a:r>
              <a:rPr lang="en-US" sz="1600" dirty="0"/>
              <a:t>Rate-capability limitation of the detector due to an Ohmic voltage drop across the resistive material</a:t>
            </a:r>
          </a:p>
          <a:p>
            <a:pPr marL="342900" lvl="1" indent="-342900">
              <a:buFont typeface="+mj-lt"/>
              <a:buAutoNum type="arabicPeriod"/>
            </a:pPr>
            <a:r>
              <a:rPr lang="en-US" sz="1600" dirty="0"/>
              <a:t>Introduces thermal noise into the system</a:t>
            </a:r>
          </a:p>
        </p:txBody>
      </p:sp>
      <p:pic>
        <p:nvPicPr>
          <p:cNvPr id="16" name="Picture 15"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7B8D75E4-119E-1363-72F7-A390302CC737}"/>
              </a:ext>
            </a:extLst>
          </p:cNvPr>
          <p:cNvPicPr>
            <a:picLocks noChangeAspect="1"/>
          </p:cNvPicPr>
          <p:nvPr/>
        </p:nvPicPr>
        <p:blipFill rotWithShape="1">
          <a:blip r:embed="rId7"/>
          <a:srcRect r="51291"/>
          <a:stretch/>
        </p:blipFill>
        <p:spPr>
          <a:xfrm>
            <a:off x="3167698" y="3608134"/>
            <a:ext cx="4163371" cy="2572328"/>
          </a:xfrm>
          <a:prstGeom prst="rect">
            <a:avLst/>
          </a:prstGeom>
        </p:spPr>
      </p:pic>
      <p:pic>
        <p:nvPicPr>
          <p:cNvPr id="17" name="Picture 16"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9C5C0DE8-4BB5-EDBF-93D0-4A242BC5473D}"/>
              </a:ext>
            </a:extLst>
          </p:cNvPr>
          <p:cNvPicPr>
            <a:picLocks noChangeAspect="1"/>
          </p:cNvPicPr>
          <p:nvPr/>
        </p:nvPicPr>
        <p:blipFill rotWithShape="1">
          <a:blip r:embed="rId7"/>
          <a:srcRect l="50357"/>
          <a:stretch/>
        </p:blipFill>
        <p:spPr>
          <a:xfrm>
            <a:off x="7540832" y="3608134"/>
            <a:ext cx="4243180" cy="2572328"/>
          </a:xfrm>
          <a:prstGeom prst="rect">
            <a:avLst/>
          </a:prstGeom>
        </p:spPr>
      </p:pic>
      <p:sp>
        <p:nvSpPr>
          <p:cNvPr id="20" name="TextBox 19">
            <a:extLst>
              <a:ext uri="{FF2B5EF4-FFF2-40B4-BE49-F238E27FC236}">
                <a16:creationId xmlns:a16="http://schemas.microsoft.com/office/drawing/2014/main" id="{8973D66E-D96B-BCAE-4A87-F5694A35B438}"/>
              </a:ext>
            </a:extLst>
          </p:cNvPr>
          <p:cNvSpPr txBox="1"/>
          <p:nvPr/>
        </p:nvSpPr>
        <p:spPr>
          <a:xfrm>
            <a:off x="5884077" y="6355746"/>
            <a:ext cx="5494133" cy="369332"/>
          </a:xfrm>
          <a:prstGeom prst="rect">
            <a:avLst/>
          </a:prstGeom>
          <a:noFill/>
        </p:spPr>
        <p:txBody>
          <a:bodyPr wrap="none" lIns="0" tIns="0" rIns="0" bIns="0" rtlCol="0">
            <a:spAutoFit/>
          </a:bodyPr>
          <a:lstStyle/>
          <a:p>
            <a:r>
              <a:rPr lang="en-GB" sz="1200" dirty="0">
                <a:solidFill>
                  <a:schemeClr val="bg2">
                    <a:lumMod val="10000"/>
                  </a:schemeClr>
                </a:solidFill>
                <a:effectLst/>
                <a:latin typeface="Helvetica" pitchFamily="2" charset="0"/>
              </a:rPr>
              <a:t>Video taken from: A. </a:t>
            </a:r>
            <a:r>
              <a:rPr lang="en-GB" sz="1200" dirty="0" err="1">
                <a:solidFill>
                  <a:schemeClr val="bg2">
                    <a:lumMod val="10000"/>
                  </a:schemeClr>
                </a:solidFill>
                <a:effectLst/>
                <a:latin typeface="Helvetica" pitchFamily="2" charset="0"/>
              </a:rPr>
              <a:t>Utrobicic’s</a:t>
            </a:r>
            <a:r>
              <a:rPr lang="en-GB" sz="1200" dirty="0">
                <a:solidFill>
                  <a:schemeClr val="bg2">
                    <a:lumMod val="10000"/>
                  </a:schemeClr>
                </a:solidFill>
                <a:effectLst/>
                <a:latin typeface="Helvetica" pitchFamily="2" charset="0"/>
              </a:rPr>
              <a:t> </a:t>
            </a:r>
            <a:r>
              <a:rPr lang="en-GB" sz="1200" dirty="0">
                <a:solidFill>
                  <a:schemeClr val="bg2">
                    <a:lumMod val="10000"/>
                  </a:schemeClr>
                </a:solidFill>
                <a:effectLst/>
                <a:latin typeface="Helvetica" pitchFamily="2" charset="0"/>
                <a:hlinkClick r:id="rId8"/>
              </a:rPr>
              <a:t>presentation</a:t>
            </a:r>
            <a:r>
              <a:rPr lang="en-GB" sz="1200" dirty="0">
                <a:solidFill>
                  <a:schemeClr val="bg2">
                    <a:lumMod val="10000"/>
                  </a:schemeClr>
                </a:solidFill>
                <a:effectLst/>
                <a:latin typeface="Helvetica" pitchFamily="2" charset="0"/>
              </a:rPr>
              <a:t> at the 6</a:t>
            </a:r>
            <a:r>
              <a:rPr lang="en-GB" sz="1200" baseline="30000" dirty="0">
                <a:solidFill>
                  <a:schemeClr val="bg2">
                    <a:lumMod val="10000"/>
                  </a:schemeClr>
                </a:solidFill>
                <a:effectLst/>
                <a:latin typeface="Helvetica" pitchFamily="2" charset="0"/>
              </a:rPr>
              <a:t>th</a:t>
            </a:r>
            <a:r>
              <a:rPr lang="en-GB" sz="1200" dirty="0">
                <a:solidFill>
                  <a:schemeClr val="bg2">
                    <a:lumMod val="10000"/>
                  </a:schemeClr>
                </a:solidFill>
                <a:effectLst/>
                <a:latin typeface="Helvetica" pitchFamily="2" charset="0"/>
              </a:rPr>
              <a:t> MPGD conference (2019).</a:t>
            </a:r>
          </a:p>
          <a:p>
            <a:r>
              <a:rPr lang="en-GB" sz="1200" dirty="0">
                <a:solidFill>
                  <a:schemeClr val="bg2">
                    <a:lumMod val="10000"/>
                  </a:schemeClr>
                </a:solidFill>
                <a:effectLst/>
                <a:latin typeface="Helvetica" pitchFamily="2" charset="0"/>
              </a:rPr>
              <a:t>Plots taken from: T. </a:t>
            </a:r>
            <a:r>
              <a:rPr lang="en-GB" sz="1200" dirty="0" err="1">
                <a:solidFill>
                  <a:schemeClr val="bg2">
                    <a:lumMod val="10000"/>
                  </a:schemeClr>
                </a:solidFill>
                <a:effectLst/>
                <a:latin typeface="Helvetica" pitchFamily="2" charset="0"/>
              </a:rPr>
              <a:t>Alexopoulos</a:t>
            </a:r>
            <a:r>
              <a:rPr lang="en-GB" sz="1200" dirty="0">
                <a:solidFill>
                  <a:schemeClr val="bg2">
                    <a:lumMod val="10000"/>
                  </a:schemeClr>
                </a:solidFill>
                <a:effectLst/>
                <a:latin typeface="Helvetica" pitchFamily="2" charset="0"/>
              </a:rPr>
              <a:t>, et al., </a:t>
            </a:r>
            <a:r>
              <a:rPr lang="en-GB" sz="1200" dirty="0" err="1">
                <a:solidFill>
                  <a:schemeClr val="tx2"/>
                </a:solidFill>
              </a:rPr>
              <a:t>Nucl</a:t>
            </a:r>
            <a:r>
              <a:rPr lang="en-GB" sz="1200" dirty="0">
                <a:solidFill>
                  <a:schemeClr val="tx2"/>
                </a:solidFill>
              </a:rPr>
              <a:t>. </a:t>
            </a:r>
            <a:r>
              <a:rPr lang="en-GB" sz="1200" dirty="0" err="1">
                <a:solidFill>
                  <a:schemeClr val="tx2"/>
                </a:solidFill>
              </a:rPr>
              <a:t>Instrum</a:t>
            </a:r>
            <a:r>
              <a:rPr lang="en-GB" sz="1200" dirty="0">
                <a:solidFill>
                  <a:schemeClr val="tx2"/>
                </a:solidFill>
              </a:rPr>
              <a:t>. Meth. A</a:t>
            </a:r>
            <a:r>
              <a:rPr lang="en-GB" sz="1200" dirty="0">
                <a:solidFill>
                  <a:schemeClr val="bg2">
                    <a:lumMod val="10000"/>
                  </a:schemeClr>
                </a:solidFill>
                <a:effectLst/>
                <a:latin typeface="Helvetica" pitchFamily="2" charset="0"/>
              </a:rPr>
              <a:t> 640 (2011) 110.</a:t>
            </a:r>
          </a:p>
        </p:txBody>
      </p:sp>
      <p:pic>
        <p:nvPicPr>
          <p:cNvPr id="2" name="Content Placeholder 7">
            <a:extLst>
              <a:ext uri="{FF2B5EF4-FFF2-40B4-BE49-F238E27FC236}">
                <a16:creationId xmlns:a16="http://schemas.microsoft.com/office/drawing/2014/main" id="{5A115B0C-246F-849A-1A84-AB00A0353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816" y="3704667"/>
            <a:ext cx="1146054" cy="2183819"/>
          </a:xfrm>
          <a:prstGeom prst="rect">
            <a:avLst/>
          </a:prstGeom>
        </p:spPr>
      </p:pic>
    </p:spTree>
    <p:extLst>
      <p:ext uri="{BB962C8B-B14F-4D97-AF65-F5344CB8AC3E}">
        <p14:creationId xmlns:p14="http://schemas.microsoft.com/office/powerpoint/2010/main" val="2155552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8DBD7-A5BB-8188-E0CF-1AED7AF177A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97237A2-C6A8-C8CA-0917-7ECA34EBE95A}"/>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Resistive strip </a:t>
            </a:r>
            <a:r>
              <a:rPr lang="en-US" sz="2800" dirty="0" err="1"/>
              <a:t>MicroMegas</a:t>
            </a:r>
            <a:r>
              <a:rPr lang="en-US" sz="2800" dirty="0"/>
              <a:t>: measurement</a:t>
            </a:r>
          </a:p>
        </p:txBody>
      </p:sp>
      <p:sp>
        <p:nvSpPr>
          <p:cNvPr id="14" name="Rectangle 13">
            <a:extLst>
              <a:ext uri="{FF2B5EF4-FFF2-40B4-BE49-F238E27FC236}">
                <a16:creationId xmlns:a16="http://schemas.microsoft.com/office/drawing/2014/main" id="{FE42CDBD-594B-4B6B-4BCF-11A045E7310E}"/>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1C80B999-B91F-4BA9-721F-6FD931B4AB53}"/>
              </a:ext>
            </a:extLst>
          </p:cNvPr>
          <p:cNvSpPr>
            <a:spLocks noGrp="1"/>
          </p:cNvSpPr>
          <p:nvPr>
            <p:ph type="sldNum" sz="quarter" idx="12"/>
          </p:nvPr>
        </p:nvSpPr>
        <p:spPr/>
        <p:txBody>
          <a:bodyPr/>
          <a:lstStyle/>
          <a:p>
            <a:fld id="{36B5EA5A-BC32-A742-B11B-8E7414D5B535}" type="slidenum">
              <a:rPr lang="en-US" smtClean="0"/>
              <a:pPr/>
              <a:t>28</a:t>
            </a:fld>
            <a:endParaRPr lang="en-US" dirty="0"/>
          </a:p>
        </p:txBody>
      </p:sp>
      <p:sp>
        <p:nvSpPr>
          <p:cNvPr id="13" name="Content Placeholder 1">
            <a:extLst>
              <a:ext uri="{FF2B5EF4-FFF2-40B4-BE49-F238E27FC236}">
                <a16:creationId xmlns:a16="http://schemas.microsoft.com/office/drawing/2014/main" id="{2D22DB7E-AD1A-72DA-FE2A-7B46BD107A9C}"/>
              </a:ext>
            </a:extLst>
          </p:cNvPr>
          <p:cNvSpPr>
            <a:spLocks noGrp="1"/>
          </p:cNvSpPr>
          <p:nvPr>
            <p:ph idx="1"/>
          </p:nvPr>
        </p:nvSpPr>
        <p:spPr>
          <a:xfrm>
            <a:off x="407987" y="1128576"/>
            <a:ext cx="11376024" cy="645478"/>
          </a:xfrm>
        </p:spPr>
        <p:txBody>
          <a:bodyPr/>
          <a:lstStyle/>
          <a:p>
            <a:pPr marL="0" lvl="1" indent="0">
              <a:buNone/>
            </a:pPr>
            <a:r>
              <a:rPr lang="en-US" sz="1600" dirty="0"/>
              <a:t>During the RD51 test beam campaigns at the CERN SPS H4 beamline we measured the induced signal in two different resistive strip bulk </a:t>
            </a:r>
            <a:r>
              <a:rPr lang="en-US" sz="1600" dirty="0" err="1"/>
              <a:t>MicroMegas</a:t>
            </a:r>
            <a:r>
              <a:rPr lang="en-US" sz="1600" dirty="0"/>
              <a:t> detectors. These were placed in a tracking telescope and read out using APV25 ASICs. </a:t>
            </a:r>
          </a:p>
          <a:p>
            <a:pPr marL="0" lvl="1" indent="0">
              <a:buNone/>
            </a:pPr>
            <a:endParaRPr lang="en-US" dirty="0"/>
          </a:p>
          <a:p>
            <a:pPr marL="0" lvl="1" indent="0">
              <a:buNone/>
            </a:pPr>
            <a:endParaRPr lang="en-US" b="1" dirty="0"/>
          </a:p>
        </p:txBody>
      </p:sp>
      <p:pic>
        <p:nvPicPr>
          <p:cNvPr id="3" name="Google Shape;346;p30">
            <a:extLst>
              <a:ext uri="{FF2B5EF4-FFF2-40B4-BE49-F238E27FC236}">
                <a16:creationId xmlns:a16="http://schemas.microsoft.com/office/drawing/2014/main" id="{2B304EFE-945F-1D78-D564-E56C658F8DB2}"/>
              </a:ext>
            </a:extLst>
          </p:cNvPr>
          <p:cNvPicPr preferRelativeResize="0"/>
          <p:nvPr/>
        </p:nvPicPr>
        <p:blipFill rotWithShape="1">
          <a:blip r:embed="rId3">
            <a:alphaModFix/>
          </a:blip>
          <a:srcRect l="11104" t="4980" r="6455" b="6398"/>
          <a:stretch/>
        </p:blipFill>
        <p:spPr>
          <a:xfrm>
            <a:off x="627714" y="1964053"/>
            <a:ext cx="4904555" cy="3984158"/>
          </a:xfrm>
          <a:prstGeom prst="rect">
            <a:avLst/>
          </a:prstGeom>
          <a:noFill/>
          <a:ln>
            <a:noFill/>
          </a:ln>
          <a:effectLst>
            <a:outerShdw blurRad="57150" dist="19050" dir="5400000" algn="bl" rotWithShape="0">
              <a:srgbClr val="000000">
                <a:alpha val="1000"/>
              </a:srgbClr>
            </a:outerShdw>
          </a:effectLst>
        </p:spPr>
      </p:pic>
      <p:pic>
        <p:nvPicPr>
          <p:cNvPr id="8" name="Picture 7" descr="A diagram of a diagram of a staircase&#10;&#10;Description automatically generated with medium confidence">
            <a:extLst>
              <a:ext uri="{FF2B5EF4-FFF2-40B4-BE49-F238E27FC236}">
                <a16:creationId xmlns:a16="http://schemas.microsoft.com/office/drawing/2014/main" id="{5148FE10-2C1F-5181-CEE9-9609E692E165}"/>
              </a:ext>
            </a:extLst>
          </p:cNvPr>
          <p:cNvPicPr>
            <a:picLocks noChangeAspect="1"/>
          </p:cNvPicPr>
          <p:nvPr/>
        </p:nvPicPr>
        <p:blipFill>
          <a:blip r:embed="rId4"/>
          <a:stretch>
            <a:fillRect/>
          </a:stretch>
        </p:blipFill>
        <p:spPr>
          <a:xfrm>
            <a:off x="6202990" y="1869094"/>
            <a:ext cx="4904556" cy="4084995"/>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EFF8B780-77B1-A8F2-FCA5-CB6D127125F2}"/>
              </a:ext>
            </a:extLst>
          </p:cNvPr>
          <p:cNvPicPr>
            <a:picLocks noChangeAspect="1"/>
          </p:cNvPicPr>
          <p:nvPr/>
        </p:nvPicPr>
        <p:blipFill rotWithShape="1">
          <a:blip r:embed="rId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 name="Picture 9" descr="Graphical user interface, Teams&#10;&#10;Description automatically generated with medium confidence">
            <a:extLst>
              <a:ext uri="{FF2B5EF4-FFF2-40B4-BE49-F238E27FC236}">
                <a16:creationId xmlns:a16="http://schemas.microsoft.com/office/drawing/2014/main" id="{0DF83432-E3E9-569C-3466-457024AD61EC}"/>
              </a:ext>
            </a:extLst>
          </p:cNvPr>
          <p:cNvPicPr>
            <a:picLocks noChangeAspect="1"/>
          </p:cNvPicPr>
          <p:nvPr/>
        </p:nvPicPr>
        <p:blipFill rotWithShape="1">
          <a:blip r:embed="rId6"/>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03213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descr="Logo&#10;&#10;Description automatically generated with medium confidence">
            <a:extLst>
              <a:ext uri="{FF2B5EF4-FFF2-40B4-BE49-F238E27FC236}">
                <a16:creationId xmlns:a16="http://schemas.microsoft.com/office/drawing/2014/main" id="{3DE523DC-B6A4-224C-B703-B386845D579D}"/>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sp>
        <p:nvSpPr>
          <p:cNvPr id="4" name="TextBox 3">
            <a:extLst>
              <a:ext uri="{FF2B5EF4-FFF2-40B4-BE49-F238E27FC236}">
                <a16:creationId xmlns:a16="http://schemas.microsoft.com/office/drawing/2014/main" id="{3B559CB2-51EF-664D-BE06-EFACC61A17D5}"/>
              </a:ext>
            </a:extLst>
          </p:cNvPr>
          <p:cNvSpPr txBox="1"/>
          <p:nvPr/>
        </p:nvSpPr>
        <p:spPr>
          <a:xfrm>
            <a:off x="6692201" y="6393049"/>
            <a:ext cx="356668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F2F2F"/>
                </a:solidFill>
                <a:effectLst/>
                <a:uLnTx/>
                <a:uFillTx/>
                <a:latin typeface="Arial"/>
                <a:ea typeface="+mn-ea"/>
                <a:cs typeface="+mn-cs"/>
              </a:rPr>
              <a:t>Garfield++: </a:t>
            </a:r>
            <a:r>
              <a:rPr kumimoji="0" lang="en-GB" sz="1200" b="0" i="0" u="none" strike="noStrike" kern="1200" cap="none" spc="0" normalizeH="0" baseline="0" noProof="0" dirty="0">
                <a:ln>
                  <a:noFill/>
                </a:ln>
                <a:solidFill>
                  <a:srgbClr val="2F2F2F"/>
                </a:solidFill>
                <a:effectLst/>
                <a:uLnTx/>
                <a:uFillTx/>
                <a:latin typeface="Arial"/>
                <a:ea typeface="+mn-ea"/>
                <a:cs typeface="+mn-cs"/>
                <a:hlinkClick r:id="rId4"/>
              </a:rPr>
              <a:t>https://garfieldpp.web.cern.ch/garfieldpp/</a:t>
            </a:r>
            <a:endParaRPr kumimoji="0" lang="en-GB" sz="12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F2F2F"/>
                </a:solidFill>
                <a:latin typeface="Arial"/>
              </a:rPr>
              <a:t>Ph.D. thesis: </a:t>
            </a:r>
            <a:r>
              <a:rPr lang="en-GB" sz="1200" dirty="0">
                <a:solidFill>
                  <a:srgbClr val="2F2F2F"/>
                </a:solidFill>
                <a:latin typeface="Arial"/>
                <a:hlinkClick r:id="rId5"/>
              </a:rPr>
              <a:t>https://cds.cern.ch/record/2890572</a:t>
            </a:r>
            <a:endParaRPr lang="en-GB" sz="1200" dirty="0">
              <a:solidFill>
                <a:srgbClr val="2F2F2F"/>
              </a:solidFill>
              <a:latin typeface="Arial"/>
            </a:endParaRPr>
          </a:p>
        </p:txBody>
      </p:sp>
      <p:pic>
        <p:nvPicPr>
          <p:cNvPr id="17" name="Picture 16" descr="Graphical user interface, Teams&#10;&#10;Description automatically generated with medium confidence">
            <a:extLst>
              <a:ext uri="{FF2B5EF4-FFF2-40B4-BE49-F238E27FC236}">
                <a16:creationId xmlns:a16="http://schemas.microsoft.com/office/drawing/2014/main" id="{5E6520AB-EC67-F656-BAA8-D5A36026F1C7}"/>
              </a:ext>
            </a:extLst>
          </p:cNvPr>
          <p:cNvPicPr>
            <a:picLocks noChangeAspect="1"/>
          </p:cNvPicPr>
          <p:nvPr/>
        </p:nvPicPr>
        <p:blipFill rotWithShape="1">
          <a:blip r:embed="rId6"/>
          <a:srcRect t="3991" b="1"/>
          <a:stretch/>
        </p:blipFill>
        <p:spPr>
          <a:xfrm>
            <a:off x="1504905" y="6273404"/>
            <a:ext cx="914826" cy="543413"/>
          </a:xfrm>
          <a:prstGeom prst="rect">
            <a:avLst/>
          </a:prstGeom>
        </p:spPr>
      </p:pic>
      <p:sp>
        <p:nvSpPr>
          <p:cNvPr id="34" name="Title 2">
            <a:extLst>
              <a:ext uri="{FF2B5EF4-FFF2-40B4-BE49-F238E27FC236}">
                <a16:creationId xmlns:a16="http://schemas.microsoft.com/office/drawing/2014/main" id="{03048AA8-5A73-61A7-5A7E-6E96EAB643BD}"/>
              </a:ext>
            </a:extLst>
          </p:cNvPr>
          <p:cNvSpPr txBox="1">
            <a:spLocks/>
          </p:cNvSpPr>
          <p:nvPr/>
        </p:nvSpPr>
        <p:spPr>
          <a:xfrm>
            <a:off x="407988" y="373593"/>
            <a:ext cx="11376025" cy="5415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a:t>Introduction</a:t>
            </a:r>
            <a:endParaRPr lang="en-US" sz="2800" dirty="0"/>
          </a:p>
        </p:txBody>
      </p:sp>
      <p:sp>
        <p:nvSpPr>
          <p:cNvPr id="32" name="Rectangle 31">
            <a:extLst>
              <a:ext uri="{FF2B5EF4-FFF2-40B4-BE49-F238E27FC236}">
                <a16:creationId xmlns:a16="http://schemas.microsoft.com/office/drawing/2014/main" id="{BA76C3B6-6CE6-C833-9377-FE212247F162}"/>
              </a:ext>
            </a:extLst>
          </p:cNvPr>
          <p:cNvSpPr/>
          <p:nvPr/>
        </p:nvSpPr>
        <p:spPr>
          <a:xfrm>
            <a:off x="7985813" y="563283"/>
            <a:ext cx="399543" cy="494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1">
            <a:extLst>
              <a:ext uri="{FF2B5EF4-FFF2-40B4-BE49-F238E27FC236}">
                <a16:creationId xmlns:a16="http://schemas.microsoft.com/office/drawing/2014/main" id="{4365BC7A-63C4-30DE-CD4C-E88CB4D53E79}"/>
              </a:ext>
            </a:extLst>
          </p:cNvPr>
          <p:cNvSpPr>
            <a:spLocks noGrp="1"/>
          </p:cNvSpPr>
          <p:nvPr>
            <p:ph idx="1"/>
          </p:nvPr>
        </p:nvSpPr>
        <p:spPr>
          <a:xfrm>
            <a:off x="407988" y="1114580"/>
            <a:ext cx="6284213" cy="4995299"/>
          </a:xfrm>
        </p:spPr>
        <p:txBody>
          <a:bodyPr/>
          <a:lstStyle/>
          <a:p>
            <a:pPr marL="0" lvl="1" indent="0">
              <a:buNone/>
            </a:pPr>
            <a:endParaRPr lang="en-US" sz="1600" b="1" dirty="0"/>
          </a:p>
          <a:p>
            <a:pPr marL="0" lvl="1" indent="0">
              <a:buNone/>
            </a:pPr>
            <a:endParaRPr lang="en-US" sz="1600" b="1" dirty="0"/>
          </a:p>
          <a:p>
            <a:pPr marL="0" lvl="1" indent="0">
              <a:buNone/>
            </a:pPr>
            <a:endParaRPr lang="en-US" sz="1600" b="1" dirty="0"/>
          </a:p>
          <a:p>
            <a:pPr marL="0" lvl="1" indent="0" algn="ctr">
              <a:buNone/>
            </a:pPr>
            <a:r>
              <a:rPr lang="en-US" sz="1600" u="sng" dirty="0"/>
              <a:t>Outline:</a:t>
            </a:r>
          </a:p>
          <a:p>
            <a:pPr lvl="1"/>
            <a:endParaRPr lang="en-US" sz="1600" dirty="0"/>
          </a:p>
          <a:p>
            <a:pPr lvl="1"/>
            <a:r>
              <a:rPr lang="en-US" sz="1600" dirty="0" err="1"/>
              <a:t>Ramo</a:t>
            </a:r>
            <a:r>
              <a:rPr lang="en-US" sz="1600" dirty="0"/>
              <a:t>-Shockley theorem</a:t>
            </a:r>
          </a:p>
          <a:p>
            <a:pPr lvl="1"/>
            <a:r>
              <a:rPr lang="en-US" sz="1600" dirty="0" err="1"/>
              <a:t>Ramo</a:t>
            </a:r>
            <a:r>
              <a:rPr lang="en-US" sz="1600" dirty="0"/>
              <a:t>-Shockley theorem extension for conductive media</a:t>
            </a:r>
          </a:p>
          <a:p>
            <a:pPr lvl="1"/>
            <a:r>
              <a:rPr lang="en-US" sz="1600" dirty="0"/>
              <a:t>Signals in the presence of a thin resistive layer </a:t>
            </a:r>
          </a:p>
          <a:p>
            <a:pPr lvl="1"/>
            <a:r>
              <a:rPr lang="en-US" sz="1600" dirty="0"/>
              <a:t>Numerical approach</a:t>
            </a:r>
          </a:p>
          <a:p>
            <a:pPr lvl="1"/>
            <a:r>
              <a:rPr lang="en-US" sz="1600" dirty="0"/>
              <a:t>Resistive strip </a:t>
            </a:r>
            <a:r>
              <a:rPr lang="en-US" sz="1600" dirty="0" err="1"/>
              <a:t>MicroMegas</a:t>
            </a:r>
            <a:endParaRPr lang="en-US" sz="1600" dirty="0"/>
          </a:p>
          <a:p>
            <a:pPr lvl="1"/>
            <a:r>
              <a:rPr lang="en-US" sz="1600" dirty="0"/>
              <a:t>Other applications</a:t>
            </a:r>
          </a:p>
          <a:p>
            <a:pPr lvl="1"/>
            <a:r>
              <a:rPr lang="en-US" sz="1600" dirty="0"/>
              <a:t>Summary</a:t>
            </a:r>
          </a:p>
        </p:txBody>
      </p:sp>
      <p:sp>
        <p:nvSpPr>
          <p:cNvPr id="10" name="TextBox 9">
            <a:extLst>
              <a:ext uri="{FF2B5EF4-FFF2-40B4-BE49-F238E27FC236}">
                <a16:creationId xmlns:a16="http://schemas.microsoft.com/office/drawing/2014/main" id="{DAAA0B86-87B3-2F99-7C61-CC426230C554}"/>
              </a:ext>
            </a:extLst>
          </p:cNvPr>
          <p:cNvSpPr txBox="1"/>
          <p:nvPr/>
        </p:nvSpPr>
        <p:spPr>
          <a:xfrm>
            <a:off x="407988" y="1099789"/>
            <a:ext cx="11194399" cy="769441"/>
          </a:xfrm>
          <a:prstGeom prst="rect">
            <a:avLst/>
          </a:prstGeom>
          <a:noFill/>
        </p:spPr>
        <p:txBody>
          <a:bodyPr wrap="square" lIns="0" tIns="0" rIns="0" bIns="0" rtlCol="0">
            <a:spAutoFit/>
          </a:bodyPr>
          <a:lstStyle/>
          <a:p>
            <a:r>
              <a:rPr lang="en-US" sz="1600" dirty="0">
                <a:solidFill>
                  <a:schemeClr val="tx2"/>
                </a:solidFill>
              </a:rPr>
              <a:t>We use Garfield++ and a finite element method to numerically calculate the signal formation in detectors with resistive elements by applying an extended form of the </a:t>
            </a:r>
            <a:r>
              <a:rPr lang="en-US" sz="1600" dirty="0" err="1">
                <a:solidFill>
                  <a:schemeClr val="tx2"/>
                </a:solidFill>
              </a:rPr>
              <a:t>Ramo</a:t>
            </a:r>
            <a:r>
              <a:rPr lang="en-US" sz="1600" dirty="0">
                <a:solidFill>
                  <a:schemeClr val="tx2"/>
                </a:solidFill>
              </a:rPr>
              <a:t>-Shockley theorem.</a:t>
            </a:r>
          </a:p>
          <a:p>
            <a:pPr algn="l"/>
            <a:endParaRPr lang="en-BE" dirty="0"/>
          </a:p>
        </p:txBody>
      </p:sp>
      <p:pic>
        <p:nvPicPr>
          <p:cNvPr id="11" name="Picture 10">
            <a:extLst>
              <a:ext uri="{FF2B5EF4-FFF2-40B4-BE49-F238E27FC236}">
                <a16:creationId xmlns:a16="http://schemas.microsoft.com/office/drawing/2014/main" id="{E8B08BCB-58D6-FB31-1BBE-E3C0DBD0D677}"/>
              </a:ext>
            </a:extLst>
          </p:cNvPr>
          <p:cNvPicPr>
            <a:picLocks noChangeAspect="1"/>
          </p:cNvPicPr>
          <p:nvPr/>
        </p:nvPicPr>
        <p:blipFill>
          <a:blip r:embed="rId7"/>
          <a:stretch>
            <a:fillRect/>
          </a:stretch>
        </p:blipFill>
        <p:spPr>
          <a:xfrm>
            <a:off x="7717362" y="2158291"/>
            <a:ext cx="2404746" cy="3422885"/>
          </a:xfrm>
          <a:prstGeom prst="rect">
            <a:avLst/>
          </a:prstGeom>
          <a:ln>
            <a:solidFill>
              <a:schemeClr val="bg2">
                <a:lumMod val="10000"/>
              </a:schemeClr>
            </a:solidFill>
          </a:ln>
          <a:effectLst>
            <a:outerShdw blurRad="268070" dist="253894" dir="2640000" algn="ctr" rotWithShape="0">
              <a:srgbClr val="000000">
                <a:alpha val="25849"/>
              </a:srgbClr>
            </a:outerShdw>
          </a:effectLst>
        </p:spPr>
      </p:pic>
    </p:spTree>
    <p:extLst>
      <p:ext uri="{BB962C8B-B14F-4D97-AF65-F5344CB8AC3E}">
        <p14:creationId xmlns:p14="http://schemas.microsoft.com/office/powerpoint/2010/main" val="51208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0E39-086E-89EE-43EB-BEDEAD83E3D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E4EFE66-FF20-A63A-6ECB-9FEE74D50115}"/>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E16D30B-C27B-D99B-824B-610BC4479236}"/>
              </a:ext>
            </a:extLst>
          </p:cNvPr>
          <p:cNvSpPr>
            <a:spLocks noGrp="1"/>
          </p:cNvSpPr>
          <p:nvPr>
            <p:ph type="title"/>
          </p:nvPr>
        </p:nvSpPr>
        <p:spPr>
          <a:xfrm>
            <a:off x="407988" y="373593"/>
            <a:ext cx="11784012" cy="1065742"/>
          </a:xfrm>
        </p:spPr>
        <p:txBody>
          <a:bodyPr/>
          <a:lstStyle/>
          <a:p>
            <a:r>
              <a:rPr lang="en-US" sz="2800" dirty="0"/>
              <a:t>Noise in detectors containing resistive elements</a:t>
            </a:r>
            <a:br>
              <a:rPr lang="en-US" sz="2800" dirty="0"/>
            </a:br>
            <a:endParaRPr lang="en-US" sz="2800" dirty="0"/>
          </a:p>
        </p:txBody>
      </p:sp>
      <p:sp>
        <p:nvSpPr>
          <p:cNvPr id="4" name="Slide Number Placeholder 3">
            <a:extLst>
              <a:ext uri="{FF2B5EF4-FFF2-40B4-BE49-F238E27FC236}">
                <a16:creationId xmlns:a16="http://schemas.microsoft.com/office/drawing/2014/main" id="{1C7500D6-6081-CC3A-38A7-35B1186EB931}"/>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42" name="Content Placeholder 1">
            <a:extLst>
              <a:ext uri="{FF2B5EF4-FFF2-40B4-BE49-F238E27FC236}">
                <a16:creationId xmlns:a16="http://schemas.microsoft.com/office/drawing/2014/main" id="{38B8D0F2-FAC9-D9EB-D388-299E0C982D4A}"/>
              </a:ext>
            </a:extLst>
          </p:cNvPr>
          <p:cNvSpPr>
            <a:spLocks noGrp="1"/>
          </p:cNvSpPr>
          <p:nvPr>
            <p:ph idx="1"/>
          </p:nvPr>
        </p:nvSpPr>
        <p:spPr>
          <a:xfrm>
            <a:off x="407988" y="1227928"/>
            <a:ext cx="11376024" cy="922430"/>
          </a:xfrm>
        </p:spPr>
        <p:txBody>
          <a:bodyPr/>
          <a:lstStyle/>
          <a:p>
            <a:pPr>
              <a:lnSpc>
                <a:spcPct val="100000"/>
              </a:lnSpc>
            </a:pPr>
            <a:r>
              <a:rPr lang="en-US" sz="1600" dirty="0"/>
              <a:t>What about the noise in structures with distributed passive materials? </a:t>
            </a:r>
            <a:r>
              <a:rPr lang="en-US" sz="1600" b="0" dirty="0">
                <a:solidFill>
                  <a:schemeClr val="tx2"/>
                </a:solidFill>
              </a:rPr>
              <a:t>The self-impedance Z(</a:t>
            </a:r>
            <a:r>
              <a:rPr lang="en-US" sz="1600" b="0" dirty="0" err="1">
                <a:solidFill>
                  <a:schemeClr val="tx2"/>
                </a:solidFill>
              </a:rPr>
              <a:t>ω</a:t>
            </a:r>
            <a:r>
              <a:rPr lang="en-US" sz="1600" b="0" dirty="0">
                <a:solidFill>
                  <a:schemeClr val="tx2"/>
                </a:solidFill>
              </a:rPr>
              <a:t>) of the terminal will contribute to </a:t>
            </a:r>
            <a:r>
              <a:rPr lang="en-US" sz="1600" b="0" dirty="0"/>
              <a:t>its</a:t>
            </a:r>
            <a:r>
              <a:rPr lang="en-US" sz="1600" b="0" dirty="0">
                <a:solidFill>
                  <a:schemeClr val="tx2"/>
                </a:solidFill>
              </a:rPr>
              <a:t> noise power spectrum.</a:t>
            </a:r>
          </a:p>
          <a:p>
            <a:pPr>
              <a:lnSpc>
                <a:spcPct val="100000"/>
              </a:lnSpc>
            </a:pPr>
            <a:r>
              <a:rPr lang="en-US" sz="1600" dirty="0"/>
              <a:t> </a:t>
            </a:r>
          </a:p>
        </p:txBody>
      </p:sp>
      <p:pic>
        <p:nvPicPr>
          <p:cNvPr id="43" name="Picture 42" descr="A diagram of a mathematical equation&#10;&#10;Description automatically generated">
            <a:extLst>
              <a:ext uri="{FF2B5EF4-FFF2-40B4-BE49-F238E27FC236}">
                <a16:creationId xmlns:a16="http://schemas.microsoft.com/office/drawing/2014/main" id="{5D9CD70A-3EF8-C508-2165-B6DD42A0553D}"/>
              </a:ext>
            </a:extLst>
          </p:cNvPr>
          <p:cNvPicPr>
            <a:picLocks noChangeAspect="1"/>
          </p:cNvPicPr>
          <p:nvPr/>
        </p:nvPicPr>
        <p:blipFill>
          <a:blip r:embed="rId3"/>
          <a:stretch>
            <a:fillRect/>
          </a:stretch>
        </p:blipFill>
        <p:spPr>
          <a:xfrm>
            <a:off x="580457" y="2107109"/>
            <a:ext cx="4296521" cy="3874277"/>
          </a:xfrm>
          <a:prstGeom prst="rect">
            <a:avLst/>
          </a:prstGeom>
        </p:spPr>
      </p:pic>
      <p:sp>
        <p:nvSpPr>
          <p:cNvPr id="46" name="TextBox 45">
            <a:extLst>
              <a:ext uri="{FF2B5EF4-FFF2-40B4-BE49-F238E27FC236}">
                <a16:creationId xmlns:a16="http://schemas.microsoft.com/office/drawing/2014/main" id="{341C3472-C1B2-7C9E-82D2-4FC7CBAD9709}"/>
              </a:ext>
            </a:extLst>
          </p:cNvPr>
          <p:cNvSpPr txBox="1"/>
          <p:nvPr/>
        </p:nvSpPr>
        <p:spPr>
          <a:xfrm>
            <a:off x="5839254" y="6327704"/>
            <a:ext cx="5054269" cy="484748"/>
          </a:xfrm>
          <a:prstGeom prst="rect">
            <a:avLst/>
          </a:prstGeom>
          <a:noFill/>
        </p:spPr>
        <p:txBody>
          <a:bodyPr wrap="none" lIns="0" tIns="0" rIns="0" bIns="0" rtlCol="0">
            <a:spAutoFit/>
          </a:bodyPr>
          <a:lstStyle/>
          <a:p>
            <a:pPr algn="l"/>
            <a:r>
              <a:rPr lang="en-GB" sz="1050" dirty="0">
                <a:solidFill>
                  <a:schemeClr val="tx2"/>
                </a:solidFill>
              </a:rPr>
              <a:t>H. Nyquist, Physical Review 32 (1928) 110.168</a:t>
            </a:r>
          </a:p>
          <a:p>
            <a:pPr algn="l"/>
            <a:r>
              <a:rPr lang="en-GB" sz="1050" dirty="0">
                <a:solidFill>
                  <a:schemeClr val="tx2"/>
                </a:solidFill>
              </a:rPr>
              <a:t>J.B. Johnson, Physical Review 32 (1928) 97.169</a:t>
            </a:r>
          </a:p>
          <a:p>
            <a:pPr algn="l"/>
            <a:r>
              <a:rPr lang="en-GB" sz="1050" dirty="0">
                <a:solidFill>
                  <a:schemeClr val="tx2"/>
                </a:solidFill>
              </a:rPr>
              <a:t>D. Janssens and W. </a:t>
            </a:r>
            <a:r>
              <a:rPr lang="en-GB" sz="1050" dirty="0" err="1">
                <a:solidFill>
                  <a:schemeClr val="tx2"/>
                </a:solidFill>
              </a:rPr>
              <a:t>Riegler</a:t>
            </a:r>
            <a:r>
              <a:rPr lang="en-GB" sz="1050" dirty="0">
                <a:solidFill>
                  <a:schemeClr val="tx2"/>
                </a:solidFill>
              </a:rPr>
              <a:t>, submitted to </a:t>
            </a:r>
            <a:r>
              <a:rPr lang="en-GB" sz="1050" dirty="0" err="1">
                <a:solidFill>
                  <a:schemeClr val="tx2"/>
                </a:solidFill>
              </a:rPr>
              <a:t>Nucl</a:t>
            </a:r>
            <a:r>
              <a:rPr lang="en-GB" sz="1050" dirty="0">
                <a:solidFill>
                  <a:schemeClr val="tx2"/>
                </a:solidFill>
              </a:rPr>
              <a:t>. </a:t>
            </a:r>
            <a:r>
              <a:rPr lang="en-GB" sz="1050" dirty="0" err="1">
                <a:solidFill>
                  <a:schemeClr val="tx2"/>
                </a:solidFill>
              </a:rPr>
              <a:t>Instrum</a:t>
            </a:r>
            <a:r>
              <a:rPr lang="en-GB" sz="1050" dirty="0">
                <a:solidFill>
                  <a:schemeClr val="tx2"/>
                </a:solidFill>
              </a:rPr>
              <a:t>. Meth. A, NIMA-D-23-01244.</a:t>
            </a:r>
            <a:endParaRPr lang="en-BE" sz="1050" dirty="0">
              <a:solidFill>
                <a:schemeClr val="tx2"/>
              </a:solidFill>
            </a:endParaRPr>
          </a:p>
        </p:txBody>
      </p:sp>
      <p:pic>
        <p:nvPicPr>
          <p:cNvPr id="2" name="Picture 1">
            <a:extLst>
              <a:ext uri="{FF2B5EF4-FFF2-40B4-BE49-F238E27FC236}">
                <a16:creationId xmlns:a16="http://schemas.microsoft.com/office/drawing/2014/main" id="{D06F0846-8A84-A120-86C8-5164267DD882}"/>
              </a:ext>
            </a:extLst>
          </p:cNvPr>
          <p:cNvPicPr>
            <a:picLocks noChangeAspect="1"/>
          </p:cNvPicPr>
          <p:nvPr/>
        </p:nvPicPr>
        <p:blipFill>
          <a:blip r:embed="rId4"/>
          <a:stretch>
            <a:fillRect/>
          </a:stretch>
        </p:blipFill>
        <p:spPr>
          <a:xfrm>
            <a:off x="5542714" y="2096249"/>
            <a:ext cx="2134604" cy="2042704"/>
          </a:xfrm>
          <a:prstGeom prst="rect">
            <a:avLst/>
          </a:prstGeom>
        </p:spPr>
      </p:pic>
      <p:cxnSp>
        <p:nvCxnSpPr>
          <p:cNvPr id="15" name="Straight Arrow Connector 14">
            <a:extLst>
              <a:ext uri="{FF2B5EF4-FFF2-40B4-BE49-F238E27FC236}">
                <a16:creationId xmlns:a16="http://schemas.microsoft.com/office/drawing/2014/main" id="{004B4983-543F-0329-91BC-6F14187CB4F2}"/>
              </a:ext>
            </a:extLst>
          </p:cNvPr>
          <p:cNvCxnSpPr>
            <a:cxnSpLocks/>
          </p:cNvCxnSpPr>
          <p:nvPr/>
        </p:nvCxnSpPr>
        <p:spPr>
          <a:xfrm>
            <a:off x="5231665" y="4188982"/>
            <a:ext cx="2672589" cy="0"/>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75A8AD7-3EE3-E0DA-A03D-97A5FFA7BDB2}"/>
              </a:ext>
            </a:extLst>
          </p:cNvPr>
          <p:cNvSpPr txBox="1"/>
          <p:nvPr/>
        </p:nvSpPr>
        <p:spPr>
          <a:xfrm>
            <a:off x="8366389" y="2505568"/>
            <a:ext cx="2965555" cy="153888"/>
          </a:xfrm>
          <a:prstGeom prst="rect">
            <a:avLst/>
          </a:prstGeom>
          <a:noFill/>
        </p:spPr>
        <p:txBody>
          <a:bodyPr wrap="none" lIns="0" tIns="0" rIns="0" bIns="0" rtlCol="0">
            <a:spAutoFit/>
          </a:bodyPr>
          <a:lstStyle/>
          <a:p>
            <a:pPr algn="l"/>
            <a:r>
              <a:rPr lang="en-BE" sz="1000" dirty="0">
                <a:solidFill>
                  <a:schemeClr val="bg2">
                    <a:lumMod val="10000"/>
                  </a:schemeClr>
                </a:solidFill>
              </a:rPr>
              <a:t>Simulated ENC for a pad electrode in a resistive MM</a:t>
            </a:r>
          </a:p>
        </p:txBody>
      </p:sp>
      <p:pic>
        <p:nvPicPr>
          <p:cNvPr id="5" name="Picture 4">
            <a:extLst>
              <a:ext uri="{FF2B5EF4-FFF2-40B4-BE49-F238E27FC236}">
                <a16:creationId xmlns:a16="http://schemas.microsoft.com/office/drawing/2014/main" id="{113620BA-09BF-D5E5-FC83-E5AEDE22AA9E}"/>
              </a:ext>
            </a:extLst>
          </p:cNvPr>
          <p:cNvPicPr>
            <a:picLocks noChangeAspect="1"/>
          </p:cNvPicPr>
          <p:nvPr/>
        </p:nvPicPr>
        <p:blipFill>
          <a:blip r:embed="rId5"/>
          <a:stretch>
            <a:fillRect/>
          </a:stretch>
        </p:blipFill>
        <p:spPr>
          <a:xfrm>
            <a:off x="8153090" y="2659456"/>
            <a:ext cx="3155150" cy="308303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4D93ED-7A82-FC04-8152-4EAAFFB26D25}"/>
                  </a:ext>
                </a:extLst>
              </p:cNvPr>
              <p:cNvSpPr txBox="1"/>
              <p:nvPr/>
            </p:nvSpPr>
            <p:spPr>
              <a:xfrm>
                <a:off x="5216024" y="4307934"/>
                <a:ext cx="25980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𝑤</m:t>
                      </m:r>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ea typeface="Cambria Math" panose="02040503050406030204" pitchFamily="18" charset="0"/>
                            </a:rPr>
                            <m:t>𝜔</m:t>
                          </m:r>
                        </m:e>
                      </m:d>
                      <m:r>
                        <a:rPr lang="en-US" i="1">
                          <a:solidFill>
                            <a:schemeClr val="tx2"/>
                          </a:solidFill>
                          <a:latin typeface="Cambria Math" panose="02040503050406030204" pitchFamily="18" charset="0"/>
                          <a:ea typeface="Cambria Math" panose="02040503050406030204" pitchFamily="18" charset="0"/>
                        </a:rPr>
                        <m:t>=4</m:t>
                      </m:r>
                      <m:r>
                        <a:rPr lang="en-US" i="1">
                          <a:solidFill>
                            <a:schemeClr val="tx2"/>
                          </a:solidFill>
                          <a:latin typeface="Cambria Math" panose="02040503050406030204" pitchFamily="18" charset="0"/>
                          <a:ea typeface="Cambria Math" panose="02040503050406030204" pitchFamily="18" charset="0"/>
                        </a:rPr>
                        <m:t>𝑘𝑏𝑇𝑅𝑒</m:t>
                      </m:r>
                      <m:r>
                        <a:rPr lang="en-US" i="1">
                          <a:solidFill>
                            <a:schemeClr val="tx2"/>
                          </a:solidFill>
                          <a:latin typeface="Cambria Math" panose="02040503050406030204" pitchFamily="18" charset="0"/>
                          <a:ea typeface="Cambria Math" panose="02040503050406030204" pitchFamily="18" charset="0"/>
                        </a:rPr>
                        <m:t>[1/</m:t>
                      </m:r>
                      <m:r>
                        <a:rPr lang="en-US" i="1">
                          <a:solidFill>
                            <a:schemeClr val="tx2"/>
                          </a:solidFill>
                          <a:latin typeface="Cambria Math" panose="02040503050406030204" pitchFamily="18" charset="0"/>
                          <a:ea typeface="Cambria Math" panose="02040503050406030204" pitchFamily="18" charset="0"/>
                        </a:rPr>
                        <m:t>𝑍</m:t>
                      </m:r>
                      <m:r>
                        <a:rPr lang="en-US" i="1">
                          <a:solidFill>
                            <a:schemeClr val="tx2"/>
                          </a:solidFill>
                          <a:latin typeface="Cambria Math" panose="02040503050406030204" pitchFamily="18" charset="0"/>
                          <a:ea typeface="Cambria Math" panose="02040503050406030204" pitchFamily="18" charset="0"/>
                        </a:rPr>
                        <m:t>(</m:t>
                      </m:r>
                      <m:r>
                        <a:rPr lang="en-US" i="1">
                          <a:solidFill>
                            <a:schemeClr val="tx2"/>
                          </a:solidFill>
                          <a:latin typeface="Cambria Math" panose="02040503050406030204" pitchFamily="18" charset="0"/>
                          <a:ea typeface="Cambria Math" panose="02040503050406030204" pitchFamily="18" charset="0"/>
                        </a:rPr>
                        <m:t>𝜔</m:t>
                      </m:r>
                      <m:r>
                        <a:rPr lang="en-US" i="1">
                          <a:solidFill>
                            <a:schemeClr val="tx2"/>
                          </a:solidFill>
                          <a:latin typeface="Cambria Math" panose="02040503050406030204" pitchFamily="18" charset="0"/>
                          <a:ea typeface="Cambria Math" panose="02040503050406030204" pitchFamily="18" charset="0"/>
                        </a:rPr>
                        <m:t>)]</m:t>
                      </m:r>
                    </m:oMath>
                  </m:oMathPara>
                </a14:m>
                <a:endParaRPr lang="en-BE" dirty="0">
                  <a:solidFill>
                    <a:schemeClr val="tx2"/>
                  </a:solidFill>
                </a:endParaRPr>
              </a:p>
            </p:txBody>
          </p:sp>
        </mc:Choice>
        <mc:Fallback xmlns="">
          <p:sp>
            <p:nvSpPr>
              <p:cNvPr id="8" name="TextBox 7">
                <a:extLst>
                  <a:ext uri="{FF2B5EF4-FFF2-40B4-BE49-F238E27FC236}">
                    <a16:creationId xmlns:a16="http://schemas.microsoft.com/office/drawing/2014/main" id="{B84D93ED-7A82-FC04-8152-4EAAFFB26D25}"/>
                  </a:ext>
                </a:extLst>
              </p:cNvPr>
              <p:cNvSpPr txBox="1">
                <a:spLocks noRot="1" noChangeAspect="1" noMove="1" noResize="1" noEditPoints="1" noAdjustHandles="1" noChangeArrowheads="1" noChangeShapeType="1" noTextEdit="1"/>
              </p:cNvSpPr>
              <p:nvPr/>
            </p:nvSpPr>
            <p:spPr>
              <a:xfrm>
                <a:off x="5216024" y="4307934"/>
                <a:ext cx="2598019" cy="276999"/>
              </a:xfrm>
              <a:prstGeom prst="rect">
                <a:avLst/>
              </a:prstGeom>
              <a:blipFill>
                <a:blip r:embed="rId10"/>
                <a:stretch>
                  <a:fillRect r="-1456" b="-45455"/>
                </a:stretch>
              </a:blipFill>
            </p:spPr>
            <p:txBody>
              <a:bodyPr/>
              <a:lstStyle/>
              <a:p>
                <a:r>
                  <a:rPr lang="en-BE">
                    <a:noFill/>
                  </a:rPr>
                  <a:t> </a:t>
                </a:r>
              </a:p>
            </p:txBody>
          </p:sp>
        </mc:Fallback>
      </mc:AlternateContent>
      <p:pic>
        <p:nvPicPr>
          <p:cNvPr id="9" name="Picture 8" descr="Logo&#10;&#10;Description automatically generated with medium confidence">
            <a:extLst>
              <a:ext uri="{FF2B5EF4-FFF2-40B4-BE49-F238E27FC236}">
                <a16:creationId xmlns:a16="http://schemas.microsoft.com/office/drawing/2014/main" id="{8BE77F55-91E0-6B59-78DE-8B89F8D31A89}"/>
              </a:ext>
            </a:extLst>
          </p:cNvPr>
          <p:cNvPicPr>
            <a:picLocks noChangeAspect="1"/>
          </p:cNvPicPr>
          <p:nvPr/>
        </p:nvPicPr>
        <p:blipFill rotWithShape="1">
          <a:blip r:embed="rId11">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 name="Picture 9" descr="Graphical user interface, Teams&#10;&#10;Description automatically generated with medium confidence">
            <a:extLst>
              <a:ext uri="{FF2B5EF4-FFF2-40B4-BE49-F238E27FC236}">
                <a16:creationId xmlns:a16="http://schemas.microsoft.com/office/drawing/2014/main" id="{2FAD8E1A-CD59-05E1-731D-E4626993ABB5}"/>
              </a:ext>
            </a:extLst>
          </p:cNvPr>
          <p:cNvPicPr>
            <a:picLocks noChangeAspect="1"/>
          </p:cNvPicPr>
          <p:nvPr/>
        </p:nvPicPr>
        <p:blipFill rotWithShape="1">
          <a:blip r:embed="rId12"/>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774534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p:txBody>
          <a:bodyPr/>
          <a:lstStyle/>
          <a:p>
            <a:r>
              <a:rPr lang="en-US" sz="2800" dirty="0" err="1"/>
              <a:t>MicroCAT</a:t>
            </a:r>
            <a:r>
              <a:rPr lang="en-US" sz="2800" dirty="0"/>
              <a:t> resistive position interpolation readout</a:t>
            </a:r>
            <a:br>
              <a:rPr lang="en-US" sz="2800" dirty="0"/>
            </a:br>
            <a:endParaRPr lang="en-US" sz="2800"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30</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1">
            <a:extLst>
              <a:ext uri="{FF2B5EF4-FFF2-40B4-BE49-F238E27FC236}">
                <a16:creationId xmlns:a16="http://schemas.microsoft.com/office/drawing/2014/main" id="{2C0A8D2B-616B-B240-BCBB-9BB1437BC1EA}"/>
              </a:ext>
            </a:extLst>
          </p:cNvPr>
          <p:cNvSpPr>
            <a:spLocks noGrp="1"/>
          </p:cNvSpPr>
          <p:nvPr>
            <p:ph idx="1"/>
          </p:nvPr>
        </p:nvSpPr>
        <p:spPr>
          <a:xfrm>
            <a:off x="407987" y="1128575"/>
            <a:ext cx="11376024" cy="1785659"/>
          </a:xfrm>
        </p:spPr>
        <p:txBody>
          <a:bodyPr/>
          <a:lstStyle/>
          <a:p>
            <a:pPr marL="0" lvl="1" indent="0">
              <a:buNone/>
            </a:pPr>
            <a:r>
              <a:rPr lang="en-US" dirty="0"/>
              <a:t>The </a:t>
            </a:r>
            <a:r>
              <a:rPr lang="en-US" dirty="0" err="1"/>
              <a:t>MicroCAT’s</a:t>
            </a:r>
            <a:r>
              <a:rPr lang="en-US" dirty="0"/>
              <a:t> two-dimensional interpolating readout structure allows for a reduced number of electronic readout channels without loss of spatial resolution.</a:t>
            </a:r>
          </a:p>
          <a:p>
            <a:pPr marL="0" lvl="1" indent="0">
              <a:buNone/>
            </a:pPr>
            <a:endParaRPr lang="en-US" dirty="0"/>
          </a:p>
        </p:txBody>
      </p:sp>
      <p:sp>
        <p:nvSpPr>
          <p:cNvPr id="16" name="TextBox 15">
            <a:extLst>
              <a:ext uri="{FF2B5EF4-FFF2-40B4-BE49-F238E27FC236}">
                <a16:creationId xmlns:a16="http://schemas.microsoft.com/office/drawing/2014/main" id="{3E6074B8-E6AF-0A4E-A57F-5E26A18735B7}"/>
              </a:ext>
            </a:extLst>
          </p:cNvPr>
          <p:cNvSpPr txBox="1"/>
          <p:nvPr/>
        </p:nvSpPr>
        <p:spPr>
          <a:xfrm>
            <a:off x="6337809" y="6297038"/>
            <a:ext cx="4304768" cy="738664"/>
          </a:xfrm>
          <a:prstGeom prst="rect">
            <a:avLst/>
          </a:prstGeom>
          <a:noFill/>
        </p:spPr>
        <p:txBody>
          <a:bodyPr wrap="none" lIns="0" tIns="0" rIns="0" bIns="0" rtlCol="0">
            <a:spAutoFit/>
          </a:bodyPr>
          <a:lstStyle/>
          <a:p>
            <a:r>
              <a:rPr lang="en-GB" sz="1200" dirty="0">
                <a:solidFill>
                  <a:schemeClr val="tx2"/>
                </a:solidFill>
              </a:rPr>
              <a:t>F. </a:t>
            </a:r>
            <a:r>
              <a:rPr lang="en-GB" sz="1200" dirty="0" err="1">
                <a:solidFill>
                  <a:schemeClr val="tx2"/>
                </a:solidFill>
              </a:rPr>
              <a:t>Bartol</a:t>
            </a:r>
            <a:r>
              <a:rPr lang="en-GB" sz="1200" dirty="0">
                <a:solidFill>
                  <a:schemeClr val="tx2"/>
                </a:solidFill>
              </a:rPr>
              <a:t> et al. J. Phys. III France, 6 (1996), p. 337</a:t>
            </a:r>
          </a:p>
          <a:p>
            <a:r>
              <a:rPr lang="en-GB" sz="1200" dirty="0">
                <a:solidFill>
                  <a:schemeClr val="tx2"/>
                </a:solidFill>
              </a:rPr>
              <a:t>A. </a:t>
            </a:r>
            <a:r>
              <a:rPr lang="en-GB" sz="1200" dirty="0" err="1">
                <a:solidFill>
                  <a:schemeClr val="tx2"/>
                </a:solidFill>
              </a:rPr>
              <a:t>Sarvestani</a:t>
            </a:r>
            <a:r>
              <a:rPr lang="en-GB" sz="1200" dirty="0">
                <a:solidFill>
                  <a:schemeClr val="tx2"/>
                </a:solidFill>
              </a:rPr>
              <a:t> et al., </a:t>
            </a:r>
            <a:r>
              <a:rPr lang="en-GB" sz="1200" dirty="0" err="1">
                <a:solidFill>
                  <a:schemeClr val="tx2"/>
                </a:solidFill>
              </a:rPr>
              <a:t>Nucl</a:t>
            </a:r>
            <a:r>
              <a:rPr lang="en-GB" sz="1200" dirty="0">
                <a:solidFill>
                  <a:schemeClr val="tx2"/>
                </a:solidFill>
              </a:rPr>
              <a:t>. </a:t>
            </a:r>
            <a:r>
              <a:rPr lang="en-GB" sz="1200" dirty="0" err="1">
                <a:solidFill>
                  <a:schemeClr val="tx2"/>
                </a:solidFill>
              </a:rPr>
              <a:t>Instrum</a:t>
            </a:r>
            <a:r>
              <a:rPr lang="en-GB" sz="1200" dirty="0">
                <a:solidFill>
                  <a:schemeClr val="tx2"/>
                </a:solidFill>
              </a:rPr>
              <a:t>. Meth. A 410 (1998) 238–258</a:t>
            </a:r>
          </a:p>
          <a:p>
            <a:r>
              <a:rPr lang="en-GB" sz="1200" dirty="0">
                <a:solidFill>
                  <a:schemeClr val="tx2"/>
                </a:solidFill>
              </a:rPr>
              <a:t>D. Janssens et al., </a:t>
            </a:r>
            <a:r>
              <a:rPr lang="en-GB" sz="1200" dirty="0" err="1">
                <a:solidFill>
                  <a:schemeClr val="tx2"/>
                </a:solidFill>
              </a:rPr>
              <a:t>Nucl</a:t>
            </a:r>
            <a:r>
              <a:rPr lang="en-GB" sz="1200" dirty="0">
                <a:solidFill>
                  <a:schemeClr val="tx2"/>
                </a:solidFill>
              </a:rPr>
              <a:t>. </a:t>
            </a:r>
            <a:r>
              <a:rPr lang="en-GB" sz="1200" dirty="0" err="1">
                <a:solidFill>
                  <a:schemeClr val="tx2"/>
                </a:solidFill>
              </a:rPr>
              <a:t>Instrum</a:t>
            </a:r>
            <a:r>
              <a:rPr lang="en-GB" sz="1200" dirty="0">
                <a:solidFill>
                  <a:schemeClr val="tx2"/>
                </a:solidFill>
              </a:rPr>
              <a:t>. Meth. A 1040 (2022)</a:t>
            </a:r>
          </a:p>
          <a:p>
            <a:endParaRPr lang="en-GB" sz="1200" dirty="0">
              <a:solidFill>
                <a:schemeClr val="tx2"/>
              </a:solidFill>
            </a:endParaRPr>
          </a:p>
        </p:txBody>
      </p:sp>
      <p:pic>
        <p:nvPicPr>
          <p:cNvPr id="12" name="Picture 11">
            <a:extLst>
              <a:ext uri="{FF2B5EF4-FFF2-40B4-BE49-F238E27FC236}">
                <a16:creationId xmlns:a16="http://schemas.microsoft.com/office/drawing/2014/main" id="{9F859F22-1D43-CC72-70A8-F9017D49B615}"/>
              </a:ext>
            </a:extLst>
          </p:cNvPr>
          <p:cNvPicPr>
            <a:picLocks noChangeAspect="1"/>
          </p:cNvPicPr>
          <p:nvPr/>
        </p:nvPicPr>
        <p:blipFill>
          <a:blip r:embed="rId3"/>
          <a:stretch>
            <a:fillRect/>
          </a:stretch>
        </p:blipFill>
        <p:spPr>
          <a:xfrm>
            <a:off x="7878890" y="2549217"/>
            <a:ext cx="3520849" cy="2922305"/>
          </a:xfrm>
          <a:prstGeom prst="rect">
            <a:avLst/>
          </a:prstGeom>
        </p:spPr>
      </p:pic>
      <p:pic>
        <p:nvPicPr>
          <p:cNvPr id="11" name="Picture 10" descr="Calendar&#10;&#10;Description automatically generated with medium confidence">
            <a:extLst>
              <a:ext uri="{FF2B5EF4-FFF2-40B4-BE49-F238E27FC236}">
                <a16:creationId xmlns:a16="http://schemas.microsoft.com/office/drawing/2014/main" id="{D1B4B22F-265E-4BB1-DF00-527BAD32D93B}"/>
              </a:ext>
            </a:extLst>
          </p:cNvPr>
          <p:cNvPicPr>
            <a:picLocks noChangeAspect="1"/>
          </p:cNvPicPr>
          <p:nvPr/>
        </p:nvPicPr>
        <p:blipFill>
          <a:blip r:embed="rId4"/>
          <a:stretch>
            <a:fillRect/>
          </a:stretch>
        </p:blipFill>
        <p:spPr>
          <a:xfrm>
            <a:off x="4342380" y="2399231"/>
            <a:ext cx="3056586" cy="3118231"/>
          </a:xfrm>
          <a:prstGeom prst="rect">
            <a:avLst/>
          </a:prstGeom>
        </p:spPr>
      </p:pic>
      <p:pic>
        <p:nvPicPr>
          <p:cNvPr id="13" name="Picture 12" descr="A diagram of a square with circles and lines&#10;&#10;Description automatically generated">
            <a:extLst>
              <a:ext uri="{FF2B5EF4-FFF2-40B4-BE49-F238E27FC236}">
                <a16:creationId xmlns:a16="http://schemas.microsoft.com/office/drawing/2014/main" id="{1C260554-D7F4-72D7-7841-B55BDBF4CA5B}"/>
              </a:ext>
            </a:extLst>
          </p:cNvPr>
          <p:cNvPicPr>
            <a:picLocks noChangeAspect="1"/>
          </p:cNvPicPr>
          <p:nvPr/>
        </p:nvPicPr>
        <p:blipFill>
          <a:blip r:embed="rId5"/>
          <a:stretch>
            <a:fillRect/>
          </a:stretch>
        </p:blipFill>
        <p:spPr>
          <a:xfrm>
            <a:off x="221342" y="2383018"/>
            <a:ext cx="3757982" cy="3182781"/>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3C4A6ACB-A66D-C92E-2D47-8CBBCAB8C6F7}"/>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4" name="Picture 13" descr="Graphical user interface, Teams&#10;&#10;Description automatically generated with medium confidence">
            <a:extLst>
              <a:ext uri="{FF2B5EF4-FFF2-40B4-BE49-F238E27FC236}">
                <a16:creationId xmlns:a16="http://schemas.microsoft.com/office/drawing/2014/main" id="{56FE4887-D615-BF25-D1AE-7DE831A9303C}"/>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814482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08AD0B5-ADE2-F18D-1CE9-393168897533}"/>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err="1"/>
              <a:t>MicroCAT</a:t>
            </a:r>
            <a:r>
              <a:rPr lang="en-US" sz="2800" dirty="0"/>
              <a:t> resistive position interpolation readout</a:t>
            </a:r>
            <a:br>
              <a:rPr lang="en-US" sz="2800" dirty="0"/>
            </a:br>
            <a:endParaRPr lang="en-US" sz="2800" dirty="0"/>
          </a:p>
        </p:txBody>
      </p:sp>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
        <p:nvSpPr>
          <p:cNvPr id="13" name="Content Placeholder 1">
            <a:extLst>
              <a:ext uri="{FF2B5EF4-FFF2-40B4-BE49-F238E27FC236}">
                <a16:creationId xmlns:a16="http://schemas.microsoft.com/office/drawing/2014/main" id="{C098681D-BCBE-B43C-28A3-F9E5F1B4EF08}"/>
              </a:ext>
            </a:extLst>
          </p:cNvPr>
          <p:cNvSpPr>
            <a:spLocks noGrp="1"/>
          </p:cNvSpPr>
          <p:nvPr>
            <p:ph idx="1"/>
          </p:nvPr>
        </p:nvSpPr>
        <p:spPr>
          <a:xfrm>
            <a:off x="407987" y="1128576"/>
            <a:ext cx="11376024" cy="645478"/>
          </a:xfrm>
        </p:spPr>
        <p:txBody>
          <a:bodyPr/>
          <a:lstStyle/>
          <a:p>
            <a:pPr marL="0" lvl="1" indent="0">
              <a:buNone/>
            </a:pPr>
            <a:r>
              <a:rPr lang="en-US" sz="1600" b="1" dirty="0"/>
              <a:t>During production, the resistivity can fluctuate on the surface of the resistive layer. </a:t>
            </a:r>
            <a:r>
              <a:rPr lang="en-US" sz="1600" dirty="0"/>
              <a:t>This could make the timing response or reconstruction capability of your detector non-uniform over the active area.</a:t>
            </a:r>
            <a:endParaRPr lang="en-US" sz="1600" b="1" dirty="0"/>
          </a:p>
        </p:txBody>
      </p:sp>
      <p:pic>
        <p:nvPicPr>
          <p:cNvPr id="25" name="Picture 24" descr="A screenshot of a text&#10;&#10;Description automatically generated">
            <a:extLst>
              <a:ext uri="{FF2B5EF4-FFF2-40B4-BE49-F238E27FC236}">
                <a16:creationId xmlns:a16="http://schemas.microsoft.com/office/drawing/2014/main" id="{8D7EEE08-1B75-E9F3-57DC-559F0ACEBCEA}"/>
              </a:ext>
            </a:extLst>
          </p:cNvPr>
          <p:cNvPicPr>
            <a:picLocks noChangeAspect="1"/>
          </p:cNvPicPr>
          <p:nvPr/>
        </p:nvPicPr>
        <p:blipFill rotWithShape="1">
          <a:blip r:embed="rId3"/>
          <a:srcRect b="84798"/>
          <a:stretch/>
        </p:blipFill>
        <p:spPr>
          <a:xfrm>
            <a:off x="314330" y="4258622"/>
            <a:ext cx="3954117" cy="645478"/>
          </a:xfrm>
          <a:prstGeom prst="rect">
            <a:avLst/>
          </a:prstGeom>
        </p:spPr>
      </p:pic>
      <p:pic>
        <p:nvPicPr>
          <p:cNvPr id="26" name="Picture 25" descr="A screenshot of a text&#10;&#10;Description automatically generated">
            <a:extLst>
              <a:ext uri="{FF2B5EF4-FFF2-40B4-BE49-F238E27FC236}">
                <a16:creationId xmlns:a16="http://schemas.microsoft.com/office/drawing/2014/main" id="{0464518C-10BC-DD04-8599-1452280F93C9}"/>
              </a:ext>
            </a:extLst>
          </p:cNvPr>
          <p:cNvPicPr>
            <a:picLocks noChangeAspect="1"/>
          </p:cNvPicPr>
          <p:nvPr/>
        </p:nvPicPr>
        <p:blipFill rotWithShape="1">
          <a:blip r:embed="rId3"/>
          <a:srcRect t="81516" b="-1329"/>
          <a:stretch/>
        </p:blipFill>
        <p:spPr>
          <a:xfrm>
            <a:off x="324530" y="4727942"/>
            <a:ext cx="3954117" cy="841253"/>
          </a:xfrm>
          <a:prstGeom prst="rect">
            <a:avLst/>
          </a:prstGeom>
        </p:spPr>
      </p:pic>
      <p:pic>
        <p:nvPicPr>
          <p:cNvPr id="28" name="Picture 27" descr="A close-up of a text&#10;&#10;Description automatically generated">
            <a:extLst>
              <a:ext uri="{FF2B5EF4-FFF2-40B4-BE49-F238E27FC236}">
                <a16:creationId xmlns:a16="http://schemas.microsoft.com/office/drawing/2014/main" id="{CE38C513-B964-AE03-3CFB-E4495625682D}"/>
              </a:ext>
            </a:extLst>
          </p:cNvPr>
          <p:cNvPicPr>
            <a:picLocks noChangeAspect="1"/>
          </p:cNvPicPr>
          <p:nvPr/>
        </p:nvPicPr>
        <p:blipFill>
          <a:blip r:embed="rId4"/>
          <a:stretch>
            <a:fillRect/>
          </a:stretch>
        </p:blipFill>
        <p:spPr>
          <a:xfrm>
            <a:off x="837036" y="2260528"/>
            <a:ext cx="2929103" cy="1702220"/>
          </a:xfrm>
          <a:prstGeom prst="rect">
            <a:avLst/>
          </a:prstGeom>
        </p:spPr>
      </p:pic>
      <p:sp>
        <p:nvSpPr>
          <p:cNvPr id="29" name="TextBox 28">
            <a:extLst>
              <a:ext uri="{FF2B5EF4-FFF2-40B4-BE49-F238E27FC236}">
                <a16:creationId xmlns:a16="http://schemas.microsoft.com/office/drawing/2014/main" id="{D4656A5A-1265-BAF9-5D87-6B6F71F3F764}"/>
              </a:ext>
            </a:extLst>
          </p:cNvPr>
          <p:cNvSpPr txBox="1"/>
          <p:nvPr/>
        </p:nvSpPr>
        <p:spPr>
          <a:xfrm>
            <a:off x="495980" y="5569195"/>
            <a:ext cx="6097978" cy="261610"/>
          </a:xfrm>
          <a:prstGeom prst="rect">
            <a:avLst/>
          </a:prstGeom>
          <a:noFill/>
        </p:spPr>
        <p:txBody>
          <a:bodyPr wrap="square">
            <a:spAutoFit/>
          </a:bodyPr>
          <a:lstStyle/>
          <a:p>
            <a:r>
              <a:rPr lang="en-GB" sz="1100" dirty="0">
                <a:solidFill>
                  <a:schemeClr val="bg2">
                    <a:lumMod val="10000"/>
                  </a:schemeClr>
                </a:solidFill>
              </a:rPr>
              <a:t>R. Arcidiacono et al., arXiv:2211.13809v1 [</a:t>
            </a:r>
            <a:r>
              <a:rPr lang="en-GB" sz="1100" dirty="0" err="1">
                <a:solidFill>
                  <a:schemeClr val="bg2">
                    <a:lumMod val="10000"/>
                  </a:schemeClr>
                </a:solidFill>
              </a:rPr>
              <a:t>physics.ins</a:t>
            </a:r>
            <a:r>
              <a:rPr lang="en-GB" sz="1100" dirty="0">
                <a:solidFill>
                  <a:schemeClr val="bg2">
                    <a:lumMod val="10000"/>
                  </a:schemeClr>
                </a:solidFill>
              </a:rPr>
              <a:t>-det]</a:t>
            </a:r>
            <a:endParaRPr lang="en-BE" sz="1100" dirty="0">
              <a:solidFill>
                <a:schemeClr val="bg2">
                  <a:lumMod val="10000"/>
                </a:schemeClr>
              </a:solidFill>
            </a:endParaRPr>
          </a:p>
        </p:txBody>
      </p:sp>
      <p:pic>
        <p:nvPicPr>
          <p:cNvPr id="18" name="Picture 17" descr="A diagram of a graph&#10;&#10;Description automatically generated with medium confidence">
            <a:extLst>
              <a:ext uri="{FF2B5EF4-FFF2-40B4-BE49-F238E27FC236}">
                <a16:creationId xmlns:a16="http://schemas.microsoft.com/office/drawing/2014/main" id="{07D7ADB2-E24D-7484-EFC7-02FD0DEF564F}"/>
              </a:ext>
            </a:extLst>
          </p:cNvPr>
          <p:cNvPicPr>
            <a:picLocks noChangeAspect="1"/>
          </p:cNvPicPr>
          <p:nvPr/>
        </p:nvPicPr>
        <p:blipFill>
          <a:blip r:embed="rId5"/>
          <a:stretch>
            <a:fillRect/>
          </a:stretch>
        </p:blipFill>
        <p:spPr>
          <a:xfrm>
            <a:off x="4439897" y="2483260"/>
            <a:ext cx="7425087" cy="3288592"/>
          </a:xfrm>
          <a:prstGeom prst="rect">
            <a:avLst/>
          </a:prstGeom>
        </p:spPr>
      </p:pic>
      <p:sp>
        <p:nvSpPr>
          <p:cNvPr id="3" name="TextBox 2">
            <a:extLst>
              <a:ext uri="{FF2B5EF4-FFF2-40B4-BE49-F238E27FC236}">
                <a16:creationId xmlns:a16="http://schemas.microsoft.com/office/drawing/2014/main" id="{2E80C5BD-B339-4FA7-D97E-7FE9306F94A4}"/>
              </a:ext>
            </a:extLst>
          </p:cNvPr>
          <p:cNvSpPr txBox="1"/>
          <p:nvPr/>
        </p:nvSpPr>
        <p:spPr>
          <a:xfrm>
            <a:off x="8618161" y="2196037"/>
            <a:ext cx="3434139" cy="33509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200" dirty="0">
                <a:solidFill>
                  <a:prstClr val="black"/>
                </a:solidFill>
              </a:rPr>
              <a:t>Correction map</a:t>
            </a:r>
            <a:endParaRPr lang="en-GB" sz="1200" dirty="0">
              <a:solidFill>
                <a:srgbClr val="00B050"/>
              </a:solidFill>
            </a:endParaRPr>
          </a:p>
        </p:txBody>
      </p:sp>
      <p:sp>
        <p:nvSpPr>
          <p:cNvPr id="5" name="TextBox 4">
            <a:extLst>
              <a:ext uri="{FF2B5EF4-FFF2-40B4-BE49-F238E27FC236}">
                <a16:creationId xmlns:a16="http://schemas.microsoft.com/office/drawing/2014/main" id="{4761A09E-510E-AB65-9259-97336808AF46}"/>
              </a:ext>
            </a:extLst>
          </p:cNvPr>
          <p:cNvSpPr txBox="1"/>
          <p:nvPr/>
        </p:nvSpPr>
        <p:spPr>
          <a:xfrm>
            <a:off x="4135606" y="2191838"/>
            <a:ext cx="4290888" cy="335092"/>
          </a:xfrm>
          <a:prstGeom prst="rect">
            <a:avLst/>
          </a:prstGeom>
          <a:noFill/>
        </p:spPr>
        <p:txBody>
          <a:bodyPr wrap="square">
            <a:spAutoFit/>
          </a:bodyPr>
          <a:lstStyle/>
          <a:p>
            <a:pPr marL="0" marR="0" lvl="1" algn="ctr" defTabSz="457200" rtl="0" eaLnBrk="1" fontAlgn="auto" latinLnBrk="0" hangingPunct="1">
              <a:lnSpc>
                <a:spcPct val="150000"/>
              </a:lnSpc>
              <a:spcBef>
                <a:spcPts val="0"/>
              </a:spcBef>
              <a:spcAft>
                <a:spcPts val="0"/>
              </a:spcAft>
              <a:buClrTx/>
              <a:buSzTx/>
              <a:tabLst/>
              <a:defRPr/>
            </a:pPr>
            <a:r>
              <a:rPr lang="en-US" sz="1200" dirty="0">
                <a:solidFill>
                  <a:prstClr val="black"/>
                </a:solidFill>
              </a:rPr>
              <a:t>Map of non-uniform resistivity</a:t>
            </a:r>
          </a:p>
        </p:txBody>
      </p:sp>
      <p:pic>
        <p:nvPicPr>
          <p:cNvPr id="8" name="Picture 7" descr="Logo&#10;&#10;Description automatically generated with medium confidence">
            <a:extLst>
              <a:ext uri="{FF2B5EF4-FFF2-40B4-BE49-F238E27FC236}">
                <a16:creationId xmlns:a16="http://schemas.microsoft.com/office/drawing/2014/main" id="{0D8D8915-46BC-EFE9-516F-22BB84AEC954}"/>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 name="Picture 9" descr="Graphical user interface, Teams&#10;&#10;Description automatically generated with medium confidence">
            <a:extLst>
              <a:ext uri="{FF2B5EF4-FFF2-40B4-BE49-F238E27FC236}">
                <a16:creationId xmlns:a16="http://schemas.microsoft.com/office/drawing/2014/main" id="{B4CAC468-3328-C9C0-9C3D-789D297598F0}"/>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4102926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159720"/>
            <a:ext cx="11380811" cy="4923742"/>
          </a:xfrm>
        </p:spPr>
        <p:txBody>
          <a:bodyPr/>
          <a:lstStyle/>
          <a:p>
            <a:pPr marL="0" lvl="1" indent="0">
              <a:buNone/>
            </a:pPr>
            <a:r>
              <a:rPr lang="en-US" b="1" dirty="0"/>
              <a:t>Let us consider a Townsend avalanche inside the amplification gap of a Micromegas detector that induces a signal on the anode plane.</a:t>
            </a:r>
          </a:p>
          <a:p>
            <a:pPr marL="0" lvl="1" indent="0">
              <a:buNone/>
            </a:pPr>
            <a:endParaRPr lang="en-US" b="1" dirty="0"/>
          </a:p>
          <a:p>
            <a:pPr marL="0" lvl="1" indent="0">
              <a:buNone/>
            </a:pPr>
            <a:endParaRPr lang="en-US" b="1"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791924"/>
          </a:xfrm>
        </p:spPr>
        <p:txBody>
          <a:bodyPr/>
          <a:lstStyle/>
          <a:p>
            <a:r>
              <a:rPr lang="en-GB" sz="2800" dirty="0"/>
              <a:t>Signal in a non-resistive Micromegas</a:t>
            </a:r>
            <a:endParaRPr lang="en-US" sz="2800" dirty="0"/>
          </a:p>
        </p:txBody>
      </p:sp>
      <p:pic>
        <p:nvPicPr>
          <p:cNvPr id="35" name="Picture 34" descr="A diagram of a physics equation&#10;&#10;Description automatically generated">
            <a:extLst>
              <a:ext uri="{FF2B5EF4-FFF2-40B4-BE49-F238E27FC236}">
                <a16:creationId xmlns:a16="http://schemas.microsoft.com/office/drawing/2014/main" id="{ED914FD5-D5D9-46EA-05EC-94F3ECF2A825}"/>
              </a:ext>
            </a:extLst>
          </p:cNvPr>
          <p:cNvPicPr>
            <a:picLocks noChangeAspect="1"/>
          </p:cNvPicPr>
          <p:nvPr/>
        </p:nvPicPr>
        <p:blipFill>
          <a:blip r:embed="rId3"/>
          <a:stretch>
            <a:fillRect/>
          </a:stretch>
        </p:blipFill>
        <p:spPr>
          <a:xfrm>
            <a:off x="403201" y="2225462"/>
            <a:ext cx="3737066" cy="3003270"/>
          </a:xfrm>
          <a:prstGeom prst="rect">
            <a:avLst/>
          </a:prstGeom>
        </p:spPr>
      </p:pic>
      <p:grpSp>
        <p:nvGrpSpPr>
          <p:cNvPr id="16" name="Group 15">
            <a:extLst>
              <a:ext uri="{FF2B5EF4-FFF2-40B4-BE49-F238E27FC236}">
                <a16:creationId xmlns:a16="http://schemas.microsoft.com/office/drawing/2014/main" id="{8AD27FC6-1172-FC4B-BB16-414E352E8BCD}"/>
              </a:ext>
            </a:extLst>
          </p:cNvPr>
          <p:cNvGrpSpPr/>
          <p:nvPr/>
        </p:nvGrpSpPr>
        <p:grpSpPr>
          <a:xfrm>
            <a:off x="4170218" y="2225462"/>
            <a:ext cx="7613794" cy="3484960"/>
            <a:chOff x="4170218" y="2225462"/>
            <a:chExt cx="7613794" cy="3484960"/>
          </a:xfrm>
        </p:grpSpPr>
        <p:pic>
          <p:nvPicPr>
            <p:cNvPr id="3" name="Picture 2">
              <a:extLst>
                <a:ext uri="{FF2B5EF4-FFF2-40B4-BE49-F238E27FC236}">
                  <a16:creationId xmlns:a16="http://schemas.microsoft.com/office/drawing/2014/main" id="{BB44806E-2A11-A23F-3C1F-EDC58AC2F146}"/>
                </a:ext>
              </a:extLst>
            </p:cNvPr>
            <p:cNvPicPr>
              <a:picLocks noChangeAspect="1"/>
            </p:cNvPicPr>
            <p:nvPr/>
          </p:nvPicPr>
          <p:blipFill>
            <a:blip r:embed="rId4">
              <a:clrChange>
                <a:clrFrom>
                  <a:srgbClr val="FFFFFE"/>
                </a:clrFrom>
                <a:clrTo>
                  <a:srgbClr val="FFFFFE">
                    <a:alpha val="0"/>
                  </a:srgbClr>
                </a:clrTo>
              </a:clrChange>
            </a:blip>
            <a:stretch>
              <a:fillRect/>
            </a:stretch>
          </p:blipFill>
          <p:spPr>
            <a:xfrm>
              <a:off x="4170218" y="2225462"/>
              <a:ext cx="7613794" cy="3484960"/>
            </a:xfrm>
            <a:prstGeom prst="rect">
              <a:avLst/>
            </a:prstGeom>
          </p:spPr>
        </p:pic>
        <p:pic>
          <p:nvPicPr>
            <p:cNvPr id="12" name="Picture 11">
              <a:extLst>
                <a:ext uri="{FF2B5EF4-FFF2-40B4-BE49-F238E27FC236}">
                  <a16:creationId xmlns:a16="http://schemas.microsoft.com/office/drawing/2014/main" id="{9B41DED7-323C-BE85-2E3A-7FA8AA4B8A0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73597" y="3172324"/>
              <a:ext cx="2271587" cy="256676"/>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E2D64911-0BDA-7F7E-63DE-A09B25CF086F}"/>
                </a:ext>
              </a:extLst>
            </p:cNvPr>
            <p:cNvPicPr>
              <a:picLocks noChangeAspect="1"/>
            </p:cNvPicPr>
            <p:nvPr/>
          </p:nvPicPr>
          <p:blipFill>
            <a:blip r:embed="rId6">
              <a:clrChange>
                <a:clrFrom>
                  <a:srgbClr val="FEFFFF"/>
                </a:clrFrom>
                <a:clrTo>
                  <a:srgbClr val="FEFFFF">
                    <a:alpha val="0"/>
                  </a:srgbClr>
                </a:clrTo>
              </a:clrChange>
            </a:blip>
            <a:stretch>
              <a:fillRect/>
            </a:stretch>
          </p:blipFill>
          <p:spPr>
            <a:xfrm>
              <a:off x="5482482" y="4539885"/>
              <a:ext cx="1866902" cy="387741"/>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2917C12-07EA-E4C1-AB2B-13ACD44D4980}"/>
                    </a:ext>
                  </a:extLst>
                </p:cNvPr>
                <p:cNvSpPr txBox="1"/>
                <p:nvPr/>
              </p:nvSpPr>
              <p:spPr>
                <a:xfrm>
                  <a:off x="9313945" y="3988761"/>
                  <a:ext cx="1213748" cy="824649"/>
                </a:xfrm>
                <a:prstGeom prst="rect">
                  <a:avLst/>
                </a:prstGeom>
                <a:noFill/>
              </p:spPr>
              <p:txBody>
                <a:bodyPr wrap="square" lIns="0" tIns="0" rIns="0" bIns="0" rtlCol="0">
                  <a:spAutoFit/>
                </a:bodyPr>
                <a:lstStyle/>
                <a:p>
                  <a:r>
                    <a:rPr lang="en-US" b="0" dirty="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𝐴𝑟</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𝐶𝑂</m:t>
                      </m:r>
                      <m:r>
                        <a:rPr lang="en-US" b="0" i="1" baseline="-25000" smtClean="0">
                          <a:solidFill>
                            <a:schemeClr val="tx2"/>
                          </a:solidFill>
                          <a:latin typeface="Cambria Math" panose="02040503050406030204" pitchFamily="18" charset="0"/>
                        </a:rPr>
                        <m:t>2</m:t>
                      </m:r>
                    </m:oMath>
                  </a14:m>
                  <a:r>
                    <a:rPr lang="en-BE" baseline="-25000" dirty="0">
                      <a:solidFill>
                        <a:schemeClr val="tx2"/>
                      </a:solidFill>
                    </a:rPr>
                    <a:t> </a:t>
                  </a:r>
                  <a:endParaRPr lang="en-US" i="1" dirty="0">
                    <a:solidFill>
                      <a:schemeClr val="tx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BE" i="1" dirty="0" smtClean="0">
                            <a:solidFill>
                              <a:schemeClr val="tx2"/>
                            </a:solidFill>
                            <a:latin typeface="Cambria Math" panose="02040503050406030204" pitchFamily="18" charset="0"/>
                          </a:rPr>
                          <m:t>93/7%</m:t>
                        </m:r>
                      </m:oMath>
                    </m:oMathPara>
                  </a14:m>
                  <a:endParaRPr lang="en-BE" baseline="-25000" dirty="0">
                    <a:solidFill>
                      <a:schemeClr val="tx2"/>
                    </a:solidFill>
                  </a:endParaRPr>
                </a:p>
                <a:p>
                  <a14:m>
                    <m:oMath xmlns:m="http://schemas.openxmlformats.org/officeDocument/2006/math">
                      <m:r>
                        <a:rPr lang="en-BE" i="1" dirty="0" smtClean="0">
                          <a:solidFill>
                            <a:schemeClr val="tx2"/>
                          </a:solidFill>
                          <a:latin typeface="Cambria Math" panose="02040503050406030204" pitchFamily="18" charset="0"/>
                          <a:ea typeface="Cambria Math" panose="02040503050406030204" pitchFamily="18" charset="0"/>
                        </a:rPr>
                        <m:t>∆</m:t>
                      </m:r>
                      <m:r>
                        <a:rPr lang="en-BE" i="1" dirty="0" smtClean="0">
                          <a:solidFill>
                            <a:schemeClr val="tx2"/>
                          </a:solidFill>
                          <a:latin typeface="Cambria Math" panose="02040503050406030204" pitchFamily="18" charset="0"/>
                        </a:rPr>
                        <m:t>𝑉</m:t>
                      </m:r>
                      <m:r>
                        <a:rPr lang="en-US" b="0" i="1" dirty="0" smtClean="0">
                          <a:solidFill>
                            <a:schemeClr val="tx2"/>
                          </a:solidFill>
                          <a:latin typeface="Cambria Math" panose="02040503050406030204" pitchFamily="18" charset="0"/>
                        </a:rPr>
                        <m:t>=510</m:t>
                      </m:r>
                    </m:oMath>
                  </a14:m>
                  <a:r>
                    <a:rPr lang="en-BE" dirty="0">
                      <a:solidFill>
                        <a:schemeClr val="tx2"/>
                      </a:solidFill>
                    </a:rPr>
                    <a:t> V</a:t>
                  </a:r>
                </a:p>
              </p:txBody>
            </p:sp>
          </mc:Choice>
          <mc:Fallback xmlns="">
            <p:sp>
              <p:nvSpPr>
                <p:cNvPr id="20" name="TextBox 19">
                  <a:extLst>
                    <a:ext uri="{FF2B5EF4-FFF2-40B4-BE49-F238E27FC236}">
                      <a16:creationId xmlns:a16="http://schemas.microsoft.com/office/drawing/2014/main" id="{02917C12-07EA-E4C1-AB2B-13ACD44D4980}"/>
                    </a:ext>
                  </a:extLst>
                </p:cNvPr>
                <p:cNvSpPr txBox="1">
                  <a:spLocks noRot="1" noChangeAspect="1" noMove="1" noResize="1" noEditPoints="1" noAdjustHandles="1" noChangeArrowheads="1" noChangeShapeType="1" noTextEdit="1"/>
                </p:cNvSpPr>
                <p:nvPr/>
              </p:nvSpPr>
              <p:spPr>
                <a:xfrm>
                  <a:off x="9313945" y="3988761"/>
                  <a:ext cx="1213748" cy="824649"/>
                </a:xfrm>
                <a:prstGeom prst="rect">
                  <a:avLst/>
                </a:prstGeom>
                <a:blipFill>
                  <a:blip r:embed="rId11"/>
                  <a:stretch>
                    <a:fillRect l="-12500" t="-8955" r="-9375" b="-14925"/>
                  </a:stretch>
                </a:blipFill>
              </p:spPr>
              <p:txBody>
                <a:bodyPr/>
                <a:lstStyle/>
                <a:p>
                  <a:r>
                    <a:rPr lang="en-BE">
                      <a:noFill/>
                    </a:rPr>
                    <a:t> </a:t>
                  </a:r>
                </a:p>
              </p:txBody>
            </p:sp>
          </mc:Fallback>
        </mc:AlternateContent>
        <p:cxnSp>
          <p:nvCxnSpPr>
            <p:cNvPr id="7" name="Straight Connector 6">
              <a:extLst>
                <a:ext uri="{FF2B5EF4-FFF2-40B4-BE49-F238E27FC236}">
                  <a16:creationId xmlns:a16="http://schemas.microsoft.com/office/drawing/2014/main" id="{25A81C79-4F25-8C35-A96B-0605573938DF}"/>
                </a:ext>
              </a:extLst>
            </p:cNvPr>
            <p:cNvCxnSpPr>
              <a:cxnSpLocks/>
            </p:cNvCxnSpPr>
            <p:nvPr/>
          </p:nvCxnSpPr>
          <p:spPr>
            <a:xfrm>
              <a:off x="9084436" y="2536825"/>
              <a:ext cx="0" cy="2654745"/>
            </a:xfrm>
            <a:prstGeom prst="line">
              <a:avLst/>
            </a:prstGeom>
            <a:ln w="19050">
              <a:solidFill>
                <a:srgbClr val="5D81B5"/>
              </a:solidFill>
            </a:ln>
          </p:spPr>
          <p:style>
            <a:lnRef idx="1">
              <a:schemeClr val="accent1"/>
            </a:lnRef>
            <a:fillRef idx="0">
              <a:schemeClr val="accent1"/>
            </a:fillRef>
            <a:effectRef idx="0">
              <a:schemeClr val="accent1"/>
            </a:effectRef>
            <a:fontRef idx="minor">
              <a:schemeClr val="tx1"/>
            </a:fontRef>
          </p:style>
        </p:cxnSp>
      </p:grpSp>
      <p:pic>
        <p:nvPicPr>
          <p:cNvPr id="4" name="Picture 3" descr="Logo&#10;&#10;Description automatically generated with medium confidence">
            <a:extLst>
              <a:ext uri="{FF2B5EF4-FFF2-40B4-BE49-F238E27FC236}">
                <a16:creationId xmlns:a16="http://schemas.microsoft.com/office/drawing/2014/main" id="{73CA8464-62E9-0003-3781-F3086645A900}"/>
              </a:ext>
            </a:extLst>
          </p:cNvPr>
          <p:cNvPicPr>
            <a:picLocks noChangeAspect="1"/>
          </p:cNvPicPr>
          <p:nvPr/>
        </p:nvPicPr>
        <p:blipFill rotWithShape="1">
          <a:blip r:embed="rId12">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5" name="Picture 4" descr="Graphical user interface, Teams&#10;&#10;Description automatically generated with medium confidence">
            <a:extLst>
              <a:ext uri="{FF2B5EF4-FFF2-40B4-BE49-F238E27FC236}">
                <a16:creationId xmlns:a16="http://schemas.microsoft.com/office/drawing/2014/main" id="{EC9E4F5A-791F-BC47-7106-42E89BAED7A5}"/>
              </a:ext>
            </a:extLst>
          </p:cNvPr>
          <p:cNvPicPr>
            <a:picLocks noChangeAspect="1"/>
          </p:cNvPicPr>
          <p:nvPr/>
        </p:nvPicPr>
        <p:blipFill rotWithShape="1">
          <a:blip r:embed="rId13"/>
          <a:srcRect t="3991" b="1"/>
          <a:stretch/>
        </p:blipFill>
        <p:spPr>
          <a:xfrm>
            <a:off x="1504905" y="6273404"/>
            <a:ext cx="914826" cy="543413"/>
          </a:xfrm>
          <a:prstGeom prst="rect">
            <a:avLst/>
          </a:prstGeom>
        </p:spPr>
      </p:pic>
    </p:spTree>
    <p:extLst>
      <p:ext uri="{BB962C8B-B14F-4D97-AF65-F5344CB8AC3E}">
        <p14:creationId xmlns:p14="http://schemas.microsoft.com/office/powerpoint/2010/main" val="2059013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33</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1065742"/>
          </a:xfrm>
        </p:spPr>
        <p:txBody>
          <a:bodyPr/>
          <a:lstStyle/>
          <a:p>
            <a:r>
              <a:rPr lang="en-GB" sz="2800" dirty="0"/>
              <a:t>Electron/ion pair on a resistive layer </a:t>
            </a:r>
            <a:endParaRPr lang="en-US" sz="2800" dirty="0"/>
          </a:p>
        </p:txBody>
      </p:sp>
      <p:sp>
        <p:nvSpPr>
          <p:cNvPr id="10" name="Content Placeholder 1">
            <a:extLst>
              <a:ext uri="{FF2B5EF4-FFF2-40B4-BE49-F238E27FC236}">
                <a16:creationId xmlns:a16="http://schemas.microsoft.com/office/drawing/2014/main" id="{C24BE994-1D2D-485A-E6E2-2D0820024A91}"/>
              </a:ext>
            </a:extLst>
          </p:cNvPr>
          <p:cNvSpPr txBox="1">
            <a:spLocks/>
          </p:cNvSpPr>
          <p:nvPr/>
        </p:nvSpPr>
        <p:spPr>
          <a:xfrm>
            <a:off x="404988" y="1193476"/>
            <a:ext cx="11787011" cy="2469595"/>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b="1" dirty="0"/>
              <a:t>The convolution of the weighting vector H over the trajectory of the charged particle is performed in Garfield++.</a:t>
            </a:r>
          </a:p>
          <a:p>
            <a:pPr marL="0" lvl="1" indent="0">
              <a:buFont typeface="Arial" charset="0"/>
              <a:buNone/>
            </a:pPr>
            <a:endParaRPr lang="en-US" b="1" dirty="0"/>
          </a:p>
          <a:p>
            <a:pPr marL="0" lvl="1" indent="0">
              <a:buFont typeface="Arial" charset="0"/>
              <a:buNone/>
            </a:pPr>
            <a:endParaRPr lang="en-US" b="1" dirty="0"/>
          </a:p>
        </p:txBody>
      </p:sp>
      <p:pic>
        <p:nvPicPr>
          <p:cNvPr id="16" name="Picture 15" descr="A graph of a function&#10;&#10;Description automatically generated">
            <a:extLst>
              <a:ext uri="{FF2B5EF4-FFF2-40B4-BE49-F238E27FC236}">
                <a16:creationId xmlns:a16="http://schemas.microsoft.com/office/drawing/2014/main" id="{074F0527-EFE0-0E64-BDEA-658C51FA27B6}"/>
              </a:ext>
            </a:extLst>
          </p:cNvPr>
          <p:cNvPicPr>
            <a:picLocks noChangeAspect="1"/>
          </p:cNvPicPr>
          <p:nvPr/>
        </p:nvPicPr>
        <p:blipFill>
          <a:blip r:embed="rId3"/>
          <a:stretch>
            <a:fillRect/>
          </a:stretch>
        </p:blipFill>
        <p:spPr>
          <a:xfrm>
            <a:off x="5335414" y="2060104"/>
            <a:ext cx="6451598" cy="4010053"/>
          </a:xfrm>
          <a:prstGeom prst="rect">
            <a:avLst/>
          </a:prstGeom>
        </p:spPr>
      </p:pic>
      <p:sp>
        <p:nvSpPr>
          <p:cNvPr id="17" name="TextBox 16">
            <a:extLst>
              <a:ext uri="{FF2B5EF4-FFF2-40B4-BE49-F238E27FC236}">
                <a16:creationId xmlns:a16="http://schemas.microsoft.com/office/drawing/2014/main" id="{DD5BA6B4-E940-6239-CC5B-3A7D13CE75CA}"/>
              </a:ext>
            </a:extLst>
          </p:cNvPr>
          <p:cNvSpPr txBox="1"/>
          <p:nvPr/>
        </p:nvSpPr>
        <p:spPr>
          <a:xfrm>
            <a:off x="404988" y="2162536"/>
            <a:ext cx="5292269" cy="1107996"/>
          </a:xfrm>
          <a:prstGeom prst="rect">
            <a:avLst/>
          </a:prstGeom>
          <a:noFill/>
        </p:spPr>
        <p:txBody>
          <a:bodyPr wrap="square" lIns="0" tIns="0" rIns="0" bIns="0" rtlCol="0">
            <a:spAutoFit/>
          </a:bodyPr>
          <a:lstStyle/>
          <a:p>
            <a:r>
              <a:rPr lang="en-US" dirty="0">
                <a:solidFill>
                  <a:schemeClr val="tx2"/>
                </a:solidFill>
              </a:rPr>
              <a:t>As a benchmark we can take an ion traversing the gas gap at a constant velocity v = g/T above an infinitely extending resistive layer.</a:t>
            </a:r>
          </a:p>
          <a:p>
            <a:pPr algn="l"/>
            <a:endParaRPr lang="en-BE" dirty="0"/>
          </a:p>
        </p:txBody>
      </p:sp>
      <p:sp>
        <p:nvSpPr>
          <p:cNvPr id="18" name="TextBox 17">
            <a:extLst>
              <a:ext uri="{FF2B5EF4-FFF2-40B4-BE49-F238E27FC236}">
                <a16:creationId xmlns:a16="http://schemas.microsoft.com/office/drawing/2014/main" id="{ADB73B61-3927-8BE4-F013-CD4767316EA6}"/>
              </a:ext>
            </a:extLst>
          </p:cNvPr>
          <p:cNvSpPr txBox="1"/>
          <p:nvPr/>
        </p:nvSpPr>
        <p:spPr>
          <a:xfrm>
            <a:off x="6096000" y="6418189"/>
            <a:ext cx="4967707" cy="338554"/>
          </a:xfrm>
          <a:prstGeom prst="rect">
            <a:avLst/>
          </a:prstGeom>
          <a:noFill/>
        </p:spPr>
        <p:txBody>
          <a:bodyPr wrap="none" lIns="0" tIns="0" rIns="0" bIns="0" rtlCol="0">
            <a:spAutoFit/>
          </a:bodyPr>
          <a:lstStyle/>
          <a:p>
            <a:r>
              <a:rPr lang="en-GB" sz="1100" dirty="0">
                <a:solidFill>
                  <a:schemeClr val="tx2"/>
                </a:solidFill>
              </a:rPr>
              <a:t>D. Janssens et al., </a:t>
            </a:r>
            <a:r>
              <a:rPr lang="en-GB" sz="1100" dirty="0" err="1">
                <a:solidFill>
                  <a:schemeClr val="tx2"/>
                </a:solidFill>
              </a:rPr>
              <a:t>Nucl</a:t>
            </a:r>
            <a:r>
              <a:rPr lang="en-GB" sz="1100" dirty="0">
                <a:solidFill>
                  <a:schemeClr val="tx2"/>
                </a:solidFill>
              </a:rPr>
              <a:t>. </a:t>
            </a:r>
            <a:r>
              <a:rPr lang="en-GB" sz="1100" dirty="0" err="1">
                <a:solidFill>
                  <a:schemeClr val="tx2"/>
                </a:solidFill>
              </a:rPr>
              <a:t>Instrum</a:t>
            </a:r>
            <a:r>
              <a:rPr lang="en-GB" sz="1100" dirty="0">
                <a:solidFill>
                  <a:schemeClr val="tx2"/>
                </a:solidFill>
              </a:rPr>
              <a:t>. Meth. A 1040 (2022)</a:t>
            </a:r>
            <a:endParaRPr lang="en-BE" sz="1100" dirty="0">
              <a:solidFill>
                <a:schemeClr val="tx2"/>
              </a:solidFill>
            </a:endParaRPr>
          </a:p>
          <a:p>
            <a:pPr algn="l"/>
            <a:r>
              <a:rPr lang="en-BE" sz="1100" dirty="0">
                <a:solidFill>
                  <a:schemeClr val="tx2"/>
                </a:solidFill>
              </a:rPr>
              <a:t>The analytical solution can be found in W. Riegler, </a:t>
            </a:r>
            <a:r>
              <a:rPr lang="en-GB" sz="1100" dirty="0">
                <a:solidFill>
                  <a:schemeClr val="tx2"/>
                </a:solidFill>
              </a:rPr>
              <a:t>JINST 11 (2016) 11, P11002</a:t>
            </a:r>
            <a:endParaRPr lang="en-BE" sz="1100" dirty="0">
              <a:solidFill>
                <a:schemeClr val="tx2"/>
              </a:solidFill>
            </a:endParaRPr>
          </a:p>
        </p:txBody>
      </p:sp>
      <p:pic>
        <p:nvPicPr>
          <p:cNvPr id="20" name="Picture 19" descr="A diagram of a rectangular object with a black circle&#10;&#10;Description automatically generated with medium confidence">
            <a:extLst>
              <a:ext uri="{FF2B5EF4-FFF2-40B4-BE49-F238E27FC236}">
                <a16:creationId xmlns:a16="http://schemas.microsoft.com/office/drawing/2014/main" id="{B489162F-1739-ACAE-EC8E-F6D2C8C2BDA9}"/>
              </a:ext>
            </a:extLst>
          </p:cNvPr>
          <p:cNvPicPr>
            <a:picLocks noChangeAspect="1"/>
          </p:cNvPicPr>
          <p:nvPr/>
        </p:nvPicPr>
        <p:blipFill>
          <a:blip r:embed="rId4"/>
          <a:stretch>
            <a:fillRect/>
          </a:stretch>
        </p:blipFill>
        <p:spPr>
          <a:xfrm>
            <a:off x="404988" y="3823868"/>
            <a:ext cx="4680407" cy="2324654"/>
          </a:xfrm>
          <a:prstGeom prst="rect">
            <a:avLst/>
          </a:prstGeom>
        </p:spPr>
      </p:pic>
      <p:pic>
        <p:nvPicPr>
          <p:cNvPr id="2" name="Picture 1" descr="Logo&#10;&#10;Description automatically generated with medium confidence">
            <a:extLst>
              <a:ext uri="{FF2B5EF4-FFF2-40B4-BE49-F238E27FC236}">
                <a16:creationId xmlns:a16="http://schemas.microsoft.com/office/drawing/2014/main" id="{865F1F51-3C06-264B-D79C-2BF7A80C44F6}"/>
              </a:ext>
            </a:extLst>
          </p:cNvPr>
          <p:cNvPicPr>
            <a:picLocks noChangeAspect="1"/>
          </p:cNvPicPr>
          <p:nvPr/>
        </p:nvPicPr>
        <p:blipFill rotWithShape="1">
          <a:blip r:embed="rId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3" name="Picture 2" descr="Graphical user interface, Teams&#10;&#10;Description automatically generated with medium confidence">
            <a:extLst>
              <a:ext uri="{FF2B5EF4-FFF2-40B4-BE49-F238E27FC236}">
                <a16:creationId xmlns:a16="http://schemas.microsoft.com/office/drawing/2014/main" id="{3099F523-563C-5B9B-BF2B-9B7E99132530}"/>
              </a:ext>
            </a:extLst>
          </p:cNvPr>
          <p:cNvPicPr>
            <a:picLocks noChangeAspect="1"/>
          </p:cNvPicPr>
          <p:nvPr/>
        </p:nvPicPr>
        <p:blipFill rotWithShape="1">
          <a:blip r:embed="rId6"/>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594709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159720"/>
            <a:ext cx="11380811" cy="4923742"/>
          </a:xfrm>
        </p:spPr>
        <p:txBody>
          <a:bodyPr/>
          <a:lstStyle/>
          <a:p>
            <a:pPr marL="0" lvl="1" indent="0">
              <a:buNone/>
            </a:pPr>
            <a:r>
              <a:rPr lang="en-US" b="1" dirty="0"/>
              <a:t>The cross-talk between the bottom of the GEM foil and readout needed to be considered in the LHC experiments for various instances.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34</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586575"/>
          </a:xfrm>
        </p:spPr>
        <p:txBody>
          <a:bodyPr/>
          <a:lstStyle/>
          <a:p>
            <a:r>
              <a:rPr lang="en-US" sz="2800" dirty="0"/>
              <a:t>Capacitive-coupling between electrodes</a:t>
            </a:r>
          </a:p>
        </p:txBody>
      </p:sp>
      <p:pic>
        <p:nvPicPr>
          <p:cNvPr id="18" name="Picture 17">
            <a:extLst>
              <a:ext uri="{FF2B5EF4-FFF2-40B4-BE49-F238E27FC236}">
                <a16:creationId xmlns:a16="http://schemas.microsoft.com/office/drawing/2014/main" id="{0E1997CE-B824-4941-B68C-39C806A79E7E}"/>
              </a:ext>
            </a:extLst>
          </p:cNvPr>
          <p:cNvPicPr>
            <a:picLocks noChangeAspect="1"/>
          </p:cNvPicPr>
          <p:nvPr/>
        </p:nvPicPr>
        <p:blipFill>
          <a:blip r:embed="rId3"/>
          <a:stretch>
            <a:fillRect/>
          </a:stretch>
        </p:blipFill>
        <p:spPr>
          <a:xfrm>
            <a:off x="985444" y="2416559"/>
            <a:ext cx="5182985" cy="3049543"/>
          </a:xfrm>
          <a:prstGeom prst="rect">
            <a:avLst/>
          </a:prstGeom>
          <a:ln>
            <a:solidFill>
              <a:schemeClr val="tx2"/>
            </a:solidFill>
          </a:ln>
        </p:spPr>
      </p:pic>
      <p:sp>
        <p:nvSpPr>
          <p:cNvPr id="19" name="TextBox 18">
            <a:extLst>
              <a:ext uri="{FF2B5EF4-FFF2-40B4-BE49-F238E27FC236}">
                <a16:creationId xmlns:a16="http://schemas.microsoft.com/office/drawing/2014/main" id="{36ACDE4D-2A64-0B8C-F143-80679095E4A5}"/>
              </a:ext>
            </a:extLst>
          </p:cNvPr>
          <p:cNvSpPr txBox="1"/>
          <p:nvPr/>
        </p:nvSpPr>
        <p:spPr>
          <a:xfrm>
            <a:off x="2752198" y="2058413"/>
            <a:ext cx="1188467" cy="276999"/>
          </a:xfrm>
          <a:prstGeom prst="rect">
            <a:avLst/>
          </a:prstGeom>
          <a:noFill/>
        </p:spPr>
        <p:txBody>
          <a:bodyPr wrap="none" lIns="0" tIns="0" rIns="0" bIns="0" rtlCol="0">
            <a:spAutoFit/>
          </a:bodyPr>
          <a:lstStyle/>
          <a:p>
            <a:pPr algn="l"/>
            <a:r>
              <a:rPr lang="en-BE" dirty="0">
                <a:solidFill>
                  <a:schemeClr val="tx2"/>
                </a:solidFill>
              </a:rPr>
              <a:t>ALICE TPC</a:t>
            </a:r>
          </a:p>
        </p:txBody>
      </p:sp>
      <p:sp>
        <p:nvSpPr>
          <p:cNvPr id="20" name="TextBox 19">
            <a:extLst>
              <a:ext uri="{FF2B5EF4-FFF2-40B4-BE49-F238E27FC236}">
                <a16:creationId xmlns:a16="http://schemas.microsoft.com/office/drawing/2014/main" id="{603F1488-190E-C418-DD3B-76C19EEA3E1D}"/>
              </a:ext>
            </a:extLst>
          </p:cNvPr>
          <p:cNvSpPr txBox="1"/>
          <p:nvPr/>
        </p:nvSpPr>
        <p:spPr>
          <a:xfrm>
            <a:off x="1725881" y="5672704"/>
            <a:ext cx="4959125" cy="215444"/>
          </a:xfrm>
          <a:prstGeom prst="rect">
            <a:avLst/>
          </a:prstGeom>
          <a:noFill/>
        </p:spPr>
        <p:txBody>
          <a:bodyPr wrap="square" lIns="0" tIns="0" rIns="0" bIns="0" rtlCol="0">
            <a:spAutoFit/>
          </a:bodyPr>
          <a:lstStyle/>
          <a:p>
            <a:pPr algn="l"/>
            <a:r>
              <a:rPr lang="en-BE" sz="1400" dirty="0">
                <a:solidFill>
                  <a:schemeClr val="tx2"/>
                </a:solidFill>
              </a:rPr>
              <a:t>Slide borrowed from </a:t>
            </a:r>
            <a:r>
              <a:rPr lang="en-GB" sz="1400" dirty="0">
                <a:solidFill>
                  <a:schemeClr val="tx2"/>
                </a:solidFill>
              </a:rPr>
              <a:t>R. </a:t>
            </a:r>
            <a:r>
              <a:rPr lang="en-GB" sz="1400" dirty="0" err="1">
                <a:solidFill>
                  <a:schemeClr val="tx2"/>
                </a:solidFill>
              </a:rPr>
              <a:t>Münzer’s</a:t>
            </a:r>
            <a:r>
              <a:rPr lang="en-GB" sz="1400" dirty="0">
                <a:solidFill>
                  <a:schemeClr val="tx2"/>
                </a:solidFill>
              </a:rPr>
              <a:t> </a:t>
            </a:r>
            <a:r>
              <a:rPr lang="en-GB" sz="1400" dirty="0">
                <a:solidFill>
                  <a:schemeClr val="tx2"/>
                </a:solidFill>
                <a:hlinkClick r:id="rId4"/>
              </a:rPr>
              <a:t>Detector Seminar</a:t>
            </a:r>
            <a:endParaRPr lang="en-BE" sz="1400" dirty="0">
              <a:solidFill>
                <a:schemeClr val="tx2"/>
              </a:solidFill>
            </a:endParaRPr>
          </a:p>
        </p:txBody>
      </p:sp>
      <p:pic>
        <p:nvPicPr>
          <p:cNvPr id="33" name="Picture 32">
            <a:extLst>
              <a:ext uri="{FF2B5EF4-FFF2-40B4-BE49-F238E27FC236}">
                <a16:creationId xmlns:a16="http://schemas.microsoft.com/office/drawing/2014/main" id="{666C94A3-7486-4ACA-E699-BF549BBD4A05}"/>
              </a:ext>
            </a:extLst>
          </p:cNvPr>
          <p:cNvPicPr>
            <a:picLocks noChangeAspect="1"/>
          </p:cNvPicPr>
          <p:nvPr/>
        </p:nvPicPr>
        <p:blipFill>
          <a:blip r:embed="rId5"/>
          <a:stretch>
            <a:fillRect/>
          </a:stretch>
        </p:blipFill>
        <p:spPr>
          <a:xfrm>
            <a:off x="6945263" y="2416559"/>
            <a:ext cx="4076273" cy="3049543"/>
          </a:xfrm>
          <a:prstGeom prst="rect">
            <a:avLst/>
          </a:prstGeom>
          <a:ln>
            <a:solidFill>
              <a:schemeClr val="tx2"/>
            </a:solidFill>
          </a:ln>
        </p:spPr>
      </p:pic>
      <p:sp>
        <p:nvSpPr>
          <p:cNvPr id="34" name="TextBox 33">
            <a:extLst>
              <a:ext uri="{FF2B5EF4-FFF2-40B4-BE49-F238E27FC236}">
                <a16:creationId xmlns:a16="http://schemas.microsoft.com/office/drawing/2014/main" id="{62A31052-6F1D-B976-AE67-DC9CF2E79FB5}"/>
              </a:ext>
            </a:extLst>
          </p:cNvPr>
          <p:cNvSpPr txBox="1"/>
          <p:nvPr/>
        </p:nvSpPr>
        <p:spPr>
          <a:xfrm>
            <a:off x="7218123" y="5585208"/>
            <a:ext cx="3829089" cy="430887"/>
          </a:xfrm>
          <a:prstGeom prst="rect">
            <a:avLst/>
          </a:prstGeom>
          <a:noFill/>
        </p:spPr>
        <p:txBody>
          <a:bodyPr wrap="square" lIns="0" tIns="0" rIns="0" bIns="0" rtlCol="0">
            <a:spAutoFit/>
          </a:bodyPr>
          <a:lstStyle/>
          <a:p>
            <a:pPr algn="l"/>
            <a:r>
              <a:rPr lang="en-BE" sz="1400" dirty="0">
                <a:solidFill>
                  <a:schemeClr val="tx2"/>
                </a:solidFill>
              </a:rPr>
              <a:t>Slide borrowed from </a:t>
            </a:r>
            <a:r>
              <a:rPr lang="en-GB" sz="1400" dirty="0">
                <a:solidFill>
                  <a:schemeClr val="tx2"/>
                </a:solidFill>
              </a:rPr>
              <a:t>J.A. Merlin’s </a:t>
            </a:r>
            <a:r>
              <a:rPr lang="en-GB" sz="1400" dirty="0">
                <a:solidFill>
                  <a:schemeClr val="tx2"/>
                </a:solidFill>
                <a:hlinkClick r:id="rId6"/>
              </a:rPr>
              <a:t>contribution to the RD51 Coll. Meetings</a:t>
            </a:r>
            <a:r>
              <a:rPr lang="en-GB" sz="1400" dirty="0">
                <a:solidFill>
                  <a:schemeClr val="tx2"/>
                </a:solidFill>
              </a:rPr>
              <a:t>.</a:t>
            </a:r>
            <a:endParaRPr lang="en-BE" sz="1400" dirty="0">
              <a:solidFill>
                <a:schemeClr val="tx2"/>
              </a:solidFill>
            </a:endParaRPr>
          </a:p>
        </p:txBody>
      </p:sp>
      <p:sp>
        <p:nvSpPr>
          <p:cNvPr id="35" name="TextBox 34">
            <a:extLst>
              <a:ext uri="{FF2B5EF4-FFF2-40B4-BE49-F238E27FC236}">
                <a16:creationId xmlns:a16="http://schemas.microsoft.com/office/drawing/2014/main" id="{A9B677B4-5194-97D0-9018-F0D2E3BA5CB9}"/>
              </a:ext>
            </a:extLst>
          </p:cNvPr>
          <p:cNvSpPr txBox="1"/>
          <p:nvPr/>
        </p:nvSpPr>
        <p:spPr>
          <a:xfrm>
            <a:off x="8510944" y="1992443"/>
            <a:ext cx="1102866" cy="276999"/>
          </a:xfrm>
          <a:prstGeom prst="rect">
            <a:avLst/>
          </a:prstGeom>
          <a:noFill/>
        </p:spPr>
        <p:txBody>
          <a:bodyPr wrap="none" lIns="0" tIns="0" rIns="0" bIns="0" rtlCol="0">
            <a:spAutoFit/>
          </a:bodyPr>
          <a:lstStyle/>
          <a:p>
            <a:pPr algn="l"/>
            <a:r>
              <a:rPr lang="en-BE" dirty="0">
                <a:solidFill>
                  <a:schemeClr val="tx2"/>
                </a:solidFill>
              </a:rPr>
              <a:t>CMS GEM</a:t>
            </a:r>
          </a:p>
        </p:txBody>
      </p:sp>
      <p:sp>
        <p:nvSpPr>
          <p:cNvPr id="36" name="TextBox 35">
            <a:extLst>
              <a:ext uri="{FF2B5EF4-FFF2-40B4-BE49-F238E27FC236}">
                <a16:creationId xmlns:a16="http://schemas.microsoft.com/office/drawing/2014/main" id="{376F1845-5A11-D63C-584E-4C4CFDF42BCF}"/>
              </a:ext>
            </a:extLst>
          </p:cNvPr>
          <p:cNvSpPr txBox="1"/>
          <p:nvPr/>
        </p:nvSpPr>
        <p:spPr>
          <a:xfrm>
            <a:off x="6168429" y="6439969"/>
            <a:ext cx="5105565" cy="215444"/>
          </a:xfrm>
          <a:prstGeom prst="rect">
            <a:avLst/>
          </a:prstGeom>
          <a:noFill/>
        </p:spPr>
        <p:txBody>
          <a:bodyPr wrap="none" lIns="0" tIns="0" rIns="0" bIns="0" rtlCol="0">
            <a:spAutoFit/>
          </a:bodyPr>
          <a:lstStyle/>
          <a:p>
            <a:r>
              <a:rPr lang="en-BE" sz="1400" dirty="0">
                <a:solidFill>
                  <a:schemeClr val="tx2"/>
                </a:solidFill>
              </a:rPr>
              <a:t>See also the </a:t>
            </a:r>
            <a:r>
              <a:rPr lang="en-BE" sz="1400" dirty="0">
                <a:solidFill>
                  <a:schemeClr val="tx2"/>
                </a:solidFill>
                <a:hlinkClick r:id="rId7"/>
              </a:rPr>
              <a:t>LHCb blocking capacitor of the GEM muon system</a:t>
            </a:r>
            <a:endParaRPr lang="en-BE" sz="1400" dirty="0">
              <a:solidFill>
                <a:schemeClr val="tx2"/>
              </a:solidFill>
            </a:endParaRPr>
          </a:p>
        </p:txBody>
      </p:sp>
      <p:pic>
        <p:nvPicPr>
          <p:cNvPr id="3" name="Picture 2" descr="Logo&#10;&#10;Description automatically generated with medium confidence">
            <a:extLst>
              <a:ext uri="{FF2B5EF4-FFF2-40B4-BE49-F238E27FC236}">
                <a16:creationId xmlns:a16="http://schemas.microsoft.com/office/drawing/2014/main" id="{F3209876-699E-16C3-C309-0868005D1CA0}"/>
              </a:ext>
            </a:extLst>
          </p:cNvPr>
          <p:cNvPicPr>
            <a:picLocks noChangeAspect="1"/>
          </p:cNvPicPr>
          <p:nvPr/>
        </p:nvPicPr>
        <p:blipFill rotWithShape="1">
          <a:blip r:embed="rId8">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4" name="Picture 3" descr="Graphical user interface, Teams&#10;&#10;Description automatically generated with medium confidence">
            <a:extLst>
              <a:ext uri="{FF2B5EF4-FFF2-40B4-BE49-F238E27FC236}">
                <a16:creationId xmlns:a16="http://schemas.microsoft.com/office/drawing/2014/main" id="{BF7830D5-A909-A2E0-0815-70ACC55790F5}"/>
              </a:ext>
            </a:extLst>
          </p:cNvPr>
          <p:cNvPicPr>
            <a:picLocks noChangeAspect="1"/>
          </p:cNvPicPr>
          <p:nvPr/>
        </p:nvPicPr>
        <p:blipFill rotWithShape="1">
          <a:blip r:embed="rId9"/>
          <a:srcRect t="3991" b="1"/>
          <a:stretch/>
        </p:blipFill>
        <p:spPr>
          <a:xfrm>
            <a:off x="1504905" y="6273404"/>
            <a:ext cx="914826" cy="543413"/>
          </a:xfrm>
          <a:prstGeom prst="rect">
            <a:avLst/>
          </a:prstGeom>
        </p:spPr>
      </p:pic>
    </p:spTree>
    <p:extLst>
      <p:ext uri="{BB962C8B-B14F-4D97-AF65-F5344CB8AC3E}">
        <p14:creationId xmlns:p14="http://schemas.microsoft.com/office/powerpoint/2010/main" val="3313678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8" y="1159720"/>
            <a:ext cx="11380811" cy="4923742"/>
          </a:xfrm>
        </p:spPr>
        <p:txBody>
          <a:bodyPr/>
          <a:lstStyle/>
          <a:p>
            <a:pPr marL="0" lvl="1" indent="0">
              <a:buNone/>
            </a:pPr>
            <a:r>
              <a:rPr lang="en-US" sz="1600" b="1" dirty="0"/>
              <a:t>When working with resistive materials, the voltages and currents between the terminals are related through the admittance matrix.</a:t>
            </a:r>
          </a:p>
          <a:p>
            <a:pPr marL="0" lvl="1" indent="0">
              <a:buNone/>
            </a:pPr>
            <a:endParaRPr lang="en-US" b="1" dirty="0"/>
          </a:p>
          <a:p>
            <a:pPr marL="0" lvl="1" indent="0">
              <a:buNone/>
            </a:pPr>
            <a:endParaRPr lang="en-US" b="1" dirty="0"/>
          </a:p>
          <a:p>
            <a:pPr marL="0" lvl="1" indent="0">
              <a:buNone/>
            </a:pPr>
            <a:endParaRPr lang="en-US" b="1"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itle 2">
            <a:extLst>
              <a:ext uri="{FF2B5EF4-FFF2-40B4-BE49-F238E27FC236}">
                <a16:creationId xmlns:a16="http://schemas.microsoft.com/office/drawing/2014/main" id="{E74C0569-C965-3B00-CB40-5BDE7C5630D2}"/>
              </a:ext>
            </a:extLst>
          </p:cNvPr>
          <p:cNvSpPr>
            <a:spLocks noGrp="1"/>
          </p:cNvSpPr>
          <p:nvPr>
            <p:ph type="title"/>
          </p:nvPr>
        </p:nvSpPr>
        <p:spPr>
          <a:xfrm>
            <a:off x="407988" y="373593"/>
            <a:ext cx="11380811" cy="586575"/>
          </a:xfrm>
        </p:spPr>
        <p:txBody>
          <a:bodyPr/>
          <a:lstStyle/>
          <a:p>
            <a:r>
              <a:rPr lang="en-GB" sz="2800" dirty="0"/>
              <a:t>Impedance between terminals</a:t>
            </a:r>
            <a:endParaRPr lang="en-US" sz="2800" dirty="0"/>
          </a:p>
        </p:txBody>
      </p:sp>
      <p:sp>
        <p:nvSpPr>
          <p:cNvPr id="31" name="TextBox 30">
            <a:extLst>
              <a:ext uri="{FF2B5EF4-FFF2-40B4-BE49-F238E27FC236}">
                <a16:creationId xmlns:a16="http://schemas.microsoft.com/office/drawing/2014/main" id="{7E2752EE-37BE-FFFD-9B2C-66E6BAE50163}"/>
              </a:ext>
            </a:extLst>
          </p:cNvPr>
          <p:cNvSpPr txBox="1"/>
          <p:nvPr/>
        </p:nvSpPr>
        <p:spPr>
          <a:xfrm>
            <a:off x="8444753" y="5661212"/>
            <a:ext cx="65" cy="276999"/>
          </a:xfrm>
          <a:prstGeom prst="rect">
            <a:avLst/>
          </a:prstGeom>
          <a:noFill/>
        </p:spPr>
        <p:txBody>
          <a:bodyPr wrap="none" lIns="0" tIns="0" rIns="0" bIns="0" rtlCol="0">
            <a:spAutoFit/>
          </a:bodyPr>
          <a:lstStyle/>
          <a:p>
            <a:pPr algn="l"/>
            <a:endParaRPr lang="en-BE" dirty="0"/>
          </a:p>
        </p:txBody>
      </p:sp>
      <p:sp>
        <p:nvSpPr>
          <p:cNvPr id="17" name="Content Placeholder 1">
            <a:extLst>
              <a:ext uri="{FF2B5EF4-FFF2-40B4-BE49-F238E27FC236}">
                <a16:creationId xmlns:a16="http://schemas.microsoft.com/office/drawing/2014/main" id="{D3E5C017-A671-D03A-C7FE-2A6134025655}"/>
              </a:ext>
            </a:extLst>
          </p:cNvPr>
          <p:cNvSpPr txBox="1">
            <a:spLocks/>
          </p:cNvSpPr>
          <p:nvPr/>
        </p:nvSpPr>
        <p:spPr>
          <a:xfrm>
            <a:off x="4408945" y="2061471"/>
            <a:ext cx="7345640" cy="4796529"/>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600" dirty="0"/>
              <a:t>Given external impedance elements connected to our terminals, we can view them ‘as part of the detector medium’. </a:t>
            </a:r>
          </a:p>
          <a:p>
            <a:pPr marL="0" lvl="1" indent="0">
              <a:buFont typeface="Arial" charset="0"/>
              <a:buNone/>
            </a:pPr>
            <a:endParaRPr lang="en-US" b="1" dirty="0"/>
          </a:p>
          <a:p>
            <a:pPr marL="0" lvl="1" indent="0">
              <a:buFont typeface="Arial" charset="0"/>
              <a:buNone/>
            </a:pPr>
            <a:endParaRPr lang="en-US" b="1" dirty="0"/>
          </a:p>
          <a:p>
            <a:pPr marL="0" lvl="1" indent="0">
              <a:buFont typeface="Arial" charset="0"/>
              <a:buNone/>
            </a:pPr>
            <a:endParaRPr lang="en-US" b="1" dirty="0"/>
          </a:p>
          <a:p>
            <a:pPr marL="0" lvl="1" indent="0">
              <a:buFont typeface="Arial" charset="0"/>
              <a:buNone/>
            </a:pPr>
            <a:endParaRPr lang="en-US" b="1" dirty="0"/>
          </a:p>
          <a:p>
            <a:pPr marL="0" lvl="1" indent="0">
              <a:buFont typeface="Arial" charset="0"/>
              <a:buNone/>
            </a:pPr>
            <a:endParaRPr lang="en-US" b="1" dirty="0"/>
          </a:p>
          <a:p>
            <a:pPr marL="0" lvl="1" indent="0">
              <a:buFont typeface="Arial" charset="0"/>
              <a:buNone/>
            </a:pPr>
            <a:endParaRPr lang="en-US" b="1" dirty="0"/>
          </a:p>
        </p:txBody>
      </p:sp>
      <p:pic>
        <p:nvPicPr>
          <p:cNvPr id="18" name="Picture 17">
            <a:extLst>
              <a:ext uri="{FF2B5EF4-FFF2-40B4-BE49-F238E27FC236}">
                <a16:creationId xmlns:a16="http://schemas.microsoft.com/office/drawing/2014/main" id="{38A6E332-6344-D8AA-13BE-B41AA52A4A52}"/>
              </a:ext>
            </a:extLst>
          </p:cNvPr>
          <p:cNvPicPr>
            <a:picLocks noChangeAspect="1"/>
          </p:cNvPicPr>
          <p:nvPr/>
        </p:nvPicPr>
        <p:blipFill>
          <a:blip r:embed="rId3"/>
          <a:stretch>
            <a:fillRect/>
          </a:stretch>
        </p:blipFill>
        <p:spPr>
          <a:xfrm>
            <a:off x="5620074" y="2964162"/>
            <a:ext cx="4479086" cy="587561"/>
          </a:xfrm>
          <a:prstGeom prst="rect">
            <a:avLst/>
          </a:prstGeom>
        </p:spPr>
      </p:pic>
      <p:sp>
        <p:nvSpPr>
          <p:cNvPr id="19" name="TextBox 18">
            <a:extLst>
              <a:ext uri="{FF2B5EF4-FFF2-40B4-BE49-F238E27FC236}">
                <a16:creationId xmlns:a16="http://schemas.microsoft.com/office/drawing/2014/main" id="{1CB2D6F7-2A37-55BC-DC58-4666A3FD85D7}"/>
              </a:ext>
            </a:extLst>
          </p:cNvPr>
          <p:cNvSpPr txBox="1"/>
          <p:nvPr/>
        </p:nvSpPr>
        <p:spPr>
          <a:xfrm>
            <a:off x="7448171" y="3054037"/>
            <a:ext cx="89768" cy="276999"/>
          </a:xfrm>
          <a:prstGeom prst="rect">
            <a:avLst/>
          </a:prstGeom>
          <a:noFill/>
        </p:spPr>
        <p:txBody>
          <a:bodyPr wrap="none" lIns="0" tIns="0" rIns="0" bIns="0" rtlCol="0">
            <a:spAutoFit/>
          </a:bodyPr>
          <a:lstStyle/>
          <a:p>
            <a:pPr algn="l"/>
            <a:r>
              <a:rPr lang="en-BE" dirty="0">
                <a:solidFill>
                  <a:schemeClr val="bg2">
                    <a:lumMod val="10000"/>
                  </a:schemeClr>
                </a:solidFill>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153BCA3-788D-2FDC-1F48-6CFB558B4C62}"/>
                  </a:ext>
                </a:extLst>
              </p:cNvPr>
              <p:cNvSpPr txBox="1"/>
              <p:nvPr/>
            </p:nvSpPr>
            <p:spPr>
              <a:xfrm>
                <a:off x="4438304" y="4155340"/>
                <a:ext cx="6842626" cy="1723549"/>
              </a:xfrm>
              <a:prstGeom prst="rect">
                <a:avLst/>
              </a:prstGeom>
              <a:noFill/>
            </p:spPr>
            <p:txBody>
              <a:bodyPr wrap="square" lIns="0" tIns="0" rIns="0" bIns="0" rtlCol="0">
                <a:spAutoFit/>
              </a:bodyPr>
              <a:lstStyle/>
              <a:p>
                <a:r>
                  <a:rPr lang="en-GB" sz="1600" dirty="0">
                    <a:solidFill>
                      <a:schemeClr val="tx2"/>
                    </a:solidFill>
                  </a:rPr>
                  <a:t>The </a:t>
                </a:r>
                <a:r>
                  <a:rPr lang="en-GB" sz="1600" u="sng" dirty="0">
                    <a:solidFill>
                      <a:schemeClr val="tx2"/>
                    </a:solidFill>
                  </a:rPr>
                  <a:t>dynamic</a:t>
                </a:r>
                <a:r>
                  <a:rPr lang="en-GB" sz="1600" dirty="0">
                    <a:solidFill>
                      <a:schemeClr val="tx2"/>
                    </a:solidFill>
                  </a:rPr>
                  <a:t> </a:t>
                </a:r>
                <a14:m>
                  <m:oMath xmlns:m="http://schemas.openxmlformats.org/officeDocument/2006/math">
                    <m:r>
                      <m:rPr>
                        <m:sty m:val="p"/>
                      </m:rPr>
                      <a:rPr lang="en-US" sz="1600" b="0" i="0" smtClean="0">
                        <a:solidFill>
                          <a:schemeClr val="tx2"/>
                        </a:solidFill>
                        <a:latin typeface="Cambria Math" panose="02040503050406030204" pitchFamily="18" charset="0"/>
                        <a:ea typeface="Cambria Math" panose="02040503050406030204" pitchFamily="18" charset="0"/>
                      </a:rPr>
                      <m:t>ψ</m:t>
                    </m:r>
                    <m:r>
                      <m:rPr>
                        <m:sty m:val="p"/>
                      </m:rPr>
                      <a:rPr lang="en-US" sz="1600" b="0" i="0" baseline="-25000" smtClean="0">
                        <a:solidFill>
                          <a:schemeClr val="tx2"/>
                        </a:solidFill>
                        <a:latin typeface="Cambria Math" panose="02040503050406030204" pitchFamily="18" charset="0"/>
                        <a:ea typeface="Cambria Math" panose="02040503050406030204" pitchFamily="18" charset="0"/>
                      </a:rPr>
                      <m:t>i</m:t>
                    </m:r>
                    <m:r>
                      <a:rPr lang="en-US" sz="1600" b="0" i="1" baseline="30000" smtClean="0">
                        <a:solidFill>
                          <a:schemeClr val="tx2"/>
                        </a:solidFill>
                        <a:latin typeface="Cambria Math" panose="02040503050406030204" pitchFamily="18" charset="0"/>
                        <a:ea typeface="Cambria Math" panose="02040503050406030204" pitchFamily="18" charset="0"/>
                      </a:rPr>
                      <m:t> </m:t>
                    </m:r>
                    <m:r>
                      <a:rPr lang="en-US" sz="1600" b="0" i="0" smtClean="0">
                        <a:solidFill>
                          <a:schemeClr val="tx2"/>
                        </a:solidFill>
                        <a:latin typeface="Cambria Math" panose="02040503050406030204" pitchFamily="18" charset="0"/>
                        <a:ea typeface="Cambria Math" panose="02040503050406030204" pitchFamily="18" charset="0"/>
                      </a:rPr>
                      <m:t>(</m:t>
                    </m:r>
                    <m:r>
                      <a:rPr lang="en-US" sz="1600" b="1" i="0">
                        <a:solidFill>
                          <a:schemeClr val="tx2"/>
                        </a:solidFill>
                        <a:latin typeface="Cambria Math" panose="02040503050406030204" pitchFamily="18" charset="0"/>
                        <a:ea typeface="Cambria Math" panose="02040503050406030204" pitchFamily="18" charset="0"/>
                      </a:rPr>
                      <m:t>𝐱</m:t>
                    </m:r>
                    <m:r>
                      <a:rPr lang="en-US" sz="1600" b="1" i="0" smtClean="0">
                        <a:solidFill>
                          <a:schemeClr val="tx2"/>
                        </a:solidFill>
                        <a:latin typeface="Cambria Math" panose="02040503050406030204" pitchFamily="18" charset="0"/>
                        <a:ea typeface="Cambria Math" panose="02040503050406030204" pitchFamily="18" charset="0"/>
                      </a:rPr>
                      <m:t>,</m:t>
                    </m:r>
                    <m:r>
                      <m:rPr>
                        <m:sty m:val="p"/>
                      </m:rPr>
                      <a:rPr lang="en-US" sz="1600" b="0" i="0" smtClean="0">
                        <a:solidFill>
                          <a:schemeClr val="tx2"/>
                        </a:solidFill>
                        <a:latin typeface="Cambria Math" panose="02040503050406030204" pitchFamily="18" charset="0"/>
                        <a:ea typeface="Cambria Math" panose="02040503050406030204" pitchFamily="18" charset="0"/>
                      </a:rPr>
                      <m:t>t</m:t>
                    </m:r>
                    <m:r>
                      <a:rPr lang="en-US" sz="1600" b="0" i="0">
                        <a:solidFill>
                          <a:schemeClr val="tx2"/>
                        </a:solidFill>
                        <a:latin typeface="Cambria Math" panose="02040503050406030204" pitchFamily="18" charset="0"/>
                        <a:ea typeface="Cambria Math" panose="02040503050406030204" pitchFamily="18" charset="0"/>
                      </a:rPr>
                      <m:t>)</m:t>
                    </m:r>
                  </m:oMath>
                </a14:m>
                <a:r>
                  <a:rPr lang="en-GB" sz="1600" dirty="0">
                    <a:solidFill>
                      <a:schemeClr val="tx2"/>
                    </a:solidFill>
                  </a:rPr>
                  <a:t> can be calculated for </a:t>
                </a:r>
                <a:r>
                  <a:rPr lang="en-GB" sz="1600" dirty="0">
                    <a:solidFill>
                      <a:schemeClr val="bg2">
                        <a:lumMod val="10000"/>
                      </a:schemeClr>
                    </a:solidFill>
                  </a:rPr>
                  <a:t>a connected electrode </a:t>
                </a:r>
                <a:r>
                  <a:rPr lang="en-GB" sz="1600" dirty="0">
                    <a:solidFill>
                      <a:schemeClr val="tx2"/>
                    </a:solidFill>
                  </a:rPr>
                  <a:t>using the following steps: </a:t>
                </a:r>
              </a:p>
              <a:p>
                <a:endParaRPr lang="en-GB" sz="1600" dirty="0">
                  <a:solidFill>
                    <a:schemeClr val="tx2"/>
                  </a:solidFill>
                </a:endParaRPr>
              </a:p>
              <a:p>
                <a:pPr marL="285750" indent="-285750" algn="l">
                  <a:buFont typeface="Arial" panose="020B0604020202020204" pitchFamily="34" charset="0"/>
                  <a:buChar char="•"/>
                </a:pPr>
                <a:r>
                  <a:rPr lang="en-GB" sz="1600" dirty="0">
                    <a:solidFill>
                      <a:schemeClr val="tx2"/>
                    </a:solidFill>
                  </a:rPr>
                  <a:t>Remove the drifting charges </a:t>
                </a:r>
              </a:p>
              <a:p>
                <a:pPr marL="285750" indent="-285750" algn="l">
                  <a:buFont typeface="Arial" panose="020B0604020202020204" pitchFamily="34" charset="0"/>
                  <a:buChar char="•"/>
                </a:pPr>
                <a:r>
                  <a:rPr lang="en-GB" sz="1600" dirty="0">
                    <a:solidFill>
                      <a:schemeClr val="tx2"/>
                    </a:solidFill>
                  </a:rPr>
                  <a:t>Connect the external circuit to the terminals</a:t>
                </a:r>
              </a:p>
              <a:p>
                <a:pPr marL="285750" indent="-285750" algn="l">
                  <a:buFont typeface="Arial" panose="020B0604020202020204" pitchFamily="34" charset="0"/>
                  <a:buChar char="•"/>
                </a:pPr>
                <a:r>
                  <a:rPr lang="en-GB" sz="1600" dirty="0">
                    <a:solidFill>
                      <a:schemeClr val="tx2"/>
                    </a:solidFill>
                  </a:rPr>
                  <a:t>Put a potential </a:t>
                </a:r>
                <a:r>
                  <a:rPr lang="en-GB" sz="1600" dirty="0" err="1">
                    <a:solidFill>
                      <a:schemeClr val="tx2"/>
                    </a:solidFill>
                  </a:rPr>
                  <a:t>V</a:t>
                </a:r>
                <a:r>
                  <a:rPr lang="en-GB" sz="1600" baseline="-25000" dirty="0" err="1">
                    <a:solidFill>
                      <a:schemeClr val="tx2"/>
                    </a:solidFill>
                  </a:rPr>
                  <a:t>w</a:t>
                </a:r>
                <a:r>
                  <a:rPr lang="en-GB" sz="1600" dirty="0">
                    <a:solidFill>
                      <a:schemeClr val="tx2"/>
                    </a:solidFill>
                  </a:rPr>
                  <a:t> at time t = 0 on at the point where you want to know the signal</a:t>
                </a:r>
                <a:endParaRPr lang="en-GB" sz="1600" baseline="-25000" dirty="0">
                  <a:solidFill>
                    <a:schemeClr val="tx2"/>
                  </a:solidFill>
                </a:endParaRPr>
              </a:p>
            </p:txBody>
          </p:sp>
        </mc:Choice>
        <mc:Fallback xmlns="">
          <p:sp>
            <p:nvSpPr>
              <p:cNvPr id="20" name="TextBox 19">
                <a:extLst>
                  <a:ext uri="{FF2B5EF4-FFF2-40B4-BE49-F238E27FC236}">
                    <a16:creationId xmlns:a16="http://schemas.microsoft.com/office/drawing/2014/main" id="{A153BCA3-788D-2FDC-1F48-6CFB558B4C62}"/>
                  </a:ext>
                </a:extLst>
              </p:cNvPr>
              <p:cNvSpPr txBox="1">
                <a:spLocks noRot="1" noChangeAspect="1" noMove="1" noResize="1" noEditPoints="1" noAdjustHandles="1" noChangeArrowheads="1" noChangeShapeType="1" noTextEdit="1"/>
              </p:cNvSpPr>
              <p:nvPr/>
            </p:nvSpPr>
            <p:spPr>
              <a:xfrm>
                <a:off x="4438304" y="4155340"/>
                <a:ext cx="6842626" cy="1723549"/>
              </a:xfrm>
              <a:prstGeom prst="rect">
                <a:avLst/>
              </a:prstGeom>
              <a:blipFill>
                <a:blip r:embed="rId8"/>
                <a:stretch>
                  <a:fillRect l="-1852" t="-4412" r="-741" b="-6618"/>
                </a:stretch>
              </a:blipFill>
            </p:spPr>
            <p:txBody>
              <a:bodyPr/>
              <a:lstStyle/>
              <a:p>
                <a:r>
                  <a:rPr lang="en-BE">
                    <a:noFill/>
                  </a:rPr>
                  <a:t> </a:t>
                </a:r>
              </a:p>
            </p:txBody>
          </p:sp>
        </mc:Fallback>
      </mc:AlternateContent>
      <p:pic>
        <p:nvPicPr>
          <p:cNvPr id="21" name="Picture 20">
            <a:extLst>
              <a:ext uri="{FF2B5EF4-FFF2-40B4-BE49-F238E27FC236}">
                <a16:creationId xmlns:a16="http://schemas.microsoft.com/office/drawing/2014/main" id="{6C417287-823A-FEDA-184A-6E6C70EE6E26}"/>
              </a:ext>
            </a:extLst>
          </p:cNvPr>
          <p:cNvPicPr>
            <a:picLocks noChangeAspect="1"/>
          </p:cNvPicPr>
          <p:nvPr/>
        </p:nvPicPr>
        <p:blipFill rotWithShape="1">
          <a:blip r:embed="rId9"/>
          <a:srcRect b="1037"/>
          <a:stretch/>
        </p:blipFill>
        <p:spPr>
          <a:xfrm>
            <a:off x="435206" y="2161396"/>
            <a:ext cx="3703198" cy="3536884"/>
          </a:xfrm>
          <a:prstGeom prst="rect">
            <a:avLst/>
          </a:prstGeom>
        </p:spPr>
      </p:pic>
      <p:sp>
        <p:nvSpPr>
          <p:cNvPr id="23" name="TextBox 45">
            <a:extLst>
              <a:ext uri="{FF2B5EF4-FFF2-40B4-BE49-F238E27FC236}">
                <a16:creationId xmlns:a16="http://schemas.microsoft.com/office/drawing/2014/main" id="{BE4F178F-9141-DB6D-DEFA-0394F9334D3D}"/>
              </a:ext>
            </a:extLst>
          </p:cNvPr>
          <p:cNvSpPr txBox="1"/>
          <p:nvPr/>
        </p:nvSpPr>
        <p:spPr>
          <a:xfrm>
            <a:off x="5699274" y="6416726"/>
            <a:ext cx="5581656" cy="369332"/>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err="1">
                <a:solidFill>
                  <a:schemeClr val="tx2"/>
                </a:solidFill>
              </a:rPr>
              <a:t>Gatti</a:t>
            </a:r>
            <a:r>
              <a:rPr lang="en-GB" sz="1200" dirty="0">
                <a:solidFill>
                  <a:schemeClr val="tx2"/>
                </a:solidFill>
              </a:rPr>
              <a:t> E., </a:t>
            </a:r>
            <a:r>
              <a:rPr lang="en-GB" sz="1200" dirty="0" err="1">
                <a:solidFill>
                  <a:schemeClr val="tx2"/>
                </a:solidFill>
              </a:rPr>
              <a:t>Padovini</a:t>
            </a:r>
            <a:r>
              <a:rPr lang="en-GB" sz="1200" dirty="0">
                <a:solidFill>
                  <a:schemeClr val="tx2"/>
                </a:solidFill>
              </a:rPr>
              <a:t> G., </a:t>
            </a:r>
            <a:r>
              <a:rPr lang="en-GB" sz="1200" dirty="0" err="1">
                <a:solidFill>
                  <a:schemeClr val="tx2"/>
                </a:solidFill>
              </a:rPr>
              <a:t>Radeka</a:t>
            </a:r>
            <a:r>
              <a:rPr lang="en-GB" sz="1200" dirty="0">
                <a:solidFill>
                  <a:schemeClr val="tx2"/>
                </a:solidFill>
              </a:rPr>
              <a:t> V., </a:t>
            </a:r>
            <a:r>
              <a:rPr lang="en-GB" sz="1200" dirty="0" err="1">
                <a:solidFill>
                  <a:schemeClr val="tx2"/>
                </a:solidFill>
              </a:rPr>
              <a:t>Nucl</a:t>
            </a:r>
            <a:r>
              <a:rPr lang="en-GB" sz="1200" dirty="0">
                <a:solidFill>
                  <a:schemeClr val="tx2"/>
                </a:solidFill>
              </a:rPr>
              <a:t>. </a:t>
            </a:r>
            <a:r>
              <a:rPr lang="en-GB" sz="1200" dirty="0" err="1">
                <a:solidFill>
                  <a:schemeClr val="tx2"/>
                </a:solidFill>
              </a:rPr>
              <a:t>Instrum</a:t>
            </a:r>
            <a:r>
              <a:rPr lang="en-GB" sz="1200" dirty="0">
                <a:solidFill>
                  <a:schemeClr val="tx2"/>
                </a:solidFill>
              </a:rPr>
              <a:t>. Methods, 193 (1982), pp. 651-653</a:t>
            </a:r>
          </a:p>
          <a:p>
            <a:endParaRPr lang="en-GB" sz="1200" dirty="0">
              <a:solidFill>
                <a:schemeClr val="tx2"/>
              </a:solidFill>
            </a:endParaRPr>
          </a:p>
        </p:txBody>
      </p:sp>
      <p:sp>
        <p:nvSpPr>
          <p:cNvPr id="3" name="TextBox 2">
            <a:extLst>
              <a:ext uri="{FF2B5EF4-FFF2-40B4-BE49-F238E27FC236}">
                <a16:creationId xmlns:a16="http://schemas.microsoft.com/office/drawing/2014/main" id="{913CAD05-BDFB-8761-6EC6-654688886223}"/>
              </a:ext>
            </a:extLst>
          </p:cNvPr>
          <p:cNvSpPr txBox="1"/>
          <p:nvPr/>
        </p:nvSpPr>
        <p:spPr>
          <a:xfrm>
            <a:off x="5771771" y="4099065"/>
            <a:ext cx="89768" cy="276999"/>
          </a:xfrm>
          <a:prstGeom prst="rect">
            <a:avLst/>
          </a:prstGeom>
          <a:noFill/>
        </p:spPr>
        <p:txBody>
          <a:bodyPr wrap="none" lIns="0" tIns="0" rIns="0" bIns="0" rtlCol="0">
            <a:spAutoFit/>
          </a:bodyPr>
          <a:lstStyle/>
          <a:p>
            <a:pPr algn="l"/>
            <a:r>
              <a:rPr lang="en-BE" dirty="0">
                <a:solidFill>
                  <a:schemeClr val="bg2">
                    <a:lumMod val="10000"/>
                  </a:schemeClr>
                </a:solidFill>
              </a:rPr>
              <a:t>*</a:t>
            </a:r>
          </a:p>
        </p:txBody>
      </p:sp>
      <p:pic>
        <p:nvPicPr>
          <p:cNvPr id="4" name="Picture 3" descr="Logo&#10;&#10;Description automatically generated with medium confidence">
            <a:extLst>
              <a:ext uri="{FF2B5EF4-FFF2-40B4-BE49-F238E27FC236}">
                <a16:creationId xmlns:a16="http://schemas.microsoft.com/office/drawing/2014/main" id="{2C73C556-59A4-A730-217A-89A6398FB217}"/>
              </a:ext>
            </a:extLst>
          </p:cNvPr>
          <p:cNvPicPr>
            <a:picLocks noChangeAspect="1"/>
          </p:cNvPicPr>
          <p:nvPr/>
        </p:nvPicPr>
        <p:blipFill rotWithShape="1">
          <a:blip r:embed="rId10">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5" name="Picture 4" descr="Graphical user interface, Teams&#10;&#10;Description automatically generated with medium confidence">
            <a:extLst>
              <a:ext uri="{FF2B5EF4-FFF2-40B4-BE49-F238E27FC236}">
                <a16:creationId xmlns:a16="http://schemas.microsoft.com/office/drawing/2014/main" id="{B7BEC35C-BED7-E348-8AF0-93859DCD6F1F}"/>
              </a:ext>
            </a:extLst>
          </p:cNvPr>
          <p:cNvPicPr>
            <a:picLocks noChangeAspect="1"/>
          </p:cNvPicPr>
          <p:nvPr/>
        </p:nvPicPr>
        <p:blipFill rotWithShape="1">
          <a:blip r:embed="rId11"/>
          <a:srcRect t="3991" b="1"/>
          <a:stretch/>
        </p:blipFill>
        <p:spPr>
          <a:xfrm>
            <a:off x="1504905" y="6273404"/>
            <a:ext cx="914826" cy="543413"/>
          </a:xfrm>
          <a:prstGeom prst="rect">
            <a:avLst/>
          </a:prstGeom>
        </p:spPr>
      </p:pic>
    </p:spTree>
    <p:extLst>
      <p:ext uri="{BB962C8B-B14F-4D97-AF65-F5344CB8AC3E}">
        <p14:creationId xmlns:p14="http://schemas.microsoft.com/office/powerpoint/2010/main" val="322932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ircuit&#10;&#10;Description automatically generated">
            <a:extLst>
              <a:ext uri="{FF2B5EF4-FFF2-40B4-BE49-F238E27FC236}">
                <a16:creationId xmlns:a16="http://schemas.microsoft.com/office/drawing/2014/main" id="{D2EDF21B-B005-AAB5-CDE6-3C0C5C537695}"/>
              </a:ext>
            </a:extLst>
          </p:cNvPr>
          <p:cNvPicPr>
            <a:picLocks noChangeAspect="1"/>
          </p:cNvPicPr>
          <p:nvPr/>
        </p:nvPicPr>
        <p:blipFill>
          <a:blip r:embed="rId3"/>
          <a:stretch>
            <a:fillRect/>
          </a:stretch>
        </p:blipFill>
        <p:spPr>
          <a:xfrm>
            <a:off x="1712338" y="3093452"/>
            <a:ext cx="3087664" cy="1948911"/>
          </a:xfrm>
          <a:prstGeom prst="rect">
            <a:avLst/>
          </a:prstGeom>
        </p:spPr>
      </p:pic>
      <p:sp>
        <p:nvSpPr>
          <p:cNvPr id="24" name="Rectangle 23">
            <a:extLst>
              <a:ext uri="{FF2B5EF4-FFF2-40B4-BE49-F238E27FC236}">
                <a16:creationId xmlns:a16="http://schemas.microsoft.com/office/drawing/2014/main" id="{657478EA-C83A-2748-E0D8-5248D23A9386}"/>
              </a:ext>
            </a:extLst>
          </p:cNvPr>
          <p:cNvSpPr/>
          <p:nvPr/>
        </p:nvSpPr>
        <p:spPr>
          <a:xfrm>
            <a:off x="2325426" y="3478465"/>
            <a:ext cx="822547" cy="492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6" name="Google Shape;181;p29">
            <a:extLst>
              <a:ext uri="{FF2B5EF4-FFF2-40B4-BE49-F238E27FC236}">
                <a16:creationId xmlns:a16="http://schemas.microsoft.com/office/drawing/2014/main" id="{450375D9-B0C9-2174-B5C9-F2CA6347C81A}"/>
              </a:ext>
            </a:extLst>
          </p:cNvPr>
          <p:cNvPicPr preferRelativeResize="0"/>
          <p:nvPr/>
        </p:nvPicPr>
        <p:blipFill rotWithShape="1">
          <a:blip r:embed="rId4">
            <a:clrChange>
              <a:clrFrom>
                <a:srgbClr val="FFFFFF"/>
              </a:clrFrom>
              <a:clrTo>
                <a:srgbClr val="FFFFFF">
                  <a:alpha val="0"/>
                </a:srgbClr>
              </a:clrTo>
            </a:clrChange>
            <a:alphaModFix/>
          </a:blip>
          <a:srcRect l="36698" t="28084" r="49385" b="37225"/>
          <a:stretch/>
        </p:blipFill>
        <p:spPr>
          <a:xfrm flipH="1">
            <a:off x="2771728" y="3472063"/>
            <a:ext cx="585976" cy="922456"/>
          </a:xfrm>
          <a:prstGeom prst="rect">
            <a:avLst/>
          </a:prstGeom>
          <a:noFill/>
          <a:ln>
            <a:noFill/>
          </a:ln>
        </p:spPr>
      </p:pic>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a:extLst>
              <a:ext uri="{FF2B5EF4-FFF2-40B4-BE49-F238E27FC236}">
                <a16:creationId xmlns:a16="http://schemas.microsoft.com/office/drawing/2014/main" id="{85CEFCC6-1DA1-5E42-84CC-40CB2B6AC696}"/>
              </a:ext>
            </a:extLst>
          </p:cNvPr>
          <p:cNvSpPr>
            <a:spLocks noGrp="1"/>
          </p:cNvSpPr>
          <p:nvPr>
            <p:ph idx="1"/>
          </p:nvPr>
        </p:nvSpPr>
        <p:spPr>
          <a:xfrm>
            <a:off x="407987" y="1227928"/>
            <a:ext cx="8792207" cy="922430"/>
          </a:xfrm>
        </p:spPr>
        <p:txBody>
          <a:bodyPr/>
          <a:lstStyle/>
          <a:p>
            <a:pPr>
              <a:lnSpc>
                <a:spcPct val="100000"/>
              </a:lnSpc>
            </a:pPr>
            <a:r>
              <a:rPr lang="en-US" sz="1600" dirty="0"/>
              <a:t>An RPC-type geometry is one of the few resistive geometries that can be represented by a discrete electrical circuit. We can calculate the cross-coupling when attaching external impedances.</a:t>
            </a:r>
            <a:endParaRPr lang="en-US" sz="1800" dirty="0"/>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6" name="Picture 5" descr="A picture containing text, antenna, clock, gauge&#10;&#10;Description automatically generated">
            <a:extLst>
              <a:ext uri="{FF2B5EF4-FFF2-40B4-BE49-F238E27FC236}">
                <a16:creationId xmlns:a16="http://schemas.microsoft.com/office/drawing/2014/main" id="{8BCCBE8B-2BF8-662D-74E7-25B9E835DD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46267" y="412309"/>
            <a:ext cx="2822805" cy="5057525"/>
          </a:xfrm>
          <a:prstGeom prst="rect">
            <a:avLst/>
          </a:prstGeom>
        </p:spPr>
      </p:pic>
      <p:pic>
        <p:nvPicPr>
          <p:cNvPr id="7" name="Picture 6" descr="A picture containing text, antenna, clock, gauge&#10;&#10;Description automatically generated">
            <a:extLst>
              <a:ext uri="{FF2B5EF4-FFF2-40B4-BE49-F238E27FC236}">
                <a16:creationId xmlns:a16="http://schemas.microsoft.com/office/drawing/2014/main" id="{FC8FEE2F-91B0-74B6-B05B-6CD42A5C0F39}"/>
              </a:ext>
            </a:extLst>
          </p:cNvPr>
          <p:cNvPicPr>
            <a:picLocks noChangeAspect="1"/>
          </p:cNvPicPr>
          <p:nvPr/>
        </p:nvPicPr>
        <p:blipFill rotWithShape="1">
          <a:blip r:embed="rId5"/>
          <a:srcRect l="25583" t="1848" r="61551" b="73790"/>
          <a:stretch/>
        </p:blipFill>
        <p:spPr>
          <a:xfrm rot="10800000">
            <a:off x="10068734" y="4992443"/>
            <a:ext cx="363166" cy="1232127"/>
          </a:xfrm>
          <a:prstGeom prst="rect">
            <a:avLst/>
          </a:prstGeom>
        </p:spPr>
      </p:pic>
      <p:sp>
        <p:nvSpPr>
          <p:cNvPr id="8" name="TextBox 7">
            <a:extLst>
              <a:ext uri="{FF2B5EF4-FFF2-40B4-BE49-F238E27FC236}">
                <a16:creationId xmlns:a16="http://schemas.microsoft.com/office/drawing/2014/main" id="{D1906FDA-AE91-7A2E-5BD2-F331DD469F33}"/>
              </a:ext>
            </a:extLst>
          </p:cNvPr>
          <p:cNvSpPr txBox="1"/>
          <p:nvPr/>
        </p:nvSpPr>
        <p:spPr>
          <a:xfrm>
            <a:off x="9752119" y="5224249"/>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R</a:t>
            </a:r>
            <a:r>
              <a:rPr lang="en-GB" sz="1600" baseline="-25000" dirty="0">
                <a:solidFill>
                  <a:srgbClr val="FF0000"/>
                </a:solidFill>
                <a:latin typeface="Arial"/>
              </a:rPr>
              <a:t>2</a:t>
            </a:r>
            <a:endParaRPr kumimoji="0" lang="en-GB" sz="14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0" name="Picture 9" descr="Text, letter&#10;&#10;Description automatically generated with medium confidence">
            <a:extLst>
              <a:ext uri="{FF2B5EF4-FFF2-40B4-BE49-F238E27FC236}">
                <a16:creationId xmlns:a16="http://schemas.microsoft.com/office/drawing/2014/main" id="{B40B16C9-E887-5E07-F49F-A8770B7E3D91}"/>
              </a:ext>
            </a:extLst>
          </p:cNvPr>
          <p:cNvPicPr>
            <a:picLocks noChangeAspect="1"/>
          </p:cNvPicPr>
          <p:nvPr/>
        </p:nvPicPr>
        <p:blipFill rotWithShape="1">
          <a:blip r:embed="rId6"/>
          <a:srcRect r="71510"/>
          <a:stretch/>
        </p:blipFill>
        <p:spPr>
          <a:xfrm>
            <a:off x="10518016" y="2314807"/>
            <a:ext cx="890803" cy="566694"/>
          </a:xfrm>
          <a:prstGeom prst="rect">
            <a:avLst/>
          </a:prstGeom>
        </p:spPr>
      </p:pic>
      <p:pic>
        <p:nvPicPr>
          <p:cNvPr id="11" name="Picture 10" descr="Text, letter&#10;&#10;Description automatically generated with medium confidence">
            <a:extLst>
              <a:ext uri="{FF2B5EF4-FFF2-40B4-BE49-F238E27FC236}">
                <a16:creationId xmlns:a16="http://schemas.microsoft.com/office/drawing/2014/main" id="{C5139CC2-D479-DC77-52F2-090DD1809665}"/>
              </a:ext>
            </a:extLst>
          </p:cNvPr>
          <p:cNvPicPr>
            <a:picLocks noChangeAspect="1"/>
          </p:cNvPicPr>
          <p:nvPr/>
        </p:nvPicPr>
        <p:blipFill rotWithShape="1">
          <a:blip r:embed="rId6"/>
          <a:srcRect l="36257" r="33728"/>
          <a:stretch/>
        </p:blipFill>
        <p:spPr>
          <a:xfrm>
            <a:off x="10667604" y="3388909"/>
            <a:ext cx="938489" cy="566694"/>
          </a:xfrm>
          <a:prstGeom prst="rect">
            <a:avLst/>
          </a:prstGeom>
        </p:spPr>
      </p:pic>
      <p:pic>
        <p:nvPicPr>
          <p:cNvPr id="12" name="Picture 11" descr="Text, letter&#10;&#10;Description automatically generated with medium confidence">
            <a:extLst>
              <a:ext uri="{FF2B5EF4-FFF2-40B4-BE49-F238E27FC236}">
                <a16:creationId xmlns:a16="http://schemas.microsoft.com/office/drawing/2014/main" id="{C8FF85A8-2857-2B02-5AF8-7D1681E1D347}"/>
              </a:ext>
            </a:extLst>
          </p:cNvPr>
          <p:cNvPicPr>
            <a:picLocks noChangeAspect="1"/>
          </p:cNvPicPr>
          <p:nvPr/>
        </p:nvPicPr>
        <p:blipFill rotWithShape="1">
          <a:blip r:embed="rId6"/>
          <a:srcRect l="76020" r="1449"/>
          <a:stretch/>
        </p:blipFill>
        <p:spPr>
          <a:xfrm>
            <a:off x="9188206" y="3460019"/>
            <a:ext cx="704481" cy="566694"/>
          </a:xfrm>
          <a:prstGeom prst="rect">
            <a:avLst/>
          </a:prstGeom>
        </p:spPr>
      </p:pic>
      <p:cxnSp>
        <p:nvCxnSpPr>
          <p:cNvPr id="30" name="Straight Connector 29">
            <a:extLst>
              <a:ext uri="{FF2B5EF4-FFF2-40B4-BE49-F238E27FC236}">
                <a16:creationId xmlns:a16="http://schemas.microsoft.com/office/drawing/2014/main" id="{AD348B5E-BF78-B196-5B14-2F034510FEAB}"/>
              </a:ext>
            </a:extLst>
          </p:cNvPr>
          <p:cNvCxnSpPr>
            <a:cxnSpLocks/>
          </p:cNvCxnSpPr>
          <p:nvPr/>
        </p:nvCxnSpPr>
        <p:spPr>
          <a:xfrm>
            <a:off x="3218312" y="4696994"/>
            <a:ext cx="0" cy="46848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317D16D-E708-8230-0D7D-6F82DBA8238B}"/>
              </a:ext>
            </a:extLst>
          </p:cNvPr>
          <p:cNvSpPr txBox="1"/>
          <p:nvPr/>
        </p:nvSpPr>
        <p:spPr>
          <a:xfrm>
            <a:off x="1825987" y="4797258"/>
            <a:ext cx="65" cy="276999"/>
          </a:xfrm>
          <a:prstGeom prst="rect">
            <a:avLst/>
          </a:prstGeom>
          <a:noFill/>
        </p:spPr>
        <p:txBody>
          <a:bodyPr wrap="none" lIns="0" tIns="0" rIns="0" bIns="0" rtlCol="0">
            <a:spAutoFit/>
          </a:bodyPr>
          <a:lstStyle/>
          <a:p>
            <a:pPr algn="l"/>
            <a:endParaRPr lang="en-BE" dirty="0"/>
          </a:p>
        </p:txBody>
      </p:sp>
      <p:sp>
        <p:nvSpPr>
          <p:cNvPr id="66" name="Rectangle 65">
            <a:extLst>
              <a:ext uri="{FF2B5EF4-FFF2-40B4-BE49-F238E27FC236}">
                <a16:creationId xmlns:a16="http://schemas.microsoft.com/office/drawing/2014/main" id="{5617CECE-07E9-0FDC-6C2F-821D63ACED73}"/>
              </a:ext>
            </a:extLst>
          </p:cNvPr>
          <p:cNvSpPr/>
          <p:nvPr/>
        </p:nvSpPr>
        <p:spPr>
          <a:xfrm>
            <a:off x="9764206" y="1175167"/>
            <a:ext cx="325759"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5" name="TextBox 64">
            <a:extLst>
              <a:ext uri="{FF2B5EF4-FFF2-40B4-BE49-F238E27FC236}">
                <a16:creationId xmlns:a16="http://schemas.microsoft.com/office/drawing/2014/main" id="{F6DF062C-83E5-6056-83D5-5227884C6E19}"/>
              </a:ext>
            </a:extLst>
          </p:cNvPr>
          <p:cNvSpPr txBox="1"/>
          <p:nvPr/>
        </p:nvSpPr>
        <p:spPr>
          <a:xfrm>
            <a:off x="9752119" y="1191063"/>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R</a:t>
            </a:r>
            <a:r>
              <a:rPr kumimoji="0" lang="en-GB" sz="1600" b="0" i="0" u="none" strike="noStrike" kern="1200" cap="none" spc="0" normalizeH="0" baseline="-25000" noProof="0" dirty="0">
                <a:ln>
                  <a:noFill/>
                </a:ln>
                <a:solidFill>
                  <a:srgbClr val="FF0000"/>
                </a:solidFill>
                <a:effectLst/>
                <a:uLnTx/>
                <a:uFillTx/>
                <a:latin typeface="Arial"/>
                <a:ea typeface="+mn-ea"/>
                <a:cs typeface="+mn-cs"/>
              </a:rPr>
              <a:t>1</a:t>
            </a:r>
            <a:endParaRPr kumimoji="0" lang="en-GB" sz="1400" b="0" i="0" u="none" strike="noStrike" kern="1200" cap="none" spc="0" normalizeH="0" baseline="0" noProof="0" dirty="0">
              <a:ln>
                <a:noFill/>
              </a:ln>
              <a:solidFill>
                <a:srgbClr val="FF0000"/>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3EA0A936-C173-F7E0-7276-83DB9BABFB4D}"/>
              </a:ext>
            </a:extLst>
          </p:cNvPr>
          <p:cNvSpPr/>
          <p:nvPr/>
        </p:nvSpPr>
        <p:spPr>
          <a:xfrm>
            <a:off x="10305669" y="1882220"/>
            <a:ext cx="1303932" cy="359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2" name="Rectangle 71">
            <a:extLst>
              <a:ext uri="{FF2B5EF4-FFF2-40B4-BE49-F238E27FC236}">
                <a16:creationId xmlns:a16="http://schemas.microsoft.com/office/drawing/2014/main" id="{8C447E8C-0B36-DE8C-E159-F33A1B48D3B8}"/>
              </a:ext>
            </a:extLst>
          </p:cNvPr>
          <p:cNvSpPr/>
          <p:nvPr/>
        </p:nvSpPr>
        <p:spPr>
          <a:xfrm>
            <a:off x="10305669" y="4594860"/>
            <a:ext cx="1303932" cy="359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86" name="Straight Arrow Connector 85">
            <a:extLst>
              <a:ext uri="{FF2B5EF4-FFF2-40B4-BE49-F238E27FC236}">
                <a16:creationId xmlns:a16="http://schemas.microsoft.com/office/drawing/2014/main" id="{C320F30D-09DB-0F70-35DA-E942CDA76CD5}"/>
              </a:ext>
            </a:extLst>
          </p:cNvPr>
          <p:cNvCxnSpPr/>
          <p:nvPr/>
        </p:nvCxnSpPr>
        <p:spPr>
          <a:xfrm>
            <a:off x="3218312" y="5165477"/>
            <a:ext cx="2858751" cy="0"/>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9581D5-2152-8C69-186C-EDA3D6FF0C4B}"/>
              </a:ext>
            </a:extLst>
          </p:cNvPr>
          <p:cNvCxnSpPr>
            <a:cxnSpLocks/>
          </p:cNvCxnSpPr>
          <p:nvPr/>
        </p:nvCxnSpPr>
        <p:spPr>
          <a:xfrm>
            <a:off x="3161375" y="2920426"/>
            <a:ext cx="0" cy="46848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4353F78-87C2-74C8-5A58-392D3D10FD64}"/>
              </a:ext>
            </a:extLst>
          </p:cNvPr>
          <p:cNvCxnSpPr/>
          <p:nvPr/>
        </p:nvCxnSpPr>
        <p:spPr>
          <a:xfrm>
            <a:off x="3147973" y="2926370"/>
            <a:ext cx="2858751" cy="0"/>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B313548-3AB2-1E23-46ED-051DE84406BB}"/>
              </a:ext>
            </a:extLst>
          </p:cNvPr>
          <p:cNvCxnSpPr>
            <a:cxnSpLocks/>
          </p:cNvCxnSpPr>
          <p:nvPr/>
        </p:nvCxnSpPr>
        <p:spPr>
          <a:xfrm flipV="1">
            <a:off x="8235788" y="1993900"/>
            <a:ext cx="1923815" cy="885578"/>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A209D73-97CF-3924-E638-E0A14A11E1CD}"/>
              </a:ext>
            </a:extLst>
          </p:cNvPr>
          <p:cNvCxnSpPr>
            <a:cxnSpLocks/>
          </p:cNvCxnSpPr>
          <p:nvPr/>
        </p:nvCxnSpPr>
        <p:spPr>
          <a:xfrm flipV="1">
            <a:off x="8200619" y="4696994"/>
            <a:ext cx="1958984" cy="456761"/>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84EB8FC-8407-3C29-F8C0-7409023AD015}"/>
              </a:ext>
            </a:extLst>
          </p:cNvPr>
          <p:cNvPicPr>
            <a:picLocks noChangeAspect="1"/>
          </p:cNvPicPr>
          <p:nvPr/>
        </p:nvPicPr>
        <p:blipFill>
          <a:blip r:embed="rId7"/>
          <a:stretch>
            <a:fillRect/>
          </a:stretch>
        </p:blipFill>
        <p:spPr>
          <a:xfrm>
            <a:off x="6181606" y="1900670"/>
            <a:ext cx="1990495" cy="2046229"/>
          </a:xfrm>
          <a:prstGeom prst="rect">
            <a:avLst/>
          </a:prstGeom>
        </p:spPr>
      </p:pic>
      <p:pic>
        <p:nvPicPr>
          <p:cNvPr id="17" name="Picture 16">
            <a:extLst>
              <a:ext uri="{FF2B5EF4-FFF2-40B4-BE49-F238E27FC236}">
                <a16:creationId xmlns:a16="http://schemas.microsoft.com/office/drawing/2014/main" id="{C621176E-87D2-083D-CB7F-8AF00867BA75}"/>
              </a:ext>
            </a:extLst>
          </p:cNvPr>
          <p:cNvPicPr>
            <a:picLocks noChangeAspect="1"/>
          </p:cNvPicPr>
          <p:nvPr/>
        </p:nvPicPr>
        <p:blipFill>
          <a:blip r:embed="rId8"/>
          <a:stretch>
            <a:fillRect/>
          </a:stretch>
        </p:blipFill>
        <p:spPr>
          <a:xfrm>
            <a:off x="6177717" y="4203072"/>
            <a:ext cx="1998271" cy="2046229"/>
          </a:xfrm>
          <a:prstGeom prst="rect">
            <a:avLst/>
          </a:prstGeom>
        </p:spPr>
      </p:pic>
      <p:sp>
        <p:nvSpPr>
          <p:cNvPr id="23" name="Title 2">
            <a:extLst>
              <a:ext uri="{FF2B5EF4-FFF2-40B4-BE49-F238E27FC236}">
                <a16:creationId xmlns:a16="http://schemas.microsoft.com/office/drawing/2014/main" id="{220D817A-66CA-2D45-ECCD-3996051066C4}"/>
              </a:ext>
            </a:extLst>
          </p:cNvPr>
          <p:cNvSpPr>
            <a:spLocks noGrp="1"/>
          </p:cNvSpPr>
          <p:nvPr>
            <p:ph type="title"/>
          </p:nvPr>
        </p:nvSpPr>
        <p:spPr>
          <a:xfrm>
            <a:off x="407988" y="373593"/>
            <a:ext cx="11784012" cy="1065742"/>
          </a:xfrm>
        </p:spPr>
        <p:txBody>
          <a:bodyPr/>
          <a:lstStyle/>
          <a:p>
            <a:r>
              <a:rPr lang="en-GB" sz="2800" dirty="0"/>
              <a:t>Impedance between terminals</a:t>
            </a:r>
            <a:endParaRPr lang="en-BE" sz="2800" dirty="0"/>
          </a:p>
        </p:txBody>
      </p:sp>
      <p:sp>
        <p:nvSpPr>
          <p:cNvPr id="19" name="Rectangle 18">
            <a:extLst>
              <a:ext uri="{FF2B5EF4-FFF2-40B4-BE49-F238E27FC236}">
                <a16:creationId xmlns:a16="http://schemas.microsoft.com/office/drawing/2014/main" id="{D11D4C1B-D250-9811-2BF0-8B2C7786B056}"/>
              </a:ext>
            </a:extLst>
          </p:cNvPr>
          <p:cNvSpPr/>
          <p:nvPr/>
        </p:nvSpPr>
        <p:spPr>
          <a:xfrm>
            <a:off x="1819200" y="2879478"/>
            <a:ext cx="1142323" cy="492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33" name="Google Shape;695;p44">
                <a:extLst>
                  <a:ext uri="{FF2B5EF4-FFF2-40B4-BE49-F238E27FC236}">
                    <a16:creationId xmlns:a16="http://schemas.microsoft.com/office/drawing/2014/main" id="{5BC80C6E-C238-7647-A77C-F55201D7A0D1}"/>
                  </a:ext>
                </a:extLst>
              </p:cNvPr>
              <p:cNvSpPr txBox="1"/>
              <p:nvPr/>
            </p:nvSpPr>
            <p:spPr>
              <a:xfrm>
                <a:off x="1508473" y="3103763"/>
                <a:ext cx="157387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200" i="1" dirty="0" smtClean="0">
                          <a:solidFill>
                            <a:schemeClr val="tx2"/>
                          </a:solidFill>
                          <a:latin typeface="Cambria Math" panose="02040503050406030204" pitchFamily="18" charset="0"/>
                          <a:ea typeface="Calibri"/>
                          <a:cs typeface="Calibri"/>
                          <a:sym typeface="Calibri"/>
                        </a:rPr>
                        <m:t>𝐸𝑙𝑒𝑐𝑡𝑟𝑜𝑑𝑒</m:t>
                      </m:r>
                      <m:r>
                        <a:rPr lang="fr" sz="1200" i="1" dirty="0" smtClean="0">
                          <a:solidFill>
                            <a:schemeClr val="tx2"/>
                          </a:solidFill>
                          <a:latin typeface="Cambria Math" panose="02040503050406030204" pitchFamily="18" charset="0"/>
                          <a:ea typeface="Calibri"/>
                          <a:cs typeface="Calibri"/>
                          <a:sym typeface="Calibri"/>
                        </a:rPr>
                        <m:t> 1</m:t>
                      </m:r>
                    </m:oMath>
                  </m:oMathPara>
                </a14:m>
                <a:endParaRPr sz="1200" dirty="0">
                  <a:solidFill>
                    <a:schemeClr val="tx2"/>
                  </a:solidFill>
                  <a:latin typeface="Calibri"/>
                  <a:ea typeface="Calibri"/>
                  <a:cs typeface="Calibri"/>
                  <a:sym typeface="Calibri"/>
                </a:endParaRPr>
              </a:p>
            </p:txBody>
          </p:sp>
        </mc:Choice>
        <mc:Fallback xmlns="">
          <p:sp>
            <p:nvSpPr>
              <p:cNvPr id="33" name="Google Shape;695;p44">
                <a:extLst>
                  <a:ext uri="{FF2B5EF4-FFF2-40B4-BE49-F238E27FC236}">
                    <a16:creationId xmlns:a16="http://schemas.microsoft.com/office/drawing/2014/main" id="{5BC80C6E-C238-7647-A77C-F55201D7A0D1}"/>
                  </a:ext>
                </a:extLst>
              </p:cNvPr>
              <p:cNvSpPr txBox="1">
                <a:spLocks noRot="1" noChangeAspect="1" noMove="1" noResize="1" noEditPoints="1" noAdjustHandles="1" noChangeArrowheads="1" noChangeShapeType="1" noTextEdit="1"/>
              </p:cNvSpPr>
              <p:nvPr/>
            </p:nvSpPr>
            <p:spPr>
              <a:xfrm>
                <a:off x="1508473" y="3103763"/>
                <a:ext cx="1573872" cy="369302"/>
              </a:xfrm>
              <a:prstGeom prst="rect">
                <a:avLst/>
              </a:prstGeom>
              <a:blipFill>
                <a:blip r:embed="rId13"/>
                <a:stretch>
                  <a:fillRect/>
                </a:stretch>
              </a:blipFill>
              <a:ln>
                <a:noFill/>
              </a:ln>
            </p:spPr>
            <p:txBody>
              <a:bodyPr/>
              <a:lstStyle/>
              <a:p>
                <a:r>
                  <a:rPr lang="en-BE">
                    <a:noFill/>
                  </a:rPr>
                  <a:t> </a:t>
                </a:r>
              </a:p>
            </p:txBody>
          </p:sp>
        </mc:Fallback>
      </mc:AlternateContent>
      <p:sp>
        <p:nvSpPr>
          <p:cNvPr id="21" name="Rectangle 20">
            <a:extLst>
              <a:ext uri="{FF2B5EF4-FFF2-40B4-BE49-F238E27FC236}">
                <a16:creationId xmlns:a16="http://schemas.microsoft.com/office/drawing/2014/main" id="{22E61BF5-9DAB-248C-B8DE-9BBF43A0DD68}"/>
              </a:ext>
            </a:extLst>
          </p:cNvPr>
          <p:cNvSpPr/>
          <p:nvPr/>
        </p:nvSpPr>
        <p:spPr>
          <a:xfrm>
            <a:off x="1880855" y="4696994"/>
            <a:ext cx="1142323" cy="492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22" name="Google Shape;695;p44">
                <a:extLst>
                  <a:ext uri="{FF2B5EF4-FFF2-40B4-BE49-F238E27FC236}">
                    <a16:creationId xmlns:a16="http://schemas.microsoft.com/office/drawing/2014/main" id="{F90590CB-5976-7EF0-7AFC-19613D6C897F}"/>
                  </a:ext>
                </a:extLst>
              </p:cNvPr>
              <p:cNvSpPr txBox="1"/>
              <p:nvPr/>
            </p:nvSpPr>
            <p:spPr>
              <a:xfrm>
                <a:off x="1490844" y="4612069"/>
                <a:ext cx="157387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200" i="1" dirty="0" smtClean="0">
                          <a:solidFill>
                            <a:schemeClr val="tx2"/>
                          </a:solidFill>
                          <a:latin typeface="Cambria Math" panose="02040503050406030204" pitchFamily="18" charset="0"/>
                          <a:ea typeface="Calibri"/>
                          <a:cs typeface="Calibri"/>
                          <a:sym typeface="Calibri"/>
                        </a:rPr>
                        <m:t>𝐸𝑙𝑒𝑐𝑡𝑟𝑜𝑑𝑒</m:t>
                      </m:r>
                      <m:r>
                        <a:rPr lang="fr" sz="1200" i="1" dirty="0" smtClean="0">
                          <a:solidFill>
                            <a:schemeClr val="tx2"/>
                          </a:solidFill>
                          <a:latin typeface="Cambria Math" panose="02040503050406030204" pitchFamily="18" charset="0"/>
                          <a:ea typeface="Calibri"/>
                          <a:cs typeface="Calibri"/>
                          <a:sym typeface="Calibri"/>
                        </a:rPr>
                        <m:t> 2</m:t>
                      </m:r>
                    </m:oMath>
                  </m:oMathPara>
                </a14:m>
                <a:endParaRPr sz="1200" dirty="0">
                  <a:solidFill>
                    <a:schemeClr val="tx2"/>
                  </a:solidFill>
                  <a:latin typeface="Calibri"/>
                  <a:ea typeface="Calibri"/>
                  <a:cs typeface="Calibri"/>
                  <a:sym typeface="Calibri"/>
                </a:endParaRPr>
              </a:p>
            </p:txBody>
          </p:sp>
        </mc:Choice>
        <mc:Fallback xmlns="">
          <p:sp>
            <p:nvSpPr>
              <p:cNvPr id="22" name="Google Shape;695;p44">
                <a:extLst>
                  <a:ext uri="{FF2B5EF4-FFF2-40B4-BE49-F238E27FC236}">
                    <a16:creationId xmlns:a16="http://schemas.microsoft.com/office/drawing/2014/main" id="{F90590CB-5976-7EF0-7AFC-19613D6C897F}"/>
                  </a:ext>
                </a:extLst>
              </p:cNvPr>
              <p:cNvSpPr txBox="1">
                <a:spLocks noRot="1" noChangeAspect="1" noMove="1" noResize="1" noEditPoints="1" noAdjustHandles="1" noChangeArrowheads="1" noChangeShapeType="1" noTextEdit="1"/>
              </p:cNvSpPr>
              <p:nvPr/>
            </p:nvSpPr>
            <p:spPr>
              <a:xfrm>
                <a:off x="1490844" y="4612069"/>
                <a:ext cx="1573872" cy="369302"/>
              </a:xfrm>
              <a:prstGeom prst="rect">
                <a:avLst/>
              </a:prstGeom>
              <a:blipFill>
                <a:blip r:embed="rId14"/>
                <a:stretch>
                  <a:fillRect/>
                </a:stretch>
              </a:blipFill>
              <a:ln>
                <a:noFill/>
              </a:ln>
            </p:spPr>
            <p:txBody>
              <a:bodyPr/>
              <a:lstStyle/>
              <a:p>
                <a:r>
                  <a:rPr lang="en-BE">
                    <a:noFill/>
                  </a:rPr>
                  <a:t> </a:t>
                </a:r>
              </a:p>
            </p:txBody>
          </p:sp>
        </mc:Fallback>
      </mc:AlternateContent>
      <p:cxnSp>
        <p:nvCxnSpPr>
          <p:cNvPr id="27" name="Straight Arrow Connector 26">
            <a:extLst>
              <a:ext uri="{FF2B5EF4-FFF2-40B4-BE49-F238E27FC236}">
                <a16:creationId xmlns:a16="http://schemas.microsoft.com/office/drawing/2014/main" id="{63E963AB-F292-9A9C-E756-4BCCFC547F15}"/>
              </a:ext>
            </a:extLst>
          </p:cNvPr>
          <p:cNvCxnSpPr>
            <a:cxnSpLocks/>
          </p:cNvCxnSpPr>
          <p:nvPr/>
        </p:nvCxnSpPr>
        <p:spPr>
          <a:xfrm flipV="1">
            <a:off x="2928817" y="3478465"/>
            <a:ext cx="0" cy="726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Google Shape;695;p44">
                <a:extLst>
                  <a:ext uri="{FF2B5EF4-FFF2-40B4-BE49-F238E27FC236}">
                    <a16:creationId xmlns:a16="http://schemas.microsoft.com/office/drawing/2014/main" id="{6199AC86-5D64-13D2-6D80-361309446C6C}"/>
                  </a:ext>
                </a:extLst>
              </p:cNvPr>
              <p:cNvSpPr txBox="1"/>
              <p:nvPr/>
            </p:nvSpPr>
            <p:spPr>
              <a:xfrm>
                <a:off x="1984792" y="3628598"/>
                <a:ext cx="157387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US" sz="1200" b="0" i="1" dirty="0" smtClean="0">
                          <a:solidFill>
                            <a:srgbClr val="FF0000"/>
                          </a:solidFill>
                          <a:latin typeface="Cambria Math" panose="02040503050406030204" pitchFamily="18" charset="0"/>
                          <a:ea typeface="Calibri"/>
                          <a:cs typeface="Calibri"/>
                          <a:sym typeface="Calibri"/>
                        </a:rPr>
                        <m:t>𝑖𝑜𝑛𝑠</m:t>
                      </m:r>
                    </m:oMath>
                  </m:oMathPara>
                </a14:m>
                <a:endParaRPr sz="1200" dirty="0">
                  <a:solidFill>
                    <a:schemeClr val="tx2"/>
                  </a:solidFill>
                  <a:latin typeface="Calibri"/>
                  <a:ea typeface="Calibri"/>
                  <a:cs typeface="Calibri"/>
                  <a:sym typeface="Calibri"/>
                </a:endParaRPr>
              </a:p>
            </p:txBody>
          </p:sp>
        </mc:Choice>
        <mc:Fallback xmlns="">
          <p:sp>
            <p:nvSpPr>
              <p:cNvPr id="28" name="Google Shape;695;p44">
                <a:extLst>
                  <a:ext uri="{FF2B5EF4-FFF2-40B4-BE49-F238E27FC236}">
                    <a16:creationId xmlns:a16="http://schemas.microsoft.com/office/drawing/2014/main" id="{6199AC86-5D64-13D2-6D80-361309446C6C}"/>
                  </a:ext>
                </a:extLst>
              </p:cNvPr>
              <p:cNvSpPr txBox="1">
                <a:spLocks noRot="1" noChangeAspect="1" noMove="1" noResize="1" noEditPoints="1" noAdjustHandles="1" noChangeArrowheads="1" noChangeShapeType="1" noTextEdit="1"/>
              </p:cNvSpPr>
              <p:nvPr/>
            </p:nvSpPr>
            <p:spPr>
              <a:xfrm>
                <a:off x="1984792" y="3628598"/>
                <a:ext cx="1573872" cy="369302"/>
              </a:xfrm>
              <a:prstGeom prst="rect">
                <a:avLst/>
              </a:prstGeom>
              <a:blipFill>
                <a:blip r:embed="rId15"/>
                <a:stretch>
                  <a:fillRect/>
                </a:stretch>
              </a:blipFill>
              <a:ln>
                <a:noFill/>
              </a:ln>
            </p:spPr>
            <p:txBody>
              <a:bodyPr/>
              <a:lstStyle/>
              <a:p>
                <a:r>
                  <a:rPr lang="en-BE">
                    <a:noFill/>
                  </a:rPr>
                  <a:t> </a:t>
                </a:r>
              </a:p>
            </p:txBody>
          </p:sp>
        </mc:Fallback>
      </mc:AlternateContent>
      <p:pic>
        <p:nvPicPr>
          <p:cNvPr id="18" name="Picture 17" descr="Logo&#10;&#10;Description automatically generated with medium confidence">
            <a:extLst>
              <a:ext uri="{FF2B5EF4-FFF2-40B4-BE49-F238E27FC236}">
                <a16:creationId xmlns:a16="http://schemas.microsoft.com/office/drawing/2014/main" id="{09E7025C-4337-C7E0-4424-5F454657B28B}"/>
              </a:ext>
            </a:extLst>
          </p:cNvPr>
          <p:cNvPicPr>
            <a:picLocks noChangeAspect="1"/>
          </p:cNvPicPr>
          <p:nvPr/>
        </p:nvPicPr>
        <p:blipFill rotWithShape="1">
          <a:blip r:embed="rId1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20" name="Picture 19" descr="Graphical user interface, Teams&#10;&#10;Description automatically generated with medium confidence">
            <a:extLst>
              <a:ext uri="{FF2B5EF4-FFF2-40B4-BE49-F238E27FC236}">
                <a16:creationId xmlns:a16="http://schemas.microsoft.com/office/drawing/2014/main" id="{BF66AA74-B3A8-3D64-8B31-67BE21058580}"/>
              </a:ext>
            </a:extLst>
          </p:cNvPr>
          <p:cNvPicPr>
            <a:picLocks noChangeAspect="1"/>
          </p:cNvPicPr>
          <p:nvPr/>
        </p:nvPicPr>
        <p:blipFill rotWithShape="1">
          <a:blip r:embed="rId1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680246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Content Placeholder 1">
            <a:extLst>
              <a:ext uri="{FF2B5EF4-FFF2-40B4-BE49-F238E27FC236}">
                <a16:creationId xmlns:a16="http://schemas.microsoft.com/office/drawing/2014/main" id="{85CEFCC6-1DA1-5E42-84CC-40CB2B6AC696}"/>
              </a:ext>
            </a:extLst>
          </p:cNvPr>
          <p:cNvSpPr>
            <a:spLocks noGrp="1"/>
          </p:cNvSpPr>
          <p:nvPr>
            <p:ph idx="1"/>
          </p:nvPr>
        </p:nvSpPr>
        <p:spPr>
          <a:xfrm>
            <a:off x="403199" y="1115219"/>
            <a:ext cx="11380811" cy="922430"/>
          </a:xfrm>
        </p:spPr>
        <p:txBody>
          <a:bodyPr/>
          <a:lstStyle/>
          <a:p>
            <a:pPr>
              <a:lnSpc>
                <a:spcPct val="100000"/>
              </a:lnSpc>
            </a:pPr>
            <a:r>
              <a:rPr lang="en-US" sz="1800" dirty="0"/>
              <a:t>Alternatively, we can view the external impedance elements as a part of the detector medium and absorb them into the weighting potential.</a:t>
            </a:r>
            <a:endParaRPr lang="en-GB" sz="1800" b="0" dirty="0"/>
          </a:p>
          <a:p>
            <a:endParaRPr lang="en-US" sz="1800" dirty="0"/>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24" name="Picture 23" descr="Chart, line chart&#10;&#10;Description automatically generated">
            <a:extLst>
              <a:ext uri="{FF2B5EF4-FFF2-40B4-BE49-F238E27FC236}">
                <a16:creationId xmlns:a16="http://schemas.microsoft.com/office/drawing/2014/main" id="{173F32D0-AD62-6D29-22DB-2FA36AADCF03}"/>
              </a:ext>
            </a:extLst>
          </p:cNvPr>
          <p:cNvPicPr>
            <a:picLocks noChangeAspect="1"/>
          </p:cNvPicPr>
          <p:nvPr/>
        </p:nvPicPr>
        <p:blipFill>
          <a:blip r:embed="rId3"/>
          <a:stretch>
            <a:fillRect/>
          </a:stretch>
        </p:blipFill>
        <p:spPr>
          <a:xfrm>
            <a:off x="6959587" y="1978950"/>
            <a:ext cx="4488586" cy="4166929"/>
          </a:xfrm>
          <a:prstGeom prst="rect">
            <a:avLst/>
          </a:prstGeom>
        </p:spPr>
      </p:pic>
      <p:sp>
        <p:nvSpPr>
          <p:cNvPr id="67" name="TextBox 66">
            <a:extLst>
              <a:ext uri="{FF2B5EF4-FFF2-40B4-BE49-F238E27FC236}">
                <a16:creationId xmlns:a16="http://schemas.microsoft.com/office/drawing/2014/main" id="{C2E31228-CC4D-798D-7A77-6568944DA3AC}"/>
              </a:ext>
            </a:extLst>
          </p:cNvPr>
          <p:cNvSpPr txBox="1"/>
          <p:nvPr/>
        </p:nvSpPr>
        <p:spPr>
          <a:xfrm>
            <a:off x="2736974" y="5044037"/>
            <a:ext cx="65" cy="276999"/>
          </a:xfrm>
          <a:prstGeom prst="rect">
            <a:avLst/>
          </a:prstGeom>
          <a:noFill/>
        </p:spPr>
        <p:txBody>
          <a:bodyPr wrap="none" lIns="0" tIns="0" rIns="0" bIns="0" rtlCol="0">
            <a:spAutoFit/>
          </a:bodyPr>
          <a:lstStyle/>
          <a:p>
            <a:pPr algn="l"/>
            <a:endParaRPr lang="en-BE" dirty="0"/>
          </a:p>
        </p:txBody>
      </p:sp>
      <p:sp>
        <p:nvSpPr>
          <p:cNvPr id="100" name="Content Placeholder 1">
            <a:extLst>
              <a:ext uri="{FF2B5EF4-FFF2-40B4-BE49-F238E27FC236}">
                <a16:creationId xmlns:a16="http://schemas.microsoft.com/office/drawing/2014/main" id="{B7F879AE-29A8-C895-15AC-B7732E6076CA}"/>
              </a:ext>
            </a:extLst>
          </p:cNvPr>
          <p:cNvSpPr txBox="1">
            <a:spLocks/>
          </p:cNvSpPr>
          <p:nvPr/>
        </p:nvSpPr>
        <p:spPr>
          <a:xfrm>
            <a:off x="403199" y="2212736"/>
            <a:ext cx="6338795" cy="603566"/>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1800" b="0" dirty="0"/>
              <a:t>This will show up as a time-dependent contribution on top of the one already provided from the resistive layer. </a:t>
            </a:r>
            <a:endParaRPr lang="en-GB" sz="1800" b="0" dirty="0"/>
          </a:p>
        </p:txBody>
      </p:sp>
      <p:sp>
        <p:nvSpPr>
          <p:cNvPr id="104" name="TextBox 45">
            <a:extLst>
              <a:ext uri="{FF2B5EF4-FFF2-40B4-BE49-F238E27FC236}">
                <a16:creationId xmlns:a16="http://schemas.microsoft.com/office/drawing/2014/main" id="{1918E263-CD3B-51D7-3855-AD59ABCB2205}"/>
              </a:ext>
            </a:extLst>
          </p:cNvPr>
          <p:cNvSpPr txBox="1"/>
          <p:nvPr/>
        </p:nvSpPr>
        <p:spPr>
          <a:xfrm>
            <a:off x="6759261" y="6449488"/>
            <a:ext cx="2805255" cy="369332"/>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tx2"/>
                </a:solidFill>
              </a:rPr>
              <a:t>COMSOL’s electrical circuit interface: </a:t>
            </a:r>
            <a:r>
              <a:rPr lang="en-GB" sz="1200" dirty="0">
                <a:solidFill>
                  <a:schemeClr val="tx2"/>
                </a:solidFill>
                <a:hlinkClick r:id="rId4"/>
              </a:rPr>
              <a:t>link</a:t>
            </a:r>
            <a:endParaRPr lang="en-GB" sz="1200" dirty="0">
              <a:solidFill>
                <a:schemeClr val="tx2"/>
              </a:solidFill>
            </a:endParaRPr>
          </a:p>
          <a:p>
            <a:endParaRPr lang="en-GB" sz="1200" dirty="0">
              <a:solidFill>
                <a:schemeClr val="tx2"/>
              </a:solidFill>
            </a:endParaRPr>
          </a:p>
        </p:txBody>
      </p:sp>
      <p:sp>
        <p:nvSpPr>
          <p:cNvPr id="11" name="Title 2">
            <a:extLst>
              <a:ext uri="{FF2B5EF4-FFF2-40B4-BE49-F238E27FC236}">
                <a16:creationId xmlns:a16="http://schemas.microsoft.com/office/drawing/2014/main" id="{AD48202E-5778-D4CB-9732-E18AFB52C1A5}"/>
              </a:ext>
            </a:extLst>
          </p:cNvPr>
          <p:cNvSpPr>
            <a:spLocks noGrp="1"/>
          </p:cNvSpPr>
          <p:nvPr>
            <p:ph type="title"/>
          </p:nvPr>
        </p:nvSpPr>
        <p:spPr>
          <a:xfrm>
            <a:off x="407988" y="373593"/>
            <a:ext cx="11784012" cy="1065742"/>
          </a:xfrm>
        </p:spPr>
        <p:txBody>
          <a:bodyPr/>
          <a:lstStyle/>
          <a:p>
            <a:r>
              <a:rPr lang="en-GB" sz="2800" dirty="0"/>
              <a:t>Impedance between terminals</a:t>
            </a:r>
            <a:endParaRPr lang="en-BE" sz="2800" dirty="0"/>
          </a:p>
        </p:txBody>
      </p:sp>
      <p:pic>
        <p:nvPicPr>
          <p:cNvPr id="3" name="Picture 2" descr="A diagram of a circuit&#10;&#10;Description automatically generated">
            <a:extLst>
              <a:ext uri="{FF2B5EF4-FFF2-40B4-BE49-F238E27FC236}">
                <a16:creationId xmlns:a16="http://schemas.microsoft.com/office/drawing/2014/main" id="{F210C8F4-5A0D-9518-E824-F332B6FE201D}"/>
              </a:ext>
            </a:extLst>
          </p:cNvPr>
          <p:cNvPicPr>
            <a:picLocks noChangeAspect="1"/>
          </p:cNvPicPr>
          <p:nvPr/>
        </p:nvPicPr>
        <p:blipFill>
          <a:blip r:embed="rId5"/>
          <a:stretch>
            <a:fillRect/>
          </a:stretch>
        </p:blipFill>
        <p:spPr>
          <a:xfrm>
            <a:off x="1813071" y="3547154"/>
            <a:ext cx="3087664" cy="1948911"/>
          </a:xfrm>
          <a:prstGeom prst="rect">
            <a:avLst/>
          </a:prstGeom>
        </p:spPr>
      </p:pic>
      <p:sp>
        <p:nvSpPr>
          <p:cNvPr id="9" name="Rectangle 8">
            <a:extLst>
              <a:ext uri="{FF2B5EF4-FFF2-40B4-BE49-F238E27FC236}">
                <a16:creationId xmlns:a16="http://schemas.microsoft.com/office/drawing/2014/main" id="{85E585D2-6C5C-4218-BDDC-45F85FC0FE1A}"/>
              </a:ext>
            </a:extLst>
          </p:cNvPr>
          <p:cNvSpPr/>
          <p:nvPr/>
        </p:nvSpPr>
        <p:spPr>
          <a:xfrm>
            <a:off x="2426159" y="3856177"/>
            <a:ext cx="1142323" cy="577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9D30CC04-FC11-2980-CC03-728B85F16F10}"/>
              </a:ext>
            </a:extLst>
          </p:cNvPr>
          <p:cNvSpPr txBox="1"/>
          <p:nvPr/>
        </p:nvSpPr>
        <p:spPr>
          <a:xfrm>
            <a:off x="1926720" y="5250960"/>
            <a:ext cx="65" cy="276999"/>
          </a:xfrm>
          <a:prstGeom prst="rect">
            <a:avLst/>
          </a:prstGeom>
          <a:noFill/>
        </p:spPr>
        <p:txBody>
          <a:bodyPr wrap="none" lIns="0" tIns="0" rIns="0" bIns="0" rtlCol="0">
            <a:spAutoFit/>
          </a:bodyPr>
          <a:lstStyle/>
          <a:p>
            <a:pPr algn="l"/>
            <a:endParaRPr lang="en-BE" dirty="0"/>
          </a:p>
        </p:txBody>
      </p:sp>
      <p:sp>
        <p:nvSpPr>
          <p:cNvPr id="16" name="Rectangle 15">
            <a:extLst>
              <a:ext uri="{FF2B5EF4-FFF2-40B4-BE49-F238E27FC236}">
                <a16:creationId xmlns:a16="http://schemas.microsoft.com/office/drawing/2014/main" id="{77A21F40-80CE-C447-0559-2F2663A81C04}"/>
              </a:ext>
            </a:extLst>
          </p:cNvPr>
          <p:cNvSpPr/>
          <p:nvPr/>
        </p:nvSpPr>
        <p:spPr>
          <a:xfrm>
            <a:off x="1919933" y="3318892"/>
            <a:ext cx="1142323" cy="492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17" name="Google Shape;695;p44">
                <a:extLst>
                  <a:ext uri="{FF2B5EF4-FFF2-40B4-BE49-F238E27FC236}">
                    <a16:creationId xmlns:a16="http://schemas.microsoft.com/office/drawing/2014/main" id="{2FAE7DB6-B0AA-6912-CE7D-858B1B31A1DD}"/>
                  </a:ext>
                </a:extLst>
              </p:cNvPr>
              <p:cNvSpPr txBox="1"/>
              <p:nvPr/>
            </p:nvSpPr>
            <p:spPr>
              <a:xfrm>
                <a:off x="1609206" y="3557465"/>
                <a:ext cx="157387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200" i="1" dirty="0" smtClean="0">
                          <a:solidFill>
                            <a:schemeClr val="tx2"/>
                          </a:solidFill>
                          <a:latin typeface="Cambria Math" panose="02040503050406030204" pitchFamily="18" charset="0"/>
                          <a:ea typeface="Calibri"/>
                          <a:cs typeface="Calibri"/>
                          <a:sym typeface="Calibri"/>
                        </a:rPr>
                        <m:t>𝐸𝑙𝑒𝑐𝑡𝑟𝑜𝑑𝑒</m:t>
                      </m:r>
                      <m:r>
                        <a:rPr lang="fr" sz="1200" i="1" dirty="0" smtClean="0">
                          <a:solidFill>
                            <a:schemeClr val="tx2"/>
                          </a:solidFill>
                          <a:latin typeface="Cambria Math" panose="02040503050406030204" pitchFamily="18" charset="0"/>
                          <a:ea typeface="Calibri"/>
                          <a:cs typeface="Calibri"/>
                          <a:sym typeface="Calibri"/>
                        </a:rPr>
                        <m:t> 1</m:t>
                      </m:r>
                    </m:oMath>
                  </m:oMathPara>
                </a14:m>
                <a:endParaRPr sz="1200" dirty="0">
                  <a:solidFill>
                    <a:schemeClr val="tx2"/>
                  </a:solidFill>
                  <a:latin typeface="Calibri"/>
                  <a:ea typeface="Calibri"/>
                  <a:cs typeface="Calibri"/>
                  <a:sym typeface="Calibri"/>
                </a:endParaRPr>
              </a:p>
            </p:txBody>
          </p:sp>
        </mc:Choice>
        <mc:Fallback xmlns="">
          <p:sp>
            <p:nvSpPr>
              <p:cNvPr id="17" name="Google Shape;695;p44">
                <a:extLst>
                  <a:ext uri="{FF2B5EF4-FFF2-40B4-BE49-F238E27FC236}">
                    <a16:creationId xmlns:a16="http://schemas.microsoft.com/office/drawing/2014/main" id="{2FAE7DB6-B0AA-6912-CE7D-858B1B31A1DD}"/>
                  </a:ext>
                </a:extLst>
              </p:cNvPr>
              <p:cNvSpPr txBox="1">
                <a:spLocks noRot="1" noChangeAspect="1" noMove="1" noResize="1" noEditPoints="1" noAdjustHandles="1" noChangeArrowheads="1" noChangeShapeType="1" noTextEdit="1"/>
              </p:cNvSpPr>
              <p:nvPr/>
            </p:nvSpPr>
            <p:spPr>
              <a:xfrm>
                <a:off x="1609206" y="3557465"/>
                <a:ext cx="1573872" cy="369302"/>
              </a:xfrm>
              <a:prstGeom prst="rect">
                <a:avLst/>
              </a:prstGeom>
              <a:blipFill>
                <a:blip r:embed="rId10"/>
                <a:stretch>
                  <a:fillRect/>
                </a:stretch>
              </a:blipFill>
              <a:ln>
                <a:noFill/>
              </a:ln>
            </p:spPr>
            <p:txBody>
              <a:bodyPr/>
              <a:lstStyle/>
              <a:p>
                <a:r>
                  <a:rPr lang="en-BE">
                    <a:noFill/>
                  </a:rPr>
                  <a:t> </a:t>
                </a:r>
              </a:p>
            </p:txBody>
          </p:sp>
        </mc:Fallback>
      </mc:AlternateContent>
      <p:sp>
        <p:nvSpPr>
          <p:cNvPr id="18" name="Rectangle 17">
            <a:extLst>
              <a:ext uri="{FF2B5EF4-FFF2-40B4-BE49-F238E27FC236}">
                <a16:creationId xmlns:a16="http://schemas.microsoft.com/office/drawing/2014/main" id="{696A49E8-593B-A0B6-1D80-54913AB95D78}"/>
              </a:ext>
            </a:extLst>
          </p:cNvPr>
          <p:cNvSpPr/>
          <p:nvPr/>
        </p:nvSpPr>
        <p:spPr>
          <a:xfrm>
            <a:off x="1981588" y="5174446"/>
            <a:ext cx="1142323" cy="492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mc:AlternateContent xmlns:mc="http://schemas.openxmlformats.org/markup-compatibility/2006" xmlns:a14="http://schemas.microsoft.com/office/drawing/2010/main">
        <mc:Choice Requires="a14">
          <p:sp>
            <p:nvSpPr>
              <p:cNvPr id="19" name="Google Shape;695;p44">
                <a:extLst>
                  <a:ext uri="{FF2B5EF4-FFF2-40B4-BE49-F238E27FC236}">
                    <a16:creationId xmlns:a16="http://schemas.microsoft.com/office/drawing/2014/main" id="{4E2D3031-6365-0EA2-0FB3-7F0B0FCF50D0}"/>
                  </a:ext>
                </a:extLst>
              </p:cNvPr>
              <p:cNvSpPr txBox="1"/>
              <p:nvPr/>
            </p:nvSpPr>
            <p:spPr>
              <a:xfrm>
                <a:off x="1591577" y="5077646"/>
                <a:ext cx="1573872"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fr" sz="1200" i="1" dirty="0" smtClean="0">
                          <a:solidFill>
                            <a:schemeClr val="tx2"/>
                          </a:solidFill>
                          <a:latin typeface="Cambria Math" panose="02040503050406030204" pitchFamily="18" charset="0"/>
                          <a:ea typeface="Calibri"/>
                          <a:cs typeface="Calibri"/>
                          <a:sym typeface="Calibri"/>
                        </a:rPr>
                        <m:t>𝐸𝑙𝑒𝑐𝑡𝑟𝑜𝑑𝑒</m:t>
                      </m:r>
                      <m:r>
                        <a:rPr lang="fr" sz="1200" i="1" dirty="0" smtClean="0">
                          <a:solidFill>
                            <a:schemeClr val="tx2"/>
                          </a:solidFill>
                          <a:latin typeface="Cambria Math" panose="02040503050406030204" pitchFamily="18" charset="0"/>
                          <a:ea typeface="Calibri"/>
                          <a:cs typeface="Calibri"/>
                          <a:sym typeface="Calibri"/>
                        </a:rPr>
                        <m:t> 2</m:t>
                      </m:r>
                    </m:oMath>
                  </m:oMathPara>
                </a14:m>
                <a:endParaRPr sz="1200" dirty="0">
                  <a:solidFill>
                    <a:schemeClr val="tx2"/>
                  </a:solidFill>
                  <a:latin typeface="Calibri"/>
                  <a:ea typeface="Calibri"/>
                  <a:cs typeface="Calibri"/>
                  <a:sym typeface="Calibri"/>
                </a:endParaRPr>
              </a:p>
            </p:txBody>
          </p:sp>
        </mc:Choice>
        <mc:Fallback xmlns="">
          <p:sp>
            <p:nvSpPr>
              <p:cNvPr id="19" name="Google Shape;695;p44">
                <a:extLst>
                  <a:ext uri="{FF2B5EF4-FFF2-40B4-BE49-F238E27FC236}">
                    <a16:creationId xmlns:a16="http://schemas.microsoft.com/office/drawing/2014/main" id="{4E2D3031-6365-0EA2-0FB3-7F0B0FCF50D0}"/>
                  </a:ext>
                </a:extLst>
              </p:cNvPr>
              <p:cNvSpPr txBox="1">
                <a:spLocks noRot="1" noChangeAspect="1" noMove="1" noResize="1" noEditPoints="1" noAdjustHandles="1" noChangeArrowheads="1" noChangeShapeType="1" noTextEdit="1"/>
              </p:cNvSpPr>
              <p:nvPr/>
            </p:nvSpPr>
            <p:spPr>
              <a:xfrm>
                <a:off x="1591577" y="5077646"/>
                <a:ext cx="1573872" cy="369302"/>
              </a:xfrm>
              <a:prstGeom prst="rect">
                <a:avLst/>
              </a:prstGeom>
              <a:blipFill>
                <a:blip r:embed="rId11"/>
                <a:stretch>
                  <a:fillRect/>
                </a:stretch>
              </a:blipFill>
              <a:ln>
                <a:noFill/>
              </a:ln>
            </p:spPr>
            <p:txBody>
              <a:bodyPr/>
              <a:lstStyle/>
              <a:p>
                <a:r>
                  <a:rPr lang="en-BE">
                    <a:noFill/>
                  </a:rPr>
                  <a:t> </a:t>
                </a:r>
              </a:p>
            </p:txBody>
          </p:sp>
        </mc:Fallback>
      </mc:AlternateContent>
      <p:cxnSp>
        <p:nvCxnSpPr>
          <p:cNvPr id="76" name="Straight Connector 75">
            <a:extLst>
              <a:ext uri="{FF2B5EF4-FFF2-40B4-BE49-F238E27FC236}">
                <a16:creationId xmlns:a16="http://schemas.microsoft.com/office/drawing/2014/main" id="{A42B1543-7802-EAAA-FCE0-EC261DC63AEF}"/>
              </a:ext>
            </a:extLst>
          </p:cNvPr>
          <p:cNvCxnSpPr>
            <a:cxnSpLocks/>
          </p:cNvCxnSpPr>
          <p:nvPr/>
        </p:nvCxnSpPr>
        <p:spPr>
          <a:xfrm>
            <a:off x="3455563" y="3380345"/>
            <a:ext cx="859" cy="4251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837868A-93CB-1B84-F2BA-6E7DCFF54A0D}"/>
              </a:ext>
            </a:extLst>
          </p:cNvPr>
          <p:cNvGrpSpPr/>
          <p:nvPr/>
        </p:nvGrpSpPr>
        <p:grpSpPr>
          <a:xfrm rot="5400000">
            <a:off x="4065594" y="3333261"/>
            <a:ext cx="360000" cy="105806"/>
            <a:chOff x="3513224" y="2713020"/>
            <a:chExt cx="360000" cy="105806"/>
          </a:xfrm>
        </p:grpSpPr>
        <p:cxnSp>
          <p:nvCxnSpPr>
            <p:cNvPr id="77" name="Straight Connector 76">
              <a:extLst>
                <a:ext uri="{FF2B5EF4-FFF2-40B4-BE49-F238E27FC236}">
                  <a16:creationId xmlns:a16="http://schemas.microsoft.com/office/drawing/2014/main" id="{0DBC5010-B9DF-8290-8D9B-9F2CFC22D630}"/>
                </a:ext>
              </a:extLst>
            </p:cNvPr>
            <p:cNvCxnSpPr/>
            <p:nvPr/>
          </p:nvCxnSpPr>
          <p:spPr>
            <a:xfrm flipV="1">
              <a:off x="3513224" y="2818826"/>
              <a:ext cx="360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F37F52-6CF2-4422-2830-BBD3D78F1451}"/>
                </a:ext>
              </a:extLst>
            </p:cNvPr>
            <p:cNvCxnSpPr/>
            <p:nvPr/>
          </p:nvCxnSpPr>
          <p:spPr>
            <a:xfrm flipV="1">
              <a:off x="3574424" y="2765923"/>
              <a:ext cx="237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3BAEFD1-3C86-3B1D-046D-D2C87BBC8F79}"/>
                </a:ext>
              </a:extLst>
            </p:cNvPr>
            <p:cNvCxnSpPr/>
            <p:nvPr/>
          </p:nvCxnSpPr>
          <p:spPr>
            <a:xfrm flipV="1">
              <a:off x="3635624" y="2713020"/>
              <a:ext cx="11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4447C7DE-E68E-3FCC-FE01-3244A7BB350D}"/>
              </a:ext>
            </a:extLst>
          </p:cNvPr>
          <p:cNvCxnSpPr>
            <a:cxnSpLocks/>
          </p:cNvCxnSpPr>
          <p:nvPr/>
        </p:nvCxnSpPr>
        <p:spPr>
          <a:xfrm flipH="1">
            <a:off x="3456422" y="3380496"/>
            <a:ext cx="7362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1EB8611D-A5F6-2F7C-7245-7453F517B919}"/>
              </a:ext>
            </a:extLst>
          </p:cNvPr>
          <p:cNvSpPr/>
          <p:nvPr/>
        </p:nvSpPr>
        <p:spPr>
          <a:xfrm rot="5400000">
            <a:off x="3760061" y="3170264"/>
            <a:ext cx="155141" cy="406400"/>
          </a:xfrm>
          <a:prstGeom prst="rect">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9" name="TextBox 88">
            <a:extLst>
              <a:ext uri="{FF2B5EF4-FFF2-40B4-BE49-F238E27FC236}">
                <a16:creationId xmlns:a16="http://schemas.microsoft.com/office/drawing/2014/main" id="{842C48D8-3F03-5688-6811-0203B3D37919}"/>
              </a:ext>
            </a:extLst>
          </p:cNvPr>
          <p:cNvSpPr txBox="1"/>
          <p:nvPr/>
        </p:nvSpPr>
        <p:spPr>
          <a:xfrm>
            <a:off x="3580960" y="2911581"/>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Arial"/>
                <a:ea typeface="+mn-ea"/>
                <a:cs typeface="+mn-cs"/>
              </a:rPr>
              <a:t>R</a:t>
            </a:r>
            <a:r>
              <a:rPr kumimoji="0" lang="en-GB" sz="1600" b="0" i="0" u="none" strike="noStrike" kern="1200" cap="none" spc="0" normalizeH="0" baseline="-25000" noProof="0" dirty="0">
                <a:ln>
                  <a:noFill/>
                </a:ln>
                <a:solidFill>
                  <a:schemeClr val="tx2"/>
                </a:solidFill>
                <a:effectLst/>
                <a:uLnTx/>
                <a:uFillTx/>
                <a:latin typeface="Arial"/>
                <a:ea typeface="+mn-ea"/>
                <a:cs typeface="+mn-cs"/>
              </a:rPr>
              <a:t>1</a:t>
            </a:r>
            <a:endParaRPr kumimoji="0" lang="en-GB" sz="1400" b="0" i="0" u="none" strike="noStrike" kern="1200" cap="none" spc="0" normalizeH="0" baseline="0" noProof="0" dirty="0">
              <a:ln>
                <a:noFill/>
              </a:ln>
              <a:solidFill>
                <a:schemeClr val="tx2"/>
              </a:solidFill>
              <a:effectLst/>
              <a:uLnTx/>
              <a:uFillTx/>
              <a:latin typeface="Arial"/>
              <a:ea typeface="+mn-ea"/>
              <a:cs typeface="+mn-cs"/>
            </a:endParaRPr>
          </a:p>
        </p:txBody>
      </p:sp>
      <p:cxnSp>
        <p:nvCxnSpPr>
          <p:cNvPr id="60" name="Straight Connector 59">
            <a:extLst>
              <a:ext uri="{FF2B5EF4-FFF2-40B4-BE49-F238E27FC236}">
                <a16:creationId xmlns:a16="http://schemas.microsoft.com/office/drawing/2014/main" id="{7DFF6FA0-5C46-7A62-9CCE-67BA117B8407}"/>
              </a:ext>
            </a:extLst>
          </p:cNvPr>
          <p:cNvCxnSpPr>
            <a:cxnSpLocks/>
          </p:cNvCxnSpPr>
          <p:nvPr/>
        </p:nvCxnSpPr>
        <p:spPr>
          <a:xfrm>
            <a:off x="3550655" y="5158915"/>
            <a:ext cx="0" cy="46848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AFFEB0D-77A0-C66F-F578-0DCF25F04CC5}"/>
              </a:ext>
            </a:extLst>
          </p:cNvPr>
          <p:cNvSpPr txBox="1"/>
          <p:nvPr/>
        </p:nvSpPr>
        <p:spPr>
          <a:xfrm>
            <a:off x="3657954" y="5760222"/>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2"/>
                </a:solidFill>
                <a:effectLst/>
                <a:uLnTx/>
                <a:uFillTx/>
                <a:latin typeface="Arial"/>
                <a:ea typeface="+mn-ea"/>
                <a:cs typeface="+mn-cs"/>
              </a:rPr>
              <a:t>R</a:t>
            </a:r>
            <a:r>
              <a:rPr lang="en-GB" sz="1600" baseline="-25000" dirty="0">
                <a:solidFill>
                  <a:schemeClr val="tx2"/>
                </a:solidFill>
                <a:latin typeface="Arial"/>
              </a:rPr>
              <a:t>2</a:t>
            </a:r>
            <a:endParaRPr kumimoji="0" lang="en-GB" sz="1400" b="0" i="0" u="none" strike="noStrike" kern="1200" cap="none" spc="0" normalizeH="0" baseline="0" noProof="0" dirty="0">
              <a:ln>
                <a:noFill/>
              </a:ln>
              <a:solidFill>
                <a:schemeClr val="tx2"/>
              </a:solidFill>
              <a:effectLst/>
              <a:uLnTx/>
              <a:uFillTx/>
              <a:latin typeface="Arial"/>
              <a:ea typeface="+mn-ea"/>
              <a:cs typeface="+mn-cs"/>
            </a:endParaRPr>
          </a:p>
        </p:txBody>
      </p:sp>
      <p:cxnSp>
        <p:nvCxnSpPr>
          <p:cNvPr id="96" name="Straight Connector 95">
            <a:extLst>
              <a:ext uri="{FF2B5EF4-FFF2-40B4-BE49-F238E27FC236}">
                <a16:creationId xmlns:a16="http://schemas.microsoft.com/office/drawing/2014/main" id="{4028FE33-FF21-B077-2600-5548FA795414}"/>
              </a:ext>
            </a:extLst>
          </p:cNvPr>
          <p:cNvCxnSpPr>
            <a:cxnSpLocks/>
          </p:cNvCxnSpPr>
          <p:nvPr/>
        </p:nvCxnSpPr>
        <p:spPr>
          <a:xfrm flipH="1">
            <a:off x="3541844" y="5623637"/>
            <a:ext cx="7362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360315DD-D79C-534E-63C0-EC1AEE7DCC79}"/>
              </a:ext>
            </a:extLst>
          </p:cNvPr>
          <p:cNvSpPr/>
          <p:nvPr/>
        </p:nvSpPr>
        <p:spPr>
          <a:xfrm rot="5400000">
            <a:off x="3845483" y="5413405"/>
            <a:ext cx="155141" cy="406400"/>
          </a:xfrm>
          <a:prstGeom prst="rect">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8" name="TextBox 97">
            <a:extLst>
              <a:ext uri="{FF2B5EF4-FFF2-40B4-BE49-F238E27FC236}">
                <a16:creationId xmlns:a16="http://schemas.microsoft.com/office/drawing/2014/main" id="{F2B9FF6E-64D1-88EE-2689-E6EF50F4F3E3}"/>
              </a:ext>
            </a:extLst>
          </p:cNvPr>
          <p:cNvSpPr txBox="1"/>
          <p:nvPr/>
        </p:nvSpPr>
        <p:spPr>
          <a:xfrm>
            <a:off x="4322091" y="5508883"/>
            <a:ext cx="514564" cy="215444"/>
          </a:xfrm>
          <a:prstGeom prst="rect">
            <a:avLst/>
          </a:prstGeom>
          <a:noFill/>
        </p:spPr>
        <p:txBody>
          <a:bodyPr wrap="none" lIns="0" tIns="0" rIns="0" bIns="0" rtlCol="0">
            <a:spAutoFit/>
          </a:bodyPr>
          <a:lstStyle/>
          <a:p>
            <a:pPr algn="l"/>
            <a:r>
              <a:rPr lang="en-GB" sz="1400" dirty="0" err="1">
                <a:solidFill>
                  <a:schemeClr val="tx2"/>
                </a:solidFill>
              </a:rPr>
              <a:t>V</a:t>
            </a:r>
            <a:r>
              <a:rPr lang="en-GB" sz="1400" baseline="-25000" dirty="0" err="1">
                <a:solidFill>
                  <a:schemeClr val="tx2"/>
                </a:solidFill>
              </a:rPr>
              <a:t>w</a:t>
            </a:r>
            <a:r>
              <a:rPr lang="en-GB" sz="1400" dirty="0">
                <a:solidFill>
                  <a:schemeClr val="tx2"/>
                </a:solidFill>
              </a:rPr>
              <a:t>ϴ(t)</a:t>
            </a:r>
            <a:endParaRPr lang="en-GB" dirty="0">
              <a:solidFill>
                <a:schemeClr val="tx2"/>
              </a:solidFill>
            </a:endParaRPr>
          </a:p>
        </p:txBody>
      </p:sp>
      <p:pic>
        <p:nvPicPr>
          <p:cNvPr id="10" name="Picture 9" descr="Logo&#10;&#10;Description automatically generated with medium confidence">
            <a:extLst>
              <a:ext uri="{FF2B5EF4-FFF2-40B4-BE49-F238E27FC236}">
                <a16:creationId xmlns:a16="http://schemas.microsoft.com/office/drawing/2014/main" id="{5D6E3368-D6C4-273D-94D8-447EAAEF5B44}"/>
              </a:ext>
            </a:extLst>
          </p:cNvPr>
          <p:cNvPicPr>
            <a:picLocks noChangeAspect="1"/>
          </p:cNvPicPr>
          <p:nvPr/>
        </p:nvPicPr>
        <p:blipFill rotWithShape="1">
          <a:blip r:embed="rId12">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2" name="Picture 11" descr="Graphical user interface, Teams&#10;&#10;Description automatically generated with medium confidence">
            <a:extLst>
              <a:ext uri="{FF2B5EF4-FFF2-40B4-BE49-F238E27FC236}">
                <a16:creationId xmlns:a16="http://schemas.microsoft.com/office/drawing/2014/main" id="{F41619B7-39D2-87BF-FE9A-CBA00B73506E}"/>
              </a:ext>
            </a:extLst>
          </p:cNvPr>
          <p:cNvPicPr>
            <a:picLocks noChangeAspect="1"/>
          </p:cNvPicPr>
          <p:nvPr/>
        </p:nvPicPr>
        <p:blipFill rotWithShape="1">
          <a:blip r:embed="rId13"/>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540775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4990" y="1193476"/>
            <a:ext cx="4283722" cy="572228"/>
          </a:xfrm>
        </p:spPr>
        <p:txBody>
          <a:bodyPr/>
          <a:lstStyle/>
          <a:p>
            <a:pPr marL="0" lvl="1" indent="0">
              <a:buNone/>
            </a:pPr>
            <a:r>
              <a:rPr lang="en-US" b="1" dirty="0"/>
              <a:t>Comparison of the induced signal on neighboring channels between the full solution and the one form the Telegraph equation.</a:t>
            </a:r>
          </a:p>
          <a:p>
            <a:pPr marL="0" lvl="1" indent="0">
              <a:buNone/>
            </a:pPr>
            <a:endParaRPr lang="en-US" b="1" dirty="0"/>
          </a:p>
          <a:p>
            <a:pPr marL="0" lvl="1" indent="0">
              <a:buNone/>
            </a:pPr>
            <a:endParaRPr lang="en-US" b="1" dirty="0"/>
          </a:p>
        </p:txBody>
      </p:sp>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20872"/>
          </a:xfrm>
        </p:spPr>
        <p:txBody>
          <a:bodyPr/>
          <a:lstStyle/>
          <a:p>
            <a:r>
              <a:rPr lang="en-US" sz="2800" dirty="0"/>
              <a:t>Charge diffusion on a thin resistive layer</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38</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graphs with numbers&#10;&#10;Description automatically generated">
            <a:extLst>
              <a:ext uri="{FF2B5EF4-FFF2-40B4-BE49-F238E27FC236}">
                <a16:creationId xmlns:a16="http://schemas.microsoft.com/office/drawing/2014/main" id="{C78874CD-BBC0-0F80-6553-CB896F7FF7BB}"/>
              </a:ext>
            </a:extLst>
          </p:cNvPr>
          <p:cNvPicPr>
            <a:picLocks noChangeAspect="1"/>
          </p:cNvPicPr>
          <p:nvPr/>
        </p:nvPicPr>
        <p:blipFill rotWithShape="1">
          <a:blip r:embed="rId3"/>
          <a:srcRect t="1774"/>
          <a:stretch/>
        </p:blipFill>
        <p:spPr>
          <a:xfrm>
            <a:off x="5452490" y="1048452"/>
            <a:ext cx="5539075" cy="4978705"/>
          </a:xfrm>
          <a:prstGeom prst="rect">
            <a:avLst/>
          </a:prstGeom>
        </p:spPr>
      </p:pic>
      <p:sp>
        <p:nvSpPr>
          <p:cNvPr id="14" name="Google Shape;206;p29">
            <a:extLst>
              <a:ext uri="{FF2B5EF4-FFF2-40B4-BE49-F238E27FC236}">
                <a16:creationId xmlns:a16="http://schemas.microsoft.com/office/drawing/2014/main" id="{3412505A-3A91-0A69-905B-CABCEFDF1146}"/>
              </a:ext>
            </a:extLst>
          </p:cNvPr>
          <p:cNvSpPr/>
          <p:nvPr/>
        </p:nvSpPr>
        <p:spPr>
          <a:xfrm>
            <a:off x="1050057" y="5092296"/>
            <a:ext cx="2941203" cy="389924"/>
          </a:xfrm>
          <a:prstGeom prst="cube">
            <a:avLst>
              <a:gd name="adj" fmla="val 671"/>
            </a:avLst>
          </a:prstGeom>
          <a:solidFill>
            <a:schemeClr val="bg2">
              <a:lumMod val="75000"/>
              <a:alpha val="7299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3;p29">
            <a:extLst>
              <a:ext uri="{FF2B5EF4-FFF2-40B4-BE49-F238E27FC236}">
                <a16:creationId xmlns:a16="http://schemas.microsoft.com/office/drawing/2014/main" id="{32FF14D8-9286-8963-A044-1DCC544ED4AC}"/>
              </a:ext>
            </a:extLst>
          </p:cNvPr>
          <p:cNvSpPr/>
          <p:nvPr/>
        </p:nvSpPr>
        <p:spPr>
          <a:xfrm>
            <a:off x="1049279" y="5066494"/>
            <a:ext cx="2941203" cy="27907"/>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8;p29">
            <a:extLst>
              <a:ext uri="{FF2B5EF4-FFF2-40B4-BE49-F238E27FC236}">
                <a16:creationId xmlns:a16="http://schemas.microsoft.com/office/drawing/2014/main" id="{28C676DC-2CA3-678E-885E-B34C88DD1221}"/>
              </a:ext>
            </a:extLst>
          </p:cNvPr>
          <p:cNvSpPr/>
          <p:nvPr/>
        </p:nvSpPr>
        <p:spPr>
          <a:xfrm>
            <a:off x="1051135" y="5493640"/>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2"/>
              </a:solidFill>
            </a:endParaRPr>
          </a:p>
        </p:txBody>
      </p:sp>
      <p:sp>
        <p:nvSpPr>
          <p:cNvPr id="17" name="Google Shape;217;p29">
            <a:extLst>
              <a:ext uri="{FF2B5EF4-FFF2-40B4-BE49-F238E27FC236}">
                <a16:creationId xmlns:a16="http://schemas.microsoft.com/office/drawing/2014/main" id="{37329A68-0CA8-7BB4-21E9-936BAF2329EE}"/>
              </a:ext>
            </a:extLst>
          </p:cNvPr>
          <p:cNvSpPr/>
          <p:nvPr/>
        </p:nvSpPr>
        <p:spPr>
          <a:xfrm>
            <a:off x="1050057" y="4582003"/>
            <a:ext cx="2939890" cy="83765"/>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p29">
            <a:extLst>
              <a:ext uri="{FF2B5EF4-FFF2-40B4-BE49-F238E27FC236}">
                <a16:creationId xmlns:a16="http://schemas.microsoft.com/office/drawing/2014/main" id="{631652F9-CEF2-3D36-52CD-7E26B31457FC}"/>
              </a:ext>
            </a:extLst>
          </p:cNvPr>
          <p:cNvSpPr/>
          <p:nvPr/>
        </p:nvSpPr>
        <p:spPr>
          <a:xfrm>
            <a:off x="916011" y="4666119"/>
            <a:ext cx="61709" cy="389734"/>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1;p29">
            <a:extLst>
              <a:ext uri="{FF2B5EF4-FFF2-40B4-BE49-F238E27FC236}">
                <a16:creationId xmlns:a16="http://schemas.microsoft.com/office/drawing/2014/main" id="{66562D75-6B71-A616-8561-A588FD7488E6}"/>
              </a:ext>
            </a:extLst>
          </p:cNvPr>
          <p:cNvSpPr/>
          <p:nvPr/>
        </p:nvSpPr>
        <p:spPr>
          <a:xfrm rot="16200000">
            <a:off x="2028536" y="5563592"/>
            <a:ext cx="62137" cy="493675"/>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 name="Google Shape;272;p29">
            <a:extLst>
              <a:ext uri="{FF2B5EF4-FFF2-40B4-BE49-F238E27FC236}">
                <a16:creationId xmlns:a16="http://schemas.microsoft.com/office/drawing/2014/main" id="{6D61862F-841B-CACD-8093-A22A7631BB24}"/>
              </a:ext>
            </a:extLst>
          </p:cNvPr>
          <p:cNvCxnSpPr>
            <a:cxnSpLocks/>
          </p:cNvCxnSpPr>
          <p:nvPr/>
        </p:nvCxnSpPr>
        <p:spPr>
          <a:xfrm>
            <a:off x="1810367" y="5521793"/>
            <a:ext cx="2400" cy="246067"/>
          </a:xfrm>
          <a:prstGeom prst="straightConnector1">
            <a:avLst/>
          </a:prstGeom>
          <a:noFill/>
          <a:ln w="9525" cap="flat" cmpd="sng">
            <a:solidFill>
              <a:schemeClr val="dk2"/>
            </a:solidFill>
            <a:prstDash val="dot"/>
            <a:round/>
            <a:headEnd type="none" w="med" len="med"/>
            <a:tailEnd type="none" w="med" len="med"/>
          </a:ln>
        </p:spPr>
      </p:cxnSp>
      <p:cxnSp>
        <p:nvCxnSpPr>
          <p:cNvPr id="21" name="Google Shape;274;p29">
            <a:extLst>
              <a:ext uri="{FF2B5EF4-FFF2-40B4-BE49-F238E27FC236}">
                <a16:creationId xmlns:a16="http://schemas.microsoft.com/office/drawing/2014/main" id="{491F80BE-32EA-07AD-9AAA-6F0D902E0893}"/>
              </a:ext>
            </a:extLst>
          </p:cNvPr>
          <p:cNvCxnSpPr>
            <a:cxnSpLocks/>
          </p:cNvCxnSpPr>
          <p:nvPr/>
        </p:nvCxnSpPr>
        <p:spPr>
          <a:xfrm>
            <a:off x="2303014" y="5521793"/>
            <a:ext cx="3428" cy="246067"/>
          </a:xfrm>
          <a:prstGeom prst="straightConnector1">
            <a:avLst/>
          </a:prstGeom>
          <a:noFill/>
          <a:ln w="9525" cap="flat" cmpd="sng">
            <a:solidFill>
              <a:schemeClr val="dk2"/>
            </a:solidFill>
            <a:prstDash val="dot"/>
            <a:round/>
            <a:headEnd type="none" w="med" len="med"/>
            <a:tailEnd type="none" w="med" len="med"/>
          </a:ln>
        </p:spPr>
      </p:cxnSp>
      <p:sp>
        <p:nvSpPr>
          <p:cNvPr id="22" name="Google Shape;330;p29">
            <a:extLst>
              <a:ext uri="{FF2B5EF4-FFF2-40B4-BE49-F238E27FC236}">
                <a16:creationId xmlns:a16="http://schemas.microsoft.com/office/drawing/2014/main" id="{C9F9FF05-42EC-74E7-0E9C-EFD9EA5DDEEA}"/>
              </a:ext>
            </a:extLst>
          </p:cNvPr>
          <p:cNvSpPr/>
          <p:nvPr/>
        </p:nvSpPr>
        <p:spPr>
          <a:xfrm>
            <a:off x="1544123" y="5494503"/>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3" name="Google Shape;331;p29">
            <a:extLst>
              <a:ext uri="{FF2B5EF4-FFF2-40B4-BE49-F238E27FC236}">
                <a16:creationId xmlns:a16="http://schemas.microsoft.com/office/drawing/2014/main" id="{5E488FAF-8761-0287-2783-8CA3B635D83D}"/>
              </a:ext>
            </a:extLst>
          </p:cNvPr>
          <p:cNvSpPr/>
          <p:nvPr/>
        </p:nvSpPr>
        <p:spPr>
          <a:xfrm>
            <a:off x="2037112" y="5494503"/>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4" name="Google Shape;332;p29">
            <a:extLst>
              <a:ext uri="{FF2B5EF4-FFF2-40B4-BE49-F238E27FC236}">
                <a16:creationId xmlns:a16="http://schemas.microsoft.com/office/drawing/2014/main" id="{899224A2-C6C1-5F54-336A-48D9FA7018D4}"/>
              </a:ext>
            </a:extLst>
          </p:cNvPr>
          <p:cNvSpPr/>
          <p:nvPr/>
        </p:nvSpPr>
        <p:spPr>
          <a:xfrm>
            <a:off x="2530101" y="5494503"/>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5" name="Google Shape;333;p29">
            <a:extLst>
              <a:ext uri="{FF2B5EF4-FFF2-40B4-BE49-F238E27FC236}">
                <a16:creationId xmlns:a16="http://schemas.microsoft.com/office/drawing/2014/main" id="{4CA77196-8A38-6166-A911-FFD110D3CA0E}"/>
              </a:ext>
            </a:extLst>
          </p:cNvPr>
          <p:cNvSpPr/>
          <p:nvPr/>
        </p:nvSpPr>
        <p:spPr>
          <a:xfrm>
            <a:off x="3023090" y="5494503"/>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6" name="Google Shape;334;p29">
            <a:extLst>
              <a:ext uri="{FF2B5EF4-FFF2-40B4-BE49-F238E27FC236}">
                <a16:creationId xmlns:a16="http://schemas.microsoft.com/office/drawing/2014/main" id="{EBDD0386-8FA3-30A1-152F-994DC56B3379}"/>
              </a:ext>
            </a:extLst>
          </p:cNvPr>
          <p:cNvSpPr/>
          <p:nvPr/>
        </p:nvSpPr>
        <p:spPr>
          <a:xfrm>
            <a:off x="3532379" y="5494503"/>
            <a:ext cx="462309" cy="37972"/>
          </a:xfrm>
          <a:prstGeom prst="cube">
            <a:avLst>
              <a:gd name="adj" fmla="val 0"/>
            </a:avLst>
          </a:prstGeom>
          <a:solidFill>
            <a:schemeClr val="tx2"/>
          </a:solidFill>
          <a:ln w="9525" cap="flat" cmpd="sng">
            <a:solidFill>
              <a:schemeClr val="bg2">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cxnSp>
        <p:nvCxnSpPr>
          <p:cNvPr id="27" name="Straight Connector 26">
            <a:extLst>
              <a:ext uri="{FF2B5EF4-FFF2-40B4-BE49-F238E27FC236}">
                <a16:creationId xmlns:a16="http://schemas.microsoft.com/office/drawing/2014/main" id="{D2ECFAEB-8399-972C-0C48-F4C7C033C791}"/>
              </a:ext>
            </a:extLst>
          </p:cNvPr>
          <p:cNvCxnSpPr>
            <a:cxnSpLocks/>
          </p:cNvCxnSpPr>
          <p:nvPr/>
        </p:nvCxnSpPr>
        <p:spPr>
          <a:xfrm>
            <a:off x="2668227" y="5536932"/>
            <a:ext cx="0" cy="36033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E8C2DD-5B3F-15CD-9C21-CAA58A28EC34}"/>
              </a:ext>
            </a:extLst>
          </p:cNvPr>
          <p:cNvCxnSpPr>
            <a:cxnSpLocks/>
          </p:cNvCxnSpPr>
          <p:nvPr/>
        </p:nvCxnSpPr>
        <p:spPr>
          <a:xfrm>
            <a:off x="2668227" y="5893880"/>
            <a:ext cx="36110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riangle 28">
            <a:extLst>
              <a:ext uri="{FF2B5EF4-FFF2-40B4-BE49-F238E27FC236}">
                <a16:creationId xmlns:a16="http://schemas.microsoft.com/office/drawing/2014/main" id="{256FFCE5-D2C5-CABA-DE69-7C8D0C9C2BF9}"/>
              </a:ext>
            </a:extLst>
          </p:cNvPr>
          <p:cNvSpPr/>
          <p:nvPr/>
        </p:nvSpPr>
        <p:spPr>
          <a:xfrm rot="5400000">
            <a:off x="3047089" y="5771054"/>
            <a:ext cx="209689" cy="24384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ln>
                <a:solidFill>
                  <a:sysClr val="windowText" lastClr="000000"/>
                </a:solidFill>
              </a:ln>
              <a:solidFill>
                <a:sysClr val="windowText" lastClr="000000"/>
              </a:solidFill>
            </a:endParaRPr>
          </a:p>
        </p:txBody>
      </p:sp>
      <p:sp>
        <p:nvSpPr>
          <p:cNvPr id="30" name="Google Shape;695;p44">
            <a:extLst>
              <a:ext uri="{FF2B5EF4-FFF2-40B4-BE49-F238E27FC236}">
                <a16:creationId xmlns:a16="http://schemas.microsoft.com/office/drawing/2014/main" id="{AF245515-F1F8-D245-3D05-1AE926391B01}"/>
              </a:ext>
            </a:extLst>
          </p:cNvPr>
          <p:cNvSpPr txBox="1"/>
          <p:nvPr/>
        </p:nvSpPr>
        <p:spPr>
          <a:xfrm>
            <a:off x="2836068" y="4253179"/>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Cathode</a:t>
            </a:r>
            <a:endParaRPr sz="1600" dirty="0">
              <a:solidFill>
                <a:schemeClr val="tx2"/>
              </a:solidFill>
              <a:latin typeface="Calibri"/>
              <a:ea typeface="Calibri"/>
              <a:cs typeface="Calibri"/>
              <a:sym typeface="Calibri"/>
            </a:endParaRPr>
          </a:p>
        </p:txBody>
      </p:sp>
      <p:sp>
        <p:nvSpPr>
          <p:cNvPr id="31" name="Google Shape;262;p29">
            <a:extLst>
              <a:ext uri="{FF2B5EF4-FFF2-40B4-BE49-F238E27FC236}">
                <a16:creationId xmlns:a16="http://schemas.microsoft.com/office/drawing/2014/main" id="{2A0300B4-1EE8-71AF-8CE0-AC0C22875B66}"/>
              </a:ext>
            </a:extLst>
          </p:cNvPr>
          <p:cNvSpPr txBox="1"/>
          <p:nvPr/>
        </p:nvSpPr>
        <p:spPr>
          <a:xfrm>
            <a:off x="1200435" y="5109395"/>
            <a:ext cx="69663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ε</a:t>
            </a:r>
            <a:r>
              <a:rPr lang="fr" sz="1100" baseline="-25000" dirty="0">
                <a:solidFill>
                  <a:schemeClr val="tx2"/>
                </a:solidFill>
                <a:latin typeface="Calibri"/>
                <a:ea typeface="Calibri"/>
                <a:cs typeface="Calibri"/>
                <a:sym typeface="Calibri"/>
              </a:rPr>
              <a:t>1</a:t>
            </a:r>
            <a:endParaRPr sz="1000" dirty="0">
              <a:solidFill>
                <a:schemeClr val="tx2"/>
              </a:solidFill>
              <a:latin typeface="Calibri"/>
              <a:ea typeface="Calibri"/>
              <a:cs typeface="Calibri"/>
              <a:sym typeface="Calibri"/>
            </a:endParaRPr>
          </a:p>
        </p:txBody>
      </p:sp>
      <p:sp>
        <p:nvSpPr>
          <p:cNvPr id="32" name="Google Shape;260;p29">
            <a:extLst>
              <a:ext uri="{FF2B5EF4-FFF2-40B4-BE49-F238E27FC236}">
                <a16:creationId xmlns:a16="http://schemas.microsoft.com/office/drawing/2014/main" id="{AAB600BB-0A9A-C71F-074B-05D4BFA63CB2}"/>
              </a:ext>
            </a:extLst>
          </p:cNvPr>
          <p:cNvSpPr/>
          <p:nvPr/>
        </p:nvSpPr>
        <p:spPr>
          <a:xfrm>
            <a:off x="925288" y="5104766"/>
            <a:ext cx="61709" cy="389734"/>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5;p44">
            <a:extLst>
              <a:ext uri="{FF2B5EF4-FFF2-40B4-BE49-F238E27FC236}">
                <a16:creationId xmlns:a16="http://schemas.microsoft.com/office/drawing/2014/main" id="{4AFD176E-78C0-AE06-5B9C-FE92ED5EC3C6}"/>
              </a:ext>
            </a:extLst>
          </p:cNvPr>
          <p:cNvSpPr txBox="1"/>
          <p:nvPr/>
        </p:nvSpPr>
        <p:spPr>
          <a:xfrm>
            <a:off x="3019661" y="5596300"/>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Pads</a:t>
            </a:r>
            <a:endParaRPr sz="1600" dirty="0">
              <a:solidFill>
                <a:schemeClr val="tx2"/>
              </a:solidFill>
              <a:latin typeface="Calibri"/>
              <a:ea typeface="Calibri"/>
              <a:cs typeface="Calibri"/>
              <a:sym typeface="Calibri"/>
            </a:endParaRPr>
          </a:p>
        </p:txBody>
      </p:sp>
      <p:sp>
        <p:nvSpPr>
          <p:cNvPr id="34" name="Google Shape;695;p44">
            <a:extLst>
              <a:ext uri="{FF2B5EF4-FFF2-40B4-BE49-F238E27FC236}">
                <a16:creationId xmlns:a16="http://schemas.microsoft.com/office/drawing/2014/main" id="{DBCB2745-1FCF-B427-D1B1-0B7FAC8B92B4}"/>
              </a:ext>
            </a:extLst>
          </p:cNvPr>
          <p:cNvSpPr txBox="1"/>
          <p:nvPr/>
        </p:nvSpPr>
        <p:spPr>
          <a:xfrm>
            <a:off x="2606282" y="4689862"/>
            <a:ext cx="1573872"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err="1">
                <a:solidFill>
                  <a:schemeClr val="tx2"/>
                </a:solidFill>
                <a:latin typeface="Calibri"/>
                <a:ea typeface="Calibri"/>
                <a:cs typeface="Calibri"/>
                <a:sym typeface="Calibri"/>
              </a:rPr>
              <a:t>Resistive</a:t>
            </a:r>
            <a:r>
              <a:rPr lang="fr" sz="1600" dirty="0">
                <a:solidFill>
                  <a:schemeClr val="tx2"/>
                </a:solidFill>
                <a:latin typeface="Calibri"/>
                <a:ea typeface="Calibri"/>
                <a:cs typeface="Calibri"/>
                <a:sym typeface="Calibri"/>
              </a:rPr>
              <a:t> layer</a:t>
            </a:r>
            <a:endParaRPr sz="1600" dirty="0">
              <a:solidFill>
                <a:schemeClr val="tx2"/>
              </a:solidFill>
              <a:latin typeface="Calibri"/>
              <a:ea typeface="Calibri"/>
              <a:cs typeface="Calibri"/>
              <a:sym typeface="Calibri"/>
            </a:endParaRPr>
          </a:p>
        </p:txBody>
      </p:sp>
      <p:sp>
        <p:nvSpPr>
          <p:cNvPr id="35" name="Google Shape;262;p29">
            <a:extLst>
              <a:ext uri="{FF2B5EF4-FFF2-40B4-BE49-F238E27FC236}">
                <a16:creationId xmlns:a16="http://schemas.microsoft.com/office/drawing/2014/main" id="{53629040-AF07-EE71-A8A2-9A19C5C4A474}"/>
              </a:ext>
            </a:extLst>
          </p:cNvPr>
          <p:cNvSpPr txBox="1"/>
          <p:nvPr/>
        </p:nvSpPr>
        <p:spPr>
          <a:xfrm>
            <a:off x="1910659" y="5752141"/>
            <a:ext cx="34053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err="1">
                <a:solidFill>
                  <a:schemeClr val="tx2"/>
                </a:solidFill>
                <a:latin typeface="Calibri"/>
                <a:ea typeface="Calibri"/>
                <a:cs typeface="Calibri"/>
                <a:sym typeface="Calibri"/>
              </a:rPr>
              <a:t>w</a:t>
            </a:r>
            <a:r>
              <a:rPr lang="fr" sz="1100" baseline="-25000" dirty="0" err="1">
                <a:solidFill>
                  <a:schemeClr val="tx2"/>
                </a:solidFill>
                <a:latin typeface="Calibri"/>
                <a:ea typeface="Calibri"/>
                <a:cs typeface="Calibri"/>
                <a:sym typeface="Calibri"/>
              </a:rPr>
              <a:t>x</a:t>
            </a:r>
            <a:endParaRPr sz="1000" dirty="0">
              <a:solidFill>
                <a:schemeClr val="tx2"/>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0A8AB782-D642-1F5D-4B1A-CC03D14BAB9F}"/>
              </a:ext>
            </a:extLst>
          </p:cNvPr>
          <p:cNvSpPr txBox="1"/>
          <p:nvPr/>
        </p:nvSpPr>
        <p:spPr>
          <a:xfrm>
            <a:off x="1275902" y="5637196"/>
            <a:ext cx="65" cy="276999"/>
          </a:xfrm>
          <a:prstGeom prst="rect">
            <a:avLst/>
          </a:prstGeom>
          <a:noFill/>
        </p:spPr>
        <p:txBody>
          <a:bodyPr wrap="none" lIns="0" tIns="0" rIns="0" bIns="0" rtlCol="0">
            <a:spAutoFit/>
          </a:bodyPr>
          <a:lstStyle/>
          <a:p>
            <a:pPr algn="l"/>
            <a:endParaRPr lang="en-BE" dirty="0"/>
          </a:p>
        </p:txBody>
      </p:sp>
      <p:sp>
        <p:nvSpPr>
          <p:cNvPr id="37" name="Google Shape;262;p29">
            <a:extLst>
              <a:ext uri="{FF2B5EF4-FFF2-40B4-BE49-F238E27FC236}">
                <a16:creationId xmlns:a16="http://schemas.microsoft.com/office/drawing/2014/main" id="{ADA49161-161E-1EB0-F6BD-A0D60B53EC21}"/>
              </a:ext>
            </a:extLst>
          </p:cNvPr>
          <p:cNvSpPr txBox="1"/>
          <p:nvPr/>
        </p:nvSpPr>
        <p:spPr>
          <a:xfrm>
            <a:off x="1185573" y="4697923"/>
            <a:ext cx="696630"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dirty="0">
                <a:solidFill>
                  <a:schemeClr val="tx2"/>
                </a:solidFill>
                <a:latin typeface="Calibri"/>
                <a:ea typeface="Calibri"/>
                <a:cs typeface="Calibri"/>
                <a:sym typeface="Calibri"/>
              </a:rPr>
              <a:t>ε</a:t>
            </a:r>
            <a:r>
              <a:rPr lang="fr" sz="1100" baseline="-25000" dirty="0">
                <a:solidFill>
                  <a:schemeClr val="tx2"/>
                </a:solidFill>
                <a:latin typeface="Calibri"/>
                <a:ea typeface="Calibri"/>
                <a:cs typeface="Calibri"/>
                <a:sym typeface="Calibri"/>
              </a:rPr>
              <a:t>2</a:t>
            </a:r>
            <a:endParaRPr sz="1100" dirty="0">
              <a:solidFill>
                <a:schemeClr val="tx2"/>
              </a:solidFill>
              <a:latin typeface="Calibri"/>
              <a:ea typeface="Calibri"/>
              <a:cs typeface="Calibri"/>
              <a:sym typeface="Calibri"/>
            </a:endParaRPr>
          </a:p>
        </p:txBody>
      </p:sp>
      <p:sp>
        <p:nvSpPr>
          <p:cNvPr id="38" name="Oval 37">
            <a:extLst>
              <a:ext uri="{FF2B5EF4-FFF2-40B4-BE49-F238E27FC236}">
                <a16:creationId xmlns:a16="http://schemas.microsoft.com/office/drawing/2014/main" id="{96FF8774-9866-6B25-983F-0417B4AC790A}"/>
              </a:ext>
            </a:extLst>
          </p:cNvPr>
          <p:cNvSpPr/>
          <p:nvPr/>
        </p:nvSpPr>
        <p:spPr>
          <a:xfrm>
            <a:off x="2458101" y="5039695"/>
            <a:ext cx="72000" cy="72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Google Shape;695;p44">
            <a:extLst>
              <a:ext uri="{FF2B5EF4-FFF2-40B4-BE49-F238E27FC236}">
                <a16:creationId xmlns:a16="http://schemas.microsoft.com/office/drawing/2014/main" id="{B0012226-6D44-6ACF-A7AE-B815535AEBBB}"/>
              </a:ext>
            </a:extLst>
          </p:cNvPr>
          <p:cNvSpPr txBox="1"/>
          <p:nvPr/>
        </p:nvSpPr>
        <p:spPr>
          <a:xfrm>
            <a:off x="2302196" y="4671180"/>
            <a:ext cx="379487"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600" dirty="0">
                <a:solidFill>
                  <a:schemeClr val="tx2"/>
                </a:solidFill>
                <a:latin typeface="Calibri"/>
                <a:ea typeface="Calibri"/>
                <a:cs typeface="Calibri"/>
                <a:sym typeface="Calibri"/>
              </a:rPr>
              <a:t>Q</a:t>
            </a:r>
            <a:endParaRPr sz="1600" dirty="0">
              <a:solidFill>
                <a:schemeClr val="tx2"/>
              </a:solidFill>
              <a:latin typeface="Calibri"/>
              <a:ea typeface="Calibri"/>
              <a:cs typeface="Calibri"/>
              <a:sym typeface="Calibri"/>
            </a:endParaRPr>
          </a:p>
        </p:txBody>
      </p:sp>
      <p:sp>
        <p:nvSpPr>
          <p:cNvPr id="40" name="TextBox 39">
            <a:extLst>
              <a:ext uri="{FF2B5EF4-FFF2-40B4-BE49-F238E27FC236}">
                <a16:creationId xmlns:a16="http://schemas.microsoft.com/office/drawing/2014/main" id="{A20CF033-15F8-082E-AA7C-5CB1FE5A115B}"/>
              </a:ext>
            </a:extLst>
          </p:cNvPr>
          <p:cNvSpPr txBox="1"/>
          <p:nvPr/>
        </p:nvSpPr>
        <p:spPr>
          <a:xfrm>
            <a:off x="7124454" y="860528"/>
            <a:ext cx="1231106" cy="276999"/>
          </a:xfrm>
          <a:prstGeom prst="rect">
            <a:avLst/>
          </a:prstGeom>
          <a:noFill/>
        </p:spPr>
        <p:txBody>
          <a:bodyPr wrap="none" lIns="0" tIns="0" rIns="0" bIns="0" rtlCol="0">
            <a:spAutoFit/>
          </a:bodyPr>
          <a:lstStyle/>
          <a:p>
            <a:pPr algn="l"/>
            <a:r>
              <a:rPr lang="en-BE" dirty="0">
                <a:ln>
                  <a:solidFill>
                    <a:srgbClr val="93B237"/>
                  </a:solidFill>
                </a:ln>
                <a:solidFill>
                  <a:srgbClr val="93B237"/>
                </a:solidFill>
              </a:rPr>
              <a:t>Full solution</a:t>
            </a:r>
          </a:p>
        </p:txBody>
      </p:sp>
      <p:cxnSp>
        <p:nvCxnSpPr>
          <p:cNvPr id="41" name="Straight Arrow Connector 40">
            <a:extLst>
              <a:ext uri="{FF2B5EF4-FFF2-40B4-BE49-F238E27FC236}">
                <a16:creationId xmlns:a16="http://schemas.microsoft.com/office/drawing/2014/main" id="{7C1A1F68-FDA0-4C5B-D46E-385AF5B1A093}"/>
              </a:ext>
            </a:extLst>
          </p:cNvPr>
          <p:cNvCxnSpPr>
            <a:cxnSpLocks/>
            <a:stCxn id="40" idx="1"/>
          </p:cNvCxnSpPr>
          <p:nvPr/>
        </p:nvCxnSpPr>
        <p:spPr>
          <a:xfrm flipH="1">
            <a:off x="6477640" y="999028"/>
            <a:ext cx="646814" cy="400209"/>
          </a:xfrm>
          <a:prstGeom prst="straightConnector1">
            <a:avLst/>
          </a:prstGeom>
          <a:ln>
            <a:solidFill>
              <a:srgbClr val="93B237"/>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D79D865-83F9-CD2A-4CCE-1E4001F3B316}"/>
              </a:ext>
            </a:extLst>
          </p:cNvPr>
          <p:cNvCxnSpPr>
            <a:cxnSpLocks/>
          </p:cNvCxnSpPr>
          <p:nvPr/>
        </p:nvCxnSpPr>
        <p:spPr>
          <a:xfrm flipH="1">
            <a:off x="6185647" y="1799163"/>
            <a:ext cx="742354" cy="356422"/>
          </a:xfrm>
          <a:prstGeom prst="straightConnector1">
            <a:avLst/>
          </a:prstGeom>
          <a:ln>
            <a:solidFill>
              <a:srgbClr val="E19A1E"/>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9048EBA-D89F-F6C4-34F7-CE7B808DCC76}"/>
              </a:ext>
            </a:extLst>
          </p:cNvPr>
          <p:cNvSpPr txBox="1"/>
          <p:nvPr/>
        </p:nvSpPr>
        <p:spPr>
          <a:xfrm>
            <a:off x="6928001" y="1486553"/>
            <a:ext cx="1427559" cy="830997"/>
          </a:xfrm>
          <a:prstGeom prst="rect">
            <a:avLst/>
          </a:prstGeom>
          <a:noFill/>
        </p:spPr>
        <p:txBody>
          <a:bodyPr wrap="square" lIns="0" tIns="0" rIns="0" bIns="0" rtlCol="0">
            <a:spAutoFit/>
          </a:bodyPr>
          <a:lstStyle/>
          <a:p>
            <a:pPr algn="l"/>
            <a:r>
              <a:rPr lang="en-BE" dirty="0">
                <a:solidFill>
                  <a:srgbClr val="E19A1E"/>
                </a:solidFill>
              </a:rPr>
              <a:t>Q</a:t>
            </a:r>
            <a:r>
              <a:rPr lang="en-GB" baseline="-25000" dirty="0">
                <a:solidFill>
                  <a:srgbClr val="E19A1E"/>
                </a:solidFill>
              </a:rPr>
              <a:t>Tel </a:t>
            </a:r>
            <a:r>
              <a:rPr lang="en-GB" dirty="0">
                <a:solidFill>
                  <a:srgbClr val="E19A1E"/>
                </a:solidFill>
              </a:rPr>
              <a:t>only with c to the anode</a:t>
            </a:r>
            <a:endParaRPr lang="en-BE" baseline="-25000" dirty="0">
              <a:solidFill>
                <a:srgbClr val="E19A1E"/>
              </a:solidFill>
            </a:endParaRPr>
          </a:p>
        </p:txBody>
      </p:sp>
      <p:sp>
        <p:nvSpPr>
          <p:cNvPr id="44" name="TextBox 43">
            <a:extLst>
              <a:ext uri="{FF2B5EF4-FFF2-40B4-BE49-F238E27FC236}">
                <a16:creationId xmlns:a16="http://schemas.microsoft.com/office/drawing/2014/main" id="{D7015D29-91CE-B058-4B6C-583704CAA936}"/>
              </a:ext>
            </a:extLst>
          </p:cNvPr>
          <p:cNvSpPr txBox="1"/>
          <p:nvPr/>
        </p:nvSpPr>
        <p:spPr>
          <a:xfrm>
            <a:off x="6639950" y="2317550"/>
            <a:ext cx="1427559" cy="276999"/>
          </a:xfrm>
          <a:prstGeom prst="rect">
            <a:avLst/>
          </a:prstGeom>
          <a:noFill/>
        </p:spPr>
        <p:txBody>
          <a:bodyPr wrap="square" lIns="0" tIns="0" rIns="0" bIns="0" rtlCol="0">
            <a:spAutoFit/>
          </a:bodyPr>
          <a:lstStyle/>
          <a:p>
            <a:pPr algn="l"/>
            <a:r>
              <a:rPr lang="en-BE" dirty="0">
                <a:solidFill>
                  <a:srgbClr val="5D81B6"/>
                </a:solidFill>
              </a:rPr>
              <a:t>Q</a:t>
            </a:r>
            <a:r>
              <a:rPr lang="en-GB" baseline="-25000" dirty="0">
                <a:solidFill>
                  <a:srgbClr val="5D81B6"/>
                </a:solidFill>
              </a:rPr>
              <a:t>Tel</a:t>
            </a:r>
            <a:endParaRPr lang="en-BE" baseline="-25000" dirty="0">
              <a:solidFill>
                <a:srgbClr val="5D81B6"/>
              </a:solidFill>
            </a:endParaRPr>
          </a:p>
        </p:txBody>
      </p:sp>
      <p:cxnSp>
        <p:nvCxnSpPr>
          <p:cNvPr id="45" name="Straight Arrow Connector 44">
            <a:extLst>
              <a:ext uri="{FF2B5EF4-FFF2-40B4-BE49-F238E27FC236}">
                <a16:creationId xmlns:a16="http://schemas.microsoft.com/office/drawing/2014/main" id="{B78C966E-ADAE-ADC7-C04A-6B38220B31D8}"/>
              </a:ext>
            </a:extLst>
          </p:cNvPr>
          <p:cNvCxnSpPr>
            <a:cxnSpLocks/>
          </p:cNvCxnSpPr>
          <p:nvPr/>
        </p:nvCxnSpPr>
        <p:spPr>
          <a:xfrm flipH="1">
            <a:off x="6024397" y="2460594"/>
            <a:ext cx="650213" cy="0"/>
          </a:xfrm>
          <a:prstGeom prst="straightConnector1">
            <a:avLst/>
          </a:prstGeom>
          <a:ln>
            <a:solidFill>
              <a:srgbClr val="5D81B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with medium confidence">
            <a:extLst>
              <a:ext uri="{FF2B5EF4-FFF2-40B4-BE49-F238E27FC236}">
                <a16:creationId xmlns:a16="http://schemas.microsoft.com/office/drawing/2014/main" id="{DAB564F7-4528-38FD-16E3-C0C93184838F}"/>
              </a:ext>
            </a:extLst>
          </p:cNvPr>
          <p:cNvPicPr>
            <a:picLocks noChangeAspect="1"/>
          </p:cNvPicPr>
          <p:nvPr/>
        </p:nvPicPr>
        <p:blipFill rotWithShape="1">
          <a:blip r:embed="rId4">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3" name="Picture 12" descr="Graphical user interface, Teams&#10;&#10;Description automatically generated with medium confidence">
            <a:extLst>
              <a:ext uri="{FF2B5EF4-FFF2-40B4-BE49-F238E27FC236}">
                <a16:creationId xmlns:a16="http://schemas.microsoft.com/office/drawing/2014/main" id="{A4E66D48-0719-909F-BC58-95E4AF42718A}"/>
              </a:ext>
            </a:extLst>
          </p:cNvPr>
          <p:cNvPicPr>
            <a:picLocks noChangeAspect="1"/>
          </p:cNvPicPr>
          <p:nvPr/>
        </p:nvPicPr>
        <p:blipFill rotWithShape="1">
          <a:blip r:embed="rId5"/>
          <a:srcRect t="3991" b="1"/>
          <a:stretch/>
        </p:blipFill>
        <p:spPr>
          <a:xfrm>
            <a:off x="1504905" y="6273404"/>
            <a:ext cx="914826" cy="543413"/>
          </a:xfrm>
          <a:prstGeom prst="rect">
            <a:avLst/>
          </a:prstGeom>
        </p:spPr>
      </p:pic>
    </p:spTree>
    <p:extLst>
      <p:ext uri="{BB962C8B-B14F-4D97-AF65-F5344CB8AC3E}">
        <p14:creationId xmlns:p14="http://schemas.microsoft.com/office/powerpoint/2010/main" val="358237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11" name="Title 2">
            <a:extLst>
              <a:ext uri="{FF2B5EF4-FFF2-40B4-BE49-F238E27FC236}">
                <a16:creationId xmlns:a16="http://schemas.microsoft.com/office/drawing/2014/main" id="{AD48202E-5778-D4CB-9732-E18AFB52C1A5}"/>
              </a:ext>
            </a:extLst>
          </p:cNvPr>
          <p:cNvSpPr>
            <a:spLocks noGrp="1"/>
          </p:cNvSpPr>
          <p:nvPr>
            <p:ph type="title"/>
          </p:nvPr>
        </p:nvSpPr>
        <p:spPr>
          <a:xfrm>
            <a:off x="1119266" y="2823666"/>
            <a:ext cx="9953467" cy="1210667"/>
          </a:xfrm>
        </p:spPr>
        <p:txBody>
          <a:bodyPr/>
          <a:lstStyle/>
          <a:p>
            <a:pPr algn="ctr"/>
            <a:r>
              <a:rPr lang="en-GB" sz="4400" dirty="0" err="1"/>
              <a:t>Ramo</a:t>
            </a:r>
            <a:r>
              <a:rPr lang="en-GB" sz="4400" dirty="0"/>
              <a:t>-Shockley theorem</a:t>
            </a:r>
            <a:endParaRPr lang="en-BE" sz="4400" dirty="0"/>
          </a:p>
        </p:txBody>
      </p:sp>
      <p:sp>
        <p:nvSpPr>
          <p:cNvPr id="2" name="Rectangle 1">
            <a:extLst>
              <a:ext uri="{FF2B5EF4-FFF2-40B4-BE49-F238E27FC236}">
                <a16:creationId xmlns:a16="http://schemas.microsoft.com/office/drawing/2014/main" id="{49A10412-CB2A-9168-4A02-BC929E2A8B5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Logo&#10;&#10;Description automatically generated with medium confidence">
            <a:extLst>
              <a:ext uri="{FF2B5EF4-FFF2-40B4-BE49-F238E27FC236}">
                <a16:creationId xmlns:a16="http://schemas.microsoft.com/office/drawing/2014/main" id="{75C70784-D52C-0859-0767-F5B4D296687F}"/>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9" name="Picture 8" descr="Graphical user interface, Teams&#10;&#10;Description automatically generated with medium confidence">
            <a:extLst>
              <a:ext uri="{FF2B5EF4-FFF2-40B4-BE49-F238E27FC236}">
                <a16:creationId xmlns:a16="http://schemas.microsoft.com/office/drawing/2014/main" id="{33B6EA37-19C9-EC17-9A68-BF11697A201E}"/>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3044666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E9C04-A9B2-423F-FA68-C6342195034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AB422602-2C09-2EED-8DEE-D0A569CF8615}"/>
              </a:ext>
            </a:extLst>
          </p:cNvPr>
          <p:cNvSpPr txBox="1">
            <a:spLocks/>
          </p:cNvSpPr>
          <p:nvPr/>
        </p:nvSpPr>
        <p:spPr>
          <a:xfrm>
            <a:off x="407988" y="373593"/>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Transmission line model</a:t>
            </a:r>
          </a:p>
        </p:txBody>
      </p:sp>
      <p:sp>
        <p:nvSpPr>
          <p:cNvPr id="14" name="Rectangle 13">
            <a:extLst>
              <a:ext uri="{FF2B5EF4-FFF2-40B4-BE49-F238E27FC236}">
                <a16:creationId xmlns:a16="http://schemas.microsoft.com/office/drawing/2014/main" id="{C2CA9A70-33AA-C230-0C0E-EE662BC4033F}"/>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385402A-E287-69FB-05C5-970DEE357445}"/>
              </a:ext>
            </a:extLst>
          </p:cNvPr>
          <p:cNvSpPr>
            <a:spLocks noGrp="1"/>
          </p:cNvSpPr>
          <p:nvPr>
            <p:ph type="sldNum" sz="quarter" idx="12"/>
          </p:nvPr>
        </p:nvSpPr>
        <p:spPr/>
        <p:txBody>
          <a:bodyPr/>
          <a:lstStyle/>
          <a:p>
            <a:fld id="{36B5EA5A-BC32-A742-B11B-8E7414D5B535}" type="slidenum">
              <a:rPr lang="en-US" smtClean="0"/>
              <a:pPr/>
              <a:t>39</a:t>
            </a:fld>
            <a:endParaRPr lang="en-US" dirty="0"/>
          </a:p>
        </p:txBody>
      </p:sp>
      <p:sp>
        <p:nvSpPr>
          <p:cNvPr id="13" name="Content Placeholder 1">
            <a:extLst>
              <a:ext uri="{FF2B5EF4-FFF2-40B4-BE49-F238E27FC236}">
                <a16:creationId xmlns:a16="http://schemas.microsoft.com/office/drawing/2014/main" id="{72D20857-DB8A-4ED2-D0EB-F38A75C60FC9}"/>
              </a:ext>
            </a:extLst>
          </p:cNvPr>
          <p:cNvSpPr>
            <a:spLocks noGrp="1"/>
          </p:cNvSpPr>
          <p:nvPr>
            <p:ph idx="1"/>
          </p:nvPr>
        </p:nvSpPr>
        <p:spPr>
          <a:xfrm>
            <a:off x="407988" y="1088545"/>
            <a:ext cx="11376024" cy="645478"/>
          </a:xfrm>
        </p:spPr>
        <p:txBody>
          <a:bodyPr/>
          <a:lstStyle/>
          <a:p>
            <a:pPr marL="0" lvl="1" indent="0">
              <a:buNone/>
            </a:pPr>
            <a:r>
              <a:rPr lang="en-US" sz="1600" dirty="0"/>
              <a:t>We can derive an analytical expression for the current flowing from an electrode capacitively coupled to ground, which is capacitively coupled to a transmission line on which a charge q is injected at t = 0.</a:t>
            </a:r>
            <a:endParaRPr lang="en-US" b="1" dirty="0"/>
          </a:p>
        </p:txBody>
      </p:sp>
      <mc:AlternateContent xmlns:mc="http://schemas.openxmlformats.org/markup-compatibility/2006" xmlns:a14="http://schemas.microsoft.com/office/drawing/2010/main">
        <mc:Choice Requires="a14">
          <p:sp>
            <p:nvSpPr>
              <p:cNvPr id="3" name="Content Placeholder 1">
                <a:extLst>
                  <a:ext uri="{FF2B5EF4-FFF2-40B4-BE49-F238E27FC236}">
                    <a16:creationId xmlns:a16="http://schemas.microsoft.com/office/drawing/2014/main" id="{6CBB8CF6-11FA-8CB8-9ABC-C28CA79D1577}"/>
                  </a:ext>
                </a:extLst>
              </p:cNvPr>
              <p:cNvSpPr txBox="1">
                <a:spLocks/>
              </p:cNvSpPr>
              <p:nvPr/>
            </p:nvSpPr>
            <p:spPr>
              <a:xfrm>
                <a:off x="2303543" y="4071080"/>
                <a:ext cx="401161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𝐼</m:t>
                      </m:r>
                      <m:r>
                        <a:rPr lang="en-US" b="0" i="1" baseline="-25000" smtClean="0">
                          <a:latin typeface="Cambria Math" panose="02040503050406030204" pitchFamily="18" charset="0"/>
                        </a:rPr>
                        <m:t>𝑠</m:t>
                      </m:r>
                      <m:d>
                        <m:dPr>
                          <m:ctrlPr>
                            <a:rPr lang="en-US"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𝑞𝐶</m:t>
                          </m:r>
                          <m:r>
                            <a:rPr lang="en-US" b="0" i="1" baseline="-25000" smtClean="0">
                              <a:latin typeface="Cambria Math" panose="02040503050406030204" pitchFamily="18" charset="0"/>
                            </a:rPr>
                            <m:t>𝑠</m:t>
                          </m:r>
                        </m:num>
                        <m:den>
                          <m:r>
                            <a:rPr lang="en-US" b="0" i="1" smtClean="0">
                              <a:latin typeface="Cambria Math" panose="02040503050406030204" pitchFamily="18" charset="0"/>
                            </a:rPr>
                            <m:t>𝐶</m:t>
                          </m:r>
                          <m:r>
                            <a:rPr lang="en-US" b="0" i="1" baseline="30000" smtClean="0">
                              <a:latin typeface="Cambria Math" panose="02040503050406030204" pitchFamily="18" charset="0"/>
                            </a:rPr>
                            <m:t>2</m:t>
                          </m:r>
                          <m:r>
                            <a:rPr lang="en-US" b="0" i="1" smtClean="0">
                              <a:latin typeface="Cambria Math" panose="02040503050406030204" pitchFamily="18" charset="0"/>
                            </a:rPr>
                            <m:t>𝑅𝑙</m:t>
                          </m:r>
                          <m:r>
                            <a:rPr lang="en-US" b="0" i="1" baseline="30000" smtClean="0">
                              <a:latin typeface="Cambria Math" panose="02040503050406030204" pitchFamily="18" charset="0"/>
                            </a:rPr>
                            <m:t>3</m:t>
                          </m:r>
                        </m:den>
                      </m:f>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𝑛</m:t>
                          </m:r>
                          <m:r>
                            <a:rPr lang="en-US" b="0" i="1" smtClean="0">
                              <a:latin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𝐴</m:t>
                          </m:r>
                          <m:r>
                            <a:rPr lang="en-US" b="0" i="1" baseline="-25000" smtClean="0">
                              <a:latin typeface="Cambria Math" panose="02040503050406030204" pitchFamily="18" charset="0"/>
                            </a:rPr>
                            <m:t>𝑛</m:t>
                          </m:r>
                          <m:d>
                            <m:dPr>
                              <m:ctrlPr>
                                <a:rPr lang="en-US" i="1" smtClean="0">
                                  <a:latin typeface="Cambria Math" panose="02040503050406030204" pitchFamily="18" charset="0"/>
                                </a:rPr>
                              </m:ctrlPr>
                            </m:dPr>
                            <m:e>
                              <m:r>
                                <a:rPr lang="en-US" b="0" i="1" smtClean="0">
                                  <a:latin typeface="Cambria Math" panose="02040503050406030204" pitchFamily="18" charset="0"/>
                                </a:rPr>
                                <m:t>𝑥</m:t>
                              </m:r>
                            </m:e>
                          </m:d>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r>
                                <a:rPr lang="en-US" b="0" i="1" baseline="-25000" smtClean="0">
                                  <a:latin typeface="Cambria Math" panose="02040503050406030204" pitchFamily="18" charset="0"/>
                                  <a:ea typeface="Cambria Math" panose="02040503050406030204" pitchFamily="18" charset="0"/>
                                </a:rPr>
                                <m:t>𝑛</m:t>
                              </m:r>
                            </m:sup>
                          </m:sSup>
                        </m:e>
                      </m:nary>
                    </m:oMath>
                  </m:oMathPara>
                </a14:m>
                <a:endParaRPr lang="en-US" dirty="0"/>
              </a:p>
            </p:txBody>
          </p:sp>
        </mc:Choice>
        <mc:Fallback xmlns="">
          <p:sp>
            <p:nvSpPr>
              <p:cNvPr id="3" name="Content Placeholder 1">
                <a:extLst>
                  <a:ext uri="{FF2B5EF4-FFF2-40B4-BE49-F238E27FC236}">
                    <a16:creationId xmlns:a16="http://schemas.microsoft.com/office/drawing/2014/main" id="{6CBB8CF6-11FA-8CB8-9ABC-C28CA79D1577}"/>
                  </a:ext>
                </a:extLst>
              </p:cNvPr>
              <p:cNvSpPr txBox="1">
                <a:spLocks noRot="1" noChangeAspect="1" noMove="1" noResize="1" noEditPoints="1" noAdjustHandles="1" noChangeArrowheads="1" noChangeShapeType="1" noTextEdit="1"/>
              </p:cNvSpPr>
              <p:nvPr/>
            </p:nvSpPr>
            <p:spPr>
              <a:xfrm>
                <a:off x="2303543" y="4071080"/>
                <a:ext cx="4011612" cy="645478"/>
              </a:xfrm>
              <a:prstGeom prst="rect">
                <a:avLst/>
              </a:prstGeom>
              <a:blipFill>
                <a:blip r:embed="rId5"/>
                <a:stretch>
                  <a:fillRect t="-136538" b="-223077"/>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 name="Content Placeholder 1">
                <a:extLst>
                  <a:ext uri="{FF2B5EF4-FFF2-40B4-BE49-F238E27FC236}">
                    <a16:creationId xmlns:a16="http://schemas.microsoft.com/office/drawing/2014/main" id="{5861B091-E1D6-E8FA-23B5-7CD8806DC101}"/>
                  </a:ext>
                </a:extLst>
              </p:cNvPr>
              <p:cNvSpPr txBox="1">
                <a:spLocks/>
              </p:cNvSpPr>
              <p:nvPr/>
            </p:nvSpPr>
            <p:spPr>
              <a:xfrm>
                <a:off x="3132026" y="5065889"/>
                <a:ext cx="401161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𝜏</m:t>
                      </m:r>
                      <m:r>
                        <a:rPr lang="en-US" b="0" i="1" baseline="-25000"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4 </m:t>
                          </m:r>
                          <m:r>
                            <a:rPr lang="en-US" i="1">
                              <a:latin typeface="Cambria Math" panose="02040503050406030204" pitchFamily="18" charset="0"/>
                              <a:ea typeface="Cambria Math" panose="02040503050406030204" pitchFamily="18" charset="0"/>
                            </a:rPr>
                            <m:t>𝐶𝑅𝑙</m:t>
                          </m:r>
                          <m:r>
                            <a:rPr lang="en-US" i="1" baseline="30000">
                              <a:latin typeface="Cambria Math" panose="02040503050406030204" pitchFamily="18" charset="0"/>
                              <a:ea typeface="Cambria Math" panose="02040503050406030204" pitchFamily="18" charset="0"/>
                            </a:rPr>
                            <m:t>2</m:t>
                          </m:r>
                        </m:num>
                        <m:den>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2 </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𝜋</m:t>
                              </m:r>
                            </m:e>
                          </m:d>
                          <m:r>
                            <a:rPr lang="en-US" b="0" i="1" baseline="30000" smtClean="0">
                              <a:latin typeface="Cambria Math" panose="02040503050406030204" pitchFamily="18" charset="0"/>
                              <a:ea typeface="Cambria Math" panose="02040503050406030204" pitchFamily="18" charset="0"/>
                            </a:rPr>
                            <m:t>2</m:t>
                          </m:r>
                        </m:den>
                      </m:f>
                    </m:oMath>
                  </m:oMathPara>
                </a14:m>
                <a:endParaRPr lang="en-US" dirty="0"/>
              </a:p>
            </p:txBody>
          </p:sp>
        </mc:Choice>
        <mc:Fallback xmlns="">
          <p:sp>
            <p:nvSpPr>
              <p:cNvPr id="5" name="Content Placeholder 1">
                <a:extLst>
                  <a:ext uri="{FF2B5EF4-FFF2-40B4-BE49-F238E27FC236}">
                    <a16:creationId xmlns:a16="http://schemas.microsoft.com/office/drawing/2014/main" id="{5861B091-E1D6-E8FA-23B5-7CD8806DC101}"/>
                  </a:ext>
                </a:extLst>
              </p:cNvPr>
              <p:cNvSpPr txBox="1">
                <a:spLocks noRot="1" noChangeAspect="1" noMove="1" noResize="1" noEditPoints="1" noAdjustHandles="1" noChangeArrowheads="1" noChangeShapeType="1" noTextEdit="1"/>
              </p:cNvSpPr>
              <p:nvPr/>
            </p:nvSpPr>
            <p:spPr>
              <a:xfrm>
                <a:off x="3132026" y="5065889"/>
                <a:ext cx="4011612" cy="645478"/>
              </a:xfrm>
              <a:prstGeom prst="rect">
                <a:avLst/>
              </a:prstGeom>
              <a:blipFill>
                <a:blip r:embed="rId6"/>
                <a:stretch>
                  <a:fillRect t="-5769" b="-7692"/>
                </a:stretch>
              </a:blipFill>
            </p:spPr>
            <p:txBody>
              <a:bodyPr/>
              <a:lstStyle/>
              <a:p>
                <a:r>
                  <a:rPr lang="en-BE">
                    <a:noFill/>
                  </a:rPr>
                  <a:t> </a:t>
                </a:r>
              </a:p>
            </p:txBody>
          </p:sp>
        </mc:Fallback>
      </mc:AlternateContent>
      <p:pic>
        <p:nvPicPr>
          <p:cNvPr id="7" name="Picture 6" descr="A graph of a function&#10;&#10;Description automatically generated">
            <a:extLst>
              <a:ext uri="{FF2B5EF4-FFF2-40B4-BE49-F238E27FC236}">
                <a16:creationId xmlns:a16="http://schemas.microsoft.com/office/drawing/2014/main" id="{B2693E39-91F9-1080-9BFF-C42BEB375113}"/>
              </a:ext>
            </a:extLst>
          </p:cNvPr>
          <p:cNvPicPr>
            <a:picLocks noChangeAspect="1"/>
          </p:cNvPicPr>
          <p:nvPr/>
        </p:nvPicPr>
        <p:blipFill>
          <a:blip r:embed="rId7"/>
          <a:stretch>
            <a:fillRect/>
          </a:stretch>
        </p:blipFill>
        <p:spPr>
          <a:xfrm>
            <a:off x="7706329" y="2211344"/>
            <a:ext cx="4012475" cy="3818166"/>
          </a:xfrm>
          <a:prstGeom prst="rect">
            <a:avLst/>
          </a:prstGeom>
        </p:spPr>
      </p:pic>
      <p:cxnSp>
        <p:nvCxnSpPr>
          <p:cNvPr id="9" name="Straight Connector 8">
            <a:extLst>
              <a:ext uri="{FF2B5EF4-FFF2-40B4-BE49-F238E27FC236}">
                <a16:creationId xmlns:a16="http://schemas.microsoft.com/office/drawing/2014/main" id="{6C071975-E62E-3724-A839-98421896E8B7}"/>
              </a:ext>
            </a:extLst>
          </p:cNvPr>
          <p:cNvCxnSpPr/>
          <p:nvPr/>
        </p:nvCxnSpPr>
        <p:spPr>
          <a:xfrm>
            <a:off x="656492" y="2919046"/>
            <a:ext cx="6060831"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A707165-60AD-03CB-2BDF-0579EDDBA269}"/>
              </a:ext>
            </a:extLst>
          </p:cNvPr>
          <p:cNvGrpSpPr/>
          <p:nvPr/>
        </p:nvGrpSpPr>
        <p:grpSpPr>
          <a:xfrm>
            <a:off x="6725567" y="2750103"/>
            <a:ext cx="231885" cy="360054"/>
            <a:chOff x="6725567" y="2750103"/>
            <a:chExt cx="231885" cy="360054"/>
          </a:xfrm>
        </p:grpSpPr>
        <p:cxnSp>
          <p:nvCxnSpPr>
            <p:cNvPr id="18" name="Straight Connector 17">
              <a:extLst>
                <a:ext uri="{FF2B5EF4-FFF2-40B4-BE49-F238E27FC236}">
                  <a16:creationId xmlns:a16="http://schemas.microsoft.com/office/drawing/2014/main" id="{B2678C74-CEBC-C828-A6DF-8FEAB81D1AE3}"/>
                </a:ext>
              </a:extLst>
            </p:cNvPr>
            <p:cNvCxnSpPr>
              <a:cxnSpLocks/>
            </p:cNvCxnSpPr>
            <p:nvPr/>
          </p:nvCxnSpPr>
          <p:spPr>
            <a:xfrm>
              <a:off x="6841075" y="2750103"/>
              <a:ext cx="0" cy="36005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D92941-82A5-B07A-FA6C-DC201B071865}"/>
                </a:ext>
              </a:extLst>
            </p:cNvPr>
            <p:cNvCxnSpPr>
              <a:cxnSpLocks/>
            </p:cNvCxnSpPr>
            <p:nvPr/>
          </p:nvCxnSpPr>
          <p:spPr>
            <a:xfrm>
              <a:off x="6899263" y="2827931"/>
              <a:ext cx="0" cy="204397"/>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B0736B-11ED-EBAF-3A3E-5F05D08C93CC}"/>
                </a:ext>
              </a:extLst>
            </p:cNvPr>
            <p:cNvCxnSpPr>
              <a:cxnSpLocks/>
            </p:cNvCxnSpPr>
            <p:nvPr/>
          </p:nvCxnSpPr>
          <p:spPr>
            <a:xfrm>
              <a:off x="6957452" y="2872848"/>
              <a:ext cx="0" cy="11456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63A78F-A92A-E0DD-C223-2B03BAA2D40C}"/>
                </a:ext>
              </a:extLst>
            </p:cNvPr>
            <p:cNvCxnSpPr>
              <a:cxnSpLocks/>
            </p:cNvCxnSpPr>
            <p:nvPr/>
          </p:nvCxnSpPr>
          <p:spPr>
            <a:xfrm>
              <a:off x="6725567" y="2919046"/>
              <a:ext cx="114060"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CD28B75A-7B28-1CCF-8D61-DC64C6B32E55}"/>
              </a:ext>
            </a:extLst>
          </p:cNvPr>
          <p:cNvGrpSpPr/>
          <p:nvPr/>
        </p:nvGrpSpPr>
        <p:grpSpPr>
          <a:xfrm rot="10800000">
            <a:off x="411517" y="2725037"/>
            <a:ext cx="240129" cy="360054"/>
            <a:chOff x="6717323" y="2750103"/>
            <a:chExt cx="240129" cy="360054"/>
          </a:xfrm>
        </p:grpSpPr>
        <p:cxnSp>
          <p:nvCxnSpPr>
            <p:cNvPr id="34" name="Straight Connector 33">
              <a:extLst>
                <a:ext uri="{FF2B5EF4-FFF2-40B4-BE49-F238E27FC236}">
                  <a16:creationId xmlns:a16="http://schemas.microsoft.com/office/drawing/2014/main" id="{7B8C1FB8-48D9-D4BF-CB0B-AD7314369C94}"/>
                </a:ext>
              </a:extLst>
            </p:cNvPr>
            <p:cNvCxnSpPr>
              <a:cxnSpLocks/>
            </p:cNvCxnSpPr>
            <p:nvPr/>
          </p:nvCxnSpPr>
          <p:spPr>
            <a:xfrm>
              <a:off x="6841075" y="2750103"/>
              <a:ext cx="0" cy="36005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72D51-4D46-EC88-E42C-9A327BF47142}"/>
                </a:ext>
              </a:extLst>
            </p:cNvPr>
            <p:cNvCxnSpPr>
              <a:cxnSpLocks/>
            </p:cNvCxnSpPr>
            <p:nvPr/>
          </p:nvCxnSpPr>
          <p:spPr>
            <a:xfrm>
              <a:off x="6899263" y="2827931"/>
              <a:ext cx="0" cy="204397"/>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CB728C-2C69-7789-E5EC-6C1968CB1344}"/>
                </a:ext>
              </a:extLst>
            </p:cNvPr>
            <p:cNvCxnSpPr>
              <a:cxnSpLocks/>
            </p:cNvCxnSpPr>
            <p:nvPr/>
          </p:nvCxnSpPr>
          <p:spPr>
            <a:xfrm>
              <a:off x="6957452" y="2872848"/>
              <a:ext cx="0" cy="11456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144A58-7484-107A-3B21-3703950E861E}"/>
                </a:ext>
              </a:extLst>
            </p:cNvPr>
            <p:cNvCxnSpPr>
              <a:cxnSpLocks/>
            </p:cNvCxnSpPr>
            <p:nvPr/>
          </p:nvCxnSpPr>
          <p:spPr>
            <a:xfrm>
              <a:off x="6717323" y="2919046"/>
              <a:ext cx="114060"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180F7FF-9E79-4B77-23B9-95AA9AC435CC}"/>
              </a:ext>
            </a:extLst>
          </p:cNvPr>
          <p:cNvGrpSpPr/>
          <p:nvPr/>
        </p:nvGrpSpPr>
        <p:grpSpPr>
          <a:xfrm rot="5400000">
            <a:off x="2240758" y="5122476"/>
            <a:ext cx="240129" cy="360054"/>
            <a:chOff x="6717323" y="2750103"/>
            <a:chExt cx="240129" cy="360054"/>
          </a:xfrm>
        </p:grpSpPr>
        <p:cxnSp>
          <p:nvCxnSpPr>
            <p:cNvPr id="40" name="Straight Connector 39">
              <a:extLst>
                <a:ext uri="{FF2B5EF4-FFF2-40B4-BE49-F238E27FC236}">
                  <a16:creationId xmlns:a16="http://schemas.microsoft.com/office/drawing/2014/main" id="{7895D7A6-B02C-88F4-505D-4FAE70A4978F}"/>
                </a:ext>
              </a:extLst>
            </p:cNvPr>
            <p:cNvCxnSpPr>
              <a:cxnSpLocks/>
            </p:cNvCxnSpPr>
            <p:nvPr/>
          </p:nvCxnSpPr>
          <p:spPr>
            <a:xfrm>
              <a:off x="6841075" y="2750103"/>
              <a:ext cx="0" cy="36005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0B0DA57-87B5-C0F0-26F3-6388C7E8ADB5}"/>
                </a:ext>
              </a:extLst>
            </p:cNvPr>
            <p:cNvCxnSpPr>
              <a:cxnSpLocks/>
            </p:cNvCxnSpPr>
            <p:nvPr/>
          </p:nvCxnSpPr>
          <p:spPr>
            <a:xfrm>
              <a:off x="6899263" y="2827931"/>
              <a:ext cx="0" cy="204397"/>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890F8B-03BE-74DA-71E8-9422F4E006F7}"/>
                </a:ext>
              </a:extLst>
            </p:cNvPr>
            <p:cNvCxnSpPr>
              <a:cxnSpLocks/>
            </p:cNvCxnSpPr>
            <p:nvPr/>
          </p:nvCxnSpPr>
          <p:spPr>
            <a:xfrm>
              <a:off x="6957452" y="2872848"/>
              <a:ext cx="0" cy="11456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F9C8FE7-8117-E004-E69B-A45E3E538596}"/>
                </a:ext>
              </a:extLst>
            </p:cNvPr>
            <p:cNvCxnSpPr>
              <a:cxnSpLocks/>
            </p:cNvCxnSpPr>
            <p:nvPr/>
          </p:nvCxnSpPr>
          <p:spPr>
            <a:xfrm>
              <a:off x="6717323" y="2919046"/>
              <a:ext cx="114060"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15B4356B-16C8-1905-7ABD-C338770459DE}"/>
              </a:ext>
            </a:extLst>
          </p:cNvPr>
          <p:cNvCxnSpPr>
            <a:cxnSpLocks/>
          </p:cNvCxnSpPr>
          <p:nvPr/>
        </p:nvCxnSpPr>
        <p:spPr>
          <a:xfrm>
            <a:off x="2360823" y="2916148"/>
            <a:ext cx="11084" cy="2269466"/>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C15FE82-8994-92D7-63A5-E49399D29E8F}"/>
              </a:ext>
            </a:extLst>
          </p:cNvPr>
          <p:cNvSpPr/>
          <p:nvPr/>
        </p:nvSpPr>
        <p:spPr>
          <a:xfrm rot="5400000">
            <a:off x="1873143" y="4369961"/>
            <a:ext cx="975360" cy="223520"/>
          </a:xfrm>
          <a:prstGeom prst="rect">
            <a:avLst/>
          </a:prstGeom>
          <a:solidFill>
            <a:schemeClr val="tx2">
              <a:lumMod val="50000"/>
              <a:lumOff val="5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Rectangle 48">
            <a:extLst>
              <a:ext uri="{FF2B5EF4-FFF2-40B4-BE49-F238E27FC236}">
                <a16:creationId xmlns:a16="http://schemas.microsoft.com/office/drawing/2014/main" id="{5C2B8713-25EF-85EF-E577-DD7B1356A96C}"/>
              </a:ext>
            </a:extLst>
          </p:cNvPr>
          <p:cNvSpPr/>
          <p:nvPr/>
        </p:nvSpPr>
        <p:spPr>
          <a:xfrm rot="5400000">
            <a:off x="2300279" y="3222808"/>
            <a:ext cx="121087" cy="624316"/>
          </a:xfrm>
          <a:prstGeom prst="rect">
            <a:avLst/>
          </a:prstGeom>
          <a:solidFill>
            <a:schemeClr val="bg1"/>
          </a:solidFill>
          <a:ln w="1905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0" name="Rectangle 49">
            <a:extLst>
              <a:ext uri="{FF2B5EF4-FFF2-40B4-BE49-F238E27FC236}">
                <a16:creationId xmlns:a16="http://schemas.microsoft.com/office/drawing/2014/main" id="{AC8AF618-F2EC-02FF-F57A-AE0F6B969B4E}"/>
              </a:ext>
            </a:extLst>
          </p:cNvPr>
          <p:cNvSpPr/>
          <p:nvPr/>
        </p:nvSpPr>
        <p:spPr>
          <a:xfrm rot="10800000">
            <a:off x="2635369" y="3231214"/>
            <a:ext cx="121087" cy="624316"/>
          </a:xfrm>
          <a:prstGeom prst="rect">
            <a:avLst/>
          </a:prstGeom>
          <a:solidFill>
            <a:schemeClr val="bg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1" name="Rectangle 50">
            <a:extLst>
              <a:ext uri="{FF2B5EF4-FFF2-40B4-BE49-F238E27FC236}">
                <a16:creationId xmlns:a16="http://schemas.microsoft.com/office/drawing/2014/main" id="{5D1FADEB-8111-64F1-639C-51223E4A7DB2}"/>
              </a:ext>
            </a:extLst>
          </p:cNvPr>
          <p:cNvSpPr/>
          <p:nvPr/>
        </p:nvSpPr>
        <p:spPr>
          <a:xfrm rot="10800000">
            <a:off x="1991988" y="3258577"/>
            <a:ext cx="121087" cy="624316"/>
          </a:xfrm>
          <a:prstGeom prst="rect">
            <a:avLst/>
          </a:prstGeom>
          <a:solidFill>
            <a:schemeClr val="bg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3" name="Straight Arrow Connector 52">
            <a:extLst>
              <a:ext uri="{FF2B5EF4-FFF2-40B4-BE49-F238E27FC236}">
                <a16:creationId xmlns:a16="http://schemas.microsoft.com/office/drawing/2014/main" id="{F32457AB-49F4-88B5-5250-5BC2C92345EE}"/>
              </a:ext>
            </a:extLst>
          </p:cNvPr>
          <p:cNvCxnSpPr>
            <a:cxnSpLocks/>
          </p:cNvCxnSpPr>
          <p:nvPr/>
        </p:nvCxnSpPr>
        <p:spPr>
          <a:xfrm flipH="1">
            <a:off x="2635368" y="4001497"/>
            <a:ext cx="0" cy="960447"/>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3CCC4C2-7299-241B-6667-FF525478568B}"/>
              </a:ext>
            </a:extLst>
          </p:cNvPr>
          <p:cNvSpPr/>
          <p:nvPr/>
        </p:nvSpPr>
        <p:spPr>
          <a:xfrm>
            <a:off x="2303543" y="2872848"/>
            <a:ext cx="114562" cy="114561"/>
          </a:xfrm>
          <a:prstGeom prst="ellips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5" name="Straight Arrow Connector 54">
            <a:extLst>
              <a:ext uri="{FF2B5EF4-FFF2-40B4-BE49-F238E27FC236}">
                <a16:creationId xmlns:a16="http://schemas.microsoft.com/office/drawing/2014/main" id="{4E468824-7342-4B4A-E139-3379EB1043B8}"/>
              </a:ext>
            </a:extLst>
          </p:cNvPr>
          <p:cNvCxnSpPr>
            <a:cxnSpLocks/>
          </p:cNvCxnSpPr>
          <p:nvPr/>
        </p:nvCxnSpPr>
        <p:spPr>
          <a:xfrm>
            <a:off x="4718168" y="2572181"/>
            <a:ext cx="0" cy="310099"/>
          </a:xfrm>
          <a:prstGeom prst="straightConnector1">
            <a:avLst/>
          </a:prstGeom>
          <a:ln w="1905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Content Placeholder 1">
                <a:extLst>
                  <a:ext uri="{FF2B5EF4-FFF2-40B4-BE49-F238E27FC236}">
                    <a16:creationId xmlns:a16="http://schemas.microsoft.com/office/drawing/2014/main" id="{E9C422D5-53F7-0165-7E77-D7A8BECB8CAD}"/>
                  </a:ext>
                </a:extLst>
              </p:cNvPr>
              <p:cNvSpPr txBox="1">
                <a:spLocks/>
              </p:cNvSpPr>
              <p:nvPr/>
            </p:nvSpPr>
            <p:spPr>
              <a:xfrm>
                <a:off x="1810716" y="3388497"/>
                <a:ext cx="25350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baseline="-25000" smtClean="0">
                          <a:latin typeface="Cambria Math" panose="02040503050406030204" pitchFamily="18" charset="0"/>
                        </a:rPr>
                        <m:t>𝑠</m:t>
                      </m:r>
                    </m:oMath>
                  </m:oMathPara>
                </a14:m>
                <a:endParaRPr lang="en-US" baseline="-25000" dirty="0"/>
              </a:p>
            </p:txBody>
          </p:sp>
        </mc:Choice>
        <mc:Fallback xmlns="">
          <p:sp>
            <p:nvSpPr>
              <p:cNvPr id="57" name="Content Placeholder 1">
                <a:extLst>
                  <a:ext uri="{FF2B5EF4-FFF2-40B4-BE49-F238E27FC236}">
                    <a16:creationId xmlns:a16="http://schemas.microsoft.com/office/drawing/2014/main" id="{E9C422D5-53F7-0165-7E77-D7A8BECB8CAD}"/>
                  </a:ext>
                </a:extLst>
              </p:cNvPr>
              <p:cNvSpPr txBox="1">
                <a:spLocks noRot="1" noChangeAspect="1" noMove="1" noResize="1" noEditPoints="1" noAdjustHandles="1" noChangeArrowheads="1" noChangeShapeType="1" noTextEdit="1"/>
              </p:cNvSpPr>
              <p:nvPr/>
            </p:nvSpPr>
            <p:spPr>
              <a:xfrm>
                <a:off x="1810716" y="3388497"/>
                <a:ext cx="253502" cy="645478"/>
              </a:xfrm>
              <a:prstGeom prst="rect">
                <a:avLst/>
              </a:prstGeom>
              <a:blipFill>
                <a:blip r:embed="rId8"/>
                <a:stretch>
                  <a:fillRect l="-23810" r="-4762"/>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8" name="Content Placeholder 1">
                <a:extLst>
                  <a:ext uri="{FF2B5EF4-FFF2-40B4-BE49-F238E27FC236}">
                    <a16:creationId xmlns:a16="http://schemas.microsoft.com/office/drawing/2014/main" id="{1D2F639D-B13F-4188-7BD7-E05A83EC7F08}"/>
                  </a:ext>
                </a:extLst>
              </p:cNvPr>
              <p:cNvSpPr txBox="1">
                <a:spLocks/>
              </p:cNvSpPr>
              <p:nvPr/>
            </p:nvSpPr>
            <p:spPr>
              <a:xfrm>
                <a:off x="791556" y="2461034"/>
                <a:ext cx="769788"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baseline="-25000" smtClean="0">
                          <a:latin typeface="Cambria Math" panose="02040503050406030204" pitchFamily="18" charset="0"/>
                        </a:rPr>
                        <m:t>𝑎</m:t>
                      </m:r>
                      <m:r>
                        <a:rPr lang="en-US" b="0" i="1" smtClean="0">
                          <a:latin typeface="Cambria Math" panose="02040503050406030204" pitchFamily="18" charset="0"/>
                        </a:rPr>
                        <m:t>=0</m:t>
                      </m:r>
                    </m:oMath>
                  </m:oMathPara>
                </a14:m>
                <a:endParaRPr lang="en-US" dirty="0"/>
              </a:p>
            </p:txBody>
          </p:sp>
        </mc:Choice>
        <mc:Fallback xmlns="">
          <p:sp>
            <p:nvSpPr>
              <p:cNvPr id="58" name="Content Placeholder 1">
                <a:extLst>
                  <a:ext uri="{FF2B5EF4-FFF2-40B4-BE49-F238E27FC236}">
                    <a16:creationId xmlns:a16="http://schemas.microsoft.com/office/drawing/2014/main" id="{1D2F639D-B13F-4188-7BD7-E05A83EC7F08}"/>
                  </a:ext>
                </a:extLst>
              </p:cNvPr>
              <p:cNvSpPr txBox="1">
                <a:spLocks noRot="1" noChangeAspect="1" noMove="1" noResize="1" noEditPoints="1" noAdjustHandles="1" noChangeArrowheads="1" noChangeShapeType="1" noTextEdit="1"/>
              </p:cNvSpPr>
              <p:nvPr/>
            </p:nvSpPr>
            <p:spPr>
              <a:xfrm>
                <a:off x="791556" y="2461034"/>
                <a:ext cx="769788" cy="645478"/>
              </a:xfrm>
              <a:prstGeom prst="rect">
                <a:avLst/>
              </a:prstGeom>
              <a:blipFill>
                <a:blip r:embed="rId9"/>
                <a:stretch>
                  <a:fillRect l="-3279" r="-3279"/>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9" name="Content Placeholder 1">
                <a:extLst>
                  <a:ext uri="{FF2B5EF4-FFF2-40B4-BE49-F238E27FC236}">
                    <a16:creationId xmlns:a16="http://schemas.microsoft.com/office/drawing/2014/main" id="{736E3767-D756-8947-E4DF-9D922F4C0E79}"/>
                  </a:ext>
                </a:extLst>
              </p:cNvPr>
              <p:cNvSpPr txBox="1">
                <a:spLocks/>
              </p:cNvSpPr>
              <p:nvPr/>
            </p:nvSpPr>
            <p:spPr>
              <a:xfrm>
                <a:off x="5692926" y="2473683"/>
                <a:ext cx="1152889"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baseline="-25000" smtClean="0">
                          <a:latin typeface="Cambria Math" panose="02040503050406030204" pitchFamily="18" charset="0"/>
                        </a:rPr>
                        <m:t>𝑏</m:t>
                      </m:r>
                      <m:r>
                        <a:rPr lang="en-US" b="0" i="1" baseline="-25000" smtClean="0">
                          <a:latin typeface="Cambria Math" panose="02040503050406030204" pitchFamily="18" charset="0"/>
                        </a:rPr>
                        <m:t> →∞</m:t>
                      </m:r>
                    </m:oMath>
                  </m:oMathPara>
                </a14:m>
                <a:endParaRPr lang="en-US" dirty="0"/>
              </a:p>
            </p:txBody>
          </p:sp>
        </mc:Choice>
        <mc:Fallback xmlns="">
          <p:sp>
            <p:nvSpPr>
              <p:cNvPr id="59" name="Content Placeholder 1">
                <a:extLst>
                  <a:ext uri="{FF2B5EF4-FFF2-40B4-BE49-F238E27FC236}">
                    <a16:creationId xmlns:a16="http://schemas.microsoft.com/office/drawing/2014/main" id="{736E3767-D756-8947-E4DF-9D922F4C0E79}"/>
                  </a:ext>
                </a:extLst>
              </p:cNvPr>
              <p:cNvSpPr txBox="1">
                <a:spLocks noRot="1" noChangeAspect="1" noMove="1" noResize="1" noEditPoints="1" noAdjustHandles="1" noChangeArrowheads="1" noChangeShapeType="1" noTextEdit="1"/>
              </p:cNvSpPr>
              <p:nvPr/>
            </p:nvSpPr>
            <p:spPr>
              <a:xfrm>
                <a:off x="5692926" y="2473683"/>
                <a:ext cx="1152889" cy="645478"/>
              </a:xfrm>
              <a:prstGeom prst="rect">
                <a:avLst/>
              </a:prstGeom>
              <a:blipFill>
                <a:blip r:embed="rId10"/>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0" name="Content Placeholder 1">
                <a:extLst>
                  <a:ext uri="{FF2B5EF4-FFF2-40B4-BE49-F238E27FC236}">
                    <a16:creationId xmlns:a16="http://schemas.microsoft.com/office/drawing/2014/main" id="{96F31E7B-98B3-3D1D-0A75-CE2A190208B8}"/>
                  </a:ext>
                </a:extLst>
              </p:cNvPr>
              <p:cNvSpPr txBox="1">
                <a:spLocks/>
              </p:cNvSpPr>
              <p:nvPr/>
            </p:nvSpPr>
            <p:spPr>
              <a:xfrm>
                <a:off x="4454974" y="2283310"/>
                <a:ext cx="25350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n-US" baseline="-25000" dirty="0"/>
              </a:p>
            </p:txBody>
          </p:sp>
        </mc:Choice>
        <mc:Fallback xmlns="">
          <p:sp>
            <p:nvSpPr>
              <p:cNvPr id="60" name="Content Placeholder 1">
                <a:extLst>
                  <a:ext uri="{FF2B5EF4-FFF2-40B4-BE49-F238E27FC236}">
                    <a16:creationId xmlns:a16="http://schemas.microsoft.com/office/drawing/2014/main" id="{96F31E7B-98B3-3D1D-0A75-CE2A190208B8}"/>
                  </a:ext>
                </a:extLst>
              </p:cNvPr>
              <p:cNvSpPr txBox="1">
                <a:spLocks noRot="1" noChangeAspect="1" noMove="1" noResize="1" noEditPoints="1" noAdjustHandles="1" noChangeArrowheads="1" noChangeShapeType="1" noTextEdit="1"/>
              </p:cNvSpPr>
              <p:nvPr/>
            </p:nvSpPr>
            <p:spPr>
              <a:xfrm>
                <a:off x="4454974" y="2283310"/>
                <a:ext cx="253502" cy="645478"/>
              </a:xfrm>
              <a:prstGeom prst="rect">
                <a:avLst/>
              </a:prstGeom>
              <a:blipFill>
                <a:blip r:embed="rId11"/>
                <a:stretch>
                  <a:fillRect l="-28571" t="-1961" r="-15238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1" name="Content Placeholder 1">
                <a:extLst>
                  <a:ext uri="{FF2B5EF4-FFF2-40B4-BE49-F238E27FC236}">
                    <a16:creationId xmlns:a16="http://schemas.microsoft.com/office/drawing/2014/main" id="{6EF93C27-1186-F9C3-7209-80D0B9C629EB}"/>
                  </a:ext>
                </a:extLst>
              </p:cNvPr>
              <p:cNvSpPr txBox="1">
                <a:spLocks/>
              </p:cNvSpPr>
              <p:nvPr/>
            </p:nvSpPr>
            <p:spPr>
              <a:xfrm>
                <a:off x="2041703" y="2536026"/>
                <a:ext cx="25350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baseline="-25000" dirty="0"/>
              </a:p>
            </p:txBody>
          </p:sp>
        </mc:Choice>
        <mc:Fallback xmlns="">
          <p:sp>
            <p:nvSpPr>
              <p:cNvPr id="61" name="Content Placeholder 1">
                <a:extLst>
                  <a:ext uri="{FF2B5EF4-FFF2-40B4-BE49-F238E27FC236}">
                    <a16:creationId xmlns:a16="http://schemas.microsoft.com/office/drawing/2014/main" id="{6EF93C27-1186-F9C3-7209-80D0B9C629EB}"/>
                  </a:ext>
                </a:extLst>
              </p:cNvPr>
              <p:cNvSpPr txBox="1">
                <a:spLocks noRot="1" noChangeAspect="1" noMove="1" noResize="1" noEditPoints="1" noAdjustHandles="1" noChangeArrowheads="1" noChangeShapeType="1" noTextEdit="1"/>
              </p:cNvSpPr>
              <p:nvPr/>
            </p:nvSpPr>
            <p:spPr>
              <a:xfrm>
                <a:off x="2041703" y="2536026"/>
                <a:ext cx="253502" cy="645478"/>
              </a:xfrm>
              <a:prstGeom prst="rect">
                <a:avLst/>
              </a:prstGeom>
              <a:blipFill>
                <a:blip r:embed="rId12"/>
                <a:stretch>
                  <a:fillRect l="-28571" r="-190476"/>
                </a:stretch>
              </a:blipFill>
            </p:spPr>
            <p:txBody>
              <a:bodyPr/>
              <a:lstStyle/>
              <a:p>
                <a:r>
                  <a:rPr lang="en-BE">
                    <a:noFill/>
                  </a:rPr>
                  <a:t> </a:t>
                </a:r>
              </a:p>
            </p:txBody>
          </p:sp>
        </mc:Fallback>
      </mc:AlternateContent>
      <p:cxnSp>
        <p:nvCxnSpPr>
          <p:cNvPr id="63" name="Straight Arrow Connector 62">
            <a:extLst>
              <a:ext uri="{FF2B5EF4-FFF2-40B4-BE49-F238E27FC236}">
                <a16:creationId xmlns:a16="http://schemas.microsoft.com/office/drawing/2014/main" id="{E8272EE4-C7BA-DC3F-D425-6D6D9CF3F7A8}"/>
              </a:ext>
            </a:extLst>
          </p:cNvPr>
          <p:cNvCxnSpPr>
            <a:cxnSpLocks/>
          </p:cNvCxnSpPr>
          <p:nvPr/>
        </p:nvCxnSpPr>
        <p:spPr>
          <a:xfrm>
            <a:off x="531684" y="2177478"/>
            <a:ext cx="6487183" cy="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Content Placeholder 1">
                <a:extLst>
                  <a:ext uri="{FF2B5EF4-FFF2-40B4-BE49-F238E27FC236}">
                    <a16:creationId xmlns:a16="http://schemas.microsoft.com/office/drawing/2014/main" id="{29E6C4D7-EA42-16BE-F708-DB1CA28FBDE2}"/>
                  </a:ext>
                </a:extLst>
              </p:cNvPr>
              <p:cNvSpPr txBox="1">
                <a:spLocks/>
              </p:cNvSpPr>
              <p:nvPr/>
            </p:nvSpPr>
            <p:spPr>
              <a:xfrm>
                <a:off x="7018867" y="2003489"/>
                <a:ext cx="25350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baseline="-25000" dirty="0"/>
              </a:p>
            </p:txBody>
          </p:sp>
        </mc:Choice>
        <mc:Fallback xmlns="">
          <p:sp>
            <p:nvSpPr>
              <p:cNvPr id="65" name="Content Placeholder 1">
                <a:extLst>
                  <a:ext uri="{FF2B5EF4-FFF2-40B4-BE49-F238E27FC236}">
                    <a16:creationId xmlns:a16="http://schemas.microsoft.com/office/drawing/2014/main" id="{29E6C4D7-EA42-16BE-F708-DB1CA28FBDE2}"/>
                  </a:ext>
                </a:extLst>
              </p:cNvPr>
              <p:cNvSpPr txBox="1">
                <a:spLocks noRot="1" noChangeAspect="1" noMove="1" noResize="1" noEditPoints="1" noAdjustHandles="1" noChangeArrowheads="1" noChangeShapeType="1" noTextEdit="1"/>
              </p:cNvSpPr>
              <p:nvPr/>
            </p:nvSpPr>
            <p:spPr>
              <a:xfrm>
                <a:off x="7018867" y="2003489"/>
                <a:ext cx="253502" cy="645478"/>
              </a:xfrm>
              <a:prstGeom prst="rect">
                <a:avLst/>
              </a:prstGeom>
              <a:blipFill>
                <a:blip r:embed="rId13"/>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6" name="Content Placeholder 1">
                <a:extLst>
                  <a:ext uri="{FF2B5EF4-FFF2-40B4-BE49-F238E27FC236}">
                    <a16:creationId xmlns:a16="http://schemas.microsoft.com/office/drawing/2014/main" id="{1F92ABB3-3741-5C63-99FB-12CFD26D84A1}"/>
                  </a:ext>
                </a:extLst>
              </p:cNvPr>
              <p:cNvSpPr txBox="1">
                <a:spLocks/>
              </p:cNvSpPr>
              <p:nvPr/>
            </p:nvSpPr>
            <p:spPr>
              <a:xfrm>
                <a:off x="5152113" y="1816950"/>
                <a:ext cx="922048"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𝑙</m:t>
                      </m:r>
                    </m:oMath>
                  </m:oMathPara>
                </a14:m>
                <a:endParaRPr lang="en-US" baseline="-25000" dirty="0"/>
              </a:p>
            </p:txBody>
          </p:sp>
        </mc:Choice>
        <mc:Fallback xmlns="">
          <p:sp>
            <p:nvSpPr>
              <p:cNvPr id="66" name="Content Placeholder 1">
                <a:extLst>
                  <a:ext uri="{FF2B5EF4-FFF2-40B4-BE49-F238E27FC236}">
                    <a16:creationId xmlns:a16="http://schemas.microsoft.com/office/drawing/2014/main" id="{1F92ABB3-3741-5C63-99FB-12CFD26D84A1}"/>
                  </a:ext>
                </a:extLst>
              </p:cNvPr>
              <p:cNvSpPr txBox="1">
                <a:spLocks noRot="1" noChangeAspect="1" noMove="1" noResize="1" noEditPoints="1" noAdjustHandles="1" noChangeArrowheads="1" noChangeShapeType="1" noTextEdit="1"/>
              </p:cNvSpPr>
              <p:nvPr/>
            </p:nvSpPr>
            <p:spPr>
              <a:xfrm>
                <a:off x="5152113" y="1816950"/>
                <a:ext cx="922048" cy="645478"/>
              </a:xfrm>
              <a:prstGeom prst="rect">
                <a:avLst/>
              </a:prstGeom>
              <a:blipFill>
                <a:blip r:embed="rId14"/>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7" name="Content Placeholder 1">
                <a:extLst>
                  <a:ext uri="{FF2B5EF4-FFF2-40B4-BE49-F238E27FC236}">
                    <a16:creationId xmlns:a16="http://schemas.microsoft.com/office/drawing/2014/main" id="{3FABC9DB-9E4E-E12A-68AA-0A70CDBBE2B2}"/>
                  </a:ext>
                </a:extLst>
              </p:cNvPr>
              <p:cNvSpPr txBox="1">
                <a:spLocks/>
              </p:cNvSpPr>
              <p:nvPr/>
            </p:nvSpPr>
            <p:spPr>
              <a:xfrm>
                <a:off x="1220312" y="1815556"/>
                <a:ext cx="922048"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m:t>
                      </m:r>
                    </m:oMath>
                  </m:oMathPara>
                </a14:m>
                <a:endParaRPr lang="en-US" baseline="-25000" dirty="0"/>
              </a:p>
            </p:txBody>
          </p:sp>
        </mc:Choice>
        <mc:Fallback xmlns="">
          <p:sp>
            <p:nvSpPr>
              <p:cNvPr id="67" name="Content Placeholder 1">
                <a:extLst>
                  <a:ext uri="{FF2B5EF4-FFF2-40B4-BE49-F238E27FC236}">
                    <a16:creationId xmlns:a16="http://schemas.microsoft.com/office/drawing/2014/main" id="{3FABC9DB-9E4E-E12A-68AA-0A70CDBBE2B2}"/>
                  </a:ext>
                </a:extLst>
              </p:cNvPr>
              <p:cNvSpPr txBox="1">
                <a:spLocks noRot="1" noChangeAspect="1" noMove="1" noResize="1" noEditPoints="1" noAdjustHandles="1" noChangeArrowheads="1" noChangeShapeType="1" noTextEdit="1"/>
              </p:cNvSpPr>
              <p:nvPr/>
            </p:nvSpPr>
            <p:spPr>
              <a:xfrm>
                <a:off x="1220312" y="1815556"/>
                <a:ext cx="922048" cy="645478"/>
              </a:xfrm>
              <a:prstGeom prst="rect">
                <a:avLst/>
              </a:prstGeom>
              <a:blipFill>
                <a:blip r:embed="rId15"/>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68" name="Content Placeholder 1">
                <a:extLst>
                  <a:ext uri="{FF2B5EF4-FFF2-40B4-BE49-F238E27FC236}">
                    <a16:creationId xmlns:a16="http://schemas.microsoft.com/office/drawing/2014/main" id="{7B0ED51F-2E1A-02C1-9129-8D0065898D7E}"/>
                  </a:ext>
                </a:extLst>
              </p:cNvPr>
              <p:cNvSpPr txBox="1">
                <a:spLocks/>
              </p:cNvSpPr>
              <p:nvPr/>
            </p:nvSpPr>
            <p:spPr>
              <a:xfrm>
                <a:off x="4285257" y="1815556"/>
                <a:ext cx="922048"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baseline="-25000" smtClean="0">
                          <a:latin typeface="Cambria Math" panose="02040503050406030204" pitchFamily="18" charset="0"/>
                        </a:rPr>
                        <m:t>0</m:t>
                      </m:r>
                    </m:oMath>
                  </m:oMathPara>
                </a14:m>
                <a:endParaRPr lang="en-US" baseline="-25000" dirty="0"/>
              </a:p>
            </p:txBody>
          </p:sp>
        </mc:Choice>
        <mc:Fallback xmlns="">
          <p:sp>
            <p:nvSpPr>
              <p:cNvPr id="68" name="Content Placeholder 1">
                <a:extLst>
                  <a:ext uri="{FF2B5EF4-FFF2-40B4-BE49-F238E27FC236}">
                    <a16:creationId xmlns:a16="http://schemas.microsoft.com/office/drawing/2014/main" id="{7B0ED51F-2E1A-02C1-9129-8D0065898D7E}"/>
                  </a:ext>
                </a:extLst>
              </p:cNvPr>
              <p:cNvSpPr txBox="1">
                <a:spLocks noRot="1" noChangeAspect="1" noMove="1" noResize="1" noEditPoints="1" noAdjustHandles="1" noChangeArrowheads="1" noChangeShapeType="1" noTextEdit="1"/>
              </p:cNvSpPr>
              <p:nvPr/>
            </p:nvSpPr>
            <p:spPr>
              <a:xfrm>
                <a:off x="4285257" y="1815556"/>
                <a:ext cx="922048" cy="645478"/>
              </a:xfrm>
              <a:prstGeom prst="rect">
                <a:avLst/>
              </a:prstGeom>
              <a:blipFill>
                <a:blip r:embed="rId16"/>
                <a:stretch>
                  <a:fillRect/>
                </a:stretch>
              </a:blipFill>
            </p:spPr>
            <p:txBody>
              <a:bodyPr/>
              <a:lstStyle/>
              <a:p>
                <a:r>
                  <a:rPr lang="en-BE">
                    <a:noFill/>
                  </a:rPr>
                  <a:t> </a:t>
                </a:r>
              </a:p>
            </p:txBody>
          </p:sp>
        </mc:Fallback>
      </mc:AlternateContent>
      <p:cxnSp>
        <p:nvCxnSpPr>
          <p:cNvPr id="70" name="Straight Connector 69">
            <a:extLst>
              <a:ext uri="{FF2B5EF4-FFF2-40B4-BE49-F238E27FC236}">
                <a16:creationId xmlns:a16="http://schemas.microsoft.com/office/drawing/2014/main" id="{B939DC83-C15E-D41E-9FDC-7B9C302CCA8F}"/>
              </a:ext>
            </a:extLst>
          </p:cNvPr>
          <p:cNvCxnSpPr/>
          <p:nvPr/>
        </p:nvCxnSpPr>
        <p:spPr>
          <a:xfrm>
            <a:off x="1679796" y="2088233"/>
            <a:ext cx="0" cy="17849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4E45BAA-194A-5E59-45F2-0BDD7E164006}"/>
              </a:ext>
            </a:extLst>
          </p:cNvPr>
          <p:cNvCxnSpPr/>
          <p:nvPr/>
        </p:nvCxnSpPr>
        <p:spPr>
          <a:xfrm>
            <a:off x="4718168" y="2088233"/>
            <a:ext cx="0" cy="17849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E4D73F3-E9CE-6847-8B29-1285522B980D}"/>
              </a:ext>
            </a:extLst>
          </p:cNvPr>
          <p:cNvCxnSpPr/>
          <p:nvPr/>
        </p:nvCxnSpPr>
        <p:spPr>
          <a:xfrm>
            <a:off x="5637152" y="2098358"/>
            <a:ext cx="0" cy="17849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1BC4F300-5809-4FCC-948B-96BA5E2EAC46}"/>
              </a:ext>
            </a:extLst>
          </p:cNvPr>
          <p:cNvSpPr/>
          <p:nvPr/>
        </p:nvSpPr>
        <p:spPr>
          <a:xfrm>
            <a:off x="1670157" y="2861911"/>
            <a:ext cx="114562" cy="114561"/>
          </a:xfrm>
          <a:prstGeom prst="ellips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4" name="Oval 73">
            <a:extLst>
              <a:ext uri="{FF2B5EF4-FFF2-40B4-BE49-F238E27FC236}">
                <a16:creationId xmlns:a16="http://schemas.microsoft.com/office/drawing/2014/main" id="{9D10DCD2-D015-2E13-EABD-5EEB1547D7DF}"/>
              </a:ext>
            </a:extLst>
          </p:cNvPr>
          <p:cNvSpPr/>
          <p:nvPr/>
        </p:nvSpPr>
        <p:spPr>
          <a:xfrm>
            <a:off x="5594735" y="2864307"/>
            <a:ext cx="114562" cy="114561"/>
          </a:xfrm>
          <a:prstGeom prst="ellips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75" name="Straight Connector 74">
            <a:extLst>
              <a:ext uri="{FF2B5EF4-FFF2-40B4-BE49-F238E27FC236}">
                <a16:creationId xmlns:a16="http://schemas.microsoft.com/office/drawing/2014/main" id="{55224BDD-EDA3-E804-01C8-8E114FD31EC4}"/>
              </a:ext>
            </a:extLst>
          </p:cNvPr>
          <p:cNvCxnSpPr>
            <a:cxnSpLocks/>
          </p:cNvCxnSpPr>
          <p:nvPr/>
        </p:nvCxnSpPr>
        <p:spPr>
          <a:xfrm flipV="1">
            <a:off x="1727438" y="2923655"/>
            <a:ext cx="3924578" cy="1721"/>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Content Placeholder 1">
                <a:extLst>
                  <a:ext uri="{FF2B5EF4-FFF2-40B4-BE49-F238E27FC236}">
                    <a16:creationId xmlns:a16="http://schemas.microsoft.com/office/drawing/2014/main" id="{6ACFEA77-3282-AA85-5247-20830498A85B}"/>
                  </a:ext>
                </a:extLst>
              </p:cNvPr>
              <p:cNvSpPr txBox="1">
                <a:spLocks/>
              </p:cNvSpPr>
              <p:nvPr/>
            </p:nvSpPr>
            <p:spPr>
              <a:xfrm>
                <a:off x="1809868" y="4295775"/>
                <a:ext cx="253502"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baseline="-25000" smtClean="0">
                          <a:latin typeface="Cambria Math" panose="02040503050406030204" pitchFamily="18" charset="0"/>
                        </a:rPr>
                        <m:t>𝑠</m:t>
                      </m:r>
                    </m:oMath>
                  </m:oMathPara>
                </a14:m>
                <a:endParaRPr lang="en-US" baseline="-25000" dirty="0"/>
              </a:p>
            </p:txBody>
          </p:sp>
        </mc:Choice>
        <mc:Fallback xmlns="">
          <p:sp>
            <p:nvSpPr>
              <p:cNvPr id="78" name="Content Placeholder 1">
                <a:extLst>
                  <a:ext uri="{FF2B5EF4-FFF2-40B4-BE49-F238E27FC236}">
                    <a16:creationId xmlns:a16="http://schemas.microsoft.com/office/drawing/2014/main" id="{6ACFEA77-3282-AA85-5247-20830498A85B}"/>
                  </a:ext>
                </a:extLst>
              </p:cNvPr>
              <p:cNvSpPr txBox="1">
                <a:spLocks noRot="1" noChangeAspect="1" noMove="1" noResize="1" noEditPoints="1" noAdjustHandles="1" noChangeArrowheads="1" noChangeShapeType="1" noTextEdit="1"/>
              </p:cNvSpPr>
              <p:nvPr/>
            </p:nvSpPr>
            <p:spPr>
              <a:xfrm>
                <a:off x="1809868" y="4295775"/>
                <a:ext cx="253502" cy="645478"/>
              </a:xfrm>
              <a:prstGeom prst="rect">
                <a:avLst/>
              </a:prstGeom>
              <a:blipFill>
                <a:blip r:embed="rId17"/>
                <a:stretch>
                  <a:fillRect l="-23810" r="-9524"/>
                </a:stretch>
              </a:blipFill>
            </p:spPr>
            <p:txBody>
              <a:bodyPr/>
              <a:lstStyle/>
              <a:p>
                <a:r>
                  <a:rPr lang="en-BE">
                    <a:noFill/>
                  </a:rPr>
                  <a:t> </a:t>
                </a:r>
              </a:p>
            </p:txBody>
          </p:sp>
        </mc:Fallback>
      </mc:AlternateContent>
      <p:sp>
        <p:nvSpPr>
          <p:cNvPr id="79" name="Content Placeholder 1">
            <a:extLst>
              <a:ext uri="{FF2B5EF4-FFF2-40B4-BE49-F238E27FC236}">
                <a16:creationId xmlns:a16="http://schemas.microsoft.com/office/drawing/2014/main" id="{1E5681B6-903C-B6E6-5D81-6814DCAD5620}"/>
              </a:ext>
            </a:extLst>
          </p:cNvPr>
          <p:cNvSpPr txBox="1">
            <a:spLocks/>
          </p:cNvSpPr>
          <p:nvPr/>
        </p:nvSpPr>
        <p:spPr>
          <a:xfrm>
            <a:off x="4013747" y="6322702"/>
            <a:ext cx="11376024"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200" dirty="0"/>
              <a:t>Here we have made some assumptions: R</a:t>
            </a:r>
            <a:r>
              <a:rPr lang="en-US" sz="1200" baseline="-25000" dirty="0"/>
              <a:t>s</a:t>
            </a:r>
            <a:r>
              <a:rPr lang="en-US" sz="1200" dirty="0"/>
              <a:t> ≪ C</a:t>
            </a:r>
            <a:r>
              <a:rPr lang="en-US" sz="1200" baseline="-25000" dirty="0"/>
              <a:t>s</a:t>
            </a:r>
            <a:r>
              <a:rPr lang="en-US" sz="1200" dirty="0"/>
              <a:t>, no transconductance (G = 0), and inductance (L = 0).</a:t>
            </a:r>
          </a:p>
          <a:p>
            <a:pPr marL="0" lvl="1" indent="0">
              <a:buFont typeface="Arial" charset="0"/>
              <a:buNone/>
            </a:pPr>
            <a:r>
              <a:rPr lang="en-US" sz="1200" dirty="0"/>
              <a:t>A numerical approach of this problem can be found in J. </a:t>
            </a:r>
            <a:r>
              <a:rPr lang="en-US" sz="1200" dirty="0" err="1"/>
              <a:t>Galán</a:t>
            </a:r>
            <a:r>
              <a:rPr lang="en-US" sz="1200" dirty="0"/>
              <a:t>, JINST 7 (2012) C04009. </a:t>
            </a:r>
          </a:p>
          <a:p>
            <a:pPr marL="0" lvl="1" indent="0">
              <a:buFont typeface="Arial" charset="0"/>
              <a:buNone/>
            </a:pPr>
            <a:endParaRPr lang="en-US" b="1" dirty="0"/>
          </a:p>
        </p:txBody>
      </p:sp>
      <p:sp>
        <p:nvSpPr>
          <p:cNvPr id="80" name="TextBox 79">
            <a:extLst>
              <a:ext uri="{FF2B5EF4-FFF2-40B4-BE49-F238E27FC236}">
                <a16:creationId xmlns:a16="http://schemas.microsoft.com/office/drawing/2014/main" id="{D2C48337-9C3F-6D32-BAB3-444933B15127}"/>
              </a:ext>
            </a:extLst>
          </p:cNvPr>
          <p:cNvSpPr txBox="1"/>
          <p:nvPr/>
        </p:nvSpPr>
        <p:spPr>
          <a:xfrm>
            <a:off x="10563827" y="3726925"/>
            <a:ext cx="644407" cy="184666"/>
          </a:xfrm>
          <a:prstGeom prst="rect">
            <a:avLst/>
          </a:prstGeom>
          <a:noFill/>
        </p:spPr>
        <p:txBody>
          <a:bodyPr wrap="none" lIns="0" tIns="0" rIns="0" bIns="0" rtlCol="0">
            <a:spAutoFit/>
          </a:bodyPr>
          <a:lstStyle/>
          <a:p>
            <a:pPr algn="l"/>
            <a:r>
              <a:rPr lang="en-GB" sz="1200" dirty="0">
                <a:solidFill>
                  <a:schemeClr val="bg2">
                    <a:lumMod val="10000"/>
                  </a:schemeClr>
                </a:solidFill>
              </a:rPr>
              <a:t>x</a:t>
            </a:r>
            <a:r>
              <a:rPr lang="en-BE" sz="1200" baseline="-25000" dirty="0">
                <a:solidFill>
                  <a:schemeClr val="bg2">
                    <a:lumMod val="10000"/>
                  </a:schemeClr>
                </a:solidFill>
              </a:rPr>
              <a:t>0</a:t>
            </a:r>
            <a:r>
              <a:rPr lang="en-BE" sz="1200" dirty="0">
                <a:solidFill>
                  <a:schemeClr val="bg2">
                    <a:lumMod val="10000"/>
                  </a:schemeClr>
                </a:solidFill>
              </a:rPr>
              <a:t> = 0.6 l</a:t>
            </a:r>
            <a:r>
              <a:rPr lang="en-BE" sz="1200" dirty="0"/>
              <a:t> </a:t>
            </a:r>
          </a:p>
        </p:txBody>
      </p:sp>
      <p:sp>
        <p:nvSpPr>
          <p:cNvPr id="81" name="Content Placeholder 1">
            <a:extLst>
              <a:ext uri="{FF2B5EF4-FFF2-40B4-BE49-F238E27FC236}">
                <a16:creationId xmlns:a16="http://schemas.microsoft.com/office/drawing/2014/main" id="{50DF3428-F895-A6BC-F083-6DA9353CF3C3}"/>
              </a:ext>
            </a:extLst>
          </p:cNvPr>
          <p:cNvSpPr txBox="1">
            <a:spLocks/>
          </p:cNvSpPr>
          <p:nvPr/>
        </p:nvSpPr>
        <p:spPr>
          <a:xfrm>
            <a:off x="2792548" y="5236749"/>
            <a:ext cx="11376024" cy="64547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600" dirty="0"/>
              <a:t>Time constant:</a:t>
            </a:r>
            <a:endParaRPr lang="en-US" b="1" dirty="0"/>
          </a:p>
        </p:txBody>
      </p:sp>
      <p:sp>
        <p:nvSpPr>
          <p:cNvPr id="12" name="Rectangle 11">
            <a:extLst>
              <a:ext uri="{FF2B5EF4-FFF2-40B4-BE49-F238E27FC236}">
                <a16:creationId xmlns:a16="http://schemas.microsoft.com/office/drawing/2014/main" id="{7356C70E-779D-4289-956F-99A068BA63C5}"/>
              </a:ext>
            </a:extLst>
          </p:cNvPr>
          <p:cNvSpPr/>
          <p:nvPr/>
        </p:nvSpPr>
        <p:spPr>
          <a:xfrm>
            <a:off x="5778785" y="2807286"/>
            <a:ext cx="975360" cy="223520"/>
          </a:xfrm>
          <a:prstGeom prst="rect">
            <a:avLst/>
          </a:prstGeom>
          <a:solidFill>
            <a:schemeClr val="tx2">
              <a:lumMod val="50000"/>
              <a:lumOff val="5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5AAB863F-8DDF-9AEE-6DE4-ECFE52E995E8}"/>
              </a:ext>
            </a:extLst>
          </p:cNvPr>
          <p:cNvSpPr/>
          <p:nvPr/>
        </p:nvSpPr>
        <p:spPr>
          <a:xfrm>
            <a:off x="619670" y="2807531"/>
            <a:ext cx="975360" cy="223520"/>
          </a:xfrm>
          <a:prstGeom prst="rect">
            <a:avLst/>
          </a:prstGeom>
          <a:solidFill>
            <a:schemeClr val="tx2">
              <a:lumMod val="50000"/>
              <a:lumOff val="5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Picture 5" descr="Logo&#10;&#10;Description automatically generated with medium confidence">
            <a:extLst>
              <a:ext uri="{FF2B5EF4-FFF2-40B4-BE49-F238E27FC236}">
                <a16:creationId xmlns:a16="http://schemas.microsoft.com/office/drawing/2014/main" id="{4ABCA558-1983-E8E1-36C9-216E41C98513}"/>
              </a:ext>
            </a:extLst>
          </p:cNvPr>
          <p:cNvPicPr>
            <a:picLocks noChangeAspect="1"/>
          </p:cNvPicPr>
          <p:nvPr/>
        </p:nvPicPr>
        <p:blipFill rotWithShape="1">
          <a:blip r:embed="rId18">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8" name="Picture 7" descr="Graphical user interface, Teams&#10;&#10;Description automatically generated with medium confidence">
            <a:extLst>
              <a:ext uri="{FF2B5EF4-FFF2-40B4-BE49-F238E27FC236}">
                <a16:creationId xmlns:a16="http://schemas.microsoft.com/office/drawing/2014/main" id="{04F8F09F-1657-7469-085D-BCAB8D49B5BD}"/>
              </a:ext>
            </a:extLst>
          </p:cNvPr>
          <p:cNvPicPr>
            <a:picLocks noChangeAspect="1"/>
          </p:cNvPicPr>
          <p:nvPr/>
        </p:nvPicPr>
        <p:blipFill rotWithShape="1">
          <a:blip r:embed="rId19"/>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18462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85CEFCC6-1DA1-5E42-84CC-40CB2B6AC696}"/>
              </a:ext>
            </a:extLst>
          </p:cNvPr>
          <p:cNvSpPr>
            <a:spLocks noGrp="1"/>
          </p:cNvSpPr>
          <p:nvPr>
            <p:ph idx="1"/>
          </p:nvPr>
        </p:nvSpPr>
        <p:spPr>
          <a:xfrm>
            <a:off x="403200" y="1312155"/>
            <a:ext cx="11380812" cy="578569"/>
          </a:xfrm>
        </p:spPr>
        <p:txBody>
          <a:bodyPr/>
          <a:lstStyle/>
          <a:p>
            <a:r>
              <a:rPr lang="en-US" sz="1800" b="0" dirty="0"/>
              <a:t>Considering the position of the plateau where the leading edge of the signal is minimally affected by the delayed component, the rate capability estimation, and the protection against discharges, a surface resistivity of 20 M</a:t>
            </a:r>
            <a:r>
              <a:rPr lang="el-GR" sz="1800" b="0" dirty="0"/>
              <a:t>Ω/□ </a:t>
            </a:r>
            <a:r>
              <a:rPr lang="en-US" sz="1800" b="0" dirty="0"/>
              <a:t>was chosen, and the prototype was produced. </a:t>
            </a:r>
          </a:p>
        </p:txBody>
      </p:sp>
      <p:sp>
        <p:nvSpPr>
          <p:cNvPr id="3" name="Title 2">
            <a:extLst>
              <a:ext uri="{FF2B5EF4-FFF2-40B4-BE49-F238E27FC236}">
                <a16:creationId xmlns:a16="http://schemas.microsoft.com/office/drawing/2014/main" id="{EBAE2BC5-1ADF-034A-988C-BDA5356362FC}"/>
              </a:ext>
            </a:extLst>
          </p:cNvPr>
          <p:cNvSpPr>
            <a:spLocks noGrp="1"/>
          </p:cNvSpPr>
          <p:nvPr>
            <p:ph type="title"/>
          </p:nvPr>
        </p:nvSpPr>
        <p:spPr>
          <a:xfrm>
            <a:off x="407988" y="373593"/>
            <a:ext cx="11784012" cy="1065742"/>
          </a:xfrm>
        </p:spPr>
        <p:txBody>
          <a:bodyPr/>
          <a:lstStyle/>
          <a:p>
            <a:r>
              <a:rPr lang="en-US" sz="2800" dirty="0"/>
              <a:t>Resistive PICOSEC </a:t>
            </a:r>
            <a:r>
              <a:rPr lang="en-US" sz="2800" dirty="0" err="1"/>
              <a:t>MicroMegas</a:t>
            </a:r>
            <a:endParaRPr lang="en-BE" sz="2800" dirty="0"/>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fld id="{36B5EA5A-BC32-A742-B11B-8E7414D5B535}" type="slidenum">
              <a:rPr lang="en-US" smtClean="0"/>
              <a:pPr/>
              <a:t>40</a:t>
            </a:fld>
            <a:endParaRPr lang="en-US" dirty="0"/>
          </a:p>
        </p:txBody>
      </p:sp>
      <p:pic>
        <p:nvPicPr>
          <p:cNvPr id="16" name="Picture 15" descr="A graph of different colored lines&#10;&#10;Description automatically generated">
            <a:extLst>
              <a:ext uri="{FF2B5EF4-FFF2-40B4-BE49-F238E27FC236}">
                <a16:creationId xmlns:a16="http://schemas.microsoft.com/office/drawing/2014/main" id="{A44E229E-8947-3EB2-1409-F20D7F4F121A}"/>
              </a:ext>
            </a:extLst>
          </p:cNvPr>
          <p:cNvPicPr>
            <a:picLocks noChangeAspect="1"/>
          </p:cNvPicPr>
          <p:nvPr/>
        </p:nvPicPr>
        <p:blipFill rotWithShape="1">
          <a:blip r:embed="rId3"/>
          <a:srcRect r="25034"/>
          <a:stretch/>
        </p:blipFill>
        <p:spPr>
          <a:xfrm>
            <a:off x="8380102" y="2830748"/>
            <a:ext cx="3200279" cy="3111143"/>
          </a:xfrm>
          <a:prstGeom prst="rect">
            <a:avLst/>
          </a:prstGeom>
        </p:spPr>
      </p:pic>
      <p:pic>
        <p:nvPicPr>
          <p:cNvPr id="24" name="Picture 23" descr="A graph of different colored lines&#10;&#10;Description automatically generated">
            <a:extLst>
              <a:ext uri="{FF2B5EF4-FFF2-40B4-BE49-F238E27FC236}">
                <a16:creationId xmlns:a16="http://schemas.microsoft.com/office/drawing/2014/main" id="{B3C5D45E-3FED-E8A8-D0FF-09533BF8BF64}"/>
              </a:ext>
            </a:extLst>
          </p:cNvPr>
          <p:cNvPicPr>
            <a:picLocks noChangeAspect="1"/>
          </p:cNvPicPr>
          <p:nvPr/>
        </p:nvPicPr>
        <p:blipFill rotWithShape="1">
          <a:blip r:embed="rId3">
            <a:clrChange>
              <a:clrFrom>
                <a:srgbClr val="FFFFFF"/>
              </a:clrFrom>
              <a:clrTo>
                <a:srgbClr val="FFFFFF">
                  <a:alpha val="0"/>
                </a:srgbClr>
              </a:clrTo>
            </a:clrChange>
          </a:blip>
          <a:srcRect l="74926" t="28224" r="1223" b="34891"/>
          <a:stretch/>
        </p:blipFill>
        <p:spPr>
          <a:xfrm>
            <a:off x="8780117" y="4614946"/>
            <a:ext cx="818287" cy="922254"/>
          </a:xfrm>
          <a:prstGeom prst="rect">
            <a:avLst/>
          </a:prstGeom>
        </p:spPr>
      </p:pic>
      <p:sp>
        <p:nvSpPr>
          <p:cNvPr id="26" name="TextBox 25">
            <a:extLst>
              <a:ext uri="{FF2B5EF4-FFF2-40B4-BE49-F238E27FC236}">
                <a16:creationId xmlns:a16="http://schemas.microsoft.com/office/drawing/2014/main" id="{A0E12948-FF16-881B-89EE-8E794CD57403}"/>
              </a:ext>
            </a:extLst>
          </p:cNvPr>
          <p:cNvSpPr txBox="1"/>
          <p:nvPr/>
        </p:nvSpPr>
        <p:spPr>
          <a:xfrm>
            <a:off x="8854008" y="2629301"/>
            <a:ext cx="2524730" cy="153888"/>
          </a:xfrm>
          <a:prstGeom prst="rect">
            <a:avLst/>
          </a:prstGeom>
          <a:noFill/>
        </p:spPr>
        <p:txBody>
          <a:bodyPr wrap="none" lIns="0" tIns="0" rIns="0" bIns="0" rtlCol="0">
            <a:spAutoFit/>
          </a:bodyPr>
          <a:lstStyle/>
          <a:p>
            <a:pPr algn="l"/>
            <a:r>
              <a:rPr lang="en-BE" sz="1000" dirty="0">
                <a:solidFill>
                  <a:schemeClr val="bg2">
                    <a:lumMod val="10000"/>
                  </a:schemeClr>
                </a:solidFill>
              </a:rPr>
              <a:t>Simulated amplification drop from pion beam</a:t>
            </a:r>
          </a:p>
        </p:txBody>
      </p:sp>
      <p:pic>
        <p:nvPicPr>
          <p:cNvPr id="9" name="Picture 8" descr="A diagram of a graph&#10;&#10;Description automatically generated">
            <a:extLst>
              <a:ext uri="{FF2B5EF4-FFF2-40B4-BE49-F238E27FC236}">
                <a16:creationId xmlns:a16="http://schemas.microsoft.com/office/drawing/2014/main" id="{05BA7FB3-0ED7-1190-2460-D333811C7526}"/>
              </a:ext>
            </a:extLst>
          </p:cNvPr>
          <p:cNvPicPr>
            <a:picLocks noChangeAspect="1"/>
          </p:cNvPicPr>
          <p:nvPr/>
        </p:nvPicPr>
        <p:blipFill>
          <a:blip r:embed="rId4"/>
          <a:stretch>
            <a:fillRect/>
          </a:stretch>
        </p:blipFill>
        <p:spPr>
          <a:xfrm>
            <a:off x="4415201" y="2731321"/>
            <a:ext cx="3682748" cy="3106157"/>
          </a:xfrm>
          <a:prstGeom prst="rect">
            <a:avLst/>
          </a:prstGeom>
        </p:spPr>
      </p:pic>
      <p:sp>
        <p:nvSpPr>
          <p:cNvPr id="15" name="TextBox 14">
            <a:extLst>
              <a:ext uri="{FF2B5EF4-FFF2-40B4-BE49-F238E27FC236}">
                <a16:creationId xmlns:a16="http://schemas.microsoft.com/office/drawing/2014/main" id="{6776F5F0-E7B2-667E-C13D-6E50298309A9}"/>
              </a:ext>
            </a:extLst>
          </p:cNvPr>
          <p:cNvSpPr txBox="1"/>
          <p:nvPr/>
        </p:nvSpPr>
        <p:spPr>
          <a:xfrm>
            <a:off x="4800639" y="2634013"/>
            <a:ext cx="2744341" cy="153888"/>
          </a:xfrm>
          <a:prstGeom prst="rect">
            <a:avLst/>
          </a:prstGeom>
          <a:noFill/>
        </p:spPr>
        <p:txBody>
          <a:bodyPr wrap="none" lIns="0" tIns="0" rIns="0" bIns="0" rtlCol="0">
            <a:spAutoFit/>
          </a:bodyPr>
          <a:lstStyle/>
          <a:p>
            <a:pPr algn="l"/>
            <a:r>
              <a:rPr lang="en-BE" sz="1000" dirty="0">
                <a:solidFill>
                  <a:schemeClr val="bg2">
                    <a:lumMod val="10000"/>
                  </a:schemeClr>
                </a:solidFill>
              </a:rPr>
              <a:t>Simulated voltage drop across the resistive layer</a:t>
            </a:r>
          </a:p>
        </p:txBody>
      </p:sp>
      <p:sp>
        <p:nvSpPr>
          <p:cNvPr id="5" name="Rectangle 4">
            <a:extLst>
              <a:ext uri="{FF2B5EF4-FFF2-40B4-BE49-F238E27FC236}">
                <a16:creationId xmlns:a16="http://schemas.microsoft.com/office/drawing/2014/main" id="{8093CE0E-C12C-7042-F6E5-0F3707EE32C5}"/>
              </a:ext>
            </a:extLst>
          </p:cNvPr>
          <p:cNvSpPr/>
          <p:nvPr/>
        </p:nvSpPr>
        <p:spPr>
          <a:xfrm>
            <a:off x="552908" y="4224964"/>
            <a:ext cx="3127247" cy="211810"/>
          </a:xfrm>
          <a:prstGeom prst="rect">
            <a:avLst/>
          </a:prstGeom>
          <a:gradFill flip="none" rotWithShape="1">
            <a:gsLst>
              <a:gs pos="0">
                <a:srgbClr val="C00000"/>
              </a:gs>
              <a:gs pos="52000">
                <a:srgbClr val="C00000"/>
              </a:gs>
              <a:gs pos="73000">
                <a:srgbClr val="00B050"/>
              </a:gs>
              <a:gs pos="65000">
                <a:srgbClr val="00B050"/>
              </a:gs>
              <a:gs pos="94000">
                <a:srgbClr val="C00000"/>
              </a:gs>
            </a:gsLst>
            <a:lin ang="0" scaled="1"/>
            <a:tileRect/>
          </a:gradFill>
          <a:ln w="6350">
            <a:solidFill>
              <a:srgbClr val="6868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DF0CFED3-B5A1-5B96-9591-D3E96960135E}"/>
              </a:ext>
            </a:extLst>
          </p:cNvPr>
          <p:cNvSpPr txBox="1"/>
          <p:nvPr/>
        </p:nvSpPr>
        <p:spPr>
          <a:xfrm>
            <a:off x="606264" y="3736670"/>
            <a:ext cx="1154162" cy="153888"/>
          </a:xfrm>
          <a:prstGeom prst="rect">
            <a:avLst/>
          </a:prstGeom>
          <a:noFill/>
        </p:spPr>
        <p:txBody>
          <a:bodyPr wrap="none" lIns="0" tIns="0" rIns="0" bIns="0" rtlCol="0">
            <a:spAutoFit/>
          </a:bodyPr>
          <a:lstStyle/>
          <a:p>
            <a:pPr algn="l"/>
            <a:r>
              <a:rPr lang="en-GB" sz="1000" dirty="0">
                <a:solidFill>
                  <a:schemeClr val="bg2">
                    <a:lumMod val="10000"/>
                  </a:schemeClr>
                </a:solidFill>
              </a:rPr>
              <a:t>m</a:t>
            </a:r>
            <a:r>
              <a:rPr lang="en-BE" sz="1000" dirty="0">
                <a:solidFill>
                  <a:schemeClr val="bg2">
                    <a:lumMod val="10000"/>
                  </a:schemeClr>
                </a:solidFill>
              </a:rPr>
              <a:t>imimum for timing </a:t>
            </a:r>
          </a:p>
        </p:txBody>
      </p:sp>
      <p:cxnSp>
        <p:nvCxnSpPr>
          <p:cNvPr id="18" name="Straight Arrow Connector 17">
            <a:extLst>
              <a:ext uri="{FF2B5EF4-FFF2-40B4-BE49-F238E27FC236}">
                <a16:creationId xmlns:a16="http://schemas.microsoft.com/office/drawing/2014/main" id="{874DD49B-CCE3-85CB-7A50-BD04B0310C40}"/>
              </a:ext>
            </a:extLst>
          </p:cNvPr>
          <p:cNvCxnSpPr>
            <a:cxnSpLocks/>
          </p:cNvCxnSpPr>
          <p:nvPr/>
        </p:nvCxnSpPr>
        <p:spPr>
          <a:xfrm>
            <a:off x="1183345" y="3944979"/>
            <a:ext cx="0" cy="238866"/>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29F6C3A-D637-E660-0121-9D074699427F}"/>
              </a:ext>
            </a:extLst>
          </p:cNvPr>
          <p:cNvCxnSpPr>
            <a:cxnSpLocks/>
          </p:cNvCxnSpPr>
          <p:nvPr/>
        </p:nvCxnSpPr>
        <p:spPr>
          <a:xfrm>
            <a:off x="2441679" y="3761015"/>
            <a:ext cx="0" cy="447175"/>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71DDCC-080E-9DEC-9C69-E351C6B524A9}"/>
              </a:ext>
            </a:extLst>
          </p:cNvPr>
          <p:cNvSpPr txBox="1"/>
          <p:nvPr/>
        </p:nvSpPr>
        <p:spPr>
          <a:xfrm>
            <a:off x="1804552" y="3547122"/>
            <a:ext cx="1372171" cy="153888"/>
          </a:xfrm>
          <a:prstGeom prst="rect">
            <a:avLst/>
          </a:prstGeom>
          <a:noFill/>
        </p:spPr>
        <p:txBody>
          <a:bodyPr wrap="none" lIns="0" tIns="0" rIns="0" bIns="0" rtlCol="0">
            <a:spAutoFit/>
          </a:bodyPr>
          <a:lstStyle/>
          <a:p>
            <a:pPr algn="l"/>
            <a:r>
              <a:rPr lang="en-GB" sz="1000" dirty="0">
                <a:solidFill>
                  <a:schemeClr val="bg2">
                    <a:lumMod val="10000"/>
                  </a:schemeClr>
                </a:solidFill>
              </a:rPr>
              <a:t>m</a:t>
            </a:r>
            <a:r>
              <a:rPr lang="en-BE" sz="1000" dirty="0">
                <a:solidFill>
                  <a:schemeClr val="bg2">
                    <a:lumMod val="10000"/>
                  </a:schemeClr>
                </a:solidFill>
              </a:rPr>
              <a:t>imimum for protection </a:t>
            </a:r>
          </a:p>
        </p:txBody>
      </p:sp>
      <p:sp>
        <p:nvSpPr>
          <p:cNvPr id="22" name="TextBox 21">
            <a:extLst>
              <a:ext uri="{FF2B5EF4-FFF2-40B4-BE49-F238E27FC236}">
                <a16:creationId xmlns:a16="http://schemas.microsoft.com/office/drawing/2014/main" id="{2C0DA351-5076-D36B-9D19-2D6E4BB2BFA9}"/>
              </a:ext>
            </a:extLst>
          </p:cNvPr>
          <p:cNvSpPr txBox="1"/>
          <p:nvPr/>
        </p:nvSpPr>
        <p:spPr>
          <a:xfrm>
            <a:off x="2723045" y="3780370"/>
            <a:ext cx="787075" cy="153888"/>
          </a:xfrm>
          <a:prstGeom prst="rect">
            <a:avLst/>
          </a:prstGeom>
          <a:noFill/>
        </p:spPr>
        <p:txBody>
          <a:bodyPr wrap="none" lIns="0" tIns="0" rIns="0" bIns="0" rtlCol="0">
            <a:spAutoFit/>
          </a:bodyPr>
          <a:lstStyle/>
          <a:p>
            <a:pPr algn="l"/>
            <a:r>
              <a:rPr lang="en-US" sz="1000" dirty="0">
                <a:solidFill>
                  <a:schemeClr val="bg2">
                    <a:lumMod val="10000"/>
                  </a:schemeClr>
                </a:solidFill>
              </a:rPr>
              <a:t>rate capability</a:t>
            </a:r>
            <a:endParaRPr lang="en-BE" sz="1000" dirty="0">
              <a:solidFill>
                <a:schemeClr val="bg2">
                  <a:lumMod val="10000"/>
                </a:schemeClr>
              </a:solidFill>
            </a:endParaRPr>
          </a:p>
        </p:txBody>
      </p:sp>
      <p:cxnSp>
        <p:nvCxnSpPr>
          <p:cNvPr id="23" name="Straight Arrow Connector 22">
            <a:extLst>
              <a:ext uri="{FF2B5EF4-FFF2-40B4-BE49-F238E27FC236}">
                <a16:creationId xmlns:a16="http://schemas.microsoft.com/office/drawing/2014/main" id="{DE53F3A4-CE60-D55D-3545-D5196C13F5D9}"/>
              </a:ext>
            </a:extLst>
          </p:cNvPr>
          <p:cNvCxnSpPr>
            <a:cxnSpLocks/>
          </p:cNvCxnSpPr>
          <p:nvPr/>
        </p:nvCxnSpPr>
        <p:spPr>
          <a:xfrm>
            <a:off x="3068657" y="3934258"/>
            <a:ext cx="0" cy="252168"/>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A230F59-063A-89A3-5814-1CEE74288EFE}"/>
              </a:ext>
            </a:extLst>
          </p:cNvPr>
          <p:cNvPicPr>
            <a:picLocks noChangeAspect="1"/>
          </p:cNvPicPr>
          <p:nvPr/>
        </p:nvPicPr>
        <p:blipFill rotWithShape="1">
          <a:blip r:embed="rId5"/>
          <a:srcRect l="11242" t="85136" r="4657"/>
          <a:stretch/>
        </p:blipFill>
        <p:spPr>
          <a:xfrm>
            <a:off x="415089" y="4438650"/>
            <a:ext cx="3413332" cy="585207"/>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8E3FC13-DD37-415A-ECBB-1D2777EB3693}"/>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 name="Picture 9" descr="Graphical user interface, Teams&#10;&#10;Description automatically generated with medium confidence">
            <a:extLst>
              <a:ext uri="{FF2B5EF4-FFF2-40B4-BE49-F238E27FC236}">
                <a16:creationId xmlns:a16="http://schemas.microsoft.com/office/drawing/2014/main" id="{9A5F8889-84DE-6E77-EF8E-F04C0455E0F4}"/>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828424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004F-35D9-3237-B2B9-0B2923879ED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B7B955FB-D089-9F7D-59FD-E8FA40E74ACB}"/>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01978A4-BBB0-1453-6936-83BF89A71F02}"/>
              </a:ext>
            </a:extLst>
          </p:cNvPr>
          <p:cNvSpPr>
            <a:spLocks noGrp="1"/>
          </p:cNvSpPr>
          <p:nvPr>
            <p:ph type="title"/>
          </p:nvPr>
        </p:nvSpPr>
        <p:spPr>
          <a:xfrm>
            <a:off x="407988" y="373593"/>
            <a:ext cx="11784012" cy="1065742"/>
          </a:xfrm>
        </p:spPr>
        <p:txBody>
          <a:bodyPr/>
          <a:lstStyle/>
          <a:p>
            <a:r>
              <a:rPr lang="en-US" sz="2800" dirty="0"/>
              <a:t>Resistive PICOSEC </a:t>
            </a:r>
            <a:r>
              <a:rPr lang="en-US" sz="2800" dirty="0" err="1"/>
              <a:t>MicroMegas</a:t>
            </a:r>
            <a:endParaRPr lang="en-BE" sz="2800" dirty="0"/>
          </a:p>
        </p:txBody>
      </p:sp>
      <p:sp>
        <p:nvSpPr>
          <p:cNvPr id="4" name="Slide Number Placeholder 3">
            <a:extLst>
              <a:ext uri="{FF2B5EF4-FFF2-40B4-BE49-F238E27FC236}">
                <a16:creationId xmlns:a16="http://schemas.microsoft.com/office/drawing/2014/main" id="{D9A7CF3D-D3F7-CFDF-697F-ED3930DC0A77}"/>
              </a:ext>
            </a:extLst>
          </p:cNvPr>
          <p:cNvSpPr>
            <a:spLocks noGrp="1"/>
          </p:cNvSpPr>
          <p:nvPr>
            <p:ph type="sldNum" sz="quarter" idx="12"/>
          </p:nvPr>
        </p:nvSpPr>
        <p:spPr/>
        <p:txBody>
          <a:bodyPr/>
          <a:lstStyle/>
          <a:p>
            <a:fld id="{36B5EA5A-BC32-A742-B11B-8E7414D5B535}" type="slidenum">
              <a:rPr lang="en-US" smtClean="0"/>
              <a:pPr/>
              <a:t>41</a:t>
            </a:fld>
            <a:endParaRPr lang="en-US" dirty="0"/>
          </a:p>
        </p:txBody>
      </p:sp>
      <p:pic>
        <p:nvPicPr>
          <p:cNvPr id="19" name="Picture 18" descr="A graph of a function&#10;&#10;Description automatically generated">
            <a:extLst>
              <a:ext uri="{FF2B5EF4-FFF2-40B4-BE49-F238E27FC236}">
                <a16:creationId xmlns:a16="http://schemas.microsoft.com/office/drawing/2014/main" id="{BFF9E5E5-B100-B8E3-9393-DA1114F0D6F0}"/>
              </a:ext>
            </a:extLst>
          </p:cNvPr>
          <p:cNvPicPr>
            <a:picLocks noChangeAspect="1"/>
          </p:cNvPicPr>
          <p:nvPr/>
        </p:nvPicPr>
        <p:blipFill>
          <a:blip r:embed="rId3"/>
          <a:stretch>
            <a:fillRect/>
          </a:stretch>
        </p:blipFill>
        <p:spPr>
          <a:xfrm>
            <a:off x="8929143" y="2655966"/>
            <a:ext cx="2859657" cy="2741491"/>
          </a:xfrm>
          <a:prstGeom prst="rect">
            <a:avLst/>
          </a:prstGeom>
        </p:spPr>
      </p:pic>
      <p:cxnSp>
        <p:nvCxnSpPr>
          <p:cNvPr id="22" name="Straight Arrow Connector 21">
            <a:extLst>
              <a:ext uri="{FF2B5EF4-FFF2-40B4-BE49-F238E27FC236}">
                <a16:creationId xmlns:a16="http://schemas.microsoft.com/office/drawing/2014/main" id="{CF8F5700-4F71-4892-DAC5-40F5F4DD651D}"/>
              </a:ext>
            </a:extLst>
          </p:cNvPr>
          <p:cNvCxnSpPr>
            <a:cxnSpLocks/>
          </p:cNvCxnSpPr>
          <p:nvPr/>
        </p:nvCxnSpPr>
        <p:spPr>
          <a:xfrm>
            <a:off x="9802041" y="3174983"/>
            <a:ext cx="52120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030810-C6D1-9A3A-30B5-8C909CA0E5F7}"/>
              </a:ext>
            </a:extLst>
          </p:cNvPr>
          <p:cNvSpPr txBox="1"/>
          <p:nvPr/>
        </p:nvSpPr>
        <p:spPr>
          <a:xfrm>
            <a:off x="9531202" y="2388496"/>
            <a:ext cx="1886735" cy="153888"/>
          </a:xfrm>
          <a:prstGeom prst="rect">
            <a:avLst/>
          </a:prstGeom>
          <a:noFill/>
        </p:spPr>
        <p:txBody>
          <a:bodyPr wrap="none" lIns="0" tIns="0" rIns="0" bIns="0" rtlCol="0">
            <a:spAutoFit/>
          </a:bodyPr>
          <a:lstStyle/>
          <a:p>
            <a:pPr algn="l"/>
            <a:r>
              <a:rPr lang="en-BE" sz="1000" dirty="0">
                <a:solidFill>
                  <a:schemeClr val="bg2">
                    <a:lumMod val="10000"/>
                  </a:schemeClr>
                </a:solidFill>
              </a:rPr>
              <a:t>Measurement of timing resolution</a:t>
            </a:r>
          </a:p>
        </p:txBody>
      </p:sp>
      <p:sp>
        <p:nvSpPr>
          <p:cNvPr id="23" name="Content Placeholder 1">
            <a:extLst>
              <a:ext uri="{FF2B5EF4-FFF2-40B4-BE49-F238E27FC236}">
                <a16:creationId xmlns:a16="http://schemas.microsoft.com/office/drawing/2014/main" id="{5B2D3064-26FA-A62A-BB82-1DBCC0D6A9C6}"/>
              </a:ext>
            </a:extLst>
          </p:cNvPr>
          <p:cNvSpPr>
            <a:spLocks noGrp="1"/>
          </p:cNvSpPr>
          <p:nvPr>
            <p:ph idx="1"/>
          </p:nvPr>
        </p:nvSpPr>
        <p:spPr>
          <a:xfrm>
            <a:off x="403200" y="1312155"/>
            <a:ext cx="11245305" cy="329923"/>
          </a:xfrm>
        </p:spPr>
        <p:txBody>
          <a:bodyPr/>
          <a:lstStyle/>
          <a:p>
            <a:r>
              <a:rPr lang="en-US" sz="1800" b="0" dirty="0"/>
              <a:t>After production, the timing performance of the resistive multi-pad detector on the pad level was measured to be below 25 </a:t>
            </a:r>
            <a:r>
              <a:rPr lang="en-US" sz="1800" b="0" dirty="0" err="1"/>
              <a:t>ps</a:t>
            </a:r>
            <a:r>
              <a:rPr lang="en-US" sz="1800" b="0" dirty="0"/>
              <a:t> for Minimum Ionizing Particles.</a:t>
            </a:r>
          </a:p>
        </p:txBody>
      </p:sp>
      <p:pic>
        <p:nvPicPr>
          <p:cNvPr id="9" name="Picture 8" descr="A machine with copper and wires&#10;&#10;Description automatically generated with medium confidence">
            <a:extLst>
              <a:ext uri="{FF2B5EF4-FFF2-40B4-BE49-F238E27FC236}">
                <a16:creationId xmlns:a16="http://schemas.microsoft.com/office/drawing/2014/main" id="{EE3A311B-2C2F-DE72-7F63-94038A10E1FA}"/>
              </a:ext>
            </a:extLst>
          </p:cNvPr>
          <p:cNvPicPr>
            <a:picLocks noChangeAspect="1"/>
          </p:cNvPicPr>
          <p:nvPr/>
        </p:nvPicPr>
        <p:blipFill>
          <a:blip r:embed="rId4"/>
          <a:stretch>
            <a:fillRect/>
          </a:stretch>
        </p:blipFill>
        <p:spPr>
          <a:xfrm>
            <a:off x="1532701" y="2522676"/>
            <a:ext cx="3680678" cy="2753590"/>
          </a:xfrm>
          <a:prstGeom prst="rect">
            <a:avLst/>
          </a:prstGeom>
        </p:spPr>
      </p:pic>
      <p:sp>
        <p:nvSpPr>
          <p:cNvPr id="16" name="TextBox 15">
            <a:extLst>
              <a:ext uri="{FF2B5EF4-FFF2-40B4-BE49-F238E27FC236}">
                <a16:creationId xmlns:a16="http://schemas.microsoft.com/office/drawing/2014/main" id="{0092E5B2-6481-7EC7-D9C4-B020447833A2}"/>
              </a:ext>
            </a:extLst>
          </p:cNvPr>
          <p:cNvSpPr txBox="1"/>
          <p:nvPr/>
        </p:nvSpPr>
        <p:spPr>
          <a:xfrm>
            <a:off x="1677578" y="4830907"/>
            <a:ext cx="1282402" cy="430887"/>
          </a:xfrm>
          <a:prstGeom prst="rect">
            <a:avLst/>
          </a:prstGeom>
          <a:solidFill>
            <a:schemeClr val="bg1"/>
          </a:solidFill>
        </p:spPr>
        <p:txBody>
          <a:bodyPr wrap="none" lIns="0" tIns="0" rIns="0" bIns="0" rtlCol="0">
            <a:spAutoFit/>
          </a:bodyPr>
          <a:lstStyle/>
          <a:p>
            <a:pPr algn="ctr"/>
            <a:r>
              <a:rPr lang="en-BE" sz="1400" dirty="0">
                <a:solidFill>
                  <a:schemeClr val="tx2"/>
                </a:solidFill>
              </a:rPr>
              <a:t>MCP-PMT </a:t>
            </a:r>
          </a:p>
          <a:p>
            <a:pPr algn="ctr"/>
            <a:r>
              <a:rPr lang="en-BE" sz="1400" dirty="0">
                <a:solidFill>
                  <a:schemeClr val="tx2"/>
                </a:solidFill>
              </a:rPr>
              <a:t>timing reference</a:t>
            </a:r>
          </a:p>
        </p:txBody>
      </p:sp>
      <p:sp>
        <p:nvSpPr>
          <p:cNvPr id="17" name="TextBox 16">
            <a:extLst>
              <a:ext uri="{FF2B5EF4-FFF2-40B4-BE49-F238E27FC236}">
                <a16:creationId xmlns:a16="http://schemas.microsoft.com/office/drawing/2014/main" id="{63E46B04-35E6-A01C-8580-61A578CD0C34}"/>
              </a:ext>
            </a:extLst>
          </p:cNvPr>
          <p:cNvSpPr txBox="1"/>
          <p:nvPr/>
        </p:nvSpPr>
        <p:spPr>
          <a:xfrm>
            <a:off x="3522823" y="5046351"/>
            <a:ext cx="1157369" cy="215444"/>
          </a:xfrm>
          <a:prstGeom prst="rect">
            <a:avLst/>
          </a:prstGeom>
          <a:solidFill>
            <a:schemeClr val="bg1"/>
          </a:solidFill>
        </p:spPr>
        <p:txBody>
          <a:bodyPr wrap="none" lIns="0" tIns="0" rIns="0" bIns="0" rtlCol="0">
            <a:spAutoFit/>
          </a:bodyPr>
          <a:lstStyle/>
          <a:p>
            <a:pPr algn="ctr"/>
            <a:r>
              <a:rPr lang="en-BE" sz="1400" dirty="0">
                <a:solidFill>
                  <a:schemeClr val="tx2"/>
                </a:solidFill>
              </a:rPr>
              <a:t>PICOSEC MM</a:t>
            </a:r>
          </a:p>
        </p:txBody>
      </p:sp>
      <p:cxnSp>
        <p:nvCxnSpPr>
          <p:cNvPr id="20" name="Straight Arrow Connector 19">
            <a:extLst>
              <a:ext uri="{FF2B5EF4-FFF2-40B4-BE49-F238E27FC236}">
                <a16:creationId xmlns:a16="http://schemas.microsoft.com/office/drawing/2014/main" id="{7CF360D6-5EB3-9F7E-8F73-6BEF6831962B}"/>
              </a:ext>
            </a:extLst>
          </p:cNvPr>
          <p:cNvCxnSpPr>
            <a:cxnSpLocks/>
          </p:cNvCxnSpPr>
          <p:nvPr/>
        </p:nvCxnSpPr>
        <p:spPr>
          <a:xfrm>
            <a:off x="701327" y="3802566"/>
            <a:ext cx="719636" cy="0"/>
          </a:xfrm>
          <a:prstGeom prst="straightConnector1">
            <a:avLst/>
          </a:prstGeom>
          <a:ln w="28575">
            <a:solidFill>
              <a:srgbClr val="0366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F25ADB-2D49-B4C0-B174-ABF65858F58A}"/>
              </a:ext>
            </a:extLst>
          </p:cNvPr>
          <p:cNvSpPr txBox="1"/>
          <p:nvPr/>
        </p:nvSpPr>
        <p:spPr>
          <a:xfrm>
            <a:off x="994620" y="3429000"/>
            <a:ext cx="133050" cy="276999"/>
          </a:xfrm>
          <a:prstGeom prst="rect">
            <a:avLst/>
          </a:prstGeom>
          <a:noFill/>
        </p:spPr>
        <p:txBody>
          <a:bodyPr wrap="none" lIns="0" tIns="0" rIns="0" bIns="0" rtlCol="0">
            <a:spAutoFit/>
          </a:bodyPr>
          <a:lstStyle/>
          <a:p>
            <a:pPr algn="l"/>
            <a:r>
              <a:rPr lang="en-BE" dirty="0">
                <a:solidFill>
                  <a:srgbClr val="036600"/>
                </a:solidFill>
              </a:rPr>
              <a:t>µ</a:t>
            </a:r>
          </a:p>
        </p:txBody>
      </p:sp>
      <p:pic>
        <p:nvPicPr>
          <p:cNvPr id="32" name="Picture 31" descr="A graph of a voltage signal&#10;&#10;Description automatically generated">
            <a:extLst>
              <a:ext uri="{FF2B5EF4-FFF2-40B4-BE49-F238E27FC236}">
                <a16:creationId xmlns:a16="http://schemas.microsoft.com/office/drawing/2014/main" id="{3750A1B7-7D99-504B-3566-32C2D2D989B8}"/>
              </a:ext>
            </a:extLst>
          </p:cNvPr>
          <p:cNvPicPr>
            <a:picLocks noChangeAspect="1"/>
          </p:cNvPicPr>
          <p:nvPr/>
        </p:nvPicPr>
        <p:blipFill>
          <a:blip r:embed="rId5"/>
          <a:stretch>
            <a:fillRect/>
          </a:stretch>
        </p:blipFill>
        <p:spPr>
          <a:xfrm>
            <a:off x="5592694" y="2580640"/>
            <a:ext cx="2957134" cy="2805620"/>
          </a:xfrm>
          <a:prstGeom prst="rect">
            <a:avLst/>
          </a:prstGeom>
        </p:spPr>
      </p:pic>
      <p:sp>
        <p:nvSpPr>
          <p:cNvPr id="34" name="TextBox 33">
            <a:extLst>
              <a:ext uri="{FF2B5EF4-FFF2-40B4-BE49-F238E27FC236}">
                <a16:creationId xmlns:a16="http://schemas.microsoft.com/office/drawing/2014/main" id="{FEA2C371-B0C8-DD45-6C2F-E69758C972BC}"/>
              </a:ext>
            </a:extLst>
          </p:cNvPr>
          <p:cNvSpPr txBox="1"/>
          <p:nvPr/>
        </p:nvSpPr>
        <p:spPr>
          <a:xfrm>
            <a:off x="6857597" y="2389811"/>
            <a:ext cx="944169" cy="153888"/>
          </a:xfrm>
          <a:prstGeom prst="rect">
            <a:avLst/>
          </a:prstGeom>
          <a:noFill/>
        </p:spPr>
        <p:txBody>
          <a:bodyPr wrap="none" lIns="0" tIns="0" rIns="0" bIns="0" rtlCol="0">
            <a:spAutoFit/>
          </a:bodyPr>
          <a:lstStyle/>
          <a:p>
            <a:pPr algn="l"/>
            <a:r>
              <a:rPr lang="en-BE" sz="1000" dirty="0">
                <a:solidFill>
                  <a:schemeClr val="bg2">
                    <a:lumMod val="10000"/>
                  </a:schemeClr>
                </a:solidFill>
              </a:rPr>
              <a:t>Signal waveform</a:t>
            </a:r>
          </a:p>
        </p:txBody>
      </p:sp>
      <p:pic>
        <p:nvPicPr>
          <p:cNvPr id="2" name="Picture 1" descr="Logo&#10;&#10;Description automatically generated with medium confidence">
            <a:extLst>
              <a:ext uri="{FF2B5EF4-FFF2-40B4-BE49-F238E27FC236}">
                <a16:creationId xmlns:a16="http://schemas.microsoft.com/office/drawing/2014/main" id="{A0B0D4E9-5779-6358-B728-3ACF909618DC}"/>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5" name="Picture 4" descr="Graphical user interface, Teams&#10;&#10;Description automatically generated with medium confidence">
            <a:extLst>
              <a:ext uri="{FF2B5EF4-FFF2-40B4-BE49-F238E27FC236}">
                <a16:creationId xmlns:a16="http://schemas.microsoft.com/office/drawing/2014/main" id="{2F34FA05-5C62-9CE6-730A-EF1774E580FE}"/>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336320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7" name="Content Placeholder 1">
                <a:extLst>
                  <a:ext uri="{FF2B5EF4-FFF2-40B4-BE49-F238E27FC236}">
                    <a16:creationId xmlns:a16="http://schemas.microsoft.com/office/drawing/2014/main" id="{E556AA04-2C1A-F755-5320-153FFF75FCDF}"/>
                  </a:ext>
                </a:extLst>
              </p:cNvPr>
              <p:cNvSpPr>
                <a:spLocks noGrp="1"/>
              </p:cNvSpPr>
              <p:nvPr>
                <p:ph idx="1"/>
              </p:nvPr>
            </p:nvSpPr>
            <p:spPr>
              <a:xfrm>
                <a:off x="407988" y="1171228"/>
                <a:ext cx="11125644" cy="829089"/>
              </a:xfrm>
            </p:spPr>
            <p:txBody>
              <a:bodyPr/>
              <a:lstStyle/>
              <a:p>
                <a:pPr marL="0" lvl="1" indent="0">
                  <a:buNone/>
                </a:pPr>
                <a:r>
                  <a:rPr lang="en-US" dirty="0"/>
                  <a:t>The </a:t>
                </a:r>
                <a:r>
                  <a:rPr lang="en-US" dirty="0" err="1"/>
                  <a:t>Ramo</a:t>
                </a:r>
                <a:r>
                  <a:rPr lang="en-US" dirty="0"/>
                  <a:t>-Shockley theorem allows the current on any electrode induced by an externally impressed charge density to be calculated using a so-called </a:t>
                </a:r>
                <a:r>
                  <a:rPr lang="en-US" dirty="0">
                    <a:solidFill>
                      <a:srgbClr val="FF0000"/>
                    </a:solidFill>
                  </a:rPr>
                  <a:t>weighting potential </a:t>
                </a:r>
                <a14:m>
                  <m:oMath xmlns:m="http://schemas.openxmlformats.org/officeDocument/2006/math">
                    <m:r>
                      <m:rPr>
                        <m:sty m:val="p"/>
                      </m:rPr>
                      <a:rPr lang="en-US" b="0" i="0" smtClean="0">
                        <a:solidFill>
                          <a:srgbClr val="FF0000"/>
                        </a:solidFill>
                        <a:latin typeface="Cambria Math" panose="02040503050406030204" pitchFamily="18" charset="0"/>
                        <a:ea typeface="Cambria Math" panose="02040503050406030204" pitchFamily="18" charset="0"/>
                      </a:rPr>
                      <m:t>ψ</m:t>
                    </m:r>
                    <m:r>
                      <m:rPr>
                        <m:sty m:val="p"/>
                      </m:rPr>
                      <a:rPr lang="en-US" b="0" i="0" baseline="-25000" smtClean="0">
                        <a:solidFill>
                          <a:srgbClr val="FF0000"/>
                        </a:solidFill>
                        <a:latin typeface="Cambria Math" panose="02040503050406030204" pitchFamily="18" charset="0"/>
                        <a:ea typeface="Cambria Math" panose="02040503050406030204" pitchFamily="18" charset="0"/>
                      </a:rPr>
                      <m:t>i</m:t>
                    </m:r>
                    <m:r>
                      <a:rPr lang="en-US" b="0" i="0" smtClean="0">
                        <a:solidFill>
                          <a:srgbClr val="FF0000"/>
                        </a:solidFill>
                        <a:latin typeface="Cambria Math" panose="02040503050406030204" pitchFamily="18" charset="0"/>
                        <a:ea typeface="Cambria Math" panose="02040503050406030204" pitchFamily="18" charset="0"/>
                      </a:rPr>
                      <m:t>(</m:t>
                    </m:r>
                    <m:r>
                      <m:rPr>
                        <m:sty m:val="p"/>
                      </m:rPr>
                      <a:rPr lang="en-US" b="0" i="0" smtClean="0">
                        <a:solidFill>
                          <a:srgbClr val="FF0000"/>
                        </a:solidFill>
                        <a:latin typeface="Cambria Math" panose="02040503050406030204" pitchFamily="18" charset="0"/>
                        <a:ea typeface="Cambria Math" panose="02040503050406030204" pitchFamily="18" charset="0"/>
                      </a:rPr>
                      <m:t>x</m:t>
                    </m:r>
                    <m:r>
                      <a:rPr lang="en-US" b="0" i="0" smtClean="0">
                        <a:solidFill>
                          <a:srgbClr val="FF0000"/>
                        </a:solidFill>
                        <a:latin typeface="Cambria Math" panose="02040503050406030204" pitchFamily="18" charset="0"/>
                        <a:ea typeface="Cambria Math" panose="02040503050406030204" pitchFamily="18" charset="0"/>
                      </a:rPr>
                      <m:t>)</m:t>
                    </m:r>
                  </m:oMath>
                </a14:m>
                <a:r>
                  <a:rPr lang="en-US" dirty="0"/>
                  <a:t>.</a:t>
                </a:r>
              </a:p>
            </p:txBody>
          </p:sp>
        </mc:Choice>
        <mc:Fallback xmlns="">
          <p:sp>
            <p:nvSpPr>
              <p:cNvPr id="57" name="Content Placeholder 1">
                <a:extLst>
                  <a:ext uri="{FF2B5EF4-FFF2-40B4-BE49-F238E27FC236}">
                    <a16:creationId xmlns:a16="http://schemas.microsoft.com/office/drawing/2014/main" id="{E556AA04-2C1A-F755-5320-153FFF75FCDF}"/>
                  </a:ext>
                </a:extLst>
              </p:cNvPr>
              <p:cNvSpPr>
                <a:spLocks noGrp="1" noRot="1" noChangeAspect="1" noMove="1" noResize="1" noEditPoints="1" noAdjustHandles="1" noChangeArrowheads="1" noChangeShapeType="1" noTextEdit="1"/>
              </p:cNvSpPr>
              <p:nvPr>
                <p:ph idx="1"/>
              </p:nvPr>
            </p:nvSpPr>
            <p:spPr>
              <a:xfrm>
                <a:off x="407988" y="1171228"/>
                <a:ext cx="11125644" cy="829089"/>
              </a:xfrm>
              <a:blipFill>
                <a:blip r:embed="rId3"/>
                <a:stretch>
                  <a:fillRect l="-1254" t="-9091" r="-570"/>
                </a:stretch>
              </a:blipFill>
            </p:spPr>
            <p:txBody>
              <a:bodyPr/>
              <a:lstStyle/>
              <a:p>
                <a:r>
                  <a:rPr lang="en-BE">
                    <a:noFill/>
                  </a:rPr>
                  <a:t> </a:t>
                </a:r>
              </a:p>
            </p:txBody>
          </p:sp>
        </mc:Fallback>
      </mc:AlternateContent>
      <p:sp>
        <p:nvSpPr>
          <p:cNvPr id="59" name="Slide Number Placeholder 5">
            <a:extLst>
              <a:ext uri="{FF2B5EF4-FFF2-40B4-BE49-F238E27FC236}">
                <a16:creationId xmlns:a16="http://schemas.microsoft.com/office/drawing/2014/main" id="{C9023053-1E76-C95B-9FCB-FEDD7852B77D}"/>
              </a:ext>
            </a:extLst>
          </p:cNvPr>
          <p:cNvSpPr txBox="1">
            <a:spLocks/>
          </p:cNvSpPr>
          <p:nvPr/>
        </p:nvSpPr>
        <p:spPr>
          <a:xfrm>
            <a:off x="11107546" y="6383848"/>
            <a:ext cx="681254"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4</a:t>
            </a:fld>
            <a:endParaRPr lang="en-US" dirty="0"/>
          </a:p>
        </p:txBody>
      </p:sp>
      <p:sp>
        <p:nvSpPr>
          <p:cNvPr id="66" name="Rectangle 65">
            <a:extLst>
              <a:ext uri="{FF2B5EF4-FFF2-40B4-BE49-F238E27FC236}">
                <a16:creationId xmlns:a16="http://schemas.microsoft.com/office/drawing/2014/main" id="{26A2C728-2930-AEAE-75F7-53B89B0D4E72}"/>
              </a:ext>
            </a:extLst>
          </p:cNvPr>
          <p:cNvSpPr/>
          <p:nvPr/>
        </p:nvSpPr>
        <p:spPr>
          <a:xfrm>
            <a:off x="6669011" y="2479815"/>
            <a:ext cx="720671" cy="20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E3A98163-93ED-CA42-088D-8D7F14CD1D2E}"/>
              </a:ext>
            </a:extLst>
          </p:cNvPr>
          <p:cNvSpPr txBox="1"/>
          <p:nvPr/>
        </p:nvSpPr>
        <p:spPr>
          <a:xfrm>
            <a:off x="7324849" y="6305542"/>
            <a:ext cx="4274697" cy="830997"/>
          </a:xfrm>
          <a:prstGeom prst="rect">
            <a:avLst/>
          </a:prstGeom>
          <a:noFill/>
        </p:spPr>
        <p:txBody>
          <a:bodyPr wrap="square">
            <a:spAutoFit/>
          </a:bodyPr>
          <a:lstStyle/>
          <a:p>
            <a:r>
              <a:rPr lang="en-GB" sz="1200" dirty="0">
                <a:solidFill>
                  <a:schemeClr val="tx2"/>
                </a:solidFill>
              </a:rPr>
              <a:t>S. </a:t>
            </a:r>
            <a:r>
              <a:rPr lang="en-GB" sz="1200" dirty="0" err="1">
                <a:solidFill>
                  <a:schemeClr val="tx2"/>
                </a:solidFill>
              </a:rPr>
              <a:t>Ramo</a:t>
            </a:r>
            <a:r>
              <a:rPr lang="en-GB" sz="1200" dirty="0">
                <a:solidFill>
                  <a:schemeClr val="tx2"/>
                </a:solidFill>
              </a:rPr>
              <a:t>, PROC. IRE 27, 584 (1939).</a:t>
            </a:r>
          </a:p>
          <a:p>
            <a:r>
              <a:rPr lang="en-GB" sz="1200" dirty="0">
                <a:solidFill>
                  <a:schemeClr val="tx2"/>
                </a:solidFill>
              </a:rPr>
              <a:t>W. Shockley, Journal of Applied Physics. 9 (10): 635 (1938).</a:t>
            </a:r>
          </a:p>
          <a:p>
            <a:endParaRPr lang="en-GB" sz="1200" dirty="0">
              <a:solidFill>
                <a:schemeClr val="tx2"/>
              </a:solidFill>
            </a:endParaRPr>
          </a:p>
          <a:p>
            <a:endParaRPr lang="en-GB" sz="1200" dirty="0">
              <a:solidFill>
                <a:schemeClr val="tx2"/>
              </a:solidFill>
            </a:endParaRP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D0C7A678-9560-403B-7B43-4AB00D229BAE}"/>
                  </a:ext>
                </a:extLst>
              </p:cNvPr>
              <p:cNvSpPr txBox="1"/>
              <p:nvPr/>
            </p:nvSpPr>
            <p:spPr>
              <a:xfrm>
                <a:off x="407988" y="3165979"/>
                <a:ext cx="3735387" cy="1661993"/>
              </a:xfrm>
              <a:prstGeom prst="rect">
                <a:avLst/>
              </a:prstGeom>
              <a:noFill/>
            </p:spPr>
            <p:txBody>
              <a:bodyPr wrap="square" lIns="0" tIns="0" rIns="0" bIns="0" rtlCol="0">
                <a:spAutoFit/>
              </a:bodyPr>
              <a:lstStyle/>
              <a:p>
                <a:r>
                  <a:rPr lang="en-GB" dirty="0">
                    <a:solidFill>
                      <a:schemeClr val="tx2"/>
                    </a:solidFill>
                  </a:rPr>
                  <a:t>This </a:t>
                </a:r>
                <a:r>
                  <a:rPr lang="en-GB" u="sng" dirty="0">
                    <a:solidFill>
                      <a:schemeClr val="tx2"/>
                    </a:solidFill>
                  </a:rPr>
                  <a:t>static</a:t>
                </a:r>
                <a:r>
                  <a:rPr lang="en-GB" dirty="0">
                    <a:solidFill>
                      <a:schemeClr val="tx2"/>
                    </a:solidFill>
                  </a:rPr>
                  <a:t> </a:t>
                </a:r>
                <a14:m>
                  <m:oMath xmlns:m="http://schemas.openxmlformats.org/officeDocument/2006/math">
                    <m:r>
                      <m:rPr>
                        <m:sty m:val="p"/>
                      </m:rPr>
                      <a:rPr lang="en-US" b="0" i="0" smtClean="0">
                        <a:solidFill>
                          <a:schemeClr val="tx2"/>
                        </a:solidFill>
                        <a:latin typeface="Cambria Math" panose="02040503050406030204" pitchFamily="18" charset="0"/>
                        <a:ea typeface="Cambria Math" panose="02040503050406030204" pitchFamily="18" charset="0"/>
                      </a:rPr>
                      <m:t>ψ</m:t>
                    </m:r>
                    <m:r>
                      <m:rPr>
                        <m:sty m:val="p"/>
                      </m:rPr>
                      <a:rPr lang="en-US" b="0" i="0" baseline="-25000" smtClean="0">
                        <a:solidFill>
                          <a:schemeClr val="tx2"/>
                        </a:solidFill>
                        <a:latin typeface="Cambria Math" panose="02040503050406030204" pitchFamily="18" charset="0"/>
                        <a:ea typeface="Cambria Math" panose="02040503050406030204" pitchFamily="18" charset="0"/>
                      </a:rPr>
                      <m:t>i</m:t>
                    </m:r>
                    <m:r>
                      <a:rPr lang="en-US" b="0" i="0" smtClean="0">
                        <a:solidFill>
                          <a:schemeClr val="tx2"/>
                        </a:solidFill>
                        <a:latin typeface="Cambria Math" panose="02040503050406030204" pitchFamily="18" charset="0"/>
                        <a:ea typeface="Cambria Math" panose="02040503050406030204" pitchFamily="18" charset="0"/>
                      </a:rPr>
                      <m:t>(</m:t>
                    </m:r>
                    <m:r>
                      <a:rPr lang="en-US" b="1" i="0">
                        <a:solidFill>
                          <a:schemeClr val="tx2"/>
                        </a:solidFill>
                        <a:latin typeface="Cambria Math" panose="02040503050406030204" pitchFamily="18" charset="0"/>
                        <a:ea typeface="Cambria Math" panose="02040503050406030204" pitchFamily="18" charset="0"/>
                      </a:rPr>
                      <m:t>𝐱</m:t>
                    </m:r>
                    <m:r>
                      <a:rPr lang="en-US" b="0" i="0">
                        <a:solidFill>
                          <a:schemeClr val="tx2"/>
                        </a:solidFill>
                        <a:latin typeface="Cambria Math" panose="02040503050406030204" pitchFamily="18" charset="0"/>
                        <a:ea typeface="Cambria Math" panose="02040503050406030204" pitchFamily="18" charset="0"/>
                      </a:rPr>
                      <m:t>)</m:t>
                    </m:r>
                  </m:oMath>
                </a14:m>
                <a:r>
                  <a:rPr lang="en-GB" dirty="0">
                    <a:solidFill>
                      <a:schemeClr val="tx2"/>
                    </a:solidFill>
                  </a:rPr>
                  <a:t> can be calculated using the following step: </a:t>
                </a:r>
              </a:p>
              <a:p>
                <a:endParaRPr lang="en-GB" dirty="0">
                  <a:solidFill>
                    <a:schemeClr val="tx2"/>
                  </a:solidFill>
                </a:endParaRPr>
              </a:p>
              <a:p>
                <a:pPr marL="285750" indent="-285750" algn="l">
                  <a:buFont typeface="Arial" panose="020B0604020202020204" pitchFamily="34" charset="0"/>
                  <a:buChar char="•"/>
                </a:pPr>
                <a:r>
                  <a:rPr lang="en-GB" dirty="0">
                    <a:solidFill>
                      <a:schemeClr val="tx2"/>
                    </a:solidFill>
                  </a:rPr>
                  <a:t>Remove the drifting charges </a:t>
                </a:r>
              </a:p>
              <a:p>
                <a:pPr marL="285750" indent="-285750" algn="l">
                  <a:buFont typeface="Arial" panose="020B0604020202020204" pitchFamily="34" charset="0"/>
                  <a:buChar char="•"/>
                </a:pPr>
                <a:r>
                  <a:rPr lang="en-GB" dirty="0">
                    <a:solidFill>
                      <a:schemeClr val="tx2"/>
                    </a:solidFill>
                  </a:rPr>
                  <a:t>Put the electrode at potential </a:t>
                </a:r>
                <a:r>
                  <a:rPr lang="en-GB" dirty="0" err="1">
                    <a:solidFill>
                      <a:schemeClr val="tx2"/>
                    </a:solidFill>
                  </a:rPr>
                  <a:t>V</a:t>
                </a:r>
                <a:r>
                  <a:rPr lang="en-GB" baseline="-25000" dirty="0" err="1">
                    <a:solidFill>
                      <a:schemeClr val="tx2"/>
                    </a:solidFill>
                  </a:rPr>
                  <a:t>w</a:t>
                </a:r>
                <a:endParaRPr lang="en-GB" baseline="-25000" dirty="0">
                  <a:solidFill>
                    <a:schemeClr val="tx2"/>
                  </a:solidFill>
                </a:endParaRPr>
              </a:p>
              <a:p>
                <a:pPr marL="285750" indent="-285750" algn="l">
                  <a:buFont typeface="Arial" panose="020B0604020202020204" pitchFamily="34" charset="0"/>
                  <a:buChar char="•"/>
                </a:pPr>
                <a:r>
                  <a:rPr lang="en-GB" dirty="0">
                    <a:solidFill>
                      <a:schemeClr val="tx2"/>
                    </a:solidFill>
                  </a:rPr>
                  <a:t>Grounding all other electrodes</a:t>
                </a:r>
              </a:p>
            </p:txBody>
          </p:sp>
        </mc:Choice>
        <mc:Fallback xmlns="">
          <p:sp>
            <p:nvSpPr>
              <p:cNvPr id="86" name="TextBox 85">
                <a:extLst>
                  <a:ext uri="{FF2B5EF4-FFF2-40B4-BE49-F238E27FC236}">
                    <a16:creationId xmlns:a16="http://schemas.microsoft.com/office/drawing/2014/main" id="{D0C7A678-9560-403B-7B43-4AB00D229BAE}"/>
                  </a:ext>
                </a:extLst>
              </p:cNvPr>
              <p:cNvSpPr txBox="1">
                <a:spLocks noRot="1" noChangeAspect="1" noMove="1" noResize="1" noEditPoints="1" noAdjustHandles="1" noChangeArrowheads="1" noChangeShapeType="1" noTextEdit="1"/>
              </p:cNvSpPr>
              <p:nvPr/>
            </p:nvSpPr>
            <p:spPr>
              <a:xfrm>
                <a:off x="407988" y="3165979"/>
                <a:ext cx="3735387" cy="1661993"/>
              </a:xfrm>
              <a:prstGeom prst="rect">
                <a:avLst/>
              </a:prstGeom>
              <a:blipFill>
                <a:blip r:embed="rId4"/>
                <a:stretch>
                  <a:fillRect l="-3729" t="-4545" b="-7576"/>
                </a:stretch>
              </a:blipFill>
            </p:spPr>
            <p:txBody>
              <a:bodyPr/>
              <a:lstStyle/>
              <a:p>
                <a:r>
                  <a:rPr lang="en-BE">
                    <a:noFill/>
                  </a:rPr>
                  <a:t> </a:t>
                </a:r>
              </a:p>
            </p:txBody>
          </p:sp>
        </mc:Fallback>
      </mc:AlternateContent>
      <p:sp>
        <p:nvSpPr>
          <p:cNvPr id="101" name="Title 2">
            <a:extLst>
              <a:ext uri="{FF2B5EF4-FFF2-40B4-BE49-F238E27FC236}">
                <a16:creationId xmlns:a16="http://schemas.microsoft.com/office/drawing/2014/main" id="{E5CA5B07-92E2-08B5-8FFC-E2057BF72283}"/>
              </a:ext>
            </a:extLst>
          </p:cNvPr>
          <p:cNvSpPr txBox="1">
            <a:spLocks/>
          </p:cNvSpPr>
          <p:nvPr/>
        </p:nvSpPr>
        <p:spPr>
          <a:xfrm>
            <a:off x="407988" y="373593"/>
            <a:ext cx="11376025" cy="5415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err="1"/>
              <a:t>Ramo</a:t>
            </a:r>
            <a:r>
              <a:rPr lang="en-US" sz="2800" dirty="0"/>
              <a:t>-Shockley theorem</a:t>
            </a:r>
          </a:p>
        </p:txBody>
      </p:sp>
      <p:sp>
        <p:nvSpPr>
          <p:cNvPr id="102" name="Rectangle 101">
            <a:extLst>
              <a:ext uri="{FF2B5EF4-FFF2-40B4-BE49-F238E27FC236}">
                <a16:creationId xmlns:a16="http://schemas.microsoft.com/office/drawing/2014/main" id="{07961AA2-893F-4B9B-D711-8A74D7220230}"/>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3" name="Picture 102" descr="Logo&#10;&#10;Description automatically generated with medium confidence">
            <a:extLst>
              <a:ext uri="{FF2B5EF4-FFF2-40B4-BE49-F238E27FC236}">
                <a16:creationId xmlns:a16="http://schemas.microsoft.com/office/drawing/2014/main" id="{A5EFC1E3-C52C-F2ED-1148-3143AB2B885D}"/>
              </a:ext>
            </a:extLst>
          </p:cNvPr>
          <p:cNvPicPr>
            <a:picLocks noChangeAspect="1"/>
          </p:cNvPicPr>
          <p:nvPr/>
        </p:nvPicPr>
        <p:blipFill rotWithShape="1">
          <a:blip r:embed="rId5">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04" name="Picture 103" descr="Graphical user interface, Teams&#10;&#10;Description automatically generated with medium confidence">
            <a:extLst>
              <a:ext uri="{FF2B5EF4-FFF2-40B4-BE49-F238E27FC236}">
                <a16:creationId xmlns:a16="http://schemas.microsoft.com/office/drawing/2014/main" id="{81A5D9A8-251B-1543-DDDC-7F92C6FEC700}"/>
              </a:ext>
            </a:extLst>
          </p:cNvPr>
          <p:cNvPicPr>
            <a:picLocks noChangeAspect="1"/>
          </p:cNvPicPr>
          <p:nvPr/>
        </p:nvPicPr>
        <p:blipFill rotWithShape="1">
          <a:blip r:embed="rId6"/>
          <a:srcRect t="3991" b="1"/>
          <a:stretch/>
        </p:blipFill>
        <p:spPr>
          <a:xfrm>
            <a:off x="1504905" y="6273404"/>
            <a:ext cx="914826" cy="543413"/>
          </a:xfrm>
          <a:prstGeom prst="rect">
            <a:avLst/>
          </a:prstGeom>
        </p:spPr>
      </p:pic>
      <p:pic>
        <p:nvPicPr>
          <p:cNvPr id="106" name="Picture 105" descr="A close-up of a diagram&#10;&#10;Description automatically generated">
            <a:extLst>
              <a:ext uri="{FF2B5EF4-FFF2-40B4-BE49-F238E27FC236}">
                <a16:creationId xmlns:a16="http://schemas.microsoft.com/office/drawing/2014/main" id="{0F4080F8-A58C-175C-A449-BC2C2B740D4C}"/>
              </a:ext>
            </a:extLst>
          </p:cNvPr>
          <p:cNvPicPr>
            <a:picLocks noChangeAspect="1"/>
          </p:cNvPicPr>
          <p:nvPr/>
        </p:nvPicPr>
        <p:blipFill rotWithShape="1">
          <a:blip r:embed="rId7"/>
          <a:srcRect l="61716"/>
          <a:stretch/>
        </p:blipFill>
        <p:spPr>
          <a:xfrm>
            <a:off x="4336560" y="2178081"/>
            <a:ext cx="3703055" cy="3386522"/>
          </a:xfrm>
          <a:prstGeom prst="rect">
            <a:avLst/>
          </a:prstGeom>
        </p:spPr>
      </p:pic>
      <p:pic>
        <p:nvPicPr>
          <p:cNvPr id="107" name="Picture 106" descr="A close-up of a diagram&#10;&#10;Description automatically generated">
            <a:extLst>
              <a:ext uri="{FF2B5EF4-FFF2-40B4-BE49-F238E27FC236}">
                <a16:creationId xmlns:a16="http://schemas.microsoft.com/office/drawing/2014/main" id="{B2C82AB6-477D-3BB1-4290-6D1C2564BBD2}"/>
              </a:ext>
            </a:extLst>
          </p:cNvPr>
          <p:cNvPicPr>
            <a:picLocks noChangeAspect="1"/>
          </p:cNvPicPr>
          <p:nvPr/>
        </p:nvPicPr>
        <p:blipFill rotWithShape="1">
          <a:blip r:embed="rId7"/>
          <a:srcRect l="-123" t="-1521" r="61839" b="1521"/>
          <a:stretch/>
        </p:blipFill>
        <p:spPr>
          <a:xfrm>
            <a:off x="8063790" y="2178081"/>
            <a:ext cx="3703055" cy="3386522"/>
          </a:xfrm>
          <a:prstGeom prst="rect">
            <a:avLst/>
          </a:prstGeom>
        </p:spPr>
      </p:pic>
    </p:spTree>
    <p:extLst>
      <p:ext uri="{BB962C8B-B14F-4D97-AF65-F5344CB8AC3E}">
        <p14:creationId xmlns:p14="http://schemas.microsoft.com/office/powerpoint/2010/main" val="19192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itle 2">
            <a:extLst>
              <a:ext uri="{FF2B5EF4-FFF2-40B4-BE49-F238E27FC236}">
                <a16:creationId xmlns:a16="http://schemas.microsoft.com/office/drawing/2014/main" id="{03048AA8-5A73-61A7-5A7E-6E96EAB643BD}"/>
              </a:ext>
            </a:extLst>
          </p:cNvPr>
          <p:cNvSpPr txBox="1">
            <a:spLocks/>
          </p:cNvSpPr>
          <p:nvPr/>
        </p:nvSpPr>
        <p:spPr>
          <a:xfrm>
            <a:off x="407988" y="373593"/>
            <a:ext cx="11376025" cy="5415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err="1"/>
              <a:t>Ramo</a:t>
            </a:r>
            <a:r>
              <a:rPr lang="en-US" sz="2800" dirty="0"/>
              <a:t>-Shockley theorem</a:t>
            </a:r>
          </a:p>
        </p:txBody>
      </p:sp>
      <p:pic>
        <p:nvPicPr>
          <p:cNvPr id="5" name="Picture 4" descr="A diagram of a graph&#10;&#10;Description automatically generated with medium confidence">
            <a:extLst>
              <a:ext uri="{FF2B5EF4-FFF2-40B4-BE49-F238E27FC236}">
                <a16:creationId xmlns:a16="http://schemas.microsoft.com/office/drawing/2014/main" id="{62A03579-6CA5-8B7C-3B24-12F0B9C5F043}"/>
              </a:ext>
            </a:extLst>
          </p:cNvPr>
          <p:cNvPicPr>
            <a:picLocks noChangeAspect="1"/>
          </p:cNvPicPr>
          <p:nvPr/>
        </p:nvPicPr>
        <p:blipFill rotWithShape="1">
          <a:blip r:embed="rId3"/>
          <a:srcRect r="46081"/>
          <a:stretch/>
        </p:blipFill>
        <p:spPr>
          <a:xfrm>
            <a:off x="4252598" y="3231778"/>
            <a:ext cx="3950369" cy="2959783"/>
          </a:xfrm>
          <a:prstGeom prst="rect">
            <a:avLst/>
          </a:prstGeom>
        </p:spPr>
      </p:pic>
      <p:pic>
        <p:nvPicPr>
          <p:cNvPr id="7" name="Picture 6" descr="A diagram of a graph&#10;&#10;Description automatically generated with medium confidence">
            <a:extLst>
              <a:ext uri="{FF2B5EF4-FFF2-40B4-BE49-F238E27FC236}">
                <a16:creationId xmlns:a16="http://schemas.microsoft.com/office/drawing/2014/main" id="{23966E0D-A125-3522-9507-20EE6E35CCB7}"/>
              </a:ext>
            </a:extLst>
          </p:cNvPr>
          <p:cNvPicPr>
            <a:picLocks noChangeAspect="1"/>
          </p:cNvPicPr>
          <p:nvPr/>
        </p:nvPicPr>
        <p:blipFill rotWithShape="1">
          <a:blip r:embed="rId3"/>
          <a:srcRect l="56379" r="9"/>
          <a:stretch/>
        </p:blipFill>
        <p:spPr>
          <a:xfrm>
            <a:off x="8300756" y="3231778"/>
            <a:ext cx="3195240" cy="2959783"/>
          </a:xfrm>
          <a:prstGeom prst="rect">
            <a:avLst/>
          </a:prstGeom>
        </p:spPr>
      </p:pic>
      <p:sp>
        <p:nvSpPr>
          <p:cNvPr id="14" name="TextBox 13">
            <a:extLst>
              <a:ext uri="{FF2B5EF4-FFF2-40B4-BE49-F238E27FC236}">
                <a16:creationId xmlns:a16="http://schemas.microsoft.com/office/drawing/2014/main" id="{E635AE7A-9249-A4FF-8434-29483270CA12}"/>
              </a:ext>
            </a:extLst>
          </p:cNvPr>
          <p:cNvSpPr txBox="1"/>
          <p:nvPr/>
        </p:nvSpPr>
        <p:spPr>
          <a:xfrm>
            <a:off x="4793390" y="2918660"/>
            <a:ext cx="2814873" cy="184666"/>
          </a:xfrm>
          <a:prstGeom prst="rect">
            <a:avLst/>
          </a:prstGeom>
          <a:noFill/>
        </p:spPr>
        <p:txBody>
          <a:bodyPr wrap="none" lIns="0" tIns="0" rIns="0" bIns="0" rtlCol="0">
            <a:spAutoFit/>
          </a:bodyPr>
          <a:lstStyle/>
          <a:p>
            <a:pPr algn="l"/>
            <a:r>
              <a:rPr lang="en-US" sz="1200" dirty="0">
                <a:solidFill>
                  <a:schemeClr val="tx2"/>
                </a:solidFill>
              </a:rPr>
              <a:t>Endpoint of the electrodes on the readout</a:t>
            </a:r>
            <a:endParaRPr lang="en-BE" sz="1200" dirty="0">
              <a:solidFill>
                <a:schemeClr val="tx2"/>
              </a:solidFill>
            </a:endParaRPr>
          </a:p>
        </p:txBody>
      </p:sp>
      <p:sp>
        <p:nvSpPr>
          <p:cNvPr id="15" name="TextBox 14">
            <a:extLst>
              <a:ext uri="{FF2B5EF4-FFF2-40B4-BE49-F238E27FC236}">
                <a16:creationId xmlns:a16="http://schemas.microsoft.com/office/drawing/2014/main" id="{8EBD8EFD-00B7-72D6-1EF4-B11A509C8E1A}"/>
              </a:ext>
            </a:extLst>
          </p:cNvPr>
          <p:cNvSpPr txBox="1"/>
          <p:nvPr/>
        </p:nvSpPr>
        <p:spPr>
          <a:xfrm>
            <a:off x="8922911" y="2915267"/>
            <a:ext cx="2540760" cy="184666"/>
          </a:xfrm>
          <a:prstGeom prst="rect">
            <a:avLst/>
          </a:prstGeom>
          <a:noFill/>
        </p:spPr>
        <p:txBody>
          <a:bodyPr wrap="none" lIns="0" tIns="0" rIns="0" bIns="0" rtlCol="0">
            <a:spAutoFit/>
          </a:bodyPr>
          <a:lstStyle/>
          <a:p>
            <a:pPr algn="l"/>
            <a:r>
              <a:rPr lang="en-US" sz="1200" dirty="0">
                <a:solidFill>
                  <a:schemeClr val="tx2"/>
                </a:solidFill>
              </a:rPr>
              <a:t>Induced signal on the strip electrodes</a:t>
            </a:r>
            <a:endParaRPr lang="en-BE" sz="1200" dirty="0">
              <a:solidFill>
                <a:schemeClr val="tx2"/>
              </a:solidFill>
            </a:endParaRPr>
          </a:p>
        </p:txBody>
      </p:sp>
      <p:pic>
        <p:nvPicPr>
          <p:cNvPr id="2" name="Picture 1">
            <a:extLst>
              <a:ext uri="{FF2B5EF4-FFF2-40B4-BE49-F238E27FC236}">
                <a16:creationId xmlns:a16="http://schemas.microsoft.com/office/drawing/2014/main" id="{21678080-D751-9FD5-6CC4-864037F33C4C}"/>
              </a:ext>
            </a:extLst>
          </p:cNvPr>
          <p:cNvPicPr>
            <a:picLocks noChangeAspect="1"/>
          </p:cNvPicPr>
          <p:nvPr/>
        </p:nvPicPr>
        <p:blipFill>
          <a:blip r:embed="rId4"/>
          <a:stretch>
            <a:fillRect/>
          </a:stretch>
        </p:blipFill>
        <p:spPr>
          <a:xfrm>
            <a:off x="727000" y="3231778"/>
            <a:ext cx="3083538" cy="2959783"/>
          </a:xfrm>
          <a:prstGeom prst="rect">
            <a:avLst/>
          </a:prstGeom>
        </p:spPr>
      </p:pic>
      <p:sp>
        <p:nvSpPr>
          <p:cNvPr id="3" name="TextBox 2">
            <a:extLst>
              <a:ext uri="{FF2B5EF4-FFF2-40B4-BE49-F238E27FC236}">
                <a16:creationId xmlns:a16="http://schemas.microsoft.com/office/drawing/2014/main" id="{B44A785B-E4A5-A152-4EC5-446714E5A934}"/>
              </a:ext>
            </a:extLst>
          </p:cNvPr>
          <p:cNvSpPr txBox="1"/>
          <p:nvPr/>
        </p:nvSpPr>
        <p:spPr>
          <a:xfrm>
            <a:off x="2810424" y="3410505"/>
            <a:ext cx="729367" cy="246221"/>
          </a:xfrm>
          <a:prstGeom prst="rect">
            <a:avLst/>
          </a:prstGeom>
          <a:noFill/>
        </p:spPr>
        <p:txBody>
          <a:bodyPr wrap="none" lIns="0" tIns="0" rIns="0" bIns="0" rtlCol="0">
            <a:spAutoFit/>
          </a:bodyPr>
          <a:lstStyle/>
          <a:p>
            <a:pPr algn="l"/>
            <a:r>
              <a:rPr lang="en-GB" sz="1600" dirty="0">
                <a:solidFill>
                  <a:srgbClr val="FD9900"/>
                </a:solidFill>
              </a:rPr>
              <a:t>e</a:t>
            </a:r>
            <a:r>
              <a:rPr lang="en-BE" sz="1600" dirty="0">
                <a:solidFill>
                  <a:srgbClr val="FD9900"/>
                </a:solidFill>
              </a:rPr>
              <a:t>lectron</a:t>
            </a:r>
          </a:p>
        </p:txBody>
      </p:sp>
      <p:sp>
        <p:nvSpPr>
          <p:cNvPr id="4" name="TextBox 3">
            <a:extLst>
              <a:ext uri="{FF2B5EF4-FFF2-40B4-BE49-F238E27FC236}">
                <a16:creationId xmlns:a16="http://schemas.microsoft.com/office/drawing/2014/main" id="{E3932D70-6253-A0FE-4BA0-45FD72D2295B}"/>
              </a:ext>
            </a:extLst>
          </p:cNvPr>
          <p:cNvSpPr txBox="1"/>
          <p:nvPr/>
        </p:nvSpPr>
        <p:spPr>
          <a:xfrm>
            <a:off x="2810424" y="3675271"/>
            <a:ext cx="272510" cy="246221"/>
          </a:xfrm>
          <a:prstGeom prst="rect">
            <a:avLst/>
          </a:prstGeom>
          <a:noFill/>
        </p:spPr>
        <p:txBody>
          <a:bodyPr wrap="none" lIns="0" tIns="0" rIns="0" bIns="0" rtlCol="0">
            <a:spAutoFit/>
          </a:bodyPr>
          <a:lstStyle/>
          <a:p>
            <a:pPr algn="l"/>
            <a:r>
              <a:rPr lang="en-GB" sz="1600" dirty="0" err="1">
                <a:solidFill>
                  <a:srgbClr val="CC0000"/>
                </a:solidFill>
              </a:rPr>
              <a:t>i</a:t>
            </a:r>
            <a:r>
              <a:rPr lang="en-BE" sz="1600" dirty="0">
                <a:solidFill>
                  <a:srgbClr val="CC0000"/>
                </a:solidFill>
              </a:rPr>
              <a:t>on</a:t>
            </a:r>
          </a:p>
        </p:txBody>
      </p:sp>
      <mc:AlternateContent xmlns:mc="http://schemas.openxmlformats.org/markup-compatibility/2006" xmlns:a14="http://schemas.microsoft.com/office/drawing/2010/main">
        <mc:Choice Requires="a14">
          <p:sp>
            <p:nvSpPr>
              <p:cNvPr id="21" name="Content Placeholder 1">
                <a:extLst>
                  <a:ext uri="{FF2B5EF4-FFF2-40B4-BE49-F238E27FC236}">
                    <a16:creationId xmlns:a16="http://schemas.microsoft.com/office/drawing/2014/main" id="{FDD0846A-D168-0B3F-A561-44875BCB26DF}"/>
                  </a:ext>
                </a:extLst>
              </p:cNvPr>
              <p:cNvSpPr>
                <a:spLocks noGrp="1"/>
              </p:cNvSpPr>
              <p:nvPr>
                <p:ph idx="1"/>
              </p:nvPr>
            </p:nvSpPr>
            <p:spPr>
              <a:xfrm>
                <a:off x="407987" y="1140960"/>
                <a:ext cx="11376023" cy="1530740"/>
              </a:xfrm>
            </p:spPr>
            <p:txBody>
              <a:bodyPr/>
              <a:lstStyle/>
              <a:p>
                <a:pPr marL="0" lvl="1" indent="0">
                  <a:buNone/>
                </a:pPr>
                <a:r>
                  <a:rPr lang="en-US" dirty="0"/>
                  <a:t>Using this framework, the induced current sourced by a point charge q can be calculated in a single using </a:t>
                </a:r>
                <a:r>
                  <a:rPr lang="en-GB" dirty="0"/>
                  <a:t>the calculated the </a:t>
                </a:r>
                <a:r>
                  <a:rPr lang="en-GB" dirty="0">
                    <a:solidFill>
                      <a:srgbClr val="FF0000"/>
                    </a:solidFill>
                  </a:rPr>
                  <a:t>weighting potential </a:t>
                </a:r>
                <a14:m>
                  <m:oMath xmlns:m="http://schemas.openxmlformats.org/officeDocument/2006/math">
                    <m:r>
                      <a:rPr lang="en-GB" i="1" smtClean="0">
                        <a:solidFill>
                          <a:srgbClr val="FF0000"/>
                        </a:solidFill>
                        <a:latin typeface="Cambria Math" panose="02040503050406030204" pitchFamily="18" charset="0"/>
                        <a:ea typeface="Cambria Math" panose="02040503050406030204" pitchFamily="18" charset="0"/>
                      </a:rPr>
                      <m:t>𝜓</m:t>
                    </m:r>
                    <m:r>
                      <a:rPr lang="en-US" b="0" i="1" baseline="-25000" smtClean="0">
                        <a:solidFill>
                          <a:srgbClr val="FF0000"/>
                        </a:solidFill>
                        <a:latin typeface="Cambria Math" panose="02040503050406030204" pitchFamily="18" charset="0"/>
                        <a:ea typeface="Cambria Math" panose="02040503050406030204" pitchFamily="18" charset="0"/>
                      </a:rPr>
                      <m:t>𝑖</m:t>
                    </m:r>
                  </m:oMath>
                </a14:m>
                <a:r>
                  <a:rPr lang="en-GB" dirty="0">
                    <a:solidFill>
                      <a:srgbClr val="FF0000"/>
                    </a:solidFill>
                  </a:rPr>
                  <a:t> </a:t>
                </a:r>
                <a:r>
                  <a:rPr lang="en-GB" dirty="0"/>
                  <a:t>of the electrode.</a:t>
                </a:r>
              </a:p>
              <a:p>
                <a:pPr marL="0" lvl="1" indent="0">
                  <a:buNone/>
                </a:pPr>
                <a:r>
                  <a:rPr lang="en-US" b="1" dirty="0"/>
                  <a:t> </a:t>
                </a:r>
              </a:p>
            </p:txBody>
          </p:sp>
        </mc:Choice>
        <mc:Fallback xmlns="">
          <p:sp>
            <p:nvSpPr>
              <p:cNvPr id="21" name="Content Placeholder 1">
                <a:extLst>
                  <a:ext uri="{FF2B5EF4-FFF2-40B4-BE49-F238E27FC236}">
                    <a16:creationId xmlns:a16="http://schemas.microsoft.com/office/drawing/2014/main" id="{FDD0846A-D168-0B3F-A561-44875BCB26DF}"/>
                  </a:ext>
                </a:extLst>
              </p:cNvPr>
              <p:cNvSpPr>
                <a:spLocks noGrp="1" noRot="1" noChangeAspect="1" noMove="1" noResize="1" noEditPoints="1" noAdjustHandles="1" noChangeArrowheads="1" noChangeShapeType="1" noTextEdit="1"/>
              </p:cNvSpPr>
              <p:nvPr>
                <p:ph idx="1"/>
              </p:nvPr>
            </p:nvSpPr>
            <p:spPr>
              <a:xfrm>
                <a:off x="407987" y="1140960"/>
                <a:ext cx="11376023" cy="1530740"/>
              </a:xfrm>
              <a:blipFill>
                <a:blip r:embed="rId5"/>
                <a:stretch>
                  <a:fillRect l="-1228" t="-4098"/>
                </a:stretch>
              </a:blipFill>
            </p:spPr>
            <p:txBody>
              <a:bodyPr/>
              <a:lstStyle/>
              <a:p>
                <a:r>
                  <a:rPr lang="en-BE">
                    <a:noFill/>
                  </a:rPr>
                  <a:t> </a:t>
                </a:r>
              </a:p>
            </p:txBody>
          </p:sp>
        </mc:Fallback>
      </mc:AlternateContent>
      <p:sp>
        <p:nvSpPr>
          <p:cNvPr id="24" name="Content Placeholder 1">
            <a:extLst>
              <a:ext uri="{FF2B5EF4-FFF2-40B4-BE49-F238E27FC236}">
                <a16:creationId xmlns:a16="http://schemas.microsoft.com/office/drawing/2014/main" id="{283674B7-66F4-49FA-1E69-C19C6C89EFC9}"/>
              </a:ext>
            </a:extLst>
          </p:cNvPr>
          <p:cNvSpPr txBox="1">
            <a:spLocks/>
          </p:cNvSpPr>
          <p:nvPr/>
        </p:nvSpPr>
        <p:spPr>
          <a:xfrm>
            <a:off x="3114552" y="4192414"/>
            <a:ext cx="611344" cy="298095"/>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sz="1600" dirty="0"/>
              <a:t>GEM</a:t>
            </a:r>
            <a:endParaRPr lang="en-GB" dirty="0"/>
          </a:p>
          <a:p>
            <a:pPr marL="0" lvl="1" indent="0">
              <a:buFont typeface="Arial" charset="0"/>
              <a:buNone/>
            </a:pPr>
            <a:r>
              <a:rPr lang="en-US" b="1" dirty="0"/>
              <a:t> </a:t>
            </a:r>
          </a:p>
        </p:txBody>
      </p:sp>
      <p:sp>
        <p:nvSpPr>
          <p:cNvPr id="25" name="TextBox 24">
            <a:extLst>
              <a:ext uri="{FF2B5EF4-FFF2-40B4-BE49-F238E27FC236}">
                <a16:creationId xmlns:a16="http://schemas.microsoft.com/office/drawing/2014/main" id="{059C82C3-0FB2-F491-2E2E-7D2FD4D83616}"/>
              </a:ext>
            </a:extLst>
          </p:cNvPr>
          <p:cNvSpPr txBox="1"/>
          <p:nvPr/>
        </p:nvSpPr>
        <p:spPr>
          <a:xfrm>
            <a:off x="953669" y="2930234"/>
            <a:ext cx="2909451" cy="184666"/>
          </a:xfrm>
          <a:prstGeom prst="rect">
            <a:avLst/>
          </a:prstGeom>
          <a:noFill/>
        </p:spPr>
        <p:txBody>
          <a:bodyPr wrap="none" lIns="0" tIns="0" rIns="0" bIns="0" rtlCol="0">
            <a:spAutoFit/>
          </a:bodyPr>
          <a:lstStyle/>
          <a:p>
            <a:pPr algn="l"/>
            <a:r>
              <a:rPr lang="en-US" sz="1200" dirty="0">
                <a:solidFill>
                  <a:schemeClr val="tx2"/>
                </a:solidFill>
              </a:rPr>
              <a:t>Garfield++ simulation of GEM amplification</a:t>
            </a:r>
            <a:endParaRPr lang="en-BE" sz="1200" dirty="0">
              <a:solidFill>
                <a:schemeClr val="tx2"/>
              </a:solidFill>
            </a:endParaRPr>
          </a:p>
        </p:txBody>
      </p:sp>
      <p:sp>
        <p:nvSpPr>
          <p:cNvPr id="26" name="TextBox 25">
            <a:extLst>
              <a:ext uri="{FF2B5EF4-FFF2-40B4-BE49-F238E27FC236}">
                <a16:creationId xmlns:a16="http://schemas.microsoft.com/office/drawing/2014/main" id="{6C096B8A-74C1-8A43-9A09-67BE89942966}"/>
              </a:ext>
            </a:extLst>
          </p:cNvPr>
          <p:cNvSpPr txBox="1"/>
          <p:nvPr/>
        </p:nvSpPr>
        <p:spPr>
          <a:xfrm>
            <a:off x="6793044" y="6456924"/>
            <a:ext cx="356668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F2F2F"/>
                </a:solidFill>
                <a:effectLst/>
                <a:uLnTx/>
                <a:uFillTx/>
                <a:latin typeface="Arial"/>
                <a:ea typeface="+mn-ea"/>
                <a:cs typeface="+mn-cs"/>
              </a:rPr>
              <a:t>Garfield++: </a:t>
            </a:r>
            <a:r>
              <a:rPr kumimoji="0" lang="en-GB" sz="1200" b="0" i="0" u="none" strike="noStrike" kern="1200" cap="none" spc="0" normalizeH="0" baseline="0" noProof="0" dirty="0">
                <a:ln>
                  <a:noFill/>
                </a:ln>
                <a:solidFill>
                  <a:srgbClr val="2F2F2F"/>
                </a:solidFill>
                <a:effectLst/>
                <a:uLnTx/>
                <a:uFillTx/>
                <a:latin typeface="Arial"/>
                <a:ea typeface="+mn-ea"/>
                <a:cs typeface="+mn-cs"/>
                <a:hlinkClick r:id="rId6"/>
              </a:rPr>
              <a:t>https://garfieldpp.web.cern.ch/garfieldpp/</a:t>
            </a:r>
            <a:endParaRPr kumimoji="0" lang="en-GB" sz="1200" b="0" i="0" u="none" strike="noStrike" kern="1200" cap="none" spc="0" normalizeH="0" baseline="0" noProof="0" dirty="0">
              <a:ln>
                <a:noFill/>
              </a:ln>
              <a:solidFill>
                <a:srgbClr val="2F2F2F"/>
              </a:solidFill>
              <a:effectLst/>
              <a:uLnTx/>
              <a:uFillTx/>
              <a:latin typeface="Arial"/>
              <a:ea typeface="+mn-ea"/>
              <a:cs typeface="+mn-cs"/>
            </a:endParaRPr>
          </a:p>
        </p:txBody>
      </p:sp>
      <p:pic>
        <p:nvPicPr>
          <p:cNvPr id="27" name="Picture 26" descr="A math equations and formulas&#10;&#10;Description automatically generated with medium confidence">
            <a:extLst>
              <a:ext uri="{FF2B5EF4-FFF2-40B4-BE49-F238E27FC236}">
                <a16:creationId xmlns:a16="http://schemas.microsoft.com/office/drawing/2014/main" id="{E4961B8D-D129-C600-F46B-7A526C04558B}"/>
              </a:ext>
            </a:extLst>
          </p:cNvPr>
          <p:cNvPicPr>
            <a:picLocks noChangeAspect="1"/>
          </p:cNvPicPr>
          <p:nvPr/>
        </p:nvPicPr>
        <p:blipFill rotWithShape="1">
          <a:blip r:embed="rId7"/>
          <a:srcRect b="40992"/>
          <a:stretch/>
        </p:blipFill>
        <p:spPr>
          <a:xfrm>
            <a:off x="2101222" y="2025559"/>
            <a:ext cx="3505419" cy="646141"/>
          </a:xfrm>
          <a:prstGeom prst="rect">
            <a:avLst/>
          </a:prstGeom>
        </p:spPr>
      </p:pic>
      <p:pic>
        <p:nvPicPr>
          <p:cNvPr id="28" name="Picture 27" descr="A math equations and formulas&#10;&#10;Description automatically generated with medium confidence">
            <a:extLst>
              <a:ext uri="{FF2B5EF4-FFF2-40B4-BE49-F238E27FC236}">
                <a16:creationId xmlns:a16="http://schemas.microsoft.com/office/drawing/2014/main" id="{7652349F-3885-6670-DA38-0C4430612543}"/>
              </a:ext>
            </a:extLst>
          </p:cNvPr>
          <p:cNvPicPr>
            <a:picLocks noChangeAspect="1"/>
          </p:cNvPicPr>
          <p:nvPr/>
        </p:nvPicPr>
        <p:blipFill rotWithShape="1">
          <a:blip r:embed="rId7"/>
          <a:srcRect t="55701" b="-4988"/>
          <a:stretch/>
        </p:blipFill>
        <p:spPr>
          <a:xfrm>
            <a:off x="6044325" y="2074354"/>
            <a:ext cx="3505419" cy="539702"/>
          </a:xfrm>
          <a:prstGeom prst="rect">
            <a:avLst/>
          </a:prstGeom>
        </p:spPr>
      </p:pic>
      <p:sp>
        <p:nvSpPr>
          <p:cNvPr id="29" name="TextBox 28">
            <a:extLst>
              <a:ext uri="{FF2B5EF4-FFF2-40B4-BE49-F238E27FC236}">
                <a16:creationId xmlns:a16="http://schemas.microsoft.com/office/drawing/2014/main" id="{0C069480-EF2D-D7B2-F80E-C74ACCF56A2B}"/>
              </a:ext>
            </a:extLst>
          </p:cNvPr>
          <p:cNvSpPr txBox="1"/>
          <p:nvPr/>
        </p:nvSpPr>
        <p:spPr>
          <a:xfrm>
            <a:off x="5700575" y="2179406"/>
            <a:ext cx="884786" cy="246221"/>
          </a:xfrm>
          <a:prstGeom prst="rect">
            <a:avLst/>
          </a:prstGeom>
          <a:noFill/>
        </p:spPr>
        <p:txBody>
          <a:bodyPr wrap="square" lIns="0" tIns="0" rIns="0" bIns="0" rtlCol="0">
            <a:spAutoFit/>
          </a:bodyPr>
          <a:lstStyle/>
          <a:p>
            <a:r>
              <a:rPr lang="en-US" sz="1600" dirty="0">
                <a:solidFill>
                  <a:schemeClr val="tx2"/>
                </a:solidFill>
              </a:rPr>
              <a:t>, where</a:t>
            </a:r>
            <a:endParaRPr lang="en-GB" sz="1600" dirty="0">
              <a:solidFill>
                <a:schemeClr val="tx2"/>
              </a:solidFill>
            </a:endParaRPr>
          </a:p>
        </p:txBody>
      </p:sp>
      <p:sp>
        <p:nvSpPr>
          <p:cNvPr id="10" name="Rectangle 9">
            <a:extLst>
              <a:ext uri="{FF2B5EF4-FFF2-40B4-BE49-F238E27FC236}">
                <a16:creationId xmlns:a16="http://schemas.microsoft.com/office/drawing/2014/main" id="{D25CF29A-8328-BEA9-0BAA-E7943A273DC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descr="Logo&#10;&#10;Description automatically generated with medium confidence">
            <a:extLst>
              <a:ext uri="{FF2B5EF4-FFF2-40B4-BE49-F238E27FC236}">
                <a16:creationId xmlns:a16="http://schemas.microsoft.com/office/drawing/2014/main" id="{6260CAF7-F5B7-BCB9-58DD-50267674FEF8}"/>
              </a:ext>
            </a:extLst>
          </p:cNvPr>
          <p:cNvPicPr>
            <a:picLocks noChangeAspect="1"/>
          </p:cNvPicPr>
          <p:nvPr/>
        </p:nvPicPr>
        <p:blipFill rotWithShape="1">
          <a:blip r:embed="rId8">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2" name="Picture 11" descr="Graphical user interface, Teams&#10;&#10;Description automatically generated with medium confidence">
            <a:extLst>
              <a:ext uri="{FF2B5EF4-FFF2-40B4-BE49-F238E27FC236}">
                <a16:creationId xmlns:a16="http://schemas.microsoft.com/office/drawing/2014/main" id="{F1C972D2-8B93-4B44-C5C1-148945041C98}"/>
              </a:ext>
            </a:extLst>
          </p:cNvPr>
          <p:cNvPicPr>
            <a:picLocks noChangeAspect="1"/>
          </p:cNvPicPr>
          <p:nvPr/>
        </p:nvPicPr>
        <p:blipFill rotWithShape="1">
          <a:blip r:embed="rId9"/>
          <a:srcRect t="3991" b="1"/>
          <a:stretch/>
        </p:blipFill>
        <p:spPr>
          <a:xfrm>
            <a:off x="1504905" y="6273404"/>
            <a:ext cx="914826" cy="543413"/>
          </a:xfrm>
          <a:prstGeom prst="rect">
            <a:avLst/>
          </a:prstGeom>
        </p:spPr>
      </p:pic>
    </p:spTree>
    <p:extLst>
      <p:ext uri="{BB962C8B-B14F-4D97-AF65-F5344CB8AC3E}">
        <p14:creationId xmlns:p14="http://schemas.microsoft.com/office/powerpoint/2010/main" val="83391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1D4A0F-1826-9D4B-A266-7536F5B739B8}"/>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5F1D894-F1E5-3642-ADBF-6F3D331E9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11" name="Title 2">
            <a:extLst>
              <a:ext uri="{FF2B5EF4-FFF2-40B4-BE49-F238E27FC236}">
                <a16:creationId xmlns:a16="http://schemas.microsoft.com/office/drawing/2014/main" id="{AD48202E-5778-D4CB-9732-E18AFB52C1A5}"/>
              </a:ext>
            </a:extLst>
          </p:cNvPr>
          <p:cNvSpPr>
            <a:spLocks noGrp="1"/>
          </p:cNvSpPr>
          <p:nvPr>
            <p:ph type="title"/>
          </p:nvPr>
        </p:nvSpPr>
        <p:spPr>
          <a:xfrm>
            <a:off x="1119266" y="2823666"/>
            <a:ext cx="9953467" cy="1210667"/>
          </a:xfrm>
        </p:spPr>
        <p:txBody>
          <a:bodyPr/>
          <a:lstStyle/>
          <a:p>
            <a:pPr algn="ctr"/>
            <a:r>
              <a:rPr lang="en-GB" sz="4400" dirty="0" err="1"/>
              <a:t>Ramo</a:t>
            </a:r>
            <a:r>
              <a:rPr lang="en-GB" sz="4400" dirty="0"/>
              <a:t>-Shockley theorem extension for conductive media</a:t>
            </a:r>
            <a:br>
              <a:rPr lang="en-GB" sz="4400" dirty="0"/>
            </a:br>
            <a:endParaRPr lang="en-GB" sz="4400" dirty="0"/>
          </a:p>
        </p:txBody>
      </p:sp>
      <p:sp>
        <p:nvSpPr>
          <p:cNvPr id="2" name="Rectangle 1">
            <a:extLst>
              <a:ext uri="{FF2B5EF4-FFF2-40B4-BE49-F238E27FC236}">
                <a16:creationId xmlns:a16="http://schemas.microsoft.com/office/drawing/2014/main" id="{811F60B6-C164-1241-9F94-CBA921225C57}"/>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descr="Logo&#10;&#10;Description automatically generated with medium confidence">
            <a:extLst>
              <a:ext uri="{FF2B5EF4-FFF2-40B4-BE49-F238E27FC236}">
                <a16:creationId xmlns:a16="http://schemas.microsoft.com/office/drawing/2014/main" id="{319BA641-6B64-0229-480C-990E5330F3DD}"/>
              </a:ext>
            </a:extLst>
          </p:cNvPr>
          <p:cNvPicPr>
            <a:picLocks noChangeAspect="1"/>
          </p:cNvPicPr>
          <p:nvPr/>
        </p:nvPicPr>
        <p:blipFill rotWithShape="1">
          <a:blip r:embed="rId3">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9" name="Picture 8" descr="Graphical user interface, Teams&#10;&#10;Description automatically generated with medium confidence">
            <a:extLst>
              <a:ext uri="{FF2B5EF4-FFF2-40B4-BE49-F238E27FC236}">
                <a16:creationId xmlns:a16="http://schemas.microsoft.com/office/drawing/2014/main" id="{6C05CA5A-0933-F859-F935-C32870A90B35}"/>
              </a:ext>
            </a:extLst>
          </p:cNvPr>
          <p:cNvPicPr>
            <a:picLocks noChangeAspect="1"/>
          </p:cNvPicPr>
          <p:nvPr/>
        </p:nvPicPr>
        <p:blipFill rotWithShape="1">
          <a:blip r:embed="rId4"/>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85660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7F283B3-893E-E844-A539-D34BA0CC00FE}"/>
                  </a:ext>
                </a:extLst>
              </p:cNvPr>
              <p:cNvSpPr>
                <a:spLocks noGrp="1"/>
              </p:cNvSpPr>
              <p:nvPr>
                <p:ph idx="1"/>
              </p:nvPr>
            </p:nvSpPr>
            <p:spPr>
              <a:xfrm>
                <a:off x="407989" y="1098213"/>
                <a:ext cx="11376024" cy="826398"/>
              </a:xfrm>
            </p:spPr>
            <p:txBody>
              <a:bodyPr/>
              <a:lstStyle/>
              <a:p>
                <a:pPr marL="0" lvl="1" indent="0">
                  <a:buNone/>
                </a:pPr>
                <a:r>
                  <a:rPr lang="en-US" sz="1600" dirty="0"/>
                  <a:t>The materials inside the detector can have a </a:t>
                </a:r>
                <a:r>
                  <a:rPr lang="en-US" sz="1600" dirty="0">
                    <a:solidFill>
                      <a:srgbClr val="FF0000"/>
                    </a:solidFill>
                  </a:rPr>
                  <a:t>finite conductivity </a:t>
                </a:r>
                <a14:m>
                  <m:oMath xmlns:m="http://schemas.openxmlformats.org/officeDocument/2006/math">
                    <m:r>
                      <a:rPr lang="en-US" sz="1600" b="0" i="1" smtClean="0">
                        <a:solidFill>
                          <a:srgbClr val="FF0000"/>
                        </a:solidFill>
                        <a:latin typeface="Cambria Math" panose="02040503050406030204" pitchFamily="18" charset="0"/>
                        <a:ea typeface="Cambria Math" panose="02040503050406030204" pitchFamily="18" charset="0"/>
                      </a:rPr>
                      <m:t>𝜎</m:t>
                    </m:r>
                  </m:oMath>
                </a14:m>
                <a:r>
                  <a:rPr lang="en-US" sz="1600" dirty="0"/>
                  <a:t>, </a:t>
                </a:r>
                <a:r>
                  <a:rPr lang="en-US" sz="1600" dirty="0" err="1"/>
                  <a:t>e.g</a:t>
                </a:r>
                <a:r>
                  <a:rPr lang="en-US" sz="1600" dirty="0"/>
                  <a:t>,. in Resistive Plate Chambers, un-depleted silicon sensors, and resistive strip bulk Micromegas.</a:t>
                </a:r>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endParaRPr lang="en-US" sz="1600" b="1" dirty="0"/>
              </a:p>
              <a:p>
                <a:pPr marL="0" lvl="1" indent="0">
                  <a:buNone/>
                </a:pPr>
                <a:r>
                  <a:rPr lang="en-US" sz="1600" dirty="0"/>
                  <a:t>The (nonuniform) conductivity, reciprocal with the volume resistivity, establishes the connection between the local electric field and the local current density.</a:t>
                </a:r>
              </a:p>
              <a:p>
                <a:pPr marL="0" lvl="1" indent="0">
                  <a:buNone/>
                </a:pPr>
                <a:endParaRPr lang="en-US" sz="1600" b="1" dirty="0"/>
              </a:p>
              <a:p>
                <a:pPr marL="0" lvl="1" indent="0">
                  <a:buNone/>
                </a:pPr>
                <a:endParaRPr lang="en-US" dirty="0"/>
              </a:p>
            </p:txBody>
          </p:sp>
        </mc:Choice>
        <mc:Fallback xmlns="">
          <p:sp>
            <p:nvSpPr>
              <p:cNvPr id="2" name="Content Placeholder 1">
                <a:extLst>
                  <a:ext uri="{FF2B5EF4-FFF2-40B4-BE49-F238E27FC236}">
                    <a16:creationId xmlns:a16="http://schemas.microsoft.com/office/drawing/2014/main" id="{97F283B3-893E-E844-A539-D34BA0CC00FE}"/>
                  </a:ext>
                </a:extLst>
              </p:cNvPr>
              <p:cNvSpPr>
                <a:spLocks noGrp="1" noRot="1" noChangeAspect="1" noMove="1" noResize="1" noEditPoints="1" noAdjustHandles="1" noChangeArrowheads="1" noChangeShapeType="1" noTextEdit="1"/>
              </p:cNvSpPr>
              <p:nvPr>
                <p:ph idx="1"/>
              </p:nvPr>
            </p:nvSpPr>
            <p:spPr>
              <a:xfrm>
                <a:off x="407989" y="1098213"/>
                <a:ext cx="11376024" cy="826398"/>
              </a:xfrm>
              <a:blipFill>
                <a:blip r:embed="rId3"/>
                <a:stretch>
                  <a:fillRect l="-1116" t="-7576" r="-781" b="-416667"/>
                </a:stretch>
              </a:blipFill>
            </p:spPr>
            <p:txBody>
              <a:bodyPr/>
              <a:lstStyle/>
              <a:p>
                <a:r>
                  <a:rPr lang="en-BE">
                    <a:noFill/>
                  </a:rPr>
                  <a:t> </a:t>
                </a:r>
              </a:p>
            </p:txBody>
          </p:sp>
        </mc:Fallback>
      </mc:AlternateContent>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76025" cy="541546"/>
          </a:xfrm>
        </p:spPr>
        <p:txBody>
          <a:bodyPr/>
          <a:lstStyle/>
          <a:p>
            <a:r>
              <a:rPr lang="en-US" sz="2800" dirty="0"/>
              <a:t>Resistive materials</a:t>
            </a:r>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5405A6E7-C80E-F87F-48D4-CC3C13190F49}"/>
              </a:ext>
            </a:extLst>
          </p:cNvPr>
          <p:cNvPicPr>
            <a:picLocks noChangeAspect="1"/>
          </p:cNvPicPr>
          <p:nvPr/>
        </p:nvPicPr>
        <p:blipFill rotWithShape="1">
          <a:blip r:embed="rId4"/>
          <a:srcRect t="48865"/>
          <a:stretch/>
        </p:blipFill>
        <p:spPr>
          <a:xfrm>
            <a:off x="1162908" y="1921252"/>
            <a:ext cx="4355966" cy="2616907"/>
          </a:xfrm>
          <a:prstGeom prst="rect">
            <a:avLst/>
          </a:prstGeom>
        </p:spPr>
      </p:pic>
      <p:pic>
        <p:nvPicPr>
          <p:cNvPr id="25" name="Picture 24">
            <a:extLst>
              <a:ext uri="{FF2B5EF4-FFF2-40B4-BE49-F238E27FC236}">
                <a16:creationId xmlns:a16="http://schemas.microsoft.com/office/drawing/2014/main" id="{1B448B75-E6BF-15FB-C3DF-878D36616331}"/>
              </a:ext>
            </a:extLst>
          </p:cNvPr>
          <p:cNvPicPr>
            <a:picLocks noChangeAspect="1"/>
          </p:cNvPicPr>
          <p:nvPr/>
        </p:nvPicPr>
        <p:blipFill rotWithShape="1">
          <a:blip r:embed="rId4"/>
          <a:srcRect l="7516" t="-2116" r="-7516" b="50981"/>
          <a:stretch/>
        </p:blipFill>
        <p:spPr>
          <a:xfrm>
            <a:off x="7049716" y="1921252"/>
            <a:ext cx="4355966" cy="2616907"/>
          </a:xfrm>
          <a:prstGeom prst="rect">
            <a:avLst/>
          </a:prstGeom>
        </p:spPr>
      </p:pic>
      <p:pic>
        <p:nvPicPr>
          <p:cNvPr id="14" name="Picture 13" descr="A black math equation&#10;&#10;Description automatically generated with medium confidence">
            <a:extLst>
              <a:ext uri="{FF2B5EF4-FFF2-40B4-BE49-F238E27FC236}">
                <a16:creationId xmlns:a16="http://schemas.microsoft.com/office/drawing/2014/main" id="{D03EC441-22A0-CB7A-F315-0B46BD56DD79}"/>
              </a:ext>
            </a:extLst>
          </p:cNvPr>
          <p:cNvPicPr>
            <a:picLocks noChangeAspect="1"/>
          </p:cNvPicPr>
          <p:nvPr/>
        </p:nvPicPr>
        <p:blipFill>
          <a:blip r:embed="rId5"/>
          <a:stretch>
            <a:fillRect/>
          </a:stretch>
        </p:blipFill>
        <p:spPr>
          <a:xfrm>
            <a:off x="4996853" y="5361198"/>
            <a:ext cx="2198294" cy="514966"/>
          </a:xfrm>
          <a:prstGeom prst="rect">
            <a:avLst/>
          </a:prstGeom>
        </p:spPr>
      </p:pic>
      <p:sp>
        <p:nvSpPr>
          <p:cNvPr id="4" name="Rectangle 3">
            <a:extLst>
              <a:ext uri="{FF2B5EF4-FFF2-40B4-BE49-F238E27FC236}">
                <a16:creationId xmlns:a16="http://schemas.microsoft.com/office/drawing/2014/main" id="{35FD9B1C-902E-C3A7-68E3-5CD468D77C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Logo&#10;&#10;Description automatically generated with medium confidence">
            <a:extLst>
              <a:ext uri="{FF2B5EF4-FFF2-40B4-BE49-F238E27FC236}">
                <a16:creationId xmlns:a16="http://schemas.microsoft.com/office/drawing/2014/main" id="{707582AD-A0DC-59B6-6F07-952791BEB7EF}"/>
              </a:ext>
            </a:extLst>
          </p:cNvPr>
          <p:cNvPicPr>
            <a:picLocks noChangeAspect="1"/>
          </p:cNvPicPr>
          <p:nvPr/>
        </p:nvPicPr>
        <p:blipFill rotWithShape="1">
          <a:blip r:embed="rId6">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13" name="Picture 12" descr="Graphical user interface, Teams&#10;&#10;Description automatically generated with medium confidence">
            <a:extLst>
              <a:ext uri="{FF2B5EF4-FFF2-40B4-BE49-F238E27FC236}">
                <a16:creationId xmlns:a16="http://schemas.microsoft.com/office/drawing/2014/main" id="{F822AE0B-61E0-5D57-EB61-8BBBC0C43F40}"/>
              </a:ext>
            </a:extLst>
          </p:cNvPr>
          <p:cNvPicPr>
            <a:picLocks noChangeAspect="1"/>
          </p:cNvPicPr>
          <p:nvPr/>
        </p:nvPicPr>
        <p:blipFill rotWithShape="1">
          <a:blip r:embed="rId7"/>
          <a:srcRect t="3991" b="1"/>
          <a:stretch/>
        </p:blipFill>
        <p:spPr>
          <a:xfrm>
            <a:off x="1504905" y="6273404"/>
            <a:ext cx="914826" cy="543413"/>
          </a:xfrm>
          <a:prstGeom prst="rect">
            <a:avLst/>
          </a:prstGeom>
        </p:spPr>
      </p:pic>
    </p:spTree>
    <p:extLst>
      <p:ext uri="{BB962C8B-B14F-4D97-AF65-F5344CB8AC3E}">
        <p14:creationId xmlns:p14="http://schemas.microsoft.com/office/powerpoint/2010/main" val="1427291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4900F-F7ED-1041-95D8-8195074A83D1}"/>
              </a:ext>
            </a:extLst>
          </p:cNvPr>
          <p:cNvSpPr>
            <a:spLocks noGrp="1"/>
          </p:cNvSpPr>
          <p:nvPr>
            <p:ph type="title"/>
          </p:nvPr>
        </p:nvSpPr>
        <p:spPr>
          <a:xfrm>
            <a:off x="407988" y="373593"/>
            <a:ext cx="11380811" cy="1065742"/>
          </a:xfrm>
        </p:spPr>
        <p:txBody>
          <a:bodyPr/>
          <a:lstStyle/>
          <a:p>
            <a:r>
              <a:rPr lang="en-GB" sz="2800" dirty="0" err="1"/>
              <a:t>Ramo</a:t>
            </a:r>
            <a:r>
              <a:rPr lang="en-GB" sz="2800" dirty="0"/>
              <a:t>-Shockley theorem extension for conducting media</a:t>
            </a:r>
            <a:endParaRPr lang="en-US" sz="2800" dirty="0"/>
          </a:p>
        </p:txBody>
      </p:sp>
      <p:sp>
        <p:nvSpPr>
          <p:cNvPr id="6" name="Slide Number Placeholder 5">
            <a:extLst>
              <a:ext uri="{FF2B5EF4-FFF2-40B4-BE49-F238E27FC236}">
                <a16:creationId xmlns:a16="http://schemas.microsoft.com/office/drawing/2014/main" id="{148EA874-9DE5-674F-92B6-10032BB19350}"/>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9" name="Rectangle 8">
            <a:extLst>
              <a:ext uri="{FF2B5EF4-FFF2-40B4-BE49-F238E27FC236}">
                <a16:creationId xmlns:a16="http://schemas.microsoft.com/office/drawing/2014/main" id="{10535ADE-1B52-A042-8915-F8F3B7AD3992}"/>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168DC61-A9EA-0B47-B1A9-DE6168C8CDF4}"/>
              </a:ext>
            </a:extLst>
          </p:cNvPr>
          <p:cNvSpPr/>
          <p:nvPr/>
        </p:nvSpPr>
        <p:spPr>
          <a:xfrm>
            <a:off x="723930" y="2904439"/>
            <a:ext cx="720671" cy="20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7C39A71-8294-69F4-3F6B-0B64C94DF2F1}"/>
              </a:ext>
            </a:extLst>
          </p:cNvPr>
          <p:cNvSpPr txBox="1"/>
          <p:nvPr/>
        </p:nvSpPr>
        <p:spPr>
          <a:xfrm>
            <a:off x="5526904" y="6296812"/>
            <a:ext cx="6098962" cy="507831"/>
          </a:xfrm>
          <a:prstGeom prst="rect">
            <a:avLst/>
          </a:prstGeom>
          <a:noFill/>
        </p:spPr>
        <p:txBody>
          <a:bodyPr wrap="square">
            <a:spAutoFit/>
          </a:bodyPr>
          <a:lstStyle/>
          <a:p>
            <a:r>
              <a:rPr lang="en-GB" sz="900" b="0" dirty="0">
                <a:solidFill>
                  <a:schemeClr val="tx2"/>
                </a:solidFill>
              </a:rPr>
              <a:t>E. </a:t>
            </a:r>
            <a:r>
              <a:rPr lang="en-GB" sz="900" b="0" dirty="0" err="1">
                <a:solidFill>
                  <a:schemeClr val="tx2"/>
                </a:solidFill>
              </a:rPr>
              <a:t>Gatti</a:t>
            </a:r>
            <a:r>
              <a:rPr lang="en-GB" sz="900" b="0" dirty="0">
                <a:solidFill>
                  <a:schemeClr val="tx2"/>
                </a:solidFill>
              </a:rPr>
              <a:t>, G. </a:t>
            </a:r>
            <a:r>
              <a:rPr lang="en-GB" sz="900" b="0" dirty="0" err="1">
                <a:solidFill>
                  <a:schemeClr val="tx2"/>
                </a:solidFill>
              </a:rPr>
              <a:t>Padovini</a:t>
            </a:r>
            <a:r>
              <a:rPr lang="en-GB" sz="900" b="0" dirty="0">
                <a:solidFill>
                  <a:schemeClr val="tx2"/>
                </a:solidFill>
              </a:rPr>
              <a:t> and V. </a:t>
            </a:r>
            <a:r>
              <a:rPr lang="en-GB" sz="900" b="0" dirty="0" err="1">
                <a:solidFill>
                  <a:schemeClr val="tx2"/>
                </a:solidFill>
              </a:rPr>
              <a:t>Radeka</a:t>
            </a:r>
            <a:r>
              <a:rPr lang="en-GB" sz="900" b="0" dirty="0">
                <a:solidFill>
                  <a:schemeClr val="tx2"/>
                </a:solidFill>
              </a:rPr>
              <a:t>, Nuclear</a:t>
            </a:r>
            <a:r>
              <a:rPr lang="en-GB" sz="900" dirty="0">
                <a:solidFill>
                  <a:schemeClr val="tx2"/>
                </a:solidFill>
              </a:rPr>
              <a:t> </a:t>
            </a:r>
            <a:r>
              <a:rPr lang="en-GB" sz="900" b="0" dirty="0">
                <a:solidFill>
                  <a:schemeClr val="tx2"/>
                </a:solidFill>
              </a:rPr>
              <a:t>Instruments and Methods in Physics Research 193 (1982) 651.</a:t>
            </a:r>
          </a:p>
          <a:p>
            <a:r>
              <a:rPr lang="en-GB" sz="900" b="0" dirty="0">
                <a:solidFill>
                  <a:schemeClr val="tx2"/>
                </a:solidFill>
              </a:rPr>
              <a:t>W. </a:t>
            </a:r>
            <a:r>
              <a:rPr lang="en-GB" sz="900" b="0" dirty="0" err="1">
                <a:solidFill>
                  <a:schemeClr val="tx2"/>
                </a:solidFill>
              </a:rPr>
              <a:t>Riegler</a:t>
            </a:r>
            <a:r>
              <a:rPr lang="en-GB" sz="900" b="0" dirty="0">
                <a:solidFill>
                  <a:schemeClr val="tx2"/>
                </a:solidFill>
              </a:rPr>
              <a:t>, </a:t>
            </a:r>
            <a:r>
              <a:rPr lang="en-GB" sz="900" b="0" dirty="0" err="1">
                <a:solidFill>
                  <a:schemeClr val="tx2"/>
                </a:solidFill>
              </a:rPr>
              <a:t>Nucl</a:t>
            </a:r>
            <a:r>
              <a:rPr lang="en-GB" sz="900" b="0" dirty="0">
                <a:solidFill>
                  <a:schemeClr val="tx2"/>
                </a:solidFill>
              </a:rPr>
              <a:t>. </a:t>
            </a:r>
            <a:r>
              <a:rPr lang="en-GB" sz="900" b="0" dirty="0" err="1">
                <a:solidFill>
                  <a:schemeClr val="tx2"/>
                </a:solidFill>
              </a:rPr>
              <a:t>Instrum</a:t>
            </a:r>
            <a:r>
              <a:rPr lang="en-GB" sz="900" b="0" dirty="0">
                <a:solidFill>
                  <a:schemeClr val="tx2"/>
                </a:solidFill>
              </a:rPr>
              <a:t>. Meth. A 535 (2004), 287-293.</a:t>
            </a:r>
          </a:p>
          <a:p>
            <a:r>
              <a:rPr lang="en-GB" sz="900" dirty="0">
                <a:solidFill>
                  <a:schemeClr val="tx2"/>
                </a:solidFill>
              </a:rPr>
              <a:t>W. </a:t>
            </a:r>
            <a:r>
              <a:rPr lang="en-GB" sz="900" dirty="0" err="1">
                <a:solidFill>
                  <a:schemeClr val="tx2"/>
                </a:solidFill>
              </a:rPr>
              <a:t>Riegler</a:t>
            </a:r>
            <a:r>
              <a:rPr lang="en-GB" sz="900" dirty="0">
                <a:solidFill>
                  <a:schemeClr val="tx2"/>
                </a:solidFill>
              </a:rPr>
              <a:t>, Signals in Particle Detectors, </a:t>
            </a:r>
            <a:r>
              <a:rPr lang="en-GB" sz="900" dirty="0">
                <a:solidFill>
                  <a:schemeClr val="tx2"/>
                </a:solidFill>
                <a:hlinkClick r:id="rId3"/>
              </a:rPr>
              <a:t>CERN’s Academic Training Lecture</a:t>
            </a:r>
            <a:r>
              <a:rPr lang="en-GB" sz="900" dirty="0">
                <a:solidFill>
                  <a:schemeClr val="tx2"/>
                </a:solidFill>
              </a:rPr>
              <a:t> (2019)</a:t>
            </a:r>
          </a:p>
        </p:txBody>
      </p:sp>
      <p:pic>
        <p:nvPicPr>
          <p:cNvPr id="15" name="Picture 14">
            <a:extLst>
              <a:ext uri="{FF2B5EF4-FFF2-40B4-BE49-F238E27FC236}">
                <a16:creationId xmlns:a16="http://schemas.microsoft.com/office/drawing/2014/main" id="{C3DD66DF-04CB-3E45-0BC7-F594F2F8E15A}"/>
              </a:ext>
            </a:extLst>
          </p:cNvPr>
          <p:cNvPicPr>
            <a:picLocks noChangeAspect="1"/>
          </p:cNvPicPr>
          <p:nvPr/>
        </p:nvPicPr>
        <p:blipFill>
          <a:blip r:embed="rId4"/>
          <a:stretch>
            <a:fillRect/>
          </a:stretch>
        </p:blipFill>
        <p:spPr>
          <a:xfrm>
            <a:off x="7928974" y="2402419"/>
            <a:ext cx="3696892" cy="3581106"/>
          </a:xfrm>
          <a:prstGeom prst="rect">
            <a:avLst/>
          </a:prstGeom>
        </p:spPr>
      </p:pic>
      <p:pic>
        <p:nvPicPr>
          <p:cNvPr id="16" name="Picture 15">
            <a:extLst>
              <a:ext uri="{FF2B5EF4-FFF2-40B4-BE49-F238E27FC236}">
                <a16:creationId xmlns:a16="http://schemas.microsoft.com/office/drawing/2014/main" id="{04584833-7A03-6807-017E-B78734CC372B}"/>
              </a:ext>
            </a:extLst>
          </p:cNvPr>
          <p:cNvPicPr>
            <a:picLocks noChangeAspect="1"/>
          </p:cNvPicPr>
          <p:nvPr/>
        </p:nvPicPr>
        <p:blipFill>
          <a:blip r:embed="rId5"/>
          <a:stretch>
            <a:fillRect/>
          </a:stretch>
        </p:blipFill>
        <p:spPr>
          <a:xfrm>
            <a:off x="520245" y="2636657"/>
            <a:ext cx="3466290" cy="3357726"/>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CC62A2B-361B-758A-3D1B-256A2C5F4F50}"/>
                  </a:ext>
                </a:extLst>
              </p:cNvPr>
              <p:cNvSpPr txBox="1"/>
              <p:nvPr/>
            </p:nvSpPr>
            <p:spPr>
              <a:xfrm>
                <a:off x="7816158" y="1869658"/>
                <a:ext cx="6842626" cy="246221"/>
              </a:xfrm>
              <a:prstGeom prst="rect">
                <a:avLst/>
              </a:prstGeom>
              <a:noFill/>
            </p:spPr>
            <p:txBody>
              <a:bodyPr wrap="square" lIns="0" tIns="0" rIns="0" bIns="0" rtlCol="0">
                <a:spAutoFit/>
              </a:bodyPr>
              <a:lstStyle/>
              <a:p>
                <a:r>
                  <a:rPr lang="en-GB" sz="1600" dirty="0">
                    <a:solidFill>
                      <a:schemeClr val="tx2"/>
                    </a:solidFill>
                  </a:rPr>
                  <a:t>Simplify calculations using </a:t>
                </a:r>
                <a:r>
                  <a:rPr lang="en-GB" sz="1600" u="sng" dirty="0">
                    <a:solidFill>
                      <a:schemeClr val="tx2"/>
                    </a:solidFill>
                  </a:rPr>
                  <a:t>dynamic</a:t>
                </a:r>
                <a:r>
                  <a:rPr lang="en-GB" sz="1600" dirty="0">
                    <a:solidFill>
                      <a:schemeClr val="tx2"/>
                    </a:solidFill>
                  </a:rPr>
                  <a:t> </a:t>
                </a:r>
                <a14:m>
                  <m:oMath xmlns:m="http://schemas.openxmlformats.org/officeDocument/2006/math">
                    <m:r>
                      <m:rPr>
                        <m:sty m:val="p"/>
                      </m:rPr>
                      <a:rPr lang="en-US" sz="1600" b="0" i="0" smtClean="0">
                        <a:solidFill>
                          <a:schemeClr val="tx2"/>
                        </a:solidFill>
                        <a:latin typeface="Cambria Math" panose="02040503050406030204" pitchFamily="18" charset="0"/>
                        <a:ea typeface="Cambria Math" panose="02040503050406030204" pitchFamily="18" charset="0"/>
                      </a:rPr>
                      <m:t>ψ</m:t>
                    </m:r>
                    <m:r>
                      <m:rPr>
                        <m:sty m:val="p"/>
                      </m:rPr>
                      <a:rPr lang="en-US" sz="1600" b="0" i="0" baseline="-25000" smtClean="0">
                        <a:solidFill>
                          <a:schemeClr val="tx2"/>
                        </a:solidFill>
                        <a:latin typeface="Cambria Math" panose="02040503050406030204" pitchFamily="18" charset="0"/>
                        <a:ea typeface="Cambria Math" panose="02040503050406030204" pitchFamily="18" charset="0"/>
                      </a:rPr>
                      <m:t>i</m:t>
                    </m:r>
                    <m:r>
                      <a:rPr lang="en-US" sz="1600" b="0" i="0" smtClean="0">
                        <a:solidFill>
                          <a:schemeClr val="tx2"/>
                        </a:solidFill>
                        <a:latin typeface="Cambria Math" panose="02040503050406030204" pitchFamily="18" charset="0"/>
                        <a:ea typeface="Cambria Math" panose="02040503050406030204" pitchFamily="18" charset="0"/>
                      </a:rPr>
                      <m:t>(</m:t>
                    </m:r>
                    <m:r>
                      <a:rPr lang="en-US" sz="1600" b="1" i="0">
                        <a:solidFill>
                          <a:schemeClr val="tx2"/>
                        </a:solidFill>
                        <a:latin typeface="Cambria Math" panose="02040503050406030204" pitchFamily="18" charset="0"/>
                        <a:ea typeface="Cambria Math" panose="02040503050406030204" pitchFamily="18" charset="0"/>
                      </a:rPr>
                      <m:t>𝐱</m:t>
                    </m:r>
                    <m:r>
                      <a:rPr lang="en-US" sz="1600" b="1" i="0" smtClean="0">
                        <a:solidFill>
                          <a:schemeClr val="tx2"/>
                        </a:solidFill>
                        <a:latin typeface="Cambria Math" panose="02040503050406030204" pitchFamily="18" charset="0"/>
                        <a:ea typeface="Cambria Math" panose="02040503050406030204" pitchFamily="18" charset="0"/>
                      </a:rPr>
                      <m:t>,</m:t>
                    </m:r>
                    <m:r>
                      <m:rPr>
                        <m:sty m:val="p"/>
                      </m:rPr>
                      <a:rPr lang="en-US" sz="1600" b="0" i="0" smtClean="0">
                        <a:solidFill>
                          <a:schemeClr val="tx2"/>
                        </a:solidFill>
                        <a:latin typeface="Cambria Math" panose="02040503050406030204" pitchFamily="18" charset="0"/>
                        <a:ea typeface="Cambria Math" panose="02040503050406030204" pitchFamily="18" charset="0"/>
                      </a:rPr>
                      <m:t>t</m:t>
                    </m:r>
                    <m:r>
                      <a:rPr lang="en-US" sz="1600" b="0" i="0">
                        <a:solidFill>
                          <a:schemeClr val="tx2"/>
                        </a:solidFill>
                        <a:latin typeface="Cambria Math" panose="02040503050406030204" pitchFamily="18" charset="0"/>
                        <a:ea typeface="Cambria Math" panose="02040503050406030204" pitchFamily="18" charset="0"/>
                      </a:rPr>
                      <m:t>)</m:t>
                    </m:r>
                  </m:oMath>
                </a14:m>
                <a:r>
                  <a:rPr lang="en-GB" sz="1600" dirty="0">
                    <a:solidFill>
                      <a:schemeClr val="tx2"/>
                    </a:solidFill>
                  </a:rPr>
                  <a:t>:</a:t>
                </a:r>
              </a:p>
            </p:txBody>
          </p:sp>
        </mc:Choice>
        <mc:Fallback xmlns="">
          <p:sp>
            <p:nvSpPr>
              <p:cNvPr id="17" name="TextBox 16">
                <a:extLst>
                  <a:ext uri="{FF2B5EF4-FFF2-40B4-BE49-F238E27FC236}">
                    <a16:creationId xmlns:a16="http://schemas.microsoft.com/office/drawing/2014/main" id="{BCC62A2B-361B-758A-3D1B-256A2C5F4F50}"/>
                  </a:ext>
                </a:extLst>
              </p:cNvPr>
              <p:cNvSpPr txBox="1">
                <a:spLocks noRot="1" noChangeAspect="1" noMove="1" noResize="1" noEditPoints="1" noAdjustHandles="1" noChangeArrowheads="1" noChangeShapeType="1" noTextEdit="1"/>
              </p:cNvSpPr>
              <p:nvPr/>
            </p:nvSpPr>
            <p:spPr>
              <a:xfrm>
                <a:off x="7816158" y="1869658"/>
                <a:ext cx="6842626" cy="246221"/>
              </a:xfrm>
              <a:prstGeom prst="rect">
                <a:avLst/>
              </a:prstGeom>
              <a:blipFill>
                <a:blip r:embed="rId6"/>
                <a:stretch>
                  <a:fillRect l="-1852" t="-25000" b="-55000"/>
                </a:stretch>
              </a:blipFill>
            </p:spPr>
            <p:txBody>
              <a:bodyPr/>
              <a:lstStyle/>
              <a:p>
                <a:r>
                  <a:rPr lang="en-BE">
                    <a:noFill/>
                  </a:rPr>
                  <a:t> </a:t>
                </a:r>
              </a:p>
            </p:txBody>
          </p:sp>
        </mc:Fallback>
      </mc:AlternateContent>
      <p:cxnSp>
        <p:nvCxnSpPr>
          <p:cNvPr id="18" name="Straight Arrow Connector 17">
            <a:extLst>
              <a:ext uri="{FF2B5EF4-FFF2-40B4-BE49-F238E27FC236}">
                <a16:creationId xmlns:a16="http://schemas.microsoft.com/office/drawing/2014/main" id="{C229D992-FCAD-DC46-4D79-C7A64C8BE5EC}"/>
              </a:ext>
            </a:extLst>
          </p:cNvPr>
          <p:cNvCxnSpPr>
            <a:cxnSpLocks/>
          </p:cNvCxnSpPr>
          <p:nvPr/>
        </p:nvCxnSpPr>
        <p:spPr>
          <a:xfrm>
            <a:off x="4283875" y="3871837"/>
            <a:ext cx="3368613" cy="0"/>
          </a:xfrm>
          <a:prstGeom prst="straightConnector1">
            <a:avLst/>
          </a:prstGeom>
          <a:ln>
            <a:solidFill>
              <a:schemeClr val="bg2">
                <a:lumMod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044405D-1709-25B5-4948-2C93ACBDB295}"/>
              </a:ext>
            </a:extLst>
          </p:cNvPr>
          <p:cNvSpPr txBox="1"/>
          <p:nvPr/>
        </p:nvSpPr>
        <p:spPr>
          <a:xfrm>
            <a:off x="892651" y="1895743"/>
            <a:ext cx="6842626" cy="246221"/>
          </a:xfrm>
          <a:prstGeom prst="rect">
            <a:avLst/>
          </a:prstGeom>
          <a:noFill/>
        </p:spPr>
        <p:txBody>
          <a:bodyPr wrap="square" lIns="0" tIns="0" rIns="0" bIns="0" rtlCol="0">
            <a:spAutoFit/>
          </a:bodyPr>
          <a:lstStyle/>
          <a:p>
            <a:r>
              <a:rPr lang="en-US" sz="1600" dirty="0">
                <a:solidFill>
                  <a:schemeClr val="tx2"/>
                </a:solidFill>
              </a:rPr>
              <a:t>Solving Maxwell’s equations:</a:t>
            </a:r>
            <a:endParaRPr lang="en-GB" sz="1600" dirty="0">
              <a:solidFill>
                <a:schemeClr val="tx2"/>
              </a:solidFill>
            </a:endParaRPr>
          </a:p>
        </p:txBody>
      </p:sp>
      <p:pic>
        <p:nvPicPr>
          <p:cNvPr id="22" name="Picture 21" descr="A close up of a math equation&#10;&#10;Description automatically generated">
            <a:extLst>
              <a:ext uri="{FF2B5EF4-FFF2-40B4-BE49-F238E27FC236}">
                <a16:creationId xmlns:a16="http://schemas.microsoft.com/office/drawing/2014/main" id="{895229F8-5C9F-82ED-F656-1A1581E0D07D}"/>
              </a:ext>
            </a:extLst>
          </p:cNvPr>
          <p:cNvPicPr>
            <a:picLocks noChangeAspect="1"/>
          </p:cNvPicPr>
          <p:nvPr/>
        </p:nvPicPr>
        <p:blipFill>
          <a:blip r:embed="rId7">
            <a:clrChange>
              <a:clrFrom>
                <a:srgbClr val="FFFFFE"/>
              </a:clrFrom>
              <a:clrTo>
                <a:srgbClr val="FFFFFE">
                  <a:alpha val="0"/>
                </a:srgbClr>
              </a:clrTo>
            </a:clrChange>
          </a:blip>
          <a:stretch>
            <a:fillRect/>
          </a:stretch>
        </p:blipFill>
        <p:spPr>
          <a:xfrm>
            <a:off x="4161113" y="3277214"/>
            <a:ext cx="3605148" cy="491251"/>
          </a:xfrm>
          <a:prstGeom prst="rect">
            <a:avLst/>
          </a:prstGeom>
        </p:spPr>
      </p:pic>
      <p:pic>
        <p:nvPicPr>
          <p:cNvPr id="23" name="Picture 22" descr="A black and purple math symbols&#10;&#10;Description automatically generated with medium confidence">
            <a:extLst>
              <a:ext uri="{FF2B5EF4-FFF2-40B4-BE49-F238E27FC236}">
                <a16:creationId xmlns:a16="http://schemas.microsoft.com/office/drawing/2014/main" id="{384FBC91-443C-5510-217E-8C8029B98E4A}"/>
              </a:ext>
            </a:extLst>
          </p:cNvPr>
          <p:cNvPicPr>
            <a:picLocks noChangeAspect="1"/>
          </p:cNvPicPr>
          <p:nvPr/>
        </p:nvPicPr>
        <p:blipFill>
          <a:blip r:embed="rId8"/>
          <a:stretch>
            <a:fillRect/>
          </a:stretch>
        </p:blipFill>
        <p:spPr>
          <a:xfrm>
            <a:off x="4728913" y="3968807"/>
            <a:ext cx="2400785" cy="491250"/>
          </a:xfrm>
          <a:prstGeom prst="rect">
            <a:avLst/>
          </a:prstGeom>
        </p:spPr>
      </p:pic>
      <p:sp>
        <p:nvSpPr>
          <p:cNvPr id="31" name="Content Placeholder 1">
            <a:extLst>
              <a:ext uri="{FF2B5EF4-FFF2-40B4-BE49-F238E27FC236}">
                <a16:creationId xmlns:a16="http://schemas.microsoft.com/office/drawing/2014/main" id="{940CAEB2-3E6E-19D3-5A26-B4F507D26720}"/>
              </a:ext>
            </a:extLst>
          </p:cNvPr>
          <p:cNvSpPr txBox="1">
            <a:spLocks/>
          </p:cNvSpPr>
          <p:nvPr/>
        </p:nvSpPr>
        <p:spPr>
          <a:xfrm>
            <a:off x="407988" y="1020865"/>
            <a:ext cx="11380811" cy="4471048"/>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dirty="0"/>
              <a:t>For detectors with resistive elements, the time dependence of the signals is not solely given by the movement of the charges in the drift medium but also by </a:t>
            </a:r>
            <a:r>
              <a:rPr lang="en-US" dirty="0">
                <a:solidFill>
                  <a:schemeClr val="bg2">
                    <a:lumMod val="10000"/>
                  </a:schemeClr>
                </a:solidFill>
              </a:rPr>
              <a:t>the time-dependent reaction of the resistive materials. </a:t>
            </a:r>
          </a:p>
        </p:txBody>
      </p:sp>
      <p:pic>
        <p:nvPicPr>
          <p:cNvPr id="32" name="Picture 31" descr="A close up of a math equation&#10;&#10;Description automatically generated">
            <a:extLst>
              <a:ext uri="{FF2B5EF4-FFF2-40B4-BE49-F238E27FC236}">
                <a16:creationId xmlns:a16="http://schemas.microsoft.com/office/drawing/2014/main" id="{B5D03BB1-0270-11AB-B8B2-F66C245E0147}"/>
              </a:ext>
            </a:extLst>
          </p:cNvPr>
          <p:cNvPicPr>
            <a:picLocks noChangeAspect="1"/>
          </p:cNvPicPr>
          <p:nvPr/>
        </p:nvPicPr>
        <p:blipFill rotWithShape="1">
          <a:blip r:embed="rId7"/>
          <a:srcRect t="11136" r="89992" b="15585"/>
          <a:stretch/>
        </p:blipFill>
        <p:spPr>
          <a:xfrm>
            <a:off x="603484" y="4878011"/>
            <a:ext cx="348300" cy="347497"/>
          </a:xfrm>
          <a:prstGeom prst="rect">
            <a:avLst/>
          </a:prstGeom>
        </p:spPr>
      </p:pic>
      <p:pic>
        <p:nvPicPr>
          <p:cNvPr id="33" name="Picture 32" descr="A close up of a math equation&#10;&#10;Description automatically generated">
            <a:extLst>
              <a:ext uri="{FF2B5EF4-FFF2-40B4-BE49-F238E27FC236}">
                <a16:creationId xmlns:a16="http://schemas.microsoft.com/office/drawing/2014/main" id="{9EF8C7C0-B5F0-B05C-F84B-9B6A035EB27E}"/>
              </a:ext>
            </a:extLst>
          </p:cNvPr>
          <p:cNvPicPr>
            <a:picLocks noChangeAspect="1"/>
          </p:cNvPicPr>
          <p:nvPr/>
        </p:nvPicPr>
        <p:blipFill rotWithShape="1">
          <a:blip r:embed="rId7"/>
          <a:srcRect l="45042" t="19598" r="49769" b="24208"/>
          <a:stretch/>
        </p:blipFill>
        <p:spPr>
          <a:xfrm>
            <a:off x="2219237" y="4120410"/>
            <a:ext cx="177531" cy="262010"/>
          </a:xfrm>
          <a:prstGeom prst="rect">
            <a:avLst/>
          </a:prstGeom>
        </p:spPr>
      </p:pic>
      <p:pic>
        <p:nvPicPr>
          <p:cNvPr id="34" name="Picture 33" descr="A black and purple math symbols&#10;&#10;Description automatically generated with medium confidence">
            <a:extLst>
              <a:ext uri="{FF2B5EF4-FFF2-40B4-BE49-F238E27FC236}">
                <a16:creationId xmlns:a16="http://schemas.microsoft.com/office/drawing/2014/main" id="{D3B07307-6235-5504-957B-023DAF4085AF}"/>
              </a:ext>
            </a:extLst>
          </p:cNvPr>
          <p:cNvPicPr>
            <a:picLocks noChangeAspect="1"/>
          </p:cNvPicPr>
          <p:nvPr/>
        </p:nvPicPr>
        <p:blipFill rotWithShape="1">
          <a:blip r:embed="rId8"/>
          <a:srcRect l="59221" t="1273" r="16648" b="49195"/>
          <a:stretch/>
        </p:blipFill>
        <p:spPr>
          <a:xfrm>
            <a:off x="9433031" y="4023657"/>
            <a:ext cx="616349" cy="258870"/>
          </a:xfrm>
          <a:prstGeom prst="rect">
            <a:avLst/>
          </a:prstGeom>
        </p:spPr>
      </p:pic>
      <p:sp>
        <p:nvSpPr>
          <p:cNvPr id="38" name="Rectangle 37">
            <a:extLst>
              <a:ext uri="{FF2B5EF4-FFF2-40B4-BE49-F238E27FC236}">
                <a16:creationId xmlns:a16="http://schemas.microsoft.com/office/drawing/2014/main" id="{69190CA5-3F69-258D-FFCF-F6A5FF33A763}"/>
              </a:ext>
            </a:extLst>
          </p:cNvPr>
          <p:cNvSpPr/>
          <p:nvPr/>
        </p:nvSpPr>
        <p:spPr>
          <a:xfrm>
            <a:off x="407988" y="6309320"/>
            <a:ext cx="1079500" cy="434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9" name="Picture 38" descr="Logo&#10;&#10;Description automatically generated with medium confidence">
            <a:extLst>
              <a:ext uri="{FF2B5EF4-FFF2-40B4-BE49-F238E27FC236}">
                <a16:creationId xmlns:a16="http://schemas.microsoft.com/office/drawing/2014/main" id="{44DB086C-DC9E-C00E-C704-8FF2AC0CF110}"/>
              </a:ext>
            </a:extLst>
          </p:cNvPr>
          <p:cNvPicPr>
            <a:picLocks noChangeAspect="1"/>
          </p:cNvPicPr>
          <p:nvPr/>
        </p:nvPicPr>
        <p:blipFill rotWithShape="1">
          <a:blip r:embed="rId9">
            <a:clrChange>
              <a:clrFrom>
                <a:srgbClr val="FFFFFF"/>
              </a:clrFrom>
              <a:clrTo>
                <a:srgbClr val="FFFFFF">
                  <a:alpha val="0"/>
                </a:srgbClr>
              </a:clrTo>
            </a:clrChange>
          </a:blip>
          <a:srcRect r="57562" b="-2827"/>
          <a:stretch/>
        </p:blipFill>
        <p:spPr>
          <a:xfrm>
            <a:off x="408273" y="6282930"/>
            <a:ext cx="1079216" cy="529521"/>
          </a:xfrm>
          <a:prstGeom prst="rect">
            <a:avLst/>
          </a:prstGeom>
        </p:spPr>
      </p:pic>
      <p:pic>
        <p:nvPicPr>
          <p:cNvPr id="40" name="Picture 39" descr="Graphical user interface, Teams&#10;&#10;Description automatically generated with medium confidence">
            <a:extLst>
              <a:ext uri="{FF2B5EF4-FFF2-40B4-BE49-F238E27FC236}">
                <a16:creationId xmlns:a16="http://schemas.microsoft.com/office/drawing/2014/main" id="{99A117B4-8E31-B593-A3FC-9996512DFFCD}"/>
              </a:ext>
            </a:extLst>
          </p:cNvPr>
          <p:cNvPicPr>
            <a:picLocks noChangeAspect="1"/>
          </p:cNvPicPr>
          <p:nvPr/>
        </p:nvPicPr>
        <p:blipFill rotWithShape="1">
          <a:blip r:embed="rId10"/>
          <a:srcRect t="3991" b="1"/>
          <a:stretch/>
        </p:blipFill>
        <p:spPr>
          <a:xfrm>
            <a:off x="1504905" y="6273404"/>
            <a:ext cx="914826" cy="543413"/>
          </a:xfrm>
          <a:prstGeom prst="rect">
            <a:avLst/>
          </a:prstGeom>
        </p:spPr>
      </p:pic>
    </p:spTree>
    <p:extLst>
      <p:ext uri="{BB962C8B-B14F-4D97-AF65-F5344CB8AC3E}">
        <p14:creationId xmlns:p14="http://schemas.microsoft.com/office/powerpoint/2010/main" val="4080939449"/>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56283</TotalTime>
  <Words>2850</Words>
  <Application>Microsoft Macintosh PowerPoint</Application>
  <PresentationFormat>Widescreen</PresentationFormat>
  <Paragraphs>448</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 Math</vt:lpstr>
      <vt:lpstr>Helvetica</vt:lpstr>
      <vt:lpstr>Office Theme</vt:lpstr>
      <vt:lpstr>PowerPoint Presentation</vt:lpstr>
      <vt:lpstr>Introduction</vt:lpstr>
      <vt:lpstr>PowerPoint Presentation</vt:lpstr>
      <vt:lpstr>Ramo-Shockley theorem</vt:lpstr>
      <vt:lpstr>PowerPoint Presentation</vt:lpstr>
      <vt:lpstr>PowerPoint Presentation</vt:lpstr>
      <vt:lpstr>Ramo-Shockley theorem extension for conductive media </vt:lpstr>
      <vt:lpstr>Resistive materials</vt:lpstr>
      <vt:lpstr>Ramo-Shockley theorem extension for conducting media</vt:lpstr>
      <vt:lpstr>Ramo-Shockley theorem extension for conducting media</vt:lpstr>
      <vt:lpstr>Delayed component of the signal</vt:lpstr>
      <vt:lpstr>Delayed component of the signal</vt:lpstr>
      <vt:lpstr>Resistive plane MicroMegas</vt:lpstr>
      <vt:lpstr>PowerPoint Presentation</vt:lpstr>
      <vt:lpstr>Charge diffusion in a thin resistive layer</vt:lpstr>
      <vt:lpstr>Charge diffusion in a thin resistive layer</vt:lpstr>
      <vt:lpstr>Signal ‘spreading’ in a thin resistive layer</vt:lpstr>
      <vt:lpstr>Numerical approach</vt:lpstr>
      <vt:lpstr>Numerical approach</vt:lpstr>
      <vt:lpstr>PowerPoint Presentation</vt:lpstr>
      <vt:lpstr>PowerPoint Presentation</vt:lpstr>
      <vt:lpstr>PowerPoint Presentation</vt:lpstr>
      <vt:lpstr>PowerPoint Presentation</vt:lpstr>
      <vt:lpstr>Applications</vt:lpstr>
      <vt:lpstr>Summary</vt:lpstr>
      <vt:lpstr>     Backup slides</vt:lpstr>
      <vt:lpstr>Charge between two conductive half-spaces in the quasi-static limit</vt:lpstr>
      <vt:lpstr>Resistive particle detectors</vt:lpstr>
      <vt:lpstr>PowerPoint Presentation</vt:lpstr>
      <vt:lpstr>Noise in detectors containing resistive elements </vt:lpstr>
      <vt:lpstr>MicroCAT resistive position interpolation readout </vt:lpstr>
      <vt:lpstr>PowerPoint Presentation</vt:lpstr>
      <vt:lpstr>Signal in a non-resistive Micromegas</vt:lpstr>
      <vt:lpstr>Electron/ion pair on a resistive layer </vt:lpstr>
      <vt:lpstr>Capacitive-coupling between electrodes</vt:lpstr>
      <vt:lpstr>Impedance between terminals</vt:lpstr>
      <vt:lpstr>Impedance between terminals</vt:lpstr>
      <vt:lpstr>Impedance between terminals</vt:lpstr>
      <vt:lpstr>Charge diffusion on a thin resistive layer</vt:lpstr>
      <vt:lpstr>PowerPoint Presentation</vt:lpstr>
      <vt:lpstr>Resistive PICOSEC MicroMegas</vt:lpstr>
      <vt:lpstr>Resistive PICOSEC MicroMegas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Djunes Janssens</dc:creator>
  <cp:lastModifiedBy>Djunes Janssens</cp:lastModifiedBy>
  <cp:revision>900</cp:revision>
  <cp:lastPrinted>2022-02-18T13:59:43Z</cp:lastPrinted>
  <dcterms:created xsi:type="dcterms:W3CDTF">2021-03-29T12:00:47Z</dcterms:created>
  <dcterms:modified xsi:type="dcterms:W3CDTF">2024-03-27T14:40:51Z</dcterms:modified>
</cp:coreProperties>
</file>