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5"/>
  </p:notesMasterIdLst>
  <p:handoutMasterIdLst>
    <p:handoutMasterId r:id="rId46"/>
  </p:handoutMasterIdLst>
  <p:sldIdLst>
    <p:sldId id="347" r:id="rId6"/>
    <p:sldId id="595" r:id="rId7"/>
    <p:sldId id="323" r:id="rId8"/>
    <p:sldId id="596" r:id="rId9"/>
    <p:sldId id="310" r:id="rId10"/>
    <p:sldId id="638" r:id="rId11"/>
    <p:sldId id="487" r:id="rId12"/>
    <p:sldId id="636" r:id="rId13"/>
    <p:sldId id="637" r:id="rId14"/>
    <p:sldId id="533" r:id="rId15"/>
    <p:sldId id="626" r:id="rId16"/>
    <p:sldId id="639" r:id="rId17"/>
    <p:sldId id="640" r:id="rId18"/>
    <p:sldId id="641" r:id="rId19"/>
    <p:sldId id="642" r:id="rId20"/>
    <p:sldId id="646" r:id="rId21"/>
    <p:sldId id="643" r:id="rId22"/>
    <p:sldId id="574" r:id="rId23"/>
    <p:sldId id="647" r:id="rId24"/>
    <p:sldId id="648" r:id="rId25"/>
    <p:sldId id="649" r:id="rId26"/>
    <p:sldId id="650" r:id="rId27"/>
    <p:sldId id="651" r:id="rId28"/>
    <p:sldId id="594" r:id="rId29"/>
    <p:sldId id="590" r:id="rId30"/>
    <p:sldId id="605" r:id="rId31"/>
    <p:sldId id="318" r:id="rId32"/>
    <p:sldId id="365" r:id="rId33"/>
    <p:sldId id="606" r:id="rId34"/>
    <p:sldId id="653" r:id="rId35"/>
    <p:sldId id="654" r:id="rId36"/>
    <p:sldId id="655" r:id="rId37"/>
    <p:sldId id="656" r:id="rId38"/>
    <p:sldId id="628" r:id="rId39"/>
    <p:sldId id="657" r:id="rId40"/>
    <p:sldId id="645" r:id="rId41"/>
    <p:sldId id="652" r:id="rId42"/>
    <p:sldId id="658" r:id="rId43"/>
    <p:sldId id="617"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0202"/>
    <a:srgbClr val="E50019"/>
    <a:srgbClr val="EB3B4E"/>
    <a:srgbClr val="43A1F8"/>
    <a:srgbClr val="C81F1F"/>
    <a:srgbClr val="1F5FC7"/>
    <a:srgbClr val="000000"/>
    <a:srgbClr val="DCEDFF"/>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175282-CC15-4341-AD6D-59E5B9159A38}" v="5" dt="2024-03-21T09:22:59.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93023" autoAdjust="0"/>
  </p:normalViewPr>
  <p:slideViewPr>
    <p:cSldViewPr snapToGrid="0">
      <p:cViewPr varScale="1">
        <p:scale>
          <a:sx n="77" d="100"/>
          <a:sy n="77" d="100"/>
        </p:scale>
        <p:origin x="773" y="53"/>
      </p:cViewPr>
      <p:guideLst>
        <p:guide orient="horz" pos="2160"/>
        <p:guide pos="3840"/>
      </p:guideLst>
    </p:cSldViewPr>
  </p:slideViewPr>
  <p:outlineViewPr>
    <p:cViewPr>
      <p:scale>
        <a:sx n="33" d="100"/>
        <a:sy n="33" d="100"/>
      </p:scale>
      <p:origin x="0" y="-7948"/>
    </p:cViewPr>
  </p:outlineViewPr>
  <p:notesTextViewPr>
    <p:cViewPr>
      <p:scale>
        <a:sx n="3" d="2"/>
        <a:sy n="3" d="2"/>
      </p:scale>
      <p:origin x="0" y="0"/>
    </p:cViewPr>
  </p:notesTextViewPr>
  <p:sorterViewPr>
    <p:cViewPr>
      <p:scale>
        <a:sx n="100" d="100"/>
        <a:sy n="100" d="100"/>
      </p:scale>
      <p:origin x="0" y="-10332"/>
    </p:cViewPr>
  </p:sorterViewPr>
  <p:notesViewPr>
    <p:cSldViewPr snapToGrid="0" showGuides="1">
      <p:cViewPr varScale="1">
        <p:scale>
          <a:sx n="58" d="100"/>
          <a:sy n="58" d="100"/>
        </p:scale>
        <p:origin x="228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Kallitsopoulou" clId="Web-{C1175282-CC15-4341-AD6D-59E5B9159A38}"/>
    <pc:docChg chg="modSld">
      <pc:chgData name="Alexandra Kallitsopoulou" userId="" providerId="" clId="Web-{C1175282-CC15-4341-AD6D-59E5B9159A38}" dt="2024-03-21T09:22:59.155" v="3"/>
      <pc:docMkLst>
        <pc:docMk/>
      </pc:docMkLst>
      <pc:sldChg chg="modSp addAnim">
        <pc:chgData name="Alexandra Kallitsopoulou" userId="" providerId="" clId="Web-{C1175282-CC15-4341-AD6D-59E5B9159A38}" dt="2024-03-21T09:22:29.637" v="2" actId="20577"/>
        <pc:sldMkLst>
          <pc:docMk/>
          <pc:sldMk cId="1620285940" sldId="637"/>
        </pc:sldMkLst>
        <pc:spChg chg="mod">
          <ac:chgData name="Alexandra Kallitsopoulou" userId="" providerId="" clId="Web-{C1175282-CC15-4341-AD6D-59E5B9159A38}" dt="2024-03-21T09:22:29.637" v="2" actId="20577"/>
          <ac:spMkLst>
            <pc:docMk/>
            <pc:sldMk cId="1620285940" sldId="637"/>
            <ac:spMk id="10" creationId="{00000000-0000-0000-0000-000000000000}"/>
          </ac:spMkLst>
        </pc:spChg>
      </pc:sldChg>
      <pc:sldChg chg="addSp addAnim">
        <pc:chgData name="Alexandra Kallitsopoulou" userId="" providerId="" clId="Web-{C1175282-CC15-4341-AD6D-59E5B9159A38}" dt="2024-03-21T09:22:59.155" v="3"/>
        <pc:sldMkLst>
          <pc:docMk/>
          <pc:sldMk cId="3161131375" sldId="640"/>
        </pc:sldMkLst>
        <pc:spChg chg="add">
          <ac:chgData name="Alexandra Kallitsopoulou" userId="" providerId="" clId="Web-{C1175282-CC15-4341-AD6D-59E5B9159A38}" dt="2024-03-21T09:22:59.155" v="3"/>
          <ac:spMkLst>
            <pc:docMk/>
            <pc:sldMk cId="3161131375" sldId="640"/>
            <ac:spMk id="4" creationId="{7F4A283E-9CF6-B192-B7B8-3B1847AC2EE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8CF4-0D8F-4DD3-B28A-923FF3FEE419}" type="datetimeFigureOut">
              <a:rPr lang="fr-FR" smtClean="0"/>
              <a:t>21/03/2024</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alexandra.kallitsopoulou@cea.fr</a:t>
            </a: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BD6-0A34-47E4-9D7D-D4D6BB65499E}" type="slidenum">
              <a:rPr lang="fr-FR" smtClean="0"/>
              <a:t>‹#›</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2B5AC-F81D-469C-ADE7-402A20B32007}" type="datetimeFigureOut">
              <a:rPr lang="fr-FR" smtClean="0"/>
              <a:t>21/03/2024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alexandra.kallitsopoulou@cea.fr</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14E6-2559-451E-807A-4A34163A34D7}" type="slidenum">
              <a:rPr lang="fr-FR" smtClean="0"/>
              <a:t>‹#›</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1</a:t>
            </a:fld>
            <a:endParaRPr lang="fr-FR"/>
          </a:p>
        </p:txBody>
      </p:sp>
    </p:spTree>
    <p:extLst>
      <p:ext uri="{BB962C8B-B14F-4D97-AF65-F5344CB8AC3E}">
        <p14:creationId xmlns:p14="http://schemas.microsoft.com/office/powerpoint/2010/main" val="3938952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Physics </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Cherenkov photons</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Photoelectrons from the photocathode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Photoelectron conversion(</a:t>
            </a:r>
            <a:r>
              <a:rPr lang="en-US" sz="2200" b="0" strike="noStrike" spc="-1" dirty="0" err="1">
                <a:solidFill>
                  <a:srgbClr val="FFFFFF"/>
                </a:solidFill>
                <a:latin typeface="Open Sauce"/>
                <a:ea typeface="DejaVu Sans"/>
              </a:rPr>
              <a:t>Townset</a:t>
            </a:r>
            <a:r>
              <a:rPr lang="en-US" sz="2200" b="0" strike="noStrike" spc="-1" dirty="0">
                <a:solidFill>
                  <a:srgbClr val="FFFFFF"/>
                </a:solidFill>
                <a:latin typeface="Open Sauce"/>
                <a:ea typeface="DejaVu Sans"/>
              </a:rPr>
              <a:t> Coeff)</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Preamplification Avalanche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Transport through the mesh</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Amplification Avalanches </a:t>
            </a:r>
            <a:endParaRPr lang="en-US" sz="2200" b="0" strike="noStrike" spc="-1" dirty="0">
              <a:latin typeface="Arial"/>
            </a:endParaRPr>
          </a:p>
          <a:p>
            <a:pPr marL="304815" lvl="1" indent="0">
              <a:lnSpc>
                <a:spcPts val="2079"/>
              </a:lnSpc>
              <a:buFont typeface="Arial" panose="020B0604020202020204" pitchFamily="34" charset="0"/>
              <a:buNone/>
            </a:pPr>
            <a:endParaRPr lang="en-US" sz="1600" dirty="0">
              <a:solidFill>
                <a:srgbClr val="000000"/>
              </a:solidFill>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11</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598018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Physics </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Cherenkov photons</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Photoelectrons from the photocathode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Photoelectron conversion(</a:t>
            </a:r>
            <a:r>
              <a:rPr lang="en-US" sz="2200" b="0" strike="noStrike" spc="-1" dirty="0" err="1">
                <a:solidFill>
                  <a:srgbClr val="FFFFFF"/>
                </a:solidFill>
                <a:latin typeface="Open Sauce"/>
                <a:ea typeface="DejaVu Sans"/>
              </a:rPr>
              <a:t>Townset</a:t>
            </a:r>
            <a:r>
              <a:rPr lang="en-US" sz="2200" b="0" strike="noStrike" spc="-1" dirty="0">
                <a:solidFill>
                  <a:srgbClr val="FFFFFF"/>
                </a:solidFill>
                <a:latin typeface="Open Sauce"/>
                <a:ea typeface="DejaVu Sans"/>
              </a:rPr>
              <a:t> Coeff)</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Preamplification Avalanche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Transport through the mesh</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Amplification Avalanches </a:t>
            </a:r>
            <a:endParaRPr lang="en-US" sz="2200" b="0" strike="noStrike" spc="-1" dirty="0">
              <a:latin typeface="Arial"/>
            </a:endParaRPr>
          </a:p>
          <a:p>
            <a:pPr marL="304815" lvl="1" indent="0">
              <a:lnSpc>
                <a:spcPts val="2079"/>
              </a:lnSpc>
              <a:buFont typeface="Arial" panose="020B0604020202020204" pitchFamily="34" charset="0"/>
              <a:buNone/>
            </a:pPr>
            <a:endParaRPr lang="en-US" sz="1600" dirty="0">
              <a:solidFill>
                <a:srgbClr val="000000"/>
              </a:solidFill>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12</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04213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Physics </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Cherenkov photons</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Photoelectrons from the photocathode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Photoelectron conversion(</a:t>
            </a:r>
            <a:r>
              <a:rPr lang="en-US" sz="2200" b="0" strike="noStrike" spc="-1" dirty="0" err="1">
                <a:solidFill>
                  <a:srgbClr val="FFFFFF"/>
                </a:solidFill>
                <a:latin typeface="Open Sauce"/>
                <a:ea typeface="DejaVu Sans"/>
              </a:rPr>
              <a:t>Townset</a:t>
            </a:r>
            <a:r>
              <a:rPr lang="en-US" sz="2200" b="0" strike="noStrike" spc="-1" dirty="0">
                <a:solidFill>
                  <a:srgbClr val="FFFFFF"/>
                </a:solidFill>
                <a:latin typeface="Open Sauce"/>
                <a:ea typeface="DejaVu Sans"/>
              </a:rPr>
              <a:t> Coeff)</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Preamplification Avalanche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Transport through the mesh</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Amplification Avalanches </a:t>
            </a:r>
            <a:endParaRPr lang="en-US" sz="2200" b="0" strike="noStrike" spc="-1" dirty="0">
              <a:latin typeface="Arial"/>
            </a:endParaRPr>
          </a:p>
          <a:p>
            <a:pPr marL="304815" lvl="1" indent="0">
              <a:lnSpc>
                <a:spcPts val="2079"/>
              </a:lnSpc>
              <a:buFont typeface="Arial" panose="020B0604020202020204" pitchFamily="34" charset="0"/>
              <a:buNone/>
            </a:pPr>
            <a:endParaRPr lang="en-US" sz="1600" dirty="0">
              <a:solidFill>
                <a:srgbClr val="000000"/>
              </a:solidFill>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13</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74192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14</a:t>
            </a:fld>
            <a:endParaRPr lang="fr-FR"/>
          </a:p>
        </p:txBody>
      </p:sp>
    </p:spTree>
    <p:extLst>
      <p:ext uri="{BB962C8B-B14F-4D97-AF65-F5344CB8AC3E}">
        <p14:creationId xmlns:p14="http://schemas.microsoft.com/office/powerpoint/2010/main" val="2080109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Times"/>
                <a:ea typeface="Times"/>
                <a:cs typeface="Times"/>
                <a:sym typeface="Times"/>
              </a:rPr>
              <a:t>Supposing that PICOSEC-MM (including the front-end electronics) is a</a:t>
            </a:r>
          </a:p>
          <a:p>
            <a:r>
              <a:rPr lang="en-US" sz="1200" b="0" i="0" u="none" strike="noStrike" kern="1200" cap="none" baseline="0" dirty="0">
                <a:solidFill>
                  <a:schemeClr val="dk1"/>
                </a:solidFill>
                <a:latin typeface="Times"/>
                <a:ea typeface="Times"/>
                <a:cs typeface="Times"/>
                <a:sym typeface="Times"/>
              </a:rPr>
              <a:t>linear device, the detector response to N-photoelectrons should be emulated</a:t>
            </a:r>
          </a:p>
          <a:p>
            <a:r>
              <a:rPr lang="en-US" sz="1200" b="0" i="0" u="none" strike="noStrike" kern="1200" cap="none" baseline="0" dirty="0">
                <a:solidFill>
                  <a:schemeClr val="dk1"/>
                </a:solidFill>
                <a:latin typeface="Times"/>
                <a:ea typeface="Times"/>
                <a:cs typeface="Times"/>
                <a:sym typeface="Times"/>
              </a:rPr>
              <a:t>by the sum of N single-</a:t>
            </a:r>
            <a:r>
              <a:rPr lang="en-US" sz="1200" b="0" i="0" u="none" strike="noStrike" kern="1200" cap="none" baseline="0" dirty="0" err="1">
                <a:solidFill>
                  <a:schemeClr val="dk1"/>
                </a:solidFill>
                <a:latin typeface="Times"/>
                <a:ea typeface="Times"/>
                <a:cs typeface="Times"/>
                <a:sym typeface="Times"/>
              </a:rPr>
              <a:t>pe</a:t>
            </a:r>
            <a:r>
              <a:rPr lang="en-US" sz="1200" b="0" i="0" u="none" strike="noStrike" kern="1200" cap="none" baseline="0" dirty="0">
                <a:solidFill>
                  <a:schemeClr val="dk1"/>
                </a:solidFill>
                <a:latin typeface="Times"/>
                <a:ea typeface="Times"/>
                <a:cs typeface="Times"/>
                <a:sym typeface="Times"/>
              </a:rPr>
              <a:t> waveforms. Then, for the simulation of waveforms</a:t>
            </a:r>
          </a:p>
          <a:p>
            <a:r>
              <a:rPr lang="en-US" sz="1200" b="0" i="0" u="none" strike="noStrike" kern="1200" cap="none" baseline="0" dirty="0">
                <a:solidFill>
                  <a:schemeClr val="dk1"/>
                </a:solidFill>
                <a:latin typeface="Times"/>
                <a:ea typeface="Times"/>
                <a:cs typeface="Times"/>
                <a:sym typeface="Times"/>
              </a:rPr>
              <a:t>as those comprising the EXP-set, we implement the following algorithm:</a:t>
            </a:r>
          </a:p>
          <a:p>
            <a:endParaRPr lang="en-US" sz="1200" b="0" i="0" u="none" strike="noStrike" kern="1200" cap="none" baseline="0" dirty="0">
              <a:solidFill>
                <a:schemeClr val="dk1"/>
              </a:solidFill>
              <a:latin typeface="Times"/>
              <a:cs typeface="Times"/>
              <a:sym typeface="Times"/>
            </a:endParaRPr>
          </a:p>
          <a:p>
            <a:endParaRPr lang="en-US" sz="1200" b="0" i="0" u="none" strike="noStrike" kern="1200" cap="none" baseline="0" dirty="0">
              <a:solidFill>
                <a:schemeClr val="dk1"/>
              </a:solidFill>
              <a:latin typeface="Times"/>
              <a:cs typeface="Times"/>
              <a:sym typeface="Times"/>
            </a:endParaRPr>
          </a:p>
          <a:p>
            <a:r>
              <a:rPr lang="en-US" sz="1200" b="0" i="0" u="none" strike="noStrike" kern="1200" cap="none" baseline="0" dirty="0">
                <a:solidFill>
                  <a:schemeClr val="dk1"/>
                </a:solidFill>
                <a:latin typeface="Times"/>
                <a:ea typeface="Times"/>
                <a:cs typeface="Times"/>
                <a:sym typeface="Times"/>
              </a:rPr>
              <a:t>A </a:t>
            </a:r>
            <a:r>
              <a:rPr lang="en-US" sz="1200" b="0" i="0" u="none" strike="noStrike" kern="1200" cap="none" baseline="0" dirty="0" err="1">
                <a:solidFill>
                  <a:schemeClr val="dk1"/>
                </a:solidFill>
                <a:latin typeface="Times"/>
                <a:ea typeface="Times"/>
                <a:cs typeface="Times"/>
                <a:sym typeface="Times"/>
              </a:rPr>
              <a:t>multipicity</a:t>
            </a:r>
            <a:r>
              <a:rPr lang="en-US" sz="1200" b="0" i="0" u="none" strike="noStrike" kern="1200" cap="none" baseline="0" dirty="0">
                <a:solidFill>
                  <a:schemeClr val="dk1"/>
                </a:solidFill>
                <a:latin typeface="Times"/>
                <a:ea typeface="Times"/>
                <a:cs typeface="Times"/>
                <a:sym typeface="Times"/>
              </a:rPr>
              <a:t>, N, of single-</a:t>
            </a:r>
            <a:r>
              <a:rPr lang="en-US" sz="1200" b="0" i="0" u="none" strike="noStrike" kern="1200" cap="none" baseline="0" dirty="0" err="1">
                <a:solidFill>
                  <a:schemeClr val="dk1"/>
                </a:solidFill>
                <a:latin typeface="Times"/>
                <a:ea typeface="Times"/>
                <a:cs typeface="Times"/>
                <a:sym typeface="Times"/>
              </a:rPr>
              <a:t>pe</a:t>
            </a:r>
            <a:r>
              <a:rPr lang="en-US" sz="1200" b="0" i="0" u="none" strike="noStrike" kern="1200" cap="none" baseline="0" dirty="0">
                <a:solidFill>
                  <a:schemeClr val="dk1"/>
                </a:solidFill>
                <a:latin typeface="Times"/>
                <a:ea typeface="Times"/>
                <a:cs typeface="Times"/>
                <a:sym typeface="Times"/>
              </a:rPr>
              <a:t> is chosen according to a </a:t>
            </a:r>
            <a:r>
              <a:rPr lang="en-US" sz="1200" b="0" i="0" u="none" strike="noStrike" kern="1200" cap="none" baseline="0" dirty="0" err="1">
                <a:solidFill>
                  <a:schemeClr val="dk1"/>
                </a:solidFill>
                <a:latin typeface="Times"/>
                <a:ea typeface="Times"/>
                <a:cs typeface="Times"/>
                <a:sym typeface="Times"/>
              </a:rPr>
              <a:t>Poissonian</a:t>
            </a:r>
            <a:r>
              <a:rPr lang="en-US" sz="1200" b="0" i="0" u="none" strike="noStrike" kern="1200" cap="none" baseline="0" dirty="0">
                <a:solidFill>
                  <a:schemeClr val="dk1"/>
                </a:solidFill>
                <a:latin typeface="Times"/>
                <a:ea typeface="Times"/>
                <a:cs typeface="Times"/>
                <a:sym typeface="Times"/>
              </a:rPr>
              <a:t> dis-</a:t>
            </a:r>
          </a:p>
          <a:p>
            <a:r>
              <a:rPr lang="en-US" sz="1200" b="0" i="0" u="none" strike="noStrike" kern="1200" cap="none" baseline="0" dirty="0" err="1">
                <a:solidFill>
                  <a:schemeClr val="dk1"/>
                </a:solidFill>
                <a:latin typeface="Times"/>
                <a:ea typeface="Times"/>
                <a:cs typeface="Times"/>
                <a:sym typeface="Times"/>
              </a:rPr>
              <a:t>tribution</a:t>
            </a:r>
            <a:r>
              <a:rPr lang="en-US" sz="1200" b="0" i="0" u="none" strike="noStrike" kern="1200" cap="none" baseline="0" dirty="0">
                <a:solidFill>
                  <a:schemeClr val="dk1"/>
                </a:solidFill>
                <a:latin typeface="Times"/>
                <a:ea typeface="Times"/>
                <a:cs typeface="Times"/>
                <a:sym typeface="Times"/>
              </a:rPr>
              <a:t> with mean value equal to 7.8.</a:t>
            </a:r>
          </a:p>
          <a:p>
            <a:r>
              <a:rPr lang="en-US" sz="1200" b="0" i="0" u="none" strike="noStrike" kern="1200" cap="none" baseline="0" dirty="0">
                <a:solidFill>
                  <a:schemeClr val="dk1"/>
                </a:solidFill>
                <a:latin typeface="Times"/>
                <a:ea typeface="Times"/>
                <a:cs typeface="Times"/>
                <a:sym typeface="Times"/>
              </a:rPr>
              <a:t>. N waveforms are selected randomly among the ones of the SPE-set.</a:t>
            </a:r>
          </a:p>
          <a:p>
            <a:r>
              <a:rPr lang="en-US" sz="1200" b="0" i="0" u="none" strike="noStrike" kern="1200" cap="none" baseline="0" dirty="0">
                <a:solidFill>
                  <a:schemeClr val="dk1"/>
                </a:solidFill>
                <a:latin typeface="Times"/>
                <a:ea typeface="Times"/>
                <a:cs typeface="Times"/>
                <a:sym typeface="Times"/>
              </a:rPr>
              <a:t>. Each of the selected single-</a:t>
            </a:r>
            <a:r>
              <a:rPr lang="en-US" sz="1200" b="0" i="0" u="none" strike="noStrike" kern="1200" cap="none" baseline="0" dirty="0" err="1">
                <a:solidFill>
                  <a:schemeClr val="dk1"/>
                </a:solidFill>
                <a:latin typeface="Times"/>
                <a:ea typeface="Times"/>
                <a:cs typeface="Times"/>
                <a:sym typeface="Times"/>
              </a:rPr>
              <a:t>pe</a:t>
            </a:r>
            <a:r>
              <a:rPr lang="en-US" sz="1200" b="0" i="0" u="none" strike="noStrike" kern="1200" cap="none" baseline="0" dirty="0">
                <a:solidFill>
                  <a:schemeClr val="dk1"/>
                </a:solidFill>
                <a:latin typeface="Times"/>
                <a:ea typeface="Times"/>
                <a:cs typeface="Times"/>
                <a:sym typeface="Times"/>
              </a:rPr>
              <a:t> waveforms is shifted in time, in order the</a:t>
            </a:r>
          </a:p>
          <a:p>
            <a:r>
              <a:rPr lang="en-US" sz="1200" b="0" i="0" u="none" strike="noStrike" kern="1200" cap="none" baseline="0" dirty="0">
                <a:solidFill>
                  <a:schemeClr val="dk1"/>
                </a:solidFill>
                <a:latin typeface="Times"/>
                <a:ea typeface="Times"/>
                <a:cs typeface="Times"/>
                <a:sym typeface="Times"/>
              </a:rPr>
              <a:t>respective reference time (</a:t>
            </a:r>
            <a:r>
              <a:rPr lang="en-US" sz="1200" b="0" i="0" u="none" strike="noStrike" kern="1200" cap="none" baseline="0" dirty="0" err="1">
                <a:solidFill>
                  <a:schemeClr val="dk1"/>
                </a:solidFill>
                <a:latin typeface="Times"/>
                <a:ea typeface="Times"/>
                <a:cs typeface="Times"/>
                <a:sym typeface="Times"/>
              </a:rPr>
              <a:t>dened</a:t>
            </a:r>
            <a:r>
              <a:rPr lang="en-US" sz="1200" b="0" i="0" u="none" strike="noStrike" kern="1200" cap="none" baseline="0" dirty="0">
                <a:solidFill>
                  <a:schemeClr val="dk1"/>
                </a:solidFill>
                <a:latin typeface="Times"/>
                <a:ea typeface="Times"/>
                <a:cs typeface="Times"/>
                <a:sym typeface="Times"/>
              </a:rPr>
              <a:t> by the reference photodiode) to be</a:t>
            </a:r>
          </a:p>
          <a:p>
            <a:r>
              <a:rPr lang="fr-FR" sz="1200" b="0" i="0" u="none" strike="noStrike" kern="1200" cap="none" baseline="0" dirty="0">
                <a:solidFill>
                  <a:schemeClr val="dk1"/>
                </a:solidFill>
                <a:latin typeface="Times"/>
                <a:ea typeface="Times"/>
                <a:cs typeface="Times"/>
                <a:sym typeface="Times"/>
              </a:rPr>
              <a:t>at </a:t>
            </a:r>
            <a:r>
              <a:rPr lang="fr-FR" sz="1200" b="0" i="0" u="none" strike="noStrike" kern="1200" cap="none" baseline="0" dirty="0" err="1">
                <a:solidFill>
                  <a:schemeClr val="dk1"/>
                </a:solidFill>
                <a:latin typeface="Times"/>
                <a:ea typeface="Times"/>
                <a:cs typeface="Times"/>
                <a:sym typeface="Times"/>
              </a:rPr>
              <a:t>zero</a:t>
            </a:r>
            <a:r>
              <a:rPr lang="fr-FR" sz="1200" b="0" i="0" u="none" strike="noStrike" kern="1200" cap="none" baseline="0" dirty="0">
                <a:solidFill>
                  <a:schemeClr val="dk1"/>
                </a:solidFill>
                <a:latin typeface="Times"/>
                <a:ea typeface="Times"/>
                <a:cs typeface="Times"/>
                <a:sym typeface="Times"/>
              </a:rPr>
              <a:t>.</a:t>
            </a:r>
          </a:p>
          <a:p>
            <a:r>
              <a:rPr lang="en-US" sz="1200" b="0" i="0" u="none" strike="noStrike" kern="1200" cap="none" baseline="0" dirty="0">
                <a:solidFill>
                  <a:schemeClr val="dk1"/>
                </a:solidFill>
                <a:latin typeface="Times"/>
                <a:ea typeface="Times"/>
                <a:cs typeface="Times"/>
                <a:sym typeface="Times"/>
              </a:rPr>
              <a:t>. A common set of time coordinates have been used for all single-</a:t>
            </a:r>
            <a:r>
              <a:rPr lang="en-US" sz="1200" b="0" i="0" u="none" strike="noStrike" kern="1200" cap="none" baseline="0" dirty="0" err="1">
                <a:solidFill>
                  <a:schemeClr val="dk1"/>
                </a:solidFill>
                <a:latin typeface="Times"/>
                <a:ea typeface="Times"/>
                <a:cs typeface="Times"/>
                <a:sym typeface="Times"/>
              </a:rPr>
              <a:t>pe</a:t>
            </a:r>
            <a:endParaRPr lang="en-US" sz="1200" b="0" i="0" u="none" strike="noStrike" kern="1200" cap="none" baseline="0" dirty="0">
              <a:solidFill>
                <a:schemeClr val="dk1"/>
              </a:solidFill>
              <a:latin typeface="Times"/>
              <a:ea typeface="Times"/>
              <a:cs typeface="Times"/>
              <a:sym typeface="Times"/>
            </a:endParaRPr>
          </a:p>
          <a:p>
            <a:r>
              <a:rPr lang="en-US" sz="1200" b="0" i="0" u="none" strike="noStrike" kern="1200" cap="none" baseline="0" dirty="0">
                <a:solidFill>
                  <a:schemeClr val="dk1"/>
                </a:solidFill>
                <a:latin typeface="Times"/>
                <a:ea typeface="Times"/>
                <a:cs typeface="Times"/>
                <a:sym typeface="Times"/>
              </a:rPr>
              <a:t>waveforms, where zero corresponds to the reference time.</a:t>
            </a:r>
          </a:p>
          <a:p>
            <a:r>
              <a:rPr lang="en-US" sz="1200" b="0" i="0" u="none" strike="noStrike" kern="1200" cap="none" baseline="0" dirty="0">
                <a:solidFill>
                  <a:schemeClr val="dk1"/>
                </a:solidFill>
                <a:latin typeface="Times"/>
                <a:ea typeface="Times"/>
                <a:cs typeface="Times"/>
                <a:sym typeface="Times"/>
              </a:rPr>
              <a:t>. A local 3rd degree polynomial interpolation between digitization points</a:t>
            </a:r>
          </a:p>
          <a:p>
            <a:r>
              <a:rPr lang="en-US" sz="1200" b="0" i="0" u="none" strike="noStrike" kern="1200" cap="none" baseline="0" dirty="0">
                <a:solidFill>
                  <a:schemeClr val="dk1"/>
                </a:solidFill>
                <a:latin typeface="Times"/>
                <a:ea typeface="Times"/>
                <a:cs typeface="Times"/>
                <a:sym typeface="Times"/>
              </a:rPr>
              <a:t>is used, on each single-</a:t>
            </a:r>
            <a:r>
              <a:rPr lang="en-US" sz="1200" b="0" i="0" u="none" strike="noStrike" kern="1200" cap="none" baseline="0" dirty="0" err="1">
                <a:solidFill>
                  <a:schemeClr val="dk1"/>
                </a:solidFill>
                <a:latin typeface="Times"/>
                <a:ea typeface="Times"/>
                <a:cs typeface="Times"/>
                <a:sym typeface="Times"/>
              </a:rPr>
              <a:t>pe</a:t>
            </a:r>
            <a:r>
              <a:rPr lang="en-US" sz="1200" b="0" i="0" u="none" strike="noStrike" kern="1200" cap="none" baseline="0" dirty="0">
                <a:solidFill>
                  <a:schemeClr val="dk1"/>
                </a:solidFill>
                <a:latin typeface="Times"/>
                <a:ea typeface="Times"/>
                <a:cs typeface="Times"/>
                <a:sym typeface="Times"/>
              </a:rPr>
              <a:t> signal, to estimate the relative position</a:t>
            </a:r>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18</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074662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EvetyNo</a:t>
            </a:r>
            <a:r>
              <a:rPr lang="en-US" dirty="0"/>
              <a:t> </a:t>
            </a:r>
            <a:r>
              <a:rPr lang="en-US" dirty="0" err="1"/>
              <a:t>Robusteness</a:t>
            </a:r>
            <a:endParaRPr lang="en-US" dirty="0"/>
          </a:p>
          <a:p>
            <a:endParaRPr lang="en-US" dirty="0"/>
          </a:p>
          <a:p>
            <a:r>
              <a:rPr lang="en-US" dirty="0"/>
              <a:t>Gain can</a:t>
            </a:r>
            <a:r>
              <a:rPr lang="en-US" baseline="0" dirty="0"/>
              <a:t> affect  robustness and timing</a:t>
            </a:r>
          </a:p>
          <a:p>
            <a:r>
              <a:rPr lang="en-US" baseline="0" dirty="0"/>
              <a:t>Adjusted according to application  demands </a:t>
            </a:r>
            <a:endParaRPr lang="fr-FR" dirty="0"/>
          </a:p>
        </p:txBody>
      </p:sp>
      <p:sp>
        <p:nvSpPr>
          <p:cNvPr id="4" name="Footer Placeholder 3"/>
          <p:cNvSpPr>
            <a:spLocks noGrp="1"/>
          </p:cNvSpPr>
          <p:nvPr>
            <p:ph type="ftr" sz="quarter" idx="10"/>
          </p:nvPr>
        </p:nvSpPr>
        <p:spPr/>
        <p:txBody>
          <a:bodyPr/>
          <a:lstStyle/>
          <a:p>
            <a:r>
              <a:rPr lang="fr-FR"/>
              <a:t>alexandra.kallitsopoulou@cea.fr</a:t>
            </a:r>
          </a:p>
        </p:txBody>
      </p:sp>
      <p:sp>
        <p:nvSpPr>
          <p:cNvPr id="5" name="Slide Number Placeholder 4"/>
          <p:cNvSpPr>
            <a:spLocks noGrp="1"/>
          </p:cNvSpPr>
          <p:nvPr>
            <p:ph type="sldNum" sz="quarter" idx="11"/>
          </p:nvPr>
        </p:nvSpPr>
        <p:spPr/>
        <p:txBody>
          <a:bodyPr/>
          <a:lstStyle/>
          <a:p>
            <a:fld id="{087C14E6-2559-451E-807A-4A34163A34D7}" type="slidenum">
              <a:rPr lang="fr-FR" smtClean="0"/>
              <a:t>24</a:t>
            </a:fld>
            <a:endParaRPr lang="fr-FR"/>
          </a:p>
        </p:txBody>
      </p:sp>
    </p:spTree>
    <p:extLst>
      <p:ext uri="{BB962C8B-B14F-4D97-AF65-F5344CB8AC3E}">
        <p14:creationId xmlns:p14="http://schemas.microsoft.com/office/powerpoint/2010/main" val="1085587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25</a:t>
            </a:fld>
            <a:endParaRPr lang="fr-FR"/>
          </a:p>
        </p:txBody>
      </p:sp>
    </p:spTree>
    <p:extLst>
      <p:ext uri="{BB962C8B-B14F-4D97-AF65-F5344CB8AC3E}">
        <p14:creationId xmlns:p14="http://schemas.microsoft.com/office/powerpoint/2010/main" val="4074686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a relevant series of publications and contribution to conferences…</a:t>
            </a:r>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26</a:t>
            </a:fld>
            <a:endParaRPr lang="fr-FR"/>
          </a:p>
        </p:txBody>
      </p:sp>
    </p:spTree>
    <p:extLst>
      <p:ext uri="{BB962C8B-B14F-4D97-AF65-F5344CB8AC3E}">
        <p14:creationId xmlns:p14="http://schemas.microsoft.com/office/powerpoint/2010/main" val="92776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the model developed we have now to test if it carries the same properties as the EXP-set. </a:t>
            </a:r>
          </a:p>
          <a:p>
            <a:r>
              <a:rPr lang="en-US" dirty="0"/>
              <a:t>First we compare the e peak charge and amplitude distributions, and we see that the peak charge in h better agreement between the two sets, so we will use this parameter for our parametrizations.</a:t>
            </a:r>
            <a:endParaRPr lang="el-G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37</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366495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all the important information about the optimization of the detector can be very well understood from a laser test, through the years the better understanding was coming by also supplementary measurements in particle beams, which is a more realistic case for the detector operation </a:t>
            </a:r>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39</a:t>
            </a:fld>
            <a:endParaRPr lang="fr-FR"/>
          </a:p>
        </p:txBody>
      </p:sp>
    </p:spTree>
    <p:extLst>
      <p:ext uri="{BB962C8B-B14F-4D97-AF65-F5344CB8AC3E}">
        <p14:creationId xmlns:p14="http://schemas.microsoft.com/office/powerpoint/2010/main" val="90063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3</a:t>
            </a:fld>
            <a:endParaRPr lang="fr-FR"/>
          </a:p>
        </p:txBody>
      </p:sp>
    </p:spTree>
    <p:extLst>
      <p:ext uri="{BB962C8B-B14F-4D97-AF65-F5344CB8AC3E}">
        <p14:creationId xmlns:p14="http://schemas.microsoft.com/office/powerpoint/2010/main" val="316814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motivation is to achieve timing with a few 10s of a picosecond. The idea is rising from the need of high-rate</a:t>
            </a:r>
            <a:r>
              <a:rPr lang="en-US" sz="1200" b="0" i="0" u="none" strike="noStrike" kern="1200" cap="none" dirty="0">
                <a:solidFill>
                  <a:schemeClr val="dk1"/>
                </a:solidFill>
                <a:effectLst/>
                <a:latin typeface="Times"/>
                <a:ea typeface="Times"/>
                <a:cs typeface="Times"/>
                <a:sym typeface="Times"/>
              </a:rPr>
              <a:t> experiments to deal with pile-up phenomena.</a:t>
            </a:r>
            <a:r>
              <a:rPr lang="en-US" sz="1200" b="0" i="0" u="none" strike="noStrike" kern="1200" cap="none" baseline="0" dirty="0">
                <a:solidFill>
                  <a:schemeClr val="dk1"/>
                </a:solidFill>
                <a:effectLst/>
                <a:latin typeface="Times"/>
                <a:ea typeface="Times"/>
                <a:cs typeface="Times"/>
                <a:sym typeface="Times"/>
              </a:rPr>
              <a:t> </a:t>
            </a:r>
          </a:p>
          <a:p>
            <a:r>
              <a:rPr lang="en-US" sz="1200" b="0" i="0" u="none" strike="noStrike" kern="1200" cap="none" baseline="0" dirty="0">
                <a:solidFill>
                  <a:schemeClr val="dk1"/>
                </a:solidFill>
                <a:effectLst/>
                <a:latin typeface="Times"/>
                <a:ea typeface="Times"/>
                <a:cs typeface="Times"/>
                <a:sym typeface="Times"/>
              </a:rPr>
              <a:t>For example, HL LHC estimates per average of 140 pp interaction per bunch crossing, which means that event reconstruction is not straightforward.  The new 4D tracking era can include t</a:t>
            </a:r>
            <a:r>
              <a:rPr lang="en-US" sz="1200" b="0" i="0" u="none" strike="noStrike" kern="1200" cap="none" dirty="0">
                <a:solidFill>
                  <a:schemeClr val="dk1"/>
                </a:solidFill>
                <a:effectLst/>
                <a:latin typeface="Times"/>
                <a:ea typeface="Times"/>
                <a:cs typeface="Times"/>
                <a:sym typeface="Times"/>
              </a:rPr>
              <a:t>iming</a:t>
            </a:r>
            <a:r>
              <a:rPr lang="en-US" sz="1200" b="0" i="0" u="none" strike="noStrike" kern="1200" cap="none" baseline="0" dirty="0">
                <a:solidFill>
                  <a:schemeClr val="dk1"/>
                </a:solidFill>
                <a:effectLst/>
                <a:latin typeface="Times"/>
                <a:ea typeface="Times"/>
                <a:cs typeface="Times"/>
                <a:sym typeface="Times"/>
              </a:rPr>
              <a:t> as an extra pa</a:t>
            </a:r>
            <a:r>
              <a:rPr lang="en-US" sz="1200" b="0" i="0" u="none" strike="noStrike" kern="1200" cap="none" dirty="0">
                <a:solidFill>
                  <a:schemeClr val="dk1"/>
                </a:solidFill>
                <a:effectLst/>
                <a:latin typeface="Times"/>
                <a:ea typeface="Times"/>
                <a:cs typeface="Times"/>
                <a:sym typeface="Times"/>
              </a:rPr>
              <a:t>rameter for triggering or event selection.</a:t>
            </a:r>
          </a:p>
          <a:p>
            <a:pPr marL="285750" lvl="2" indent="-285750">
              <a:buFont typeface="Arial" panose="020B0604020202020204" pitchFamily="34" charset="0"/>
              <a:buChar char="•"/>
            </a:pPr>
            <a:r>
              <a:rPr lang="en-US" sz="1800" dirty="0">
                <a:solidFill>
                  <a:schemeClr val="tx1"/>
                </a:solidFill>
              </a:rPr>
              <a:t>On average 140 p-p interactions per</a:t>
            </a:r>
            <a:br>
              <a:rPr lang="en-US" sz="1800" dirty="0">
                <a:solidFill>
                  <a:schemeClr val="tx1"/>
                </a:solidFill>
              </a:rPr>
            </a:br>
            <a:r>
              <a:rPr lang="en-US" sz="1800" dirty="0">
                <a:solidFill>
                  <a:schemeClr val="tx1"/>
                </a:solidFill>
              </a:rPr>
              <a:t>bunch crossing </a:t>
            </a:r>
          </a:p>
          <a:p>
            <a:pPr marL="285750" lvl="2" indent="-285750">
              <a:buFont typeface="Arial" panose="020B0604020202020204" pitchFamily="34" charset="0"/>
              <a:buChar char="•"/>
            </a:pPr>
            <a:r>
              <a:rPr lang="en-US" sz="1800" dirty="0">
                <a:solidFill>
                  <a:schemeClr val="tx1"/>
                </a:solidFill>
              </a:rPr>
              <a:t>Necessary timing resolution ~20ps</a:t>
            </a:r>
          </a:p>
          <a:p>
            <a:endParaRPr lang="en-US" sz="1200" b="0" i="0" u="none" strike="noStrike" kern="1200" cap="none" dirty="0">
              <a:solidFill>
                <a:schemeClr val="dk1"/>
              </a:solidFill>
              <a:effectLst/>
              <a:latin typeface="Times"/>
              <a:cs typeface="Times"/>
              <a:sym typeface="Times"/>
            </a:endParaRPr>
          </a:p>
          <a:p>
            <a:r>
              <a:rPr lang="en-US" sz="1200" b="0" i="0" u="none" strike="noStrike" kern="1200" cap="none" dirty="0">
                <a:solidFill>
                  <a:schemeClr val="dk1"/>
                </a:solidFill>
                <a:effectLst/>
                <a:latin typeface="Times"/>
                <a:cs typeface="Times"/>
                <a:sym typeface="Times"/>
              </a:rPr>
              <a:t>But this push</a:t>
            </a:r>
            <a:r>
              <a:rPr lang="en-US" sz="1200" b="0" i="0" u="none" strike="noStrike" kern="1200" cap="none" baseline="0" dirty="0">
                <a:solidFill>
                  <a:schemeClr val="dk1"/>
                </a:solidFill>
                <a:effectLst/>
                <a:latin typeface="Times"/>
                <a:cs typeface="Times"/>
                <a:sym typeface="Times"/>
              </a:rPr>
              <a:t> to the limits of existing detector designs. We have to be able to scale up the modules, be resistant to aging, and read out multi-channels. </a:t>
            </a:r>
          </a:p>
          <a:p>
            <a:r>
              <a:rPr lang="en-US" sz="1200" b="0" i="0" u="none" strike="noStrike" kern="1200" cap="none" baseline="0" dirty="0">
                <a:solidFill>
                  <a:schemeClr val="dk1"/>
                </a:solidFill>
                <a:effectLst/>
                <a:latin typeface="Times"/>
                <a:cs typeface="Times"/>
                <a:sym typeface="Times"/>
              </a:rPr>
              <a:t>For this, some technologies already have reached a fraction of 20 ps. </a:t>
            </a:r>
          </a:p>
          <a:p>
            <a:r>
              <a:rPr lang="en-US" sz="1200" b="0" i="0" u="none" strike="noStrike" kern="1200" cap="none" baseline="0" dirty="0">
                <a:solidFill>
                  <a:schemeClr val="dk1"/>
                </a:solidFill>
                <a:effectLst/>
                <a:latin typeface="Times"/>
                <a:cs typeface="Times"/>
                <a:sym typeface="Times"/>
              </a:rPr>
              <a:t>For example, Avalanche PD has a big gap and high resistivity they cannot survive at such a high rate.   </a:t>
            </a:r>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4</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23237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the idea of the stochastic nature of ionization means that the incident particle can cause ionizations randomly in the gas. </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picosec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order to minimize this probability of direct ionization we use smaller drift gap. But we still have somehow to create our signals. For this we have a radiator, as for the relativistic particle that crosses this will create Cherenkov photons and those will then be converted by the photocathode material to photoelectrons. </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This  very small drift gap offers a great advantage to apply even higher electric field in creasing the probability of creating an avalanche even from the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stage,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1800" dirty="0">
                <a:effectLst/>
                <a:latin typeface="Calibri" panose="020F0502020204030204" pitchFamily="34" charset="0"/>
                <a:ea typeface="Calibri" panose="020F0502020204030204" pitchFamily="34" charset="0"/>
                <a:cs typeface="Times New Roman" panose="02020603050405020304" pitchFamily="18" charset="0"/>
              </a:rPr>
              <a:t> preamplification </a:t>
            </a:r>
            <a:endParaRPr lang="en-US"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5</a:t>
            </a:fld>
            <a:endParaRPr lang="fr-FR"/>
          </a:p>
        </p:txBody>
      </p:sp>
    </p:spTree>
    <p:extLst>
      <p:ext uri="{BB962C8B-B14F-4D97-AF65-F5344CB8AC3E}">
        <p14:creationId xmlns:p14="http://schemas.microsoft.com/office/powerpoint/2010/main" val="1147285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6</a:t>
            </a:fld>
            <a:endParaRPr lang="fr-FR"/>
          </a:p>
        </p:txBody>
      </p:sp>
    </p:spTree>
    <p:extLst>
      <p:ext uri="{BB962C8B-B14F-4D97-AF65-F5344CB8AC3E}">
        <p14:creationId xmlns:p14="http://schemas.microsoft.com/office/powerpoint/2010/main" val="1292099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Since the very first tests, single prototypes are always the basis of the prof of principle of the detector technology. </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Through the years there has been different designs, not only on the readout layer but also on the vessel containing it, in order to optimize the detector response. </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R&amp;D phase we have to quantify the effect of every single component of the detector that might affect its timing resolution. This stage comprises of testing different photocathode materials as well as the gas composition.</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7</a:t>
            </a:fld>
            <a:endParaRPr lang="fr-FR"/>
          </a:p>
        </p:txBody>
      </p:sp>
    </p:spTree>
    <p:extLst>
      <p:ext uri="{BB962C8B-B14F-4D97-AF65-F5344CB8AC3E}">
        <p14:creationId xmlns:p14="http://schemas.microsoft.com/office/powerpoint/2010/main" val="1964452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demonstrate the timing algorithms we are going to use data coming from the Laser Test taken with a single pad prototype, with 119</a:t>
            </a:r>
            <a:r>
              <a:rPr lang="el-GR" baseline="0" dirty="0"/>
              <a:t>μ</a:t>
            </a:r>
            <a:r>
              <a:rPr lang="en-US" baseline="0" dirty="0"/>
              <a:t>m drift gap, </a:t>
            </a:r>
            <a:r>
              <a:rPr lang="en-US" baseline="0" dirty="0" err="1"/>
              <a:t>CsI</a:t>
            </a:r>
            <a:r>
              <a:rPr lang="en-US" baseline="0" dirty="0"/>
              <a:t> photocathode and operating in </a:t>
            </a:r>
          </a:p>
          <a:p>
            <a:r>
              <a:rPr lang="en-US" baseline="0" dirty="0"/>
              <a:t>High field of 525 drift and 275 anode voltage. </a:t>
            </a:r>
          </a:p>
          <a:p>
            <a:endParaRPr lang="en-US" baseline="0" dirty="0"/>
          </a:p>
          <a:p>
            <a:r>
              <a:rPr lang="en-US" baseline="0" dirty="0"/>
              <a:t>The signals of both the </a:t>
            </a:r>
            <a:r>
              <a:rPr lang="en-US" baseline="0" dirty="0" err="1"/>
              <a:t>picosec</a:t>
            </a:r>
            <a:r>
              <a:rPr lang="en-US" baseline="0" dirty="0"/>
              <a:t> and the photodiode can be seen in the upper right. PICOSEC Signal is a two component signal, comprising of the fast drifting electron peak and the slow ion tail.</a:t>
            </a:r>
          </a:p>
          <a:p>
            <a:r>
              <a:rPr lang="en-US" baseline="0" dirty="0"/>
              <a:t>On the other hand, the Photodiode’s signal is more sharp with clear electron peak. </a:t>
            </a:r>
          </a:p>
          <a:p>
            <a:r>
              <a:rPr lang="en-US" baseline="0" dirty="0"/>
              <a:t>The standard timing algorithm procedure starts by adjusting a curve to both the signals of the photodiode and the PICOSEC, which is the logistic function. </a:t>
            </a:r>
          </a:p>
          <a:p>
            <a:endParaRPr lang="en-US" baseline="0" dirty="0"/>
          </a:p>
          <a:p>
            <a:r>
              <a:rPr lang="en-US" baseline="0" dirty="0"/>
              <a:t>The Signal Arrival Time is extracted by this fit at 20% of peak maximum, and then we subtract PICOSEC Value from the respective photocathode value. </a:t>
            </a:r>
          </a:p>
          <a:p>
            <a:r>
              <a:rPr lang="en-US" baseline="0" dirty="0"/>
              <a:t>After correcting for dynamical errors we can came up with a SAT distribution, which is fitted with a double Gaussian and its RMS defined the timing resolution, which for this data set is set to 18.3 </a:t>
            </a:r>
            <a:r>
              <a:rPr lang="en-US" baseline="0" dirty="0" err="1"/>
              <a:t>ps</a:t>
            </a:r>
            <a:r>
              <a:rPr lang="en-US" baseline="0" dirty="0"/>
              <a:t> </a:t>
            </a:r>
          </a:p>
          <a:p>
            <a:r>
              <a:rPr lang="en-US" baseline="0" dirty="0"/>
              <a:t>This procedure and the results we achieved will be our reference analysis, and with this we will compare our new algorithms for their validity and consistency. </a:t>
            </a:r>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8</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141889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a:t>
            </a:r>
            <a:r>
              <a:rPr lang="en-US" baseline="0" dirty="0"/>
              <a:t> about dynamical errors  we mean that the dependence of SAT on the signal amplitude. But in principle the CFD technique does not suffer from time walk effects. </a:t>
            </a:r>
          </a:p>
          <a:p>
            <a:r>
              <a:rPr lang="en-US" baseline="0" dirty="0"/>
              <a:t>This dependence can be seen by splitting the data into bins of peak size(amplitude or charge), fitting each data set with Gaussian and then by shorting SAT values in rising values of the size. </a:t>
            </a:r>
          </a:p>
          <a:p>
            <a:endParaRPr lang="en-US" baseline="0" dirty="0"/>
          </a:p>
          <a:p>
            <a:r>
              <a:rPr lang="en-US" baseline="0" dirty="0"/>
              <a:t>On the left you can see the results for the data set we used, this small dependence has nothing to do with the offline analysis procedure, but instead it reveals the pulse formation dynamics, and the microscopic behavior of the avalanche, and the fact that the avalanche drifts with different velocity than its electrons individually. Even though we have reduced more the drift gap to create avalanches as early as </a:t>
            </a:r>
            <a:r>
              <a:rPr lang="en-US" baseline="0" dirty="0" err="1"/>
              <a:t>possile</a:t>
            </a:r>
            <a:r>
              <a:rPr lang="en-US" baseline="0" dirty="0"/>
              <a:t>, this is still a remaining effect. For this reason, we parametrize this dependence with a power law and correct for this. While on the other hand the constant </a:t>
            </a:r>
            <a:r>
              <a:rPr lang="en-US" baseline="0" dirty="0" err="1"/>
              <a:t>thr</a:t>
            </a:r>
            <a:r>
              <a:rPr lang="en-US" baseline="0" dirty="0"/>
              <a:t> </a:t>
            </a:r>
            <a:r>
              <a:rPr lang="en-US" baseline="0" dirty="0" err="1"/>
              <a:t>thechnique</a:t>
            </a:r>
            <a:r>
              <a:rPr lang="en-US" baseline="0" dirty="0"/>
              <a:t> truly suffers from time walk effects </a:t>
            </a:r>
          </a:p>
          <a:p>
            <a:r>
              <a:rPr lang="en-US" baseline="0" dirty="0"/>
              <a:t>And the effect is corrected on the offline analysis.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9</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1682481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Continuing the collaboration with IRAMIS laser Facility, the way of better understanding of the detector was open. Some detailed studies having the control of number of photoelectrons, resulted to very important statements of detector response.</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And say which one are those…	</a:t>
            </a:r>
          </a:p>
          <a:p>
            <a:r>
              <a:rPr lang="en-US" sz="2200" b="0" strike="noStrike" spc="-1" baseline="0" dirty="0">
                <a:solidFill>
                  <a:srgbClr val="FFFFFF"/>
                </a:solidFill>
                <a:latin typeface="Open Sauce"/>
              </a:rPr>
              <a:t>Great achievement of those measurements was that we observed some important statements of the detector response. </a:t>
            </a:r>
          </a:p>
          <a:p>
            <a:pPr marL="3240" indent="0">
              <a:lnSpc>
                <a:spcPts val="3149"/>
              </a:lnSpc>
              <a:buClr>
                <a:srgbClr val="FFFFFF"/>
              </a:buClr>
              <a:buSzPct val="45000"/>
              <a:buFont typeface="Wingdings" charset="2"/>
              <a:buNone/>
              <a:tabLst>
                <a:tab pos="0" algn="l"/>
              </a:tabLst>
            </a:pPr>
            <a:r>
              <a:rPr lang="en-US" sz="2200" b="0" strike="noStrike" spc="-1" baseline="0" dirty="0">
                <a:solidFill>
                  <a:srgbClr val="FFFFFF"/>
                </a:solidFill>
                <a:latin typeface="Open Sauce"/>
              </a:rPr>
              <a:t>The dependence of SAT with electron peak charge in different operation Voltages, The grater the drift voltage the smaller the SAT </a:t>
            </a:r>
            <a:endParaRPr lang="en-US" sz="2200" b="0" strike="noStrike" spc="-1" baseline="0" dirty="0">
              <a:solidFill>
                <a:schemeClr val="dk1"/>
              </a:solidFill>
              <a:latin typeface="Arial"/>
            </a:endParaRPr>
          </a:p>
          <a:p>
            <a:pPr marL="3240" indent="0">
              <a:lnSpc>
                <a:spcPts val="3149"/>
              </a:lnSpc>
              <a:buClr>
                <a:srgbClr val="FFFFFF"/>
              </a:buClr>
              <a:buSzPct val="45000"/>
              <a:buFont typeface="Wingdings" charset="2"/>
              <a:buNone/>
              <a:tabLst>
                <a:tab pos="0" algn="l"/>
              </a:tabLst>
            </a:pPr>
            <a:endParaRPr lang="en-US" sz="2200" b="0" strike="noStrike" spc="-1" baseline="0" dirty="0">
              <a:solidFill>
                <a:schemeClr val="dk1"/>
              </a:solidFill>
              <a:latin typeface="Arial"/>
            </a:endParaRPr>
          </a:p>
          <a:p>
            <a:pPr marL="3240" indent="0">
              <a:lnSpc>
                <a:spcPts val="3149"/>
              </a:lnSpc>
              <a:buClr>
                <a:srgbClr val="FFFFFF"/>
              </a:buClr>
              <a:buSzPct val="45000"/>
              <a:buFont typeface="Wingdings" charset="2"/>
              <a:buNone/>
              <a:tabLst>
                <a:tab pos="0" algn="l"/>
              </a:tabLst>
            </a:pPr>
            <a:r>
              <a:rPr lang="en-US" sz="2200" b="0" strike="noStrike" spc="-1" baseline="0" dirty="0">
                <a:solidFill>
                  <a:schemeClr val="dk1"/>
                </a:solidFill>
                <a:latin typeface="Arial"/>
              </a:rPr>
              <a:t>In parallel it is evident that timing resolution improves with higher field and smaller gap reaching even a resolution of 50 </a:t>
            </a:r>
            <a:r>
              <a:rPr lang="en-US" sz="2200" b="0" strike="noStrike" spc="-1" baseline="0" dirty="0" err="1">
                <a:solidFill>
                  <a:schemeClr val="dk1"/>
                </a:solidFill>
                <a:latin typeface="Arial"/>
              </a:rPr>
              <a:t>ps</a:t>
            </a:r>
            <a:r>
              <a:rPr lang="en-US" sz="2200" b="0" strike="noStrike" spc="-1" baseline="0" dirty="0">
                <a:solidFill>
                  <a:schemeClr val="dk1"/>
                </a:solidFill>
                <a:latin typeface="Arial"/>
              </a:rPr>
              <a:t> for 120</a:t>
            </a:r>
            <a:r>
              <a:rPr lang="el-GR" sz="2200" b="0" strike="noStrike" spc="-1" baseline="0" dirty="0">
                <a:solidFill>
                  <a:schemeClr val="dk1"/>
                </a:solidFill>
                <a:latin typeface="Arial"/>
              </a:rPr>
              <a:t>μ</a:t>
            </a:r>
            <a:r>
              <a:rPr lang="en-US" sz="2200" b="0" strike="noStrike" spc="-1" baseline="0" dirty="0">
                <a:solidFill>
                  <a:schemeClr val="dk1"/>
                </a:solidFill>
                <a:latin typeface="Arial"/>
              </a:rPr>
              <a:t>m gap and </a:t>
            </a:r>
            <a:endParaRPr lang="en-US" sz="2200" b="0" strike="noStrike" spc="-1" baseline="0" dirty="0">
              <a:solidFill>
                <a:srgbClr val="FFFFFF"/>
              </a:solidFill>
              <a:latin typeface="Open Sauce"/>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10</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048537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10053280" y="0"/>
            <a:ext cx="2138719" cy="1879169"/>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pic>
        <p:nvPicPr>
          <p:cNvPr id="4" name="Imag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417" y="62237"/>
            <a:ext cx="1704516" cy="812928"/>
          </a:xfrm>
          <a:prstGeom prst="rect">
            <a:avLst/>
          </a:prstGeom>
        </p:spPr>
      </p:pic>
      <p:grpSp>
        <p:nvGrpSpPr>
          <p:cNvPr id="12" name="Group 1"/>
          <p:cNvGrpSpPr/>
          <p:nvPr userDrawn="1"/>
        </p:nvGrpSpPr>
        <p:grpSpPr>
          <a:xfrm>
            <a:off x="3274017" y="62237"/>
            <a:ext cx="1294108" cy="887034"/>
            <a:chOff x="601100" y="1043689"/>
            <a:chExt cx="8799009" cy="6857280"/>
          </a:xfrm>
        </p:grpSpPr>
        <p:pic>
          <p:nvPicPr>
            <p:cNvPr id="13" name="Picture 5"/>
            <p:cNvPicPr/>
            <p:nvPr/>
          </p:nvPicPr>
          <p:blipFill>
            <a:blip r:embed="rId4"/>
            <a:srcRect b="4"/>
            <a:stretch/>
          </p:blipFill>
          <p:spPr>
            <a:xfrm>
              <a:off x="601100" y="1043689"/>
              <a:ext cx="8423640" cy="6857280"/>
            </a:xfrm>
            <a:prstGeom prst="rect">
              <a:avLst/>
            </a:prstGeom>
            <a:ln>
              <a:noFill/>
            </a:ln>
          </p:spPr>
        </p:pic>
        <p:sp>
          <p:nvSpPr>
            <p:cNvPr id="14" name="TextShape 2"/>
            <p:cNvSpPr txBox="1"/>
            <p:nvPr/>
          </p:nvSpPr>
          <p:spPr>
            <a:xfrm>
              <a:off x="2359227" y="3893650"/>
              <a:ext cx="7040882" cy="3039478"/>
            </a:xfrm>
            <a:prstGeom prst="rect">
              <a:avLst/>
            </a:prstGeom>
            <a:noFill/>
            <a:ln>
              <a:noFill/>
            </a:ln>
          </p:spPr>
          <p:txBody>
            <a:bodyPr lIns="90000" tIns="45000" rIns="90000" bIns="45000"/>
            <a:lstStyle/>
            <a:p>
              <a:r>
                <a:rPr lang="en-US" sz="1100" spc="-1" dirty="0">
                  <a:solidFill>
                    <a:srgbClr val="ED1C24"/>
                  </a:solidFill>
                </a:rPr>
                <a:t>PICOSEC</a:t>
              </a:r>
              <a:endParaRPr lang="en-US" sz="1100" spc="-1" dirty="0"/>
            </a:p>
            <a:p>
              <a:r>
                <a:rPr lang="en-US" sz="1100" spc="-1" dirty="0"/>
                <a:t>Micromegas</a:t>
              </a:r>
            </a:p>
          </p:txBody>
        </p:sp>
      </p:grpSp>
      <p:pic>
        <p:nvPicPr>
          <p:cNvPr id="15" name="Picture 14"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5"/>
          <a:srcRect t="26226" b="23773"/>
          <a:stretch/>
        </p:blipFill>
        <p:spPr>
          <a:xfrm>
            <a:off x="1952913" y="108488"/>
            <a:ext cx="1226814" cy="613407"/>
          </a:xfrm>
          <a:prstGeom prst="rect">
            <a:avLst/>
          </a:prstGeom>
        </p:spPr>
      </p:pic>
      <p:grpSp>
        <p:nvGrpSpPr>
          <p:cNvPr id="16" name="Group 1"/>
          <p:cNvGrpSpPr/>
          <p:nvPr userDrawn="1"/>
        </p:nvGrpSpPr>
        <p:grpSpPr>
          <a:xfrm>
            <a:off x="3306393" y="62237"/>
            <a:ext cx="1294108" cy="887034"/>
            <a:chOff x="601100" y="1043689"/>
            <a:chExt cx="8799009" cy="6857280"/>
          </a:xfrm>
        </p:grpSpPr>
        <p:pic>
          <p:nvPicPr>
            <p:cNvPr id="17" name="Picture 5"/>
            <p:cNvPicPr/>
            <p:nvPr/>
          </p:nvPicPr>
          <p:blipFill>
            <a:blip r:embed="rId4"/>
            <a:srcRect b="4"/>
            <a:stretch/>
          </p:blipFill>
          <p:spPr>
            <a:xfrm>
              <a:off x="601100" y="1043689"/>
              <a:ext cx="8423640" cy="6857280"/>
            </a:xfrm>
            <a:prstGeom prst="rect">
              <a:avLst/>
            </a:prstGeom>
            <a:ln>
              <a:noFill/>
            </a:ln>
          </p:spPr>
        </p:pic>
        <p:sp>
          <p:nvSpPr>
            <p:cNvPr id="18" name="TextShape 2"/>
            <p:cNvSpPr txBox="1"/>
            <p:nvPr/>
          </p:nvSpPr>
          <p:spPr>
            <a:xfrm>
              <a:off x="2359227" y="3893650"/>
              <a:ext cx="7040882" cy="3039478"/>
            </a:xfrm>
            <a:prstGeom prst="rect">
              <a:avLst/>
            </a:prstGeom>
            <a:noFill/>
            <a:ln>
              <a:noFill/>
            </a:ln>
          </p:spPr>
          <p:txBody>
            <a:bodyPr lIns="90000" tIns="45000" rIns="90000" bIns="45000"/>
            <a:lstStyle/>
            <a:p>
              <a:r>
                <a:rPr lang="en-US" sz="1100" spc="-1" dirty="0">
                  <a:solidFill>
                    <a:srgbClr val="ED1C24"/>
                  </a:solidFill>
                </a:rPr>
                <a:t>PICOSEC</a:t>
              </a:r>
              <a:endParaRPr lang="en-US" sz="1100" spc="-1" dirty="0"/>
            </a:p>
            <a:p>
              <a:r>
                <a:rPr lang="en-US" sz="1100" spc="-1" dirty="0"/>
                <a:t>Micromegas</a:t>
              </a:r>
            </a:p>
          </p:txBody>
        </p:sp>
      </p:grpSp>
      <p:pic>
        <p:nvPicPr>
          <p:cNvPr id="19" name="Picture 18"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5"/>
          <a:srcRect t="26226" b="23773"/>
          <a:stretch/>
        </p:blipFill>
        <p:spPr>
          <a:xfrm>
            <a:off x="1985289" y="108488"/>
            <a:ext cx="1226814" cy="613407"/>
          </a:xfrm>
          <a:prstGeom prst="rect">
            <a:avLst/>
          </a:prstGeom>
        </p:spPr>
      </p:pic>
    </p:spTree>
    <p:extLst>
      <p:ext uri="{BB962C8B-B14F-4D97-AF65-F5344CB8AC3E}">
        <p14:creationId xmlns:p14="http://schemas.microsoft.com/office/powerpoint/2010/main" val="128613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a:xfrm>
            <a:off x="5405033" y="6343648"/>
            <a:ext cx="3245093" cy="365125"/>
          </a:xfrm>
        </p:spPr>
        <p:txBody>
          <a:bodyPr/>
          <a:lstStyle>
            <a:lvl1pPr>
              <a:defRPr>
                <a:solidFill>
                  <a:schemeClr val="bg1"/>
                </a:solidFill>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6353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5033407" y="6343648"/>
            <a:ext cx="3254873" cy="365125"/>
          </a:xfrm>
        </p:spPr>
        <p:txBody>
          <a:bodyPr/>
          <a:lstStyle>
            <a:lvl1pPr algn="ctr">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839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5483273" y="6343648"/>
            <a:ext cx="3210864" cy="365125"/>
          </a:xfrm>
        </p:spPr>
        <p:txBody>
          <a:body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 2 colonnes</a:t>
            </a:r>
          </a:p>
        </p:txBody>
      </p:sp>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2693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a:xfrm>
            <a:off x="5405033" y="6343648"/>
            <a:ext cx="3235314" cy="365125"/>
          </a:xfrm>
        </p:spPr>
        <p:txBody>
          <a:bodyPr/>
          <a:lstStyle/>
          <a:p>
            <a:r>
              <a:rPr lang="fr-FR"/>
              <a:t>Journées 2024 de l'atelier détecteurs gazeux</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a:t>
            </a:fld>
            <a:endParaRPr lang="fr-FR" dirty="0"/>
          </a:p>
        </p:txBody>
      </p:sp>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07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8"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8"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a:xfrm>
            <a:off x="5405033" y="6343648"/>
            <a:ext cx="3205974" cy="365125"/>
          </a:xfrm>
        </p:spPr>
        <p:txBody>
          <a:bodyPr/>
          <a:lstStyle>
            <a:lvl1pPr algn="ctr">
              <a:defRPr/>
            </a:lvl1pPr>
          </a:lstStyle>
          <a:p>
            <a:r>
              <a:rPr lang="fr-FR"/>
              <a:t>Journées 2024 de l'atelier détecteurs gazeux</a:t>
            </a:r>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Comparaison</a:t>
            </a:r>
          </a:p>
        </p:txBody>
      </p:sp>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9737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Journées 2024 de l'atelier détecteurs gazeux</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8766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a:xfrm>
            <a:off x="5405033" y="6343648"/>
            <a:ext cx="3205974" cy="365125"/>
          </a:xfrm>
        </p:spPr>
        <p:txBody>
          <a:bodyPr/>
          <a:lstStyle>
            <a:lvl1pPr>
              <a:defRPr>
                <a:solidFill>
                  <a:schemeClr val="bg1"/>
                </a:solidFill>
              </a:defRPr>
            </a:lvl1pPr>
          </a:lstStyle>
          <a:p>
            <a:r>
              <a:rPr lang="fr-FR"/>
              <a:t>Journées 2024 de l'atelier détecteurs gazeux</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38" y="314036"/>
            <a:ext cx="10728325" cy="87182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33673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5405033" y="6343648"/>
            <a:ext cx="3235314" cy="365125"/>
          </a:xfrm>
        </p:spPr>
        <p:txBody>
          <a:body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Contenu + visuel</a:t>
            </a:r>
          </a:p>
          <a:p>
            <a:endParaRPr lang="fr-FR" sz="12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38" y="1381125"/>
            <a:ext cx="611865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36"/>
            <a:ext cx="6118656" cy="871827"/>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84599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206373" y="6296024"/>
            <a:ext cx="468000" cy="468000"/>
            <a:chOff x="206373" y="6296024"/>
            <a:chExt cx="468000" cy="46800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13" name="Espace réservé pour une image  12">
            <a:extLst>
              <a:ext uri="{FF2B5EF4-FFF2-40B4-BE49-F238E27FC236}">
                <a16:creationId xmlns:a16="http://schemas.microsoft.com/office/drawing/2014/main" id="{BE852666-874F-A297-BDD1-598A6DD9D140}"/>
              </a:ext>
            </a:extLst>
          </p:cNvPr>
          <p:cNvSpPr>
            <a:spLocks noGrp="1"/>
          </p:cNvSpPr>
          <p:nvPr>
            <p:ph type="pic" sz="quarter" idx="13" hasCustomPrompt="1"/>
          </p:nvPr>
        </p:nvSpPr>
        <p:spPr>
          <a:xfrm flipH="1">
            <a:off x="0" y="0"/>
            <a:ext cx="5305156" cy="68580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8" name="Rectangle 7">
            <a:extLst>
              <a:ext uri="{FF2B5EF4-FFF2-40B4-BE49-F238E27FC236}">
                <a16:creationId xmlns:a16="http://schemas.microsoft.com/office/drawing/2014/main" id="{0F05E3D2-1467-BBD4-EE19-55F1FF901071}"/>
              </a:ext>
            </a:extLst>
          </p:cNvPr>
          <p:cNvSpPr/>
          <p:nvPr userDrawn="1"/>
        </p:nvSpPr>
        <p:spPr>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 contenu</a:t>
            </a:r>
          </a:p>
          <a:p>
            <a:endParaRPr lang="fr-FR" sz="12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6" y="1381125"/>
            <a:ext cx="597924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1" y="314036"/>
            <a:ext cx="5976441" cy="871827"/>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5405034" y="6343648"/>
            <a:ext cx="3205974" cy="365125"/>
          </a:xfrm>
        </p:spPr>
        <p:txBody>
          <a:bodyPr/>
          <a:lstStyle/>
          <a:p>
            <a:r>
              <a:rPr lang="fr-FR"/>
              <a:t>Journées 2024 de l'atelier détecteurs gazeux</a:t>
            </a:r>
          </a:p>
        </p:txBody>
      </p:sp>
    </p:spTree>
    <p:extLst>
      <p:ext uri="{BB962C8B-B14F-4D97-AF65-F5344CB8AC3E}">
        <p14:creationId xmlns:p14="http://schemas.microsoft.com/office/powerpoint/2010/main" val="13290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14"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flipH="1">
            <a:off x="-35541" y="-27742"/>
            <a:ext cx="12125939" cy="2408374"/>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5405033" y="6343648"/>
            <a:ext cx="3235314" cy="365125"/>
          </a:xfrm>
        </p:spPr>
        <p:txBody>
          <a:body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haut + contenu</a:t>
            </a:r>
          </a:p>
          <a:p>
            <a:endParaRPr lang="fr-FR" sz="12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38" y="3381829"/>
            <a:ext cx="10836275" cy="25316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:Après avoir insérez votre image, adaptez si besoin la couleur du texte en fonction de celle-ci</a:t>
            </a:r>
          </a:p>
          <a:p>
            <a:endParaRPr lang="fr-FR" sz="12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38" y="319314"/>
            <a:ext cx="10728325" cy="1084263"/>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2935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pic>
        <p:nvPicPr>
          <p:cNvPr id="9" name="Imag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4850" y="726022"/>
            <a:ext cx="3778331" cy="1801985"/>
          </a:xfrm>
          <a:prstGeom prst="rect">
            <a:avLst/>
          </a:prstGeom>
        </p:spPr>
      </p:pic>
    </p:spTree>
    <p:extLst>
      <p:ext uri="{BB962C8B-B14F-4D97-AF65-F5344CB8AC3E}">
        <p14:creationId xmlns:p14="http://schemas.microsoft.com/office/powerpoint/2010/main" val="21415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5405033" y="6343648"/>
            <a:ext cx="3279322" cy="365125"/>
          </a:xfrm>
        </p:spPr>
        <p:txBody>
          <a:body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Bas+ contenu</a:t>
            </a:r>
          </a:p>
          <a:p>
            <a:endParaRPr lang="fr-FR" sz="12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6" y="1381125"/>
            <a:ext cx="10744517" cy="20732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p:txBody>
      </p:sp>
      <p:sp>
        <p:nvSpPr>
          <p:cNvPr id="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500197" y="3823855"/>
            <a:ext cx="11765693" cy="2356998"/>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67823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5405033" y="6343648"/>
            <a:ext cx="3210864" cy="365125"/>
          </a:xfrm>
        </p:spPr>
        <p:txBody>
          <a:body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618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a:xfrm>
            <a:off x="5405033" y="6343648"/>
            <a:ext cx="3235314" cy="365125"/>
          </a:xfrm>
        </p:spPr>
        <p:txBody>
          <a:bodyPr/>
          <a:lstStyle/>
          <a:p>
            <a:r>
              <a:rPr lang="fr-FR"/>
              <a:t>Journées 2024 de l'atelier détecteurs gazeux</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6917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a:xfrm>
            <a:off x="5405033" y="6343648"/>
            <a:ext cx="3289102" cy="365125"/>
          </a:xfrm>
        </p:spPr>
        <p:txBody>
          <a:bodyPr/>
          <a:lstStyle/>
          <a:p>
            <a:r>
              <a:rPr lang="fr-FR"/>
              <a:t>Journées 2024 de l'atelier détecteurs gazeux</a:t>
            </a:r>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Vide</a:t>
            </a:r>
          </a:p>
        </p:txBody>
      </p:sp>
    </p:spTree>
    <p:extLst>
      <p:ext uri="{BB962C8B-B14F-4D97-AF65-F5344CB8AC3E}">
        <p14:creationId xmlns:p14="http://schemas.microsoft.com/office/powerpoint/2010/main" val="118356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a:xfrm>
            <a:off x="5405033" y="6343648"/>
            <a:ext cx="3215754" cy="365125"/>
          </a:xfrm>
        </p:spPr>
        <p:txBody>
          <a:bodyPr/>
          <a:lstStyle/>
          <a:p>
            <a:r>
              <a:rPr lang="fr-FR"/>
              <a:t>Journées 2024 de l'atelier détecteurs gazeux</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4"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06159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a:xfrm>
            <a:off x="5405033" y="6343648"/>
            <a:ext cx="3225534" cy="365125"/>
          </a:xfrm>
        </p:spPr>
        <p:txBody>
          <a:bodyPr/>
          <a:lstStyle/>
          <a:p>
            <a:r>
              <a:rPr lang="fr-FR"/>
              <a:t>Journées 2024 de l'atelier détecteurs gazeux</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0" y="2413000"/>
            <a:ext cx="7993063" cy="35004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89680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a:xfrm>
            <a:off x="5405033" y="6343648"/>
            <a:ext cx="3225534" cy="365125"/>
          </a:xfrm>
        </p:spPr>
        <p:txBody>
          <a:bodyPr/>
          <a:lstStyle>
            <a:lvl1pPr>
              <a:defRPr>
                <a:solidFill>
                  <a:schemeClr val="bg1"/>
                </a:solidFill>
              </a:defRPr>
            </a:lvl1pPr>
          </a:lstStyle>
          <a:p>
            <a:r>
              <a:rPr lang="fr-FR"/>
              <a:t>Journées 2024 de l'atelier détecteurs gazeux</a:t>
            </a:r>
            <a:endParaRPr lang="fr-FR" dirty="0"/>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Tree>
    <p:extLst>
      <p:ext uri="{BB962C8B-B14F-4D97-AF65-F5344CB8AC3E}">
        <p14:creationId xmlns:p14="http://schemas.microsoft.com/office/powerpoint/2010/main" val="100293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a:xfrm>
            <a:off x="5405033" y="6343648"/>
            <a:ext cx="3210864" cy="365125"/>
          </a:xfrm>
        </p:spPr>
        <p:txBody>
          <a:bodyPr/>
          <a:lstStyle>
            <a:lvl1pPr>
              <a:defRPr>
                <a:solidFill>
                  <a:schemeClr val="bg1"/>
                </a:solidFill>
              </a:defRPr>
            </a:lvl1pPr>
          </a:lstStyle>
          <a:p>
            <a:r>
              <a:rPr lang="fr-FR"/>
              <a:t>Journées 2024 de l'atelier détecteurs gazeux</a:t>
            </a:r>
            <a:endParaRPr lang="fr-FR" dirty="0"/>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Bleu foncé</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423980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4211361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Gris</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592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liten</a:t>
            </a:r>
            <a:endParaRPr lang="fr-FR" sz="1200" dirty="0">
              <a:solidFill>
                <a:schemeClr val="bg1">
                  <a:lumMod val="50000"/>
                </a:schemeClr>
              </a:solidFill>
            </a:endParaRPr>
          </a:p>
        </p:txBody>
      </p:sp>
      <p:sp>
        <p:nvSpPr>
          <p:cNvPr id="6" name="Rectangle 5">
            <a:extLst>
              <a:ext uri="{FF2B5EF4-FFF2-40B4-BE49-F238E27FC236}">
                <a16:creationId xmlns:a16="http://schemas.microsoft.com/office/drawing/2014/main" id="{31F5FF40-204E-79EE-35CB-85711491D064}"/>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838" y="716473"/>
            <a:ext cx="3778331" cy="1801985"/>
          </a:xfrm>
          <a:prstGeom prst="rect">
            <a:avLst/>
          </a:prstGeom>
        </p:spPr>
      </p:pic>
    </p:spTree>
    <p:extLst>
      <p:ext uri="{BB962C8B-B14F-4D97-AF65-F5344CB8AC3E}">
        <p14:creationId xmlns:p14="http://schemas.microsoft.com/office/powerpoint/2010/main" val="22917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206373" y="6296024"/>
            <a:ext cx="468000" cy="468000"/>
            <a:chOff x="206373" y="6296024"/>
            <a:chExt cx="468000" cy="46800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58" y="4702629"/>
            <a:ext cx="8323941"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citation</a:t>
            </a:r>
          </a:p>
          <a:p>
            <a:endParaRPr lang="fr-FR" sz="12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58" y="1714500"/>
            <a:ext cx="8323941" cy="2857500"/>
          </a:xfrm>
        </p:spPr>
        <p:txBody>
          <a:bodyPr tIns="468000" anchor="b">
            <a:normAutofit/>
          </a:bodyPr>
          <a:lstStyle>
            <a:lvl1pPr marL="571500" indent="-571500">
              <a:buSzPct val="200000"/>
              <a:buFont typeface="Arial Black" panose="020B0A04020102020204" pitchFamily="34" charset="0"/>
              <a:buChar cha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r>
              <a:rPr lang="fr-FR" sz="1200" dirty="0">
                <a:solidFill>
                  <a:schemeClr val="bg1">
                    <a:lumMod val="50000"/>
                  </a:schemeClr>
                </a:solidFill>
              </a:rPr>
              <a:t>Astuce :Après avoir insérez votre image, placez celle-ci en arrière plan : Clic droit + « Arrière plan »</a:t>
            </a:r>
          </a:p>
          <a:p>
            <a:r>
              <a:rPr lang="fr-FR" sz="12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278759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Tree>
    <p:extLst>
      <p:ext uri="{BB962C8B-B14F-4D97-AF65-F5344CB8AC3E}">
        <p14:creationId xmlns:p14="http://schemas.microsoft.com/office/powerpoint/2010/main" val="334642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 + texte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27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Journées 2024 de l'atelier détecteurs gazeux</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39" y="1866901"/>
            <a:ext cx="1409699" cy="1409700"/>
          </a:xfr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8"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6"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6"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4"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40016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Journées 2024 de l'atelier détecteurs gazeux</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Process 2</a:t>
            </a:r>
          </a:p>
          <a:p>
            <a:endParaRPr lang="fr-FR" sz="12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8"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5" y="1583490"/>
            <a:ext cx="1652399" cy="16524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40832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10" name="Imag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034" y="616120"/>
            <a:ext cx="2388908" cy="1139333"/>
          </a:xfrm>
          <a:prstGeom prst="rect">
            <a:avLst/>
          </a:prstGeom>
        </p:spPr>
      </p:pic>
      <p:grpSp>
        <p:nvGrpSpPr>
          <p:cNvPr id="11" name="Group 1"/>
          <p:cNvGrpSpPr/>
          <p:nvPr userDrawn="1"/>
        </p:nvGrpSpPr>
        <p:grpSpPr>
          <a:xfrm>
            <a:off x="1904611" y="1810733"/>
            <a:ext cx="1294108" cy="887034"/>
            <a:chOff x="601100" y="1043690"/>
            <a:chExt cx="8799009" cy="6857280"/>
          </a:xfrm>
        </p:grpSpPr>
        <p:pic>
          <p:nvPicPr>
            <p:cNvPr id="12" name="Picture 5"/>
            <p:cNvPicPr/>
            <p:nvPr/>
          </p:nvPicPr>
          <p:blipFill>
            <a:blip r:embed="rId4"/>
            <a:srcRect b="4"/>
            <a:stretch/>
          </p:blipFill>
          <p:spPr>
            <a:xfrm>
              <a:off x="601100" y="1043690"/>
              <a:ext cx="8423641" cy="6857280"/>
            </a:xfrm>
            <a:prstGeom prst="rect">
              <a:avLst/>
            </a:prstGeom>
            <a:ln>
              <a:noFill/>
            </a:ln>
          </p:spPr>
        </p:pic>
        <p:sp>
          <p:nvSpPr>
            <p:cNvPr id="13" name="TextShape 2"/>
            <p:cNvSpPr txBox="1"/>
            <p:nvPr/>
          </p:nvSpPr>
          <p:spPr>
            <a:xfrm>
              <a:off x="2359225" y="3893650"/>
              <a:ext cx="7040884" cy="3039475"/>
            </a:xfrm>
            <a:prstGeom prst="rect">
              <a:avLst/>
            </a:prstGeom>
            <a:noFill/>
            <a:ln>
              <a:noFill/>
            </a:ln>
          </p:spPr>
          <p:txBody>
            <a:bodyPr lIns="90000" tIns="45000" rIns="90000" bIns="45000"/>
            <a:lstStyle/>
            <a:p>
              <a:r>
                <a:rPr lang="en-US" sz="1100" spc="-1" dirty="0">
                  <a:solidFill>
                    <a:srgbClr val="ED1C24"/>
                  </a:solidFill>
                </a:rPr>
                <a:t>PICOSEC</a:t>
              </a:r>
              <a:endParaRPr lang="en-US" sz="1100" spc="-1" dirty="0"/>
            </a:p>
            <a:p>
              <a:r>
                <a:rPr lang="en-US" sz="1100" spc="-1" dirty="0"/>
                <a:t>Micromegas</a:t>
              </a:r>
            </a:p>
          </p:txBody>
        </p:sp>
      </p:grpSp>
      <p:pic>
        <p:nvPicPr>
          <p:cNvPr id="14" name="Picture 13"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5"/>
          <a:srcRect t="26226" b="23773"/>
          <a:stretch/>
        </p:blipFill>
        <p:spPr>
          <a:xfrm>
            <a:off x="756034" y="2019114"/>
            <a:ext cx="1226814" cy="613407"/>
          </a:xfrm>
          <a:prstGeom prst="rect">
            <a:avLst/>
          </a:prstGeom>
        </p:spPr>
      </p:pic>
    </p:spTree>
    <p:extLst>
      <p:ext uri="{BB962C8B-B14F-4D97-AF65-F5344CB8AC3E}">
        <p14:creationId xmlns:p14="http://schemas.microsoft.com/office/powerpoint/2010/main" val="392329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CEA LITE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10" name="Imag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4843" y="728663"/>
            <a:ext cx="3778331" cy="1801985"/>
          </a:xfrm>
          <a:prstGeom prst="rect">
            <a:avLst/>
          </a:prstGeom>
        </p:spPr>
      </p:pic>
    </p:spTree>
    <p:extLst>
      <p:ext uri="{BB962C8B-B14F-4D97-AF65-F5344CB8AC3E}">
        <p14:creationId xmlns:p14="http://schemas.microsoft.com/office/powerpoint/2010/main" val="124128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bg1"/>
                </a:solidFill>
              </a:defRPr>
            </a:lvl1pPr>
          </a:lstStyle>
          <a:p>
            <a:r>
              <a:rPr lang="fr-FR" dirty="0"/>
              <a:t>Merci</a:t>
            </a:r>
          </a:p>
        </p:txBody>
      </p:sp>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bg1"/>
                </a:solidFill>
              </a:defRPr>
            </a:lvl1pPr>
          </a:lstStyle>
          <a:p>
            <a:pPr lvl="0"/>
            <a:r>
              <a:rPr lang="fr-FR" dirty="0"/>
              <a:t>Emplacement logotypes financeurs/partenaires</a:t>
            </a:r>
          </a:p>
        </p:txBody>
      </p:sp>
      <p:pic>
        <p:nvPicPr>
          <p:cNvPr id="11" name="Imag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4675" y="728663"/>
            <a:ext cx="3778331" cy="1801985"/>
          </a:xfrm>
          <a:prstGeom prst="rect">
            <a:avLst/>
          </a:prstGeom>
        </p:spPr>
      </p:pic>
    </p:spTree>
    <p:extLst>
      <p:ext uri="{BB962C8B-B14F-4D97-AF65-F5344CB8AC3E}">
        <p14:creationId xmlns:p14="http://schemas.microsoft.com/office/powerpoint/2010/main" val="4051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 Prénom NOM = 1</a:t>
            </a:r>
            <a:r>
              <a:rPr lang="fr-FR" sz="1200" baseline="30000" dirty="0">
                <a:solidFill>
                  <a:schemeClr val="bg1">
                    <a:lumMod val="50000"/>
                  </a:schemeClr>
                </a:solidFill>
              </a:rPr>
              <a:t>er</a:t>
            </a:r>
            <a:r>
              <a:rPr lang="fr-FR" sz="1200" dirty="0">
                <a:solidFill>
                  <a:schemeClr val="bg1">
                    <a:lumMod val="50000"/>
                  </a:schemeClr>
                </a:solidFill>
              </a:rPr>
              <a:t> niveau  -  Email / Tél, = 2</a:t>
            </a:r>
            <a:r>
              <a:rPr lang="fr-FR" sz="1200" baseline="30000" dirty="0">
                <a:solidFill>
                  <a:schemeClr val="bg1">
                    <a:lumMod val="50000"/>
                  </a:schemeClr>
                </a:solidFill>
              </a:rPr>
              <a:t>ème</a:t>
            </a:r>
            <a:r>
              <a:rPr lang="fr-FR" sz="1200" dirty="0">
                <a:solidFill>
                  <a:schemeClr val="bg1">
                    <a:lumMod val="50000"/>
                  </a:schemeClr>
                </a:solidFill>
              </a:rPr>
              <a:t> niveau</a:t>
            </a:r>
          </a:p>
          <a:p>
            <a:endParaRPr lang="fr-FR" sz="1200" dirty="0">
              <a:solidFill>
                <a:schemeClr val="bg1">
                  <a:lumMod val="50000"/>
                </a:schemeClr>
              </a:solidFill>
            </a:endParaRPr>
          </a:p>
        </p:txBody>
      </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0" y="5892800"/>
            <a:ext cx="3357563" cy="558800"/>
          </a:xfrm>
        </p:spPr>
        <p:txBody>
          <a:bodyPr rIns="0">
            <a:normAutofit/>
          </a:bodyPr>
          <a:lstStyle>
            <a:lvl1pPr algn="r">
              <a:defRPr sz="1200" i="1">
                <a:solidFill>
                  <a:schemeClr val="bg1"/>
                </a:solidFill>
              </a:defRPr>
            </a:lvl1pPr>
          </a:lstStyle>
          <a:p>
            <a:pPr lvl="0"/>
            <a:r>
              <a:rPr lang="fr-FR" dirty="0"/>
              <a:t>Emplacement logotypes financeurs/partenaires</a:t>
            </a:r>
          </a:p>
        </p:txBody>
      </p:sp>
      <p:pic>
        <p:nvPicPr>
          <p:cNvPr id="5" name="Image 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7314" y="726066"/>
            <a:ext cx="3757027" cy="1791824"/>
          </a:xfrm>
          <a:prstGeom prst="rect">
            <a:avLst/>
          </a:prstGeom>
        </p:spPr>
      </p:pic>
    </p:spTree>
    <p:extLst>
      <p:ext uri="{BB962C8B-B14F-4D97-AF65-F5344CB8AC3E}">
        <p14:creationId xmlns:p14="http://schemas.microsoft.com/office/powerpoint/2010/main" val="4267038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4" name="Slide Number Placeholder 3"/>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a:t>
            </a:fld>
            <a:endParaRPr lang="fr-FR" sz="1000" dirty="0">
              <a:solidFill>
                <a:srgbClr val="666666"/>
              </a:solidFill>
              <a:cs typeface="Times" panose="02020603050405020304" pitchFamily="18" charset="0"/>
            </a:endParaRPr>
          </a:p>
        </p:txBody>
      </p:sp>
      <p:sp>
        <p:nvSpPr>
          <p:cNvPr id="5" name="Content Placeholder 2"/>
          <p:cNvSpPr>
            <a:spLocks noGrp="1"/>
          </p:cNvSpPr>
          <p:nvPr>
            <p:ph idx="1"/>
          </p:nvPr>
        </p:nvSpPr>
        <p:spPr>
          <a:xfrm>
            <a:off x="768350" y="1268413"/>
            <a:ext cx="10896599" cy="4968875"/>
          </a:xfrm>
        </p:spPr>
        <p:txBody>
          <a:bodyPr/>
          <a:lstStyle>
            <a:lvl1pPr marL="0" indent="290513">
              <a:defRPr>
                <a:solidFill>
                  <a:srgbClr val="A50021"/>
                </a:solidFill>
              </a:defRPr>
            </a:lvl1pPr>
            <a:lvl2pPr marL="623888" indent="-268288">
              <a:buFont typeface="Wingdings" panose="05000000000000000000" pitchFamily="2" charset="2"/>
              <a:buChar char="Ø"/>
              <a:defRPr>
                <a:solidFill>
                  <a:schemeClr val="tx1"/>
                </a:solidFill>
              </a:defRPr>
            </a:lvl2pPr>
            <a:lvl3pPr marL="914400" indent="-222250">
              <a:buFont typeface="Arial" panose="020B060402020202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Shape 13"/>
          <p:cNvSpPr txBox="1">
            <a:spLocks noGrp="1"/>
          </p:cNvSpPr>
          <p:nvPr>
            <p:ph type="ftr" idx="12"/>
          </p:nvPr>
        </p:nvSpPr>
        <p:spPr>
          <a:xfrm>
            <a:off x="3599723" y="6491673"/>
            <a:ext cx="499243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000" b="0" i="0" u="none" strike="noStrike" cap="none">
                <a:solidFill>
                  <a:srgbClr val="666666"/>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None/>
              <a:defRPr sz="2400" b="0" i="0" u="none" strike="noStrike" cap="none">
                <a:solidFill>
                  <a:schemeClr val="dk1"/>
                </a:solidFill>
                <a:latin typeface="Times"/>
                <a:ea typeface="Times"/>
                <a:cs typeface="Times"/>
                <a:sym typeface="Times"/>
              </a:defRPr>
            </a:lvl5pPr>
            <a:lvl6pPr marL="2286000" marR="0" lvl="5" indent="0" algn="l" rtl="0">
              <a:spcBef>
                <a:spcPts val="0"/>
              </a:spcBef>
              <a:buNone/>
              <a:defRPr sz="2400" b="0" i="0" u="none" strike="noStrike" cap="none">
                <a:solidFill>
                  <a:schemeClr val="dk1"/>
                </a:solidFill>
                <a:latin typeface="Times"/>
                <a:ea typeface="Times"/>
                <a:cs typeface="Times"/>
                <a:sym typeface="Times"/>
              </a:defRPr>
            </a:lvl6pPr>
            <a:lvl7pPr marL="2743200" marR="0" lvl="6" indent="0" algn="l" rtl="0">
              <a:spcBef>
                <a:spcPts val="0"/>
              </a:spcBef>
              <a:buNone/>
              <a:defRPr sz="2400" b="0" i="0" u="none" strike="noStrike" cap="none">
                <a:solidFill>
                  <a:schemeClr val="dk1"/>
                </a:solidFill>
                <a:latin typeface="Times"/>
                <a:ea typeface="Times"/>
                <a:cs typeface="Times"/>
                <a:sym typeface="Times"/>
              </a:defRPr>
            </a:lvl7pPr>
            <a:lvl8pPr marL="3200400" marR="0" lvl="7" indent="0" algn="l" rtl="0">
              <a:spcBef>
                <a:spcPts val="0"/>
              </a:spcBef>
              <a:buNone/>
              <a:defRPr sz="2400" b="0" i="0" u="none" strike="noStrike" cap="none">
                <a:solidFill>
                  <a:schemeClr val="dk1"/>
                </a:solidFill>
                <a:latin typeface="Times"/>
                <a:ea typeface="Times"/>
                <a:cs typeface="Times"/>
                <a:sym typeface="Times"/>
              </a:defRPr>
            </a:lvl8pPr>
            <a:lvl9pPr marL="3657600" marR="0" lvl="8" indent="0" algn="l" rtl="0">
              <a:spcBef>
                <a:spcPts val="0"/>
              </a:spcBef>
              <a:buNone/>
              <a:defRPr sz="2400" b="0" i="0" u="none" strike="noStrike" cap="none">
                <a:solidFill>
                  <a:schemeClr val="dk1"/>
                </a:solidFill>
                <a:latin typeface="Times"/>
                <a:ea typeface="Times"/>
                <a:cs typeface="Times"/>
                <a:sym typeface="Times"/>
              </a:defRPr>
            </a:lvl9pPr>
          </a:lstStyle>
          <a:p>
            <a:pPr algn="ctr"/>
            <a:r>
              <a:rPr lang="fr-FR" i="1"/>
              <a:t>Journées 2024 de l'atelier détecteurs gazeux</a:t>
            </a:r>
            <a:endParaRPr lang="fr-FR" dirty="0">
              <a:latin typeface="Times"/>
              <a:ea typeface="Times"/>
              <a:cs typeface="Times"/>
              <a:sym typeface="Times"/>
            </a:endParaRPr>
          </a:p>
        </p:txBody>
      </p:sp>
    </p:spTree>
    <p:extLst>
      <p:ext uri="{BB962C8B-B14F-4D97-AF65-F5344CB8AC3E}">
        <p14:creationId xmlns:p14="http://schemas.microsoft.com/office/powerpoint/2010/main" val="353609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6" name="ZoneTexte 5">
            <a:extLst>
              <a:ext uri="{FF2B5EF4-FFF2-40B4-BE49-F238E27FC236}">
                <a16:creationId xmlns:a16="http://schemas.microsoft.com/office/drawing/2014/main" id="{810AE585-3E8A-32F0-6876-68FBB4218CF7}"/>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isas</a:t>
            </a:r>
            <a:endParaRPr lang="fr-FR" sz="12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4843" y="728663"/>
            <a:ext cx="3778331" cy="1801985"/>
          </a:xfrm>
          <a:prstGeom prst="rect">
            <a:avLst/>
          </a:prstGeom>
        </p:spPr>
      </p:pic>
    </p:spTree>
    <p:extLst>
      <p:ext uri="{BB962C8B-B14F-4D97-AF65-F5344CB8AC3E}">
        <p14:creationId xmlns:p14="http://schemas.microsoft.com/office/powerpoint/2010/main" val="617054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idx="11"/>
          </p:nvPr>
        </p:nvSpPr>
        <p:spPr>
          <a:xfrm>
            <a:off x="10512492" y="6522910"/>
            <a:ext cx="1492249" cy="249695"/>
          </a:xfrm>
          <a:prstGeom prst="rect">
            <a:avLst/>
          </a:prstGeom>
        </p:spPr>
        <p:txBody>
          <a:bodyPr/>
          <a:lstStyle>
            <a:lvl1pPr>
              <a:defRPr>
                <a:latin typeface="+mj-lt"/>
              </a:defRPr>
            </a:lvl1p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a:t>
            </a:fld>
            <a:endParaRPr lang="fr-FR" sz="1000" dirty="0">
              <a:solidFill>
                <a:srgbClr val="666666"/>
              </a:solidFill>
              <a:cs typeface="Times" panose="02020603050405020304" pitchFamily="18" charset="0"/>
            </a:endParaRPr>
          </a:p>
        </p:txBody>
      </p:sp>
      <p:sp>
        <p:nvSpPr>
          <p:cNvPr id="6" name="Shape 13"/>
          <p:cNvSpPr txBox="1">
            <a:spLocks noGrp="1"/>
          </p:cNvSpPr>
          <p:nvPr>
            <p:ph type="ftr" idx="12"/>
          </p:nvPr>
        </p:nvSpPr>
        <p:spPr>
          <a:xfrm>
            <a:off x="3599723" y="6491673"/>
            <a:ext cx="499243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000" b="0" i="0" u="none" strike="noStrike" cap="none">
                <a:solidFill>
                  <a:srgbClr val="666666"/>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None/>
              <a:defRPr sz="2400" b="0" i="0" u="none" strike="noStrike" cap="none">
                <a:solidFill>
                  <a:schemeClr val="dk1"/>
                </a:solidFill>
                <a:latin typeface="Times"/>
                <a:ea typeface="Times"/>
                <a:cs typeface="Times"/>
                <a:sym typeface="Times"/>
              </a:defRPr>
            </a:lvl5pPr>
            <a:lvl6pPr marL="2286000" marR="0" lvl="5" indent="0" algn="l" rtl="0">
              <a:spcBef>
                <a:spcPts val="0"/>
              </a:spcBef>
              <a:buNone/>
              <a:defRPr sz="2400" b="0" i="0" u="none" strike="noStrike" cap="none">
                <a:solidFill>
                  <a:schemeClr val="dk1"/>
                </a:solidFill>
                <a:latin typeface="Times"/>
                <a:ea typeface="Times"/>
                <a:cs typeface="Times"/>
                <a:sym typeface="Times"/>
              </a:defRPr>
            </a:lvl6pPr>
            <a:lvl7pPr marL="2743200" marR="0" lvl="6" indent="0" algn="l" rtl="0">
              <a:spcBef>
                <a:spcPts val="0"/>
              </a:spcBef>
              <a:buNone/>
              <a:defRPr sz="2400" b="0" i="0" u="none" strike="noStrike" cap="none">
                <a:solidFill>
                  <a:schemeClr val="dk1"/>
                </a:solidFill>
                <a:latin typeface="Times"/>
                <a:ea typeface="Times"/>
                <a:cs typeface="Times"/>
                <a:sym typeface="Times"/>
              </a:defRPr>
            </a:lvl7pPr>
            <a:lvl8pPr marL="3200400" marR="0" lvl="7" indent="0" algn="l" rtl="0">
              <a:spcBef>
                <a:spcPts val="0"/>
              </a:spcBef>
              <a:buNone/>
              <a:defRPr sz="2400" b="0" i="0" u="none" strike="noStrike" cap="none">
                <a:solidFill>
                  <a:schemeClr val="dk1"/>
                </a:solidFill>
                <a:latin typeface="Times"/>
                <a:ea typeface="Times"/>
                <a:cs typeface="Times"/>
                <a:sym typeface="Times"/>
              </a:defRPr>
            </a:lvl8pPr>
            <a:lvl9pPr marL="3657600" marR="0" lvl="8" indent="0" algn="l" rtl="0">
              <a:spcBef>
                <a:spcPts val="0"/>
              </a:spcBef>
              <a:buNone/>
              <a:defRPr sz="2400" b="0" i="0" u="none" strike="noStrike" cap="none">
                <a:solidFill>
                  <a:schemeClr val="dk1"/>
                </a:solidFill>
                <a:latin typeface="Times"/>
                <a:ea typeface="Times"/>
                <a:cs typeface="Times"/>
                <a:sym typeface="Times"/>
              </a:defRPr>
            </a:lvl9pPr>
          </a:lstStyle>
          <a:p>
            <a:pPr algn="ctr"/>
            <a:r>
              <a:rPr lang="fr-FR" i="1"/>
              <a:t>Journées 2024 de l'atelier détecteurs gazeux</a:t>
            </a:r>
            <a:endParaRPr lang="fr-FR" dirty="0">
              <a:latin typeface="Times"/>
              <a:ea typeface="Times"/>
              <a:cs typeface="Times"/>
              <a:sym typeface="Times"/>
            </a:endParaRPr>
          </a:p>
        </p:txBody>
      </p:sp>
    </p:spTree>
    <p:extLst>
      <p:ext uri="{BB962C8B-B14F-4D97-AF65-F5344CB8AC3E}">
        <p14:creationId xmlns:p14="http://schemas.microsoft.com/office/powerpoint/2010/main" val="157457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endParaRPr lang="fr-FR" dirty="0"/>
          </a:p>
        </p:txBody>
      </p:sp>
      <p:sp>
        <p:nvSpPr>
          <p:cNvPr id="15" name="Espace réservé du pied de page 14">
            <a:extLst>
              <a:ext uri="{FF2B5EF4-FFF2-40B4-BE49-F238E27FC236}">
                <a16:creationId xmlns:a16="http://schemas.microsoft.com/office/drawing/2014/main" id="{CA229E7D-5925-577A-6E99-3E009A5C15FB}"/>
              </a:ext>
            </a:extLst>
          </p:cNvPr>
          <p:cNvSpPr>
            <a:spLocks noGrp="1"/>
          </p:cNvSpPr>
          <p:nvPr>
            <p:ph type="ftr" sz="quarter" idx="11"/>
          </p:nvPr>
        </p:nvSpPr>
        <p:spPr>
          <a:xfrm>
            <a:off x="5199657" y="6343648"/>
            <a:ext cx="3279322" cy="365125"/>
          </a:xfrm>
        </p:spPr>
        <p:txBody>
          <a:bodyPr/>
          <a:lstStyle>
            <a:lvl1pPr>
              <a:defRPr>
                <a:solidFill>
                  <a:schemeClr val="bg1"/>
                </a:solidFill>
              </a:defRPr>
            </a:lvl1pPr>
          </a:lstStyle>
          <a:p>
            <a:r>
              <a:rPr lang="fr-FR"/>
              <a:t>Journées 2024 de l'atelier détecteurs gazeux</a:t>
            </a:r>
            <a:endParaRPr lang="fr-FR" dirty="0"/>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dirty="0"/>
          </a:p>
        </p:txBody>
      </p:sp>
    </p:spTree>
    <p:extLst>
      <p:ext uri="{BB962C8B-B14F-4D97-AF65-F5344CB8AC3E}">
        <p14:creationId xmlns:p14="http://schemas.microsoft.com/office/powerpoint/2010/main" val="1121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5928" y="1652937"/>
            <a:ext cx="10516944" cy="4148139"/>
          </a:xfrm>
        </p:spPr>
        <p:txBody>
          <a:bodyPr lIns="0" numCol="2" spcCol="360000"/>
          <a:lstStyle>
            <a:lvl1pPr marL="358775" indent="-358775">
              <a:spcBef>
                <a:spcPts val="1800"/>
              </a:spcBef>
              <a:buClrTx/>
              <a:buSzPct val="100000"/>
              <a:buFont typeface="Arial" panose="020B0604020202020204" pitchFamily="34" charset="0"/>
              <a:buChar char="•"/>
              <a:defRPr>
                <a:solidFill>
                  <a:schemeClr val="tx1"/>
                </a:solidFill>
                <a:latin typeface="+mn-lt"/>
              </a:defRPr>
            </a:lvl1pPr>
            <a:lvl2pPr marL="701675" indent="-342900">
              <a:buClrTx/>
              <a:buFont typeface="Arial" panose="020B0604020202020204" pitchFamily="34" charset="0"/>
              <a:buChar char="•"/>
              <a:defRPr sz="1400">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Modifier les styles du texte du masque</a:t>
            </a:r>
          </a:p>
          <a:p>
            <a:pPr lvl="1"/>
            <a:r>
              <a:rPr lang="fr-FR" dirty="0"/>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Sommaire light</a:t>
            </a:r>
          </a:p>
          <a:p>
            <a:endParaRPr lang="fr-FR" sz="12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:Ce sommaire est sur deux colonnes, pour passer sur une colonne : Clic droit sur la zone de texte + « Format de la forme » / « Options de texte » / « Colonnes » = 1 </a:t>
            </a:r>
          </a:p>
          <a:p>
            <a:endParaRPr lang="fr-FR" sz="12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6" y="314036"/>
            <a:ext cx="10733087" cy="871827"/>
          </a:xfrm>
          <a:prstGeom prst="rect">
            <a:avLst/>
          </a:prstGeom>
        </p:spPr>
        <p:txBody>
          <a:bodyPr vert="horz" lIns="0" tIns="45720" rIns="91440" bIns="45720" rtlCol="0" anchor="t">
            <a:normAutofit/>
          </a:bodyPr>
          <a:lstStyle/>
          <a:p>
            <a:r>
              <a:rPr lang="fr-FR" dirty="0"/>
              <a:t>Modifiez le style du titre</a:t>
            </a:r>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42" b="2802"/>
          <a:stretch/>
        </p:blipFill>
        <p:spPr>
          <a:xfrm>
            <a:off x="11647944" y="503694"/>
            <a:ext cx="544056" cy="6354305"/>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a:xfrm>
            <a:off x="4911160" y="6343648"/>
            <a:ext cx="3362449" cy="365125"/>
          </a:xfrm>
        </p:spPr>
        <p:txBody>
          <a:bodyPr/>
          <a:lstStyle>
            <a:lvl1pPr algn="ctr">
              <a:defRPr/>
            </a:lvl1pPr>
          </a:lstStyle>
          <a:p>
            <a:r>
              <a:rPr lang="fr-FR"/>
              <a:t>Journées 2024 de l'atelier détecteurs gazeux</a:t>
            </a:r>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a:t>
            </a:fld>
            <a:endParaRPr lang="fr-FR" dirty="0"/>
          </a:p>
        </p:txBody>
      </p:sp>
    </p:spTree>
    <p:extLst>
      <p:ext uri="{BB962C8B-B14F-4D97-AF65-F5344CB8AC3E}">
        <p14:creationId xmlns:p14="http://schemas.microsoft.com/office/powerpoint/2010/main" val="65431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a:xfrm>
            <a:off x="5131200" y="6343648"/>
            <a:ext cx="3201085" cy="365125"/>
          </a:xfrm>
        </p:spPr>
        <p:txBody>
          <a:bodyPr/>
          <a:lstStyle>
            <a:lvl1pPr>
              <a:defRPr>
                <a:solidFill>
                  <a:schemeClr val="bg1"/>
                </a:solidFill>
              </a:defRPr>
            </a:lvl1pPr>
          </a:lstStyle>
          <a:p>
            <a:r>
              <a:rPr lang="fr-FR"/>
              <a:t>Journées 2024 de l'atelier détecteurs gazeux</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054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E988CD6-F875-5F20-CB25-53D3006C5582}"/>
              </a:ext>
            </a:extLst>
          </p:cNvPr>
          <p:cNvSpPr/>
          <p:nvPr userDrawn="1"/>
        </p:nvSpPr>
        <p:spPr>
          <a:xfrm>
            <a:off x="1651728" y="3096648"/>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light</a:t>
            </a:r>
          </a:p>
        </p:txBody>
      </p:sp>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a:xfrm>
            <a:off x="4886711" y="6343648"/>
            <a:ext cx="3220644" cy="365125"/>
          </a:xfrm>
        </p:spPr>
        <p:txBody>
          <a:bodyPr/>
          <a:lstStyle>
            <a:lvl1pPr algn="ctr">
              <a:defRPr/>
            </a:lvl1pPr>
          </a:lstStyle>
          <a:p>
            <a:r>
              <a:rPr lang="fr-FR"/>
              <a:t>Journées 2024 de l'atelier détecteurs gazeux</a:t>
            </a:r>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a:t>
            </a:fld>
            <a:endParaRPr lang="fr-FR" dirty="0"/>
          </a:p>
        </p:txBody>
      </p:sp>
      <p:sp>
        <p:nvSpPr>
          <p:cNvPr id="12" name="Line 4">
            <a:extLst>
              <a:ext uri="{FF2B5EF4-FFF2-40B4-BE49-F238E27FC236}">
                <a16:creationId xmlns:a16="http://schemas.microsoft.com/office/drawing/2014/main" id="{ADCF729C-71F9-B068-CCB1-9A657EA3168B}"/>
              </a:ext>
            </a:extLst>
          </p:cNvPr>
          <p:cNvSpPr/>
          <p:nvPr userDrawn="1"/>
        </p:nvSpPr>
        <p:spPr>
          <a:xfrm flipV="1">
            <a:off x="2279761" y="3669340"/>
            <a:ext cx="8300639" cy="22902"/>
          </a:xfrm>
          <a:prstGeom prst="line">
            <a:avLst/>
          </a:prstGeom>
          <a:ln/>
        </p:spPr>
        <p:style>
          <a:lnRef idx="2">
            <a:schemeClr val="dk1"/>
          </a:lnRef>
          <a:fillRef idx="0">
            <a:schemeClr val="dk1"/>
          </a:fillRef>
          <a:effectRef idx="1">
            <a:schemeClr val="dk1"/>
          </a:effectRef>
          <a:fontRef idx="minor">
            <a:schemeClr val="tx1"/>
          </a:fontRef>
        </p:style>
      </p:sp>
    </p:spTree>
    <p:extLst>
      <p:ext uri="{BB962C8B-B14F-4D97-AF65-F5344CB8AC3E}">
        <p14:creationId xmlns:p14="http://schemas.microsoft.com/office/powerpoint/2010/main" val="219564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a:xfrm>
            <a:off x="5057853" y="6343648"/>
            <a:ext cx="3210864" cy="365125"/>
          </a:xfrm>
        </p:spPr>
        <p:txBody>
          <a:bodyPr/>
          <a:lstStyle>
            <a:lvl1pPr>
              <a:defRPr>
                <a:solidFill>
                  <a:schemeClr val="bg1"/>
                </a:solidFill>
              </a:defRPr>
            </a:lvl1pPr>
          </a:lstStyle>
          <a:p>
            <a:r>
              <a:rPr lang="fr-FR"/>
              <a:t>Journées 2024 de l'atelier détecteurs gazeux</a:t>
            </a:r>
            <a:endParaRPr lang="fr-FR" dirty="0"/>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86025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5.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42"/>
          <a:srcRect t="26226" b="23773"/>
          <a:stretch/>
        </p:blipFill>
        <p:spPr>
          <a:xfrm>
            <a:off x="10772741" y="0"/>
            <a:ext cx="687422" cy="343711"/>
          </a:xfrm>
          <a:prstGeom prst="rect">
            <a:avLst/>
          </a:prstGeom>
        </p:spPr>
      </p:pic>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38"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5405033" y="6343648"/>
            <a:ext cx="16893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Journées 2024 de l'atelier détecteurs gazeux</a:t>
            </a:r>
            <a:endParaRPr lang="fr-FR" dirty="0"/>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fld id="{0CBC77A0-1F4E-42FF-9FFC-F45C3A64AF90}" type="slidenum">
              <a:rPr lang="fr-FR" smtClean="0"/>
              <a:pPr/>
              <a:t>‹#›</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44"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7446433" y="-1"/>
            <a:ext cx="4745567" cy="4169655"/>
          </a:xfrm>
          <a:prstGeom prst="rect">
            <a:avLst/>
          </a:prstGeom>
        </p:spPr>
      </p:pic>
      <p:sp>
        <p:nvSpPr>
          <p:cNvPr id="9" name="Espace réservé du pied de page 4">
            <a:extLst>
              <a:ext uri="{FF2B5EF4-FFF2-40B4-BE49-F238E27FC236}">
                <a16:creationId xmlns:a16="http://schemas.microsoft.com/office/drawing/2014/main" id="{75C35D0C-47E7-5C23-F3E1-F607F10E2CE5}"/>
              </a:ext>
            </a:extLst>
          </p:cNvPr>
          <p:cNvSpPr txBox="1">
            <a:spLocks/>
          </p:cNvSpPr>
          <p:nvPr userDrawn="1"/>
        </p:nvSpPr>
        <p:spPr>
          <a:xfrm>
            <a:off x="623888" y="6343649"/>
            <a:ext cx="2483522"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alexandra.kallitsopoulou@cea.fr</a:t>
            </a:r>
          </a:p>
        </p:txBody>
      </p:sp>
      <p:pic>
        <p:nvPicPr>
          <p:cNvPr id="11" name="Image 3"/>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7259" y="4314"/>
            <a:ext cx="649413" cy="309722"/>
          </a:xfrm>
          <a:prstGeom prst="rect">
            <a:avLst/>
          </a:prstGeom>
        </p:spPr>
      </p:pic>
      <p:grpSp>
        <p:nvGrpSpPr>
          <p:cNvPr id="12" name="Group 1"/>
          <p:cNvGrpSpPr/>
          <p:nvPr userDrawn="1"/>
        </p:nvGrpSpPr>
        <p:grpSpPr>
          <a:xfrm>
            <a:off x="11535329" y="4314"/>
            <a:ext cx="652383" cy="423667"/>
            <a:chOff x="601102" y="1043689"/>
            <a:chExt cx="8799007" cy="6857280"/>
          </a:xfrm>
        </p:grpSpPr>
        <p:pic>
          <p:nvPicPr>
            <p:cNvPr id="13" name="Picture 5"/>
            <p:cNvPicPr/>
            <p:nvPr/>
          </p:nvPicPr>
          <p:blipFill>
            <a:blip r:embed="rId46"/>
            <a:srcRect b="4"/>
            <a:stretch/>
          </p:blipFill>
          <p:spPr>
            <a:xfrm>
              <a:off x="601102" y="1043689"/>
              <a:ext cx="8423640" cy="6857280"/>
            </a:xfrm>
            <a:prstGeom prst="rect">
              <a:avLst/>
            </a:prstGeom>
            <a:ln>
              <a:noFill/>
            </a:ln>
          </p:spPr>
        </p:pic>
        <p:sp>
          <p:nvSpPr>
            <p:cNvPr id="14" name="TextShape 2"/>
            <p:cNvSpPr txBox="1"/>
            <p:nvPr/>
          </p:nvSpPr>
          <p:spPr>
            <a:xfrm>
              <a:off x="1793396" y="3893655"/>
              <a:ext cx="7606713" cy="3039483"/>
            </a:xfrm>
            <a:prstGeom prst="rect">
              <a:avLst/>
            </a:prstGeom>
            <a:noFill/>
            <a:ln>
              <a:noFill/>
            </a:ln>
          </p:spPr>
          <p:txBody>
            <a:bodyPr lIns="90000" tIns="45000" rIns="90000" bIns="45000"/>
            <a:lstStyle/>
            <a:p>
              <a:r>
                <a:rPr lang="en-US" sz="500" spc="-1" dirty="0">
                  <a:solidFill>
                    <a:srgbClr val="ED1C24"/>
                  </a:solidFill>
                </a:rPr>
                <a:t>PICOSEC</a:t>
              </a:r>
              <a:endParaRPr lang="en-US" sz="500" spc="-1" dirty="0"/>
            </a:p>
            <a:p>
              <a:r>
                <a:rPr lang="en-US" sz="500" spc="-1" dirty="0"/>
                <a:t>Micromegas</a:t>
              </a:r>
            </a:p>
          </p:txBody>
        </p:sp>
      </p:grpSp>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64" r:id="rId5"/>
    <p:sldLayoutId id="2147483665" r:id="rId6"/>
    <p:sldLayoutId id="2147483651" r:id="rId7"/>
    <p:sldLayoutId id="2147483683" r:id="rId8"/>
    <p:sldLayoutId id="2147483678" r:id="rId9"/>
    <p:sldLayoutId id="2147483676" r:id="rId10"/>
    <p:sldLayoutId id="2147483650" r:id="rId11"/>
    <p:sldLayoutId id="2147483666" r:id="rId12"/>
    <p:sldLayoutId id="2147483669" r:id="rId13"/>
    <p:sldLayoutId id="2147483653" r:id="rId14"/>
    <p:sldLayoutId id="2147483685" r:id="rId15"/>
    <p:sldLayoutId id="2147483684" r:id="rId16"/>
    <p:sldLayoutId id="2147483671" r:id="rId17"/>
    <p:sldLayoutId id="2147483690" r:id="rId18"/>
    <p:sldLayoutId id="2147483672" r:id="rId19"/>
    <p:sldLayoutId id="2147483687" r:id="rId20"/>
    <p:sldLayoutId id="2147483686" r:id="rId21"/>
    <p:sldLayoutId id="2147483654" r:id="rId22"/>
    <p:sldLayoutId id="2147483655" r:id="rId23"/>
    <p:sldLayoutId id="2147483691" r:id="rId24"/>
    <p:sldLayoutId id="2147483692" r:id="rId25"/>
    <p:sldLayoutId id="2147483667" r:id="rId26"/>
    <p:sldLayoutId id="2147483673" r:id="rId27"/>
    <p:sldLayoutId id="2147483674" r:id="rId28"/>
    <p:sldLayoutId id="2147483675" r:id="rId29"/>
    <p:sldLayoutId id="2147483681" r:id="rId30"/>
    <p:sldLayoutId id="2147483682" r:id="rId31"/>
    <p:sldLayoutId id="2147483693" r:id="rId32"/>
    <p:sldLayoutId id="2147483688" r:id="rId33"/>
    <p:sldLayoutId id="2147483689" r:id="rId34"/>
    <p:sldLayoutId id="2147483662" r:id="rId35"/>
    <p:sldLayoutId id="2147483695" r:id="rId36"/>
    <p:sldLayoutId id="2147483694" r:id="rId37"/>
    <p:sldLayoutId id="2147483668" r:id="rId38"/>
    <p:sldLayoutId id="2147483696" r:id="rId39"/>
    <p:sldLayoutId id="2147483697" r:id="rId40"/>
  </p:sldLayoutIdLst>
  <p:hf hdr="0"/>
  <p:txStyles>
    <p:title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p:titleStyle>
    <p:body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61" userDrawn="1">
          <p15:clr>
            <a:srgbClr val="F26B43"/>
          </p15:clr>
        </p15:guide>
        <p15:guide id="4" pos="7219"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hyperlink" Target="https://tel.archives-ouvertes.fr/tel-03167728" TargetMode="External"/><Relationship Id="rId4" Type="http://schemas.openxmlformats.org/officeDocument/2006/relationships/hyperlink" Target="https://doi.org/10.1016/j.nima.2018.04.033"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32.png"/><Relationship Id="rId4" Type="http://schemas.openxmlformats.org/officeDocument/2006/relationships/hyperlink" Target="https://doi.org/10.1016/j.nima.2021.16504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9.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0.png"/><Relationship Id="rId1" Type="http://schemas.openxmlformats.org/officeDocument/2006/relationships/slideLayout" Target="../slideLayouts/slideLayout3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7.png"/><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9.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3" Type="http://schemas.openxmlformats.org/officeDocument/2006/relationships/image" Target="../media/image56.png"/><Relationship Id="rId12" Type="http://schemas.openxmlformats.org/officeDocument/2006/relationships/image" Target="../media/image55.png"/><Relationship Id="rId7" Type="http://schemas.openxmlformats.org/officeDocument/2006/relationships/image" Target="../media/image1050.png"/><Relationship Id="rId2" Type="http://schemas.openxmlformats.org/officeDocument/2006/relationships/image" Target="../media/image54.png"/><Relationship Id="rId1" Type="http://schemas.openxmlformats.org/officeDocument/2006/relationships/slideLayout" Target="../slideLayouts/slideLayout39.xml"/><Relationship Id="rId11" Type="http://schemas.openxmlformats.org/officeDocument/2006/relationships/image" Target="../media/image58.png"/><Relationship Id="rId15" Type="http://schemas.openxmlformats.org/officeDocument/2006/relationships/image" Target="../media/image59.png"/><Relationship Id="rId9" Type="http://schemas.openxmlformats.org/officeDocument/2006/relationships/image" Target="../media/image51.pn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2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hyperlink" Target="mailto:alexandra.kallitsopoulou@cea.fr" TargetMode="Externa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indico.ph.liv.ac.uk/event/266/attachments/799/1097/Liverpool_picosec_seminar.pdf" TargetMode="External"/><Relationship Id="rId2" Type="http://schemas.openxmlformats.org/officeDocument/2006/relationships/image" Target="../media/image78.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hyperlink" Target="https://indico.ph.liv.ac.uk/event/266/attachments/799/1097/Liverpool_picosec_seminar.pdf" TargetMode="External"/><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hyperlink" Target="https://indico.ph.liv.ac.uk/event/266/attachments/799/1097/Liverpool_picosec_seminar.pdf" TargetMode="External"/><Relationship Id="rId2" Type="http://schemas.openxmlformats.org/officeDocument/2006/relationships/image" Target="../media/image80.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hyperlink" Target="https://indico.ph.liv.ac.uk/event/266/attachments/799/1097/Liverpool_picosec_seminar.pdf" TargetMode="External"/><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hyperlink" Target="https://indico.ph.liv.ac.uk/event/266/attachments/799/1097/Liverpool_picosec_seminar.pdf" TargetMode="External"/><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hyperlink" Target="https://indico.ph.liv.ac.uk/event/266/attachments/799/1097/Liverpool_picosec_seminar.pdf" TargetMode="External"/><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6.png"/><Relationship Id="rId1" Type="http://schemas.openxmlformats.org/officeDocument/2006/relationships/slideLayout" Target="../slideLayouts/slideLayout40.xml"/><Relationship Id="rId5" Type="http://schemas.openxmlformats.org/officeDocument/2006/relationships/image" Target="../media/image1530.png"/><Relationship Id="rId4" Type="http://schemas.openxmlformats.org/officeDocument/2006/relationships/image" Target="../media/image1520.pn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80.png"/><Relationship Id="rId7" Type="http://schemas.openxmlformats.org/officeDocument/2006/relationships/hyperlink" Target="https://doi.org/10.1016/j.nima.2018.04.033"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doi.org/10.1016/j.nima.2018.04.033"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gray">
          <a:xfrm>
            <a:off x="895178" y="1868144"/>
            <a:ext cx="10464161" cy="1274491"/>
          </a:xfrm>
          <a:prstGeom prst="rect">
            <a:avLst/>
          </a:prstGeom>
        </p:spPr>
        <p:txBody>
          <a:bodyPr vert="horz" lIns="0" tIns="0" rIns="0" bIns="0" rtlCol="0" anchor="t" anchorCtr="0">
            <a:noAutofit/>
          </a:bodyPr>
          <a:lstStyle>
            <a:lvl1pPr algn="l" defTabSz="914400" rtl="0" eaLnBrk="1" fontAlgn="base" latinLnBrk="0" hangingPunct="1">
              <a:lnSpc>
                <a:spcPts val="3800"/>
              </a:lnSpc>
              <a:spcBef>
                <a:spcPct val="0"/>
              </a:spcBef>
              <a:spcAft>
                <a:spcPct val="0"/>
              </a:spcAft>
              <a:buNone/>
              <a:defRPr lang="fr-FR" sz="2800" b="0" i="0" kern="1200" cap="all" baseline="0">
                <a:solidFill>
                  <a:srgbClr val="666666"/>
                </a:solidFill>
                <a:effectLst/>
                <a:latin typeface="+mj-lt"/>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Comic Sans MS" pitchFamily="66" charset="0"/>
              </a:defRPr>
            </a:lvl6pPr>
            <a:lvl7pPr marL="914400" algn="ctr" rtl="0" fontAlgn="base">
              <a:spcBef>
                <a:spcPct val="0"/>
              </a:spcBef>
              <a:spcAft>
                <a:spcPct val="0"/>
              </a:spcAft>
              <a:defRPr sz="3600">
                <a:solidFill>
                  <a:schemeClr val="tx2"/>
                </a:solidFill>
                <a:latin typeface="Comic Sans MS" pitchFamily="66" charset="0"/>
              </a:defRPr>
            </a:lvl7pPr>
            <a:lvl8pPr marL="1371600" algn="ctr" rtl="0" fontAlgn="base">
              <a:spcBef>
                <a:spcPct val="0"/>
              </a:spcBef>
              <a:spcAft>
                <a:spcPct val="0"/>
              </a:spcAft>
              <a:defRPr sz="3600">
                <a:solidFill>
                  <a:schemeClr val="tx2"/>
                </a:solidFill>
                <a:latin typeface="Comic Sans MS" pitchFamily="66" charset="0"/>
              </a:defRPr>
            </a:lvl8pPr>
            <a:lvl9pPr marL="1828800" algn="ctr" rtl="0" fontAlgn="base">
              <a:spcBef>
                <a:spcPct val="0"/>
              </a:spcBef>
              <a:spcAft>
                <a:spcPct val="0"/>
              </a:spcAft>
              <a:defRPr sz="3600">
                <a:solidFill>
                  <a:schemeClr val="tx2"/>
                </a:solidFill>
                <a:latin typeface="Comic Sans MS" pitchFamily="66" charset="0"/>
              </a:defRPr>
            </a:lvl9pPr>
          </a:lstStyle>
          <a:p>
            <a:pPr algn="ctr">
              <a:lnSpc>
                <a:spcPct val="100000"/>
              </a:lnSpc>
            </a:pPr>
            <a:endParaRPr lang="en-US" sz="1800" cap="none" dirty="0">
              <a:solidFill>
                <a:srgbClr val="002060"/>
              </a:solidFill>
              <a:latin typeface="+mn-lt"/>
            </a:endParaRPr>
          </a:p>
          <a:p>
            <a:pPr algn="ctr"/>
            <a:r>
              <a:rPr lang="en-US" sz="2600" b="1" i="1" cap="none" dirty="0">
                <a:solidFill>
                  <a:srgbClr val="C00000"/>
                </a:solidFill>
                <a:effectLst>
                  <a:outerShdw blurRad="38100" dist="38100" dir="2700000" algn="tl">
                    <a:srgbClr val="000000">
                      <a:alpha val="43137"/>
                    </a:srgbClr>
                  </a:outerShdw>
                </a:effectLst>
                <a:latin typeface="+mn-lt"/>
              </a:rPr>
              <a:t>Foundational Principle : Single Photoelectron Response </a:t>
            </a:r>
          </a:p>
          <a:p>
            <a:pPr algn="ctr"/>
            <a:r>
              <a:rPr lang="en-US" sz="2600" b="1" i="1" cap="none" dirty="0">
                <a:solidFill>
                  <a:srgbClr val="C00000"/>
                </a:solidFill>
                <a:effectLst>
                  <a:outerShdw blurRad="38100" dist="38100" dir="2700000" algn="tl">
                    <a:srgbClr val="000000">
                      <a:alpha val="43137"/>
                    </a:srgbClr>
                  </a:outerShdw>
                </a:effectLst>
                <a:latin typeface="+mn-lt"/>
              </a:rPr>
              <a:t>Modeling &amp; Feasibility studies</a:t>
            </a:r>
          </a:p>
        </p:txBody>
      </p:sp>
      <p:sp>
        <p:nvSpPr>
          <p:cNvPr id="8" name="Rectangle 7"/>
          <p:cNvSpPr/>
          <p:nvPr/>
        </p:nvSpPr>
        <p:spPr>
          <a:xfrm>
            <a:off x="1147723" y="5137853"/>
            <a:ext cx="10194599" cy="836704"/>
          </a:xfrm>
          <a:prstGeom prst="rect">
            <a:avLst/>
          </a:prstGeom>
        </p:spPr>
        <p:txBody>
          <a:bodyPr wrap="square">
            <a:spAutoFit/>
          </a:bodyPr>
          <a:lstStyle/>
          <a:p>
            <a:pPr algn="ctr"/>
            <a:r>
              <a:rPr lang="en-US" sz="1600" b="1" dirty="0"/>
              <a:t>Alexandra </a:t>
            </a:r>
            <a:r>
              <a:rPr lang="en-US" sz="1600" b="1" dirty="0" err="1"/>
              <a:t>Kallitsopoulou</a:t>
            </a:r>
            <a:r>
              <a:rPr lang="en-US" sz="1600" b="1" dirty="0"/>
              <a:t>, </a:t>
            </a:r>
            <a:r>
              <a:rPr lang="en-US" sz="1600" dirty="0"/>
              <a:t>Thomas Papaevangelou</a:t>
            </a:r>
            <a:br>
              <a:rPr lang="en-US" sz="1600" b="1" dirty="0"/>
            </a:br>
            <a:r>
              <a:rPr lang="en-US" sz="1600" dirty="0"/>
              <a:t>PhD Candidate</a:t>
            </a:r>
            <a:r>
              <a:rPr lang="en-US" sz="1600" b="1" dirty="0"/>
              <a:t> </a:t>
            </a:r>
            <a:br>
              <a:rPr lang="en-US" sz="1600" b="1" dirty="0"/>
            </a:br>
            <a:r>
              <a:rPr lang="fr-FR" sz="1500" i="1" dirty="0"/>
              <a:t>CEA/IRFU/Université Paris – Saclay</a:t>
            </a:r>
          </a:p>
        </p:txBody>
      </p:sp>
      <p:sp>
        <p:nvSpPr>
          <p:cNvPr id="9" name="Rectangle 8"/>
          <p:cNvSpPr/>
          <p:nvPr/>
        </p:nvSpPr>
        <p:spPr>
          <a:xfrm>
            <a:off x="4551832" y="4120131"/>
            <a:ext cx="3048142" cy="369332"/>
          </a:xfrm>
          <a:prstGeom prst="rect">
            <a:avLst/>
          </a:prstGeom>
        </p:spPr>
        <p:txBody>
          <a:bodyPr wrap="none">
            <a:spAutoFit/>
          </a:bodyPr>
          <a:lstStyle/>
          <a:p>
            <a:r>
              <a:rPr lang="en-US" b="1" dirty="0"/>
              <a:t>Thursday, 21</a:t>
            </a:r>
            <a:r>
              <a:rPr lang="en-US" b="1" baseline="30000" dirty="0"/>
              <a:t>st</a:t>
            </a:r>
            <a:r>
              <a:rPr lang="en-US" b="1" dirty="0"/>
              <a:t> March 2024</a:t>
            </a:r>
            <a:endParaRPr lang="fr-FR" dirty="0"/>
          </a:p>
        </p:txBody>
      </p:sp>
      <p:sp>
        <p:nvSpPr>
          <p:cNvPr id="11" name="Rectangle 10"/>
          <p:cNvSpPr/>
          <p:nvPr/>
        </p:nvSpPr>
        <p:spPr>
          <a:xfrm>
            <a:off x="3708103" y="3750799"/>
            <a:ext cx="5073826" cy="369332"/>
          </a:xfrm>
          <a:prstGeom prst="rect">
            <a:avLst/>
          </a:prstGeom>
        </p:spPr>
        <p:txBody>
          <a:bodyPr wrap="none">
            <a:spAutoFit/>
          </a:bodyPr>
          <a:lstStyle/>
          <a:p>
            <a:pPr algn="ctr"/>
            <a:r>
              <a:rPr lang="fr-FR" b="1" i="1" dirty="0">
                <a:ea typeface="Times"/>
                <a:cs typeface="Times"/>
                <a:sym typeface="Times"/>
              </a:rPr>
              <a:t>Journées 2024 de l'atelier détecteurs gazeux</a:t>
            </a:r>
          </a:p>
        </p:txBody>
      </p:sp>
      <p:sp>
        <p:nvSpPr>
          <p:cNvPr id="2" name="Rectangle 1">
            <a:extLst>
              <a:ext uri="{FF2B5EF4-FFF2-40B4-BE49-F238E27FC236}">
                <a16:creationId xmlns:a16="http://schemas.microsoft.com/office/drawing/2014/main" id="{A3F3F918-F338-DF75-8753-5919929A2375}"/>
              </a:ext>
            </a:extLst>
          </p:cNvPr>
          <p:cNvSpPr/>
          <p:nvPr/>
        </p:nvSpPr>
        <p:spPr>
          <a:xfrm>
            <a:off x="1029958" y="6313440"/>
            <a:ext cx="10194599" cy="323165"/>
          </a:xfrm>
          <a:prstGeom prst="rect">
            <a:avLst/>
          </a:prstGeom>
        </p:spPr>
        <p:txBody>
          <a:bodyPr wrap="square">
            <a:spAutoFit/>
          </a:bodyPr>
          <a:lstStyle/>
          <a:p>
            <a:pPr algn="ctr"/>
            <a:r>
              <a:rPr lang="fr-FR" sz="1500" i="1" dirty="0"/>
              <a:t>On </a:t>
            </a:r>
            <a:r>
              <a:rPr lang="fr-FR" sz="1500" i="1" dirty="0" err="1"/>
              <a:t>behalf</a:t>
            </a:r>
            <a:r>
              <a:rPr lang="fr-FR" sz="1500" i="1" dirty="0"/>
              <a:t> of PICOSEC Micromegas Collaboration </a:t>
            </a:r>
          </a:p>
        </p:txBody>
      </p:sp>
      <p:sp>
        <p:nvSpPr>
          <p:cNvPr id="3" name="Rectangle 2">
            <a:extLst>
              <a:ext uri="{FF2B5EF4-FFF2-40B4-BE49-F238E27FC236}">
                <a16:creationId xmlns:a16="http://schemas.microsoft.com/office/drawing/2014/main" id="{0E1AD708-EB18-817D-0B71-92E3048ABE6A}"/>
              </a:ext>
            </a:extLst>
          </p:cNvPr>
          <p:cNvSpPr/>
          <p:nvPr/>
        </p:nvSpPr>
        <p:spPr>
          <a:xfrm>
            <a:off x="5698624" y="4411678"/>
            <a:ext cx="782587" cy="323165"/>
          </a:xfrm>
          <a:prstGeom prst="rect">
            <a:avLst/>
          </a:prstGeom>
        </p:spPr>
        <p:txBody>
          <a:bodyPr wrap="none">
            <a:spAutoFit/>
          </a:bodyPr>
          <a:lstStyle/>
          <a:p>
            <a:pPr algn="ctr"/>
            <a:r>
              <a:rPr lang="en-US" sz="1500" b="1" dirty="0"/>
              <a:t>GANIL</a:t>
            </a:r>
            <a:endParaRPr lang="fr-FR" sz="1500" b="1" dirty="0"/>
          </a:p>
        </p:txBody>
      </p:sp>
    </p:spTree>
    <p:extLst>
      <p:ext uri="{BB962C8B-B14F-4D97-AF65-F5344CB8AC3E}">
        <p14:creationId xmlns:p14="http://schemas.microsoft.com/office/powerpoint/2010/main" val="206429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Observables</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10</a:t>
            </a:fld>
            <a:endParaRPr lang="fr-FR" sz="1000" dirty="0">
              <a:solidFill>
                <a:srgbClr val="666666"/>
              </a:solidFill>
              <a:cs typeface="Times" panose="02020603050405020304" pitchFamily="18" charset="0"/>
            </a:endParaRPr>
          </a:p>
        </p:txBody>
      </p:sp>
      <p:sp>
        <p:nvSpPr>
          <p:cNvPr id="13" name="Line 4"/>
          <p:cNvSpPr/>
          <p:nvPr/>
        </p:nvSpPr>
        <p:spPr>
          <a:xfrm>
            <a:off x="6214332" y="949491"/>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grpSp>
        <p:nvGrpSpPr>
          <p:cNvPr id="14" name="Group 13"/>
          <p:cNvGrpSpPr/>
          <p:nvPr/>
        </p:nvGrpSpPr>
        <p:grpSpPr>
          <a:xfrm>
            <a:off x="7211361" y="1303447"/>
            <a:ext cx="4138558" cy="4164259"/>
            <a:chOff x="2567608" y="3360896"/>
            <a:chExt cx="3558707" cy="3517693"/>
          </a:xfrm>
        </p:grpSpPr>
        <p:pic>
          <p:nvPicPr>
            <p:cNvPr id="10" name="Picture 9"/>
            <p:cNvPicPr>
              <a:picLocks noChangeAspect="1"/>
            </p:cNvPicPr>
            <p:nvPr/>
          </p:nvPicPr>
          <p:blipFill>
            <a:blip r:embed="rId3"/>
            <a:stretch>
              <a:fillRect/>
            </a:stretch>
          </p:blipFill>
          <p:spPr>
            <a:xfrm>
              <a:off x="2567608" y="3360896"/>
              <a:ext cx="3186320" cy="3113311"/>
            </a:xfrm>
            <a:prstGeom prst="rect">
              <a:avLst/>
            </a:prstGeom>
          </p:spPr>
        </p:pic>
        <p:sp>
          <p:nvSpPr>
            <p:cNvPr id="35" name="TextBox 34">
              <a:extLst>
                <a:ext uri="{FF2B5EF4-FFF2-40B4-BE49-F238E27FC236}">
                  <a16:creationId xmlns:a16="http://schemas.microsoft.com/office/drawing/2014/main" id="{BF357A06-9C0C-1A4D-FABE-6F0FD691A68A}"/>
                </a:ext>
              </a:extLst>
            </p:cNvPr>
            <p:cNvSpPr txBox="1"/>
            <p:nvPr/>
          </p:nvSpPr>
          <p:spPr>
            <a:xfrm>
              <a:off x="2685202" y="6416924"/>
              <a:ext cx="3441113" cy="461665"/>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J.Borteldt</a:t>
              </a:r>
              <a:r>
                <a:rPr lang="en-GB" sz="800" dirty="0"/>
                <a:t>, et al. </a:t>
              </a:r>
              <a:r>
                <a:rPr lang="en-GB" sz="800" i="1" dirty="0">
                  <a:cs typeface="Times New Roman" panose="02020603050405020304" pitchFamily="18" charset="0"/>
                </a:rPr>
                <a:t>“</a:t>
              </a:r>
              <a:r>
                <a:rPr lang="en-US" sz="800" dirty="0"/>
                <a:t>PICOSEC: Charged particle timing at sub-25 picosecond precision with a </a:t>
              </a:r>
              <a:r>
                <a:rPr lang="fr-FR" sz="800" dirty="0" err="1"/>
                <a:t>Micromegas</a:t>
              </a:r>
              <a:r>
                <a:rPr lang="fr-FR" sz="800" dirty="0"/>
                <a:t> </a:t>
              </a:r>
              <a:r>
                <a:rPr lang="fr-FR" sz="800" dirty="0" err="1"/>
                <a:t>based</a:t>
              </a:r>
              <a:r>
                <a:rPr lang="fr-FR" sz="800" dirty="0"/>
                <a:t> detector</a:t>
              </a:r>
              <a:r>
                <a:rPr lang="en-GB" sz="800" i="1" dirty="0">
                  <a:cs typeface="Times New Roman" panose="02020603050405020304" pitchFamily="18" charset="0"/>
                </a:rPr>
                <a:t>”, </a:t>
              </a: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(2021)</a:t>
              </a:r>
              <a:r>
                <a:rPr lang="fr-FR" sz="800" dirty="0">
                  <a:latin typeface="NexusSans"/>
                  <a:hlinkClick r:id="rId4" tooltip="Persistent link using digital object identifier"/>
                </a:rPr>
                <a:t>https://doi.org/10.1016/j.nima.2018.04.033</a:t>
              </a:r>
              <a:endParaRPr lang="fr-FR" sz="800" dirty="0">
                <a:latin typeface="NexusSans"/>
              </a:endParaRPr>
            </a:p>
          </p:txBody>
        </p:sp>
      </p:grpSp>
      <p:sp>
        <p:nvSpPr>
          <p:cNvPr id="4" name="Footer Placeholder 3"/>
          <p:cNvSpPr>
            <a:spLocks noGrp="1"/>
          </p:cNvSpPr>
          <p:nvPr>
            <p:ph type="ftr" idx="12"/>
          </p:nvPr>
        </p:nvSpPr>
        <p:spPr>
          <a:xfrm>
            <a:off x="3807056" y="6433197"/>
            <a:ext cx="4992439" cy="365125"/>
          </a:xfrm>
        </p:spPr>
        <p:txBody>
          <a:bodyPr/>
          <a:lstStyle/>
          <a:p>
            <a:pPr algn="ctr"/>
            <a:r>
              <a:rPr lang="fr-FR" i="1" dirty="0">
                <a:ea typeface="Times"/>
              </a:rPr>
              <a:t>Journées 2024 de l'atelier détecteurs gazeux</a:t>
            </a:r>
            <a:endParaRPr lang="fr-FR" dirty="0">
              <a:latin typeface="Times"/>
              <a:ea typeface="Times"/>
              <a:cs typeface="Times"/>
              <a:sym typeface="Times"/>
            </a:endParaRPr>
          </a:p>
        </p:txBody>
      </p:sp>
      <p:sp>
        <p:nvSpPr>
          <p:cNvPr id="11" name="TextBox 9"/>
          <p:cNvSpPr txBox="1"/>
          <p:nvPr/>
        </p:nvSpPr>
        <p:spPr>
          <a:xfrm>
            <a:off x="182721" y="1881749"/>
            <a:ext cx="6918396" cy="29623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Data taking &amp; Output </a:t>
            </a:r>
          </a:p>
          <a:p>
            <a:pPr marL="304815" indent="-304815">
              <a:lnSpc>
                <a:spcPts val="2079"/>
              </a:lnSpc>
              <a:buFont typeface="Arial" panose="020B0604020202020204" pitchFamily="34" charset="0"/>
              <a:buChar char="•"/>
            </a:pPr>
            <a:endParaRPr lang="en-US" sz="2200" dirty="0">
              <a:solidFill>
                <a:srgbClr val="C00000"/>
              </a:solidFill>
            </a:endParaRPr>
          </a:p>
          <a:p>
            <a:pPr marL="609630" lvl="1" indent="-304815">
              <a:lnSpc>
                <a:spcPts val="2079"/>
              </a:lnSpc>
              <a:buFont typeface="Arial" panose="020B0604020202020204" pitchFamily="34" charset="0"/>
              <a:buChar char="•"/>
            </a:pPr>
            <a:r>
              <a:rPr lang="en-US" sz="2000" dirty="0">
                <a:solidFill>
                  <a:srgbClr val="000000"/>
                </a:solidFill>
              </a:rPr>
              <a:t>Signal Arrival Time has a </a:t>
            </a:r>
            <a:br>
              <a:rPr lang="en-US" sz="2000" dirty="0">
                <a:solidFill>
                  <a:srgbClr val="000000"/>
                </a:solidFill>
              </a:rPr>
            </a:br>
            <a:r>
              <a:rPr lang="en-US" sz="2000" u="sng" dirty="0">
                <a:solidFill>
                  <a:srgbClr val="000000"/>
                </a:solidFill>
              </a:rPr>
              <a:t>dependence</a:t>
            </a:r>
            <a:r>
              <a:rPr lang="en-US" sz="2000" dirty="0">
                <a:solidFill>
                  <a:srgbClr val="000000"/>
                </a:solidFill>
              </a:rPr>
              <a:t> on Electron peak charge</a:t>
            </a:r>
          </a:p>
          <a:p>
            <a:pPr marL="609630" lvl="1" indent="-304815">
              <a:lnSpc>
                <a:spcPts val="2079"/>
              </a:lnSpc>
              <a:buFont typeface="Arial" panose="020B0604020202020204" pitchFamily="34" charset="0"/>
              <a:buChar char="•"/>
            </a:pPr>
            <a:endParaRPr lang="en-US" sz="2000" dirty="0">
              <a:solidFill>
                <a:srgbClr val="000000"/>
              </a:solidFill>
            </a:endParaRPr>
          </a:p>
          <a:p>
            <a:pPr marL="609630" lvl="1" indent="-304815">
              <a:lnSpc>
                <a:spcPts val="2079"/>
              </a:lnSpc>
              <a:buFont typeface="Arial" panose="020B0604020202020204" pitchFamily="34" charset="0"/>
              <a:buChar char="•"/>
            </a:pPr>
            <a:r>
              <a:rPr lang="en-US" sz="2000" dirty="0"/>
              <a:t>Timing resolution </a:t>
            </a:r>
            <a:r>
              <a:rPr lang="en-US" sz="2000" u="sng" dirty="0"/>
              <a:t>improves</a:t>
            </a:r>
            <a:r>
              <a:rPr lang="en-US" sz="2000" dirty="0"/>
              <a:t> with </a:t>
            </a:r>
          </a:p>
          <a:p>
            <a:pPr marL="914399" lvl="2" indent="-304815">
              <a:lnSpc>
                <a:spcPts val="2079"/>
              </a:lnSpc>
              <a:buFont typeface="Arial" panose="020B0604020202020204" pitchFamily="34" charset="0"/>
              <a:buChar char="•"/>
            </a:pPr>
            <a:r>
              <a:rPr lang="en-US" sz="2000" b="1" dirty="0">
                <a:solidFill>
                  <a:srgbClr val="FF0000"/>
                </a:solidFill>
              </a:rPr>
              <a:t>Higher drift field </a:t>
            </a:r>
            <a:r>
              <a:rPr lang="en-US" sz="2000" dirty="0">
                <a:solidFill>
                  <a:srgbClr val="FF0000"/>
                </a:solidFill>
              </a:rPr>
              <a:t>&amp; </a:t>
            </a:r>
          </a:p>
          <a:p>
            <a:pPr marL="914399" lvl="2" indent="-304815">
              <a:lnSpc>
                <a:spcPts val="2079"/>
              </a:lnSpc>
              <a:buFont typeface="Arial" panose="020B0604020202020204" pitchFamily="34" charset="0"/>
              <a:buChar char="•"/>
            </a:pPr>
            <a:endParaRPr lang="en-US" sz="2000" b="1" dirty="0">
              <a:solidFill>
                <a:srgbClr val="FF0000"/>
              </a:solidFill>
            </a:endParaRPr>
          </a:p>
          <a:p>
            <a:pPr marL="914399" lvl="2" indent="-304815">
              <a:lnSpc>
                <a:spcPts val="2079"/>
              </a:lnSpc>
              <a:buFont typeface="Arial" panose="020B0604020202020204" pitchFamily="34" charset="0"/>
              <a:buChar char="•"/>
            </a:pPr>
            <a:endParaRPr lang="en-US" sz="2000" b="1" dirty="0">
              <a:solidFill>
                <a:srgbClr val="FF0000"/>
              </a:solidFill>
            </a:endParaRPr>
          </a:p>
          <a:p>
            <a:pPr marL="914399" lvl="2" indent="-304815">
              <a:lnSpc>
                <a:spcPts val="2079"/>
              </a:lnSpc>
              <a:buFont typeface="Arial" panose="020B0604020202020204" pitchFamily="34" charset="0"/>
              <a:buChar char="•"/>
            </a:pPr>
            <a:endParaRPr lang="en-US" sz="2000" b="1" dirty="0">
              <a:solidFill>
                <a:srgbClr val="FF0000"/>
              </a:solidFill>
            </a:endParaRPr>
          </a:p>
          <a:p>
            <a:pPr marL="914399" lvl="2" indent="-304815">
              <a:lnSpc>
                <a:spcPts val="2079"/>
              </a:lnSpc>
              <a:buFont typeface="Arial" panose="020B0604020202020204" pitchFamily="34" charset="0"/>
              <a:buChar char="•"/>
            </a:pPr>
            <a:r>
              <a:rPr lang="en-US" sz="2000" b="1" dirty="0">
                <a:solidFill>
                  <a:srgbClr val="FF0000"/>
                </a:solidFill>
              </a:rPr>
              <a:t>Smaller gap</a:t>
            </a:r>
            <a:r>
              <a:rPr lang="en-US" sz="2000" dirty="0">
                <a:solidFill>
                  <a:srgbClr val="FF0000"/>
                </a:solidFill>
              </a:rPr>
              <a:t>(</a:t>
            </a:r>
            <a:r>
              <a:rPr lang="en-US" sz="2000" b="1" dirty="0">
                <a:solidFill>
                  <a:srgbClr val="FF0000"/>
                </a:solidFill>
              </a:rPr>
              <a:t>&lt;50ps for 120</a:t>
            </a:r>
            <a:r>
              <a:rPr lang="el-GR" sz="2000" b="1" dirty="0">
                <a:solidFill>
                  <a:srgbClr val="FF0000"/>
                </a:solidFill>
              </a:rPr>
              <a:t>μ</a:t>
            </a:r>
            <a:r>
              <a:rPr lang="en-US" sz="2000" b="1" dirty="0">
                <a:solidFill>
                  <a:srgbClr val="FF0000"/>
                </a:solidFill>
              </a:rPr>
              <a:t>m </a:t>
            </a:r>
            <a:r>
              <a:rPr lang="en-US" sz="2000" dirty="0">
                <a:solidFill>
                  <a:srgbClr val="FF0000"/>
                </a:solidFill>
              </a:rPr>
              <a:t>for single </a:t>
            </a:r>
            <a:r>
              <a:rPr lang="en-US" sz="2000" dirty="0" err="1">
                <a:solidFill>
                  <a:srgbClr val="FF0000"/>
                </a:solidFill>
              </a:rPr>
              <a:t>pe</a:t>
            </a:r>
            <a:r>
              <a:rPr lang="en-US" sz="2000" dirty="0">
                <a:solidFill>
                  <a:srgbClr val="FF0000"/>
                </a:solidFill>
              </a:rPr>
              <a:t>)</a:t>
            </a:r>
          </a:p>
        </p:txBody>
      </p:sp>
      <p:grpSp>
        <p:nvGrpSpPr>
          <p:cNvPr id="15" name="Group 14"/>
          <p:cNvGrpSpPr/>
          <p:nvPr/>
        </p:nvGrpSpPr>
        <p:grpSpPr>
          <a:xfrm>
            <a:off x="6704464" y="1506948"/>
            <a:ext cx="4645455" cy="3709639"/>
            <a:chOff x="1925948" y="2989226"/>
            <a:chExt cx="3899870" cy="3046720"/>
          </a:xfrm>
        </p:grpSpPr>
        <p:sp>
          <p:nvSpPr>
            <p:cNvPr id="16" name="TextBox 15">
              <a:extLst>
                <a:ext uri="{FF2B5EF4-FFF2-40B4-BE49-F238E27FC236}">
                  <a16:creationId xmlns:a16="http://schemas.microsoft.com/office/drawing/2014/main" id="{BF357A06-9C0C-1A4D-FABE-6F0FD691A68A}"/>
                </a:ext>
              </a:extLst>
            </p:cNvPr>
            <p:cNvSpPr txBox="1"/>
            <p:nvPr/>
          </p:nvSpPr>
          <p:spPr>
            <a:xfrm>
              <a:off x="2819230" y="5530473"/>
              <a:ext cx="2591671" cy="505473"/>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L.Sohl</a:t>
              </a:r>
              <a:r>
                <a:rPr lang="en-GB" sz="800" dirty="0"/>
                <a:t>-PhD Thesis </a:t>
              </a:r>
              <a:r>
                <a:rPr lang="en-GB" sz="800" i="1" dirty="0">
                  <a:cs typeface="Times New Roman" panose="02020603050405020304" pitchFamily="18" charset="0"/>
                </a:rPr>
                <a:t>“Development of a PICOSEC </a:t>
              </a:r>
              <a:r>
                <a:rPr lang="en-GB" sz="800" i="1" dirty="0" err="1">
                  <a:cs typeface="Times New Roman" panose="02020603050405020304" pitchFamily="18" charset="0"/>
                </a:rPr>
                <a:t>Micromegas</a:t>
              </a:r>
              <a:r>
                <a:rPr lang="en-GB" sz="800" i="1" dirty="0">
                  <a:cs typeface="Times New Roman" panose="02020603050405020304" pitchFamily="18" charset="0"/>
                </a:rPr>
                <a:t> for fast timing in high rate </a:t>
              </a:r>
              <a:r>
                <a:rPr lang="fr-FR" sz="800" dirty="0">
                  <a:hlinkClick r:id="rId5"/>
                </a:rPr>
                <a:t>(archives-ouvertes.fr)</a:t>
              </a:r>
              <a:endParaRPr lang="fr-FR" sz="800" dirty="0"/>
            </a:p>
          </p:txBody>
        </p:sp>
        <p:pic>
          <p:nvPicPr>
            <p:cNvPr id="17" name="Picture 16"/>
            <p:cNvPicPr>
              <a:picLocks noChangeAspect="1"/>
            </p:cNvPicPr>
            <p:nvPr/>
          </p:nvPicPr>
          <p:blipFill>
            <a:blip r:embed="rId6"/>
            <a:stretch>
              <a:fillRect/>
            </a:stretch>
          </p:blipFill>
          <p:spPr>
            <a:xfrm>
              <a:off x="1925948" y="2989226"/>
              <a:ext cx="3899870" cy="2555814"/>
            </a:xfrm>
            <a:prstGeom prst="rect">
              <a:avLst/>
            </a:prstGeom>
          </p:spPr>
        </p:pic>
      </p:grpSp>
      <p:grpSp>
        <p:nvGrpSpPr>
          <p:cNvPr id="18" name="Group 17"/>
          <p:cNvGrpSpPr/>
          <p:nvPr/>
        </p:nvGrpSpPr>
        <p:grpSpPr>
          <a:xfrm>
            <a:off x="6460070" y="1424763"/>
            <a:ext cx="5233002" cy="3791824"/>
            <a:chOff x="1293327" y="2968091"/>
            <a:chExt cx="4791595" cy="3727018"/>
          </a:xfrm>
        </p:grpSpPr>
        <p:pic>
          <p:nvPicPr>
            <p:cNvPr id="19" name="Picture 18"/>
            <p:cNvPicPr>
              <a:picLocks noChangeAspect="1"/>
            </p:cNvPicPr>
            <p:nvPr/>
          </p:nvPicPr>
          <p:blipFill>
            <a:blip r:embed="rId7"/>
            <a:stretch>
              <a:fillRect/>
            </a:stretch>
          </p:blipFill>
          <p:spPr>
            <a:xfrm>
              <a:off x="1293327" y="2968091"/>
              <a:ext cx="4791595" cy="3277522"/>
            </a:xfrm>
            <a:prstGeom prst="rect">
              <a:avLst/>
            </a:prstGeom>
          </p:spPr>
        </p:pic>
        <p:sp>
          <p:nvSpPr>
            <p:cNvPr id="20" name="TextBox 19">
              <a:extLst>
                <a:ext uri="{FF2B5EF4-FFF2-40B4-BE49-F238E27FC236}">
                  <a16:creationId xmlns:a16="http://schemas.microsoft.com/office/drawing/2014/main" id="{BF357A06-9C0C-1A4D-FABE-6F0FD691A68A}"/>
                </a:ext>
              </a:extLst>
            </p:cNvPr>
            <p:cNvSpPr txBox="1"/>
            <p:nvPr/>
          </p:nvSpPr>
          <p:spPr>
            <a:xfrm>
              <a:off x="2861096" y="6136135"/>
              <a:ext cx="2705418" cy="558974"/>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L.Sohl</a:t>
              </a:r>
              <a:r>
                <a:rPr lang="en-GB" sz="800" dirty="0"/>
                <a:t>-PhD Thesis </a:t>
              </a:r>
              <a:r>
                <a:rPr lang="en-GB" sz="800" i="1" dirty="0">
                  <a:cs typeface="Times New Roman" panose="02020603050405020304" pitchFamily="18" charset="0"/>
                </a:rPr>
                <a:t>“Development of a PICOSEC </a:t>
              </a:r>
              <a:r>
                <a:rPr lang="en-GB" sz="800" i="1" dirty="0" err="1">
                  <a:cs typeface="Times New Roman" panose="02020603050405020304" pitchFamily="18" charset="0"/>
                </a:rPr>
                <a:t>Micromegas</a:t>
              </a:r>
              <a:r>
                <a:rPr lang="en-GB" sz="800" i="1" dirty="0">
                  <a:cs typeface="Times New Roman" panose="02020603050405020304" pitchFamily="18" charset="0"/>
                </a:rPr>
                <a:t> for fast timing in high rate </a:t>
              </a:r>
              <a:r>
                <a:rPr lang="fr-FR" sz="800" dirty="0">
                  <a:hlinkClick r:id="rId5"/>
                </a:rPr>
                <a:t>(archives-ouvertes.fr)</a:t>
              </a:r>
              <a:endParaRPr lang="fr-FR" sz="800" dirty="0"/>
            </a:p>
          </p:txBody>
        </p:sp>
      </p:grpSp>
      <p:sp>
        <p:nvSpPr>
          <p:cNvPr id="5" name="Line 13">
            <a:extLst>
              <a:ext uri="{FF2B5EF4-FFF2-40B4-BE49-F238E27FC236}">
                <a16:creationId xmlns:a16="http://schemas.microsoft.com/office/drawing/2014/main" id="{86610C93-C5F3-8BD6-072B-D4123DE2454C}"/>
              </a:ext>
            </a:extLst>
          </p:cNvPr>
          <p:cNvSpPr/>
          <p:nvPr/>
        </p:nvSpPr>
        <p:spPr>
          <a:xfrm>
            <a:off x="3498281" y="3617479"/>
            <a:ext cx="4992439" cy="615455"/>
          </a:xfrm>
          <a:prstGeom prst="line">
            <a:avLst/>
          </a:prstGeom>
          <a:ln>
            <a:solidFill>
              <a:srgbClr val="FD0202"/>
            </a:solidFill>
            <a:headEnd type="none" w="med" len="med"/>
            <a:tailEnd type="arrow" w="med" len="med"/>
          </a:ln>
        </p:spPr>
        <p:style>
          <a:lnRef idx="3">
            <a:schemeClr val="dk1"/>
          </a:lnRef>
          <a:fillRef idx="0">
            <a:schemeClr val="dk1"/>
          </a:fillRef>
          <a:effectRef idx="2">
            <a:schemeClr val="dk1"/>
          </a:effectRef>
          <a:fontRef idx="minor">
            <a:schemeClr val="tx1"/>
          </a:fontRef>
        </p:style>
        <p:txBody>
          <a:bodyPr/>
          <a:lstStyle/>
          <a:p>
            <a:endParaRPr lang="el-GR"/>
          </a:p>
        </p:txBody>
      </p:sp>
      <p:sp>
        <p:nvSpPr>
          <p:cNvPr id="6" name="Line 13">
            <a:extLst>
              <a:ext uri="{FF2B5EF4-FFF2-40B4-BE49-F238E27FC236}">
                <a16:creationId xmlns:a16="http://schemas.microsoft.com/office/drawing/2014/main" id="{29FA6BFE-F0A6-DD31-0470-ED1F637F37BB}"/>
              </a:ext>
            </a:extLst>
          </p:cNvPr>
          <p:cNvSpPr/>
          <p:nvPr/>
        </p:nvSpPr>
        <p:spPr>
          <a:xfrm flipV="1">
            <a:off x="6214332" y="4280046"/>
            <a:ext cx="4994456" cy="409874"/>
          </a:xfrm>
          <a:prstGeom prst="line">
            <a:avLst/>
          </a:prstGeom>
          <a:ln>
            <a:solidFill>
              <a:srgbClr val="FD0202"/>
            </a:solidFill>
            <a:headEnd type="none" w="med" len="med"/>
            <a:tailEnd type="arrow" w="med" len="med"/>
          </a:ln>
        </p:spPr>
        <p:style>
          <a:lnRef idx="3">
            <a:schemeClr val="dk1"/>
          </a:lnRef>
          <a:fillRef idx="0">
            <a:schemeClr val="dk1"/>
          </a:fillRef>
          <a:effectRef idx="2">
            <a:schemeClr val="dk1"/>
          </a:effectRef>
          <a:fontRef idx="minor">
            <a:schemeClr val="tx1"/>
          </a:fontRef>
        </p:style>
        <p:txBody>
          <a:bodyPr/>
          <a:lstStyle/>
          <a:p>
            <a:endParaRPr lang="el-GR"/>
          </a:p>
        </p:txBody>
      </p:sp>
    </p:spTree>
    <p:extLst>
      <p:ext uri="{BB962C8B-B14F-4D97-AF65-F5344CB8AC3E}">
        <p14:creationId xmlns:p14="http://schemas.microsoft.com/office/powerpoint/2010/main" val="390338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11</a:t>
            </a:fld>
            <a:endParaRPr lang="fr-FR" sz="1000" dirty="0">
              <a:solidFill>
                <a:srgbClr val="666666"/>
              </a:solidFill>
              <a:cs typeface="Times" panose="02020603050405020304" pitchFamily="18" charset="0"/>
            </a:endParaRPr>
          </a:p>
        </p:txBody>
      </p:sp>
      <p:sp>
        <p:nvSpPr>
          <p:cNvPr id="26" name="Rectangle 25"/>
          <p:cNvSpPr/>
          <p:nvPr/>
        </p:nvSpPr>
        <p:spPr>
          <a:xfrm>
            <a:off x="2971986" y="2155658"/>
            <a:ext cx="6357041" cy="630942"/>
          </a:xfrm>
          <a:prstGeom prst="rect">
            <a:avLst/>
          </a:prstGeom>
        </p:spPr>
        <p:txBody>
          <a:bodyPr wrap="square">
            <a:spAutoFit/>
          </a:bodyPr>
          <a:lstStyle/>
          <a:p>
            <a:pPr marL="304815" indent="-304815">
              <a:lnSpc>
                <a:spcPts val="2079"/>
              </a:lnSpc>
              <a:buFont typeface="Arial" panose="020B0604020202020204" pitchFamily="34" charset="0"/>
              <a:buChar char="•"/>
            </a:pPr>
            <a:r>
              <a:rPr lang="en-US" sz="2200" dirty="0">
                <a:solidFill>
                  <a:srgbClr val="C00000"/>
                </a:solidFill>
              </a:rPr>
              <a:t>Simulation Studies Summary</a:t>
            </a:r>
          </a:p>
          <a:p>
            <a:pPr marL="609584" lvl="2">
              <a:lnSpc>
                <a:spcPts val="2079"/>
              </a:lnSpc>
            </a:pPr>
            <a:endParaRPr lang="en-US" sz="1600" dirty="0"/>
          </a:p>
        </p:txBody>
      </p:sp>
      <p:sp>
        <p:nvSpPr>
          <p:cNvPr id="37" name="Rectangle 36"/>
          <p:cNvSpPr/>
          <p:nvPr/>
        </p:nvSpPr>
        <p:spPr>
          <a:xfrm>
            <a:off x="2971986" y="4502038"/>
            <a:ext cx="6096000" cy="1438855"/>
          </a:xfrm>
          <a:prstGeom prst="rect">
            <a:avLst/>
          </a:prstGeom>
        </p:spPr>
        <p:txBody>
          <a:bodyPr>
            <a:spAutoFit/>
          </a:bodyPr>
          <a:lstStyle/>
          <a:p>
            <a:pPr marL="304815" indent="-304815">
              <a:lnSpc>
                <a:spcPts val="2079"/>
              </a:lnSpc>
              <a:buFont typeface="Arial" panose="020B0604020202020204" pitchFamily="34" charset="0"/>
              <a:buChar char="•"/>
            </a:pPr>
            <a:r>
              <a:rPr lang="en-US" sz="2200" dirty="0">
                <a:solidFill>
                  <a:srgbClr val="C00000"/>
                </a:solidFill>
              </a:rPr>
              <a:t>Modeling the behavior: </a:t>
            </a:r>
          </a:p>
          <a:p>
            <a:pPr marL="304815" indent="-304815">
              <a:lnSpc>
                <a:spcPts val="2079"/>
              </a:lnSpc>
              <a:buFont typeface="Arial" panose="020B0604020202020204" pitchFamily="34" charset="0"/>
              <a:buChar char="•"/>
            </a:pPr>
            <a:endParaRPr lang="en-US" sz="2200" dirty="0">
              <a:solidFill>
                <a:srgbClr val="C00000"/>
              </a:solidFill>
            </a:endParaRPr>
          </a:p>
          <a:p>
            <a:pPr marL="609630" lvl="1" indent="-304815">
              <a:lnSpc>
                <a:spcPts val="2079"/>
              </a:lnSpc>
              <a:buFont typeface="Arial" panose="020B0604020202020204" pitchFamily="34" charset="0"/>
              <a:buChar char="•"/>
            </a:pPr>
            <a:r>
              <a:rPr lang="en-US" sz="2000" dirty="0"/>
              <a:t>Phenomenological model describing the dynamical and statistical properties of the detector signal</a:t>
            </a:r>
          </a:p>
        </p:txBody>
      </p:sp>
      <p:sp>
        <p:nvSpPr>
          <p:cNvPr id="5" name="Footer Placeholder 4"/>
          <p:cNvSpPr>
            <a:spLocks noGrp="1"/>
          </p:cNvSpPr>
          <p:nvPr>
            <p:ph type="ftr" idx="12"/>
          </p:nvPr>
        </p:nvSpPr>
        <p:spPr/>
        <p:txBody>
          <a:bodyPr/>
          <a:lstStyle/>
          <a:p>
            <a:pPr algn="ctr"/>
            <a:r>
              <a:rPr lang="fr-FR" i="1" dirty="0">
                <a:ea typeface="Times"/>
              </a:rPr>
              <a:t>Journées 2024 de l'atelier détecteurs gazeux</a:t>
            </a:r>
            <a:endParaRPr lang="fr-FR" dirty="0">
              <a:latin typeface="Times"/>
              <a:ea typeface="Times"/>
              <a:cs typeface="Times"/>
              <a:sym typeface="Times"/>
            </a:endParaRPr>
          </a:p>
        </p:txBody>
      </p:sp>
      <p:sp>
        <p:nvSpPr>
          <p:cNvPr id="6" name="Title 5"/>
          <p:cNvSpPr>
            <a:spLocks noGrp="1"/>
          </p:cNvSpPr>
          <p:nvPr>
            <p:ph type="title"/>
          </p:nvPr>
        </p:nvSpPr>
        <p:spPr/>
        <p:txBody>
          <a:bodyPr>
            <a:normAutofit fontScale="90000"/>
          </a:bodyPr>
          <a:lstStyle/>
          <a:p>
            <a:r>
              <a:rPr lang="en-US" dirty="0"/>
              <a:t> Understanding the Timing </a:t>
            </a:r>
            <a:br>
              <a:rPr lang="fr-FR" dirty="0"/>
            </a:br>
            <a:endParaRPr lang="fr-FR" dirty="0"/>
          </a:p>
        </p:txBody>
      </p:sp>
      <p:sp>
        <p:nvSpPr>
          <p:cNvPr id="8" name="Rectangle 7"/>
          <p:cNvSpPr/>
          <p:nvPr/>
        </p:nvSpPr>
        <p:spPr>
          <a:xfrm>
            <a:off x="3309593" y="2513240"/>
            <a:ext cx="6117765" cy="1631216"/>
          </a:xfrm>
          <a:prstGeom prst="rect">
            <a:avLst/>
          </a:prstGeom>
        </p:spPr>
        <p:txBody>
          <a:bodyPr wrap="none">
            <a:spAutoFit/>
          </a:bodyPr>
          <a:lstStyle/>
          <a:p>
            <a:pPr marL="342900" indent="-342900">
              <a:buFont typeface="Arial" panose="020B0604020202020204" pitchFamily="34" charset="0"/>
              <a:buChar char="•"/>
            </a:pPr>
            <a:r>
              <a:rPr lang="en-US" sz="2000" spc="-1" dirty="0">
                <a:solidFill>
                  <a:srgbClr val="000000"/>
                </a:solidFill>
                <a:uFill>
                  <a:solidFill>
                    <a:srgbClr val="FFFFFF"/>
                  </a:solidFill>
                </a:uFill>
                <a:ea typeface="DejaVu Sans"/>
              </a:rPr>
              <a:t>SAT vs charge shape </a:t>
            </a:r>
          </a:p>
          <a:p>
            <a:pPr marL="800100" lvl="1" indent="-342900">
              <a:buFont typeface="Arial" panose="020B0604020202020204" pitchFamily="34" charset="0"/>
              <a:buChar char="•"/>
            </a:pPr>
            <a:r>
              <a:rPr lang="en-US" sz="2000" b="1" spc="-1" dirty="0">
                <a:solidFill>
                  <a:srgbClr val="000000"/>
                </a:solidFill>
                <a:uFill>
                  <a:solidFill>
                    <a:srgbClr val="FFFFFF"/>
                  </a:solidFill>
                </a:uFill>
                <a:ea typeface="DejaVu Sans"/>
              </a:rPr>
              <a:t>Independent of Drift Voltage/Field!</a:t>
            </a:r>
          </a:p>
          <a:p>
            <a:pPr marL="342900" indent="-342900">
              <a:buFont typeface="Arial" panose="020B0604020202020204" pitchFamily="34" charset="0"/>
              <a:buChar char="•"/>
            </a:pPr>
            <a:r>
              <a:rPr lang="en-US" sz="2000" b="1" spc="-1" dirty="0">
                <a:solidFill>
                  <a:srgbClr val="000000"/>
                </a:solidFill>
                <a:uFill>
                  <a:solidFill>
                    <a:srgbClr val="FFFFFF"/>
                  </a:solidFill>
                </a:uFill>
                <a:ea typeface="DejaVu Sans"/>
              </a:rPr>
              <a:t>Large signals arrive earlier than smaller ones!</a:t>
            </a:r>
            <a:endParaRPr lang="en-US" sz="2000" spc="-1" dirty="0">
              <a:solidFill>
                <a:srgbClr val="000000"/>
              </a:solidFill>
              <a:uFill>
                <a:solidFill>
                  <a:srgbClr val="FFFFFF"/>
                </a:solidFill>
              </a:uFill>
            </a:endParaRPr>
          </a:p>
          <a:p>
            <a:pPr marL="342900" indent="-342900">
              <a:buFont typeface="Arial" panose="020B0604020202020204" pitchFamily="34" charset="0"/>
              <a:buChar char="•"/>
            </a:pPr>
            <a:r>
              <a:rPr lang="en-US" sz="2000" spc="-1" dirty="0">
                <a:solidFill>
                  <a:srgbClr val="000000"/>
                </a:solidFill>
                <a:uFill>
                  <a:solidFill>
                    <a:srgbClr val="FFFFFF"/>
                  </a:solidFill>
                </a:uFill>
                <a:ea typeface="DejaVu Sans"/>
              </a:rPr>
              <a:t>Resolution vs charge </a:t>
            </a:r>
          </a:p>
          <a:p>
            <a:pPr marL="800100" lvl="1" indent="-342900">
              <a:buFont typeface="Arial" panose="020B0604020202020204" pitchFamily="34" charset="0"/>
              <a:buChar char="•"/>
            </a:pPr>
            <a:r>
              <a:rPr lang="en-US" sz="2000" b="1" spc="-1" dirty="0">
                <a:solidFill>
                  <a:srgbClr val="000000"/>
                </a:solidFill>
                <a:uFill>
                  <a:solidFill>
                    <a:srgbClr val="FFFFFF"/>
                  </a:solidFill>
                </a:uFill>
                <a:ea typeface="DejaVu Sans"/>
              </a:rPr>
              <a:t>Independent of Drift Voltage/Field!</a:t>
            </a:r>
            <a:endParaRPr lang="en-US" sz="2000" spc="-1" dirty="0">
              <a:solidFill>
                <a:srgbClr val="000000"/>
              </a:solidFill>
              <a:uFill>
                <a:solidFill>
                  <a:srgbClr val="FFFFFF"/>
                </a:solidFill>
              </a:uFill>
            </a:endParaRPr>
          </a:p>
        </p:txBody>
      </p:sp>
      <p:sp>
        <p:nvSpPr>
          <p:cNvPr id="15" name="CustomShape 12">
            <a:extLst>
              <a:ext uri="{FF2B5EF4-FFF2-40B4-BE49-F238E27FC236}">
                <a16:creationId xmlns:a16="http://schemas.microsoft.com/office/drawing/2014/main" id="{0FC9F06B-AB68-EF58-747E-CF42ADE2522B}"/>
              </a:ext>
            </a:extLst>
          </p:cNvPr>
          <p:cNvSpPr/>
          <p:nvPr/>
        </p:nvSpPr>
        <p:spPr>
          <a:xfrm>
            <a:off x="2252149" y="972663"/>
            <a:ext cx="7687586" cy="952978"/>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800" b="1" u="sng" strike="noStrike" spc="-1" dirty="0">
                <a:latin typeface="Arial"/>
                <a:ea typeface="Noto Sans CJK SC"/>
              </a:rPr>
              <a:t>The purpose of the simulation was to simulate the observed effects </a:t>
            </a:r>
          </a:p>
          <a:p>
            <a:pPr algn="ctr">
              <a:lnSpc>
                <a:spcPts val="1633"/>
              </a:lnSpc>
              <a:spcBef>
                <a:spcPts val="189"/>
              </a:spcBef>
              <a:spcAft>
                <a:spcPts val="189"/>
              </a:spcAft>
            </a:pPr>
            <a:r>
              <a:rPr lang="en-US" sz="1800" b="1" u="sng" strike="noStrike" spc="-1" dirty="0">
                <a:latin typeface="Arial"/>
                <a:ea typeface="Noto Sans CJK SC"/>
              </a:rPr>
              <a:t>and investigate the mechanisms producing them </a:t>
            </a:r>
          </a:p>
        </p:txBody>
      </p:sp>
    </p:spTree>
    <p:extLst>
      <p:ext uri="{BB962C8B-B14F-4D97-AF65-F5344CB8AC3E}">
        <p14:creationId xmlns:p14="http://schemas.microsoft.com/office/powerpoint/2010/main" val="242653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12</a:t>
            </a:fld>
            <a:endParaRPr lang="fr-FR" sz="1000" dirty="0">
              <a:solidFill>
                <a:srgbClr val="666666"/>
              </a:solidFill>
              <a:cs typeface="Times" panose="02020603050405020304" pitchFamily="18" charset="0"/>
            </a:endParaRPr>
          </a:p>
        </p:txBody>
      </p:sp>
      <p:sp>
        <p:nvSpPr>
          <p:cNvPr id="13" name="Line 4"/>
          <p:cNvSpPr/>
          <p:nvPr/>
        </p:nvSpPr>
        <p:spPr>
          <a:xfrm>
            <a:off x="6099851" y="98072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grpSp>
        <p:nvGrpSpPr>
          <p:cNvPr id="18" name="Group 17"/>
          <p:cNvGrpSpPr/>
          <p:nvPr/>
        </p:nvGrpSpPr>
        <p:grpSpPr>
          <a:xfrm>
            <a:off x="6159743" y="1812592"/>
            <a:ext cx="4409459" cy="4143491"/>
            <a:chOff x="6792486" y="3057971"/>
            <a:chExt cx="3441209" cy="3329440"/>
          </a:xfrm>
        </p:grpSpPr>
        <p:pic>
          <p:nvPicPr>
            <p:cNvPr id="20" name="Picture 19">
              <a:extLst>
                <a:ext uri="{FF2B5EF4-FFF2-40B4-BE49-F238E27FC236}">
                  <a16:creationId xmlns:a16="http://schemas.microsoft.com/office/drawing/2014/main" id="{F99FFF0D-86BF-2284-676A-8C8CCA58DC79}"/>
                </a:ext>
              </a:extLst>
            </p:cNvPr>
            <p:cNvPicPr/>
            <p:nvPr/>
          </p:nvPicPr>
          <p:blipFill>
            <a:blip r:embed="rId3"/>
            <a:stretch/>
          </p:blipFill>
          <p:spPr>
            <a:xfrm>
              <a:off x="6792486" y="3057971"/>
              <a:ext cx="3227232" cy="3046797"/>
            </a:xfrm>
            <a:prstGeom prst="rect">
              <a:avLst/>
            </a:prstGeom>
            <a:ln>
              <a:noFill/>
            </a:ln>
          </p:spPr>
        </p:pic>
        <p:sp>
          <p:nvSpPr>
            <p:cNvPr id="21" name="TextBox 20">
              <a:extLst>
                <a:ext uri="{FF2B5EF4-FFF2-40B4-BE49-F238E27FC236}">
                  <a16:creationId xmlns:a16="http://schemas.microsoft.com/office/drawing/2014/main" id="{BF357A06-9C0C-1A4D-FABE-6F0FD691A68A}"/>
                </a:ext>
              </a:extLst>
            </p:cNvPr>
            <p:cNvSpPr txBox="1"/>
            <p:nvPr/>
          </p:nvSpPr>
          <p:spPr>
            <a:xfrm>
              <a:off x="6792582" y="6115371"/>
              <a:ext cx="3441113" cy="272040"/>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J.Borteldt</a:t>
              </a:r>
              <a:r>
                <a:rPr lang="en-GB" sz="800" dirty="0"/>
                <a:t>, et al. </a:t>
              </a:r>
              <a:r>
                <a:rPr lang="en-GB" sz="800" i="1" dirty="0">
                  <a:cs typeface="Times New Roman" panose="02020603050405020304" pitchFamily="18" charset="0"/>
                </a:rPr>
                <a:t>“</a:t>
              </a:r>
              <a:r>
                <a:rPr lang="en-GB" sz="800" i="1" dirty="0" err="1">
                  <a:cs typeface="Times New Roman" panose="02020603050405020304" pitchFamily="18" charset="0"/>
                </a:rPr>
                <a:t>Modeling</a:t>
              </a:r>
              <a:r>
                <a:rPr lang="en-GB" sz="800" i="1" dirty="0">
                  <a:cs typeface="Times New Roman" panose="02020603050405020304" pitchFamily="18" charset="0"/>
                </a:rPr>
                <a:t> the timing characteristics of the PICOSEC Micromegas</a:t>
              </a:r>
              <a:br>
                <a:rPr lang="en-GB" sz="800" i="1" dirty="0">
                  <a:cs typeface="Times New Roman" panose="02020603050405020304" pitchFamily="18" charset="0"/>
                </a:rPr>
              </a:br>
              <a:r>
                <a:rPr lang="en-GB" sz="800" i="1" dirty="0">
                  <a:cs typeface="Times New Roman" panose="02020603050405020304" pitchFamily="18" charset="0"/>
                </a:rPr>
                <a:t> Detector”, </a:t>
              </a: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(2021) </a:t>
              </a:r>
              <a:r>
                <a:rPr lang="fr-FR" sz="800" dirty="0">
                  <a:solidFill>
                    <a:srgbClr val="0C7DBB"/>
                  </a:solidFill>
                  <a:latin typeface="NexusSans"/>
                  <a:hlinkClick r:id="rId4" tooltip="Persistent link using digital object identifier"/>
                </a:rPr>
                <a:t>https://doi.org/10.1016/j.nima.2021.165049</a:t>
              </a:r>
              <a:endParaRPr lang="fr-FR" sz="800" dirty="0"/>
            </a:p>
          </p:txBody>
        </p:sp>
      </p:grpSp>
      <p:sp>
        <p:nvSpPr>
          <p:cNvPr id="39" name="Rectangle 38"/>
          <p:cNvSpPr/>
          <p:nvPr/>
        </p:nvSpPr>
        <p:spPr>
          <a:xfrm>
            <a:off x="-8465" y="2361442"/>
            <a:ext cx="6464505" cy="3054682"/>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dirty="0">
                <a:solidFill>
                  <a:srgbClr val="C00000"/>
                </a:solidFill>
              </a:rPr>
              <a:t>Modeling Aspects: </a:t>
            </a:r>
          </a:p>
          <a:p>
            <a:pPr marL="609630" lvl="1" indent="-304815">
              <a:lnSpc>
                <a:spcPts val="2079"/>
              </a:lnSpc>
              <a:buFont typeface="Arial" panose="020B0604020202020204" pitchFamily="34" charset="0"/>
              <a:buChar char="•"/>
            </a:pPr>
            <a:r>
              <a:rPr lang="en-US" sz="2000" dirty="0"/>
              <a:t>SAT time walk seen </a:t>
            </a:r>
            <a:r>
              <a:rPr lang="en-US" sz="2000" b="1" dirty="0"/>
              <a:t>in single </a:t>
            </a:r>
            <a:r>
              <a:rPr lang="en-US" sz="2000" b="1" dirty="0" err="1"/>
              <a:t>pe</a:t>
            </a:r>
            <a:r>
              <a:rPr lang="en-US" sz="2000" b="1" dirty="0"/>
              <a:t> </a:t>
            </a:r>
            <a:r>
              <a:rPr lang="en-US" sz="2000" dirty="0"/>
              <a:t>data is explained: </a:t>
            </a:r>
          </a:p>
          <a:p>
            <a:pPr marL="914399" lvl="2" indent="-304815">
              <a:lnSpc>
                <a:spcPts val="2079"/>
              </a:lnSpc>
              <a:buFont typeface="Arial" panose="020B0604020202020204" pitchFamily="34" charset="0"/>
              <a:buChar char="•"/>
            </a:pPr>
            <a:r>
              <a:rPr lang="en-US" sz="2000" dirty="0"/>
              <a:t>SAT </a:t>
            </a:r>
            <a:r>
              <a:rPr lang="en-US" sz="2000" u="sng" dirty="0"/>
              <a:t>reduces with avalanche length </a:t>
            </a:r>
          </a:p>
          <a:p>
            <a:pPr marL="914399" lvl="2" indent="-304815">
              <a:lnSpc>
                <a:spcPts val="2079"/>
              </a:lnSpc>
              <a:buFont typeface="Arial" panose="020B0604020202020204" pitchFamily="34" charset="0"/>
              <a:buChar char="•"/>
            </a:pPr>
            <a:r>
              <a:rPr lang="en-US" sz="2000" dirty="0"/>
              <a:t>Long avalanches </a:t>
            </a:r>
            <a:r>
              <a:rPr lang="en-US" sz="2000" dirty="0">
                <a:sym typeface="Wingdings" panose="05000000000000000000" pitchFamily="2" charset="2"/>
              </a:rPr>
              <a:t> big </a:t>
            </a:r>
            <a:r>
              <a:rPr lang="en-US" sz="2000" dirty="0"/>
              <a:t>e-peak charge</a:t>
            </a:r>
          </a:p>
          <a:p>
            <a:pPr marL="914399" lvl="2" indent="-304815">
              <a:lnSpc>
                <a:spcPts val="2079"/>
              </a:lnSpc>
              <a:buFont typeface="Arial" panose="020B0604020202020204" pitchFamily="34" charset="0"/>
              <a:buChar char="•"/>
            </a:pPr>
            <a:r>
              <a:rPr lang="en-US" sz="2000" b="1" u="sng" dirty="0"/>
              <a:t>SAT reduces with e-peak charge </a:t>
            </a:r>
          </a:p>
          <a:p>
            <a:pPr marL="609584" lvl="2">
              <a:lnSpc>
                <a:spcPts val="2079"/>
              </a:lnSpc>
            </a:pPr>
            <a:endParaRPr lang="en-US" sz="2000" dirty="0"/>
          </a:p>
          <a:p>
            <a:pPr marL="609630" lvl="1" indent="-304815">
              <a:lnSpc>
                <a:spcPts val="2079"/>
              </a:lnSpc>
              <a:buFont typeface="Arial" panose="020B0604020202020204" pitchFamily="34" charset="0"/>
              <a:buChar char="•"/>
            </a:pPr>
            <a:r>
              <a:rPr lang="en-US" sz="2000" dirty="0"/>
              <a:t>SAT &amp; Timing resolution are determined by: </a:t>
            </a:r>
          </a:p>
          <a:p>
            <a:pPr marL="914399" lvl="2" indent="-304815">
              <a:lnSpc>
                <a:spcPts val="2079"/>
              </a:lnSpc>
              <a:buFont typeface="Arial" panose="020B0604020202020204" pitchFamily="34" charset="0"/>
              <a:buChar char="•"/>
            </a:pPr>
            <a:r>
              <a:rPr lang="en-US" sz="2000" dirty="0"/>
              <a:t>The drift path of the primary photoelectron</a:t>
            </a:r>
          </a:p>
          <a:p>
            <a:pPr marL="609584" lvl="6">
              <a:lnSpc>
                <a:spcPts val="2079"/>
              </a:lnSpc>
            </a:pPr>
            <a:r>
              <a:rPr lang="en-US" sz="2000" dirty="0">
                <a:sym typeface="Wingdings" panose="05000000000000000000" pitchFamily="2" charset="2"/>
              </a:rPr>
              <a:t> number of photoelectrons in avalanche &amp; its length </a:t>
            </a:r>
            <a:endParaRPr lang="en-US" sz="2000" dirty="0"/>
          </a:p>
        </p:txBody>
      </p:sp>
      <p:sp>
        <p:nvSpPr>
          <p:cNvPr id="5" name="Footer Placeholder 4"/>
          <p:cNvSpPr>
            <a:spLocks noGrp="1"/>
          </p:cNvSpPr>
          <p:nvPr>
            <p:ph type="ftr" idx="12"/>
          </p:nvPr>
        </p:nvSpPr>
        <p:spPr>
          <a:xfrm>
            <a:off x="3722000" y="6491673"/>
            <a:ext cx="4992439" cy="365125"/>
          </a:xfrm>
        </p:spPr>
        <p:txBody>
          <a:bodyPr/>
          <a:lstStyle/>
          <a:p>
            <a:pPr algn="ctr"/>
            <a:r>
              <a:rPr lang="fr-FR" i="1" dirty="0">
                <a:ea typeface="Times"/>
              </a:rPr>
              <a:t>Journées 2024 de l'atelier détecteurs gazeux</a:t>
            </a:r>
            <a:endParaRPr lang="fr-FR" dirty="0">
              <a:latin typeface="Times"/>
              <a:ea typeface="Times"/>
              <a:cs typeface="Times"/>
              <a:sym typeface="Times"/>
            </a:endParaRPr>
          </a:p>
        </p:txBody>
      </p:sp>
      <p:sp>
        <p:nvSpPr>
          <p:cNvPr id="6" name="Title 5"/>
          <p:cNvSpPr>
            <a:spLocks noGrp="1"/>
          </p:cNvSpPr>
          <p:nvPr>
            <p:ph type="title"/>
          </p:nvPr>
        </p:nvSpPr>
        <p:spPr/>
        <p:txBody>
          <a:bodyPr>
            <a:normAutofit fontScale="90000"/>
          </a:bodyPr>
          <a:lstStyle/>
          <a:p>
            <a:r>
              <a:rPr lang="en-US" dirty="0"/>
              <a:t> Understanding the Timing </a:t>
            </a:r>
            <a:br>
              <a:rPr lang="fr-FR" dirty="0"/>
            </a:br>
            <a:endParaRPr lang="fr-FR" dirty="0"/>
          </a:p>
        </p:txBody>
      </p:sp>
      <p:sp>
        <p:nvSpPr>
          <p:cNvPr id="15" name="CustomShape 12">
            <a:extLst>
              <a:ext uri="{FF2B5EF4-FFF2-40B4-BE49-F238E27FC236}">
                <a16:creationId xmlns:a16="http://schemas.microsoft.com/office/drawing/2014/main" id="{0FC9F06B-AB68-EF58-747E-CF42ADE2522B}"/>
              </a:ext>
            </a:extLst>
          </p:cNvPr>
          <p:cNvSpPr/>
          <p:nvPr/>
        </p:nvSpPr>
        <p:spPr>
          <a:xfrm>
            <a:off x="2360907" y="940765"/>
            <a:ext cx="7687586" cy="952978"/>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800" b="1" u="sng" strike="noStrike" spc="-1" dirty="0">
                <a:latin typeface="Arial"/>
                <a:ea typeface="Noto Sans CJK SC"/>
              </a:rPr>
              <a:t>The purpose of the simulation was to simulate the observed effects </a:t>
            </a:r>
          </a:p>
          <a:p>
            <a:pPr algn="ctr">
              <a:lnSpc>
                <a:spcPts val="1633"/>
              </a:lnSpc>
              <a:spcBef>
                <a:spcPts val="189"/>
              </a:spcBef>
              <a:spcAft>
                <a:spcPts val="189"/>
              </a:spcAft>
            </a:pPr>
            <a:r>
              <a:rPr lang="en-US" sz="1800" b="1" u="sng" strike="noStrike" spc="-1" dirty="0">
                <a:latin typeface="Arial"/>
                <a:ea typeface="Noto Sans CJK SC"/>
              </a:rPr>
              <a:t>and investigate the mechanisms producing them </a:t>
            </a:r>
          </a:p>
        </p:txBody>
      </p:sp>
      <p:pic>
        <p:nvPicPr>
          <p:cNvPr id="2" name="Picture 1"/>
          <p:cNvPicPr>
            <a:picLocks noChangeAspect="1"/>
          </p:cNvPicPr>
          <p:nvPr/>
        </p:nvPicPr>
        <p:blipFill>
          <a:blip r:embed="rId5"/>
          <a:stretch>
            <a:fillRect/>
          </a:stretch>
        </p:blipFill>
        <p:spPr>
          <a:xfrm>
            <a:off x="10273705" y="1609332"/>
            <a:ext cx="1870647" cy="4301541"/>
          </a:xfrm>
          <a:prstGeom prst="rect">
            <a:avLst/>
          </a:prstGeom>
        </p:spPr>
      </p:pic>
      <p:sp>
        <p:nvSpPr>
          <p:cNvPr id="4" name="Rectangle 3"/>
          <p:cNvSpPr/>
          <p:nvPr/>
        </p:nvSpPr>
        <p:spPr>
          <a:xfrm>
            <a:off x="280750" y="1999805"/>
            <a:ext cx="5480988" cy="361637"/>
          </a:xfrm>
          <a:prstGeom prst="rect">
            <a:avLst/>
          </a:prstGeom>
        </p:spPr>
        <p:txBody>
          <a:bodyPr wrap="none">
            <a:spAutoFit/>
          </a:bodyPr>
          <a:lstStyle/>
          <a:p>
            <a:pPr marL="304815" indent="-304815">
              <a:lnSpc>
                <a:spcPts val="2079"/>
              </a:lnSpc>
              <a:buFont typeface="Arial" panose="020B0604020202020204" pitchFamily="34" charset="0"/>
              <a:buChar char="•"/>
            </a:pPr>
            <a:r>
              <a:rPr lang="en-US" sz="2200" dirty="0">
                <a:solidFill>
                  <a:srgbClr val="C00000"/>
                </a:solidFill>
              </a:rPr>
              <a:t>Simulation Studies using GARFIELD++ </a:t>
            </a:r>
          </a:p>
        </p:txBody>
      </p:sp>
    </p:spTree>
    <p:extLst>
      <p:ext uri="{BB962C8B-B14F-4D97-AF65-F5344CB8AC3E}">
        <p14:creationId xmlns:p14="http://schemas.microsoft.com/office/powerpoint/2010/main" val="12031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fade">
                                      <p:cBhvr>
                                        <p:cTn id="14" dur="1000"/>
                                        <p:tgtEl>
                                          <p:spTgt spid="39">
                                            <p:txEl>
                                              <p:pRg st="0" end="0"/>
                                            </p:txEl>
                                          </p:spTgt>
                                        </p:tgtEl>
                                      </p:cBhvr>
                                    </p:animEffect>
                                    <p:anim calcmode="lin" valueType="num">
                                      <p:cBhvr>
                                        <p:cTn id="15"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xEl>
                                              <p:pRg st="1" end="1"/>
                                            </p:txEl>
                                          </p:spTgt>
                                        </p:tgtEl>
                                        <p:attrNameLst>
                                          <p:attrName>style.visibility</p:attrName>
                                        </p:attrNameLst>
                                      </p:cBhvr>
                                      <p:to>
                                        <p:strVal val="visible"/>
                                      </p:to>
                                    </p:set>
                                    <p:animEffect transition="in" filter="fade">
                                      <p:cBhvr>
                                        <p:cTn id="21" dur="1000"/>
                                        <p:tgtEl>
                                          <p:spTgt spid="39">
                                            <p:txEl>
                                              <p:pRg st="1" end="1"/>
                                            </p:txEl>
                                          </p:spTgt>
                                        </p:tgtEl>
                                      </p:cBhvr>
                                    </p:animEffect>
                                    <p:anim calcmode="lin" valueType="num">
                                      <p:cBhvr>
                                        <p:cTn id="22" dur="10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9">
                                            <p:txEl>
                                              <p:pRg st="6" end="6"/>
                                            </p:txEl>
                                          </p:spTgt>
                                        </p:tgtEl>
                                        <p:attrNameLst>
                                          <p:attrName>style.visibility</p:attrName>
                                        </p:attrNameLst>
                                      </p:cBhvr>
                                      <p:to>
                                        <p:strVal val="visible"/>
                                      </p:to>
                                    </p:set>
                                    <p:animEffect transition="in" filter="fade">
                                      <p:cBhvr>
                                        <p:cTn id="40" dur="1000"/>
                                        <p:tgtEl>
                                          <p:spTgt spid="39">
                                            <p:txEl>
                                              <p:pRg st="6" end="6"/>
                                            </p:txEl>
                                          </p:spTgt>
                                        </p:tgtEl>
                                      </p:cBhvr>
                                    </p:animEffect>
                                    <p:anim calcmode="lin" valueType="num">
                                      <p:cBhvr>
                                        <p:cTn id="41" dur="1000" fill="hold"/>
                                        <p:tgtEl>
                                          <p:spTgt spid="39">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13</a:t>
            </a:fld>
            <a:endParaRPr lang="fr-FR" sz="1000" dirty="0">
              <a:solidFill>
                <a:srgbClr val="666666"/>
              </a:solidFill>
              <a:cs typeface="Times" panose="02020603050405020304" pitchFamily="18" charset="0"/>
            </a:endParaRPr>
          </a:p>
        </p:txBody>
      </p:sp>
      <p:sp>
        <p:nvSpPr>
          <p:cNvPr id="13" name="Line 4"/>
          <p:cNvSpPr/>
          <p:nvPr/>
        </p:nvSpPr>
        <p:spPr>
          <a:xfrm>
            <a:off x="6099851" y="98072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39" name="Rectangle 38"/>
          <p:cNvSpPr/>
          <p:nvPr/>
        </p:nvSpPr>
        <p:spPr>
          <a:xfrm>
            <a:off x="-8465" y="2361442"/>
            <a:ext cx="6464505" cy="3054682"/>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dirty="0">
                <a:solidFill>
                  <a:srgbClr val="C00000"/>
                </a:solidFill>
              </a:rPr>
              <a:t>Modeling Aspects: </a:t>
            </a:r>
          </a:p>
          <a:p>
            <a:pPr marL="609630" lvl="1" indent="-304815">
              <a:lnSpc>
                <a:spcPts val="2079"/>
              </a:lnSpc>
              <a:buFont typeface="Arial" panose="020B0604020202020204" pitchFamily="34" charset="0"/>
              <a:buChar char="•"/>
            </a:pPr>
            <a:r>
              <a:rPr lang="en-US" sz="2000" dirty="0"/>
              <a:t>SAT time walk seen </a:t>
            </a:r>
            <a:r>
              <a:rPr lang="en-US" sz="2000" b="1" dirty="0"/>
              <a:t>in single </a:t>
            </a:r>
            <a:r>
              <a:rPr lang="en-US" sz="2000" b="1" dirty="0" err="1"/>
              <a:t>pe</a:t>
            </a:r>
            <a:r>
              <a:rPr lang="en-US" sz="2000" b="1" dirty="0"/>
              <a:t> </a:t>
            </a:r>
            <a:r>
              <a:rPr lang="en-US" sz="2000" dirty="0"/>
              <a:t>data is explained: </a:t>
            </a:r>
          </a:p>
          <a:p>
            <a:pPr marL="914399" lvl="2" indent="-304815">
              <a:lnSpc>
                <a:spcPts val="2079"/>
              </a:lnSpc>
              <a:buFont typeface="Arial" panose="020B0604020202020204" pitchFamily="34" charset="0"/>
              <a:buChar char="•"/>
            </a:pPr>
            <a:r>
              <a:rPr lang="en-US" sz="2000" dirty="0"/>
              <a:t>SAT </a:t>
            </a:r>
            <a:r>
              <a:rPr lang="en-US" sz="2000" u="sng" dirty="0"/>
              <a:t>reduces with avalanche length </a:t>
            </a:r>
          </a:p>
          <a:p>
            <a:pPr marL="914399" lvl="2" indent="-304815">
              <a:lnSpc>
                <a:spcPts val="2079"/>
              </a:lnSpc>
              <a:buFont typeface="Arial" panose="020B0604020202020204" pitchFamily="34" charset="0"/>
              <a:buChar char="•"/>
            </a:pPr>
            <a:r>
              <a:rPr lang="en-US" sz="2000" dirty="0"/>
              <a:t>Long avalanches </a:t>
            </a:r>
            <a:r>
              <a:rPr lang="en-US" sz="2000" dirty="0">
                <a:sym typeface="Wingdings" panose="05000000000000000000" pitchFamily="2" charset="2"/>
              </a:rPr>
              <a:t> big </a:t>
            </a:r>
            <a:r>
              <a:rPr lang="en-US" sz="2000" dirty="0"/>
              <a:t>e-peak charge</a:t>
            </a:r>
          </a:p>
          <a:p>
            <a:pPr marL="914399" lvl="2" indent="-304815">
              <a:lnSpc>
                <a:spcPts val="2079"/>
              </a:lnSpc>
              <a:buFont typeface="Arial" panose="020B0604020202020204" pitchFamily="34" charset="0"/>
              <a:buChar char="•"/>
            </a:pPr>
            <a:r>
              <a:rPr lang="en-US" sz="2000" b="1" u="sng" dirty="0"/>
              <a:t>SAT reduces with e-peak charge </a:t>
            </a:r>
            <a:endParaRPr lang="en-US" sz="2000" dirty="0"/>
          </a:p>
          <a:p>
            <a:pPr marL="609630" lvl="1" indent="-304815">
              <a:lnSpc>
                <a:spcPts val="2079"/>
              </a:lnSpc>
              <a:buFont typeface="Arial" panose="020B0604020202020204" pitchFamily="34" charset="0"/>
              <a:buChar char="•"/>
            </a:pPr>
            <a:endParaRPr lang="en-US" sz="2000" dirty="0"/>
          </a:p>
          <a:p>
            <a:pPr marL="609630" lvl="1" indent="-304815">
              <a:lnSpc>
                <a:spcPts val="2079"/>
              </a:lnSpc>
              <a:buFont typeface="Arial" panose="020B0604020202020204" pitchFamily="34" charset="0"/>
              <a:buChar char="•"/>
            </a:pPr>
            <a:r>
              <a:rPr lang="en-US" sz="2000" dirty="0"/>
              <a:t>SAT &amp; Timing resolution are determined by: </a:t>
            </a:r>
          </a:p>
          <a:p>
            <a:pPr marL="914399" lvl="2" indent="-304815">
              <a:lnSpc>
                <a:spcPts val="2079"/>
              </a:lnSpc>
              <a:buFont typeface="Arial" panose="020B0604020202020204" pitchFamily="34" charset="0"/>
              <a:buChar char="•"/>
            </a:pPr>
            <a:r>
              <a:rPr lang="en-US" sz="2000" dirty="0"/>
              <a:t>The drift path of the primary photoelectron</a:t>
            </a:r>
          </a:p>
          <a:p>
            <a:pPr marL="609584" lvl="6">
              <a:lnSpc>
                <a:spcPts val="2079"/>
              </a:lnSpc>
            </a:pPr>
            <a:r>
              <a:rPr lang="en-US" sz="2000" dirty="0">
                <a:sym typeface="Wingdings" panose="05000000000000000000" pitchFamily="2" charset="2"/>
              </a:rPr>
              <a:t> number of photoelectrons in avalanche &amp; its length </a:t>
            </a:r>
            <a:endParaRPr lang="en-US" sz="2000" dirty="0"/>
          </a:p>
        </p:txBody>
      </p:sp>
      <p:sp>
        <p:nvSpPr>
          <p:cNvPr id="5" name="Footer Placeholder 4"/>
          <p:cNvSpPr>
            <a:spLocks noGrp="1"/>
          </p:cNvSpPr>
          <p:nvPr>
            <p:ph type="ftr" idx="12"/>
          </p:nvPr>
        </p:nvSpPr>
        <p:spPr>
          <a:xfrm>
            <a:off x="3722000" y="6491673"/>
            <a:ext cx="4992439" cy="365125"/>
          </a:xfrm>
        </p:spPr>
        <p:txBody>
          <a:bodyPr/>
          <a:lstStyle/>
          <a:p>
            <a:pPr algn="ctr"/>
            <a:r>
              <a:rPr lang="fr-FR" i="1" dirty="0">
                <a:ea typeface="Times"/>
              </a:rPr>
              <a:t>Journées 2024 de l'atelier détecteurs gazeux</a:t>
            </a:r>
            <a:endParaRPr lang="fr-FR" dirty="0">
              <a:latin typeface="Times"/>
              <a:ea typeface="Times"/>
              <a:cs typeface="Times"/>
              <a:sym typeface="Times"/>
            </a:endParaRPr>
          </a:p>
        </p:txBody>
      </p:sp>
      <p:sp>
        <p:nvSpPr>
          <p:cNvPr id="6" name="Title 5"/>
          <p:cNvSpPr>
            <a:spLocks noGrp="1"/>
          </p:cNvSpPr>
          <p:nvPr>
            <p:ph type="title"/>
          </p:nvPr>
        </p:nvSpPr>
        <p:spPr/>
        <p:txBody>
          <a:bodyPr>
            <a:normAutofit fontScale="90000"/>
          </a:bodyPr>
          <a:lstStyle/>
          <a:p>
            <a:r>
              <a:rPr lang="en-US" dirty="0"/>
              <a:t> Understanding the Timing </a:t>
            </a:r>
            <a:br>
              <a:rPr lang="fr-FR" dirty="0"/>
            </a:br>
            <a:endParaRPr lang="fr-FR" dirty="0"/>
          </a:p>
        </p:txBody>
      </p:sp>
      <p:sp>
        <p:nvSpPr>
          <p:cNvPr id="15" name="CustomShape 12">
            <a:extLst>
              <a:ext uri="{FF2B5EF4-FFF2-40B4-BE49-F238E27FC236}">
                <a16:creationId xmlns:a16="http://schemas.microsoft.com/office/drawing/2014/main" id="{0FC9F06B-AB68-EF58-747E-CF42ADE2522B}"/>
              </a:ext>
            </a:extLst>
          </p:cNvPr>
          <p:cNvSpPr/>
          <p:nvPr/>
        </p:nvSpPr>
        <p:spPr>
          <a:xfrm>
            <a:off x="2360907" y="940765"/>
            <a:ext cx="7687586" cy="952978"/>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800" b="1" u="sng" strike="noStrike" spc="-1" dirty="0">
                <a:latin typeface="Arial"/>
                <a:ea typeface="Noto Sans CJK SC"/>
              </a:rPr>
              <a:t>The purpose of the simulation was to simulate the observed effects </a:t>
            </a:r>
          </a:p>
          <a:p>
            <a:pPr algn="ctr">
              <a:lnSpc>
                <a:spcPts val="1633"/>
              </a:lnSpc>
              <a:spcBef>
                <a:spcPts val="189"/>
              </a:spcBef>
              <a:spcAft>
                <a:spcPts val="189"/>
              </a:spcAft>
            </a:pPr>
            <a:r>
              <a:rPr lang="en-US" sz="1800" b="1" u="sng" strike="noStrike" spc="-1" dirty="0">
                <a:latin typeface="Arial"/>
                <a:ea typeface="Noto Sans CJK SC"/>
              </a:rPr>
              <a:t>and investigate the mechanisms producing them </a:t>
            </a:r>
          </a:p>
        </p:txBody>
      </p:sp>
      <p:pic>
        <p:nvPicPr>
          <p:cNvPr id="12" name="Picture 11"/>
          <p:cNvPicPr>
            <a:picLocks noChangeAspect="1"/>
          </p:cNvPicPr>
          <p:nvPr/>
        </p:nvPicPr>
        <p:blipFill>
          <a:blip r:embed="rId3"/>
          <a:stretch>
            <a:fillRect/>
          </a:stretch>
        </p:blipFill>
        <p:spPr>
          <a:xfrm>
            <a:off x="6107335" y="3144507"/>
            <a:ext cx="2839635" cy="2034863"/>
          </a:xfrm>
          <a:prstGeom prst="rect">
            <a:avLst/>
          </a:prstGeom>
        </p:spPr>
      </p:pic>
      <p:pic>
        <p:nvPicPr>
          <p:cNvPr id="14" name="Picture 13"/>
          <p:cNvPicPr>
            <a:picLocks noChangeAspect="1"/>
          </p:cNvPicPr>
          <p:nvPr/>
        </p:nvPicPr>
        <p:blipFill>
          <a:blip r:embed="rId4"/>
          <a:stretch>
            <a:fillRect/>
          </a:stretch>
        </p:blipFill>
        <p:spPr>
          <a:xfrm>
            <a:off x="9116576" y="3159822"/>
            <a:ext cx="3091592" cy="2135102"/>
          </a:xfrm>
          <a:prstGeom prst="rect">
            <a:avLst/>
          </a:prstGeom>
        </p:spPr>
      </p:pic>
      <p:sp>
        <p:nvSpPr>
          <p:cNvPr id="16" name="Rectangle 15"/>
          <p:cNvSpPr/>
          <p:nvPr/>
        </p:nvSpPr>
        <p:spPr>
          <a:xfrm>
            <a:off x="6417553" y="2520472"/>
            <a:ext cx="4580100" cy="335156"/>
          </a:xfrm>
          <a:prstGeom prst="rect">
            <a:avLst/>
          </a:prstGeom>
        </p:spPr>
        <p:txBody>
          <a:bodyPr wrap="none">
            <a:spAutoFit/>
          </a:bodyPr>
          <a:lstStyle/>
          <a:p>
            <a:pPr>
              <a:lnSpc>
                <a:spcPts val="2079"/>
              </a:lnSpc>
            </a:pPr>
            <a:r>
              <a:rPr lang="en-US" b="1" dirty="0">
                <a:solidFill>
                  <a:srgbClr val="C00000"/>
                </a:solidFill>
              </a:rPr>
              <a:t>Agreement between simulation &amp; experimental data</a:t>
            </a:r>
          </a:p>
        </p:txBody>
      </p:sp>
      <p:sp>
        <p:nvSpPr>
          <p:cNvPr id="4" name="Rectangle 3">
            <a:extLst>
              <a:ext uri="{FF2B5EF4-FFF2-40B4-BE49-F238E27FC236}">
                <a16:creationId xmlns:a16="http://schemas.microsoft.com/office/drawing/2014/main" id="{7F4A283E-9CF6-B192-B7B8-3B1847AC2EE6}"/>
              </a:ext>
            </a:extLst>
          </p:cNvPr>
          <p:cNvSpPr/>
          <p:nvPr/>
        </p:nvSpPr>
        <p:spPr>
          <a:xfrm>
            <a:off x="280750" y="1999805"/>
            <a:ext cx="5480988" cy="361637"/>
          </a:xfrm>
          <a:prstGeom prst="rect">
            <a:avLst/>
          </a:prstGeom>
        </p:spPr>
        <p:txBody>
          <a:bodyPr wrap="none">
            <a:spAutoFit/>
          </a:bodyPr>
          <a:lstStyle/>
          <a:p>
            <a:pPr marL="304815" indent="-304815">
              <a:lnSpc>
                <a:spcPts val="2079"/>
              </a:lnSpc>
              <a:buFont typeface="Arial" panose="020B0604020202020204" pitchFamily="34" charset="0"/>
              <a:buChar char="•"/>
            </a:pPr>
            <a:r>
              <a:rPr lang="en-US" sz="2200" dirty="0">
                <a:solidFill>
                  <a:srgbClr val="C00000"/>
                </a:solidFill>
              </a:rPr>
              <a:t>Simulation Studies using GARFIELD++ </a:t>
            </a:r>
          </a:p>
        </p:txBody>
      </p:sp>
    </p:spTree>
    <p:extLst>
      <p:ext uri="{BB962C8B-B14F-4D97-AF65-F5344CB8AC3E}">
        <p14:creationId xmlns:p14="http://schemas.microsoft.com/office/powerpoint/2010/main" val="31611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idx="4294967295"/>
          </p:nvPr>
        </p:nvSpPr>
        <p:spPr>
          <a:xfrm>
            <a:off x="2077080" y="3011297"/>
            <a:ext cx="8813956" cy="637930"/>
          </a:xfrm>
        </p:spPr>
        <p:txBody>
          <a:bodyPr>
            <a:normAutofit/>
          </a:bodyPr>
          <a:lstStyle/>
          <a:p>
            <a:r>
              <a:rPr lang="en-US" spc="-1" dirty="0">
                <a:solidFill>
                  <a:srgbClr val="000000"/>
                </a:solidFill>
                <a:latin typeface="Open Sauce SemiBold"/>
                <a:ea typeface="DejaVu Sans"/>
              </a:rPr>
              <a:t>Feasibility Study for Online Timing</a:t>
            </a:r>
            <a:endParaRPr lang="da-DK" dirty="0">
              <a:solidFill>
                <a:schemeClr val="tx1"/>
              </a:solidFill>
            </a:endParaRPr>
          </a:p>
        </p:txBody>
      </p:sp>
      <p:sp>
        <p:nvSpPr>
          <p:cNvPr id="3" name="Slide Number Placeholder 2"/>
          <p:cNvSpPr>
            <a:spLocks noGrp="1"/>
          </p:cNvSpPr>
          <p:nvPr>
            <p:ph type="sldNum" sz="quarter" idx="16"/>
          </p:nvPr>
        </p:nvSpPr>
        <p:spPr/>
        <p:txBody>
          <a:bodyPr/>
          <a:lstStyle/>
          <a:p>
            <a:fld id="{0CBC77A0-1F4E-42FF-9FFC-F45C3A64AF90}" type="slidenum">
              <a:rPr lang="fr-FR" smtClean="0"/>
              <a:pPr/>
              <a:t>14</a:t>
            </a:fld>
            <a:endParaRPr lang="fr-FR" dirty="0"/>
          </a:p>
        </p:txBody>
      </p:sp>
      <p:sp>
        <p:nvSpPr>
          <p:cNvPr id="4" name="Date Placeholder 3"/>
          <p:cNvSpPr>
            <a:spLocks noGrp="1"/>
          </p:cNvSpPr>
          <p:nvPr>
            <p:ph type="dt" sz="half" idx="14"/>
          </p:nvPr>
        </p:nvSpPr>
        <p:spPr/>
        <p:txBody>
          <a:bodyPr/>
          <a:lstStyle/>
          <a:p>
            <a:endParaRPr lang="fr-FR" dirty="0"/>
          </a:p>
        </p:txBody>
      </p:sp>
      <p:sp>
        <p:nvSpPr>
          <p:cNvPr id="5" name="Footer Placeholder 4"/>
          <p:cNvSpPr>
            <a:spLocks noGrp="1"/>
          </p:cNvSpPr>
          <p:nvPr>
            <p:ph type="ftr" sz="quarter" idx="15"/>
          </p:nvPr>
        </p:nvSpPr>
        <p:spPr/>
        <p:txBody>
          <a:bodyPr/>
          <a:lstStyle/>
          <a:p>
            <a:r>
              <a:rPr lang="fr-FR" sz="1000" i="1" dirty="0"/>
              <a:t>Journées 2024 de l'atelier détecteurs gazeux</a:t>
            </a:r>
          </a:p>
        </p:txBody>
      </p:sp>
    </p:spTree>
    <p:extLst>
      <p:ext uri="{BB962C8B-B14F-4D97-AF65-F5344CB8AC3E}">
        <p14:creationId xmlns:p14="http://schemas.microsoft.com/office/powerpoint/2010/main" val="404667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with Artificial Neural Networks</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15</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sp>
        <p:nvSpPr>
          <p:cNvPr id="8" name="Rectangle 7"/>
          <p:cNvSpPr/>
          <p:nvPr/>
        </p:nvSpPr>
        <p:spPr>
          <a:xfrm>
            <a:off x="-194535" y="1185863"/>
            <a:ext cx="6464505" cy="1977464"/>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Architecture</a:t>
            </a:r>
            <a:r>
              <a:rPr lang="en-US" sz="2200" dirty="0">
                <a:solidFill>
                  <a:srgbClr val="C00000"/>
                </a:solidFill>
              </a:rPr>
              <a:t>: </a:t>
            </a:r>
          </a:p>
          <a:p>
            <a:pPr marL="914399" lvl="2" indent="-304815">
              <a:lnSpc>
                <a:spcPts val="2079"/>
              </a:lnSpc>
              <a:buFont typeface="Arial" panose="020B0604020202020204" pitchFamily="34" charset="0"/>
              <a:buChar char="•"/>
            </a:pPr>
            <a:r>
              <a:rPr lang="en-US" sz="2000" dirty="0"/>
              <a:t>Feed Forward Neural Network</a:t>
            </a:r>
          </a:p>
          <a:p>
            <a:pPr marL="914399" lvl="2" indent="-304815">
              <a:lnSpc>
                <a:spcPts val="2079"/>
              </a:lnSpc>
              <a:buFont typeface="Arial" panose="020B0604020202020204" pitchFamily="34" charset="0"/>
              <a:buChar char="•"/>
            </a:pPr>
            <a:r>
              <a:rPr lang="en-US" sz="2000" dirty="0"/>
              <a:t>One input layer </a:t>
            </a:r>
          </a:p>
          <a:p>
            <a:pPr marL="914399" lvl="2" indent="-304815">
              <a:lnSpc>
                <a:spcPts val="2079"/>
              </a:lnSpc>
              <a:buFont typeface="Arial" panose="020B0604020202020204" pitchFamily="34" charset="0"/>
              <a:buChar char="•"/>
            </a:pPr>
            <a:r>
              <a:rPr lang="en-US" sz="2000" dirty="0"/>
              <a:t>Two hidden layers with 64 neurons each </a:t>
            </a:r>
          </a:p>
          <a:p>
            <a:pPr marL="914399" lvl="2" indent="-304815">
              <a:lnSpc>
                <a:spcPts val="2079"/>
              </a:lnSpc>
              <a:buFont typeface="Arial" panose="020B0604020202020204" pitchFamily="34" charset="0"/>
              <a:buChar char="•"/>
            </a:pPr>
            <a:r>
              <a:rPr lang="en-US" sz="2000" dirty="0"/>
              <a:t>Output layer </a:t>
            </a:r>
          </a:p>
          <a:p>
            <a:pPr marL="914399" lvl="2" indent="-304815">
              <a:lnSpc>
                <a:spcPts val="2079"/>
              </a:lnSpc>
              <a:buFont typeface="Arial" panose="020B0604020202020204" pitchFamily="34" charset="0"/>
              <a:buChar char="•"/>
            </a:pPr>
            <a:r>
              <a:rPr lang="en-US" sz="2000" dirty="0" err="1"/>
              <a:t>ReLU</a:t>
            </a:r>
            <a:r>
              <a:rPr lang="en-US" sz="2000" dirty="0"/>
              <a:t> activation Function for all nodes </a:t>
            </a:r>
          </a:p>
          <a:p>
            <a:pPr marL="914399" lvl="2" indent="-304815">
              <a:lnSpc>
                <a:spcPts val="2079"/>
              </a:lnSpc>
              <a:buFont typeface="Arial" panose="020B0604020202020204" pitchFamily="34" charset="0"/>
              <a:buChar char="•"/>
            </a:pPr>
            <a:r>
              <a:rPr lang="en-US" sz="2000" dirty="0"/>
              <a:t>Cost Function </a:t>
            </a:r>
            <a:r>
              <a:rPr lang="en-US" sz="2000" dirty="0">
                <a:sym typeface="Wingdings" panose="05000000000000000000" pitchFamily="2" charset="2"/>
              </a:rPr>
              <a:t> Mean squared error</a:t>
            </a:r>
            <a:endParaRPr lang="en-US" sz="2000" dirty="0"/>
          </a:p>
        </p:txBody>
      </p:sp>
      <p:pic>
        <p:nvPicPr>
          <p:cNvPr id="9" name="Picture 14"/>
          <p:cNvPicPr/>
          <p:nvPr/>
        </p:nvPicPr>
        <p:blipFill>
          <a:blip r:embed="rId2"/>
          <a:stretch/>
        </p:blipFill>
        <p:spPr>
          <a:xfrm>
            <a:off x="7394720" y="3530636"/>
            <a:ext cx="3842160" cy="2907120"/>
          </a:xfrm>
          <a:prstGeom prst="rect">
            <a:avLst/>
          </a:prstGeom>
          <a:ln>
            <a:noFill/>
          </a:ln>
        </p:spPr>
      </p:pic>
      <p:pic>
        <p:nvPicPr>
          <p:cNvPr id="10" name="Picture 9">
            <a:extLst>
              <a:ext uri="{FF2B5EF4-FFF2-40B4-BE49-F238E27FC236}">
                <a16:creationId xmlns:a16="http://schemas.microsoft.com/office/drawing/2014/main" id="{2CA91E53-68BF-5116-C224-28FE9D875E26}"/>
              </a:ext>
            </a:extLst>
          </p:cNvPr>
          <p:cNvPicPr/>
          <p:nvPr/>
        </p:nvPicPr>
        <p:blipFill>
          <a:blip r:embed="rId3"/>
          <a:stretch/>
        </p:blipFill>
        <p:spPr>
          <a:xfrm>
            <a:off x="8888327" y="662286"/>
            <a:ext cx="2869200" cy="2594480"/>
          </a:xfrm>
          <a:prstGeom prst="rect">
            <a:avLst/>
          </a:prstGeom>
          <a:ln>
            <a:noFill/>
          </a:ln>
        </p:spPr>
      </p:pic>
      <mc:AlternateContent xmlns:mc="http://schemas.openxmlformats.org/markup-compatibility/2006" xmlns:a14="http://schemas.microsoft.com/office/drawing/2010/main">
        <mc:Choice Requires="a14">
          <p:sp>
            <p:nvSpPr>
              <p:cNvPr id="11" name="CustomShape 12">
                <a:extLst>
                  <a:ext uri="{FF2B5EF4-FFF2-40B4-BE49-F238E27FC236}">
                    <a16:creationId xmlns:a16="http://schemas.microsoft.com/office/drawing/2014/main" id="{CFD1C251-AA5D-7C6B-5165-5E7BD34ADFF7}"/>
                  </a:ext>
                </a:extLst>
              </p:cNvPr>
              <p:cNvSpPr/>
              <p:nvPr/>
            </p:nvSpPr>
            <p:spPr>
              <a:xfrm>
                <a:off x="9844877" y="3693787"/>
                <a:ext cx="1852160" cy="582771"/>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latin typeface="Arial"/>
                    <a:ea typeface="Noto Sans CJK SC"/>
                  </a:rPr>
                  <a:t>Timing resolution :</a:t>
                </a:r>
              </a:p>
              <a:p>
                <a:pPr algn="ctr">
                  <a:lnSpc>
                    <a:spcPts val="1633"/>
                  </a:lnSpc>
                  <a:spcBef>
                    <a:spcPts val="189"/>
                  </a:spcBef>
                  <a:spcAft>
                    <a:spcPts val="189"/>
                  </a:spcAft>
                </a:pPr>
                <a:r>
                  <a:rPr lang="en-US" sz="1200" spc="-1" dirty="0">
                    <a:ea typeface="Cambria Math" panose="02040503050406030204" pitchFamily="18" charset="0"/>
                  </a:rPr>
                  <a:t>24.2</a:t>
                </a:r>
                <a14:m>
                  <m:oMath xmlns:m="http://schemas.openxmlformats.org/officeDocument/2006/math">
                    <m:r>
                      <a:rPr lang="en-US" sz="1200" i="1" spc="-1">
                        <a:latin typeface="Cambria Math" panose="02040503050406030204" pitchFamily="18" charset="0"/>
                        <a:ea typeface="Cambria Math" panose="02040503050406030204" pitchFamily="18" charset="0"/>
                      </a:rPr>
                      <m:t>±</m:t>
                    </m:r>
                  </m:oMath>
                </a14:m>
                <a:r>
                  <a:rPr lang="en-US" sz="1200" spc="-1" dirty="0">
                    <a:latin typeface="Arial"/>
                    <a:ea typeface="Noto Sans CJK SC"/>
                  </a:rPr>
                  <a:t>0.6 ps</a:t>
                </a:r>
              </a:p>
            </p:txBody>
          </p:sp>
        </mc:Choice>
        <mc:Fallback xmlns="">
          <p:sp>
            <p:nvSpPr>
              <p:cNvPr id="11" name="CustomShape 12">
                <a:extLst>
                  <a:ext uri="{FF2B5EF4-FFF2-40B4-BE49-F238E27FC236}">
                    <a16:creationId xmlns:a16="http://schemas.microsoft.com/office/drawing/2014/main" id="{CFD1C251-AA5D-7C6B-5165-5E7BD34ADFF7}"/>
                  </a:ext>
                </a:extLst>
              </p:cNvPr>
              <p:cNvSpPr>
                <a:spLocks noRot="1" noChangeAspect="1" noMove="1" noResize="1" noEditPoints="1" noAdjustHandles="1" noChangeArrowheads="1" noChangeShapeType="1" noTextEdit="1"/>
              </p:cNvSpPr>
              <p:nvPr/>
            </p:nvSpPr>
            <p:spPr>
              <a:xfrm>
                <a:off x="9844877" y="3693787"/>
                <a:ext cx="1852160" cy="582771"/>
              </a:xfrm>
              <a:prstGeom prst="rect">
                <a:avLst/>
              </a:prstGeom>
              <a:blipFill>
                <a:blip r:embed="rId4"/>
                <a:stretch>
                  <a:fillRect b="-1020"/>
                </a:stretch>
              </a:blipFill>
              <a:ln>
                <a:solidFill>
                  <a:srgbClr val="FF0000"/>
                </a:solidFill>
              </a:ln>
            </p:spPr>
            <p:txBody>
              <a:bodyPr/>
              <a:lstStyle/>
              <a:p>
                <a:r>
                  <a:rPr lang="fr-FR">
                    <a:noFill/>
                  </a:rPr>
                  <a:t> </a:t>
                </a:r>
              </a:p>
            </p:txBody>
          </p:sp>
        </mc:Fallback>
      </mc:AlternateContent>
      <p:pic>
        <p:nvPicPr>
          <p:cNvPr id="12" name="Picture 11">
            <a:extLst>
              <a:ext uri="{FF2B5EF4-FFF2-40B4-BE49-F238E27FC236}">
                <a16:creationId xmlns:a16="http://schemas.microsoft.com/office/drawing/2014/main" id="{099D65B9-4F09-65D3-49B0-8490AC27D9F7}"/>
              </a:ext>
            </a:extLst>
          </p:cNvPr>
          <p:cNvPicPr/>
          <p:nvPr/>
        </p:nvPicPr>
        <p:blipFill>
          <a:blip r:embed="rId5"/>
          <a:stretch/>
        </p:blipFill>
        <p:spPr>
          <a:xfrm>
            <a:off x="6182288" y="1244336"/>
            <a:ext cx="2305252" cy="1792477"/>
          </a:xfrm>
          <a:prstGeom prst="rect">
            <a:avLst/>
          </a:prstGeom>
          <a:ln>
            <a:noFill/>
          </a:ln>
        </p:spPr>
      </p:pic>
      <p:sp>
        <p:nvSpPr>
          <p:cNvPr id="14" name="Rectangle 13"/>
          <p:cNvSpPr/>
          <p:nvPr/>
        </p:nvSpPr>
        <p:spPr>
          <a:xfrm>
            <a:off x="-194535" y="3660129"/>
            <a:ext cx="6464505" cy="1708160"/>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First Indication</a:t>
            </a:r>
            <a:r>
              <a:rPr lang="en-US" sz="2200" dirty="0">
                <a:solidFill>
                  <a:srgbClr val="C00000"/>
                </a:solidFill>
              </a:rPr>
              <a:t>: </a:t>
            </a:r>
          </a:p>
          <a:p>
            <a:pPr marL="914399" lvl="2" indent="-304815">
              <a:lnSpc>
                <a:spcPts val="2079"/>
              </a:lnSpc>
              <a:buFont typeface="Arial" panose="020B0604020202020204" pitchFamily="34" charset="0"/>
              <a:buChar char="•"/>
            </a:pPr>
            <a:r>
              <a:rPr lang="en-US" sz="2000" dirty="0"/>
              <a:t>Using particle beam data </a:t>
            </a:r>
          </a:p>
          <a:p>
            <a:pPr marL="914399" lvl="2" indent="-304815">
              <a:lnSpc>
                <a:spcPts val="2079"/>
              </a:lnSpc>
              <a:buFont typeface="Arial" panose="020B0604020202020204" pitchFamily="34" charset="0"/>
              <a:buChar char="•"/>
            </a:pPr>
            <a:r>
              <a:rPr lang="en-US" sz="2000" dirty="0"/>
              <a:t>Check if we reproduce the same results as the offline analysis </a:t>
            </a:r>
          </a:p>
          <a:p>
            <a:pPr marL="914399" lvl="2" indent="-304815">
              <a:lnSpc>
                <a:spcPts val="2079"/>
              </a:lnSpc>
              <a:buFont typeface="Arial" panose="020B0604020202020204" pitchFamily="34" charset="0"/>
              <a:buChar char="•"/>
            </a:pPr>
            <a:r>
              <a:rPr lang="en-US" sz="2000" dirty="0"/>
              <a:t>K-fold validation technique to Train and Test the ANN</a:t>
            </a:r>
          </a:p>
        </p:txBody>
      </p:sp>
      <p:sp>
        <p:nvSpPr>
          <p:cNvPr id="15" name="Line 4"/>
          <p:cNvSpPr/>
          <p:nvPr/>
        </p:nvSpPr>
        <p:spPr>
          <a:xfrm>
            <a:off x="6184908" y="98072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Tree>
    <p:extLst>
      <p:ext uri="{BB962C8B-B14F-4D97-AF65-F5344CB8AC3E}">
        <p14:creationId xmlns:p14="http://schemas.microsoft.com/office/powerpoint/2010/main" val="33816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with Artificial Neural Networks</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16</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sp>
        <p:nvSpPr>
          <p:cNvPr id="8" name="Rectangle 7"/>
          <p:cNvSpPr/>
          <p:nvPr/>
        </p:nvSpPr>
        <p:spPr>
          <a:xfrm>
            <a:off x="-194535" y="1185863"/>
            <a:ext cx="6464505" cy="1977464"/>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Architecture</a:t>
            </a:r>
            <a:r>
              <a:rPr lang="en-US" sz="2200" dirty="0">
                <a:solidFill>
                  <a:srgbClr val="C00000"/>
                </a:solidFill>
              </a:rPr>
              <a:t>: </a:t>
            </a:r>
          </a:p>
          <a:p>
            <a:pPr marL="914399" lvl="2" indent="-304815">
              <a:lnSpc>
                <a:spcPts val="2079"/>
              </a:lnSpc>
              <a:buFont typeface="Arial" panose="020B0604020202020204" pitchFamily="34" charset="0"/>
              <a:buChar char="•"/>
            </a:pPr>
            <a:r>
              <a:rPr lang="en-US" sz="2000" dirty="0"/>
              <a:t>Feed Forward Neural Network</a:t>
            </a:r>
          </a:p>
          <a:p>
            <a:pPr marL="914399" lvl="2" indent="-304815">
              <a:lnSpc>
                <a:spcPts val="2079"/>
              </a:lnSpc>
              <a:buFont typeface="Arial" panose="020B0604020202020204" pitchFamily="34" charset="0"/>
              <a:buChar char="•"/>
            </a:pPr>
            <a:r>
              <a:rPr lang="en-US" sz="2000" dirty="0"/>
              <a:t>One input layer </a:t>
            </a:r>
          </a:p>
          <a:p>
            <a:pPr marL="914399" lvl="2" indent="-304815">
              <a:lnSpc>
                <a:spcPts val="2079"/>
              </a:lnSpc>
              <a:buFont typeface="Arial" panose="020B0604020202020204" pitchFamily="34" charset="0"/>
              <a:buChar char="•"/>
            </a:pPr>
            <a:r>
              <a:rPr lang="en-US" sz="2000" dirty="0"/>
              <a:t>Two hidden layers with 64 neurons each </a:t>
            </a:r>
          </a:p>
          <a:p>
            <a:pPr marL="914399" lvl="2" indent="-304815">
              <a:lnSpc>
                <a:spcPts val="2079"/>
              </a:lnSpc>
              <a:buFont typeface="Arial" panose="020B0604020202020204" pitchFamily="34" charset="0"/>
              <a:buChar char="•"/>
            </a:pPr>
            <a:r>
              <a:rPr lang="en-US" sz="2000" dirty="0"/>
              <a:t>Output layer </a:t>
            </a:r>
          </a:p>
          <a:p>
            <a:pPr marL="914399" lvl="2" indent="-304815">
              <a:lnSpc>
                <a:spcPts val="2079"/>
              </a:lnSpc>
              <a:buFont typeface="Arial" panose="020B0604020202020204" pitchFamily="34" charset="0"/>
              <a:buChar char="•"/>
            </a:pPr>
            <a:r>
              <a:rPr lang="en-US" sz="2000" dirty="0" err="1"/>
              <a:t>ReLU</a:t>
            </a:r>
            <a:r>
              <a:rPr lang="en-US" sz="2000" dirty="0"/>
              <a:t> activation Function for all nodes </a:t>
            </a:r>
          </a:p>
          <a:p>
            <a:pPr marL="914399" lvl="2" indent="-304815">
              <a:lnSpc>
                <a:spcPts val="2079"/>
              </a:lnSpc>
              <a:buFont typeface="Arial" panose="020B0604020202020204" pitchFamily="34" charset="0"/>
              <a:buChar char="•"/>
            </a:pPr>
            <a:r>
              <a:rPr lang="en-US" sz="2000" dirty="0"/>
              <a:t>Cost Function </a:t>
            </a:r>
            <a:r>
              <a:rPr lang="en-US" sz="2000" dirty="0">
                <a:sym typeface="Wingdings" panose="05000000000000000000" pitchFamily="2" charset="2"/>
              </a:rPr>
              <a:t> Mean squared error</a:t>
            </a:r>
            <a:endParaRPr lang="en-US" sz="2000" dirty="0"/>
          </a:p>
        </p:txBody>
      </p:sp>
      <p:sp>
        <p:nvSpPr>
          <p:cNvPr id="13" name="Rectangle 12"/>
          <p:cNvSpPr/>
          <p:nvPr/>
        </p:nvSpPr>
        <p:spPr>
          <a:xfrm>
            <a:off x="-194535" y="3907808"/>
            <a:ext cx="6464505" cy="1708160"/>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Use of the same Laser Beam Data</a:t>
            </a:r>
            <a:r>
              <a:rPr lang="en-US" sz="2200" dirty="0">
                <a:solidFill>
                  <a:srgbClr val="C00000"/>
                </a:solidFill>
              </a:rPr>
              <a:t>: </a:t>
            </a:r>
          </a:p>
          <a:p>
            <a:pPr marL="914399" lvl="2" indent="-304815">
              <a:lnSpc>
                <a:spcPts val="2079"/>
              </a:lnSpc>
              <a:buFont typeface="Arial" panose="020B0604020202020204" pitchFamily="34" charset="0"/>
              <a:buChar char="•"/>
            </a:pPr>
            <a:r>
              <a:rPr lang="en-US" sz="2000" dirty="0"/>
              <a:t>Need of a wide sample of data for the Training process </a:t>
            </a:r>
          </a:p>
          <a:p>
            <a:pPr marL="914399" lvl="2" indent="-304815">
              <a:lnSpc>
                <a:spcPts val="2079"/>
              </a:lnSpc>
              <a:buFont typeface="Arial" panose="020B0604020202020204" pitchFamily="34" charset="0"/>
              <a:buChar char="•"/>
            </a:pPr>
            <a:r>
              <a:rPr lang="en-US" sz="2000" dirty="0"/>
              <a:t>Starting from the single photoelectron data set</a:t>
            </a:r>
          </a:p>
          <a:p>
            <a:pPr marL="914399" lvl="2" indent="-304815">
              <a:lnSpc>
                <a:spcPts val="2079"/>
              </a:lnSpc>
              <a:buFont typeface="Arial" panose="020B0604020202020204" pitchFamily="34" charset="0"/>
              <a:buChar char="•"/>
            </a:pPr>
            <a:r>
              <a:rPr lang="en-US" sz="2000" dirty="0"/>
              <a:t>Train with emulated multi photoelectron pulses</a:t>
            </a:r>
          </a:p>
          <a:p>
            <a:pPr marL="914399" lvl="2" indent="-304815">
              <a:lnSpc>
                <a:spcPts val="2079"/>
              </a:lnSpc>
              <a:buFont typeface="Arial" panose="020B0604020202020204" pitchFamily="34" charset="0"/>
              <a:buChar char="•"/>
            </a:pPr>
            <a:r>
              <a:rPr lang="en-US" sz="2000" dirty="0"/>
              <a:t>Test with the real multi photoelectron pulses</a:t>
            </a:r>
          </a:p>
        </p:txBody>
      </p:sp>
      <p:sp>
        <p:nvSpPr>
          <p:cNvPr id="15" name="CustomShape 12">
            <a:extLst>
              <a:ext uri="{FF2B5EF4-FFF2-40B4-BE49-F238E27FC236}">
                <a16:creationId xmlns:a16="http://schemas.microsoft.com/office/drawing/2014/main" id="{0FC9F06B-AB68-EF58-747E-CF42ADE2522B}"/>
              </a:ext>
            </a:extLst>
          </p:cNvPr>
          <p:cNvSpPr/>
          <p:nvPr/>
        </p:nvSpPr>
        <p:spPr>
          <a:xfrm>
            <a:off x="6269970" y="1169714"/>
            <a:ext cx="5612257" cy="952978"/>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800" b="1" u="sng" strike="noStrike" spc="-1" dirty="0">
                <a:latin typeface="Arial"/>
                <a:ea typeface="Noto Sans CJK SC"/>
              </a:rPr>
              <a:t>Take advantage of the Single Photoelectron data</a:t>
            </a:r>
          </a:p>
          <a:p>
            <a:pPr algn="ctr">
              <a:lnSpc>
                <a:spcPts val="1633"/>
              </a:lnSpc>
              <a:spcBef>
                <a:spcPts val="189"/>
              </a:spcBef>
              <a:spcAft>
                <a:spcPts val="189"/>
              </a:spcAft>
            </a:pPr>
            <a:r>
              <a:rPr lang="en-US" sz="1800" b="1" u="sng" spc="-1" dirty="0">
                <a:latin typeface="Arial"/>
                <a:ea typeface="Noto Sans CJK SC"/>
              </a:rPr>
              <a:t>that indicate small time walk dependence</a:t>
            </a:r>
            <a:endParaRPr lang="en-US" sz="1800" b="1" u="sng" strike="noStrike" spc="-1" dirty="0">
              <a:latin typeface="Arial"/>
              <a:ea typeface="Noto Sans CJK SC"/>
            </a:endParaRPr>
          </a:p>
        </p:txBody>
      </p:sp>
      <p:sp>
        <p:nvSpPr>
          <p:cNvPr id="16" name="Line 4"/>
          <p:cNvSpPr/>
          <p:nvPr/>
        </p:nvSpPr>
        <p:spPr>
          <a:xfrm>
            <a:off x="6099851" y="98072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pic>
        <p:nvPicPr>
          <p:cNvPr id="6" name="Picture 5">
            <a:extLst>
              <a:ext uri="{FF2B5EF4-FFF2-40B4-BE49-F238E27FC236}">
                <a16:creationId xmlns:a16="http://schemas.microsoft.com/office/drawing/2014/main" id="{735995A8-CA96-EC5B-AAEB-6164862A2FB3}"/>
              </a:ext>
            </a:extLst>
          </p:cNvPr>
          <p:cNvPicPr>
            <a:picLocks noChangeAspect="1"/>
          </p:cNvPicPr>
          <p:nvPr/>
        </p:nvPicPr>
        <p:blipFill>
          <a:blip r:embed="rId2"/>
          <a:stretch>
            <a:fillRect/>
          </a:stretch>
        </p:blipFill>
        <p:spPr>
          <a:xfrm>
            <a:off x="7055929" y="2305347"/>
            <a:ext cx="4040338" cy="3748473"/>
          </a:xfrm>
          <a:prstGeom prst="rect">
            <a:avLst/>
          </a:prstGeom>
        </p:spPr>
      </p:pic>
    </p:spTree>
    <p:extLst>
      <p:ext uri="{BB962C8B-B14F-4D97-AF65-F5344CB8AC3E}">
        <p14:creationId xmlns:p14="http://schemas.microsoft.com/office/powerpoint/2010/main" val="10981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Simulation Model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17</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mc:AlternateContent xmlns:mc="http://schemas.openxmlformats.org/markup-compatibility/2006" xmlns:a14="http://schemas.microsoft.com/office/drawing/2010/main">
        <mc:Choice Requires="a14">
          <p:sp>
            <p:nvSpPr>
              <p:cNvPr id="9" name="Rectangle 8"/>
              <p:cNvSpPr/>
              <p:nvPr/>
            </p:nvSpPr>
            <p:spPr>
              <a:xfrm>
                <a:off x="-470454" y="1240020"/>
                <a:ext cx="6464505" cy="1438855"/>
              </a:xfrm>
              <a:prstGeom prst="rect">
                <a:avLst/>
              </a:prstGeom>
            </p:spPr>
            <p:txBody>
              <a:bodyPr wrap="square">
                <a:spAutoFit/>
              </a:bodyPr>
              <a:lstStyle/>
              <a:p>
                <a:pPr marL="914399" lvl="2" indent="-304815">
                  <a:lnSpc>
                    <a:spcPts val="2079"/>
                  </a:lnSpc>
                  <a:buFont typeface="Arial" panose="020B0604020202020204" pitchFamily="34" charset="0"/>
                  <a:buChar char="•"/>
                </a:pPr>
                <a:r>
                  <a:rPr lang="en-US" sz="2000" dirty="0"/>
                  <a:t>EXP-Set contains ~7.8 photoelectrons </a:t>
                </a:r>
              </a:p>
              <a:p>
                <a:pPr marL="914399" lvl="2" indent="-304815">
                  <a:lnSpc>
                    <a:spcPts val="2079"/>
                  </a:lnSpc>
                  <a:buFont typeface="Arial" panose="020B0604020202020204" pitchFamily="34" charset="0"/>
                  <a:buChar char="•"/>
                </a:pPr>
                <a:r>
                  <a:rPr lang="en-US" sz="2000" dirty="0"/>
                  <a:t>Log-likelihood estimation method</a:t>
                </a:r>
              </a:p>
              <a:p>
                <a:pPr marL="914399" lvl="2" indent="-304815">
                  <a:lnSpc>
                    <a:spcPts val="2079"/>
                  </a:lnSpc>
                  <a:buFont typeface="Arial" panose="020B0604020202020204" pitchFamily="34" charset="0"/>
                  <a:buChar char="•"/>
                </a:pPr>
                <a:r>
                  <a:rPr lang="en-US" sz="2000" dirty="0"/>
                  <a:t>Convolution fit of</a:t>
                </a:r>
              </a:p>
              <a:p>
                <a:pPr marL="1371599" lvl="3" indent="-304815">
                  <a:lnSpc>
                    <a:spcPts val="2079"/>
                  </a:lnSpc>
                  <a:buFont typeface="Arial" panose="020B0604020202020204" pitchFamily="34" charset="0"/>
                  <a:buChar char="•"/>
                </a:pPr>
                <a:r>
                  <a:rPr lang="en-US" sz="2000" dirty="0" err="1"/>
                  <a:t>Poissonian</a:t>
                </a:r>
                <a:r>
                  <a:rPr lang="en-US" sz="2000" dirty="0"/>
                  <a:t> x </a:t>
                </a:r>
                <a:r>
                  <a:rPr lang="en-US" sz="2000" dirty="0" err="1"/>
                  <a:t>Polya</a:t>
                </a:r>
                <a:r>
                  <a:rPr lang="en-US" sz="2000" dirty="0"/>
                  <a:t> distribution using </a:t>
                </a:r>
                <a14:m>
                  <m:oMath xmlns:m="http://schemas.openxmlformats.org/officeDocument/2006/math">
                    <m:acc>
                      <m:accPr>
                        <m:chr m:val="̂"/>
                        <m:ctrlPr>
                          <a:rPr lang="en-US" sz="2000" i="1" spc="-1">
                            <a:latin typeface="Cambria Math" panose="02040503050406030204" pitchFamily="18" charset="0"/>
                          </a:rPr>
                        </m:ctrlPr>
                      </m:accPr>
                      <m:e>
                        <m:r>
                          <a:rPr lang="en-US" sz="2000" i="1" spc="-1">
                            <a:latin typeface="Cambria Math" panose="02040503050406030204" pitchFamily="18" charset="0"/>
                          </a:rPr>
                          <m:t> </m:t>
                        </m:r>
                        <m:sSub>
                          <m:sSubPr>
                            <m:ctrlPr>
                              <a:rPr lang="en-US" sz="2000" i="1" spc="-1">
                                <a:latin typeface="Cambria Math" panose="02040503050406030204" pitchFamily="18" charset="0"/>
                              </a:rPr>
                            </m:ctrlPr>
                          </m:sSubPr>
                          <m:e>
                            <m:r>
                              <m:rPr>
                                <m:sty m:val="p"/>
                              </m:rPr>
                              <a:rPr lang="el-GR" sz="2000" spc="-1">
                                <a:latin typeface="Cambria Math" panose="02040503050406030204" pitchFamily="18" charset="0"/>
                              </a:rPr>
                              <m:t>μ</m:t>
                            </m:r>
                          </m:e>
                          <m:sub>
                            <m:r>
                              <m:rPr>
                                <m:sty m:val="p"/>
                              </m:rPr>
                              <a:rPr lang="en-US" sz="2000" spc="-1">
                                <a:latin typeface="Cambria Math" panose="02040503050406030204" pitchFamily="18" charset="0"/>
                              </a:rPr>
                              <m:t>pe</m:t>
                            </m:r>
                          </m:sub>
                        </m:sSub>
                      </m:e>
                    </m:acc>
                  </m:oMath>
                </a14:m>
                <a:endParaRPr lang="en-US" sz="2000" spc="-1" dirty="0">
                  <a:ea typeface="DejaVu Sans"/>
                </a:endParaRPr>
              </a:p>
              <a:p>
                <a:pPr marL="1066784" lvl="3">
                  <a:lnSpc>
                    <a:spcPts val="2079"/>
                  </a:lnSpc>
                </a:pPr>
                <a:r>
                  <a:rPr lang="en-US" sz="2000" dirty="0"/>
                  <a:t> </a:t>
                </a:r>
              </a:p>
            </p:txBody>
          </p:sp>
        </mc:Choice>
        <mc:Fallback xmlns="">
          <p:sp>
            <p:nvSpPr>
              <p:cNvPr id="9" name="Rectangle 8"/>
              <p:cNvSpPr>
                <a:spLocks noRot="1" noChangeAspect="1" noMove="1" noResize="1" noEditPoints="1" noAdjustHandles="1" noChangeArrowheads="1" noChangeShapeType="1" noTextEdit="1"/>
              </p:cNvSpPr>
              <p:nvPr/>
            </p:nvSpPr>
            <p:spPr>
              <a:xfrm>
                <a:off x="-470454" y="1240020"/>
                <a:ext cx="6464505" cy="1438855"/>
              </a:xfrm>
              <a:prstGeom prst="rect">
                <a:avLst/>
              </a:prstGeom>
              <a:blipFill>
                <a:blip r:embed="rId2"/>
                <a:stretch>
                  <a:fillRect t="-4661" r="-5566"/>
                </a:stretch>
              </a:blipFill>
            </p:spPr>
            <p:txBody>
              <a:bodyPr/>
              <a:lstStyle/>
              <a:p>
                <a:r>
                  <a:rPr lang="fr-FR">
                    <a:noFill/>
                  </a:rPr>
                  <a:t> </a:t>
                </a:r>
              </a:p>
            </p:txBody>
          </p:sp>
        </mc:Fallback>
      </mc:AlternateContent>
      <p:pic>
        <p:nvPicPr>
          <p:cNvPr id="10" name="Picture 490"/>
          <p:cNvPicPr/>
          <p:nvPr/>
        </p:nvPicPr>
        <p:blipFill>
          <a:blip r:embed="rId3"/>
          <a:stretch/>
        </p:blipFill>
        <p:spPr>
          <a:xfrm>
            <a:off x="10048240" y="940080"/>
            <a:ext cx="2066960" cy="1792953"/>
          </a:xfrm>
          <a:prstGeom prst="rect">
            <a:avLst/>
          </a:prstGeom>
          <a:ln>
            <a:noFill/>
          </a:ln>
        </p:spPr>
      </p:pic>
      <p:pic>
        <p:nvPicPr>
          <p:cNvPr id="11" name="Picture 14"/>
          <p:cNvPicPr/>
          <p:nvPr/>
        </p:nvPicPr>
        <p:blipFill>
          <a:blip r:embed="rId4"/>
          <a:stretch/>
        </p:blipFill>
        <p:spPr>
          <a:xfrm>
            <a:off x="6387320" y="940080"/>
            <a:ext cx="3555120" cy="2994960"/>
          </a:xfrm>
          <a:prstGeom prst="rect">
            <a:avLst/>
          </a:prstGeom>
          <a:ln>
            <a:noFill/>
          </a:ln>
        </p:spPr>
      </p:pic>
      <p:grpSp>
        <p:nvGrpSpPr>
          <p:cNvPr id="12" name="Group 11"/>
          <p:cNvGrpSpPr/>
          <p:nvPr/>
        </p:nvGrpSpPr>
        <p:grpSpPr>
          <a:xfrm>
            <a:off x="8782119" y="2478036"/>
            <a:ext cx="1942962" cy="944989"/>
            <a:chOff x="8782119" y="2478036"/>
            <a:chExt cx="1942962" cy="944989"/>
          </a:xfrm>
        </p:grpSpPr>
        <mc:AlternateContent xmlns:mc="http://schemas.openxmlformats.org/markup-compatibility/2006" xmlns:a14="http://schemas.microsoft.com/office/drawing/2010/main">
          <mc:Choice Requires="a14">
            <p:sp>
              <p:nvSpPr>
                <p:cNvPr id="13" name="CustomShape 12">
                  <a:extLst>
                    <a:ext uri="{FF2B5EF4-FFF2-40B4-BE49-F238E27FC236}">
                      <a16:creationId xmlns:a16="http://schemas.microsoft.com/office/drawing/2014/main" id="{4D1CED6E-C16C-CA39-C9D0-77B623F15444}"/>
                    </a:ext>
                  </a:extLst>
                </p:cNvPr>
                <p:cNvSpPr/>
                <p:nvPr/>
              </p:nvSpPr>
              <p:spPr>
                <a:xfrm>
                  <a:off x="8782119" y="2478036"/>
                  <a:ext cx="1942962" cy="944989"/>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spcBef>
                      <a:spcPts val="189"/>
                    </a:spcBef>
                    <a:spcAft>
                      <a:spcPts val="189"/>
                    </a:spcAft>
                  </a:pPr>
                  <a14:m>
                    <m:oMath xmlns:m="http://schemas.openxmlformats.org/officeDocument/2006/math">
                      <m:acc>
                        <m:accPr>
                          <m:chr m:val="̂"/>
                          <m:ctrlPr>
                            <a:rPr lang="en-US" sz="1200" i="1" spc="-1">
                              <a:solidFill>
                                <a:srgbClr val="000000"/>
                              </a:solidFill>
                              <a:latin typeface="Cambria Math" panose="02040503050406030204" pitchFamily="18" charset="0"/>
                            </a:rPr>
                          </m:ctrlPr>
                        </m:accPr>
                        <m:e>
                          <m:sSub>
                            <m:sSubPr>
                              <m:ctrlPr>
                                <a:rPr lang="en-US" sz="1200" i="1" spc="-1">
                                  <a:solidFill>
                                    <a:srgbClr val="000000"/>
                                  </a:solidFill>
                                  <a:latin typeface="Cambria Math" panose="02040503050406030204" pitchFamily="18" charset="0"/>
                                </a:rPr>
                              </m:ctrlPr>
                            </m:sSubPr>
                            <m:e>
                              <m:r>
                                <m:rPr>
                                  <m:sty m:val="p"/>
                                </m:rPr>
                                <a:rPr lang="el-GR" sz="1200" spc="-1">
                                  <a:solidFill>
                                    <a:srgbClr val="000000"/>
                                  </a:solidFill>
                                  <a:latin typeface="Cambria Math" panose="02040503050406030204" pitchFamily="18" charset="0"/>
                                </a:rPr>
                                <m:t>μ</m:t>
                              </m:r>
                            </m:e>
                            <m:sub>
                              <m:r>
                                <m:rPr>
                                  <m:sty m:val="p"/>
                                </m:rPr>
                                <a:rPr lang="en-US" sz="1200" spc="-1">
                                  <a:solidFill>
                                    <a:srgbClr val="000000"/>
                                  </a:solidFill>
                                  <a:latin typeface="Cambria Math" panose="02040503050406030204" pitchFamily="18" charset="0"/>
                                </a:rPr>
                                <m:t>pe</m:t>
                              </m:r>
                            </m:sub>
                          </m:sSub>
                        </m:e>
                      </m:acc>
                      <m:r>
                        <a:rPr lang="en-US" sz="1200" i="1" spc="-1">
                          <a:solidFill>
                            <a:srgbClr val="000000"/>
                          </a:solidFill>
                          <a:latin typeface="Cambria Math" panose="02040503050406030204" pitchFamily="18" charset="0"/>
                        </a:rPr>
                        <m:t> </m:t>
                      </m:r>
                    </m:oMath>
                  </a14:m>
                  <a:r>
                    <a:rPr lang="en-US" sz="1200" spc="-1" dirty="0">
                      <a:solidFill>
                        <a:srgbClr val="000000"/>
                      </a:solidFill>
                      <a:latin typeface="Arial"/>
                      <a:ea typeface="DejaVu Sans"/>
                    </a:rPr>
                    <a:t> = 7.8 pes </a:t>
                  </a:r>
                </a:p>
                <a:p>
                  <a:pPr algn="ctr">
                    <a:spcBef>
                      <a:spcPts val="189"/>
                    </a:spcBef>
                    <a:spcAft>
                      <a:spcPts val="189"/>
                    </a:spcAft>
                  </a:pPr>
                  <a:r>
                    <a:rPr lang="en-US" sz="1200" spc="-1" dirty="0">
                      <a:solidFill>
                        <a:srgbClr val="000000"/>
                      </a:solidFill>
                      <a:latin typeface="Arial"/>
                      <a:ea typeface="DejaVu Sans"/>
                    </a:rPr>
                    <a:t>EXP-set data points </a:t>
                  </a:r>
                </a:p>
                <a:p>
                  <a:pPr algn="ctr">
                    <a:spcBef>
                      <a:spcPts val="189"/>
                    </a:spcBef>
                    <a:spcAft>
                      <a:spcPts val="189"/>
                    </a:spcAft>
                  </a:pPr>
                  <a:r>
                    <a:rPr lang="en-US" sz="1200" spc="-1" dirty="0">
                      <a:solidFill>
                        <a:srgbClr val="000000"/>
                      </a:solidFill>
                      <a:latin typeface="Arial"/>
                      <a:ea typeface="DejaVu Sans"/>
                    </a:rPr>
                    <a:t>Convolution fit </a:t>
                  </a:r>
                </a:p>
                <a:p>
                  <a:pPr algn="ctr">
                    <a:lnSpc>
                      <a:spcPts val="1633"/>
                    </a:lnSpc>
                    <a:spcBef>
                      <a:spcPts val="189"/>
                    </a:spcBef>
                    <a:spcAft>
                      <a:spcPts val="189"/>
                    </a:spcAft>
                  </a:pPr>
                  <a:endParaRPr lang="en-US" sz="1200" spc="-1" dirty="0">
                    <a:latin typeface="Arial"/>
                    <a:ea typeface="Noto Sans CJK SC"/>
                  </a:endParaRPr>
                </a:p>
              </p:txBody>
            </p:sp>
          </mc:Choice>
          <mc:Fallback xmlns="">
            <p:sp>
              <p:nvSpPr>
                <p:cNvPr id="13" name="CustomShape 12">
                  <a:extLst>
                    <a:ext uri="{FF2B5EF4-FFF2-40B4-BE49-F238E27FC236}">
                      <a16:creationId xmlns:a16="http://schemas.microsoft.com/office/drawing/2014/main" id="{4D1CED6E-C16C-CA39-C9D0-77B623F15444}"/>
                    </a:ext>
                  </a:extLst>
                </p:cNvPr>
                <p:cNvSpPr>
                  <a:spLocks noRot="1" noChangeAspect="1" noMove="1" noResize="1" noEditPoints="1" noAdjustHandles="1" noChangeArrowheads="1" noChangeShapeType="1" noTextEdit="1"/>
                </p:cNvSpPr>
                <p:nvPr/>
              </p:nvSpPr>
              <p:spPr>
                <a:xfrm>
                  <a:off x="8782119" y="2478036"/>
                  <a:ext cx="1942962" cy="944989"/>
                </a:xfrm>
                <a:prstGeom prst="rect">
                  <a:avLst/>
                </a:prstGeom>
                <a:blipFill>
                  <a:blip r:embed="rId5"/>
                  <a:stretch>
                    <a:fillRect t="-3822"/>
                  </a:stretch>
                </a:blipFill>
                <a:ln>
                  <a:solidFill>
                    <a:srgbClr val="FF0000"/>
                  </a:solidFill>
                </a:ln>
              </p:spPr>
              <p:txBody>
                <a:bodyPr/>
                <a:lstStyle/>
                <a:p>
                  <a:r>
                    <a:rPr lang="fr-FR">
                      <a:noFill/>
                    </a:rPr>
                    <a:t> </a:t>
                  </a:r>
                </a:p>
              </p:txBody>
            </p:sp>
          </mc:Fallback>
        </mc:AlternateContent>
        <p:sp>
          <p:nvSpPr>
            <p:cNvPr id="14" name="CustomShape 18">
              <a:extLst>
                <a:ext uri="{FF2B5EF4-FFF2-40B4-BE49-F238E27FC236}">
                  <a16:creationId xmlns:a16="http://schemas.microsoft.com/office/drawing/2014/main" id="{69F58AA1-BE25-725E-81ED-7C0E34155466}"/>
                </a:ext>
              </a:extLst>
            </p:cNvPr>
            <p:cNvSpPr/>
            <p:nvPr/>
          </p:nvSpPr>
          <p:spPr>
            <a:xfrm>
              <a:off x="8881795" y="2768851"/>
              <a:ext cx="121920" cy="121920"/>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15" name="CustomShape 19">
              <a:extLst>
                <a:ext uri="{FF2B5EF4-FFF2-40B4-BE49-F238E27FC236}">
                  <a16:creationId xmlns:a16="http://schemas.microsoft.com/office/drawing/2014/main" id="{8F840FEF-A86F-90C2-EE9D-76870C0DBD7E}"/>
                </a:ext>
              </a:extLst>
            </p:cNvPr>
            <p:cNvSpPr/>
            <p:nvPr/>
          </p:nvSpPr>
          <p:spPr>
            <a:xfrm>
              <a:off x="8881795" y="3028859"/>
              <a:ext cx="121920" cy="121920"/>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l-GR"/>
            </a:p>
          </p:txBody>
        </p:sp>
      </p:grpSp>
      <p:sp>
        <p:nvSpPr>
          <p:cNvPr id="16" name="Line 4"/>
          <p:cNvSpPr/>
          <p:nvPr/>
        </p:nvSpPr>
        <p:spPr>
          <a:xfrm>
            <a:off x="6099851" y="98072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9" name="Rectangle 18"/>
          <p:cNvSpPr/>
          <p:nvPr/>
        </p:nvSpPr>
        <p:spPr>
          <a:xfrm>
            <a:off x="-237552" y="3089819"/>
            <a:ext cx="6464505" cy="2516073"/>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Creating Multi-photoelectron pulses</a:t>
            </a:r>
            <a:r>
              <a:rPr lang="en-US" sz="2200" dirty="0">
                <a:solidFill>
                  <a:srgbClr val="C00000"/>
                </a:solidFill>
              </a:rPr>
              <a:t>: </a:t>
            </a:r>
          </a:p>
          <a:p>
            <a:pPr marL="914399" lvl="2" indent="-304815">
              <a:lnSpc>
                <a:spcPts val="2079"/>
              </a:lnSpc>
              <a:buFont typeface="Arial" panose="020B0604020202020204" pitchFamily="34" charset="0"/>
              <a:buChar char="•"/>
            </a:pPr>
            <a:r>
              <a:rPr lang="en-US" sz="2000" dirty="0"/>
              <a:t>Multiplicity N of single </a:t>
            </a:r>
            <a:r>
              <a:rPr lang="en-US" sz="2000" dirty="0" err="1"/>
              <a:t>p.e.</a:t>
            </a:r>
            <a:endParaRPr lang="en-US" sz="2000" dirty="0"/>
          </a:p>
          <a:p>
            <a:pPr marL="1371599" lvl="3" indent="-304815">
              <a:lnSpc>
                <a:spcPts val="2079"/>
              </a:lnSpc>
              <a:buFont typeface="Arial" panose="020B0604020202020204" pitchFamily="34" charset="0"/>
              <a:buChar char="•"/>
            </a:pPr>
            <a:r>
              <a:rPr lang="en-US" sz="2000" dirty="0"/>
              <a:t>According to a </a:t>
            </a:r>
            <a:r>
              <a:rPr lang="en-US" sz="2000" dirty="0" err="1"/>
              <a:t>Poissonian</a:t>
            </a:r>
            <a:r>
              <a:rPr lang="en-US" sz="2000" dirty="0"/>
              <a:t> with mean of 7.8</a:t>
            </a:r>
          </a:p>
          <a:p>
            <a:pPr marL="914399" lvl="2" indent="-304815">
              <a:lnSpc>
                <a:spcPts val="2079"/>
              </a:lnSpc>
              <a:buFont typeface="Arial" panose="020B0604020202020204" pitchFamily="34" charset="0"/>
              <a:buChar char="•"/>
            </a:pPr>
            <a:r>
              <a:rPr lang="en-US" sz="2000" dirty="0"/>
              <a:t>N waveforms selected randomly among the SPE-set </a:t>
            </a:r>
          </a:p>
          <a:p>
            <a:pPr marL="914399" lvl="2" indent="-304815">
              <a:lnSpc>
                <a:spcPts val="2079"/>
              </a:lnSpc>
              <a:buFont typeface="Arial" panose="020B0604020202020204" pitchFamily="34" charset="0"/>
              <a:buChar char="•"/>
            </a:pPr>
            <a:r>
              <a:rPr lang="en-US" sz="2000" dirty="0"/>
              <a:t>Each shifted in time to t-reference being zero</a:t>
            </a:r>
          </a:p>
          <a:p>
            <a:pPr marL="1371599" lvl="3" indent="-304815">
              <a:lnSpc>
                <a:spcPts val="2079"/>
              </a:lnSpc>
              <a:buFont typeface="Arial" panose="020B0604020202020204" pitchFamily="34" charset="0"/>
              <a:buChar char="•"/>
            </a:pPr>
            <a:r>
              <a:rPr lang="en-US" sz="2000" dirty="0"/>
              <a:t>Same clock for triggering and digitization </a:t>
            </a:r>
          </a:p>
          <a:p>
            <a:pPr marL="914399" lvl="2" indent="-304815">
              <a:lnSpc>
                <a:spcPts val="2079"/>
              </a:lnSpc>
              <a:buFont typeface="Arial" panose="020B0604020202020204" pitchFamily="34" charset="0"/>
              <a:buChar char="•"/>
            </a:pPr>
            <a:r>
              <a:rPr lang="en-US" sz="2000" dirty="0"/>
              <a:t>3</a:t>
            </a:r>
            <a:r>
              <a:rPr lang="en-US" sz="2000" baseline="30000" dirty="0"/>
              <a:t>rd</a:t>
            </a:r>
            <a:r>
              <a:rPr lang="en-US" sz="2000" dirty="0"/>
              <a:t> degree polynomial interpolation between digitization to estimate relative position </a:t>
            </a:r>
          </a:p>
        </p:txBody>
      </p:sp>
      <p:pic>
        <p:nvPicPr>
          <p:cNvPr id="20" name="Picture 19">
            <a:extLst>
              <a:ext uri="{FF2B5EF4-FFF2-40B4-BE49-F238E27FC236}">
                <a16:creationId xmlns:a16="http://schemas.microsoft.com/office/drawing/2014/main" id="{D95BB17E-7311-2A7D-F1F0-9C50B4827A93}"/>
              </a:ext>
            </a:extLst>
          </p:cNvPr>
          <p:cNvPicPr>
            <a:picLocks noChangeAspect="1"/>
          </p:cNvPicPr>
          <p:nvPr/>
        </p:nvPicPr>
        <p:blipFill>
          <a:blip r:embed="rId6"/>
          <a:stretch>
            <a:fillRect/>
          </a:stretch>
        </p:blipFill>
        <p:spPr>
          <a:xfrm>
            <a:off x="7072320" y="4025943"/>
            <a:ext cx="2846317" cy="2565157"/>
          </a:xfrm>
          <a:prstGeom prst="rect">
            <a:avLst/>
          </a:prstGeom>
        </p:spPr>
      </p:pic>
      <p:grpSp>
        <p:nvGrpSpPr>
          <p:cNvPr id="21" name="Group 20">
            <a:extLst>
              <a:ext uri="{FF2B5EF4-FFF2-40B4-BE49-F238E27FC236}">
                <a16:creationId xmlns:a16="http://schemas.microsoft.com/office/drawing/2014/main" id="{8B4B371D-B2E6-15C3-1657-0594F77FBBCD}"/>
              </a:ext>
            </a:extLst>
          </p:cNvPr>
          <p:cNvGrpSpPr/>
          <p:nvPr/>
        </p:nvGrpSpPr>
        <p:grpSpPr>
          <a:xfrm>
            <a:off x="9015799" y="4335384"/>
            <a:ext cx="1942962" cy="1147359"/>
            <a:chOff x="13889676" y="6435869"/>
            <a:chExt cx="3619020" cy="1795981"/>
          </a:xfrm>
        </p:grpSpPr>
        <p:sp>
          <p:nvSpPr>
            <p:cNvPr id="22" name="CustomShape 18">
              <a:extLst>
                <a:ext uri="{FF2B5EF4-FFF2-40B4-BE49-F238E27FC236}">
                  <a16:creationId xmlns:a16="http://schemas.microsoft.com/office/drawing/2014/main" id="{276C4306-1884-8DEA-9E95-57AB648660E8}"/>
                </a:ext>
              </a:extLst>
            </p:cNvPr>
            <p:cNvSpPr/>
            <p:nvPr/>
          </p:nvSpPr>
          <p:spPr>
            <a:xfrm>
              <a:off x="14554200" y="6602324"/>
              <a:ext cx="182880" cy="182880"/>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23" name="CustomShape 19">
              <a:extLst>
                <a:ext uri="{FF2B5EF4-FFF2-40B4-BE49-F238E27FC236}">
                  <a16:creationId xmlns:a16="http://schemas.microsoft.com/office/drawing/2014/main" id="{00404A36-BA34-4BD1-7A2F-CD029EB1BDE7}"/>
                </a:ext>
              </a:extLst>
            </p:cNvPr>
            <p:cNvSpPr/>
            <p:nvPr/>
          </p:nvSpPr>
          <p:spPr>
            <a:xfrm>
              <a:off x="14325600" y="7006450"/>
              <a:ext cx="182880" cy="182880"/>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sp>
          <p:nvSpPr>
            <p:cNvPr id="24" name="CustomShape 12">
              <a:extLst>
                <a:ext uri="{FF2B5EF4-FFF2-40B4-BE49-F238E27FC236}">
                  <a16:creationId xmlns:a16="http://schemas.microsoft.com/office/drawing/2014/main" id="{20B9EE3C-922A-BBAF-4F7E-E62EBAA37CA5}"/>
                </a:ext>
              </a:extLst>
            </p:cNvPr>
            <p:cNvSpPr/>
            <p:nvPr/>
          </p:nvSpPr>
          <p:spPr>
            <a:xfrm>
              <a:off x="13889676" y="6435869"/>
              <a:ext cx="3619020" cy="1795981"/>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l-GR" sz="1200" b="1" spc="-1" dirty="0">
                  <a:solidFill>
                    <a:srgbClr val="000000"/>
                  </a:solidFill>
                  <a:latin typeface="Arial"/>
                  <a:ea typeface="DejaVu Sans"/>
                </a:rPr>
                <a:t>Ν = 5</a:t>
              </a:r>
              <a:endParaRPr lang="en-US" sz="1200" b="1" spc="-1" dirty="0">
                <a:solidFill>
                  <a:srgbClr val="000000"/>
                </a:solidFill>
                <a:latin typeface="Arial"/>
                <a:ea typeface="DejaVu Sans"/>
              </a:endParaRPr>
            </a:p>
            <a:p>
              <a:pPr algn="ctr">
                <a:lnSpc>
                  <a:spcPts val="1633"/>
                </a:lnSpc>
                <a:spcBef>
                  <a:spcPts val="189"/>
                </a:spcBef>
                <a:spcAft>
                  <a:spcPts val="189"/>
                </a:spcAft>
              </a:pPr>
              <a:r>
                <a:rPr lang="en-US" sz="1200" spc="-1" dirty="0">
                  <a:solidFill>
                    <a:srgbClr val="000000"/>
                  </a:solidFill>
                  <a:latin typeface="Arial"/>
                  <a:ea typeface="DejaVu Sans"/>
                </a:rPr>
                <a:t>Sum of N single pulses</a:t>
              </a:r>
            </a:p>
            <a:p>
              <a:pPr algn="ctr">
                <a:lnSpc>
                  <a:spcPts val="1633"/>
                </a:lnSpc>
                <a:spcBef>
                  <a:spcPts val="189"/>
                </a:spcBef>
                <a:spcAft>
                  <a:spcPts val="189"/>
                </a:spcAft>
              </a:pPr>
              <a:r>
                <a:rPr lang="en-US" sz="1200" spc="-1" dirty="0">
                  <a:solidFill>
                    <a:srgbClr val="000000"/>
                  </a:solidFill>
                  <a:latin typeface="Arial"/>
                  <a:ea typeface="DejaVu Sans"/>
                </a:rPr>
                <a:t>Single pes waveforms </a:t>
              </a:r>
            </a:p>
            <a:p>
              <a:pPr algn="ctr">
                <a:lnSpc>
                  <a:spcPts val="1633"/>
                </a:lnSpc>
                <a:spcBef>
                  <a:spcPts val="189"/>
                </a:spcBef>
                <a:spcAft>
                  <a:spcPts val="189"/>
                </a:spcAft>
              </a:pPr>
              <a:endParaRPr lang="en-US" sz="1200" spc="-1" dirty="0">
                <a:latin typeface="Arial"/>
                <a:ea typeface="Noto Sans CJK SC"/>
              </a:endParaRPr>
            </a:p>
          </p:txBody>
        </p:sp>
      </p:grpSp>
      <p:sp>
        <p:nvSpPr>
          <p:cNvPr id="25" name="CustomShape 18">
            <a:extLst>
              <a:ext uri="{FF2B5EF4-FFF2-40B4-BE49-F238E27FC236}">
                <a16:creationId xmlns:a16="http://schemas.microsoft.com/office/drawing/2014/main" id="{6E6D9648-5D23-85CA-9E75-39AA994BB678}"/>
              </a:ext>
            </a:extLst>
          </p:cNvPr>
          <p:cNvSpPr/>
          <p:nvPr/>
        </p:nvSpPr>
        <p:spPr>
          <a:xfrm>
            <a:off x="9044180" y="4729623"/>
            <a:ext cx="121920" cy="121920"/>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26" name="CustomShape 19">
            <a:extLst>
              <a:ext uri="{FF2B5EF4-FFF2-40B4-BE49-F238E27FC236}">
                <a16:creationId xmlns:a16="http://schemas.microsoft.com/office/drawing/2014/main" id="{B26CB4C1-0C8B-5DF6-590B-D716E52DC3E9}"/>
              </a:ext>
            </a:extLst>
          </p:cNvPr>
          <p:cNvSpPr/>
          <p:nvPr/>
        </p:nvSpPr>
        <p:spPr>
          <a:xfrm>
            <a:off x="9044180" y="5010209"/>
            <a:ext cx="121920" cy="121920"/>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spTree>
    <p:extLst>
      <p:ext uri="{BB962C8B-B14F-4D97-AF65-F5344CB8AC3E}">
        <p14:creationId xmlns:p14="http://schemas.microsoft.com/office/powerpoint/2010/main" val="185096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Simulation Model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18</a:t>
            </a:fld>
            <a:endParaRPr lang="fr-FR" sz="1000" dirty="0">
              <a:solidFill>
                <a:srgbClr val="666666"/>
              </a:solidFill>
              <a:cs typeface="Times" panose="02020603050405020304" pitchFamily="18" charset="0"/>
            </a:endParaRPr>
          </a:p>
        </p:txBody>
      </p:sp>
      <p:sp>
        <p:nvSpPr>
          <p:cNvPr id="4" name="Footer Placeholder 3"/>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grpSp>
        <p:nvGrpSpPr>
          <p:cNvPr id="21" name="Group 20"/>
          <p:cNvGrpSpPr/>
          <p:nvPr/>
        </p:nvGrpSpPr>
        <p:grpSpPr>
          <a:xfrm>
            <a:off x="8184232" y="1067459"/>
            <a:ext cx="3610854" cy="2481032"/>
            <a:chOff x="7165666" y="4116321"/>
            <a:chExt cx="3610854" cy="2481032"/>
          </a:xfrm>
        </p:grpSpPr>
        <p:grpSp>
          <p:nvGrpSpPr>
            <p:cNvPr id="19" name="Group 18"/>
            <p:cNvGrpSpPr/>
            <p:nvPr/>
          </p:nvGrpSpPr>
          <p:grpSpPr>
            <a:xfrm>
              <a:off x="7165666" y="4116321"/>
              <a:ext cx="3610854" cy="2481032"/>
              <a:chOff x="7165666" y="4116321"/>
              <a:chExt cx="3610854" cy="2481032"/>
            </a:xfrm>
          </p:grpSpPr>
          <p:pic>
            <p:nvPicPr>
              <p:cNvPr id="8" name="Picture 7">
                <a:extLst>
                  <a:ext uri="{FF2B5EF4-FFF2-40B4-BE49-F238E27FC236}">
                    <a16:creationId xmlns:a16="http://schemas.microsoft.com/office/drawing/2014/main" id="{D95BB17E-7311-2A7D-F1F0-9C50B4827A93}"/>
                  </a:ext>
                </a:extLst>
              </p:cNvPr>
              <p:cNvPicPr>
                <a:picLocks noChangeAspect="1"/>
              </p:cNvPicPr>
              <p:nvPr/>
            </p:nvPicPr>
            <p:blipFill>
              <a:blip r:embed="rId3"/>
              <a:stretch>
                <a:fillRect/>
              </a:stretch>
            </p:blipFill>
            <p:spPr>
              <a:xfrm>
                <a:off x="7165666" y="4116321"/>
                <a:ext cx="2752971" cy="2481032"/>
              </a:xfrm>
              <a:prstGeom prst="rect">
                <a:avLst/>
              </a:prstGeom>
            </p:spPr>
          </p:pic>
          <p:grpSp>
            <p:nvGrpSpPr>
              <p:cNvPr id="9" name="Group 8">
                <a:extLst>
                  <a:ext uri="{FF2B5EF4-FFF2-40B4-BE49-F238E27FC236}">
                    <a16:creationId xmlns:a16="http://schemas.microsoft.com/office/drawing/2014/main" id="{8B4B371D-B2E6-15C3-1657-0594F77FBBCD}"/>
                  </a:ext>
                </a:extLst>
              </p:cNvPr>
              <p:cNvGrpSpPr/>
              <p:nvPr/>
            </p:nvGrpSpPr>
            <p:grpSpPr>
              <a:xfrm>
                <a:off x="9073630" y="4116321"/>
                <a:ext cx="1702890" cy="983073"/>
                <a:chOff x="13889676" y="6435869"/>
                <a:chExt cx="3619020" cy="1795981"/>
              </a:xfrm>
            </p:grpSpPr>
            <p:sp>
              <p:nvSpPr>
                <p:cNvPr id="10" name="CustomShape 18">
                  <a:extLst>
                    <a:ext uri="{FF2B5EF4-FFF2-40B4-BE49-F238E27FC236}">
                      <a16:creationId xmlns:a16="http://schemas.microsoft.com/office/drawing/2014/main" id="{276C4306-1884-8DEA-9E95-57AB648660E8}"/>
                    </a:ext>
                  </a:extLst>
                </p:cNvPr>
                <p:cNvSpPr/>
                <p:nvPr/>
              </p:nvSpPr>
              <p:spPr>
                <a:xfrm>
                  <a:off x="14554200" y="6602324"/>
                  <a:ext cx="182880" cy="182880"/>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11" name="CustomShape 19">
                  <a:extLst>
                    <a:ext uri="{FF2B5EF4-FFF2-40B4-BE49-F238E27FC236}">
                      <a16:creationId xmlns:a16="http://schemas.microsoft.com/office/drawing/2014/main" id="{00404A36-BA34-4BD1-7A2F-CD029EB1BDE7}"/>
                    </a:ext>
                  </a:extLst>
                </p:cNvPr>
                <p:cNvSpPr/>
                <p:nvPr/>
              </p:nvSpPr>
              <p:spPr>
                <a:xfrm>
                  <a:off x="14325600" y="7006450"/>
                  <a:ext cx="182880" cy="182880"/>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sp>
              <p:nvSpPr>
                <p:cNvPr id="12" name="CustomShape 12">
                  <a:extLst>
                    <a:ext uri="{FF2B5EF4-FFF2-40B4-BE49-F238E27FC236}">
                      <a16:creationId xmlns:a16="http://schemas.microsoft.com/office/drawing/2014/main" id="{20B9EE3C-922A-BBAF-4F7E-E62EBAA37CA5}"/>
                    </a:ext>
                  </a:extLst>
                </p:cNvPr>
                <p:cNvSpPr/>
                <p:nvPr/>
              </p:nvSpPr>
              <p:spPr>
                <a:xfrm>
                  <a:off x="13889676" y="6435869"/>
                  <a:ext cx="3619020" cy="1795981"/>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l-GR" sz="1100" b="1" spc="-1" dirty="0">
                      <a:solidFill>
                        <a:srgbClr val="000000"/>
                      </a:solidFill>
                      <a:latin typeface="Arial"/>
                      <a:ea typeface="DejaVu Sans"/>
                    </a:rPr>
                    <a:t>Ν = 5</a:t>
                  </a:r>
                  <a:endParaRPr lang="en-US" sz="1100" b="1" spc="-1" dirty="0">
                    <a:solidFill>
                      <a:srgbClr val="000000"/>
                    </a:solidFill>
                    <a:latin typeface="Arial"/>
                    <a:ea typeface="DejaVu Sans"/>
                  </a:endParaRPr>
                </a:p>
                <a:p>
                  <a:pPr algn="ctr">
                    <a:lnSpc>
                      <a:spcPts val="1633"/>
                    </a:lnSpc>
                    <a:spcBef>
                      <a:spcPts val="189"/>
                    </a:spcBef>
                    <a:spcAft>
                      <a:spcPts val="189"/>
                    </a:spcAft>
                  </a:pPr>
                  <a:r>
                    <a:rPr lang="en-US" sz="1100" spc="-1" dirty="0">
                      <a:solidFill>
                        <a:srgbClr val="000000"/>
                      </a:solidFill>
                      <a:latin typeface="Arial"/>
                      <a:ea typeface="DejaVu Sans"/>
                    </a:rPr>
                    <a:t>Sum of N single pulses</a:t>
                  </a:r>
                </a:p>
                <a:p>
                  <a:pPr algn="ctr">
                    <a:lnSpc>
                      <a:spcPts val="1633"/>
                    </a:lnSpc>
                    <a:spcBef>
                      <a:spcPts val="189"/>
                    </a:spcBef>
                    <a:spcAft>
                      <a:spcPts val="189"/>
                    </a:spcAft>
                  </a:pPr>
                  <a:r>
                    <a:rPr lang="en-US" sz="1100" spc="-1" dirty="0">
                      <a:solidFill>
                        <a:srgbClr val="000000"/>
                      </a:solidFill>
                      <a:latin typeface="Arial"/>
                      <a:ea typeface="DejaVu Sans"/>
                    </a:rPr>
                    <a:t>Single pes waveforms </a:t>
                  </a:r>
                  <a:endParaRPr lang="en-US" sz="1100" b="0" strike="noStrike" spc="-1" dirty="0">
                    <a:solidFill>
                      <a:srgbClr val="000000"/>
                    </a:solidFill>
                    <a:latin typeface="Arial"/>
                    <a:ea typeface="DejaVu Sans"/>
                  </a:endParaRPr>
                </a:p>
                <a:p>
                  <a:pPr algn="ctr">
                    <a:lnSpc>
                      <a:spcPts val="1633"/>
                    </a:lnSpc>
                    <a:spcBef>
                      <a:spcPts val="189"/>
                    </a:spcBef>
                    <a:spcAft>
                      <a:spcPts val="189"/>
                    </a:spcAft>
                  </a:pPr>
                  <a:endParaRPr lang="en-US" sz="1200" b="0" strike="noStrike" spc="-1" dirty="0">
                    <a:latin typeface="Arial"/>
                    <a:ea typeface="Noto Sans CJK SC"/>
                  </a:endParaRPr>
                </a:p>
              </p:txBody>
            </p:sp>
          </p:grpSp>
        </p:grpSp>
        <p:grpSp>
          <p:nvGrpSpPr>
            <p:cNvPr id="20" name="Group 19"/>
            <p:cNvGrpSpPr/>
            <p:nvPr/>
          </p:nvGrpSpPr>
          <p:grpSpPr>
            <a:xfrm>
              <a:off x="9097737" y="4442921"/>
              <a:ext cx="89119" cy="327888"/>
              <a:chOff x="9097737" y="4442921"/>
              <a:chExt cx="89119" cy="327888"/>
            </a:xfrm>
          </p:grpSpPr>
          <p:sp>
            <p:nvSpPr>
              <p:cNvPr id="17" name="CustomShape 18">
                <a:extLst>
                  <a:ext uri="{FF2B5EF4-FFF2-40B4-BE49-F238E27FC236}">
                    <a16:creationId xmlns:a16="http://schemas.microsoft.com/office/drawing/2014/main" id="{6E6D9648-5D23-85CA-9E75-39AA994BB678}"/>
                  </a:ext>
                </a:extLst>
              </p:cNvPr>
              <p:cNvSpPr/>
              <p:nvPr/>
            </p:nvSpPr>
            <p:spPr>
              <a:xfrm>
                <a:off x="9097737" y="4442921"/>
                <a:ext cx="89119" cy="72008"/>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18" name="CustomShape 19">
                <a:extLst>
                  <a:ext uri="{FF2B5EF4-FFF2-40B4-BE49-F238E27FC236}">
                    <a16:creationId xmlns:a16="http://schemas.microsoft.com/office/drawing/2014/main" id="{B26CB4C1-0C8B-5DF6-590B-D716E52DC3E9}"/>
                  </a:ext>
                </a:extLst>
              </p:cNvPr>
              <p:cNvSpPr/>
              <p:nvPr/>
            </p:nvSpPr>
            <p:spPr>
              <a:xfrm>
                <a:off x="9097737" y="4698801"/>
                <a:ext cx="89119" cy="72008"/>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grpSp>
      </p:grpSp>
      <p:pic>
        <p:nvPicPr>
          <p:cNvPr id="30" name="Picture 532"/>
          <p:cNvPicPr/>
          <p:nvPr/>
        </p:nvPicPr>
        <p:blipFill>
          <a:blip r:embed="rId4"/>
          <a:stretch/>
        </p:blipFill>
        <p:spPr>
          <a:xfrm>
            <a:off x="7910269" y="3711823"/>
            <a:ext cx="3348347" cy="2647754"/>
          </a:xfrm>
          <a:prstGeom prst="rect">
            <a:avLst/>
          </a:prstGeom>
          <a:ln>
            <a:noFill/>
          </a:ln>
        </p:spPr>
      </p:pic>
      <p:sp>
        <p:nvSpPr>
          <p:cNvPr id="32" name="TextBox 9"/>
          <p:cNvSpPr txBox="1"/>
          <p:nvPr/>
        </p:nvSpPr>
        <p:spPr>
          <a:xfrm>
            <a:off x="263352" y="3722946"/>
            <a:ext cx="5964292"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b="1" dirty="0">
                <a:solidFill>
                  <a:srgbClr val="C00000"/>
                </a:solidFill>
              </a:rPr>
              <a:t>Negative Effect </a:t>
            </a:r>
          </a:p>
          <a:p>
            <a:pPr marL="609630" lvl="1" indent="-304815">
              <a:lnSpc>
                <a:spcPts val="2079"/>
              </a:lnSpc>
              <a:buFont typeface="Arial" panose="020B0604020202020204" pitchFamily="34" charset="0"/>
              <a:buChar char="•"/>
            </a:pPr>
            <a:r>
              <a:rPr lang="en-US" sz="2000" spc="-1" dirty="0">
                <a:solidFill>
                  <a:srgbClr val="000000"/>
                </a:solidFill>
              </a:rPr>
              <a:t>Having the same digitization</a:t>
            </a:r>
          </a:p>
          <a:p>
            <a:pPr marL="609630" lvl="1" indent="-304815">
              <a:lnSpc>
                <a:spcPts val="2079"/>
              </a:lnSpc>
              <a:buFont typeface="Arial" panose="020B0604020202020204" pitchFamily="34" charset="0"/>
              <a:buChar char="•"/>
            </a:pPr>
            <a:r>
              <a:rPr lang="en-US" sz="2000" dirty="0"/>
              <a:t>This process eliminates any time jitter that would occur naturally. </a:t>
            </a:r>
          </a:p>
          <a:p>
            <a:pPr marL="609630" lvl="1" indent="-304815">
              <a:lnSpc>
                <a:spcPts val="2079"/>
              </a:lnSpc>
              <a:buFont typeface="Arial" panose="020B0604020202020204" pitchFamily="34" charset="0"/>
              <a:buChar char="•"/>
            </a:pPr>
            <a:r>
              <a:rPr lang="en-US" sz="2000" spc="-1" dirty="0">
                <a:solidFill>
                  <a:srgbClr val="000000"/>
                </a:solidFill>
              </a:rPr>
              <a:t>Additional random digit shift ± 50ps (25 </a:t>
            </a:r>
            <a:r>
              <a:rPr lang="en-US" sz="2000" spc="-1" dirty="0" err="1">
                <a:solidFill>
                  <a:srgbClr val="000000"/>
                </a:solidFill>
              </a:rPr>
              <a:t>ps</a:t>
            </a:r>
            <a:r>
              <a:rPr lang="en-US" sz="2000" spc="-1" dirty="0">
                <a:solidFill>
                  <a:srgbClr val="000000"/>
                </a:solidFill>
              </a:rPr>
              <a:t>)</a:t>
            </a:r>
          </a:p>
        </p:txBody>
      </p:sp>
      <p:sp>
        <p:nvSpPr>
          <p:cNvPr id="5" name="Rectangle 4">
            <a:extLst>
              <a:ext uri="{FF2B5EF4-FFF2-40B4-BE49-F238E27FC236}">
                <a16:creationId xmlns:a16="http://schemas.microsoft.com/office/drawing/2014/main" id="{A265E749-7C2E-A47C-6862-101826662AAA}"/>
              </a:ext>
            </a:extLst>
          </p:cNvPr>
          <p:cNvSpPr/>
          <p:nvPr/>
        </p:nvSpPr>
        <p:spPr>
          <a:xfrm>
            <a:off x="-138161" y="1121875"/>
            <a:ext cx="6464505" cy="2246769"/>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Creating Multi-photoelectron pulses</a:t>
            </a:r>
            <a:r>
              <a:rPr lang="en-US" sz="2200" dirty="0">
                <a:solidFill>
                  <a:srgbClr val="C00000"/>
                </a:solidFill>
              </a:rPr>
              <a:t>: </a:t>
            </a:r>
          </a:p>
          <a:p>
            <a:pPr marL="914399" lvl="2" indent="-304815">
              <a:lnSpc>
                <a:spcPts val="2079"/>
              </a:lnSpc>
              <a:buFont typeface="Arial" panose="020B0604020202020204" pitchFamily="34" charset="0"/>
              <a:buChar char="•"/>
            </a:pPr>
            <a:r>
              <a:rPr lang="en-US" sz="2000" dirty="0"/>
              <a:t>Multiplicity N of single </a:t>
            </a:r>
            <a:r>
              <a:rPr lang="en-US" sz="2000" dirty="0" err="1"/>
              <a:t>p.e.</a:t>
            </a:r>
            <a:endParaRPr lang="en-US" sz="2000" dirty="0"/>
          </a:p>
          <a:p>
            <a:pPr marL="1371599" lvl="3" indent="-304815">
              <a:lnSpc>
                <a:spcPts val="2079"/>
              </a:lnSpc>
              <a:buFont typeface="Arial" panose="020B0604020202020204" pitchFamily="34" charset="0"/>
              <a:buChar char="•"/>
            </a:pPr>
            <a:r>
              <a:rPr lang="en-US" sz="2000" dirty="0"/>
              <a:t>According to a </a:t>
            </a:r>
            <a:r>
              <a:rPr lang="en-US" sz="2000" dirty="0" err="1"/>
              <a:t>Poissonian</a:t>
            </a:r>
            <a:r>
              <a:rPr lang="en-US" sz="2000" dirty="0"/>
              <a:t> with mean of 7.8</a:t>
            </a:r>
          </a:p>
          <a:p>
            <a:pPr marL="914399" lvl="2" indent="-304815">
              <a:lnSpc>
                <a:spcPts val="2079"/>
              </a:lnSpc>
              <a:buFont typeface="Arial" panose="020B0604020202020204" pitchFamily="34" charset="0"/>
              <a:buChar char="•"/>
            </a:pPr>
            <a:r>
              <a:rPr lang="en-US" sz="2000" dirty="0"/>
              <a:t>N waveforms selected randomly among the SPE-set </a:t>
            </a:r>
          </a:p>
          <a:p>
            <a:pPr marL="914399" lvl="2" indent="-304815">
              <a:lnSpc>
                <a:spcPts val="2079"/>
              </a:lnSpc>
              <a:buFont typeface="Arial" panose="020B0604020202020204" pitchFamily="34" charset="0"/>
              <a:buChar char="•"/>
            </a:pPr>
            <a:r>
              <a:rPr lang="en-US" sz="2000" dirty="0"/>
              <a:t>Each shifted in time to t-reference being zero </a:t>
            </a:r>
          </a:p>
          <a:p>
            <a:pPr marL="914399" lvl="2" indent="-304815">
              <a:lnSpc>
                <a:spcPts val="2079"/>
              </a:lnSpc>
              <a:buFont typeface="Arial" panose="020B0604020202020204" pitchFamily="34" charset="0"/>
              <a:buChar char="•"/>
            </a:pPr>
            <a:r>
              <a:rPr lang="en-US" sz="2000" dirty="0"/>
              <a:t>3</a:t>
            </a:r>
            <a:r>
              <a:rPr lang="en-US" sz="2000" baseline="30000" dirty="0"/>
              <a:t>rd</a:t>
            </a:r>
            <a:r>
              <a:rPr lang="en-US" sz="2000" dirty="0"/>
              <a:t> degree polynomial interpolation between digitization to estimate relative position </a:t>
            </a:r>
          </a:p>
        </p:txBody>
      </p:sp>
    </p:spTree>
    <p:extLst>
      <p:ext uri="{BB962C8B-B14F-4D97-AF65-F5344CB8AC3E}">
        <p14:creationId xmlns:p14="http://schemas.microsoft.com/office/powerpoint/2010/main" val="1190900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7810567" y="673594"/>
            <a:ext cx="3140920" cy="2898946"/>
          </a:xfrm>
          <a:prstGeom prst="rect">
            <a:avLst/>
          </a:prstGeom>
        </p:spPr>
      </p:pic>
      <p:sp>
        <p:nvSpPr>
          <p:cNvPr id="2" name="Title 1"/>
          <p:cNvSpPr>
            <a:spLocks noGrp="1"/>
          </p:cNvSpPr>
          <p:nvPr>
            <p:ph type="title"/>
          </p:nvPr>
        </p:nvSpPr>
        <p:spPr/>
        <p:txBody>
          <a:bodyPr/>
          <a:lstStyle/>
          <a:p>
            <a:r>
              <a:rPr lang="en-US" dirty="0"/>
              <a:t>The Simulation Model II - Evaluation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19</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sp>
        <p:nvSpPr>
          <p:cNvPr id="6" name="Rectangle 5"/>
          <p:cNvSpPr/>
          <p:nvPr/>
        </p:nvSpPr>
        <p:spPr>
          <a:xfrm>
            <a:off x="-83380" y="1248683"/>
            <a:ext cx="6464505" cy="2246769"/>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Challenges </a:t>
            </a:r>
          </a:p>
          <a:p>
            <a:pPr marL="1066830" lvl="2" indent="-304815">
              <a:lnSpc>
                <a:spcPts val="2079"/>
              </a:lnSpc>
              <a:buFont typeface="Arial" panose="020B0604020202020204" pitchFamily="34" charset="0"/>
              <a:buChar char="•"/>
            </a:pPr>
            <a:r>
              <a:rPr lang="en-US" sz="2000" dirty="0"/>
              <a:t>Limited number of SPE pulses </a:t>
            </a:r>
          </a:p>
          <a:p>
            <a:pPr marL="1066830" lvl="2" indent="-304815">
              <a:lnSpc>
                <a:spcPts val="2079"/>
              </a:lnSpc>
              <a:buFont typeface="Arial" panose="020B0604020202020204" pitchFamily="34" charset="0"/>
              <a:buChar char="•"/>
            </a:pPr>
            <a:r>
              <a:rPr lang="en-US" sz="2000" dirty="0"/>
              <a:t>Emulated pulses will share the same SPE waveforms </a:t>
            </a:r>
          </a:p>
          <a:p>
            <a:pPr marL="1066830" lvl="2" indent="-304815">
              <a:lnSpc>
                <a:spcPts val="2079"/>
              </a:lnSpc>
              <a:buFont typeface="Arial" panose="020B0604020202020204" pitchFamily="34" charset="0"/>
              <a:buChar char="•"/>
            </a:pPr>
            <a:r>
              <a:rPr lang="en-US" sz="2000" dirty="0"/>
              <a:t>Should share similar properties with the EXP-set</a:t>
            </a:r>
          </a:p>
          <a:p>
            <a:pPr marL="1524030" lvl="3" indent="-304815">
              <a:lnSpc>
                <a:spcPts val="2079"/>
              </a:lnSpc>
              <a:buFont typeface="Arial" panose="020B0604020202020204" pitchFamily="34" charset="0"/>
              <a:buChar char="•"/>
            </a:pPr>
            <a:r>
              <a:rPr lang="en-US" sz="2000" dirty="0"/>
              <a:t>Electron peak size </a:t>
            </a:r>
          </a:p>
          <a:p>
            <a:pPr marL="1524030" lvl="3" indent="-304815">
              <a:lnSpc>
                <a:spcPts val="2079"/>
              </a:lnSpc>
              <a:buFont typeface="Arial" panose="020B0604020202020204" pitchFamily="34" charset="0"/>
              <a:buChar char="•"/>
            </a:pPr>
            <a:r>
              <a:rPr lang="en-US" sz="2000" dirty="0"/>
              <a:t>Timing Resolution  </a:t>
            </a:r>
          </a:p>
        </p:txBody>
      </p:sp>
      <p:pic>
        <p:nvPicPr>
          <p:cNvPr id="8" name="Picture 7">
            <a:extLst>
              <a:ext uri="{FF2B5EF4-FFF2-40B4-BE49-F238E27FC236}">
                <a16:creationId xmlns:a16="http://schemas.microsoft.com/office/drawing/2014/main" id="{5F3C4240-FC75-7B97-075C-25744F9CB914}"/>
              </a:ext>
            </a:extLst>
          </p:cNvPr>
          <p:cNvPicPr/>
          <p:nvPr/>
        </p:nvPicPr>
        <p:blipFill rotWithShape="1">
          <a:blip r:embed="rId3"/>
          <a:srcRect l="49870" t="-1417" b="1"/>
          <a:stretch/>
        </p:blipFill>
        <p:spPr>
          <a:xfrm>
            <a:off x="7820247" y="3730436"/>
            <a:ext cx="2950487" cy="2669358"/>
          </a:xfrm>
          <a:prstGeom prst="rect">
            <a:avLst/>
          </a:prstGeom>
          <a:ln>
            <a:noFill/>
          </a:ln>
        </p:spPr>
      </p:pic>
      <p:grpSp>
        <p:nvGrpSpPr>
          <p:cNvPr id="9" name="Group 8">
            <a:extLst>
              <a:ext uri="{FF2B5EF4-FFF2-40B4-BE49-F238E27FC236}">
                <a16:creationId xmlns:a16="http://schemas.microsoft.com/office/drawing/2014/main" id="{5A571A35-9C50-3BA8-0457-80FB022E2F41}"/>
              </a:ext>
            </a:extLst>
          </p:cNvPr>
          <p:cNvGrpSpPr/>
          <p:nvPr/>
        </p:nvGrpSpPr>
        <p:grpSpPr>
          <a:xfrm>
            <a:off x="9779175" y="685247"/>
            <a:ext cx="1983117" cy="582771"/>
            <a:chOff x="6192150" y="4202224"/>
            <a:chExt cx="2974676" cy="874157"/>
          </a:xfrm>
        </p:grpSpPr>
        <p:sp>
          <p:nvSpPr>
            <p:cNvPr id="10" name="CustomShape 12">
              <a:extLst>
                <a:ext uri="{FF2B5EF4-FFF2-40B4-BE49-F238E27FC236}">
                  <a16:creationId xmlns:a16="http://schemas.microsoft.com/office/drawing/2014/main" id="{A387C79C-15A2-7395-E2C5-D28E9A07DA35}"/>
                </a:ext>
              </a:extLst>
            </p:cNvPr>
            <p:cNvSpPr/>
            <p:nvPr/>
          </p:nvSpPr>
          <p:spPr>
            <a:xfrm>
              <a:off x="6192150" y="4202224"/>
              <a:ext cx="2974676" cy="874157"/>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latin typeface="Arial"/>
                  <a:ea typeface="Noto Sans CJK SC"/>
                </a:rPr>
                <a:t>Simulated pulses </a:t>
              </a:r>
            </a:p>
            <a:p>
              <a:pPr algn="ctr">
                <a:lnSpc>
                  <a:spcPts val="1633"/>
                </a:lnSpc>
                <a:spcBef>
                  <a:spcPts val="189"/>
                </a:spcBef>
                <a:spcAft>
                  <a:spcPts val="189"/>
                </a:spcAft>
              </a:pPr>
              <a:r>
                <a:rPr lang="en-US" sz="1200" spc="-1" dirty="0">
                  <a:latin typeface="Arial"/>
                  <a:ea typeface="Noto Sans CJK SC"/>
                </a:rPr>
                <a:t>EXP-set pulses</a:t>
              </a:r>
            </a:p>
          </p:txBody>
        </p:sp>
        <p:sp>
          <p:nvSpPr>
            <p:cNvPr id="11" name="CustomShape 18">
              <a:extLst>
                <a:ext uri="{FF2B5EF4-FFF2-40B4-BE49-F238E27FC236}">
                  <a16:creationId xmlns:a16="http://schemas.microsoft.com/office/drawing/2014/main" id="{8F35BC69-87FD-8474-6778-102C5959B581}"/>
                </a:ext>
              </a:extLst>
            </p:cNvPr>
            <p:cNvSpPr/>
            <p:nvPr/>
          </p:nvSpPr>
          <p:spPr>
            <a:xfrm>
              <a:off x="6346362" y="4333289"/>
              <a:ext cx="182880" cy="182880"/>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12" name="CustomShape 19">
              <a:extLst>
                <a:ext uri="{FF2B5EF4-FFF2-40B4-BE49-F238E27FC236}">
                  <a16:creationId xmlns:a16="http://schemas.microsoft.com/office/drawing/2014/main" id="{C140608D-6EC5-E432-6A4A-E075540F3BFB}"/>
                </a:ext>
              </a:extLst>
            </p:cNvPr>
            <p:cNvSpPr/>
            <p:nvPr/>
          </p:nvSpPr>
          <p:spPr>
            <a:xfrm>
              <a:off x="6346362" y="4723302"/>
              <a:ext cx="182880" cy="182880"/>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l-GR"/>
            </a:p>
          </p:txBody>
        </p:sp>
      </p:grpSp>
      <p:sp>
        <p:nvSpPr>
          <p:cNvPr id="14" name="Rectangle 13"/>
          <p:cNvSpPr/>
          <p:nvPr/>
        </p:nvSpPr>
        <p:spPr>
          <a:xfrm>
            <a:off x="-56799" y="4007499"/>
            <a:ext cx="6411342" cy="1708160"/>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Noise contribution  </a:t>
            </a:r>
          </a:p>
          <a:p>
            <a:pPr marL="1066830" lvl="2" indent="-304815">
              <a:lnSpc>
                <a:spcPts val="2079"/>
              </a:lnSpc>
              <a:buFont typeface="Arial" panose="020B0604020202020204" pitchFamily="34" charset="0"/>
              <a:buChar char="•"/>
            </a:pPr>
            <a:r>
              <a:rPr lang="en-US" sz="2000" dirty="0"/>
              <a:t>Cumulative property</a:t>
            </a:r>
          </a:p>
          <a:p>
            <a:pPr marL="1066830" lvl="2" indent="-304815">
              <a:lnSpc>
                <a:spcPts val="2079"/>
              </a:lnSpc>
              <a:buFont typeface="Arial" panose="020B0604020202020204" pitchFamily="34" charset="0"/>
              <a:buChar char="•"/>
            </a:pPr>
            <a:r>
              <a:rPr lang="en-US" sz="2000" dirty="0"/>
              <a:t>Due to interpolation between digitization points</a:t>
            </a:r>
          </a:p>
          <a:p>
            <a:pPr marL="1066830" lvl="2" indent="-304815">
              <a:lnSpc>
                <a:spcPts val="2079"/>
              </a:lnSpc>
              <a:buFont typeface="Arial" panose="020B0604020202020204" pitchFamily="34" charset="0"/>
              <a:buChar char="•"/>
            </a:pPr>
            <a:r>
              <a:rPr lang="en-US" sz="2000" dirty="0"/>
              <a:t>Electron peak charge is more reliable parameter</a:t>
            </a:r>
          </a:p>
        </p:txBody>
      </p:sp>
      <p:sp>
        <p:nvSpPr>
          <p:cNvPr id="16" name="Line 4"/>
          <p:cNvSpPr/>
          <p:nvPr/>
        </p:nvSpPr>
        <p:spPr>
          <a:xfrm>
            <a:off x="6238071" y="98072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Tree>
    <p:extLst>
      <p:ext uri="{BB962C8B-B14F-4D97-AF65-F5344CB8AC3E}">
        <p14:creationId xmlns:p14="http://schemas.microsoft.com/office/powerpoint/2010/main" val="3823642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DDA9F46-4F62-E360-1FBE-21E49137DE4C}"/>
              </a:ext>
            </a:extLst>
          </p:cNvPr>
          <p:cNvSpPr>
            <a:spLocks noGrp="1"/>
          </p:cNvSpPr>
          <p:nvPr>
            <p:ph idx="1"/>
          </p:nvPr>
        </p:nvSpPr>
        <p:spPr>
          <a:xfrm>
            <a:off x="785689" y="1851269"/>
            <a:ext cx="10725539" cy="3428024"/>
          </a:xfrm>
        </p:spPr>
        <p:txBody>
          <a:bodyPr/>
          <a:lstStyle/>
          <a:p>
            <a:pPr>
              <a:buFont typeface="Arial" panose="020B0604020202020204" pitchFamily="34" charset="0"/>
              <a:buChar char="•"/>
            </a:pPr>
            <a:r>
              <a:rPr lang="da-DK" dirty="0"/>
              <a:t>Introduction to t</a:t>
            </a:r>
            <a:r>
              <a:rPr lang="da-DK" dirty="0">
                <a:latin typeface="+mn-lt"/>
              </a:rPr>
              <a:t>he PICOSEC Micromegas technology </a:t>
            </a:r>
            <a:endParaRPr lang="fr-FR" dirty="0"/>
          </a:p>
          <a:p>
            <a:pPr>
              <a:buFont typeface="Arial" panose="020B0604020202020204" pitchFamily="34" charset="0"/>
              <a:buChar char="•"/>
            </a:pPr>
            <a:r>
              <a:rPr lang="en-US" dirty="0"/>
              <a:t>Modeling the Timing characteristics</a:t>
            </a:r>
          </a:p>
          <a:p>
            <a:pPr>
              <a:buFont typeface="Arial" panose="020B0604020202020204" pitchFamily="34" charset="0"/>
              <a:buChar char="•"/>
            </a:pPr>
            <a:r>
              <a:rPr lang="en-US" dirty="0"/>
              <a:t>Feasibility studies using alternative digitizers</a:t>
            </a:r>
          </a:p>
          <a:p>
            <a:pPr>
              <a:buFont typeface="Arial" panose="020B0604020202020204" pitchFamily="34" charset="0"/>
              <a:buChar char="•"/>
            </a:pPr>
            <a:r>
              <a:rPr lang="en-US" dirty="0">
                <a:latin typeface="+mn-lt"/>
              </a:rPr>
              <a:t>Conclusions</a:t>
            </a:r>
            <a:endParaRPr lang="fr-FR" dirty="0">
              <a:latin typeface="+mn-lt"/>
            </a:endParaRPr>
          </a:p>
          <a:p>
            <a:pPr marL="0" indent="0">
              <a:buNone/>
            </a:pPr>
            <a:endParaRPr lang="fr-FR" dirty="0">
              <a:latin typeface="+mn-lt"/>
            </a:endParaRPr>
          </a:p>
        </p:txBody>
      </p:sp>
      <p:sp>
        <p:nvSpPr>
          <p:cNvPr id="8" name="Titre 1">
            <a:extLst>
              <a:ext uri="{FF2B5EF4-FFF2-40B4-BE49-F238E27FC236}">
                <a16:creationId xmlns:a16="http://schemas.microsoft.com/office/drawing/2014/main" id="{83CA77CF-90B0-156C-C226-029958F16310}"/>
              </a:ext>
            </a:extLst>
          </p:cNvPr>
          <p:cNvSpPr>
            <a:spLocks noGrp="1"/>
          </p:cNvSpPr>
          <p:nvPr>
            <p:ph type="title"/>
          </p:nvPr>
        </p:nvSpPr>
        <p:spPr/>
        <p:txBody>
          <a:bodyPr anchor="t"/>
          <a:lstStyle/>
          <a:p>
            <a:r>
              <a:rPr lang="fr-FR" b="1" dirty="0" err="1">
                <a:latin typeface="+mn-lt"/>
              </a:rPr>
              <a:t>Outline</a:t>
            </a:r>
            <a:r>
              <a:rPr lang="fr-FR" b="1" dirty="0">
                <a:latin typeface="+mn-lt"/>
              </a:rPr>
              <a:t> </a:t>
            </a:r>
          </a:p>
        </p:txBody>
      </p:sp>
      <p:sp>
        <p:nvSpPr>
          <p:cNvPr id="5" name="Slide Number Placeholder 4"/>
          <p:cNvSpPr>
            <a:spLocks noGrp="1"/>
          </p:cNvSpPr>
          <p:nvPr>
            <p:ph type="sldNum" sz="quarter" idx="12"/>
          </p:nvPr>
        </p:nvSpPr>
        <p:spPr/>
        <p:txBody>
          <a:bodyPr/>
          <a:lstStyle/>
          <a:p>
            <a:fld id="{0CBC77A0-1F4E-42FF-9FFC-F45C3A64AF90}" type="slidenum">
              <a:rPr lang="fr-FR" smtClean="0"/>
              <a:pPr/>
              <a:t>2</a:t>
            </a:fld>
            <a:endParaRPr lang="fr-FR" dirty="0"/>
          </a:p>
        </p:txBody>
      </p:sp>
      <p:sp>
        <p:nvSpPr>
          <p:cNvPr id="6" name="Footer Placeholder 5"/>
          <p:cNvSpPr>
            <a:spLocks noGrp="1"/>
          </p:cNvSpPr>
          <p:nvPr>
            <p:ph type="ftr" sz="quarter" idx="11"/>
          </p:nvPr>
        </p:nvSpPr>
        <p:spPr>
          <a:xfrm>
            <a:off x="5405033" y="6343648"/>
            <a:ext cx="2907694" cy="365125"/>
          </a:xfrm>
        </p:spPr>
        <p:txBody>
          <a:bodyPr/>
          <a:lstStyle/>
          <a:p>
            <a:r>
              <a:rPr lang="fr-FR" sz="1000" i="1" dirty="0"/>
              <a:t>Journées 2024 de l'atelier détecteurs gazeux</a:t>
            </a:r>
          </a:p>
        </p:txBody>
      </p:sp>
      <p:sp>
        <p:nvSpPr>
          <p:cNvPr id="2" name="Date Placeholder 1"/>
          <p:cNvSpPr>
            <a:spLocks noGrp="1"/>
          </p:cNvSpPr>
          <p:nvPr>
            <p:ph type="dt" sz="half" idx="10"/>
          </p:nvPr>
        </p:nvSpPr>
        <p:spPr/>
        <p:txBody>
          <a:bodyPr/>
          <a:lstStyle/>
          <a:p>
            <a:endParaRPr lang="fr-FR" dirty="0"/>
          </a:p>
        </p:txBody>
      </p:sp>
    </p:spTree>
    <p:extLst>
      <p:ext uri="{BB962C8B-B14F-4D97-AF65-F5344CB8AC3E}">
        <p14:creationId xmlns:p14="http://schemas.microsoft.com/office/powerpoint/2010/main" val="146932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Simulation Model II - Evaluation</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20</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sp>
        <p:nvSpPr>
          <p:cNvPr id="7" name="Rectangle 6"/>
          <p:cNvSpPr/>
          <p:nvPr/>
        </p:nvSpPr>
        <p:spPr>
          <a:xfrm>
            <a:off x="-83380" y="1248683"/>
            <a:ext cx="6464505" cy="4401205"/>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Timing Properties </a:t>
            </a:r>
          </a:p>
          <a:p>
            <a:pPr marL="1066830" lvl="2" indent="-304815">
              <a:lnSpc>
                <a:spcPts val="2079"/>
              </a:lnSpc>
              <a:buFont typeface="Arial" panose="020B0604020202020204" pitchFamily="34" charset="0"/>
              <a:buChar char="•"/>
            </a:pPr>
            <a:endParaRPr lang="en-US" sz="2000" dirty="0"/>
          </a:p>
          <a:p>
            <a:pPr marL="1066830" lvl="2" indent="-304815">
              <a:lnSpc>
                <a:spcPts val="2079"/>
              </a:lnSpc>
              <a:buFont typeface="Arial" panose="020B0604020202020204" pitchFamily="34" charset="0"/>
              <a:buChar char="•"/>
            </a:pPr>
            <a:r>
              <a:rPr lang="en-US" sz="2000" dirty="0"/>
              <a:t>Offline Analysis</a:t>
            </a:r>
          </a:p>
          <a:p>
            <a:pPr marL="1066830" lvl="2" indent="-304815">
              <a:lnSpc>
                <a:spcPts val="2079"/>
              </a:lnSpc>
              <a:buFont typeface="Arial" panose="020B0604020202020204" pitchFamily="34" charset="0"/>
              <a:buChar char="•"/>
            </a:pPr>
            <a:r>
              <a:rPr lang="en-US" sz="2000" dirty="0"/>
              <a:t>Timing with CFD @ 20% of Peak Maximum</a:t>
            </a:r>
          </a:p>
          <a:p>
            <a:pPr marL="1066830" lvl="2" indent="-304815">
              <a:lnSpc>
                <a:spcPts val="2079"/>
              </a:lnSpc>
              <a:buFont typeface="Arial" panose="020B0604020202020204" pitchFamily="34" charset="0"/>
              <a:buChar char="•"/>
            </a:pPr>
            <a:endParaRPr lang="en-US" sz="2000" dirty="0"/>
          </a:p>
          <a:p>
            <a:pPr marL="1066830" lvl="2" indent="-304815">
              <a:lnSpc>
                <a:spcPts val="2079"/>
              </a:lnSpc>
              <a:buFont typeface="Arial" panose="020B0604020202020204" pitchFamily="34" charset="0"/>
              <a:buChar char="•"/>
            </a:pPr>
            <a:endParaRPr lang="en-US" sz="2000" dirty="0"/>
          </a:p>
          <a:p>
            <a:pPr marL="1066830" lvl="2" indent="-304815">
              <a:lnSpc>
                <a:spcPts val="2079"/>
              </a:lnSpc>
              <a:buFont typeface="Arial" panose="020B0604020202020204" pitchFamily="34" charset="0"/>
              <a:buChar char="•"/>
            </a:pPr>
            <a:endParaRPr lang="en-US" sz="2000" dirty="0"/>
          </a:p>
          <a:p>
            <a:pPr marL="1066830" lvl="2" indent="-304815">
              <a:lnSpc>
                <a:spcPts val="2079"/>
              </a:lnSpc>
              <a:buFont typeface="Arial" panose="020B0604020202020204" pitchFamily="34" charset="0"/>
              <a:buChar char="•"/>
            </a:pPr>
            <a:endParaRPr lang="en-US" sz="2000" dirty="0"/>
          </a:p>
          <a:p>
            <a:pPr marL="1066830" lvl="2" indent="-304815">
              <a:lnSpc>
                <a:spcPts val="2079"/>
              </a:lnSpc>
              <a:buFont typeface="Arial" panose="020B0604020202020204" pitchFamily="34" charset="0"/>
              <a:buChar char="•"/>
            </a:pPr>
            <a:r>
              <a:rPr lang="en-US" sz="2000" dirty="0">
                <a:solidFill>
                  <a:schemeClr val="tx2"/>
                </a:solidFill>
              </a:rPr>
              <a:t>Data</a:t>
            </a:r>
            <a:r>
              <a:rPr lang="en-US" sz="2000" dirty="0"/>
              <a:t> with noise correspond to RMS of random noise </a:t>
            </a:r>
          </a:p>
          <a:p>
            <a:pPr marL="1066830" lvl="2" indent="-304815">
              <a:lnSpc>
                <a:spcPts val="2079"/>
              </a:lnSpc>
              <a:buFont typeface="Arial" panose="020B0604020202020204" pitchFamily="34" charset="0"/>
              <a:buChar char="•"/>
            </a:pPr>
            <a:r>
              <a:rPr lang="en-US" sz="2000" dirty="0">
                <a:solidFill>
                  <a:srgbClr val="00B050"/>
                </a:solidFill>
              </a:rPr>
              <a:t>Photodiode</a:t>
            </a:r>
            <a:r>
              <a:rPr lang="en-US" sz="2000" dirty="0"/>
              <a:t> noise data correspond to the resolution of the device </a:t>
            </a:r>
            <a:r>
              <a:rPr lang="en-US" sz="2000" dirty="0">
                <a:sym typeface="Wingdings" panose="05000000000000000000" pitchFamily="2" charset="2"/>
              </a:rPr>
              <a:t> due to synchronization </a:t>
            </a:r>
          </a:p>
          <a:p>
            <a:pPr marL="1066830" lvl="2" indent="-304815">
              <a:lnSpc>
                <a:spcPts val="2079"/>
              </a:lnSpc>
              <a:buFont typeface="Arial" panose="020B0604020202020204" pitchFamily="34" charset="0"/>
              <a:buChar char="•"/>
            </a:pPr>
            <a:r>
              <a:rPr lang="en-US" sz="2000" dirty="0">
                <a:sym typeface="Wingdings" panose="05000000000000000000" pitchFamily="2" charset="2"/>
              </a:rPr>
              <a:t>Worse than the EXP-set resolution by 3ps </a:t>
            </a:r>
          </a:p>
          <a:p>
            <a:pPr marL="1066830" lvl="2" indent="-304815">
              <a:lnSpc>
                <a:spcPts val="2079"/>
              </a:lnSpc>
              <a:buFont typeface="Arial" panose="020B0604020202020204" pitchFamily="34" charset="0"/>
              <a:buChar char="•"/>
            </a:pPr>
            <a:endParaRPr lang="en-US" sz="2000" dirty="0">
              <a:sym typeface="Wingdings" panose="05000000000000000000" pitchFamily="2" charset="2"/>
            </a:endParaRPr>
          </a:p>
          <a:p>
            <a:pPr marL="1066830" lvl="2" indent="-304815">
              <a:lnSpc>
                <a:spcPts val="2079"/>
              </a:lnSpc>
              <a:buFont typeface="Arial" panose="020B0604020202020204" pitchFamily="34" charset="0"/>
              <a:buChar char="•"/>
            </a:pPr>
            <a:r>
              <a:rPr lang="en-US" sz="2000" dirty="0">
                <a:sym typeface="Wingdings" panose="05000000000000000000" pitchFamily="2" charset="2"/>
              </a:rPr>
              <a:t>Noise affects the resolution </a:t>
            </a:r>
            <a:endParaRPr lang="en-US" sz="2000" dirty="0"/>
          </a:p>
        </p:txBody>
      </p:sp>
      <p:pic>
        <p:nvPicPr>
          <p:cNvPr id="8" name="Picture 570"/>
          <p:cNvPicPr/>
          <p:nvPr/>
        </p:nvPicPr>
        <p:blipFill>
          <a:blip r:embed="rId2"/>
          <a:stretch/>
        </p:blipFill>
        <p:spPr>
          <a:xfrm>
            <a:off x="8001000" y="343526"/>
            <a:ext cx="2998334" cy="2735617"/>
          </a:xfrm>
          <a:prstGeom prst="rect">
            <a:avLst/>
          </a:prstGeom>
          <a:ln>
            <a:noFill/>
          </a:ln>
        </p:spPr>
      </p:pic>
      <mc:AlternateContent xmlns:mc="http://schemas.openxmlformats.org/markup-compatibility/2006" xmlns:a14="http://schemas.microsoft.com/office/drawing/2010/main">
        <mc:Choice Requires="a14">
          <p:sp>
            <p:nvSpPr>
              <p:cNvPr id="9" name="CustomShape 12">
                <a:extLst>
                  <a:ext uri="{FF2B5EF4-FFF2-40B4-BE49-F238E27FC236}">
                    <a16:creationId xmlns:a16="http://schemas.microsoft.com/office/drawing/2014/main" id="{1DA7428E-D2B3-BCDB-3BB2-242867CD99DA}"/>
                  </a:ext>
                </a:extLst>
              </p:cNvPr>
              <p:cNvSpPr/>
              <p:nvPr/>
            </p:nvSpPr>
            <p:spPr>
              <a:xfrm>
                <a:off x="9828358" y="480631"/>
                <a:ext cx="1719615" cy="539922"/>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latin typeface="Arial"/>
                    <a:ea typeface="Noto Sans CJK SC"/>
                  </a:rPr>
                  <a:t>Timing resolution :</a:t>
                </a:r>
              </a:p>
              <a:p>
                <a:pPr algn="ctr">
                  <a:lnSpc>
                    <a:spcPts val="1633"/>
                  </a:lnSpc>
                  <a:spcBef>
                    <a:spcPts val="189"/>
                  </a:spcBef>
                  <a:spcAft>
                    <a:spcPts val="189"/>
                  </a:spcAft>
                </a:pPr>
                <a:r>
                  <a:rPr lang="en-US" sz="1200" spc="-1" dirty="0">
                    <a:ea typeface="Cambria Math" panose="02040503050406030204" pitchFamily="18" charset="0"/>
                  </a:rPr>
                  <a:t>21.3</a:t>
                </a:r>
                <a14:m>
                  <m:oMath xmlns:m="http://schemas.openxmlformats.org/officeDocument/2006/math">
                    <m:r>
                      <a:rPr lang="en-US" sz="1200" i="1" spc="-1">
                        <a:latin typeface="Cambria Math" panose="02040503050406030204" pitchFamily="18" charset="0"/>
                        <a:ea typeface="Cambria Math" panose="02040503050406030204" pitchFamily="18" charset="0"/>
                      </a:rPr>
                      <m:t>±</m:t>
                    </m:r>
                  </m:oMath>
                </a14:m>
                <a:r>
                  <a:rPr lang="en-US" sz="1200" spc="-1" dirty="0">
                    <a:latin typeface="Arial"/>
                    <a:ea typeface="Noto Sans CJK SC"/>
                  </a:rPr>
                  <a:t>0.6 ps</a:t>
                </a:r>
              </a:p>
            </p:txBody>
          </p:sp>
        </mc:Choice>
        <mc:Fallback xmlns="">
          <p:sp>
            <p:nvSpPr>
              <p:cNvPr id="9" name="CustomShape 12">
                <a:extLst>
                  <a:ext uri="{FF2B5EF4-FFF2-40B4-BE49-F238E27FC236}">
                    <a16:creationId xmlns:a16="http://schemas.microsoft.com/office/drawing/2014/main" id="{1DA7428E-D2B3-BCDB-3BB2-242867CD99DA}"/>
                  </a:ext>
                </a:extLst>
              </p:cNvPr>
              <p:cNvSpPr>
                <a:spLocks noRot="1" noChangeAspect="1" noMove="1" noResize="1" noEditPoints="1" noAdjustHandles="1" noChangeArrowheads="1" noChangeShapeType="1" noTextEdit="1"/>
              </p:cNvSpPr>
              <p:nvPr/>
            </p:nvSpPr>
            <p:spPr>
              <a:xfrm>
                <a:off x="9828358" y="480631"/>
                <a:ext cx="1719615" cy="539922"/>
              </a:xfrm>
              <a:prstGeom prst="rect">
                <a:avLst/>
              </a:prstGeom>
              <a:blipFill>
                <a:blip r:embed="rId3"/>
                <a:stretch>
                  <a:fillRect b="-5556"/>
                </a:stretch>
              </a:blipFill>
              <a:ln>
                <a:solidFill>
                  <a:srgbClr val="FF0000"/>
                </a:solidFill>
              </a:ln>
            </p:spPr>
            <p:txBody>
              <a:bodyPr/>
              <a:lstStyle/>
              <a:p>
                <a:r>
                  <a:rPr lang="fr-FR">
                    <a:noFill/>
                  </a:rPr>
                  <a:t> </a:t>
                </a:r>
              </a:p>
            </p:txBody>
          </p:sp>
        </mc:Fallback>
      </mc:AlternateContent>
      <p:pic>
        <p:nvPicPr>
          <p:cNvPr id="11" name="Picture 10">
            <a:extLst>
              <a:ext uri="{FF2B5EF4-FFF2-40B4-BE49-F238E27FC236}">
                <a16:creationId xmlns:a16="http://schemas.microsoft.com/office/drawing/2014/main" id="{457A8ABF-B6A9-1ACF-8246-CC8681F55EE4}"/>
              </a:ext>
            </a:extLst>
          </p:cNvPr>
          <p:cNvPicPr/>
          <p:nvPr/>
        </p:nvPicPr>
        <p:blipFill rotWithShape="1">
          <a:blip r:embed="rId4"/>
          <a:srcRect l="1111" t="5096" r="50876"/>
          <a:stretch/>
        </p:blipFill>
        <p:spPr>
          <a:xfrm>
            <a:off x="7644249" y="3108633"/>
            <a:ext cx="3672663" cy="3240435"/>
          </a:xfrm>
          <a:prstGeom prst="rect">
            <a:avLst/>
          </a:prstGeom>
          <a:ln>
            <a:noFill/>
          </a:ln>
        </p:spPr>
      </p:pic>
      <p:grpSp>
        <p:nvGrpSpPr>
          <p:cNvPr id="12" name="Group 11">
            <a:extLst>
              <a:ext uri="{FF2B5EF4-FFF2-40B4-BE49-F238E27FC236}">
                <a16:creationId xmlns:a16="http://schemas.microsoft.com/office/drawing/2014/main" id="{346526A2-A7B9-345D-75BA-23E9A8893482}"/>
              </a:ext>
            </a:extLst>
          </p:cNvPr>
          <p:cNvGrpSpPr/>
          <p:nvPr/>
        </p:nvGrpSpPr>
        <p:grpSpPr>
          <a:xfrm>
            <a:off x="10038165" y="3175361"/>
            <a:ext cx="1799729" cy="1033022"/>
            <a:chOff x="13137495" y="4132166"/>
            <a:chExt cx="2699594" cy="1549533"/>
          </a:xfrm>
        </p:grpSpPr>
        <p:grpSp>
          <p:nvGrpSpPr>
            <p:cNvPr id="13" name="Group 12">
              <a:extLst>
                <a:ext uri="{FF2B5EF4-FFF2-40B4-BE49-F238E27FC236}">
                  <a16:creationId xmlns:a16="http://schemas.microsoft.com/office/drawing/2014/main" id="{6D0BBDD1-07B5-4809-A076-7254A91E8914}"/>
                </a:ext>
              </a:extLst>
            </p:cNvPr>
            <p:cNvGrpSpPr/>
            <p:nvPr/>
          </p:nvGrpSpPr>
          <p:grpSpPr>
            <a:xfrm>
              <a:off x="13137495" y="4132166"/>
              <a:ext cx="2699594" cy="1549533"/>
              <a:chOff x="13137495" y="4070174"/>
              <a:chExt cx="2699594" cy="1549533"/>
            </a:xfrm>
          </p:grpSpPr>
          <p:grpSp>
            <p:nvGrpSpPr>
              <p:cNvPr id="15" name="Group 14">
                <a:extLst>
                  <a:ext uri="{FF2B5EF4-FFF2-40B4-BE49-F238E27FC236}">
                    <a16:creationId xmlns:a16="http://schemas.microsoft.com/office/drawing/2014/main" id="{E7AFA402-8E92-0520-119C-5093116BB324}"/>
                  </a:ext>
                </a:extLst>
              </p:cNvPr>
              <p:cNvGrpSpPr/>
              <p:nvPr/>
            </p:nvGrpSpPr>
            <p:grpSpPr>
              <a:xfrm>
                <a:off x="13137495" y="4070174"/>
                <a:ext cx="2699594" cy="1549533"/>
                <a:chOff x="13155150" y="2379167"/>
                <a:chExt cx="2699594" cy="1549533"/>
              </a:xfrm>
            </p:grpSpPr>
            <p:sp>
              <p:nvSpPr>
                <p:cNvPr id="17" name="CustomShape 12">
                  <a:extLst>
                    <a:ext uri="{FF2B5EF4-FFF2-40B4-BE49-F238E27FC236}">
                      <a16:creationId xmlns:a16="http://schemas.microsoft.com/office/drawing/2014/main" id="{3521DCD2-1604-6197-F74A-DD0FFCDCB138}"/>
                    </a:ext>
                  </a:extLst>
                </p:cNvPr>
                <p:cNvSpPr/>
                <p:nvPr/>
              </p:nvSpPr>
              <p:spPr>
                <a:xfrm>
                  <a:off x="13155150" y="2379167"/>
                  <a:ext cx="2699594" cy="1549533"/>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latin typeface="Arial"/>
                      <a:ea typeface="Noto Sans CJK SC"/>
                    </a:rPr>
                    <a:t>    Simulated pulses </a:t>
                  </a:r>
                </a:p>
                <a:p>
                  <a:pPr algn="ctr">
                    <a:lnSpc>
                      <a:spcPts val="1633"/>
                    </a:lnSpc>
                    <a:spcBef>
                      <a:spcPts val="189"/>
                    </a:spcBef>
                    <a:spcAft>
                      <a:spcPts val="189"/>
                    </a:spcAft>
                  </a:pPr>
                  <a:r>
                    <a:rPr lang="en-US" sz="1200" spc="-1" dirty="0">
                      <a:latin typeface="Arial"/>
                      <a:ea typeface="Noto Sans CJK SC"/>
                    </a:rPr>
                    <a:t>EXP-set pulses</a:t>
                  </a:r>
                </a:p>
                <a:p>
                  <a:pPr algn="ctr">
                    <a:lnSpc>
                      <a:spcPts val="1633"/>
                    </a:lnSpc>
                    <a:spcBef>
                      <a:spcPts val="189"/>
                    </a:spcBef>
                    <a:spcAft>
                      <a:spcPts val="189"/>
                    </a:spcAft>
                  </a:pPr>
                  <a:r>
                    <a:rPr lang="en-US" sz="1200" spc="-1" dirty="0">
                      <a:latin typeface="Arial"/>
                      <a:ea typeface="Noto Sans CJK SC"/>
                    </a:rPr>
                    <a:t>EXP with noise</a:t>
                  </a:r>
                  <a:r>
                    <a:rPr lang="el-GR" sz="1200" spc="-1" dirty="0">
                      <a:latin typeface="Arial"/>
                      <a:ea typeface="Noto Sans CJK SC"/>
                    </a:rPr>
                    <a:t> </a:t>
                  </a:r>
                  <a:endParaRPr lang="en-US" sz="1200" spc="-1" dirty="0">
                    <a:latin typeface="Arial"/>
                    <a:ea typeface="Noto Sans CJK SC"/>
                  </a:endParaRPr>
                </a:p>
                <a:p>
                  <a:pPr algn="ctr">
                    <a:lnSpc>
                      <a:spcPts val="1633"/>
                    </a:lnSpc>
                    <a:spcBef>
                      <a:spcPts val="189"/>
                    </a:spcBef>
                    <a:spcAft>
                      <a:spcPts val="189"/>
                    </a:spcAft>
                  </a:pPr>
                  <a:r>
                    <a:rPr lang="el-GR" sz="1200" spc="-1" dirty="0">
                      <a:latin typeface="Arial"/>
                      <a:ea typeface="Noto Sans CJK SC"/>
                    </a:rPr>
                    <a:t>     </a:t>
                  </a:r>
                  <a:r>
                    <a:rPr lang="en-US" sz="1200" spc="-1" dirty="0">
                      <a:latin typeface="Arial"/>
                      <a:ea typeface="Noto Sans CJK SC"/>
                    </a:rPr>
                    <a:t>EXP with diode noise</a:t>
                  </a:r>
                  <a:endParaRPr lang="el-GR" sz="1200" spc="-1" dirty="0">
                    <a:latin typeface="Arial"/>
                    <a:ea typeface="Noto Sans CJK SC"/>
                  </a:endParaRPr>
                </a:p>
              </p:txBody>
            </p:sp>
            <p:sp>
              <p:nvSpPr>
                <p:cNvPr id="18" name="CustomShape 18">
                  <a:extLst>
                    <a:ext uri="{FF2B5EF4-FFF2-40B4-BE49-F238E27FC236}">
                      <a16:creationId xmlns:a16="http://schemas.microsoft.com/office/drawing/2014/main" id="{6FB83C48-7153-1A1C-76E8-3FED6106CA57}"/>
                    </a:ext>
                  </a:extLst>
                </p:cNvPr>
                <p:cNvSpPr/>
                <p:nvPr/>
              </p:nvSpPr>
              <p:spPr>
                <a:xfrm>
                  <a:off x="13390360" y="2544289"/>
                  <a:ext cx="165968" cy="146119"/>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19" name="CustomShape 19">
                  <a:extLst>
                    <a:ext uri="{FF2B5EF4-FFF2-40B4-BE49-F238E27FC236}">
                      <a16:creationId xmlns:a16="http://schemas.microsoft.com/office/drawing/2014/main" id="{14F1CB7D-0936-9B00-EB97-A3004F6BD96A}"/>
                    </a:ext>
                  </a:extLst>
                </p:cNvPr>
                <p:cNvSpPr/>
                <p:nvPr/>
              </p:nvSpPr>
              <p:spPr>
                <a:xfrm>
                  <a:off x="13390360" y="3638525"/>
                  <a:ext cx="165968" cy="146119"/>
                </a:xfrm>
                <a:prstGeom prst="ellipse">
                  <a:avLst/>
                </a:prstGeom>
                <a:solidFill>
                  <a:srgbClr val="92D050"/>
                </a:solidFill>
                <a:ln>
                  <a:solidFill>
                    <a:srgbClr val="92D050"/>
                  </a:solidFill>
                </a:ln>
              </p:spPr>
              <p:style>
                <a:lnRef idx="0">
                  <a:scrgbClr r="0" g="0" b="0"/>
                </a:lnRef>
                <a:fillRef idx="0">
                  <a:scrgbClr r="0" g="0" b="0"/>
                </a:fillRef>
                <a:effectRef idx="0">
                  <a:scrgbClr r="0" g="0" b="0"/>
                </a:effectRef>
                <a:fontRef idx="minor"/>
              </p:style>
              <p:txBody>
                <a:bodyPr/>
                <a:lstStyle/>
                <a:p>
                  <a:endParaRPr lang="el-GR"/>
                </a:p>
              </p:txBody>
            </p:sp>
          </p:grpSp>
          <p:sp>
            <p:nvSpPr>
              <p:cNvPr id="16" name="CustomShape 19">
                <a:extLst>
                  <a:ext uri="{FF2B5EF4-FFF2-40B4-BE49-F238E27FC236}">
                    <a16:creationId xmlns:a16="http://schemas.microsoft.com/office/drawing/2014/main" id="{03EE9F11-E994-3D6C-EC51-62A552823B76}"/>
                  </a:ext>
                </a:extLst>
              </p:cNvPr>
              <p:cNvSpPr/>
              <p:nvPr/>
            </p:nvSpPr>
            <p:spPr>
              <a:xfrm>
                <a:off x="13359309" y="4614366"/>
                <a:ext cx="165968" cy="146119"/>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grpSp>
        <p:sp>
          <p:nvSpPr>
            <p:cNvPr id="14" name="CustomShape 18">
              <a:extLst>
                <a:ext uri="{FF2B5EF4-FFF2-40B4-BE49-F238E27FC236}">
                  <a16:creationId xmlns:a16="http://schemas.microsoft.com/office/drawing/2014/main" id="{4CF33478-329B-CA16-B6FB-19335F206151}"/>
                </a:ext>
              </a:extLst>
            </p:cNvPr>
            <p:cNvSpPr/>
            <p:nvPr/>
          </p:nvSpPr>
          <p:spPr>
            <a:xfrm>
              <a:off x="13372705" y="4976974"/>
              <a:ext cx="165968" cy="146119"/>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l-GR"/>
            </a:p>
          </p:txBody>
        </p:sp>
      </p:grpSp>
      <p:sp>
        <p:nvSpPr>
          <p:cNvPr id="23" name="Line 4"/>
          <p:cNvSpPr/>
          <p:nvPr/>
        </p:nvSpPr>
        <p:spPr>
          <a:xfrm>
            <a:off x="6381125" y="673926"/>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mc:AlternateContent xmlns:mc="http://schemas.openxmlformats.org/markup-compatibility/2006" xmlns:a14="http://schemas.microsoft.com/office/drawing/2010/main">
        <mc:Choice Requires="a14">
          <p:sp>
            <p:nvSpPr>
              <p:cNvPr id="25" name="TextBox 24"/>
              <p:cNvSpPr txBox="1"/>
              <p:nvPr/>
            </p:nvSpPr>
            <p:spPr>
              <a:xfrm>
                <a:off x="0" y="5712708"/>
                <a:ext cx="6321844" cy="5328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00FF"/>
                          </a:solidFill>
                          <a:latin typeface="Cambria Math" panose="02040503050406030204" pitchFamily="18" charset="0"/>
                        </a:rPr>
                        <m:t>𝑉</m:t>
                      </m:r>
                      <m:d>
                        <m:dPr>
                          <m:begChr m:val="["/>
                          <m:endChr m:val="]"/>
                          <m:ctrlPr>
                            <a:rPr lang="en-US" sz="1600" b="0" i="1" smtClean="0">
                              <a:solidFill>
                                <a:srgbClr val="0000FF"/>
                              </a:solidFill>
                              <a:latin typeface="Cambria Math" panose="02040503050406030204" pitchFamily="18" charset="0"/>
                            </a:rPr>
                          </m:ctrlPr>
                        </m:dPr>
                        <m:e>
                          <m:r>
                            <a:rPr lang="en-US" sz="1600" b="0" i="1" smtClean="0">
                              <a:solidFill>
                                <a:srgbClr val="0000FF"/>
                              </a:solidFill>
                              <a:latin typeface="Cambria Math" panose="02040503050406030204" pitchFamily="18" charset="0"/>
                            </a:rPr>
                            <m:t>𝐸𝑥𝑝𝐷𝑎𝑡𝑎</m:t>
                          </m:r>
                        </m:e>
                      </m:d>
                      <m:r>
                        <a:rPr lang="en-US" sz="1600" b="0" i="1" smtClean="0">
                          <a:latin typeface="Cambria Math" panose="02040503050406030204" pitchFamily="18" charset="0"/>
                        </a:rPr>
                        <m:t>=</m:t>
                      </m:r>
                      <m:r>
                        <a:rPr lang="en-US" sz="1600" b="0" i="1" smtClean="0">
                          <a:solidFill>
                            <a:srgbClr val="FF0000"/>
                          </a:solidFill>
                          <a:latin typeface="Cambria Math" panose="02040503050406030204" pitchFamily="18" charset="0"/>
                        </a:rPr>
                        <m:t>𝑉</m:t>
                      </m:r>
                      <m:d>
                        <m:dPr>
                          <m:begChr m:val="["/>
                          <m:endChr m:val="]"/>
                          <m:ctrlPr>
                            <a:rPr lang="en-US" sz="1600" b="0" i="1" smtClean="0">
                              <a:solidFill>
                                <a:srgbClr val="FF0000"/>
                              </a:solidFill>
                              <a:latin typeface="Cambria Math" panose="02040503050406030204" pitchFamily="18" charset="0"/>
                            </a:rPr>
                          </m:ctrlPr>
                        </m:dPr>
                        <m:e>
                          <m:r>
                            <a:rPr lang="en-US" sz="1600" b="0" i="1" smtClean="0">
                              <a:solidFill>
                                <a:srgbClr val="FF0000"/>
                              </a:solidFill>
                              <a:latin typeface="Cambria Math" panose="02040503050406030204" pitchFamily="18" charset="0"/>
                            </a:rPr>
                            <m:t>𝐸𝑥𝑝𝐷𝑎𝑡</m:t>
                          </m:r>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𝑎</m:t>
                              </m:r>
                            </m:e>
                            <m:sub>
                              <m:r>
                                <a:rPr lang="en-US" sz="1600" b="0" i="1" smtClean="0">
                                  <a:solidFill>
                                    <a:srgbClr val="FF0000"/>
                                  </a:solidFill>
                                  <a:latin typeface="Cambria Math" panose="02040503050406030204" pitchFamily="18" charset="0"/>
                                </a:rPr>
                                <m:t>𝑛𝑜𝑖𝑠𝑒</m:t>
                              </m:r>
                            </m:sub>
                          </m:sSub>
                        </m:e>
                      </m:d>
                      <m:r>
                        <a:rPr lang="en-US" sz="1600" b="0" i="1" smtClean="0">
                          <a:latin typeface="Cambria Math" panose="02040503050406030204" pitchFamily="18" charset="0"/>
                        </a:rPr>
                        <m:t>+</m:t>
                      </m:r>
                      <m:r>
                        <a:rPr lang="en-US" sz="1600" b="0" i="1" smtClean="0">
                          <a:solidFill>
                            <a:srgbClr val="008000"/>
                          </a:solidFill>
                          <a:latin typeface="Cambria Math" panose="02040503050406030204" pitchFamily="18" charset="0"/>
                        </a:rPr>
                        <m:t>𝑉</m:t>
                      </m:r>
                      <m:d>
                        <m:dPr>
                          <m:begChr m:val="["/>
                          <m:endChr m:val="]"/>
                          <m:ctrlPr>
                            <a:rPr lang="en-US" sz="1600" b="0" i="1" smtClean="0">
                              <a:solidFill>
                                <a:srgbClr val="008000"/>
                              </a:solidFill>
                              <a:latin typeface="Cambria Math" panose="02040503050406030204" pitchFamily="18" charset="0"/>
                            </a:rPr>
                          </m:ctrlPr>
                        </m:dPr>
                        <m:e>
                          <m:r>
                            <a:rPr lang="en-US" sz="1600" b="0" i="1" smtClean="0">
                              <a:solidFill>
                                <a:srgbClr val="008000"/>
                              </a:solidFill>
                              <a:latin typeface="Cambria Math" panose="02040503050406030204" pitchFamily="18" charset="0"/>
                            </a:rPr>
                            <m:t>𝑝h𝑜𝑡𝑜𝑑𝑖𝑜𝑑𝑒</m:t>
                          </m:r>
                        </m:e>
                      </m:d>
                    </m:oMath>
                  </m:oMathPara>
                </a14:m>
                <a:endParaRPr lang="en-US" sz="1600" b="0" i="1" dirty="0">
                  <a:solidFill>
                    <a:srgbClr val="008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𝑁</m:t>
                          </m:r>
                        </m:e>
                        <m:sub>
                          <m:r>
                            <a:rPr lang="en-US" sz="1600" b="0" i="1" smtClean="0">
                              <a:latin typeface="Cambria Math" panose="02040503050406030204" pitchFamily="18" charset="0"/>
                            </a:rPr>
                            <m:t>𝑝𝑒</m:t>
                          </m:r>
                        </m:sub>
                        <m:sup>
                          <m:r>
                            <a:rPr lang="en-US" sz="1600" b="0" i="1" smtClean="0">
                              <a:latin typeface="Cambria Math" panose="02040503050406030204" pitchFamily="18" charset="0"/>
                            </a:rPr>
                            <m:t>2</m:t>
                          </m:r>
                        </m:sup>
                      </m:sSubSup>
                      <m:r>
                        <a:rPr lang="en-US" sz="1600" i="1">
                          <a:latin typeface="Cambria Math" panose="02040503050406030204" pitchFamily="18" charset="0"/>
                          <a:ea typeface="Cambria Math" panose="02040503050406030204" pitchFamily="18" charset="0"/>
                        </a:rPr>
                        <m:t>∙</m:t>
                      </m:r>
                      <m:sSubSup>
                        <m:sSubSupPr>
                          <m:ctrlPr>
                            <a:rPr lang="en-US" sz="1600" b="0" i="1" smtClean="0">
                              <a:latin typeface="Cambria Math" panose="02040503050406030204" pitchFamily="18" charset="0"/>
                            </a:rPr>
                          </m:ctrlPr>
                        </m:sSubSupPr>
                        <m:e>
                          <m:r>
                            <a:rPr lang="el-GR" sz="1600" b="0" i="1" smtClean="0">
                              <a:latin typeface="Cambria Math" panose="02040503050406030204" pitchFamily="18" charset="0"/>
                            </a:rPr>
                            <m:t>𝜎</m:t>
                          </m:r>
                        </m:e>
                        <m:sub>
                          <m:r>
                            <a:rPr lang="en-US" sz="1600" b="0" i="1" smtClean="0">
                              <a:latin typeface="Cambria Math" panose="02040503050406030204" pitchFamily="18" charset="0"/>
                            </a:rPr>
                            <m:t>1</m:t>
                          </m:r>
                          <m:r>
                            <a:rPr lang="en-US" sz="1600" b="0" i="1" smtClean="0">
                              <a:latin typeface="Cambria Math" panose="02040503050406030204" pitchFamily="18" charset="0"/>
                            </a:rPr>
                            <m:t>𝑝𝑒</m:t>
                          </m:r>
                        </m:sub>
                        <m:sup>
                          <m:r>
                            <a:rPr lang="en-US" sz="1600" b="0" i="1" smtClean="0">
                              <a:latin typeface="Cambria Math" panose="02040503050406030204" pitchFamily="18" charset="0"/>
                            </a:rPr>
                            <m:t>2</m:t>
                          </m:r>
                        </m:sup>
                      </m:sSubSup>
                      <m:r>
                        <a:rPr lang="en-US" sz="1600" b="0" i="1" smtClean="0">
                          <a:latin typeface="Cambria Math" panose="02040503050406030204" pitchFamily="18" charset="0"/>
                        </a:rPr>
                        <m:t>+</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𝑁</m:t>
                          </m:r>
                        </m:e>
                        <m:sub>
                          <m:r>
                            <a:rPr lang="en-US" sz="1600" b="0" i="1" smtClean="0">
                              <a:latin typeface="Cambria Math" panose="02040503050406030204" pitchFamily="18" charset="0"/>
                            </a:rPr>
                            <m:t>𝑝𝑒</m:t>
                          </m:r>
                        </m:sub>
                        <m:sup>
                          <m:r>
                            <a:rPr lang="en-US" sz="1600" b="0" i="1" smtClean="0">
                              <a:latin typeface="Cambria Math" panose="02040503050406030204" pitchFamily="18" charset="0"/>
                            </a:rPr>
                            <m:t>2</m:t>
                          </m:r>
                        </m:sup>
                      </m:sSubSup>
                      <m:r>
                        <a:rPr lang="en-US" sz="1600" i="1">
                          <a:latin typeface="Cambria Math" panose="02040503050406030204" pitchFamily="18" charset="0"/>
                          <a:ea typeface="Cambria Math" panose="02040503050406030204" pitchFamily="18" charset="0"/>
                        </a:rPr>
                        <m:t>∙</m:t>
                      </m:r>
                      <m:sSubSup>
                        <m:sSubSupPr>
                          <m:ctrlPr>
                            <a:rPr lang="el-GR" sz="1600" b="0" i="1" smtClean="0">
                              <a:latin typeface="Cambria Math" panose="02040503050406030204" pitchFamily="18" charset="0"/>
                            </a:rPr>
                          </m:ctrlPr>
                        </m:sSubSupPr>
                        <m:e>
                          <m:r>
                            <a:rPr lang="el-GR" sz="1600" b="0" i="1" smtClean="0">
                              <a:latin typeface="Cambria Math" panose="02040503050406030204" pitchFamily="18" charset="0"/>
                            </a:rPr>
                            <m:t>𝜎</m:t>
                          </m:r>
                        </m:e>
                        <m:sub>
                          <m:r>
                            <a:rPr lang="en-US" sz="1600" b="0" i="1" smtClean="0">
                              <a:latin typeface="Cambria Math" panose="02040503050406030204" pitchFamily="18" charset="0"/>
                            </a:rPr>
                            <m:t>𝑝h𝑜𝑡𝑜𝑑𝑖𝑜𝑑𝑒</m:t>
                          </m:r>
                        </m:sub>
                        <m:sup>
                          <m:r>
                            <a:rPr lang="en-US" sz="1600" b="0" i="1" smtClean="0">
                              <a:latin typeface="Cambria Math" panose="02040503050406030204" pitchFamily="18" charset="0"/>
                            </a:rPr>
                            <m:t>2</m:t>
                          </m:r>
                        </m:sup>
                      </m:sSubSup>
                    </m:oMath>
                  </m:oMathPara>
                </a14:m>
                <a:endParaRPr lang="fr-FR" sz="1600" dirty="0"/>
              </a:p>
            </p:txBody>
          </p:sp>
        </mc:Choice>
        <mc:Fallback xmlns="">
          <p:sp>
            <p:nvSpPr>
              <p:cNvPr id="25" name="TextBox 24"/>
              <p:cNvSpPr txBox="1">
                <a:spLocks noRot="1" noChangeAspect="1" noMove="1" noResize="1" noEditPoints="1" noAdjustHandles="1" noChangeArrowheads="1" noChangeShapeType="1" noTextEdit="1"/>
              </p:cNvSpPr>
              <p:nvPr/>
            </p:nvSpPr>
            <p:spPr>
              <a:xfrm>
                <a:off x="0" y="5712708"/>
                <a:ext cx="6321844" cy="532838"/>
              </a:xfrm>
              <a:prstGeom prst="rect">
                <a:avLst/>
              </a:prstGeom>
              <a:blipFill>
                <a:blip r:embed="rId5"/>
                <a:stretch>
                  <a:fillRect b="-10227"/>
                </a:stretch>
              </a:blipFill>
            </p:spPr>
            <p:txBody>
              <a:bodyPr/>
              <a:lstStyle/>
              <a:p>
                <a:r>
                  <a:rPr lang="fr-FR">
                    <a:noFill/>
                  </a:rPr>
                  <a:t> </a:t>
                </a:r>
              </a:p>
            </p:txBody>
          </p:sp>
        </mc:Fallback>
      </mc:AlternateContent>
    </p:spTree>
    <p:extLst>
      <p:ext uri="{BB962C8B-B14F-4D97-AF65-F5344CB8AC3E}">
        <p14:creationId xmlns:p14="http://schemas.microsoft.com/office/powerpoint/2010/main" val="1695836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 the ANN</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21</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sp>
        <p:nvSpPr>
          <p:cNvPr id="7" name="Rectangle 6"/>
          <p:cNvSpPr/>
          <p:nvPr/>
        </p:nvSpPr>
        <p:spPr>
          <a:xfrm>
            <a:off x="-83380" y="1248683"/>
            <a:ext cx="6464505" cy="1977464"/>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Alternative Digitizers </a:t>
            </a:r>
          </a:p>
          <a:p>
            <a:pPr marL="1066830" lvl="2" indent="-304815">
              <a:lnSpc>
                <a:spcPts val="2079"/>
              </a:lnSpc>
              <a:buFont typeface="Arial" panose="020B0604020202020204" pitchFamily="34" charset="0"/>
              <a:buChar char="•"/>
            </a:pPr>
            <a:r>
              <a:rPr lang="en-US" sz="2000" b="1" dirty="0">
                <a:solidFill>
                  <a:srgbClr val="FD0202"/>
                </a:solidFill>
              </a:rPr>
              <a:t>Red points </a:t>
            </a:r>
            <a:r>
              <a:rPr lang="en-US" sz="2000" dirty="0"/>
              <a:t>represent the input layer (3.2 ns) </a:t>
            </a:r>
          </a:p>
          <a:p>
            <a:pPr marL="1066830" lvl="2" indent="-304815">
              <a:lnSpc>
                <a:spcPts val="2079"/>
              </a:lnSpc>
              <a:buFont typeface="Arial" panose="020B0604020202020204" pitchFamily="34" charset="0"/>
              <a:buChar char="•"/>
            </a:pPr>
            <a:r>
              <a:rPr lang="en-US" sz="2000" dirty="0"/>
              <a:t>Threshold trigger at 100mV</a:t>
            </a:r>
          </a:p>
          <a:p>
            <a:pPr marL="1524030" lvl="3" indent="-304815">
              <a:lnSpc>
                <a:spcPts val="2079"/>
              </a:lnSpc>
              <a:buFont typeface="Arial" panose="020B0604020202020204" pitchFamily="34" charset="0"/>
              <a:buChar char="•"/>
            </a:pPr>
            <a:r>
              <a:rPr lang="en-US" sz="2000" dirty="0"/>
              <a:t>Provide the timestamp</a:t>
            </a:r>
          </a:p>
          <a:p>
            <a:pPr marL="1066830" lvl="2" indent="-304815">
              <a:lnSpc>
                <a:spcPts val="2079"/>
              </a:lnSpc>
              <a:buFont typeface="Arial" panose="020B0604020202020204" pitchFamily="34" charset="0"/>
              <a:buChar char="•"/>
            </a:pPr>
            <a:r>
              <a:rPr lang="en-US" sz="2000" dirty="0"/>
              <a:t>The starting point simulates the behavior of the SAMPIC starting digitization ( 64ch/sample)</a:t>
            </a:r>
          </a:p>
        </p:txBody>
      </p:sp>
      <p:sp>
        <p:nvSpPr>
          <p:cNvPr id="10" name="Rectangle 9"/>
          <p:cNvSpPr/>
          <p:nvPr/>
        </p:nvSpPr>
        <p:spPr>
          <a:xfrm>
            <a:off x="92057" y="4139482"/>
            <a:ext cx="6464505" cy="1438855"/>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Validation of ANN – Challenges </a:t>
            </a:r>
          </a:p>
          <a:p>
            <a:pPr marL="1066830" lvl="2" indent="-304815">
              <a:lnSpc>
                <a:spcPts val="2079"/>
              </a:lnSpc>
              <a:buFont typeface="Arial" panose="020B0604020202020204" pitchFamily="34" charset="0"/>
              <a:buChar char="•"/>
            </a:pPr>
            <a:r>
              <a:rPr lang="en-US" sz="2000" dirty="0"/>
              <a:t>Use only the EXP-set </a:t>
            </a:r>
          </a:p>
          <a:p>
            <a:pPr marL="1066830" lvl="2" indent="-304815">
              <a:lnSpc>
                <a:spcPts val="2079"/>
              </a:lnSpc>
              <a:buFont typeface="Arial" panose="020B0604020202020204" pitchFamily="34" charset="0"/>
              <a:buChar char="•"/>
            </a:pPr>
            <a:r>
              <a:rPr lang="en-US" sz="2000" dirty="0"/>
              <a:t>K-fold cross validation </a:t>
            </a:r>
          </a:p>
          <a:p>
            <a:pPr marL="1066830" lvl="2" indent="-304815">
              <a:lnSpc>
                <a:spcPts val="2079"/>
              </a:lnSpc>
              <a:buFont typeface="Arial" panose="020B0604020202020204" pitchFamily="34" charset="0"/>
              <a:buChar char="•"/>
            </a:pPr>
            <a:r>
              <a:rPr lang="en-US" sz="2000" b="1" dirty="0"/>
              <a:t>Increase the danger of bias </a:t>
            </a:r>
          </a:p>
          <a:p>
            <a:pPr marL="1066830" lvl="2" indent="-304815">
              <a:lnSpc>
                <a:spcPts val="2079"/>
              </a:lnSpc>
              <a:buFont typeface="Arial" panose="020B0604020202020204" pitchFamily="34" charset="0"/>
              <a:buChar char="•"/>
            </a:pPr>
            <a:r>
              <a:rPr lang="en-US" sz="2000" dirty="0"/>
              <a:t>Good first indication </a:t>
            </a:r>
          </a:p>
        </p:txBody>
      </p:sp>
      <p:sp>
        <p:nvSpPr>
          <p:cNvPr id="11" name="Line 4"/>
          <p:cNvSpPr/>
          <p:nvPr/>
        </p:nvSpPr>
        <p:spPr>
          <a:xfrm>
            <a:off x="6381125" y="673926"/>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pic>
        <p:nvPicPr>
          <p:cNvPr id="12" name="Picture 13"/>
          <p:cNvPicPr/>
          <p:nvPr/>
        </p:nvPicPr>
        <p:blipFill>
          <a:blip r:embed="rId2"/>
          <a:srcRect t="657" r="1301" b="1738"/>
          <a:stretch/>
        </p:blipFill>
        <p:spPr>
          <a:xfrm>
            <a:off x="7756448" y="3684077"/>
            <a:ext cx="3097745" cy="2897107"/>
          </a:xfrm>
          <a:prstGeom prst="rect">
            <a:avLst/>
          </a:prstGeom>
          <a:ln>
            <a:noFill/>
          </a:ln>
        </p:spPr>
      </p:pic>
      <mc:AlternateContent xmlns:mc="http://schemas.openxmlformats.org/markup-compatibility/2006" xmlns:a14="http://schemas.microsoft.com/office/drawing/2010/main">
        <mc:Choice Requires="a14">
          <p:sp>
            <p:nvSpPr>
              <p:cNvPr id="13" name="CustomShape 12">
                <a:extLst>
                  <a:ext uri="{FF2B5EF4-FFF2-40B4-BE49-F238E27FC236}">
                    <a16:creationId xmlns:a16="http://schemas.microsoft.com/office/drawing/2014/main" id="{8FEA0FAD-4417-0EC6-B3B1-FE2F303176E6}"/>
                  </a:ext>
                </a:extLst>
              </p:cNvPr>
              <p:cNvSpPr/>
              <p:nvPr/>
            </p:nvSpPr>
            <p:spPr>
              <a:xfrm>
                <a:off x="7231058" y="3793108"/>
                <a:ext cx="1852160" cy="582771"/>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latin typeface="Arial"/>
                    <a:ea typeface="Noto Sans CJK SC"/>
                  </a:rPr>
                  <a:t>Timing resolution :</a:t>
                </a:r>
              </a:p>
              <a:p>
                <a:pPr algn="ctr">
                  <a:lnSpc>
                    <a:spcPts val="1633"/>
                  </a:lnSpc>
                  <a:spcBef>
                    <a:spcPts val="189"/>
                  </a:spcBef>
                  <a:spcAft>
                    <a:spcPts val="189"/>
                  </a:spcAft>
                </a:pPr>
                <a:r>
                  <a:rPr lang="en-US" sz="1200" spc="-1" dirty="0">
                    <a:ea typeface="Cambria Math" panose="02040503050406030204" pitchFamily="18" charset="0"/>
                  </a:rPr>
                  <a:t>18.5</a:t>
                </a:r>
                <a14:m>
                  <m:oMath xmlns:m="http://schemas.openxmlformats.org/officeDocument/2006/math">
                    <m:r>
                      <a:rPr lang="en-US" sz="1200" i="1" spc="-1">
                        <a:latin typeface="Cambria Math" panose="02040503050406030204" pitchFamily="18" charset="0"/>
                        <a:ea typeface="Cambria Math" panose="02040503050406030204" pitchFamily="18" charset="0"/>
                      </a:rPr>
                      <m:t>±</m:t>
                    </m:r>
                  </m:oMath>
                </a14:m>
                <a:r>
                  <a:rPr lang="en-US" sz="1200" spc="-1" dirty="0">
                    <a:latin typeface="Arial"/>
                    <a:ea typeface="Noto Sans CJK SC"/>
                  </a:rPr>
                  <a:t>0.6 ps</a:t>
                </a:r>
              </a:p>
            </p:txBody>
          </p:sp>
        </mc:Choice>
        <mc:Fallback xmlns="">
          <p:sp>
            <p:nvSpPr>
              <p:cNvPr id="13" name="CustomShape 12">
                <a:extLst>
                  <a:ext uri="{FF2B5EF4-FFF2-40B4-BE49-F238E27FC236}">
                    <a16:creationId xmlns:a16="http://schemas.microsoft.com/office/drawing/2014/main" id="{8FEA0FAD-4417-0EC6-B3B1-FE2F303176E6}"/>
                  </a:ext>
                </a:extLst>
              </p:cNvPr>
              <p:cNvSpPr>
                <a:spLocks noRot="1" noChangeAspect="1" noMove="1" noResize="1" noEditPoints="1" noAdjustHandles="1" noChangeArrowheads="1" noChangeShapeType="1" noTextEdit="1"/>
              </p:cNvSpPr>
              <p:nvPr/>
            </p:nvSpPr>
            <p:spPr>
              <a:xfrm>
                <a:off x="7231058" y="3793108"/>
                <a:ext cx="1852160" cy="582771"/>
              </a:xfrm>
              <a:prstGeom prst="rect">
                <a:avLst/>
              </a:prstGeom>
              <a:blipFill>
                <a:blip r:embed="rId3"/>
                <a:stretch>
                  <a:fillRect b="-1020"/>
                </a:stretch>
              </a:blipFill>
              <a:ln>
                <a:solidFill>
                  <a:srgbClr val="FF0000"/>
                </a:solidFill>
              </a:ln>
            </p:spPr>
            <p:txBody>
              <a:bodyPr/>
              <a:lstStyle/>
              <a:p>
                <a:r>
                  <a:rPr lang="fr-FR">
                    <a:noFill/>
                  </a:rPr>
                  <a:t> </a:t>
                </a:r>
              </a:p>
            </p:txBody>
          </p:sp>
        </mc:Fallback>
      </mc:AlternateContent>
      <p:grpSp>
        <p:nvGrpSpPr>
          <p:cNvPr id="14" name="Group 13">
            <a:extLst>
              <a:ext uri="{FF2B5EF4-FFF2-40B4-BE49-F238E27FC236}">
                <a16:creationId xmlns:a16="http://schemas.microsoft.com/office/drawing/2014/main" id="{7881EF94-1A76-3541-EB40-5212097F4D79}"/>
              </a:ext>
            </a:extLst>
          </p:cNvPr>
          <p:cNvGrpSpPr/>
          <p:nvPr/>
        </p:nvGrpSpPr>
        <p:grpSpPr>
          <a:xfrm>
            <a:off x="7672747" y="590383"/>
            <a:ext cx="3547356" cy="3100362"/>
            <a:chOff x="5284948" y="976710"/>
            <a:chExt cx="3547356" cy="3100362"/>
          </a:xfrm>
        </p:grpSpPr>
        <p:pic>
          <p:nvPicPr>
            <p:cNvPr id="15" name="Picture 621"/>
            <p:cNvPicPr/>
            <p:nvPr/>
          </p:nvPicPr>
          <p:blipFill>
            <a:blip r:embed="rId4"/>
            <a:stretch/>
          </p:blipFill>
          <p:spPr>
            <a:xfrm>
              <a:off x="5284948" y="976710"/>
              <a:ext cx="3547356" cy="3100362"/>
            </a:xfrm>
            <a:prstGeom prst="rect">
              <a:avLst/>
            </a:prstGeom>
            <a:ln>
              <a:noFill/>
            </a:ln>
          </p:spPr>
        </p:pic>
        <p:cxnSp>
          <p:nvCxnSpPr>
            <p:cNvPr id="16" name="Straight Connector 15"/>
            <p:cNvCxnSpPr/>
            <p:nvPr/>
          </p:nvCxnSpPr>
          <p:spPr>
            <a:xfrm>
              <a:off x="6095942" y="1052736"/>
              <a:ext cx="58" cy="2714674"/>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a:xfrm>
              <a:off x="7248128" y="1052736"/>
              <a:ext cx="0" cy="2714674"/>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grpSp>
      <p:cxnSp>
        <p:nvCxnSpPr>
          <p:cNvPr id="18" name="Straight Arrow Connector 17"/>
          <p:cNvCxnSpPr>
            <a:cxnSpLocks/>
          </p:cNvCxnSpPr>
          <p:nvPr/>
        </p:nvCxnSpPr>
        <p:spPr>
          <a:xfrm>
            <a:off x="4218217" y="2207353"/>
            <a:ext cx="4170871" cy="564264"/>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2474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 the ANN</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22</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sp>
        <p:nvSpPr>
          <p:cNvPr id="10" name="Rectangle 9"/>
          <p:cNvSpPr/>
          <p:nvPr/>
        </p:nvSpPr>
        <p:spPr>
          <a:xfrm>
            <a:off x="1835377" y="1185863"/>
            <a:ext cx="8521130" cy="2246769"/>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2200" b="1" dirty="0">
                <a:solidFill>
                  <a:srgbClr val="C00000"/>
                </a:solidFill>
              </a:rPr>
              <a:t>Validation of ANN – Solution  </a:t>
            </a:r>
          </a:p>
          <a:p>
            <a:pPr marL="1066830" lvl="2" indent="-304815">
              <a:lnSpc>
                <a:spcPts val="2079"/>
              </a:lnSpc>
              <a:buFont typeface="Arial" panose="020B0604020202020204" pitchFamily="34" charset="0"/>
              <a:buChar char="•"/>
            </a:pPr>
            <a:r>
              <a:rPr lang="en-US" sz="2000" dirty="0"/>
              <a:t>Use </a:t>
            </a:r>
            <a:r>
              <a:rPr lang="en-US" sz="2000" b="1" dirty="0"/>
              <a:t>Unknown events </a:t>
            </a:r>
          </a:p>
          <a:p>
            <a:pPr marL="1524030" lvl="3" indent="-304815">
              <a:lnSpc>
                <a:spcPts val="2079"/>
              </a:lnSpc>
              <a:buFont typeface="Arial" panose="020B0604020202020204" pitchFamily="34" charset="0"/>
              <a:buChar char="•"/>
            </a:pPr>
            <a:r>
              <a:rPr lang="en-US" sz="2000" b="1" dirty="0"/>
              <a:t>The Simulation Model Pulses</a:t>
            </a:r>
            <a:endParaRPr lang="en-US" sz="2000" dirty="0"/>
          </a:p>
          <a:p>
            <a:pPr marL="1066830" lvl="2" indent="-304815">
              <a:lnSpc>
                <a:spcPts val="2079"/>
              </a:lnSpc>
              <a:buFont typeface="Arial" panose="020B0604020202020204" pitchFamily="34" charset="0"/>
              <a:buChar char="•"/>
            </a:pPr>
            <a:r>
              <a:rPr lang="en-US" sz="2000" b="1" dirty="0"/>
              <a:t>Reduce </a:t>
            </a:r>
            <a:r>
              <a:rPr lang="en-US" sz="2000" dirty="0"/>
              <a:t>further the probability of bias </a:t>
            </a:r>
          </a:p>
          <a:p>
            <a:pPr marL="1524030" lvl="3" indent="-304815">
              <a:lnSpc>
                <a:spcPts val="2079"/>
              </a:lnSpc>
              <a:buFont typeface="Arial" panose="020B0604020202020204" pitchFamily="34" charset="0"/>
              <a:buChar char="•"/>
            </a:pPr>
            <a:r>
              <a:rPr lang="en-US" sz="2000" dirty="0"/>
              <a:t>Generate the Simulation Model Pulses with a uniform distribution of </a:t>
            </a:r>
            <a:r>
              <a:rPr lang="en-US" sz="2000" dirty="0" err="1"/>
              <a:t>Npes</a:t>
            </a:r>
            <a:endParaRPr lang="en-US" sz="2000" dirty="0"/>
          </a:p>
          <a:p>
            <a:pPr marL="1524030" lvl="3" indent="-304815">
              <a:lnSpc>
                <a:spcPts val="2079"/>
              </a:lnSpc>
              <a:buFont typeface="Arial" panose="020B0604020202020204" pitchFamily="34" charset="0"/>
              <a:buChar char="•"/>
            </a:pPr>
            <a:endParaRPr lang="en-US" sz="2000" dirty="0"/>
          </a:p>
          <a:p>
            <a:pPr marL="1066830" lvl="2" indent="-304815">
              <a:lnSpc>
                <a:spcPts val="2079"/>
              </a:lnSpc>
              <a:buFont typeface="Arial" panose="020B0604020202020204" pitchFamily="34" charset="0"/>
              <a:buChar char="•"/>
            </a:pPr>
            <a:endParaRPr lang="en-US" sz="2000" b="1" dirty="0"/>
          </a:p>
        </p:txBody>
      </p:sp>
      <p:pic>
        <p:nvPicPr>
          <p:cNvPr id="14" name="Picture 658">
            <a:extLst>
              <a:ext uri="{FF2B5EF4-FFF2-40B4-BE49-F238E27FC236}">
                <a16:creationId xmlns:a16="http://schemas.microsoft.com/office/drawing/2014/main" id="{5B522741-FCF4-DC3F-0BF4-A8ADD5F99D55}"/>
              </a:ext>
            </a:extLst>
          </p:cNvPr>
          <p:cNvPicPr/>
          <p:nvPr/>
        </p:nvPicPr>
        <p:blipFill>
          <a:blip r:embed="rId2"/>
          <a:stretch/>
        </p:blipFill>
        <p:spPr>
          <a:xfrm>
            <a:off x="2901785" y="3262510"/>
            <a:ext cx="6167788" cy="2606661"/>
          </a:xfrm>
          <a:prstGeom prst="rect">
            <a:avLst/>
          </a:prstGeom>
          <a:ln>
            <a:noFill/>
          </a:ln>
        </p:spPr>
      </p:pic>
    </p:spTree>
    <p:extLst>
      <p:ext uri="{BB962C8B-B14F-4D97-AF65-F5344CB8AC3E}">
        <p14:creationId xmlns:p14="http://schemas.microsoft.com/office/powerpoint/2010/main" val="1861033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and Tests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23</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pic>
        <p:nvPicPr>
          <p:cNvPr id="8" name="Picture 671"/>
          <p:cNvPicPr/>
          <p:nvPr/>
        </p:nvPicPr>
        <p:blipFill rotWithShape="1">
          <a:blip r:embed="rId2"/>
          <a:srcRect l="2344" t="4143" r="2837" b="2472"/>
          <a:stretch/>
        </p:blipFill>
        <p:spPr>
          <a:xfrm>
            <a:off x="182880" y="2553760"/>
            <a:ext cx="6371520" cy="3024080"/>
          </a:xfrm>
          <a:prstGeom prst="rect">
            <a:avLst/>
          </a:prstGeom>
          <a:ln>
            <a:noFill/>
          </a:ln>
        </p:spPr>
      </p:pic>
      <mc:AlternateContent xmlns:mc="http://schemas.openxmlformats.org/markup-compatibility/2006" xmlns:a14="http://schemas.microsoft.com/office/drawing/2010/main">
        <mc:Choice Requires="a14">
          <p:sp>
            <p:nvSpPr>
              <p:cNvPr id="9" name="CustomShape 12">
                <a:extLst>
                  <a:ext uri="{FF2B5EF4-FFF2-40B4-BE49-F238E27FC236}">
                    <a16:creationId xmlns:a16="http://schemas.microsoft.com/office/drawing/2014/main" id="{80318585-BC4B-F09B-1986-3F856B6585FC}"/>
                  </a:ext>
                </a:extLst>
              </p:cNvPr>
              <p:cNvSpPr/>
              <p:nvPr/>
            </p:nvSpPr>
            <p:spPr>
              <a:xfrm>
                <a:off x="4553180" y="2641627"/>
                <a:ext cx="1852160" cy="582771"/>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latin typeface="Arial"/>
                    <a:ea typeface="Noto Sans CJK SC"/>
                  </a:rPr>
                  <a:t>Timing resolution :</a:t>
                </a:r>
              </a:p>
              <a:p>
                <a:pPr algn="ctr">
                  <a:lnSpc>
                    <a:spcPts val="1633"/>
                  </a:lnSpc>
                  <a:spcBef>
                    <a:spcPts val="189"/>
                  </a:spcBef>
                  <a:spcAft>
                    <a:spcPts val="189"/>
                  </a:spcAft>
                </a:pPr>
                <a:r>
                  <a:rPr lang="en-US" sz="1200" spc="-1" dirty="0">
                    <a:ea typeface="Cambria Math" panose="02040503050406030204" pitchFamily="18" charset="0"/>
                  </a:rPr>
                  <a:t>18.5</a:t>
                </a:r>
                <a14:m>
                  <m:oMath xmlns:m="http://schemas.openxmlformats.org/officeDocument/2006/math">
                    <m:r>
                      <a:rPr lang="en-US" sz="1200" i="1" spc="-1">
                        <a:latin typeface="Cambria Math" panose="02040503050406030204" pitchFamily="18" charset="0"/>
                        <a:ea typeface="Cambria Math" panose="02040503050406030204" pitchFamily="18" charset="0"/>
                      </a:rPr>
                      <m:t>±</m:t>
                    </m:r>
                  </m:oMath>
                </a14:m>
                <a:r>
                  <a:rPr lang="en-US" sz="1200" spc="-1" dirty="0">
                    <a:latin typeface="Arial"/>
                    <a:ea typeface="Noto Sans CJK SC"/>
                  </a:rPr>
                  <a:t>0.6 ps</a:t>
                </a:r>
              </a:p>
            </p:txBody>
          </p:sp>
        </mc:Choice>
        <mc:Fallback xmlns="">
          <p:sp>
            <p:nvSpPr>
              <p:cNvPr id="9" name="CustomShape 12">
                <a:extLst>
                  <a:ext uri="{FF2B5EF4-FFF2-40B4-BE49-F238E27FC236}">
                    <a16:creationId xmlns:a16="http://schemas.microsoft.com/office/drawing/2014/main" id="{80318585-BC4B-F09B-1986-3F856B6585FC}"/>
                  </a:ext>
                </a:extLst>
              </p:cNvPr>
              <p:cNvSpPr>
                <a:spLocks noRot="1" noChangeAspect="1" noMove="1" noResize="1" noEditPoints="1" noAdjustHandles="1" noChangeArrowheads="1" noChangeShapeType="1" noTextEdit="1"/>
              </p:cNvSpPr>
              <p:nvPr/>
            </p:nvSpPr>
            <p:spPr>
              <a:xfrm>
                <a:off x="4553180" y="2641627"/>
                <a:ext cx="1852160" cy="582771"/>
              </a:xfrm>
              <a:prstGeom prst="rect">
                <a:avLst/>
              </a:prstGeom>
              <a:blipFill>
                <a:blip r:embed="rId9"/>
                <a:stretch>
                  <a:fillRect b="-1020"/>
                </a:stretch>
              </a:blipFill>
              <a:ln>
                <a:solidFill>
                  <a:srgbClr val="FF0000"/>
                </a:solidFill>
              </a:ln>
            </p:spPr>
            <p:txBody>
              <a:bodyPr/>
              <a:lstStyle/>
              <a:p>
                <a:r>
                  <a:rPr lang="fr-FR">
                    <a:noFill/>
                  </a:rPr>
                  <a:t> </a:t>
                </a:r>
              </a:p>
            </p:txBody>
          </p:sp>
        </mc:Fallback>
      </mc:AlternateContent>
      <p:grpSp>
        <p:nvGrpSpPr>
          <p:cNvPr id="10" name="Group 9">
            <a:extLst>
              <a:ext uri="{FF2B5EF4-FFF2-40B4-BE49-F238E27FC236}">
                <a16:creationId xmlns:a16="http://schemas.microsoft.com/office/drawing/2014/main" id="{ED1A56E7-5AF3-CA23-FDA0-847C5FB47C35}"/>
              </a:ext>
            </a:extLst>
          </p:cNvPr>
          <p:cNvGrpSpPr/>
          <p:nvPr/>
        </p:nvGrpSpPr>
        <p:grpSpPr>
          <a:xfrm>
            <a:off x="1792226" y="2590337"/>
            <a:ext cx="1391494" cy="614986"/>
            <a:chOff x="3587464" y="5029607"/>
            <a:chExt cx="2087241" cy="922479"/>
          </a:xfrm>
        </p:grpSpPr>
        <p:sp>
          <p:nvSpPr>
            <p:cNvPr id="11" name="CustomShape 12">
              <a:extLst>
                <a:ext uri="{FF2B5EF4-FFF2-40B4-BE49-F238E27FC236}">
                  <a16:creationId xmlns:a16="http://schemas.microsoft.com/office/drawing/2014/main" id="{D0FE7A80-5C61-A60B-DF09-A28345B76587}"/>
                </a:ext>
              </a:extLst>
            </p:cNvPr>
            <p:cNvSpPr/>
            <p:nvPr/>
          </p:nvSpPr>
          <p:spPr>
            <a:xfrm>
              <a:off x="3587464" y="5029607"/>
              <a:ext cx="2087241" cy="922479"/>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ea typeface="Cambria Math" panose="02040503050406030204" pitchFamily="18" charset="0"/>
                </a:rPr>
                <a:t>  Simulated data</a:t>
              </a:r>
              <a:br>
                <a:rPr lang="en-US" sz="1200" spc="-1" dirty="0">
                  <a:latin typeface="Arial"/>
                  <a:ea typeface="Noto Sans CJK SC"/>
                </a:rPr>
              </a:br>
              <a:r>
                <a:rPr lang="en-US" sz="1200" spc="-1" dirty="0">
                  <a:latin typeface="Arial"/>
                  <a:ea typeface="Cambria Math" panose="02040503050406030204" pitchFamily="18" charset="0"/>
                </a:rPr>
                <a:t>EXP-Set data</a:t>
              </a:r>
              <a:endParaRPr lang="en-US" sz="1200" spc="-1" dirty="0">
                <a:ea typeface="Noto Sans CJK SC"/>
              </a:endParaRPr>
            </a:p>
          </p:txBody>
        </p:sp>
        <p:sp>
          <p:nvSpPr>
            <p:cNvPr id="12" name="CustomShape 18">
              <a:extLst>
                <a:ext uri="{FF2B5EF4-FFF2-40B4-BE49-F238E27FC236}">
                  <a16:creationId xmlns:a16="http://schemas.microsoft.com/office/drawing/2014/main" id="{C2282469-556F-C128-3704-199E2FAFA1CA}"/>
                </a:ext>
              </a:extLst>
            </p:cNvPr>
            <p:cNvSpPr/>
            <p:nvPr/>
          </p:nvSpPr>
          <p:spPr>
            <a:xfrm>
              <a:off x="3697946" y="5238127"/>
              <a:ext cx="165968" cy="146119"/>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13" name="CustomShape 19">
              <a:extLst>
                <a:ext uri="{FF2B5EF4-FFF2-40B4-BE49-F238E27FC236}">
                  <a16:creationId xmlns:a16="http://schemas.microsoft.com/office/drawing/2014/main" id="{97E2990E-BCE9-2B8B-7FC5-784DFE690AB4}"/>
                </a:ext>
              </a:extLst>
            </p:cNvPr>
            <p:cNvSpPr/>
            <p:nvPr/>
          </p:nvSpPr>
          <p:spPr>
            <a:xfrm>
              <a:off x="3697946" y="5569432"/>
              <a:ext cx="165968" cy="146119"/>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grpSp>
      <p:sp>
        <p:nvSpPr>
          <p:cNvPr id="14" name="Line 4"/>
          <p:cNvSpPr/>
          <p:nvPr/>
        </p:nvSpPr>
        <p:spPr>
          <a:xfrm>
            <a:off x="6721368" y="673926"/>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5" name="TextBox 14">
            <a:extLst>
              <a:ext uri="{FF2B5EF4-FFF2-40B4-BE49-F238E27FC236}">
                <a16:creationId xmlns:a16="http://schemas.microsoft.com/office/drawing/2014/main" id="{43F3FA33-4AB8-7646-1165-3318A1231145}"/>
              </a:ext>
            </a:extLst>
          </p:cNvPr>
          <p:cNvSpPr txBox="1"/>
          <p:nvPr/>
        </p:nvSpPr>
        <p:spPr>
          <a:xfrm>
            <a:off x="590181" y="5716853"/>
            <a:ext cx="5883019" cy="528350"/>
          </a:xfrm>
          <a:prstGeom prst="rect">
            <a:avLst/>
          </a:prstGeom>
          <a:noFill/>
        </p:spPr>
        <p:txBody>
          <a:bodyPr wrap="square">
            <a:spAutoFit/>
          </a:bodyPr>
          <a:lstStyle/>
          <a:p>
            <a:pPr marL="1920">
              <a:lnSpc>
                <a:spcPts val="3360"/>
              </a:lnSpc>
              <a:buClr>
                <a:srgbClr val="FFFFFF"/>
              </a:buClr>
              <a:buSzPct val="45000"/>
            </a:pPr>
            <a:r>
              <a:rPr lang="en-US" sz="2133" b="1" spc="-1" dirty="0">
                <a:solidFill>
                  <a:srgbClr val="C00000"/>
                </a:solidFill>
                <a:latin typeface="Open Sauce"/>
                <a:ea typeface="DejaVu Sans"/>
              </a:rPr>
              <a:t>Strong evidence that ANN works properly</a:t>
            </a:r>
            <a:endParaRPr lang="en-US" sz="2133" b="1" spc="-1" dirty="0">
              <a:solidFill>
                <a:srgbClr val="C00000"/>
              </a:solidFill>
              <a:latin typeface="Arial"/>
            </a:endParaRPr>
          </a:p>
        </p:txBody>
      </p:sp>
      <mc:AlternateContent xmlns:mc="http://schemas.openxmlformats.org/markup-compatibility/2006" xmlns:a14="http://schemas.microsoft.com/office/drawing/2010/main">
        <mc:Choice Requires="a14">
          <p:sp>
            <p:nvSpPr>
              <p:cNvPr id="25" name="CustomShape 12">
                <a:extLst>
                  <a:ext uri="{FF2B5EF4-FFF2-40B4-BE49-F238E27FC236}">
                    <a16:creationId xmlns:a16="http://schemas.microsoft.com/office/drawing/2014/main" id="{A26CA423-9D4F-1305-B5D6-9A174B2BBB04}"/>
                  </a:ext>
                </a:extLst>
              </p:cNvPr>
              <p:cNvSpPr/>
              <p:nvPr/>
            </p:nvSpPr>
            <p:spPr>
              <a:xfrm>
                <a:off x="10427960" y="945849"/>
                <a:ext cx="1743440" cy="615975"/>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p>
                <a:pPr algn="ctr">
                  <a:lnSpc>
                    <a:spcPts val="1633"/>
                  </a:lnSpc>
                  <a:spcBef>
                    <a:spcPts val="189"/>
                  </a:spcBef>
                  <a:spcAft>
                    <a:spcPts val="189"/>
                  </a:spcAft>
                </a:pPr>
                <a:r>
                  <a:rPr lang="en-US" sz="1200" spc="-1" dirty="0">
                    <a:latin typeface="Arial"/>
                    <a:ea typeface="Noto Sans CJK SC"/>
                  </a:rPr>
                  <a:t>Timing resolution :</a:t>
                </a:r>
              </a:p>
              <a:p>
                <a:pPr algn="ctr">
                  <a:lnSpc>
                    <a:spcPts val="1633"/>
                  </a:lnSpc>
                  <a:spcBef>
                    <a:spcPts val="189"/>
                  </a:spcBef>
                  <a:spcAft>
                    <a:spcPts val="189"/>
                  </a:spcAft>
                </a:pPr>
                <a:r>
                  <a:rPr lang="en-US" sz="1200" spc="-1" dirty="0">
                    <a:ea typeface="Cambria Math" panose="02040503050406030204" pitchFamily="18" charset="0"/>
                  </a:rPr>
                  <a:t>21.3</a:t>
                </a:r>
                <a14:m>
                  <m:oMath xmlns:m="http://schemas.openxmlformats.org/officeDocument/2006/math">
                    <m:r>
                      <a:rPr lang="en-US" sz="1200" i="1" spc="-1">
                        <a:latin typeface="Cambria Math" panose="02040503050406030204" pitchFamily="18" charset="0"/>
                        <a:ea typeface="Cambria Math" panose="02040503050406030204" pitchFamily="18" charset="0"/>
                      </a:rPr>
                      <m:t>±</m:t>
                    </m:r>
                  </m:oMath>
                </a14:m>
                <a:r>
                  <a:rPr lang="en-US" sz="1200" spc="-1" dirty="0">
                    <a:ea typeface="Noto Sans CJK SC"/>
                  </a:rPr>
                  <a:t>0.5 ps</a:t>
                </a:r>
              </a:p>
              <a:p>
                <a:pPr algn="ctr">
                  <a:lnSpc>
                    <a:spcPts val="1633"/>
                  </a:lnSpc>
                  <a:spcBef>
                    <a:spcPts val="189"/>
                  </a:spcBef>
                  <a:spcAft>
                    <a:spcPts val="189"/>
                  </a:spcAft>
                </a:pPr>
                <a:endParaRPr lang="en-US" sz="1200" spc="-1" dirty="0">
                  <a:latin typeface="Arial"/>
                  <a:ea typeface="Noto Sans CJK SC"/>
                </a:endParaRPr>
              </a:p>
            </p:txBody>
          </p:sp>
        </mc:Choice>
        <mc:Fallback xmlns="">
          <p:sp>
            <p:nvSpPr>
              <p:cNvPr id="25" name="CustomShape 12">
                <a:extLst>
                  <a:ext uri="{FF2B5EF4-FFF2-40B4-BE49-F238E27FC236}">
                    <a16:creationId xmlns:a16="http://schemas.microsoft.com/office/drawing/2014/main" id="{A26CA423-9D4F-1305-B5D6-9A174B2BBB04}"/>
                  </a:ext>
                </a:extLst>
              </p:cNvPr>
              <p:cNvSpPr>
                <a:spLocks noRot="1" noChangeAspect="1" noMove="1" noResize="1" noEditPoints="1" noAdjustHandles="1" noChangeArrowheads="1" noChangeShapeType="1" noTextEdit="1"/>
              </p:cNvSpPr>
              <p:nvPr/>
            </p:nvSpPr>
            <p:spPr>
              <a:xfrm>
                <a:off x="10427960" y="945849"/>
                <a:ext cx="1743440" cy="615975"/>
              </a:xfrm>
              <a:prstGeom prst="rect">
                <a:avLst/>
              </a:prstGeom>
              <a:blipFill>
                <a:blip r:embed="rId11"/>
                <a:stretch>
                  <a:fillRect t="-14563"/>
                </a:stretch>
              </a:blipFill>
              <a:ln>
                <a:solidFill>
                  <a:srgbClr val="FF0000"/>
                </a:solidFill>
              </a:ln>
            </p:spPr>
            <p:txBody>
              <a:bodyPr/>
              <a:lstStyle/>
              <a:p>
                <a:r>
                  <a:rPr lang="fr-FR">
                    <a:noFill/>
                  </a:rPr>
                  <a:t> </a:t>
                </a:r>
              </a:p>
            </p:txBody>
          </p:sp>
        </mc:Fallback>
      </mc:AlternateContent>
      <p:grpSp>
        <p:nvGrpSpPr>
          <p:cNvPr id="4" name="Group 3">
            <a:extLst>
              <a:ext uri="{FF2B5EF4-FFF2-40B4-BE49-F238E27FC236}">
                <a16:creationId xmlns:a16="http://schemas.microsoft.com/office/drawing/2014/main" id="{104F2E05-9006-9728-76D4-1C632865345F}"/>
              </a:ext>
            </a:extLst>
          </p:cNvPr>
          <p:cNvGrpSpPr/>
          <p:nvPr/>
        </p:nvGrpSpPr>
        <p:grpSpPr>
          <a:xfrm>
            <a:off x="6795162" y="1163812"/>
            <a:ext cx="2889155" cy="2554513"/>
            <a:chOff x="6795162" y="1163812"/>
            <a:chExt cx="2889155" cy="2554513"/>
          </a:xfrm>
        </p:grpSpPr>
        <p:grpSp>
          <p:nvGrpSpPr>
            <p:cNvPr id="33" name="Group 32"/>
            <p:cNvGrpSpPr/>
            <p:nvPr/>
          </p:nvGrpSpPr>
          <p:grpSpPr>
            <a:xfrm>
              <a:off x="6795162" y="1163812"/>
              <a:ext cx="2889155" cy="2554513"/>
              <a:chOff x="6759163" y="1699209"/>
              <a:chExt cx="2872575" cy="2312598"/>
            </a:xfrm>
          </p:grpSpPr>
          <p:pic>
            <p:nvPicPr>
              <p:cNvPr id="34" name="Picture 686">
                <a:extLst>
                  <a:ext uri="{FF2B5EF4-FFF2-40B4-BE49-F238E27FC236}">
                    <a16:creationId xmlns:a16="http://schemas.microsoft.com/office/drawing/2014/main" id="{178BB553-DE0A-2027-6EC7-DFE598D61287}"/>
                  </a:ext>
                </a:extLst>
              </p:cNvPr>
              <p:cNvPicPr/>
              <p:nvPr/>
            </p:nvPicPr>
            <p:blipFill rotWithShape="1">
              <a:blip r:embed="rId12"/>
              <a:srcRect l="43857" t="18082" b="17349"/>
              <a:stretch/>
            </p:blipFill>
            <p:spPr>
              <a:xfrm>
                <a:off x="6759163" y="1707909"/>
                <a:ext cx="2764617" cy="2303898"/>
              </a:xfrm>
              <a:prstGeom prst="rect">
                <a:avLst/>
              </a:prstGeom>
              <a:ln>
                <a:noFill/>
              </a:ln>
            </p:spPr>
          </p:pic>
          <p:grpSp>
            <p:nvGrpSpPr>
              <p:cNvPr id="35" name="Group 34"/>
              <p:cNvGrpSpPr/>
              <p:nvPr/>
            </p:nvGrpSpPr>
            <p:grpSpPr>
              <a:xfrm>
                <a:off x="7756171" y="1699209"/>
                <a:ext cx="1875567" cy="720080"/>
                <a:chOff x="7756171" y="1699209"/>
                <a:chExt cx="1875567" cy="720080"/>
              </a:xfrm>
            </p:grpSpPr>
            <mc:AlternateContent xmlns:mc="http://schemas.openxmlformats.org/markup-compatibility/2006" xmlns:a14="http://schemas.microsoft.com/office/drawing/2010/main">
              <mc:Choice Requires="a14">
                <p:sp>
                  <p:nvSpPr>
                    <p:cNvPr id="36" name="Rectangle 35"/>
                    <p:cNvSpPr/>
                    <p:nvPr/>
                  </p:nvSpPr>
                  <p:spPr>
                    <a:xfrm>
                      <a:off x="7756171" y="1699209"/>
                      <a:ext cx="1875567" cy="720080"/>
                    </a:xfrm>
                    <a:prstGeom prst="rect">
                      <a:avLst/>
                    </a:prstGeom>
                    <a:solidFill>
                      <a:srgbClr val="FFD7D7"/>
                    </a:solidFill>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Timing resolution: </a:t>
                      </a:r>
                    </a:p>
                    <a:p>
                      <a:pPr algn="ctr"/>
                      <a:r>
                        <a:rPr lang="en-US" sz="1200" dirty="0"/>
                        <a:t>23.6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fr-FR" sz="1200" dirty="0"/>
                        <a:t> 0.5 </a:t>
                      </a:r>
                      <a:r>
                        <a:rPr lang="fr-FR" sz="1200" dirty="0" err="1"/>
                        <a:t>ps</a:t>
                      </a:r>
                      <a:r>
                        <a:rPr lang="fr-FR" sz="1200" dirty="0"/>
                        <a:t> (offline)</a:t>
                      </a:r>
                    </a:p>
                    <a:p>
                      <a:pPr algn="ctr"/>
                      <a:r>
                        <a:rPr lang="en-US" sz="1200" dirty="0"/>
                        <a:t>24.7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t> 0.6 </a:t>
                      </a:r>
                      <a:r>
                        <a:rPr lang="en-US" sz="1200" dirty="0" err="1"/>
                        <a:t>ps</a:t>
                      </a:r>
                      <a:r>
                        <a:rPr lang="en-US" sz="1200" dirty="0"/>
                        <a:t> (ANN) </a:t>
                      </a:r>
                      <a:endParaRPr lang="fr-FR" sz="1200" dirty="0"/>
                    </a:p>
                  </p:txBody>
                </p:sp>
              </mc:Choice>
              <mc:Fallback xmlns="">
                <p:sp>
                  <p:nvSpPr>
                    <p:cNvPr id="38" name="Rectangle 37"/>
                    <p:cNvSpPr>
                      <a:spLocks noRot="1" noChangeAspect="1" noMove="1" noResize="1" noEditPoints="1" noAdjustHandles="1" noChangeArrowheads="1" noChangeShapeType="1" noTextEdit="1"/>
                    </p:cNvSpPr>
                    <p:nvPr/>
                  </p:nvSpPr>
                  <p:spPr>
                    <a:xfrm>
                      <a:off x="7756171" y="1699209"/>
                      <a:ext cx="1875567" cy="720080"/>
                    </a:xfrm>
                    <a:prstGeom prst="rect">
                      <a:avLst/>
                    </a:prstGeom>
                    <a:blipFill>
                      <a:blip r:embed="rId7"/>
                      <a:stretch>
                        <a:fillRect/>
                      </a:stretch>
                    </a:blipFill>
                    <a:ln w="3175">
                      <a:solidFill>
                        <a:srgbClr val="FF0000"/>
                      </a:solidFill>
                    </a:ln>
                  </p:spPr>
                  <p:txBody>
                    <a:bodyPr/>
                    <a:lstStyle/>
                    <a:p>
                      <a:r>
                        <a:rPr lang="fr-FR">
                          <a:noFill/>
                        </a:rPr>
                        <a:t> </a:t>
                      </a:r>
                    </a:p>
                  </p:txBody>
                </p:sp>
              </mc:Fallback>
            </mc:AlternateContent>
            <p:sp>
              <p:nvSpPr>
                <p:cNvPr id="37" name="CustomShape 18">
                  <a:extLst>
                    <a:ext uri="{FF2B5EF4-FFF2-40B4-BE49-F238E27FC236}">
                      <a16:creationId xmlns:a16="http://schemas.microsoft.com/office/drawing/2014/main" id="{6FB83C48-7153-1A1C-76E8-3FED6106CA57}"/>
                    </a:ext>
                  </a:extLst>
                </p:cNvPr>
                <p:cNvSpPr/>
                <p:nvPr/>
              </p:nvSpPr>
              <p:spPr>
                <a:xfrm>
                  <a:off x="7795707" y="2175568"/>
                  <a:ext cx="142151" cy="119062"/>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38" name="CustomShape 19">
                  <a:extLst>
                    <a:ext uri="{FF2B5EF4-FFF2-40B4-BE49-F238E27FC236}">
                      <a16:creationId xmlns:a16="http://schemas.microsoft.com/office/drawing/2014/main" id="{03EE9F11-E994-3D6C-EC51-62A552823B76}"/>
                    </a:ext>
                  </a:extLst>
                </p:cNvPr>
                <p:cNvSpPr/>
                <p:nvPr/>
              </p:nvSpPr>
              <p:spPr>
                <a:xfrm>
                  <a:off x="7791638" y="1981869"/>
                  <a:ext cx="146220" cy="135186"/>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grpSp>
        </p:grpSp>
        <p:sp>
          <p:nvSpPr>
            <p:cNvPr id="27" name="TextBox 26">
              <a:extLst>
                <a:ext uri="{FF2B5EF4-FFF2-40B4-BE49-F238E27FC236}">
                  <a16:creationId xmlns:a16="http://schemas.microsoft.com/office/drawing/2014/main" id="{DE247691-5FD4-28BD-2D1B-6F2F2801A20A}"/>
                </a:ext>
              </a:extLst>
            </p:cNvPr>
            <p:cNvSpPr txBox="1"/>
            <p:nvPr/>
          </p:nvSpPr>
          <p:spPr>
            <a:xfrm>
              <a:off x="7245685" y="2965093"/>
              <a:ext cx="2073752" cy="528350"/>
            </a:xfrm>
            <a:prstGeom prst="rect">
              <a:avLst/>
            </a:prstGeom>
            <a:noFill/>
          </p:spPr>
          <p:txBody>
            <a:bodyPr wrap="square">
              <a:spAutoFit/>
            </a:bodyPr>
            <a:lstStyle/>
            <a:p>
              <a:pPr marL="144007" indent="-142087">
                <a:lnSpc>
                  <a:spcPts val="3360"/>
                </a:lnSpc>
                <a:buClr>
                  <a:srgbClr val="FFFFFF"/>
                </a:buClr>
                <a:buSzPct val="45000"/>
                <a:buFont typeface="Wingdings" charset="2"/>
                <a:buChar char=""/>
              </a:pPr>
              <a:r>
                <a:rPr lang="en-US" sz="1200" b="1" spc="-1" dirty="0">
                  <a:latin typeface="Open Sauce"/>
                  <a:ea typeface="DejaVu Sans"/>
                </a:rPr>
                <a:t>Test with “Noisy” Data</a:t>
              </a:r>
              <a:endParaRPr lang="en-US" sz="1200" spc="-1" dirty="0">
                <a:latin typeface="Arial"/>
              </a:endParaRPr>
            </a:p>
          </p:txBody>
        </p:sp>
      </p:grpSp>
      <p:grpSp>
        <p:nvGrpSpPr>
          <p:cNvPr id="6" name="Group 5">
            <a:extLst>
              <a:ext uri="{FF2B5EF4-FFF2-40B4-BE49-F238E27FC236}">
                <a16:creationId xmlns:a16="http://schemas.microsoft.com/office/drawing/2014/main" id="{1B6E3E29-ECA3-B457-3269-A46613ED4FCE}"/>
              </a:ext>
            </a:extLst>
          </p:cNvPr>
          <p:cNvGrpSpPr/>
          <p:nvPr/>
        </p:nvGrpSpPr>
        <p:grpSpPr>
          <a:xfrm>
            <a:off x="9670080" y="1323227"/>
            <a:ext cx="2501320" cy="2451334"/>
            <a:chOff x="9670080" y="1323227"/>
            <a:chExt cx="2501320" cy="2451334"/>
          </a:xfrm>
        </p:grpSpPr>
        <p:pic>
          <p:nvPicPr>
            <p:cNvPr id="40" name="Picture 698">
              <a:extLst>
                <a:ext uri="{FF2B5EF4-FFF2-40B4-BE49-F238E27FC236}">
                  <a16:creationId xmlns:a16="http://schemas.microsoft.com/office/drawing/2014/main" id="{539E7540-7B56-0EF8-441D-005E9AAE2A46}"/>
                </a:ext>
              </a:extLst>
            </p:cNvPr>
            <p:cNvPicPr/>
            <p:nvPr/>
          </p:nvPicPr>
          <p:blipFill rotWithShape="1">
            <a:blip r:embed="rId13"/>
            <a:srcRect l="50000" t="-1430" r="2983" b="1"/>
            <a:stretch/>
          </p:blipFill>
          <p:spPr>
            <a:xfrm>
              <a:off x="9670080" y="1323227"/>
              <a:ext cx="2501320" cy="2451334"/>
            </a:xfrm>
            <a:prstGeom prst="rect">
              <a:avLst/>
            </a:prstGeom>
            <a:ln>
              <a:noFill/>
            </a:ln>
          </p:spPr>
        </p:pic>
        <p:sp>
          <p:nvSpPr>
            <p:cNvPr id="28" name="TextBox 27">
              <a:extLst>
                <a:ext uri="{FF2B5EF4-FFF2-40B4-BE49-F238E27FC236}">
                  <a16:creationId xmlns:a16="http://schemas.microsoft.com/office/drawing/2014/main" id="{6281FD7E-C197-6827-6583-D20BAED36F2B}"/>
                </a:ext>
              </a:extLst>
            </p:cNvPr>
            <p:cNvSpPr txBox="1"/>
            <p:nvPr/>
          </p:nvSpPr>
          <p:spPr>
            <a:xfrm>
              <a:off x="9907805" y="3013614"/>
              <a:ext cx="2218628" cy="528350"/>
            </a:xfrm>
            <a:prstGeom prst="rect">
              <a:avLst/>
            </a:prstGeom>
            <a:noFill/>
          </p:spPr>
          <p:txBody>
            <a:bodyPr wrap="square">
              <a:spAutoFit/>
            </a:bodyPr>
            <a:lstStyle/>
            <a:p>
              <a:pPr marL="144007" indent="-142087">
                <a:lnSpc>
                  <a:spcPts val="3360"/>
                </a:lnSpc>
                <a:buClr>
                  <a:srgbClr val="FFFFFF"/>
                </a:buClr>
                <a:buSzPct val="45000"/>
                <a:buFont typeface="Wingdings" charset="2"/>
                <a:buChar char=""/>
              </a:pPr>
              <a:r>
                <a:rPr lang="en-US" sz="1200" b="1" spc="-1" dirty="0">
                  <a:latin typeface="Open Sauce"/>
                  <a:ea typeface="DejaVu Sans"/>
                </a:rPr>
                <a:t>Test with Simulated Data</a:t>
              </a:r>
              <a:r>
                <a:rPr lang="en-US" sz="1200" spc="-1" dirty="0">
                  <a:latin typeface="Open Sauce"/>
                  <a:ea typeface="DejaVu Sans"/>
                </a:rPr>
                <a:t> </a:t>
              </a:r>
              <a:endParaRPr lang="en-US" sz="1200" spc="-1" dirty="0">
                <a:latin typeface="Arial"/>
              </a:endParaRPr>
            </a:p>
          </p:txBody>
        </p:sp>
      </p:grpSp>
      <p:grpSp>
        <p:nvGrpSpPr>
          <p:cNvPr id="7" name="Group 6">
            <a:extLst>
              <a:ext uri="{FF2B5EF4-FFF2-40B4-BE49-F238E27FC236}">
                <a16:creationId xmlns:a16="http://schemas.microsoft.com/office/drawing/2014/main" id="{DA0E8393-6504-2BA4-06E5-CAC715270518}"/>
              </a:ext>
            </a:extLst>
          </p:cNvPr>
          <p:cNvGrpSpPr/>
          <p:nvPr/>
        </p:nvGrpSpPr>
        <p:grpSpPr>
          <a:xfrm>
            <a:off x="8207520" y="4027551"/>
            <a:ext cx="3092160" cy="2673840"/>
            <a:chOff x="8207520" y="4027551"/>
            <a:chExt cx="3092160" cy="2673840"/>
          </a:xfrm>
        </p:grpSpPr>
        <p:grpSp>
          <p:nvGrpSpPr>
            <p:cNvPr id="22" name="Group 13">
              <a:extLst>
                <a:ext uri="{FF2B5EF4-FFF2-40B4-BE49-F238E27FC236}">
                  <a16:creationId xmlns:a16="http://schemas.microsoft.com/office/drawing/2014/main" id="{67310B36-8E93-8E44-B262-9553005B1423}"/>
                </a:ext>
              </a:extLst>
            </p:cNvPr>
            <p:cNvGrpSpPr/>
            <p:nvPr/>
          </p:nvGrpSpPr>
          <p:grpSpPr>
            <a:xfrm>
              <a:off x="8207520" y="4027551"/>
              <a:ext cx="3092160" cy="2673840"/>
              <a:chOff x="13579200" y="5315760"/>
              <a:chExt cx="4638240" cy="4010760"/>
            </a:xfrm>
          </p:grpSpPr>
          <p:pic>
            <p:nvPicPr>
              <p:cNvPr id="23" name="Picture 703">
                <a:extLst>
                  <a:ext uri="{FF2B5EF4-FFF2-40B4-BE49-F238E27FC236}">
                    <a16:creationId xmlns:a16="http://schemas.microsoft.com/office/drawing/2014/main" id="{16D76FB8-D120-79D7-A07D-1AFB812D876F}"/>
                  </a:ext>
                </a:extLst>
              </p:cNvPr>
              <p:cNvPicPr/>
              <p:nvPr/>
            </p:nvPicPr>
            <p:blipFill>
              <a:blip r:embed="rId14"/>
              <a:stretch/>
            </p:blipFill>
            <p:spPr>
              <a:xfrm>
                <a:off x="13579200" y="5315760"/>
                <a:ext cx="4387680" cy="4010760"/>
              </a:xfrm>
              <a:prstGeom prst="rect">
                <a:avLst/>
              </a:prstGeom>
              <a:ln>
                <a:noFill/>
              </a:ln>
            </p:spPr>
          </p:pic>
          <p:sp>
            <p:nvSpPr>
              <p:cNvPr id="24" name="CustomShape 14">
                <a:extLst>
                  <a:ext uri="{FF2B5EF4-FFF2-40B4-BE49-F238E27FC236}">
                    <a16:creationId xmlns:a16="http://schemas.microsoft.com/office/drawing/2014/main" id="{5EA02E09-A2DF-BA3F-A692-B04521CB2EA1}"/>
                  </a:ext>
                </a:extLst>
              </p:cNvPr>
              <p:cNvSpPr/>
              <p:nvPr/>
            </p:nvSpPr>
            <p:spPr>
              <a:xfrm>
                <a:off x="16847280" y="5596920"/>
                <a:ext cx="1370160" cy="600840"/>
              </a:xfrm>
              <a:prstGeom prst="rect">
                <a:avLst/>
              </a:prstGeom>
              <a:noFill/>
              <a:ln>
                <a:noFill/>
              </a:ln>
            </p:spPr>
            <p:style>
              <a:lnRef idx="0">
                <a:scrgbClr r="0" g="0" b="0"/>
              </a:lnRef>
              <a:fillRef idx="0">
                <a:scrgbClr r="0" g="0" b="0"/>
              </a:fillRef>
              <a:effectRef idx="0">
                <a:scrgbClr r="0" g="0" b="0"/>
              </a:effectRef>
              <a:fontRef idx="minor"/>
            </p:style>
            <p:txBody>
              <a:bodyPr lIns="60000" tIns="30000" rIns="60000" bIns="30000">
                <a:noAutofit/>
              </a:bodyPr>
              <a:lstStyle/>
              <a:p>
                <a:pPr>
                  <a:lnSpc>
                    <a:spcPct val="100000"/>
                  </a:lnSpc>
                </a:pPr>
                <a:endParaRPr lang="en-US" sz="1200" spc="-1" dirty="0">
                  <a:latin typeface="Arial"/>
                </a:endParaRPr>
              </a:p>
            </p:txBody>
          </p:sp>
        </p:grpSp>
        <p:sp>
          <p:nvSpPr>
            <p:cNvPr id="29" name="TextBox 28">
              <a:extLst>
                <a:ext uri="{FF2B5EF4-FFF2-40B4-BE49-F238E27FC236}">
                  <a16:creationId xmlns:a16="http://schemas.microsoft.com/office/drawing/2014/main" id="{E732ED11-41E2-27C0-1F5E-FA590FB6684F}"/>
                </a:ext>
              </a:extLst>
            </p:cNvPr>
            <p:cNvSpPr txBox="1"/>
            <p:nvPr/>
          </p:nvSpPr>
          <p:spPr>
            <a:xfrm>
              <a:off x="8465585" y="5957564"/>
              <a:ext cx="2730499" cy="528350"/>
            </a:xfrm>
            <a:prstGeom prst="rect">
              <a:avLst/>
            </a:prstGeom>
            <a:noFill/>
          </p:spPr>
          <p:txBody>
            <a:bodyPr wrap="square">
              <a:spAutoFit/>
            </a:bodyPr>
            <a:lstStyle/>
            <a:p>
              <a:pPr marL="144007" indent="-142087">
                <a:lnSpc>
                  <a:spcPts val="3360"/>
                </a:lnSpc>
                <a:buClr>
                  <a:srgbClr val="FFFFFF"/>
                </a:buClr>
                <a:buSzPct val="45000"/>
                <a:buFont typeface="Wingdings" charset="2"/>
                <a:buChar char=""/>
              </a:pPr>
              <a:r>
                <a:rPr lang="en-US" sz="1200" b="1" spc="-1" dirty="0">
                  <a:latin typeface="Open Sauce"/>
                  <a:ea typeface="DejaVu Sans"/>
                </a:rPr>
                <a:t>Test with less digitization points</a:t>
              </a:r>
              <a:endParaRPr lang="en-US" sz="1200" spc="-1" dirty="0">
                <a:latin typeface="Arial"/>
              </a:endParaRPr>
            </a:p>
          </p:txBody>
        </p:sp>
      </p:grpSp>
      <p:sp>
        <p:nvSpPr>
          <p:cNvPr id="30" name="TextBox 29">
            <a:extLst>
              <a:ext uri="{FF2B5EF4-FFF2-40B4-BE49-F238E27FC236}">
                <a16:creationId xmlns:a16="http://schemas.microsoft.com/office/drawing/2014/main" id="{7C10FB3A-A785-39E9-390D-02959F3AC828}"/>
              </a:ext>
            </a:extLst>
          </p:cNvPr>
          <p:cNvSpPr txBox="1"/>
          <p:nvPr/>
        </p:nvSpPr>
        <p:spPr>
          <a:xfrm>
            <a:off x="7336035" y="326736"/>
            <a:ext cx="4835365" cy="528350"/>
          </a:xfrm>
          <a:prstGeom prst="rect">
            <a:avLst/>
          </a:prstGeom>
          <a:noFill/>
        </p:spPr>
        <p:txBody>
          <a:bodyPr wrap="square">
            <a:spAutoFit/>
          </a:bodyPr>
          <a:lstStyle/>
          <a:p>
            <a:pPr marL="1920">
              <a:lnSpc>
                <a:spcPts val="3360"/>
              </a:lnSpc>
              <a:buClr>
                <a:srgbClr val="FFFFFF"/>
              </a:buClr>
              <a:buSzPct val="45000"/>
            </a:pPr>
            <a:r>
              <a:rPr lang="en-US" sz="2133" b="1" spc="-1" dirty="0">
                <a:solidFill>
                  <a:srgbClr val="C00000"/>
                </a:solidFill>
                <a:latin typeface="Open Sauce"/>
                <a:ea typeface="DejaVu Sans"/>
              </a:rPr>
              <a:t>Prove that ANN is not a black box</a:t>
            </a:r>
            <a:endParaRPr lang="en-US" sz="2133" b="1" spc="-1" dirty="0">
              <a:solidFill>
                <a:srgbClr val="C00000"/>
              </a:solidFill>
              <a:latin typeface="Arial"/>
            </a:endParaRPr>
          </a:p>
        </p:txBody>
      </p:sp>
      <p:sp>
        <p:nvSpPr>
          <p:cNvPr id="31" name="TextBox 9"/>
          <p:cNvSpPr txBox="1"/>
          <p:nvPr/>
        </p:nvSpPr>
        <p:spPr>
          <a:xfrm>
            <a:off x="119336" y="1124744"/>
            <a:ext cx="6468348" cy="538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000" dirty="0"/>
              <a:t>Train the ANN with </a:t>
            </a:r>
            <a:r>
              <a:rPr lang="en-US" sz="2000" dirty="0">
                <a:solidFill>
                  <a:srgbClr val="C00000"/>
                </a:solidFill>
              </a:rPr>
              <a:t>uniform number of photoelectrons </a:t>
            </a:r>
          </a:p>
          <a:p>
            <a:pPr marL="304815" indent="-304815">
              <a:lnSpc>
                <a:spcPts val="2079"/>
              </a:lnSpc>
              <a:buFont typeface="Arial" panose="020B0604020202020204" pitchFamily="34" charset="0"/>
              <a:buChar char="•"/>
            </a:pPr>
            <a:r>
              <a:rPr lang="en-US" sz="2000" dirty="0"/>
              <a:t>Test with </a:t>
            </a:r>
            <a:r>
              <a:rPr lang="en-US" sz="2000" dirty="0">
                <a:solidFill>
                  <a:srgbClr val="C00000"/>
                </a:solidFill>
              </a:rPr>
              <a:t>real experimental data – aka. </a:t>
            </a:r>
            <a:r>
              <a:rPr lang="en-US" sz="2000" dirty="0" err="1">
                <a:solidFill>
                  <a:srgbClr val="C00000"/>
                </a:solidFill>
              </a:rPr>
              <a:t>Exp</a:t>
            </a:r>
            <a:r>
              <a:rPr lang="en-US" sz="2000" dirty="0">
                <a:solidFill>
                  <a:srgbClr val="C00000"/>
                </a:solidFill>
              </a:rPr>
              <a:t>-Set</a:t>
            </a:r>
          </a:p>
        </p:txBody>
      </p:sp>
      <mc:AlternateContent xmlns:mc="http://schemas.openxmlformats.org/markup-compatibility/2006" xmlns:a14="http://schemas.microsoft.com/office/drawing/2010/main">
        <mc:Choice Requires="a14">
          <p:sp>
            <p:nvSpPr>
              <p:cNvPr id="41" name="Rectangle 40"/>
              <p:cNvSpPr/>
              <p:nvPr/>
            </p:nvSpPr>
            <p:spPr>
              <a:xfrm>
                <a:off x="9907805" y="4163897"/>
                <a:ext cx="1875567" cy="720080"/>
              </a:xfrm>
              <a:prstGeom prst="rect">
                <a:avLst/>
              </a:prstGeom>
              <a:solidFill>
                <a:srgbClr val="FFD7D7"/>
              </a:solidFill>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50ps SP(20GS/s)</a:t>
                </a:r>
              </a:p>
              <a:p>
                <a:pPr algn="ctr"/>
                <a:r>
                  <a:rPr lang="en-US" sz="1200" dirty="0"/>
                  <a:t>200ps SP(5GS/s)</a:t>
                </a:r>
              </a:p>
              <a:p>
                <a:pPr algn="ctr"/>
                <a:r>
                  <a:rPr lang="en-US" sz="1200" b="1" dirty="0"/>
                  <a:t>Timing resolution: </a:t>
                </a:r>
              </a:p>
              <a:p>
                <a:pPr algn="ctr"/>
                <a:r>
                  <a:rPr lang="en-US" sz="1200" b="1" dirty="0"/>
                  <a:t>19.1 </a:t>
                </a:r>
                <a14:m>
                  <m:oMath xmlns:m="http://schemas.openxmlformats.org/officeDocument/2006/math">
                    <m:r>
                      <a:rPr lang="en-US" sz="1200" b="1" i="1">
                        <a:latin typeface="Cambria Math" panose="02040503050406030204" pitchFamily="18" charset="0"/>
                        <a:ea typeface="Cambria Math" panose="02040503050406030204" pitchFamily="18" charset="0"/>
                      </a:rPr>
                      <m:t>±</m:t>
                    </m:r>
                  </m:oMath>
                </a14:m>
                <a:r>
                  <a:rPr lang="en-US" sz="1200" b="1" dirty="0"/>
                  <a:t> 0.5 </a:t>
                </a:r>
                <a:r>
                  <a:rPr lang="en-US" sz="1200" b="1" dirty="0" err="1"/>
                  <a:t>ps</a:t>
                </a:r>
                <a:endParaRPr lang="fr-FR" sz="1200" b="1" dirty="0"/>
              </a:p>
            </p:txBody>
          </p:sp>
        </mc:Choice>
        <mc:Fallback xmlns="">
          <p:sp>
            <p:nvSpPr>
              <p:cNvPr id="41" name="Rectangle 40"/>
              <p:cNvSpPr>
                <a:spLocks noRot="1" noChangeAspect="1" noMove="1" noResize="1" noEditPoints="1" noAdjustHandles="1" noChangeArrowheads="1" noChangeShapeType="1" noTextEdit="1"/>
              </p:cNvSpPr>
              <p:nvPr/>
            </p:nvSpPr>
            <p:spPr>
              <a:xfrm>
                <a:off x="9907805" y="4163897"/>
                <a:ext cx="1875567" cy="720080"/>
              </a:xfrm>
              <a:prstGeom prst="rect">
                <a:avLst/>
              </a:prstGeom>
              <a:blipFill>
                <a:blip r:embed="rId15"/>
                <a:stretch>
                  <a:fillRect t="-8403" b="-12605"/>
                </a:stretch>
              </a:blipFill>
              <a:ln w="3175">
                <a:solidFill>
                  <a:srgbClr val="FF0000"/>
                </a:solidFill>
              </a:ln>
            </p:spPr>
            <p:txBody>
              <a:bodyPr/>
              <a:lstStyle/>
              <a:p>
                <a:r>
                  <a:rPr lang="fr-FR">
                    <a:noFill/>
                  </a:rPr>
                  <a:t> </a:t>
                </a:r>
              </a:p>
            </p:txBody>
          </p:sp>
        </mc:Fallback>
      </mc:AlternateContent>
      <p:sp>
        <p:nvSpPr>
          <p:cNvPr id="42" name="CustomShape 18">
            <a:extLst>
              <a:ext uri="{FF2B5EF4-FFF2-40B4-BE49-F238E27FC236}">
                <a16:creationId xmlns:a16="http://schemas.microsoft.com/office/drawing/2014/main" id="{6FB83C48-7153-1A1C-76E8-3FED6106CA57}"/>
              </a:ext>
            </a:extLst>
          </p:cNvPr>
          <p:cNvSpPr/>
          <p:nvPr/>
        </p:nvSpPr>
        <p:spPr>
          <a:xfrm>
            <a:off x="10027094" y="4361054"/>
            <a:ext cx="142151" cy="119062"/>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43" name="CustomShape 19">
            <a:extLst>
              <a:ext uri="{FF2B5EF4-FFF2-40B4-BE49-F238E27FC236}">
                <a16:creationId xmlns:a16="http://schemas.microsoft.com/office/drawing/2014/main" id="{03EE9F11-E994-3D6C-EC51-62A552823B76}"/>
              </a:ext>
            </a:extLst>
          </p:cNvPr>
          <p:cNvSpPr/>
          <p:nvPr/>
        </p:nvSpPr>
        <p:spPr>
          <a:xfrm>
            <a:off x="10023025" y="4167355"/>
            <a:ext cx="146220" cy="135186"/>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spTree>
    <p:extLst>
      <p:ext uri="{BB962C8B-B14F-4D97-AF65-F5344CB8AC3E}">
        <p14:creationId xmlns:p14="http://schemas.microsoft.com/office/powerpoint/2010/main" val="3123655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9A38ED-40AE-E5DC-C883-3AEFD8ED35AC}"/>
              </a:ext>
            </a:extLst>
          </p:cNvPr>
          <p:cNvSpPr>
            <a:spLocks noGrp="1"/>
          </p:cNvSpPr>
          <p:nvPr>
            <p:ph type="title"/>
          </p:nvPr>
        </p:nvSpPr>
        <p:spPr/>
        <p:txBody>
          <a:bodyPr/>
          <a:lstStyle/>
          <a:p>
            <a:r>
              <a:rPr lang="en-US" dirty="0"/>
              <a:t>Conclusions</a:t>
            </a:r>
            <a:endParaRPr lang="el-GR" dirty="0"/>
          </a:p>
        </p:txBody>
      </p:sp>
      <p:sp>
        <p:nvSpPr>
          <p:cNvPr id="2" name="Footer Placeholder 1">
            <a:extLst>
              <a:ext uri="{FF2B5EF4-FFF2-40B4-BE49-F238E27FC236}">
                <a16:creationId xmlns:a16="http://schemas.microsoft.com/office/drawing/2014/main" id="{68E3B94E-896D-9A57-3E7E-E8B3701F399B}"/>
              </a:ext>
            </a:extLst>
          </p:cNvPr>
          <p:cNvSpPr>
            <a:spLocks noGrp="1"/>
          </p:cNvSpPr>
          <p:nvPr>
            <p:ph type="ftr" sz="quarter" idx="11"/>
          </p:nvPr>
        </p:nvSpPr>
        <p:spPr>
          <a:xfrm>
            <a:off x="5405033" y="6343648"/>
            <a:ext cx="2971262" cy="365125"/>
          </a:xfrm>
        </p:spPr>
        <p:txBody>
          <a:bodyPr/>
          <a:lstStyle/>
          <a:p>
            <a:r>
              <a:rPr lang="fr-FR" sz="1000" i="1" dirty="0"/>
              <a:t>Journées 2024 de l'atelier détecteurs gazeux</a:t>
            </a:r>
          </a:p>
        </p:txBody>
      </p:sp>
      <p:sp>
        <p:nvSpPr>
          <p:cNvPr id="3" name="Slide Number Placeholder 2">
            <a:extLst>
              <a:ext uri="{FF2B5EF4-FFF2-40B4-BE49-F238E27FC236}">
                <a16:creationId xmlns:a16="http://schemas.microsoft.com/office/drawing/2014/main" id="{F1120E09-6961-4C09-7DA9-7ABD3A94673F}"/>
              </a:ext>
            </a:extLst>
          </p:cNvPr>
          <p:cNvSpPr>
            <a:spLocks noGrp="1"/>
          </p:cNvSpPr>
          <p:nvPr>
            <p:ph type="sldNum" sz="quarter" idx="12"/>
          </p:nvPr>
        </p:nvSpPr>
        <p:spPr/>
        <p:txBody>
          <a:bodyPr/>
          <a:lstStyle/>
          <a:p>
            <a:fld id="{0CBC77A0-1F4E-42FF-9FFC-F45C3A64AF90}" type="slidenum">
              <a:rPr lang="fr-FR" smtClean="0"/>
              <a:t>24</a:t>
            </a:fld>
            <a:endParaRPr lang="fr-FR"/>
          </a:p>
        </p:txBody>
      </p:sp>
      <p:sp>
        <p:nvSpPr>
          <p:cNvPr id="9" name="Rectangle 8"/>
          <p:cNvSpPr/>
          <p:nvPr/>
        </p:nvSpPr>
        <p:spPr>
          <a:xfrm>
            <a:off x="788555" y="1303673"/>
            <a:ext cx="10610127" cy="3908762"/>
          </a:xfrm>
          <a:prstGeom prst="rect">
            <a:avLst/>
          </a:prstGeom>
        </p:spPr>
        <p:txBody>
          <a:bodyPr wrap="square">
            <a:spAutoFit/>
          </a:bodyPr>
          <a:lstStyle/>
          <a:p>
            <a:pPr marL="285750" indent="-285750">
              <a:lnSpc>
                <a:spcPct val="250000"/>
              </a:lnSpc>
              <a:buFont typeface="Arial" panose="020B0604020202020204" pitchFamily="34" charset="0"/>
              <a:buChar char="•"/>
            </a:pPr>
            <a:r>
              <a:rPr lang="en-US" sz="2000" dirty="0"/>
              <a:t>PICOSEC detection concept overcomes timing limitations of gaseous detectors</a:t>
            </a:r>
          </a:p>
          <a:p>
            <a:pPr marL="285750" indent="-285750">
              <a:buFont typeface="Arial" panose="020B0604020202020204" pitchFamily="34" charset="0"/>
              <a:buChar char="•"/>
            </a:pPr>
            <a:r>
              <a:rPr lang="en-US" dirty="0"/>
              <a:t>We demonstrated the physical processes adapting on its operation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development of signal processing algorithms explore the properties of the detector and offer the ability for online precise timing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 ANN for real timing signal processing, is able to provide precise timing and can be used for fast event selection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 demand of adequate training samples → Simulation model</a:t>
            </a:r>
          </a:p>
          <a:p>
            <a:endParaRPr lang="en-US" dirty="0"/>
          </a:p>
          <a:p>
            <a:pPr marL="285750" indent="-285750">
              <a:buFont typeface="Arial" panose="020B0604020202020204" pitchFamily="34" charset="0"/>
              <a:buChar char="•"/>
            </a:pPr>
            <a:r>
              <a:rPr lang="en-US" dirty="0"/>
              <a:t>It was proven that the ANN learns a signal analysis procedure and it is consistent and unbiased </a:t>
            </a:r>
          </a:p>
        </p:txBody>
      </p:sp>
      <p:sp>
        <p:nvSpPr>
          <p:cNvPr id="5" name="Date Placeholder 4"/>
          <p:cNvSpPr>
            <a:spLocks noGrp="1"/>
          </p:cNvSpPr>
          <p:nvPr>
            <p:ph type="dt" sz="half" idx="10"/>
          </p:nvPr>
        </p:nvSpPr>
        <p:spPr/>
        <p:txBody>
          <a:bodyPr/>
          <a:lstStyle/>
          <a:p>
            <a:endParaRPr lang="fr-FR" dirty="0"/>
          </a:p>
        </p:txBody>
      </p:sp>
    </p:spTree>
    <p:extLst>
      <p:ext uri="{BB962C8B-B14F-4D97-AF65-F5344CB8AC3E}">
        <p14:creationId xmlns:p14="http://schemas.microsoft.com/office/powerpoint/2010/main" val="388827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DD4A9CC-36A8-C762-306B-356DF869877D}"/>
              </a:ext>
            </a:extLst>
          </p:cNvPr>
          <p:cNvSpPr>
            <a:spLocks noGrp="1"/>
          </p:cNvSpPr>
          <p:nvPr>
            <p:ph idx="1"/>
          </p:nvPr>
        </p:nvSpPr>
        <p:spPr>
          <a:xfrm>
            <a:off x="425824" y="881410"/>
            <a:ext cx="11034339" cy="5363273"/>
          </a:xfrm>
        </p:spPr>
        <p:txBody>
          <a:bodyPr>
            <a:normAutofit fontScale="77500" lnSpcReduction="20000"/>
          </a:bodyPr>
          <a:lstStyle/>
          <a:p>
            <a:r>
              <a:rPr lang="fr-FR" sz="1800" b="1" dirty="0"/>
              <a:t>AUTH </a:t>
            </a:r>
            <a:r>
              <a:rPr lang="fr-FR" sz="1800" dirty="0"/>
              <a:t>(</a:t>
            </a:r>
            <a:r>
              <a:rPr lang="fr-FR" sz="1800" dirty="0" err="1"/>
              <a:t>Greece</a:t>
            </a:r>
            <a:r>
              <a:rPr lang="fr-FR" sz="1800" dirty="0"/>
              <a:t>) I. </a:t>
            </a:r>
            <a:r>
              <a:rPr lang="fr-FR" sz="1800" dirty="0" err="1"/>
              <a:t>Angelis</a:t>
            </a:r>
            <a:r>
              <a:rPr lang="fr-FR" sz="1800" dirty="0">
                <a:solidFill>
                  <a:schemeClr val="tx1"/>
                </a:solidFill>
              </a:rPr>
              <a:t>, K. </a:t>
            </a:r>
            <a:r>
              <a:rPr lang="fr-FR" sz="1800" dirty="0" err="1">
                <a:solidFill>
                  <a:schemeClr val="tx1"/>
                </a:solidFill>
              </a:rPr>
              <a:t>Kordas</a:t>
            </a:r>
            <a:r>
              <a:rPr lang="fr-FR" sz="1800" dirty="0">
                <a:solidFill>
                  <a:schemeClr val="tx1"/>
                </a:solidFill>
              </a:rPr>
              <a:t>, C. </a:t>
            </a:r>
            <a:r>
              <a:rPr lang="fr-FR" sz="1800" dirty="0" err="1">
                <a:solidFill>
                  <a:schemeClr val="tx1"/>
                </a:solidFill>
              </a:rPr>
              <a:t>Lampoudis</a:t>
            </a:r>
            <a:r>
              <a:rPr lang="fr-FR" sz="1800" dirty="0">
                <a:solidFill>
                  <a:schemeClr val="tx1"/>
                </a:solidFill>
              </a:rPr>
              <a:t>, I. </a:t>
            </a:r>
            <a:r>
              <a:rPr lang="fr-FR" sz="1800" dirty="0" err="1">
                <a:solidFill>
                  <a:schemeClr val="tx1"/>
                </a:solidFill>
              </a:rPr>
              <a:t>Maniatis</a:t>
            </a:r>
            <a:r>
              <a:rPr lang="fr-FR" sz="1800" dirty="0">
                <a:solidFill>
                  <a:schemeClr val="tx1"/>
                </a:solidFill>
              </a:rPr>
              <a:t>, I. </a:t>
            </a:r>
            <a:r>
              <a:rPr lang="fr-FR" sz="1800" dirty="0" err="1">
                <a:solidFill>
                  <a:schemeClr val="tx1"/>
                </a:solidFill>
              </a:rPr>
              <a:t>Manthos</a:t>
            </a:r>
            <a:r>
              <a:rPr lang="fr-FR" sz="1800" dirty="0">
                <a:solidFill>
                  <a:schemeClr val="tx1"/>
                </a:solidFill>
              </a:rPr>
              <a:t>, K. </a:t>
            </a:r>
            <a:r>
              <a:rPr lang="fr-FR" sz="1800" dirty="0" err="1">
                <a:solidFill>
                  <a:schemeClr val="tx1"/>
                </a:solidFill>
              </a:rPr>
              <a:t>Paraschou</a:t>
            </a:r>
            <a:r>
              <a:rPr lang="fr-FR" sz="1800" dirty="0">
                <a:solidFill>
                  <a:schemeClr val="tx1"/>
                </a:solidFill>
              </a:rPr>
              <a:t>, D. </a:t>
            </a:r>
            <a:r>
              <a:rPr lang="fr-FR" sz="1800" dirty="0" err="1">
                <a:solidFill>
                  <a:schemeClr val="tx1"/>
                </a:solidFill>
              </a:rPr>
              <a:t>Sampsonidis</a:t>
            </a:r>
            <a:r>
              <a:rPr lang="fr-FR" sz="1800" dirty="0">
                <a:solidFill>
                  <a:schemeClr val="tx1"/>
                </a:solidFill>
              </a:rPr>
              <a:t>, A. </a:t>
            </a:r>
            <a:r>
              <a:rPr lang="fr-FR" sz="1800" dirty="0" err="1">
                <a:solidFill>
                  <a:schemeClr val="tx1"/>
                </a:solidFill>
              </a:rPr>
              <a:t>Tsiamis</a:t>
            </a:r>
            <a:r>
              <a:rPr lang="fr-FR" sz="1800" dirty="0">
                <a:solidFill>
                  <a:schemeClr val="tx1"/>
                </a:solidFill>
              </a:rPr>
              <a:t>, S. E. </a:t>
            </a:r>
            <a:r>
              <a:rPr lang="fr-FR" sz="1800" dirty="0" err="1">
                <a:solidFill>
                  <a:schemeClr val="tx1"/>
                </a:solidFill>
              </a:rPr>
              <a:t>Tzamarias</a:t>
            </a:r>
            <a:endParaRPr lang="fr-FR" sz="1800" dirty="0">
              <a:solidFill>
                <a:schemeClr val="tx1"/>
              </a:solidFill>
            </a:endParaRPr>
          </a:p>
          <a:p>
            <a:r>
              <a:rPr lang="en-US" b="1" dirty="0"/>
              <a:t>CEA-IRFU, LIST, LIDYL(France)</a:t>
            </a:r>
            <a:r>
              <a:rPr lang="en-US" dirty="0"/>
              <a:t> </a:t>
            </a:r>
            <a:r>
              <a:rPr lang="fr-FR" sz="1800" dirty="0">
                <a:solidFill>
                  <a:schemeClr val="tx1"/>
                </a:solidFill>
              </a:rPr>
              <a:t>S. Aune, D. </a:t>
            </a:r>
            <a:r>
              <a:rPr lang="fr-FR" sz="1800" dirty="0" err="1">
                <a:solidFill>
                  <a:schemeClr val="tx1"/>
                </a:solidFill>
              </a:rPr>
              <a:t>Desforge</a:t>
            </a:r>
            <a:r>
              <a:rPr lang="fr-FR" sz="1800" dirty="0">
                <a:solidFill>
                  <a:schemeClr val="tx1"/>
                </a:solidFill>
              </a:rPr>
              <a:t>, I. </a:t>
            </a:r>
            <a:r>
              <a:rPr lang="fr-FR" sz="1800" dirty="0" err="1">
                <a:solidFill>
                  <a:schemeClr val="tx1"/>
                </a:solidFill>
              </a:rPr>
              <a:t>Giomataris</a:t>
            </a:r>
            <a:r>
              <a:rPr lang="fr-FR" sz="1800" dirty="0">
                <a:solidFill>
                  <a:schemeClr val="tx1"/>
                </a:solidFill>
              </a:rPr>
              <a:t>, T. </a:t>
            </a:r>
            <a:r>
              <a:rPr lang="fr-FR" sz="1800" dirty="0" err="1">
                <a:solidFill>
                  <a:schemeClr val="tx1"/>
                </a:solidFill>
              </a:rPr>
              <a:t>Gustavsson</a:t>
            </a:r>
            <a:r>
              <a:rPr lang="fr-FR" sz="1800" dirty="0">
                <a:solidFill>
                  <a:schemeClr val="tx1"/>
                </a:solidFill>
              </a:rPr>
              <a:t>, A. Kallitsopoulou, M. </a:t>
            </a:r>
            <a:r>
              <a:rPr lang="fr-FR" sz="1800" dirty="0" err="1">
                <a:solidFill>
                  <a:schemeClr val="tx1"/>
                </a:solidFill>
              </a:rPr>
              <a:t>Kebbiri</a:t>
            </a:r>
            <a:r>
              <a:rPr lang="fr-FR" sz="1800" dirty="0">
                <a:solidFill>
                  <a:schemeClr val="tx1"/>
                </a:solidFill>
              </a:rPr>
              <a:t>, P. </a:t>
            </a:r>
            <a:r>
              <a:rPr lang="fr-FR" sz="1800" dirty="0" err="1">
                <a:solidFill>
                  <a:schemeClr val="tx1"/>
                </a:solidFill>
              </a:rPr>
              <a:t>Legou</a:t>
            </a:r>
            <a:r>
              <a:rPr lang="fr-FR" sz="1800" dirty="0">
                <a:solidFill>
                  <a:schemeClr val="tx1"/>
                </a:solidFill>
              </a:rPr>
              <a:t>, T. </a:t>
            </a:r>
            <a:r>
              <a:rPr lang="fr-FR" sz="1800" dirty="0" err="1">
                <a:solidFill>
                  <a:schemeClr val="tx1"/>
                </a:solidFill>
              </a:rPr>
              <a:t>Papaevangelou</a:t>
            </a:r>
            <a:r>
              <a:rPr lang="fr-FR" sz="1800" dirty="0">
                <a:solidFill>
                  <a:schemeClr val="tx1"/>
                </a:solidFill>
              </a:rPr>
              <a:t>, M. </a:t>
            </a:r>
            <a:r>
              <a:rPr lang="fr-FR" sz="1800" dirty="0" err="1">
                <a:solidFill>
                  <a:schemeClr val="tx1"/>
                </a:solidFill>
              </a:rPr>
              <a:t>Pomorski</a:t>
            </a:r>
            <a:r>
              <a:rPr lang="fr-FR" sz="1800" dirty="0">
                <a:solidFill>
                  <a:schemeClr val="tx1"/>
                </a:solidFill>
              </a:rPr>
              <a:t>, E. </a:t>
            </a:r>
            <a:r>
              <a:rPr lang="fr-FR" sz="1800" dirty="0" err="1">
                <a:solidFill>
                  <a:schemeClr val="tx1"/>
                </a:solidFill>
              </a:rPr>
              <a:t>Scorsonne</a:t>
            </a:r>
            <a:endParaRPr lang="fr-FR" dirty="0"/>
          </a:p>
          <a:p>
            <a:r>
              <a:rPr lang="fr-FR" sz="1800" b="1" dirty="0"/>
              <a:t>CERN</a:t>
            </a:r>
            <a:r>
              <a:rPr lang="fr-FR" sz="1800" dirty="0"/>
              <a:t> (</a:t>
            </a:r>
            <a:r>
              <a:rPr lang="fr-FR" sz="1800" dirty="0" err="1"/>
              <a:t>Switzerland</a:t>
            </a:r>
            <a:r>
              <a:rPr lang="fr-FR" sz="1800" dirty="0"/>
              <a:t>)  </a:t>
            </a:r>
            <a:r>
              <a:rPr lang="fr-FR" sz="1800" dirty="0">
                <a:solidFill>
                  <a:schemeClr val="tx1"/>
                </a:solidFill>
              </a:rPr>
              <a:t>J. </a:t>
            </a:r>
            <a:r>
              <a:rPr lang="fr-FR" sz="1800" dirty="0" err="1">
                <a:solidFill>
                  <a:schemeClr val="tx1"/>
                </a:solidFill>
              </a:rPr>
              <a:t>Bortfeldt</a:t>
            </a:r>
            <a:r>
              <a:rPr lang="fr-FR" sz="1800" dirty="0">
                <a:solidFill>
                  <a:schemeClr val="tx1"/>
                </a:solidFill>
              </a:rPr>
              <a:t>, F. </a:t>
            </a:r>
            <a:r>
              <a:rPr lang="fr-FR" sz="1800" dirty="0" err="1">
                <a:solidFill>
                  <a:schemeClr val="tx1"/>
                </a:solidFill>
              </a:rPr>
              <a:t>Brunbauer</a:t>
            </a:r>
            <a:r>
              <a:rPr lang="fr-FR" sz="1800" dirty="0">
                <a:solidFill>
                  <a:schemeClr val="tx1"/>
                </a:solidFill>
              </a:rPr>
              <a:t>, C. David, K.J. </a:t>
            </a:r>
            <a:r>
              <a:rPr lang="fr-FR" sz="1800" dirty="0" err="1">
                <a:solidFill>
                  <a:schemeClr val="tx1"/>
                </a:solidFill>
              </a:rPr>
              <a:t>Floethner</a:t>
            </a:r>
            <a:r>
              <a:rPr lang="fr-FR" sz="1800" dirty="0">
                <a:solidFill>
                  <a:schemeClr val="tx1"/>
                </a:solidFill>
              </a:rPr>
              <a:t>, M. </a:t>
            </a:r>
            <a:r>
              <a:rPr lang="fr-FR" sz="1800" dirty="0" err="1">
                <a:solidFill>
                  <a:schemeClr val="tx1"/>
                </a:solidFill>
              </a:rPr>
              <a:t>Lupberger</a:t>
            </a:r>
            <a:r>
              <a:rPr lang="fr-FR" sz="1800" dirty="0">
                <a:solidFill>
                  <a:schemeClr val="tx1"/>
                </a:solidFill>
              </a:rPr>
              <a:t>, M. </a:t>
            </a:r>
            <a:r>
              <a:rPr lang="fr-FR" sz="1800" dirty="0" err="1">
                <a:solidFill>
                  <a:schemeClr val="tx1"/>
                </a:solidFill>
              </a:rPr>
              <a:t>Lisowska</a:t>
            </a:r>
            <a:r>
              <a:rPr lang="fr-FR" sz="1800" dirty="0">
                <a:solidFill>
                  <a:schemeClr val="tx1"/>
                </a:solidFill>
              </a:rPr>
              <a:t>, H. </a:t>
            </a:r>
            <a:r>
              <a:rPr lang="fr-FR" sz="1800" dirty="0" err="1">
                <a:solidFill>
                  <a:schemeClr val="tx1"/>
                </a:solidFill>
              </a:rPr>
              <a:t>Müller</a:t>
            </a:r>
            <a:r>
              <a:rPr lang="fr-FR" sz="1800" dirty="0">
                <a:solidFill>
                  <a:schemeClr val="tx1"/>
                </a:solidFill>
              </a:rPr>
              <a:t>, E. </a:t>
            </a:r>
            <a:r>
              <a:rPr lang="fr-FR" sz="1800" dirty="0" err="1">
                <a:solidFill>
                  <a:schemeClr val="tx1"/>
                </a:solidFill>
              </a:rPr>
              <a:t>Oliveri</a:t>
            </a:r>
            <a:r>
              <a:rPr lang="fr-FR" sz="1800" dirty="0">
                <a:solidFill>
                  <a:schemeClr val="tx1"/>
                </a:solidFill>
              </a:rPr>
              <a:t>, G. </a:t>
            </a:r>
            <a:r>
              <a:rPr lang="fr-FR" sz="1800" dirty="0" err="1">
                <a:solidFill>
                  <a:schemeClr val="tx1"/>
                </a:solidFill>
              </a:rPr>
              <a:t>Orlandini</a:t>
            </a:r>
            <a:r>
              <a:rPr lang="fr-FR" sz="1800" dirty="0">
                <a:solidFill>
                  <a:schemeClr val="tx1"/>
                </a:solidFill>
              </a:rPr>
              <a:t>, F. </a:t>
            </a:r>
            <a:r>
              <a:rPr lang="fr-FR" sz="1800" dirty="0" err="1">
                <a:solidFill>
                  <a:schemeClr val="tx1"/>
                </a:solidFill>
              </a:rPr>
              <a:t>Resnati</a:t>
            </a:r>
            <a:r>
              <a:rPr lang="fr-FR" sz="1800" dirty="0">
                <a:solidFill>
                  <a:schemeClr val="tx1"/>
                </a:solidFill>
              </a:rPr>
              <a:t>, L. </a:t>
            </a:r>
            <a:r>
              <a:rPr lang="fr-FR" sz="1800" dirty="0" err="1">
                <a:solidFill>
                  <a:schemeClr val="tx1"/>
                </a:solidFill>
              </a:rPr>
              <a:t>Ropelewski</a:t>
            </a:r>
            <a:r>
              <a:rPr lang="fr-FR" sz="1800" dirty="0">
                <a:solidFill>
                  <a:schemeClr val="tx1"/>
                </a:solidFill>
              </a:rPr>
              <a:t>, L. </a:t>
            </a:r>
            <a:r>
              <a:rPr lang="fr-FR" sz="1800" dirty="0" err="1">
                <a:solidFill>
                  <a:schemeClr val="tx1"/>
                </a:solidFill>
              </a:rPr>
              <a:t>Scharenberg</a:t>
            </a:r>
            <a:r>
              <a:rPr lang="fr-FR" sz="1800" dirty="0">
                <a:solidFill>
                  <a:schemeClr val="tx1"/>
                </a:solidFill>
              </a:rPr>
              <a:t>, T. Schneider, M. van </a:t>
            </a:r>
            <a:r>
              <a:rPr lang="fr-FR" sz="1800" dirty="0" err="1">
                <a:solidFill>
                  <a:schemeClr val="tx1"/>
                </a:solidFill>
              </a:rPr>
              <a:t>Stenis</a:t>
            </a:r>
            <a:r>
              <a:rPr lang="fr-FR" sz="1800" dirty="0">
                <a:solidFill>
                  <a:schemeClr val="tx1"/>
                </a:solidFill>
              </a:rPr>
              <a:t>, R. </a:t>
            </a:r>
            <a:r>
              <a:rPr lang="fr-FR" sz="1800" dirty="0" err="1">
                <a:solidFill>
                  <a:schemeClr val="tx1"/>
                </a:solidFill>
              </a:rPr>
              <a:t>Veenhof</a:t>
            </a:r>
            <a:endParaRPr lang="fr-FR" sz="1800" dirty="0">
              <a:solidFill>
                <a:schemeClr val="tx1"/>
              </a:solidFill>
            </a:endParaRPr>
          </a:p>
          <a:p>
            <a:r>
              <a:rPr lang="fr-FR" sz="1800" b="1" dirty="0"/>
              <a:t>HIP</a:t>
            </a:r>
            <a:r>
              <a:rPr lang="fr-FR" sz="1800" dirty="0"/>
              <a:t> (</a:t>
            </a:r>
            <a:r>
              <a:rPr lang="fr-FR" sz="1800" dirty="0" err="1"/>
              <a:t>Finland</a:t>
            </a:r>
            <a:r>
              <a:rPr lang="fr-FR" sz="1800" dirty="0"/>
              <a:t>) </a:t>
            </a:r>
            <a:r>
              <a:rPr lang="fr-FR" sz="1800" dirty="0">
                <a:solidFill>
                  <a:schemeClr val="tx1"/>
                </a:solidFill>
              </a:rPr>
              <a:t> F. </a:t>
            </a:r>
            <a:r>
              <a:rPr lang="fr-FR" sz="1800" dirty="0" err="1">
                <a:solidFill>
                  <a:schemeClr val="tx1"/>
                </a:solidFill>
              </a:rPr>
              <a:t>Garcı́a</a:t>
            </a:r>
            <a:endParaRPr lang="fr-FR" sz="1800" dirty="0">
              <a:solidFill>
                <a:schemeClr val="tx1"/>
              </a:solidFill>
            </a:endParaRPr>
          </a:p>
          <a:p>
            <a:pPr>
              <a:spcAft>
                <a:spcPts val="600"/>
              </a:spcAft>
            </a:pPr>
            <a:r>
              <a:rPr lang="fr-FR" sz="1800" b="1" dirty="0"/>
              <a:t>LIP</a:t>
            </a:r>
            <a:r>
              <a:rPr lang="fr-FR" sz="1800" dirty="0"/>
              <a:t> (Portugal) </a:t>
            </a:r>
            <a:r>
              <a:rPr lang="fr-FR" sz="1800" dirty="0">
                <a:solidFill>
                  <a:schemeClr val="tx1"/>
                </a:solidFill>
              </a:rPr>
              <a:t>M. </a:t>
            </a:r>
            <a:r>
              <a:rPr lang="fr-FR" sz="1800" dirty="0" err="1">
                <a:solidFill>
                  <a:schemeClr val="tx1"/>
                </a:solidFill>
              </a:rPr>
              <a:t>Gallinaro</a:t>
            </a:r>
            <a:endParaRPr lang="fr-FR" sz="1800" dirty="0">
              <a:solidFill>
                <a:schemeClr val="tx1"/>
              </a:solidFill>
            </a:endParaRPr>
          </a:p>
          <a:p>
            <a:pPr>
              <a:spcAft>
                <a:spcPts val="600"/>
              </a:spcAft>
            </a:pPr>
            <a:r>
              <a:rPr lang="fr-FR" sz="1800" b="1" dirty="0"/>
              <a:t>NCSR</a:t>
            </a:r>
            <a:r>
              <a:rPr lang="fr-FR" sz="1800" dirty="0"/>
              <a:t> </a:t>
            </a:r>
            <a:r>
              <a:rPr lang="fr-FR" sz="1800" dirty="0" err="1"/>
              <a:t>Demokritos</a:t>
            </a:r>
            <a:r>
              <a:rPr lang="fr-FR" sz="1800" dirty="0"/>
              <a:t>, </a:t>
            </a:r>
            <a:r>
              <a:rPr lang="fr-FR" sz="1800" dirty="0">
                <a:solidFill>
                  <a:schemeClr val="tx1"/>
                </a:solidFill>
              </a:rPr>
              <a:t>(</a:t>
            </a:r>
            <a:r>
              <a:rPr lang="fr-FR" sz="1800" dirty="0" err="1">
                <a:solidFill>
                  <a:schemeClr val="tx1"/>
                </a:solidFill>
              </a:rPr>
              <a:t>Greece</a:t>
            </a:r>
            <a:r>
              <a:rPr lang="fr-FR" sz="1800" dirty="0">
                <a:solidFill>
                  <a:schemeClr val="tx1"/>
                </a:solidFill>
              </a:rPr>
              <a:t>)  G. </a:t>
            </a:r>
            <a:r>
              <a:rPr lang="fr-FR" sz="1800" dirty="0" err="1">
                <a:solidFill>
                  <a:schemeClr val="tx1"/>
                </a:solidFill>
              </a:rPr>
              <a:t>Fanourakis</a:t>
            </a:r>
            <a:endParaRPr lang="fr-FR" sz="1800" dirty="0">
              <a:solidFill>
                <a:schemeClr val="tx1"/>
              </a:solidFill>
            </a:endParaRPr>
          </a:p>
          <a:p>
            <a:pPr>
              <a:spcAft>
                <a:spcPts val="600"/>
              </a:spcAft>
            </a:pPr>
            <a:r>
              <a:rPr lang="fr-FR" sz="1800" b="1" dirty="0"/>
              <a:t>NTUA</a:t>
            </a:r>
            <a:r>
              <a:rPr lang="fr-FR" sz="1800" dirty="0"/>
              <a:t> (</a:t>
            </a:r>
            <a:r>
              <a:rPr lang="fr-FR" sz="1800" dirty="0" err="1"/>
              <a:t>Greece</a:t>
            </a:r>
            <a:r>
              <a:rPr lang="fr-FR" sz="1800" dirty="0"/>
              <a:t>)  </a:t>
            </a:r>
            <a:r>
              <a:rPr lang="fr-FR" sz="1800" dirty="0">
                <a:solidFill>
                  <a:schemeClr val="tx1"/>
                </a:solidFill>
              </a:rPr>
              <a:t>Y. </a:t>
            </a:r>
            <a:r>
              <a:rPr lang="fr-FR" sz="1800" dirty="0" err="1">
                <a:solidFill>
                  <a:schemeClr val="tx1"/>
                </a:solidFill>
              </a:rPr>
              <a:t>Tsipolitis</a:t>
            </a:r>
            <a:endParaRPr lang="fr-FR" sz="1800" dirty="0">
              <a:solidFill>
                <a:schemeClr val="tx1"/>
              </a:solidFill>
            </a:endParaRPr>
          </a:p>
          <a:p>
            <a:pPr>
              <a:spcAft>
                <a:spcPts val="600"/>
              </a:spcAft>
            </a:pPr>
            <a:r>
              <a:rPr lang="fr-FR" sz="1800" b="1" dirty="0" err="1">
                <a:solidFill>
                  <a:schemeClr val="tx1"/>
                </a:solidFill>
              </a:rPr>
              <a:t>Stony</a:t>
            </a:r>
            <a:r>
              <a:rPr lang="fr-FR" sz="1800" b="1" dirty="0">
                <a:solidFill>
                  <a:schemeClr val="tx1"/>
                </a:solidFill>
              </a:rPr>
              <a:t> Brook </a:t>
            </a:r>
            <a:r>
              <a:rPr lang="fr-FR" sz="1800" b="1" dirty="0" err="1">
                <a:solidFill>
                  <a:schemeClr val="tx1"/>
                </a:solidFill>
              </a:rPr>
              <a:t>University</a:t>
            </a:r>
            <a:r>
              <a:rPr lang="fr-FR" sz="1800" b="1" dirty="0">
                <a:solidFill>
                  <a:schemeClr val="tx1"/>
                </a:solidFill>
              </a:rPr>
              <a:t> </a:t>
            </a:r>
            <a:r>
              <a:rPr lang="fr-FR" dirty="0"/>
              <a:t>(USA) P. Garg</a:t>
            </a:r>
          </a:p>
          <a:p>
            <a:pPr>
              <a:spcAft>
                <a:spcPts val="600"/>
              </a:spcAft>
            </a:pPr>
            <a:r>
              <a:rPr lang="fr-FR" sz="1800" b="1" dirty="0">
                <a:solidFill>
                  <a:schemeClr val="tx1"/>
                </a:solidFill>
              </a:rPr>
              <a:t>Jefferson </a:t>
            </a:r>
            <a:r>
              <a:rPr lang="fr-FR" sz="1800" b="1" dirty="0" err="1">
                <a:solidFill>
                  <a:schemeClr val="tx1"/>
                </a:solidFill>
              </a:rPr>
              <a:t>Lab</a:t>
            </a:r>
            <a:r>
              <a:rPr lang="fr-FR" sz="1800" b="1" dirty="0">
                <a:solidFill>
                  <a:schemeClr val="tx1"/>
                </a:solidFill>
              </a:rPr>
              <a:t> </a:t>
            </a:r>
            <a:r>
              <a:rPr lang="fr-FR" dirty="0"/>
              <a:t>(USA) K. </a:t>
            </a:r>
            <a:r>
              <a:rPr lang="fr-FR" dirty="0" err="1"/>
              <a:t>Gnanvo</a:t>
            </a:r>
            <a:endParaRPr lang="fr-FR" sz="1800" b="1" dirty="0">
              <a:solidFill>
                <a:schemeClr val="tx1"/>
              </a:solidFill>
            </a:endParaRPr>
          </a:p>
          <a:p>
            <a:pPr>
              <a:spcAft>
                <a:spcPts val="600"/>
              </a:spcAft>
            </a:pPr>
            <a:r>
              <a:rPr lang="fr-FR" sz="1800" b="1" dirty="0"/>
              <a:t>USTC</a:t>
            </a:r>
            <a:r>
              <a:rPr lang="fr-FR" sz="1800" dirty="0"/>
              <a:t> (Hefei, China)  </a:t>
            </a:r>
            <a:r>
              <a:rPr lang="fr-FR" sz="1800" dirty="0">
                <a:solidFill>
                  <a:schemeClr val="tx1"/>
                </a:solidFill>
              </a:rPr>
              <a:t>J. Liu, B. Qi, X. Wang, </a:t>
            </a:r>
            <a:br>
              <a:rPr lang="fr-FR" sz="1800" dirty="0">
                <a:solidFill>
                  <a:schemeClr val="tx1"/>
                </a:solidFill>
              </a:rPr>
            </a:br>
            <a:r>
              <a:rPr lang="fr-FR" sz="1800" dirty="0">
                <a:solidFill>
                  <a:schemeClr val="tx1"/>
                </a:solidFill>
              </a:rPr>
              <a:t>Z. Zhang, Y. Zhou</a:t>
            </a:r>
          </a:p>
          <a:p>
            <a:pPr>
              <a:spcAft>
                <a:spcPts val="600"/>
              </a:spcAft>
            </a:pPr>
            <a:r>
              <a:rPr lang="fr-FR" sz="1800" b="1" dirty="0" err="1"/>
              <a:t>University</a:t>
            </a:r>
            <a:r>
              <a:rPr lang="fr-FR" sz="1800" b="1" dirty="0"/>
              <a:t> of Zagreb</a:t>
            </a:r>
            <a:r>
              <a:rPr lang="fr-FR" sz="1800" dirty="0"/>
              <a:t>(</a:t>
            </a:r>
            <a:r>
              <a:rPr lang="fr-FR" sz="1800" dirty="0" err="1"/>
              <a:t>Croatia</a:t>
            </a:r>
            <a:r>
              <a:rPr lang="fr-FR" sz="1800" dirty="0"/>
              <a:t>) M. Kovacic, </a:t>
            </a:r>
            <a:r>
              <a:rPr lang="fr-FR" sz="1800" dirty="0">
                <a:solidFill>
                  <a:schemeClr val="tx1"/>
                </a:solidFill>
              </a:rPr>
              <a:t>A. </a:t>
            </a:r>
            <a:r>
              <a:rPr lang="fr-FR" sz="1800" dirty="0" err="1">
                <a:solidFill>
                  <a:schemeClr val="tx1"/>
                </a:solidFill>
              </a:rPr>
              <a:t>Utrobicic</a:t>
            </a:r>
            <a:endParaRPr lang="fr-FR" sz="1800" dirty="0">
              <a:solidFill>
                <a:schemeClr val="tx1"/>
              </a:solidFill>
            </a:endParaRPr>
          </a:p>
          <a:p>
            <a:pPr>
              <a:spcAft>
                <a:spcPts val="600"/>
              </a:spcAft>
            </a:pPr>
            <a:r>
              <a:rPr lang="fr-FR" sz="1800" b="1" dirty="0" err="1"/>
              <a:t>University</a:t>
            </a:r>
            <a:r>
              <a:rPr lang="fr-FR" sz="1800" b="1" dirty="0"/>
              <a:t> of </a:t>
            </a:r>
            <a:r>
              <a:rPr lang="fr-FR" sz="1800" b="1" dirty="0" err="1"/>
              <a:t>Pavia</a:t>
            </a:r>
            <a:r>
              <a:rPr lang="fr-FR" b="1" dirty="0"/>
              <a:t> </a:t>
            </a:r>
            <a:r>
              <a:rPr lang="fr-FR" dirty="0"/>
              <a:t>(</a:t>
            </a:r>
            <a:r>
              <a:rPr lang="fr-FR" dirty="0" err="1"/>
              <a:t>Italy</a:t>
            </a:r>
            <a:r>
              <a:rPr lang="fr-FR" dirty="0"/>
              <a:t>) D. </a:t>
            </a:r>
            <a:r>
              <a:rPr lang="fr-FR" dirty="0" err="1"/>
              <a:t>Fiorina</a:t>
            </a:r>
            <a:r>
              <a:rPr lang="fr-FR" dirty="0"/>
              <a:t> </a:t>
            </a:r>
            <a:endParaRPr lang="fr-FR" sz="1800" b="1" dirty="0"/>
          </a:p>
          <a:p>
            <a:pPr>
              <a:spcAft>
                <a:spcPts val="600"/>
              </a:spcAft>
            </a:pPr>
            <a:r>
              <a:rPr lang="fr-FR" sz="1800" b="1" dirty="0" err="1"/>
              <a:t>Univeristy</a:t>
            </a:r>
            <a:r>
              <a:rPr lang="fr-FR" sz="1800" b="1" dirty="0"/>
              <a:t> of Virginia </a:t>
            </a:r>
            <a:r>
              <a:rPr lang="fr-FR" dirty="0"/>
              <a:t>(USA) </a:t>
            </a:r>
            <a:r>
              <a:rPr lang="fr-FR" sz="1800" dirty="0">
                <a:solidFill>
                  <a:schemeClr val="tx1"/>
                </a:solidFill>
              </a:rPr>
              <a:t>S. White</a:t>
            </a:r>
          </a:p>
        </p:txBody>
      </p:sp>
      <p:sp>
        <p:nvSpPr>
          <p:cNvPr id="2" name="Footer Placeholder 1">
            <a:extLst>
              <a:ext uri="{FF2B5EF4-FFF2-40B4-BE49-F238E27FC236}">
                <a16:creationId xmlns:a16="http://schemas.microsoft.com/office/drawing/2014/main" id="{AF467F26-FF48-A785-6023-2B9E7893D430}"/>
              </a:ext>
            </a:extLst>
          </p:cNvPr>
          <p:cNvSpPr>
            <a:spLocks noGrp="1"/>
          </p:cNvSpPr>
          <p:nvPr>
            <p:ph type="ftr" sz="quarter" idx="11"/>
          </p:nvPr>
        </p:nvSpPr>
        <p:spPr>
          <a:xfrm>
            <a:off x="5405033" y="6343648"/>
            <a:ext cx="2904954" cy="365125"/>
          </a:xfrm>
        </p:spPr>
        <p:txBody>
          <a:bodyPr/>
          <a:lstStyle/>
          <a:p>
            <a:r>
              <a:rPr lang="fr-FR" sz="1000" i="1"/>
              <a:t>Journées 2024 de l'atelier détecteurs gazeux</a:t>
            </a:r>
            <a:endParaRPr lang="fr-FR" sz="1000" i="1" dirty="0"/>
          </a:p>
        </p:txBody>
      </p:sp>
      <p:sp>
        <p:nvSpPr>
          <p:cNvPr id="3" name="Slide Number Placeholder 2">
            <a:extLst>
              <a:ext uri="{FF2B5EF4-FFF2-40B4-BE49-F238E27FC236}">
                <a16:creationId xmlns:a16="http://schemas.microsoft.com/office/drawing/2014/main" id="{F6BC4073-0966-34CF-37CB-365092CAE5B7}"/>
              </a:ext>
            </a:extLst>
          </p:cNvPr>
          <p:cNvSpPr>
            <a:spLocks noGrp="1"/>
          </p:cNvSpPr>
          <p:nvPr>
            <p:ph type="sldNum" sz="quarter" idx="12"/>
          </p:nvPr>
        </p:nvSpPr>
        <p:spPr/>
        <p:txBody>
          <a:bodyPr/>
          <a:lstStyle/>
          <a:p>
            <a:fld id="{0CBC77A0-1F4E-42FF-9FFC-F45C3A64AF90}" type="slidenum">
              <a:rPr lang="fr-FR" smtClean="0"/>
              <a:t>25</a:t>
            </a:fld>
            <a:endParaRPr lang="fr-FR"/>
          </a:p>
        </p:txBody>
      </p:sp>
      <p:sp>
        <p:nvSpPr>
          <p:cNvPr id="5" name="Title 4">
            <a:extLst>
              <a:ext uri="{FF2B5EF4-FFF2-40B4-BE49-F238E27FC236}">
                <a16:creationId xmlns:a16="http://schemas.microsoft.com/office/drawing/2014/main" id="{2D379B62-F5E4-F987-384F-4462E92100CA}"/>
              </a:ext>
            </a:extLst>
          </p:cNvPr>
          <p:cNvSpPr>
            <a:spLocks noGrp="1"/>
          </p:cNvSpPr>
          <p:nvPr>
            <p:ph type="title"/>
          </p:nvPr>
        </p:nvSpPr>
        <p:spPr/>
        <p:txBody>
          <a:bodyPr>
            <a:normAutofit/>
          </a:bodyPr>
          <a:lstStyle/>
          <a:p>
            <a:r>
              <a:rPr lang="en-US" sz="3200" spc="-1" dirty="0">
                <a:solidFill>
                  <a:srgbClr val="E50019"/>
                </a:solidFill>
                <a:latin typeface="Arial"/>
              </a:rPr>
              <a:t>The PICOSEC Micromegas Collaboration</a:t>
            </a:r>
            <a:endParaRPr lang="el-GR" dirty="0"/>
          </a:p>
        </p:txBody>
      </p:sp>
      <p:sp>
        <p:nvSpPr>
          <p:cNvPr id="4" name="CustomShape 3">
            <a:extLst>
              <a:ext uri="{FF2B5EF4-FFF2-40B4-BE49-F238E27FC236}">
                <a16:creationId xmlns:a16="http://schemas.microsoft.com/office/drawing/2014/main" id="{DC6DAF77-BE26-54CE-8D49-D9FF6606AC9B}"/>
              </a:ext>
            </a:extLst>
          </p:cNvPr>
          <p:cNvSpPr/>
          <p:nvPr/>
        </p:nvSpPr>
        <p:spPr>
          <a:xfrm>
            <a:off x="719254" y="18474"/>
            <a:ext cx="7777742"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endParaRPr lang="en-US" sz="2661" spc="-1" dirty="0">
              <a:solidFill>
                <a:srgbClr val="E50019"/>
              </a:solidFill>
              <a:latin typeface="Arial"/>
            </a:endParaRPr>
          </a:p>
        </p:txBody>
      </p:sp>
      <p:sp>
        <p:nvSpPr>
          <p:cNvPr id="9" name="AutoShape 2">
            <a:extLst>
              <a:ext uri="{FF2B5EF4-FFF2-40B4-BE49-F238E27FC236}">
                <a16:creationId xmlns:a16="http://schemas.microsoft.com/office/drawing/2014/main" id="{6040EDE4-AB68-528D-9E0F-4C7B0520D9E5}"/>
              </a:ext>
            </a:extLst>
          </p:cNvPr>
          <p:cNvSpPr>
            <a:spLocks noChangeAspect="1" noChangeArrowheads="1"/>
          </p:cNvSpPr>
          <p:nvPr/>
        </p:nvSpPr>
        <p:spPr bwMode="auto">
          <a:xfrm>
            <a:off x="5943600" y="3276600"/>
            <a:ext cx="304800" cy="2868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5" name="Content Placeholder 2">
            <a:extLst>
              <a:ext uri="{FF2B5EF4-FFF2-40B4-BE49-F238E27FC236}">
                <a16:creationId xmlns:a16="http://schemas.microsoft.com/office/drawing/2014/main" id="{EA520963-D771-0D56-2185-B0DF4571A4BA}"/>
              </a:ext>
            </a:extLst>
          </p:cNvPr>
          <p:cNvSpPr txBox="1">
            <a:spLocks/>
          </p:cNvSpPr>
          <p:nvPr/>
        </p:nvSpPr>
        <p:spPr>
          <a:xfrm>
            <a:off x="7951672" y="5828750"/>
            <a:ext cx="2736304" cy="62440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spcBef>
                <a:spcPts val="600"/>
              </a:spcBef>
            </a:pPr>
            <a:r>
              <a:rPr lang="en-US" i="1" dirty="0">
                <a:solidFill>
                  <a:srgbClr val="A50021"/>
                </a:solidFill>
              </a:rPr>
              <a:t>12 institutes from 9 countries</a:t>
            </a:r>
          </a:p>
          <a:p>
            <a:pPr algn="ctr">
              <a:spcBef>
                <a:spcPts val="600"/>
              </a:spcBef>
            </a:pPr>
            <a:r>
              <a:rPr lang="en-US" i="1" dirty="0">
                <a:solidFill>
                  <a:srgbClr val="A50021"/>
                </a:solidFill>
              </a:rPr>
              <a:t>46 collaborators</a:t>
            </a:r>
          </a:p>
        </p:txBody>
      </p:sp>
      <p:grpSp>
        <p:nvGrpSpPr>
          <p:cNvPr id="7" name="Group 6">
            <a:extLst>
              <a:ext uri="{FF2B5EF4-FFF2-40B4-BE49-F238E27FC236}">
                <a16:creationId xmlns:a16="http://schemas.microsoft.com/office/drawing/2014/main" id="{5612CE27-9A9F-9545-800C-C25DDA48E02F}"/>
              </a:ext>
            </a:extLst>
          </p:cNvPr>
          <p:cNvGrpSpPr/>
          <p:nvPr/>
        </p:nvGrpSpPr>
        <p:grpSpPr>
          <a:xfrm>
            <a:off x="6789548" y="2547097"/>
            <a:ext cx="4627884" cy="3014003"/>
            <a:chOff x="6789548" y="2547097"/>
            <a:chExt cx="4627884" cy="3014003"/>
          </a:xfrm>
        </p:grpSpPr>
        <p:grpSp>
          <p:nvGrpSpPr>
            <p:cNvPr id="14" name="Group 13">
              <a:extLst>
                <a:ext uri="{FF2B5EF4-FFF2-40B4-BE49-F238E27FC236}">
                  <a16:creationId xmlns:a16="http://schemas.microsoft.com/office/drawing/2014/main" id="{2D2E9365-4B20-28CF-D672-3C7829003137}"/>
                </a:ext>
              </a:extLst>
            </p:cNvPr>
            <p:cNvGrpSpPr/>
            <p:nvPr/>
          </p:nvGrpSpPr>
          <p:grpSpPr>
            <a:xfrm>
              <a:off x="6789548" y="2547097"/>
              <a:ext cx="4627884" cy="3014003"/>
              <a:chOff x="6569912" y="2851897"/>
              <a:chExt cx="4627884" cy="3014003"/>
            </a:xfrm>
          </p:grpSpPr>
          <p:pic>
            <p:nvPicPr>
              <p:cNvPr id="11" name="Picture 10">
                <a:extLst>
                  <a:ext uri="{FF2B5EF4-FFF2-40B4-BE49-F238E27FC236}">
                    <a16:creationId xmlns:a16="http://schemas.microsoft.com/office/drawing/2014/main" id="{CE4EEEBB-7725-981D-6835-577EDFBBB457}"/>
                  </a:ext>
                </a:extLst>
              </p:cNvPr>
              <p:cNvPicPr>
                <a:picLocks noChangeAspect="1"/>
              </p:cNvPicPr>
              <p:nvPr/>
            </p:nvPicPr>
            <p:blipFill>
              <a:blip r:embed="rId3"/>
              <a:stretch>
                <a:fillRect/>
              </a:stretch>
            </p:blipFill>
            <p:spPr>
              <a:xfrm>
                <a:off x="6569912" y="2878452"/>
                <a:ext cx="1669635" cy="796293"/>
              </a:xfrm>
              <a:prstGeom prst="rect">
                <a:avLst/>
              </a:prstGeom>
            </p:spPr>
          </p:pic>
          <p:pic>
            <p:nvPicPr>
              <p:cNvPr id="12" name="Picture 2">
                <a:extLst>
                  <a:ext uri="{FF2B5EF4-FFF2-40B4-BE49-F238E27FC236}">
                    <a16:creationId xmlns:a16="http://schemas.microsoft.com/office/drawing/2014/main" id="{755D9DE5-6A32-229B-2AD5-EBD4D152CC3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5792" r="22905"/>
              <a:stretch/>
            </p:blipFill>
            <p:spPr bwMode="auto">
              <a:xfrm>
                <a:off x="8294841" y="2878451"/>
                <a:ext cx="726262" cy="796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1186A06-FDA7-D5B0-B984-0C88CF86B6B6}"/>
                  </a:ext>
                </a:extLst>
              </p:cNvPr>
              <p:cNvPicPr>
                <a:picLocks noChangeAspect="1"/>
              </p:cNvPicPr>
              <p:nvPr/>
            </p:nvPicPr>
            <p:blipFill>
              <a:blip r:embed="rId5"/>
              <a:stretch>
                <a:fillRect/>
              </a:stretch>
            </p:blipFill>
            <p:spPr>
              <a:xfrm>
                <a:off x="9076397" y="2851897"/>
                <a:ext cx="862002" cy="1136276"/>
              </a:xfrm>
              <a:prstGeom prst="rect">
                <a:avLst/>
              </a:prstGeom>
            </p:spPr>
          </p:pic>
          <p:pic>
            <p:nvPicPr>
              <p:cNvPr id="1028" name="Picture 4" descr="HIP (@HIPhysics) / X">
                <a:extLst>
                  <a:ext uri="{FF2B5EF4-FFF2-40B4-BE49-F238E27FC236}">
                    <a16:creationId xmlns:a16="http://schemas.microsoft.com/office/drawing/2014/main" id="{6160E3D3-DA6B-25C7-8827-DB53A730B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9912" y="3739631"/>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P - INTRANET">
                <a:extLst>
                  <a:ext uri="{FF2B5EF4-FFF2-40B4-BE49-F238E27FC236}">
                    <a16:creationId xmlns:a16="http://schemas.microsoft.com/office/drawing/2014/main" id="{E446AB88-790B-B2EC-E7F1-57C062B6DB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889" b="17102"/>
              <a:stretch/>
            </p:blipFill>
            <p:spPr bwMode="auto">
              <a:xfrm>
                <a:off x="7253480" y="4999292"/>
                <a:ext cx="1669635" cy="8130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CSR Demokritos Smart Water management – ahedd">
                <a:extLst>
                  <a:ext uri="{FF2B5EF4-FFF2-40B4-BE49-F238E27FC236}">
                    <a16:creationId xmlns:a16="http://schemas.microsoft.com/office/drawing/2014/main" id="{EB4A0DAC-C678-BEBD-29AC-81BD1DAE71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94" t="18871" r="18836" b="20291"/>
              <a:stretch/>
            </p:blipFill>
            <p:spPr bwMode="auto">
              <a:xfrm>
                <a:off x="8657972" y="3696383"/>
                <a:ext cx="1189153" cy="12247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TUA Logo - ENRIO">
                <a:extLst>
                  <a:ext uri="{FF2B5EF4-FFF2-40B4-BE49-F238E27FC236}">
                    <a16:creationId xmlns:a16="http://schemas.microsoft.com/office/drawing/2014/main" id="{3ABEC0E4-067F-C6AA-EF00-5206C4419C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3871" y="3759700"/>
                <a:ext cx="1297117" cy="10480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ony Brook University - Wikipedia">
                <a:extLst>
                  <a:ext uri="{FF2B5EF4-FFF2-40B4-BE49-F238E27FC236}">
                    <a16:creationId xmlns:a16="http://schemas.microsoft.com/office/drawing/2014/main" id="{20E371E9-A660-1BC4-E712-456123BEE5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5834" y="3739631"/>
                <a:ext cx="1001173" cy="10011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munications Dept. Resources | Jefferson Lab">
                <a:extLst>
                  <a:ext uri="{FF2B5EF4-FFF2-40B4-BE49-F238E27FC236}">
                    <a16:creationId xmlns:a16="http://schemas.microsoft.com/office/drawing/2014/main" id="{31F1E726-DD2F-E2E0-3899-3D5CD5291C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60643" y="4921131"/>
                <a:ext cx="1435275" cy="4462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versity of Science and Technology of China - Wikipedia">
                <a:extLst>
                  <a:ext uri="{FF2B5EF4-FFF2-40B4-BE49-F238E27FC236}">
                    <a16:creationId xmlns:a16="http://schemas.microsoft.com/office/drawing/2014/main" id="{0696FC46-5E72-0E4B-B6F8-95B7EC01B5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2831" y="2851897"/>
                <a:ext cx="779198" cy="7791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ty Logos | University of Virginia">
                <a:extLst>
                  <a:ext uri="{FF2B5EF4-FFF2-40B4-BE49-F238E27FC236}">
                    <a16:creationId xmlns:a16="http://schemas.microsoft.com/office/drawing/2014/main" id="{75770FD3-A6C7-D699-9057-8782BE5E94B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606" t="22146" r="13458" b="22615"/>
              <a:stretch/>
            </p:blipFill>
            <p:spPr bwMode="auto">
              <a:xfrm>
                <a:off x="9558763" y="5273539"/>
                <a:ext cx="1639033" cy="51052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C5190EB-DA50-C2C8-7769-5229994781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7007" y="4986017"/>
                <a:ext cx="879883" cy="87988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ASPHER - School of Public Health, University of Pavia">
              <a:extLst>
                <a:ext uri="{FF2B5EF4-FFF2-40B4-BE49-F238E27FC236}">
                  <a16:creationId xmlns:a16="http://schemas.microsoft.com/office/drawing/2014/main" id="{3672B00A-C4F0-1B2B-D937-90BF2E8D4AD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548" y="4558795"/>
              <a:ext cx="948710" cy="94871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Date Placeholder 7"/>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320744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A14301-CAD2-E019-B249-F5CE1762E859}"/>
              </a:ext>
            </a:extLst>
          </p:cNvPr>
          <p:cNvSpPr>
            <a:spLocks noGrp="1"/>
          </p:cNvSpPr>
          <p:nvPr>
            <p:ph type="ftr" sz="quarter" idx="11"/>
          </p:nvPr>
        </p:nvSpPr>
        <p:spPr>
          <a:xfrm>
            <a:off x="5405033" y="6343648"/>
            <a:ext cx="2839640" cy="365125"/>
          </a:xfrm>
        </p:spPr>
        <p:txBody>
          <a:bodyPr/>
          <a:lstStyle/>
          <a:p>
            <a:r>
              <a:rPr lang="fr-FR" sz="1000" i="1" dirty="0"/>
              <a:t>Journées 2024 de l'atelier détecteurs gazeux</a:t>
            </a:r>
          </a:p>
        </p:txBody>
      </p:sp>
      <p:sp>
        <p:nvSpPr>
          <p:cNvPr id="3" name="Slide Number Placeholder 2">
            <a:extLst>
              <a:ext uri="{FF2B5EF4-FFF2-40B4-BE49-F238E27FC236}">
                <a16:creationId xmlns:a16="http://schemas.microsoft.com/office/drawing/2014/main" id="{29B42389-72BA-E75A-0C08-E4F64D281ABC}"/>
              </a:ext>
            </a:extLst>
          </p:cNvPr>
          <p:cNvSpPr>
            <a:spLocks noGrp="1"/>
          </p:cNvSpPr>
          <p:nvPr>
            <p:ph type="sldNum" sz="quarter" idx="12"/>
          </p:nvPr>
        </p:nvSpPr>
        <p:spPr/>
        <p:txBody>
          <a:bodyPr/>
          <a:lstStyle/>
          <a:p>
            <a:fld id="{0CBC77A0-1F4E-42FF-9FFC-F45C3A64AF90}" type="slidenum">
              <a:rPr lang="fr-FR" smtClean="0"/>
              <a:t>26</a:t>
            </a:fld>
            <a:endParaRPr lang="fr-FR"/>
          </a:p>
        </p:txBody>
      </p:sp>
      <p:sp>
        <p:nvSpPr>
          <p:cNvPr id="4" name="TextBox 3">
            <a:extLst>
              <a:ext uri="{FF2B5EF4-FFF2-40B4-BE49-F238E27FC236}">
                <a16:creationId xmlns:a16="http://schemas.microsoft.com/office/drawing/2014/main" id="{298BFB51-E3D2-E408-6C8D-890D813E883B}"/>
              </a:ext>
            </a:extLst>
          </p:cNvPr>
          <p:cNvSpPr txBox="1"/>
          <p:nvPr/>
        </p:nvSpPr>
        <p:spPr>
          <a:xfrm>
            <a:off x="3604591" y="3193774"/>
            <a:ext cx="45719"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071C4475-9636-B848-0E2E-FDE67E3FA020}"/>
              </a:ext>
            </a:extLst>
          </p:cNvPr>
          <p:cNvPicPr>
            <a:picLocks noChangeAspect="1"/>
          </p:cNvPicPr>
          <p:nvPr/>
        </p:nvPicPr>
        <p:blipFill>
          <a:blip r:embed="rId3"/>
          <a:stretch>
            <a:fillRect/>
          </a:stretch>
        </p:blipFill>
        <p:spPr>
          <a:xfrm>
            <a:off x="768626" y="782564"/>
            <a:ext cx="9642092" cy="5411152"/>
          </a:xfrm>
          <a:prstGeom prst="rect">
            <a:avLst/>
          </a:prstGeom>
        </p:spPr>
      </p:pic>
      <p:sp>
        <p:nvSpPr>
          <p:cNvPr id="7" name="TextBox 6">
            <a:extLst>
              <a:ext uri="{FF2B5EF4-FFF2-40B4-BE49-F238E27FC236}">
                <a16:creationId xmlns:a16="http://schemas.microsoft.com/office/drawing/2014/main" id="{8E82ACEC-51A0-AF00-5083-2A6D914076DA}"/>
              </a:ext>
            </a:extLst>
          </p:cNvPr>
          <p:cNvSpPr txBox="1"/>
          <p:nvPr/>
        </p:nvSpPr>
        <p:spPr>
          <a:xfrm>
            <a:off x="768626" y="202619"/>
            <a:ext cx="10033324" cy="461665"/>
          </a:xfrm>
          <a:prstGeom prst="rect">
            <a:avLst/>
          </a:prstGeom>
          <a:noFill/>
        </p:spPr>
        <p:txBody>
          <a:bodyPr wrap="none" rtlCol="0">
            <a:spAutoFit/>
          </a:bodyPr>
          <a:lstStyle/>
          <a:p>
            <a:r>
              <a:rPr lang="en-US" sz="2400" b="1" dirty="0"/>
              <a:t>A relevant series of publication (and contribution to conferences)</a:t>
            </a:r>
          </a:p>
        </p:txBody>
      </p:sp>
      <p:sp>
        <p:nvSpPr>
          <p:cNvPr id="5" name="Date Placeholder 4"/>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245426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EF090333-708B-CF65-4F46-0434EDEAB766}"/>
              </a:ext>
            </a:extLst>
          </p:cNvPr>
          <p:cNvSpPr>
            <a:spLocks noGrp="1"/>
          </p:cNvSpPr>
          <p:nvPr>
            <p:ph type="title"/>
          </p:nvPr>
        </p:nvSpPr>
        <p:spPr>
          <a:xfrm>
            <a:off x="1724818" y="2116281"/>
            <a:ext cx="9264875" cy="769423"/>
          </a:xfrm>
        </p:spPr>
        <p:txBody>
          <a:bodyPr>
            <a:normAutofit/>
          </a:bodyPr>
          <a:lstStyle/>
          <a:p>
            <a:r>
              <a:rPr lang="fr-FR" dirty="0"/>
              <a:t>In the end, </a:t>
            </a:r>
            <a:r>
              <a:rPr lang="fr-FR" dirty="0" err="1"/>
              <a:t>it’s</a:t>
            </a:r>
            <a:r>
              <a:rPr lang="fr-FR" dirty="0"/>
              <a:t> all a </a:t>
            </a:r>
            <a:r>
              <a:rPr lang="fr-FR" dirty="0" err="1"/>
              <a:t>matter</a:t>
            </a:r>
            <a:r>
              <a:rPr lang="fr-FR" dirty="0"/>
              <a:t> of timing…  </a:t>
            </a:r>
          </a:p>
        </p:txBody>
      </p:sp>
      <p:sp>
        <p:nvSpPr>
          <p:cNvPr id="2" name="Slide Number Placeholder 1"/>
          <p:cNvSpPr>
            <a:spLocks noGrp="1"/>
          </p:cNvSpPr>
          <p:nvPr>
            <p:ph type="sldNum" sz="quarter" idx="12"/>
          </p:nvPr>
        </p:nvSpPr>
        <p:spPr/>
        <p:txBody>
          <a:bodyPr/>
          <a:lstStyle/>
          <a:p>
            <a:fld id="{0CBC77A0-1F4E-42FF-9FFC-F45C3A64AF90}" type="slidenum">
              <a:rPr lang="fr-FR" smtClean="0"/>
              <a:pPr/>
              <a:t>27</a:t>
            </a:fld>
            <a:endParaRPr lang="fr-FR"/>
          </a:p>
        </p:txBody>
      </p:sp>
      <p:sp>
        <p:nvSpPr>
          <p:cNvPr id="4" name="Footer Placeholder 3"/>
          <p:cNvSpPr>
            <a:spLocks noGrp="1"/>
          </p:cNvSpPr>
          <p:nvPr>
            <p:ph type="ftr" sz="quarter" idx="11"/>
          </p:nvPr>
        </p:nvSpPr>
        <p:spPr/>
        <p:txBody>
          <a:bodyPr/>
          <a:lstStyle/>
          <a:p>
            <a:r>
              <a:rPr lang="fr-FR"/>
              <a:t>Journées 2024 de l'atelier détecteurs gazeux</a:t>
            </a:r>
          </a:p>
        </p:txBody>
      </p:sp>
      <p:pic>
        <p:nvPicPr>
          <p:cNvPr id="3" name="Picture 2">
            <a:extLst>
              <a:ext uri="{FF2B5EF4-FFF2-40B4-BE49-F238E27FC236}">
                <a16:creationId xmlns:a16="http://schemas.microsoft.com/office/drawing/2014/main" id="{D438A442-F463-7392-6E6D-92E31216745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6000" contrast="-31000"/>
                    </a14:imgEffect>
                  </a14:imgLayer>
                </a14:imgProps>
              </a:ext>
            </a:extLst>
          </a:blip>
          <a:stretch>
            <a:fillRect/>
          </a:stretch>
        </p:blipFill>
        <p:spPr>
          <a:xfrm rot="480978">
            <a:off x="361737" y="3867563"/>
            <a:ext cx="2655460" cy="2008191"/>
          </a:xfrm>
          <a:prstGeom prst="rect">
            <a:avLst/>
          </a:prstGeom>
        </p:spPr>
      </p:pic>
      <p:pic>
        <p:nvPicPr>
          <p:cNvPr id="5" name="Picture 4">
            <a:extLst>
              <a:ext uri="{FF2B5EF4-FFF2-40B4-BE49-F238E27FC236}">
                <a16:creationId xmlns:a16="http://schemas.microsoft.com/office/drawing/2014/main" id="{BEDCB763-3B75-C576-C31B-DFEDE269E749}"/>
              </a:ext>
            </a:extLst>
          </p:cNvPr>
          <p:cNvPicPr>
            <a:picLocks noChangeAspect="1"/>
          </p:cNvPicPr>
          <p:nvPr/>
        </p:nvPicPr>
        <p:blipFill>
          <a:blip r:embed="rId4"/>
          <a:stretch>
            <a:fillRect/>
          </a:stretch>
        </p:blipFill>
        <p:spPr>
          <a:xfrm rot="20759425">
            <a:off x="3012801" y="3915240"/>
            <a:ext cx="2824099" cy="2118075"/>
          </a:xfrm>
          <a:prstGeom prst="rect">
            <a:avLst/>
          </a:prstGeom>
        </p:spPr>
      </p:pic>
      <p:pic>
        <p:nvPicPr>
          <p:cNvPr id="7" name="Picture 6">
            <a:extLst>
              <a:ext uri="{FF2B5EF4-FFF2-40B4-BE49-F238E27FC236}">
                <a16:creationId xmlns:a16="http://schemas.microsoft.com/office/drawing/2014/main" id="{7E863086-2371-3D8B-20F9-F72A2DE24A3C}"/>
              </a:ext>
            </a:extLst>
          </p:cNvPr>
          <p:cNvPicPr>
            <a:picLocks noChangeAspect="1"/>
          </p:cNvPicPr>
          <p:nvPr/>
        </p:nvPicPr>
        <p:blipFill rotWithShape="1">
          <a:blip r:embed="rId5"/>
          <a:srcRect b="13841"/>
          <a:stretch/>
        </p:blipFill>
        <p:spPr>
          <a:xfrm rot="600848">
            <a:off x="5694023" y="3918799"/>
            <a:ext cx="3150672" cy="2035950"/>
          </a:xfrm>
          <a:prstGeom prst="rect">
            <a:avLst/>
          </a:prstGeom>
        </p:spPr>
      </p:pic>
      <p:pic>
        <p:nvPicPr>
          <p:cNvPr id="8" name="Picture 7">
            <a:extLst>
              <a:ext uri="{FF2B5EF4-FFF2-40B4-BE49-F238E27FC236}">
                <a16:creationId xmlns:a16="http://schemas.microsoft.com/office/drawing/2014/main" id="{43BE0F16-F111-8874-F799-8B7D53FB1862}"/>
              </a:ext>
            </a:extLst>
          </p:cNvPr>
          <p:cNvPicPr>
            <a:picLocks noChangeAspect="1"/>
          </p:cNvPicPr>
          <p:nvPr/>
        </p:nvPicPr>
        <p:blipFill>
          <a:blip r:embed="rId6"/>
          <a:stretch>
            <a:fillRect/>
          </a:stretch>
        </p:blipFill>
        <p:spPr>
          <a:xfrm rot="20944062">
            <a:off x="8853387" y="3783261"/>
            <a:ext cx="2843906" cy="2132930"/>
          </a:xfrm>
          <a:prstGeom prst="rect">
            <a:avLst/>
          </a:prstGeom>
        </p:spPr>
      </p:pic>
      <p:sp>
        <p:nvSpPr>
          <p:cNvPr id="9" name="Date Placeholder 8"/>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182376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201"/>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6201"/>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6701"/>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7201"/>
                            </p:stCondLst>
                            <p:childTnLst>
                              <p:par>
                                <p:cTn id="17" presetID="1"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695" y="3768418"/>
            <a:ext cx="6966746" cy="2040958"/>
          </a:xfrm>
        </p:spPr>
        <p:txBody>
          <a:bodyPr>
            <a:normAutofit/>
          </a:bodyPr>
          <a:lstStyle/>
          <a:p>
            <a:br>
              <a:rPr lang="en-US" dirty="0"/>
            </a:br>
            <a:r>
              <a:rPr lang="en-US" dirty="0"/>
              <a:t>Thank you for your attention</a:t>
            </a:r>
            <a:br>
              <a:rPr lang="el-GR" dirty="0"/>
            </a:br>
            <a:endParaRPr lang="fr-FR" dirty="0"/>
          </a:p>
        </p:txBody>
      </p:sp>
      <p:sp>
        <p:nvSpPr>
          <p:cNvPr id="6" name="Espace réservé du texte 13"/>
          <p:cNvSpPr>
            <a:spLocks noGrp="1"/>
          </p:cNvSpPr>
          <p:nvPr>
            <p:ph type="body" sz="quarter" idx="16"/>
          </p:nvPr>
        </p:nvSpPr>
        <p:spPr>
          <a:xfrm>
            <a:off x="8458200" y="4508500"/>
            <a:ext cx="3001963" cy="1266401"/>
          </a:xfrm>
        </p:spPr>
        <p:txBody>
          <a:bodyPr>
            <a:normAutofit fontScale="92500" lnSpcReduction="20000"/>
          </a:bodyPr>
          <a:lstStyle/>
          <a:p>
            <a:r>
              <a:rPr lang="fr-FR" b="1" dirty="0"/>
              <a:t>CEA SACLAY</a:t>
            </a:r>
          </a:p>
          <a:p>
            <a:r>
              <a:rPr lang="fr-FR" dirty="0"/>
              <a:t>91191 Gif-sur-Yvette Cedex</a:t>
            </a:r>
          </a:p>
          <a:p>
            <a:r>
              <a:rPr lang="fr-FR" dirty="0"/>
              <a:t>France</a:t>
            </a:r>
          </a:p>
          <a:p>
            <a:r>
              <a:rPr lang="fr-FR" dirty="0">
                <a:solidFill>
                  <a:srgbClr val="0070C0"/>
                </a:solidFill>
                <a:hlinkClick r:id="rId2">
                  <a:extLst>
                    <a:ext uri="{A12FA001-AC4F-418D-AE19-62706E023703}">
                      <ahyp:hlinkClr xmlns:ahyp="http://schemas.microsoft.com/office/drawing/2018/hyperlinkcolor" val="tx"/>
                    </a:ext>
                  </a:extLst>
                </a:hlinkClick>
              </a:rPr>
              <a:t>alexandra.kallitsopoulou@cea.fr</a:t>
            </a:r>
            <a:endParaRPr lang="fr-FR" dirty="0">
              <a:solidFill>
                <a:srgbClr val="0070C0"/>
              </a:solidFill>
            </a:endParaRPr>
          </a:p>
          <a:p>
            <a:r>
              <a:rPr lang="fr-FR" u="sng" dirty="0">
                <a:solidFill>
                  <a:srgbClr val="E50019"/>
                </a:solidFill>
              </a:rPr>
              <a:t>thomas.papaevangelou@cea.fr </a:t>
            </a:r>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845270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fr-FR" i="1" dirty="0"/>
              <a:t>Journées 2024 de l'atelier détecteurs gazeux</a:t>
            </a:r>
          </a:p>
        </p:txBody>
      </p:sp>
      <p:sp>
        <p:nvSpPr>
          <p:cNvPr id="4" name="Slide Number Placeholder 3"/>
          <p:cNvSpPr>
            <a:spLocks noGrp="1"/>
          </p:cNvSpPr>
          <p:nvPr>
            <p:ph type="sldNum" sz="quarter" idx="12"/>
          </p:nvPr>
        </p:nvSpPr>
        <p:spPr/>
        <p:txBody>
          <a:bodyPr/>
          <a:lstStyle/>
          <a:p>
            <a:fld id="{0CBC77A0-1F4E-42FF-9FFC-F45C3A64AF90}" type="slidenum">
              <a:rPr lang="fr-FR" smtClean="0"/>
              <a:t>29</a:t>
            </a:fld>
            <a:endParaRPr lang="fr-FR"/>
          </a:p>
        </p:txBody>
      </p:sp>
      <p:sp>
        <p:nvSpPr>
          <p:cNvPr id="5" name="Title 4"/>
          <p:cNvSpPr>
            <a:spLocks noGrp="1"/>
          </p:cNvSpPr>
          <p:nvPr>
            <p:ph type="title"/>
          </p:nvPr>
        </p:nvSpPr>
        <p:spPr>
          <a:xfrm>
            <a:off x="809746" y="3090040"/>
            <a:ext cx="10728325" cy="871827"/>
          </a:xfrm>
        </p:spPr>
        <p:txBody>
          <a:bodyPr/>
          <a:lstStyle/>
          <a:p>
            <a:pPr algn="ctr"/>
            <a:r>
              <a:rPr lang="en-US" dirty="0" err="1"/>
              <a:t>BackUp</a:t>
            </a:r>
            <a:r>
              <a:rPr lang="en-US" dirty="0"/>
              <a:t> Slides</a:t>
            </a:r>
            <a:endParaRPr lang="fr-FR" dirty="0"/>
          </a:p>
        </p:txBody>
      </p:sp>
      <p:sp>
        <p:nvSpPr>
          <p:cNvPr id="2" name="Date Placeholder 1"/>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355209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idx="4294967295"/>
          </p:nvPr>
        </p:nvSpPr>
        <p:spPr>
          <a:xfrm>
            <a:off x="2107225" y="2996224"/>
            <a:ext cx="8813956" cy="637930"/>
          </a:xfrm>
        </p:spPr>
        <p:txBody>
          <a:bodyPr>
            <a:normAutofit/>
          </a:bodyPr>
          <a:lstStyle/>
          <a:p>
            <a:r>
              <a:rPr lang="da-DK" dirty="0">
                <a:solidFill>
                  <a:schemeClr val="tx1"/>
                </a:solidFill>
              </a:rPr>
              <a:t>The PICOSEC Micromegas Technology</a:t>
            </a:r>
          </a:p>
        </p:txBody>
      </p:sp>
      <p:sp>
        <p:nvSpPr>
          <p:cNvPr id="3" name="Slide Number Placeholder 2"/>
          <p:cNvSpPr>
            <a:spLocks noGrp="1"/>
          </p:cNvSpPr>
          <p:nvPr>
            <p:ph type="sldNum" sz="quarter" idx="16"/>
          </p:nvPr>
        </p:nvSpPr>
        <p:spPr/>
        <p:txBody>
          <a:bodyPr/>
          <a:lstStyle/>
          <a:p>
            <a:fld id="{0CBC77A0-1F4E-42FF-9FFC-F45C3A64AF90}" type="slidenum">
              <a:rPr lang="fr-FR" smtClean="0"/>
              <a:pPr/>
              <a:t>3</a:t>
            </a:fld>
            <a:endParaRPr lang="fr-FR" dirty="0"/>
          </a:p>
        </p:txBody>
      </p:sp>
      <p:sp>
        <p:nvSpPr>
          <p:cNvPr id="4" name="Date Placeholder 3"/>
          <p:cNvSpPr>
            <a:spLocks noGrp="1"/>
          </p:cNvSpPr>
          <p:nvPr>
            <p:ph type="dt" sz="half" idx="14"/>
          </p:nvPr>
        </p:nvSpPr>
        <p:spPr/>
        <p:txBody>
          <a:bodyPr/>
          <a:lstStyle/>
          <a:p>
            <a:endParaRPr lang="fr-FR" dirty="0"/>
          </a:p>
        </p:txBody>
      </p:sp>
      <p:sp>
        <p:nvSpPr>
          <p:cNvPr id="5" name="Footer Placeholder 4"/>
          <p:cNvSpPr>
            <a:spLocks noGrp="1"/>
          </p:cNvSpPr>
          <p:nvPr>
            <p:ph type="ftr" sz="quarter" idx="15"/>
          </p:nvPr>
        </p:nvSpPr>
        <p:spPr/>
        <p:txBody>
          <a:bodyPr/>
          <a:lstStyle/>
          <a:p>
            <a:r>
              <a:rPr lang="fr-FR" sz="1000" i="1" dirty="0"/>
              <a:t>Journées 2024 de l'atelier détecteurs gazeux</a:t>
            </a:r>
          </a:p>
        </p:txBody>
      </p:sp>
    </p:spTree>
    <p:extLst>
      <p:ext uri="{BB962C8B-B14F-4D97-AF65-F5344CB8AC3E}">
        <p14:creationId xmlns:p14="http://schemas.microsoft.com/office/powerpoint/2010/main" val="1282292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simulation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30</a:t>
            </a:fld>
            <a:endParaRPr lang="fr-FR" sz="1000" dirty="0">
              <a:solidFill>
                <a:srgbClr val="666666"/>
              </a:solidFill>
              <a:cs typeface="Times" panose="02020603050405020304" pitchFamily="18" charset="0"/>
            </a:endParaRPr>
          </a:p>
        </p:txBody>
      </p:sp>
      <p:pic>
        <p:nvPicPr>
          <p:cNvPr id="6" name="Content Placeholder 5"/>
          <p:cNvPicPr>
            <a:picLocks noGrp="1" noChangeAspect="1"/>
          </p:cNvPicPr>
          <p:nvPr>
            <p:ph idx="1"/>
          </p:nvPr>
        </p:nvPicPr>
        <p:blipFill>
          <a:blip r:embed="rId2"/>
          <a:stretch>
            <a:fillRect/>
          </a:stretch>
        </p:blipFill>
        <p:spPr>
          <a:xfrm>
            <a:off x="479376" y="1052736"/>
            <a:ext cx="10945247" cy="5294581"/>
          </a:xfrm>
          <a:prstGeom prst="rect">
            <a:avLst/>
          </a:prstGeom>
        </p:spPr>
      </p:pic>
      <p:sp>
        <p:nvSpPr>
          <p:cNvPr id="5" name="Footer Placeholder 4"/>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sp>
        <p:nvSpPr>
          <p:cNvPr id="7" name="Rectangle 6"/>
          <p:cNvSpPr/>
          <p:nvPr/>
        </p:nvSpPr>
        <p:spPr>
          <a:xfrm>
            <a:off x="8567583" y="6236427"/>
            <a:ext cx="2946640" cy="307777"/>
          </a:xfrm>
          <a:prstGeom prst="rect">
            <a:avLst/>
          </a:prstGeom>
        </p:spPr>
        <p:txBody>
          <a:bodyPr wrap="none">
            <a:spAutoFit/>
          </a:bodyPr>
          <a:lstStyle/>
          <a:p>
            <a:r>
              <a:rPr lang="fr-FR" dirty="0">
                <a:latin typeface="Calibri" panose="020F0502020204030204" pitchFamily="34" charset="0"/>
              </a:rPr>
              <a:t>http://ikee.lib.auth.gr/record/297707</a:t>
            </a:r>
            <a:endParaRPr lang="fr-FR" dirty="0"/>
          </a:p>
        </p:txBody>
      </p:sp>
      <p:sp>
        <p:nvSpPr>
          <p:cNvPr id="8" name="Rectangle 7"/>
          <p:cNvSpPr/>
          <p:nvPr/>
        </p:nvSpPr>
        <p:spPr>
          <a:xfrm>
            <a:off x="8399374" y="5824097"/>
            <a:ext cx="3792626" cy="430887"/>
          </a:xfrm>
          <a:prstGeom prst="rect">
            <a:avLst/>
          </a:prstGeom>
        </p:spPr>
        <p:txBody>
          <a:bodyPr wrap="square">
            <a:spAutoFit/>
          </a:bodyPr>
          <a:lstStyle/>
          <a:p>
            <a:r>
              <a:rPr lang="fr-FR" sz="1100" dirty="0">
                <a:hlinkClick r:id="rId3"/>
              </a:rPr>
              <a:t>https://indico.ph.liv.ac.uk/event/266/attachments/799/1097/Liverpool_picosec_seminar.pdf</a:t>
            </a:r>
            <a:r>
              <a:rPr lang="fr-FR" sz="1100" dirty="0"/>
              <a:t> </a:t>
            </a:r>
          </a:p>
        </p:txBody>
      </p:sp>
    </p:spTree>
    <p:extLst>
      <p:ext uri="{BB962C8B-B14F-4D97-AF65-F5344CB8AC3E}">
        <p14:creationId xmlns:p14="http://schemas.microsoft.com/office/powerpoint/2010/main" val="3983438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simulation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31</a:t>
            </a:fld>
            <a:endParaRPr lang="fr-FR" sz="1000" dirty="0">
              <a:solidFill>
                <a:srgbClr val="666666"/>
              </a:solidFill>
              <a:cs typeface="Times" panose="02020603050405020304" pitchFamily="18" charset="0"/>
            </a:endParaRPr>
          </a:p>
        </p:txBody>
      </p:sp>
      <p:pic>
        <p:nvPicPr>
          <p:cNvPr id="6" name="Content Placeholder 5"/>
          <p:cNvPicPr>
            <a:picLocks noGrp="1" noChangeAspect="1"/>
          </p:cNvPicPr>
          <p:nvPr>
            <p:ph idx="1"/>
          </p:nvPr>
        </p:nvPicPr>
        <p:blipFill>
          <a:blip r:embed="rId2"/>
          <a:stretch>
            <a:fillRect/>
          </a:stretch>
        </p:blipFill>
        <p:spPr>
          <a:xfrm>
            <a:off x="695400" y="1003225"/>
            <a:ext cx="10513167" cy="5417878"/>
          </a:xfrm>
          <a:prstGeom prst="rect">
            <a:avLst/>
          </a:prstGeom>
        </p:spPr>
      </p:pic>
      <p:sp>
        <p:nvSpPr>
          <p:cNvPr id="5" name="Footer Placeholder 4"/>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sp>
        <p:nvSpPr>
          <p:cNvPr id="7" name="Rectangle 6"/>
          <p:cNvSpPr/>
          <p:nvPr/>
        </p:nvSpPr>
        <p:spPr>
          <a:xfrm>
            <a:off x="7896200" y="6261300"/>
            <a:ext cx="3792626" cy="430887"/>
          </a:xfrm>
          <a:prstGeom prst="rect">
            <a:avLst/>
          </a:prstGeom>
        </p:spPr>
        <p:txBody>
          <a:bodyPr wrap="square">
            <a:spAutoFit/>
          </a:bodyPr>
          <a:lstStyle/>
          <a:p>
            <a:r>
              <a:rPr lang="fr-FR" sz="1100" dirty="0">
                <a:hlinkClick r:id="rId3"/>
              </a:rPr>
              <a:t>https://indico.ph.liv.ac.uk/event/266/attachments/799/1097/Liverpool_picosec_seminar.pdf</a:t>
            </a:r>
            <a:r>
              <a:rPr lang="fr-FR" sz="1100" dirty="0"/>
              <a:t> </a:t>
            </a:r>
          </a:p>
        </p:txBody>
      </p:sp>
    </p:spTree>
    <p:extLst>
      <p:ext uri="{BB962C8B-B14F-4D97-AF65-F5344CB8AC3E}">
        <p14:creationId xmlns:p14="http://schemas.microsoft.com/office/powerpoint/2010/main" val="220745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simulation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32</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pic>
        <p:nvPicPr>
          <p:cNvPr id="6" name="Picture 5"/>
          <p:cNvPicPr>
            <a:picLocks noChangeAspect="1"/>
          </p:cNvPicPr>
          <p:nvPr/>
        </p:nvPicPr>
        <p:blipFill>
          <a:blip r:embed="rId2"/>
          <a:stretch>
            <a:fillRect/>
          </a:stretch>
        </p:blipFill>
        <p:spPr>
          <a:xfrm>
            <a:off x="983432" y="1047961"/>
            <a:ext cx="9958124" cy="5401680"/>
          </a:xfrm>
          <a:prstGeom prst="rect">
            <a:avLst/>
          </a:prstGeom>
        </p:spPr>
      </p:pic>
      <p:sp>
        <p:nvSpPr>
          <p:cNvPr id="7" name="Rectangle 6"/>
          <p:cNvSpPr/>
          <p:nvPr/>
        </p:nvSpPr>
        <p:spPr>
          <a:xfrm>
            <a:off x="7896200" y="6336010"/>
            <a:ext cx="3792626" cy="430887"/>
          </a:xfrm>
          <a:prstGeom prst="rect">
            <a:avLst/>
          </a:prstGeom>
        </p:spPr>
        <p:txBody>
          <a:bodyPr wrap="square">
            <a:spAutoFit/>
          </a:bodyPr>
          <a:lstStyle/>
          <a:p>
            <a:r>
              <a:rPr lang="fr-FR" sz="1100" dirty="0">
                <a:hlinkClick r:id="rId3"/>
              </a:rPr>
              <a:t>https://indico.ph.liv.ac.uk/event/266/attachments/799/1097/Liverpool_picosec_seminar.pdf</a:t>
            </a:r>
            <a:r>
              <a:rPr lang="fr-FR" sz="1100" dirty="0"/>
              <a:t> </a:t>
            </a:r>
          </a:p>
        </p:txBody>
      </p:sp>
    </p:spTree>
    <p:extLst>
      <p:ext uri="{BB962C8B-B14F-4D97-AF65-F5344CB8AC3E}">
        <p14:creationId xmlns:p14="http://schemas.microsoft.com/office/powerpoint/2010/main" val="4014386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simulation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33</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pic>
        <p:nvPicPr>
          <p:cNvPr id="6" name="Picture 5"/>
          <p:cNvPicPr>
            <a:picLocks noChangeAspect="1"/>
          </p:cNvPicPr>
          <p:nvPr/>
        </p:nvPicPr>
        <p:blipFill>
          <a:blip r:embed="rId2"/>
          <a:stretch>
            <a:fillRect/>
          </a:stretch>
        </p:blipFill>
        <p:spPr>
          <a:xfrm>
            <a:off x="658812" y="1059307"/>
            <a:ext cx="10582258" cy="5256584"/>
          </a:xfrm>
          <a:prstGeom prst="rect">
            <a:avLst/>
          </a:prstGeom>
        </p:spPr>
      </p:pic>
      <p:sp>
        <p:nvSpPr>
          <p:cNvPr id="7" name="Rectangle 6"/>
          <p:cNvSpPr/>
          <p:nvPr/>
        </p:nvSpPr>
        <p:spPr>
          <a:xfrm>
            <a:off x="8040216" y="6315891"/>
            <a:ext cx="3792626" cy="430887"/>
          </a:xfrm>
          <a:prstGeom prst="rect">
            <a:avLst/>
          </a:prstGeom>
        </p:spPr>
        <p:txBody>
          <a:bodyPr wrap="square">
            <a:spAutoFit/>
          </a:bodyPr>
          <a:lstStyle/>
          <a:p>
            <a:r>
              <a:rPr lang="fr-FR" sz="1100" dirty="0">
                <a:hlinkClick r:id="rId3"/>
              </a:rPr>
              <a:t>https://indico.ph.liv.ac.uk/event/266/attachments/799/1097/Liverpool_picosec_seminar.pdf</a:t>
            </a:r>
            <a:r>
              <a:rPr lang="fr-FR" sz="1100" dirty="0"/>
              <a:t> </a:t>
            </a:r>
          </a:p>
        </p:txBody>
      </p:sp>
    </p:spTree>
    <p:extLst>
      <p:ext uri="{BB962C8B-B14F-4D97-AF65-F5344CB8AC3E}">
        <p14:creationId xmlns:p14="http://schemas.microsoft.com/office/powerpoint/2010/main" val="4233251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Phenomenological model: A deeper looking under the hood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34</a:t>
            </a:fld>
            <a:endParaRPr lang="fr-FR" sz="1000" dirty="0">
              <a:solidFill>
                <a:srgbClr val="666666"/>
              </a:solidFill>
              <a:cs typeface="Times" panose="02020603050405020304" pitchFamily="18" charset="0"/>
            </a:endParaRPr>
          </a:p>
        </p:txBody>
      </p:sp>
      <p:sp>
        <p:nvSpPr>
          <p:cNvPr id="4" name="Content Placeholder 3"/>
          <p:cNvSpPr>
            <a:spLocks noGrp="1"/>
          </p:cNvSpPr>
          <p:nvPr>
            <p:ph idx="1"/>
          </p:nvPr>
        </p:nvSpPr>
        <p:spPr/>
        <p:txBody>
          <a:bodyPr/>
          <a:lstStyle/>
          <a:p>
            <a:endParaRPr lang="fr-FR" dirty="0"/>
          </a:p>
        </p:txBody>
      </p:sp>
      <p:sp>
        <p:nvSpPr>
          <p:cNvPr id="5" name="Footer Placeholder 4"/>
          <p:cNvSpPr>
            <a:spLocks noGrp="1"/>
          </p:cNvSpPr>
          <p:nvPr>
            <p:ph type="ftr" idx="12"/>
          </p:nvPr>
        </p:nvSpPr>
        <p:spPr/>
        <p:txBody>
          <a:bodyPr/>
          <a:lstStyle/>
          <a:p>
            <a:pPr algn="ctr"/>
            <a:r>
              <a:rPr lang="fr-FR" i="1"/>
              <a:t>Journées 2024 de l'atelier détecteurs gazeux</a:t>
            </a:r>
            <a:endParaRPr lang="fr-FR" dirty="0">
              <a:latin typeface="Times"/>
              <a:ea typeface="Times"/>
              <a:cs typeface="Times"/>
              <a:sym typeface="Times"/>
            </a:endParaRPr>
          </a:p>
        </p:txBody>
      </p:sp>
      <p:pic>
        <p:nvPicPr>
          <p:cNvPr id="6" name="Picture 5"/>
          <p:cNvPicPr>
            <a:picLocks noChangeAspect="1"/>
          </p:cNvPicPr>
          <p:nvPr/>
        </p:nvPicPr>
        <p:blipFill>
          <a:blip r:embed="rId2"/>
          <a:stretch>
            <a:fillRect/>
          </a:stretch>
        </p:blipFill>
        <p:spPr>
          <a:xfrm>
            <a:off x="768350" y="892955"/>
            <a:ext cx="10586670" cy="5374950"/>
          </a:xfrm>
          <a:prstGeom prst="rect">
            <a:avLst/>
          </a:prstGeom>
        </p:spPr>
      </p:pic>
      <p:sp>
        <p:nvSpPr>
          <p:cNvPr id="7" name="Rectangle 6"/>
          <p:cNvSpPr/>
          <p:nvPr/>
        </p:nvSpPr>
        <p:spPr>
          <a:xfrm>
            <a:off x="7893930" y="6227809"/>
            <a:ext cx="3220676" cy="430887"/>
          </a:xfrm>
          <a:prstGeom prst="rect">
            <a:avLst/>
          </a:prstGeom>
        </p:spPr>
        <p:txBody>
          <a:bodyPr wrap="square">
            <a:spAutoFit/>
          </a:bodyPr>
          <a:lstStyle/>
          <a:p>
            <a:r>
              <a:rPr lang="fr-FR" sz="1100" dirty="0">
                <a:solidFill>
                  <a:srgbClr val="C00000"/>
                </a:solidFill>
                <a:hlinkClick r:id="rId3"/>
              </a:rPr>
              <a:t>https://indico.ph.liv.ac.uk/event/266/attachments/799/1097/Liverpool_picosec_seminar.pdf</a:t>
            </a:r>
            <a:r>
              <a:rPr lang="fr-FR" sz="1100" dirty="0">
                <a:solidFill>
                  <a:srgbClr val="C00000"/>
                </a:solidFill>
              </a:rPr>
              <a:t> </a:t>
            </a:r>
          </a:p>
        </p:txBody>
      </p:sp>
      <p:sp>
        <p:nvSpPr>
          <p:cNvPr id="8" name="Rectangle 7"/>
          <p:cNvSpPr/>
          <p:nvPr/>
        </p:nvSpPr>
        <p:spPr>
          <a:xfrm>
            <a:off x="10948435" y="5896029"/>
            <a:ext cx="511728" cy="2160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704443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35</a:t>
            </a:fld>
            <a:endParaRPr lang="fr-FR" sz="1000" dirty="0">
              <a:solidFill>
                <a:srgbClr val="666666"/>
              </a:solidFill>
              <a:cs typeface="Times" panose="02020603050405020304" pitchFamily="18" charset="0"/>
            </a:endParaRPr>
          </a:p>
        </p:txBody>
      </p:sp>
      <p:sp>
        <p:nvSpPr>
          <p:cNvPr id="5" name="Footer Placeholder 4"/>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pic>
        <p:nvPicPr>
          <p:cNvPr id="6" name="Picture 5"/>
          <p:cNvPicPr>
            <a:picLocks noChangeAspect="1"/>
          </p:cNvPicPr>
          <p:nvPr/>
        </p:nvPicPr>
        <p:blipFill>
          <a:blip r:embed="rId2"/>
          <a:stretch>
            <a:fillRect/>
          </a:stretch>
        </p:blipFill>
        <p:spPr>
          <a:xfrm>
            <a:off x="1221183" y="402921"/>
            <a:ext cx="10125020" cy="5612059"/>
          </a:xfrm>
          <a:prstGeom prst="rect">
            <a:avLst/>
          </a:prstGeom>
        </p:spPr>
      </p:pic>
      <p:sp>
        <p:nvSpPr>
          <p:cNvPr id="7" name="Rectangle 6"/>
          <p:cNvSpPr/>
          <p:nvPr/>
        </p:nvSpPr>
        <p:spPr>
          <a:xfrm>
            <a:off x="7914427" y="6124537"/>
            <a:ext cx="3792626" cy="784830"/>
          </a:xfrm>
          <a:prstGeom prst="rect">
            <a:avLst/>
          </a:prstGeom>
        </p:spPr>
        <p:txBody>
          <a:bodyPr wrap="square">
            <a:spAutoFit/>
          </a:bodyPr>
          <a:lstStyle/>
          <a:p>
            <a:r>
              <a:rPr lang="fr-FR" sz="1500" dirty="0">
                <a:hlinkClick r:id="rId3"/>
              </a:rPr>
              <a:t>https://indico.ph.liv.ac.uk/event/266/attachments/799/1097/Liverpool_picosec_seminar.pdf</a:t>
            </a:r>
            <a:r>
              <a:rPr lang="fr-FR" sz="1500" dirty="0"/>
              <a:t> </a:t>
            </a:r>
          </a:p>
        </p:txBody>
      </p:sp>
    </p:spTree>
    <p:extLst>
      <p:ext uri="{BB962C8B-B14F-4D97-AF65-F5344CB8AC3E}">
        <p14:creationId xmlns:p14="http://schemas.microsoft.com/office/powerpoint/2010/main" val="3723564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Finding the Number of Photoelectrons – Deconvolution Algorithm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36</a:t>
            </a:fld>
            <a:endParaRPr lang="fr-FR" sz="1000" dirty="0">
              <a:solidFill>
                <a:srgbClr val="666666"/>
              </a:solidFill>
              <a:cs typeface="Times" panose="02020603050405020304" pitchFamily="18" charset="0"/>
            </a:endParaRP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0" y="1052736"/>
                <a:ext cx="12144672" cy="5616623"/>
              </a:xfrm>
            </p:spPr>
            <p:txBody>
              <a:bodyPr/>
              <a:lstStyle/>
              <a:p>
                <a:pPr marL="304815" indent="-304815">
                  <a:lnSpc>
                    <a:spcPts val="2079"/>
                  </a:lnSpc>
                  <a:buFont typeface="Arial" panose="020B0604020202020204" pitchFamily="34" charset="0"/>
                  <a:buChar char="•"/>
                </a:pPr>
                <a:r>
                  <a:rPr lang="en-US" sz="1600" dirty="0">
                    <a:solidFill>
                      <a:schemeClr val="tx1"/>
                    </a:solidFill>
                  </a:rPr>
                  <a:t>Assuming that the number of photons (n) in the Cherenkov radiator follows a Poisson Distribution :</a:t>
                </a:r>
                <a:br>
                  <a:rPr lang="en-US" sz="1600" dirty="0">
                    <a:solidFill>
                      <a:schemeClr val="tx1"/>
                    </a:solidFill>
                  </a:rPr>
                </a:br>
                <a:br>
                  <a:rPr lang="en-US" sz="1600" dirty="0">
                    <a:solidFill>
                      <a:schemeClr val="tx1"/>
                    </a:solidFill>
                  </a:rPr>
                </a:br>
                <a14:m>
                  <m:oMath xmlns:m="http://schemas.openxmlformats.org/officeDocument/2006/math">
                    <m:r>
                      <a:rPr lang="en-US" sz="1600" b="0" i="1" smtClean="0">
                        <a:solidFill>
                          <a:schemeClr val="tx1"/>
                        </a:solidFill>
                        <a:latin typeface="Cambria Math" panose="02040503050406030204" pitchFamily="18" charset="0"/>
                      </a:rPr>
                      <m:t>𝑃𝑜𝑖𝑠𝑠𝑜𝑛</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m:t>
                        </m:r>
                        <m:r>
                          <a:rPr lang="el-GR" sz="1600" b="0" i="1" smtClean="0">
                            <a:solidFill>
                              <a:schemeClr val="tx1"/>
                            </a:solidFill>
                            <a:latin typeface="Cambria Math" panose="02040503050406030204" pitchFamily="18" charset="0"/>
                          </a:rPr>
                          <m:t>𝜇</m:t>
                        </m:r>
                      </m:e>
                    </m:d>
                    <m:r>
                      <a:rPr lang="en-US" sz="1600" b="0" i="1" smtClean="0">
                        <a:solidFill>
                          <a:schemeClr val="tx1"/>
                        </a:solidFill>
                        <a:latin typeface="Cambria Math" panose="02040503050406030204" pitchFamily="18" charset="0"/>
                      </a:rPr>
                      <m:t>=</m:t>
                    </m:r>
                    <m:f>
                      <m:fPr>
                        <m:ctrlPr>
                          <a:rPr lang="el-GR" sz="1600" b="0" i="1" smtClean="0">
                            <a:solidFill>
                              <a:schemeClr val="tx1"/>
                            </a:solidFill>
                            <a:latin typeface="Cambria Math" panose="02040503050406030204" pitchFamily="18" charset="0"/>
                          </a:rPr>
                        </m:ctrlPr>
                      </m:fPr>
                      <m:num>
                        <m:sSup>
                          <m:sSupPr>
                            <m:ctrlPr>
                              <a:rPr lang="el-GR" sz="1600" b="0" i="1" smtClean="0">
                                <a:solidFill>
                                  <a:schemeClr val="tx1"/>
                                </a:solidFill>
                                <a:latin typeface="Cambria Math" panose="02040503050406030204" pitchFamily="18" charset="0"/>
                              </a:rPr>
                            </m:ctrlPr>
                          </m:sSupPr>
                          <m:e>
                            <m:r>
                              <a:rPr lang="el-GR" sz="1600" b="0" i="1" smtClean="0">
                                <a:solidFill>
                                  <a:schemeClr val="tx1"/>
                                </a:solidFill>
                                <a:latin typeface="Cambria Math" panose="02040503050406030204" pitchFamily="18" charset="0"/>
                              </a:rPr>
                              <m:t>𝜇</m:t>
                            </m:r>
                          </m:e>
                          <m:sup>
                            <m:r>
                              <a:rPr lang="en-US" sz="1600" b="0" i="1" smtClean="0">
                                <a:solidFill>
                                  <a:schemeClr val="tx1"/>
                                </a:solidFill>
                                <a:latin typeface="Cambria Math" panose="02040503050406030204" pitchFamily="18" charset="0"/>
                              </a:rPr>
                              <m:t>𝑛</m:t>
                            </m:r>
                          </m:sup>
                        </m:sSup>
                        <m:sSup>
                          <m:sSupPr>
                            <m:ctrlPr>
                              <a:rPr lang="el-GR" sz="1600" b="0" i="1" smtClean="0">
                                <a:solidFill>
                                  <a:schemeClr val="tx1"/>
                                </a:solidFill>
                                <a:latin typeface="Cambria Math" panose="02040503050406030204" pitchFamily="18" charset="0"/>
                              </a:rPr>
                            </m:ctrlPr>
                          </m:sSupPr>
                          <m:e>
                            <m:r>
                              <a:rPr lang="fr-FR" sz="1600" b="0" i="1" smtClean="0">
                                <a:solidFill>
                                  <a:schemeClr val="tx1"/>
                                </a:solidFill>
                                <a:latin typeface="Cambria Math" panose="02040503050406030204" pitchFamily="18" charset="0"/>
                              </a:rPr>
                              <m:t>𝑒</m:t>
                            </m:r>
                          </m:e>
                          <m:sup>
                            <m:r>
                              <a:rPr lang="el-GR" sz="1600" b="0" i="1" smtClean="0">
                                <a:solidFill>
                                  <a:schemeClr val="tx1"/>
                                </a:solidFill>
                                <a:latin typeface="Cambria Math" panose="02040503050406030204" pitchFamily="18" charset="0"/>
                              </a:rPr>
                              <m:t>−</m:t>
                            </m:r>
                            <m:r>
                              <a:rPr lang="el-GR" sz="1600" b="0" i="1" smtClean="0">
                                <a:solidFill>
                                  <a:schemeClr val="tx1"/>
                                </a:solidFill>
                                <a:latin typeface="Cambria Math" panose="02040503050406030204" pitchFamily="18" charset="0"/>
                              </a:rPr>
                              <m:t>𝜇</m:t>
                            </m:r>
                          </m:sup>
                        </m:sSup>
                      </m:num>
                      <m:den>
                        <m:r>
                          <a:rPr lang="en-US" sz="1600" b="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m:t>
                        </m:r>
                      </m:den>
                    </m:f>
                  </m:oMath>
                </a14:m>
                <a:endParaRPr lang="en-US" sz="1600" dirty="0">
                  <a:solidFill>
                    <a:schemeClr val="tx1"/>
                  </a:solidFill>
                </a:endParaRPr>
              </a:p>
              <a:p>
                <a:pPr marL="304815" indent="-304815">
                  <a:lnSpc>
                    <a:spcPts val="2079"/>
                  </a:lnSpc>
                  <a:buFont typeface="Arial" panose="020B0604020202020204" pitchFamily="34" charset="0"/>
                  <a:buChar char="•"/>
                </a:pPr>
                <a:r>
                  <a:rPr lang="en-US" sz="1600" dirty="0">
                    <a:solidFill>
                      <a:schemeClr val="tx1"/>
                    </a:solidFill>
                  </a:rPr>
                  <a:t>Each of these photons has either the probability to interact in the photocathode or to escape : </a:t>
                </a:r>
                <a:br>
                  <a:rPr lang="en-US" sz="1600" dirty="0">
                    <a:solidFill>
                      <a:schemeClr val="tx1"/>
                    </a:solidFill>
                  </a:rPr>
                </a:br>
                <a:br>
                  <a:rPr lang="en-US" sz="1600" dirty="0">
                    <a:solidFill>
                      <a:schemeClr val="tx1"/>
                    </a:solidFill>
                  </a:rPr>
                </a:br>
                <a14:m>
                  <m:oMath xmlns:m="http://schemas.openxmlformats.org/officeDocument/2006/math">
                    <m:r>
                      <a:rPr lang="en-US" sz="1600" b="0" i="1" smtClean="0">
                        <a:solidFill>
                          <a:schemeClr val="tx1"/>
                        </a:solidFill>
                        <a:latin typeface="Cambria Math" panose="02040503050406030204" pitchFamily="18" charset="0"/>
                      </a:rPr>
                      <m:t>𝐵𝑖𝑛𝑜𝑚𝑖𝑎𝑙</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𝑘</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m:t>
                        </m:r>
                        <m:r>
                          <a:rPr lang="el-GR" sz="1600" b="0" i="1" smtClean="0">
                            <a:solidFill>
                              <a:schemeClr val="tx1"/>
                            </a:solidFill>
                            <a:latin typeface="Cambria Math" panose="02040503050406030204" pitchFamily="18" charset="0"/>
                          </a:rPr>
                          <m:t>𝜀</m:t>
                        </m:r>
                      </m:e>
                    </m:d>
                    <m:r>
                      <a:rPr lang="en-US" sz="1600" b="0" i="1" smtClean="0">
                        <a:solidFill>
                          <a:schemeClr val="tx1"/>
                        </a:solidFill>
                        <a:latin typeface="Cambria Math" panose="02040503050406030204" pitchFamily="18" charset="0"/>
                      </a:rPr>
                      <m:t>=</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m:t>
                        </m:r>
                      </m:num>
                      <m:den>
                        <m:r>
                          <a:rPr lang="en-US" sz="1600" b="0" i="1" smtClean="0">
                            <a:solidFill>
                              <a:schemeClr val="tx1"/>
                            </a:solidFill>
                            <a:latin typeface="Cambria Math" panose="02040503050406030204" pitchFamily="18" charset="0"/>
                          </a:rPr>
                          <m:t>𝑘</m:t>
                        </m:r>
                        <m:r>
                          <a:rPr lang="en-US" sz="1600" b="0" i="1" smtClean="0">
                            <a:solidFill>
                              <a:schemeClr val="tx1"/>
                            </a:solidFill>
                            <a:latin typeface="Cambria Math" panose="02040503050406030204" pitchFamily="18" charset="0"/>
                          </a:rPr>
                          <m:t>!</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𝑘</m:t>
                            </m:r>
                          </m:e>
                        </m:d>
                        <m:r>
                          <a:rPr lang="en-US" sz="1600" b="0" i="1" smtClean="0">
                            <a:solidFill>
                              <a:schemeClr val="tx1"/>
                            </a:solidFill>
                            <a:latin typeface="Cambria Math" panose="02040503050406030204" pitchFamily="18" charset="0"/>
                          </a:rPr>
                          <m:t>!</m:t>
                        </m:r>
                      </m:den>
                    </m:f>
                    <m:sSup>
                      <m:sSupPr>
                        <m:ctrlPr>
                          <a:rPr lang="el-GR" sz="1600" b="0" i="1" smtClean="0">
                            <a:solidFill>
                              <a:schemeClr val="tx1"/>
                            </a:solidFill>
                            <a:latin typeface="Cambria Math" panose="02040503050406030204" pitchFamily="18" charset="0"/>
                          </a:rPr>
                        </m:ctrlPr>
                      </m:sSupPr>
                      <m:e>
                        <m:r>
                          <a:rPr lang="el-GR" sz="1600" b="0" i="1" smtClean="0">
                            <a:solidFill>
                              <a:schemeClr val="tx1"/>
                            </a:solidFill>
                            <a:latin typeface="Cambria Math" panose="02040503050406030204" pitchFamily="18" charset="0"/>
                          </a:rPr>
                          <m:t>𝜀</m:t>
                        </m:r>
                      </m:e>
                      <m:sup>
                        <m:r>
                          <a:rPr lang="en-US" sz="1600" b="0" i="1" smtClean="0">
                            <a:solidFill>
                              <a:schemeClr val="tx1"/>
                            </a:solidFill>
                            <a:latin typeface="Cambria Math" panose="02040503050406030204" pitchFamily="18" charset="0"/>
                          </a:rPr>
                          <m:t>𝑘</m:t>
                        </m:r>
                      </m:sup>
                    </m:sSup>
                    <m:sSup>
                      <m:sSupPr>
                        <m:ctrlPr>
                          <a:rPr lang="en-US" sz="1600" b="0" i="1" smtClean="0">
                            <a:solidFill>
                              <a:schemeClr val="tx1"/>
                            </a:solidFill>
                            <a:latin typeface="Cambria Math" panose="02040503050406030204" pitchFamily="18" charset="0"/>
                          </a:rPr>
                        </m:ctrlPr>
                      </m:sSupPr>
                      <m:e>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r>
                              <a:rPr lang="el-GR" sz="1600" b="0" i="1" smtClean="0">
                                <a:solidFill>
                                  <a:schemeClr val="tx1"/>
                                </a:solidFill>
                                <a:latin typeface="Cambria Math" panose="02040503050406030204" pitchFamily="18" charset="0"/>
                              </a:rPr>
                              <m:t>𝜀</m:t>
                            </m:r>
                          </m:e>
                        </m:d>
                      </m:e>
                      <m:sup>
                        <m:r>
                          <a:rPr lang="fr-FR" sz="1600" b="0" i="1" smtClean="0">
                            <a:solidFill>
                              <a:schemeClr val="tx1"/>
                            </a:solidFill>
                            <a:latin typeface="Cambria Math" panose="02040503050406030204" pitchFamily="18" charset="0"/>
                          </a:rPr>
                          <m:t>𝑘</m:t>
                        </m:r>
                      </m:sup>
                    </m:sSup>
                  </m:oMath>
                </a14:m>
                <a:endParaRPr lang="el-GR" sz="1600" b="0" dirty="0">
                  <a:solidFill>
                    <a:schemeClr val="tx1"/>
                  </a:solidFill>
                </a:endParaRPr>
              </a:p>
              <a:p>
                <a:pPr marL="304815" indent="-304815">
                  <a:lnSpc>
                    <a:spcPts val="2079"/>
                  </a:lnSpc>
                  <a:buFont typeface="Arial" panose="020B0604020202020204" pitchFamily="34" charset="0"/>
                  <a:buChar char="•"/>
                </a:pPr>
                <a:endParaRPr lang="en-US" sz="1600" dirty="0">
                  <a:solidFill>
                    <a:schemeClr val="tx1"/>
                  </a:solidFill>
                </a:endParaRPr>
              </a:p>
              <a:p>
                <a:pPr marL="304815" indent="-304815">
                  <a:lnSpc>
                    <a:spcPts val="2079"/>
                  </a:lnSpc>
                  <a:buFont typeface="Arial" panose="020B0604020202020204" pitchFamily="34" charset="0"/>
                  <a:buChar char="•"/>
                </a:pPr>
                <a:r>
                  <a:rPr lang="en-US" sz="1600" dirty="0">
                    <a:solidFill>
                      <a:schemeClr val="tx1"/>
                    </a:solidFill>
                  </a:rPr>
                  <a:t>The probability to observe k photoelectrons is the convolution of the Poisson and Binomial resulting to a new </a:t>
                </a:r>
                <a:r>
                  <a:rPr lang="en-US" sz="1600" dirty="0" err="1">
                    <a:solidFill>
                      <a:schemeClr val="tx1"/>
                    </a:solidFill>
                  </a:rPr>
                  <a:t>Poissonian</a:t>
                </a:r>
                <a:r>
                  <a:rPr lang="en-US" sz="1600" dirty="0">
                    <a:solidFill>
                      <a:schemeClr val="tx1"/>
                    </a:solidFill>
                  </a:rPr>
                  <a:t> </a:t>
                </a:r>
                <a:br>
                  <a:rPr lang="en-US" sz="1600" dirty="0">
                    <a:solidFill>
                      <a:schemeClr val="tx1"/>
                    </a:solidFill>
                  </a:rPr>
                </a:br>
                <a:r>
                  <a:rPr lang="en-US" sz="1600" dirty="0">
                    <a:solidFill>
                      <a:schemeClr val="tx1"/>
                    </a:solidFill>
                  </a:rPr>
                  <a:t>				 	</a:t>
                </a:r>
                <a14:m>
                  <m:oMath xmlns:m="http://schemas.openxmlformats.org/officeDocument/2006/math">
                    <m:r>
                      <a:rPr lang="en-US" sz="1600" b="0" i="1" smtClean="0">
                        <a:solidFill>
                          <a:schemeClr val="tx1"/>
                        </a:solidFill>
                        <a:latin typeface="Cambria Math" panose="02040503050406030204" pitchFamily="18" charset="0"/>
                      </a:rPr>
                      <m:t>𝑓</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𝑘</m:t>
                        </m:r>
                        <m:r>
                          <a:rPr lang="en-US" sz="1600" b="0" i="1" smtClean="0">
                            <a:solidFill>
                              <a:schemeClr val="tx1"/>
                            </a:solidFill>
                            <a:latin typeface="Cambria Math" panose="02040503050406030204" pitchFamily="18" charset="0"/>
                          </a:rPr>
                          <m:t>;</m:t>
                        </m:r>
                        <m:r>
                          <a:rPr lang="el-GR" sz="1600" b="0" i="1" smtClean="0">
                            <a:solidFill>
                              <a:schemeClr val="tx1"/>
                            </a:solidFill>
                            <a:latin typeface="Cambria Math" panose="02040503050406030204" pitchFamily="18" charset="0"/>
                          </a:rPr>
                          <m:t>𝜇</m:t>
                        </m:r>
                        <m:r>
                          <a:rPr lang="en-US" sz="1600" b="0" i="1" smtClean="0">
                            <a:solidFill>
                              <a:schemeClr val="tx1"/>
                            </a:solidFill>
                            <a:latin typeface="Cambria Math" panose="02040503050406030204" pitchFamily="18" charset="0"/>
                          </a:rPr>
                          <m:t>,</m:t>
                        </m:r>
                        <m:r>
                          <a:rPr lang="el-GR" sz="1600" b="0" i="1" smtClean="0">
                            <a:solidFill>
                              <a:schemeClr val="tx1"/>
                            </a:solidFill>
                            <a:latin typeface="Cambria Math" panose="02040503050406030204" pitchFamily="18" charset="0"/>
                          </a:rPr>
                          <m:t>𝜀</m:t>
                        </m:r>
                      </m:e>
                    </m:d>
                    <m:r>
                      <a:rPr lang="el-GR" sz="1600" b="0" i="1" smtClean="0">
                        <a:solidFill>
                          <a:schemeClr val="tx1"/>
                        </a:solidFill>
                        <a:latin typeface="Cambria Math" panose="02040503050406030204" pitchFamily="18" charset="0"/>
                      </a:rPr>
                      <m:t>=</m:t>
                    </m:r>
                    <m:r>
                      <m:rPr>
                        <m:sty m:val="p"/>
                      </m:rPr>
                      <a:rPr lang="en-US" sz="1600" b="0" i="0" smtClean="0">
                        <a:solidFill>
                          <a:schemeClr val="tx1"/>
                        </a:solidFill>
                        <a:latin typeface="Cambria Math" panose="02040503050406030204" pitchFamily="18" charset="0"/>
                      </a:rPr>
                      <m:t>Poisson</m:t>
                    </m:r>
                    <m:d>
                      <m:dPr>
                        <m:ctrlPr>
                          <a:rPr lang="en-US" sz="1600" b="0" i="1" smtClean="0">
                            <a:solidFill>
                              <a:schemeClr val="tx1"/>
                            </a:solidFill>
                            <a:latin typeface="Cambria Math" panose="02040503050406030204" pitchFamily="18" charset="0"/>
                          </a:rPr>
                        </m:ctrlPr>
                      </m:dPr>
                      <m:e>
                        <m:r>
                          <m:rPr>
                            <m:sty m:val="p"/>
                          </m:rPr>
                          <a:rPr lang="en-US" sz="1600" b="0" i="0" smtClean="0">
                            <a:solidFill>
                              <a:schemeClr val="tx1"/>
                            </a:solidFill>
                            <a:latin typeface="Cambria Math" panose="02040503050406030204" pitchFamily="18" charset="0"/>
                          </a:rPr>
                          <m:t>k</m:t>
                        </m:r>
                        <m:r>
                          <a:rPr lang="en-US" sz="1600" b="0" i="0" smtClean="0">
                            <a:solidFill>
                              <a:schemeClr val="tx1"/>
                            </a:solidFill>
                            <a:latin typeface="Cambria Math" panose="02040503050406030204" pitchFamily="18" charset="0"/>
                          </a:rPr>
                          <m:t>;</m:t>
                        </m:r>
                        <m:r>
                          <m:rPr>
                            <m:sty m:val="p"/>
                          </m:rPr>
                          <a:rPr lang="el-GR" sz="1600" b="0" i="0" smtClean="0">
                            <a:solidFill>
                              <a:schemeClr val="tx1"/>
                            </a:solidFill>
                            <a:latin typeface="Cambria Math" panose="02040503050406030204" pitchFamily="18" charset="0"/>
                          </a:rPr>
                          <m:t>μ</m:t>
                        </m:r>
                        <m:r>
                          <a:rPr lang="el-GR" sz="1600" b="0" i="1" smtClean="0">
                            <a:solidFill>
                              <a:schemeClr val="tx1"/>
                            </a:solidFill>
                            <a:latin typeface="Cambria Math" panose="02040503050406030204" pitchFamily="18" charset="0"/>
                            <a:ea typeface="Cambria Math" panose="02040503050406030204" pitchFamily="18" charset="0"/>
                          </a:rPr>
                          <m:t>∙</m:t>
                        </m:r>
                        <m:r>
                          <a:rPr lang="el-GR" sz="1600" b="0" i="1" smtClean="0">
                            <a:solidFill>
                              <a:schemeClr val="tx1"/>
                            </a:solidFill>
                            <a:latin typeface="Cambria Math" panose="02040503050406030204" pitchFamily="18" charset="0"/>
                            <a:ea typeface="Cambria Math" panose="02040503050406030204" pitchFamily="18" charset="0"/>
                          </a:rPr>
                          <m:t>𝜀</m:t>
                        </m:r>
                      </m:e>
                    </m:d>
                  </m:oMath>
                </a14:m>
                <a:r>
                  <a:rPr lang="en-US" sz="1600" dirty="0">
                    <a:solidFill>
                      <a:schemeClr val="tx1"/>
                    </a:solidFill>
                  </a:rPr>
                  <a:t> </a:t>
                </a:r>
                <a:endParaRPr lang="el-GR" sz="1600" dirty="0">
                  <a:solidFill>
                    <a:schemeClr val="tx1"/>
                  </a:solidFill>
                </a:endParaRPr>
              </a:p>
              <a:p>
                <a:pPr marL="304815" indent="-304815">
                  <a:lnSpc>
                    <a:spcPts val="2079"/>
                  </a:lnSpc>
                  <a:buFont typeface="Arial" panose="020B0604020202020204" pitchFamily="34" charset="0"/>
                  <a:buChar char="•"/>
                </a:pPr>
                <a:r>
                  <a:rPr lang="en-US" sz="1600" dirty="0">
                    <a:solidFill>
                      <a:schemeClr val="tx1"/>
                    </a:solidFill>
                  </a:rPr>
                  <a:t>Every single photoelectron is distributed via </a:t>
                </a:r>
                <a:r>
                  <a:rPr lang="en-US" sz="1600" dirty="0" err="1">
                    <a:solidFill>
                      <a:schemeClr val="tx1"/>
                    </a:solidFill>
                  </a:rPr>
                  <a:t>Polya</a:t>
                </a:r>
                <a:r>
                  <a:rPr lang="en-US" sz="1600" dirty="0">
                    <a:solidFill>
                      <a:schemeClr val="tx1"/>
                    </a:solidFill>
                  </a:rPr>
                  <a:t> distribution, thus the multi-photoelectron charge distribution should be fitted with the convolution of </a:t>
                </a:r>
                <a:r>
                  <a:rPr lang="en-US" sz="1600" dirty="0" err="1">
                    <a:solidFill>
                      <a:schemeClr val="tx1"/>
                    </a:solidFill>
                  </a:rPr>
                  <a:t>Poissonian</a:t>
                </a:r>
                <a:r>
                  <a:rPr lang="en-US" sz="1600" dirty="0">
                    <a:solidFill>
                      <a:schemeClr val="tx1"/>
                    </a:solidFill>
                  </a:rPr>
                  <a:t> and N-</a:t>
                </a:r>
                <a:r>
                  <a:rPr lang="en-US" sz="1600" dirty="0" err="1">
                    <a:solidFill>
                      <a:schemeClr val="tx1"/>
                    </a:solidFill>
                  </a:rPr>
                  <a:t>Polya</a:t>
                </a:r>
                <a:br>
                  <a:rPr lang="el-GR" sz="1600" dirty="0">
                    <a:solidFill>
                      <a:schemeClr val="tx1"/>
                    </a:solidFill>
                  </a:rPr>
                </a:br>
                <a:r>
                  <a:rPr lang="el-GR" sz="1600" dirty="0">
                    <a:solidFill>
                      <a:schemeClr val="tx1"/>
                    </a:solidFill>
                  </a:rPr>
                  <a:t>				</a:t>
                </a:r>
                <a:br>
                  <a:rPr lang="el-GR" sz="1600" dirty="0">
                    <a:solidFill>
                      <a:schemeClr val="tx1"/>
                    </a:solidFill>
                  </a:rPr>
                </a:br>
                <a:r>
                  <a:rPr lang="el-GR" sz="1600" dirty="0">
                    <a:solidFill>
                      <a:schemeClr val="tx1"/>
                    </a:solidFill>
                  </a:rPr>
                  <a:t>				</a:t>
                </a:r>
                <a:r>
                  <a:rPr lang="en-US" sz="1600" dirty="0">
                    <a:solidFill>
                      <a:schemeClr val="tx1"/>
                    </a:solidFill>
                  </a:rPr>
                  <a:t>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𝑃</m:t>
                        </m:r>
                      </m:e>
                      <m:sub>
                        <m:r>
                          <a:rPr lang="en-US" sz="1600" b="0" i="1" smtClean="0">
                            <a:solidFill>
                              <a:schemeClr val="tx1"/>
                            </a:solidFill>
                            <a:latin typeface="Cambria Math" panose="02040503050406030204" pitchFamily="18" charset="0"/>
                          </a:rPr>
                          <m:t>𝑁</m:t>
                        </m:r>
                      </m:sub>
                    </m:sSub>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m:t>
                        </m:r>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𝑛</m:t>
                            </m:r>
                          </m:e>
                        </m:acc>
                        <m:r>
                          <a:rPr lang="en-US" sz="1600" b="0" i="1" smtClean="0">
                            <a:solidFill>
                              <a:schemeClr val="tx1"/>
                            </a:solidFill>
                            <a:latin typeface="Cambria Math" panose="02040503050406030204" pitchFamily="18" charset="0"/>
                          </a:rPr>
                          <m:t>, </m:t>
                        </m:r>
                        <m:r>
                          <a:rPr lang="el-GR" sz="1600" b="0" i="1" smtClean="0">
                            <a:solidFill>
                              <a:schemeClr val="tx1"/>
                            </a:solidFill>
                            <a:latin typeface="Cambria Math" panose="02040503050406030204" pitchFamily="18" charset="0"/>
                          </a:rPr>
                          <m:t>𝜃</m:t>
                        </m:r>
                        <m:r>
                          <a:rPr lang="el-GR" sz="1600" b="0" i="1" smtClean="0">
                            <a:solidFill>
                              <a:schemeClr val="tx1"/>
                            </a:solidFill>
                            <a:latin typeface="Cambria Math" panose="02040503050406030204" pitchFamily="18" charset="0"/>
                          </a:rPr>
                          <m:t>, </m:t>
                        </m:r>
                        <m:r>
                          <m:rPr>
                            <m:sty m:val="p"/>
                          </m:rPr>
                          <a:rPr lang="el-GR" sz="1600" b="0" i="0" smtClean="0">
                            <a:solidFill>
                              <a:schemeClr val="tx1"/>
                            </a:solidFill>
                            <a:latin typeface="Cambria Math" panose="02040503050406030204" pitchFamily="18" charset="0"/>
                          </a:rPr>
                          <m:t>Ν</m:t>
                        </m:r>
                      </m:e>
                    </m:d>
                    <m:r>
                      <a:rPr lang="el-GR" sz="1600" b="0" i="0" smtClean="0">
                        <a:solidFill>
                          <a:schemeClr val="tx1"/>
                        </a:solidFill>
                        <a:latin typeface="Cambria Math" panose="02040503050406030204" pitchFamily="18" charset="0"/>
                      </a:rPr>
                      <m:t>=</m:t>
                    </m:r>
                    <m:f>
                      <m:fPr>
                        <m:ctrlPr>
                          <a:rPr lang="el-GR" sz="1600" b="0" i="1" smtClean="0">
                            <a:solidFill>
                              <a:schemeClr val="tx1"/>
                            </a:solidFill>
                            <a:latin typeface="Cambria Math" panose="02040503050406030204" pitchFamily="18" charset="0"/>
                          </a:rPr>
                        </m:ctrlPr>
                      </m:fPr>
                      <m:num>
                        <m:sSup>
                          <m:sSupPr>
                            <m:ctrlPr>
                              <a:rPr lang="el-GR" sz="1600" b="0" i="1" smtClean="0">
                                <a:solidFill>
                                  <a:schemeClr val="tx1"/>
                                </a:solidFill>
                                <a:latin typeface="Cambria Math" panose="02040503050406030204" pitchFamily="18" charset="0"/>
                              </a:rPr>
                            </m:ctrlPr>
                          </m:sSupPr>
                          <m:e>
                            <m:d>
                              <m:dPr>
                                <m:ctrlPr>
                                  <a:rPr lang="el-GR" sz="1600" b="0" i="1" smtClean="0">
                                    <a:solidFill>
                                      <a:schemeClr val="tx1"/>
                                    </a:solidFill>
                                    <a:latin typeface="Cambria Math" panose="02040503050406030204" pitchFamily="18" charset="0"/>
                                  </a:rPr>
                                </m:ctrlPr>
                              </m:dPr>
                              <m:e>
                                <m:r>
                                  <m:rPr>
                                    <m:sty m:val="p"/>
                                  </m:rPr>
                                  <a:rPr lang="el-GR" sz="1600" b="0" i="0" smtClean="0">
                                    <a:solidFill>
                                      <a:schemeClr val="tx1"/>
                                    </a:solidFill>
                                    <a:latin typeface="Cambria Math" panose="02040503050406030204" pitchFamily="18" charset="0"/>
                                  </a:rPr>
                                  <m:t>θ</m:t>
                                </m:r>
                                <m:r>
                                  <a:rPr lang="el-GR" sz="1600" b="0" i="0" smtClean="0">
                                    <a:solidFill>
                                      <a:schemeClr val="tx1"/>
                                    </a:solidFill>
                                    <a:latin typeface="Cambria Math" panose="02040503050406030204" pitchFamily="18" charset="0"/>
                                  </a:rPr>
                                  <m:t>+1</m:t>
                                </m:r>
                              </m:e>
                            </m:d>
                          </m:e>
                          <m:sup>
                            <m:r>
                              <m:rPr>
                                <m:sty m:val="p"/>
                              </m:rPr>
                              <a:rPr lang="el-GR" sz="1600" b="0" i="0" smtClean="0">
                                <a:solidFill>
                                  <a:schemeClr val="tx1"/>
                                </a:solidFill>
                                <a:latin typeface="Cambria Math" panose="02040503050406030204" pitchFamily="18" charset="0"/>
                              </a:rPr>
                              <m:t>Ν</m:t>
                            </m:r>
                            <m:d>
                              <m:dPr>
                                <m:ctrlPr>
                                  <a:rPr lang="el-GR" sz="1600" b="0" i="1" smtClean="0">
                                    <a:solidFill>
                                      <a:schemeClr val="tx1"/>
                                    </a:solidFill>
                                    <a:latin typeface="Cambria Math" panose="02040503050406030204" pitchFamily="18" charset="0"/>
                                  </a:rPr>
                                </m:ctrlPr>
                              </m:dPr>
                              <m:e>
                                <m:r>
                                  <m:rPr>
                                    <m:sty m:val="p"/>
                                  </m:rPr>
                                  <a:rPr lang="el-GR" sz="1600" b="0" i="0" smtClean="0">
                                    <a:solidFill>
                                      <a:schemeClr val="tx1"/>
                                    </a:solidFill>
                                    <a:latin typeface="Cambria Math" panose="02040503050406030204" pitchFamily="18" charset="0"/>
                                  </a:rPr>
                                  <m:t>θ</m:t>
                                </m:r>
                                <m:r>
                                  <a:rPr lang="el-GR" sz="1600" b="0" i="0" smtClean="0">
                                    <a:solidFill>
                                      <a:schemeClr val="tx1"/>
                                    </a:solidFill>
                                    <a:latin typeface="Cambria Math" panose="02040503050406030204" pitchFamily="18" charset="0"/>
                                  </a:rPr>
                                  <m:t>+1</m:t>
                                </m:r>
                              </m:e>
                            </m:d>
                          </m:sup>
                        </m:sSup>
                      </m:num>
                      <m:den>
                        <m:acc>
                          <m:accPr>
                            <m:chr m:val="̅"/>
                            <m:ctrlPr>
                              <a:rPr lang="el-GR"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𝑛</m:t>
                            </m:r>
                          </m:e>
                        </m:acc>
                        <m:r>
                          <m:rPr>
                            <m:sty m:val="p"/>
                          </m:rPr>
                          <a:rPr lang="el-GR" sz="1600" b="0" i="0" smtClean="0">
                            <a:solidFill>
                              <a:schemeClr val="tx1"/>
                            </a:solidFill>
                            <a:latin typeface="Cambria Math" panose="02040503050406030204" pitchFamily="18" charset="0"/>
                          </a:rPr>
                          <m:t>Γ</m:t>
                        </m:r>
                        <m:d>
                          <m:dPr>
                            <m:ctrlPr>
                              <a:rPr lang="el-GR" sz="1600" b="0" i="1" smtClean="0">
                                <a:solidFill>
                                  <a:schemeClr val="tx1"/>
                                </a:solidFill>
                                <a:latin typeface="Cambria Math" panose="02040503050406030204" pitchFamily="18" charset="0"/>
                              </a:rPr>
                            </m:ctrlPr>
                          </m:dPr>
                          <m:e>
                            <m:r>
                              <m:rPr>
                                <m:sty m:val="p"/>
                              </m:rPr>
                              <a:rPr lang="el-GR" sz="1600" b="0" i="0" smtClean="0">
                                <a:solidFill>
                                  <a:schemeClr val="tx1"/>
                                </a:solidFill>
                                <a:latin typeface="Cambria Math" panose="02040503050406030204" pitchFamily="18" charset="0"/>
                              </a:rPr>
                              <m:t>Ν</m:t>
                            </m:r>
                            <m:d>
                              <m:dPr>
                                <m:ctrlPr>
                                  <a:rPr lang="el-GR" sz="1600" b="0" i="1" smtClean="0">
                                    <a:solidFill>
                                      <a:schemeClr val="tx1"/>
                                    </a:solidFill>
                                    <a:latin typeface="Cambria Math" panose="02040503050406030204" pitchFamily="18" charset="0"/>
                                  </a:rPr>
                                </m:ctrlPr>
                              </m:dPr>
                              <m:e>
                                <m:r>
                                  <m:rPr>
                                    <m:sty m:val="p"/>
                                  </m:rPr>
                                  <a:rPr lang="el-GR" sz="1600" b="0" i="0" smtClean="0">
                                    <a:solidFill>
                                      <a:schemeClr val="tx1"/>
                                    </a:solidFill>
                                    <a:latin typeface="Cambria Math" panose="02040503050406030204" pitchFamily="18" charset="0"/>
                                  </a:rPr>
                                  <m:t>θ</m:t>
                                </m:r>
                                <m:r>
                                  <a:rPr lang="el-GR" sz="1600" b="0" i="0" smtClean="0">
                                    <a:solidFill>
                                      <a:schemeClr val="tx1"/>
                                    </a:solidFill>
                                    <a:latin typeface="Cambria Math" panose="02040503050406030204" pitchFamily="18" charset="0"/>
                                  </a:rPr>
                                  <m:t>+1</m:t>
                                </m:r>
                              </m:e>
                            </m:d>
                          </m:e>
                        </m:d>
                      </m:den>
                    </m:f>
                  </m:oMath>
                </a14:m>
                <a:endParaRPr lang="en-US" sz="1600" dirty="0">
                  <a:solidFill>
                    <a:schemeClr val="tx1"/>
                  </a:solidFill>
                </a:endParaRPr>
              </a:p>
              <a:p>
                <a:pPr marL="304815" indent="-304815">
                  <a:lnSpc>
                    <a:spcPts val="2079"/>
                  </a:lnSpc>
                  <a:buFont typeface="Arial" panose="020B0604020202020204" pitchFamily="34" charset="0"/>
                  <a:buChar char="•"/>
                </a:pPr>
                <a:r>
                  <a:rPr lang="en-US" sz="1600" dirty="0">
                    <a:solidFill>
                      <a:schemeClr val="tx1"/>
                    </a:solidFill>
                  </a:rPr>
                  <a:t>Using Log-Likelihood estimation for the number of photoelectrons we conclude to the desired value of 7.8 </a:t>
                </a:r>
                <a:r>
                  <a:rPr lang="en-US" sz="1600" dirty="0" err="1">
                    <a:solidFill>
                      <a:schemeClr val="tx1"/>
                    </a:solidFill>
                  </a:rPr>
                  <a:t>p.e.</a:t>
                </a:r>
                <a:endParaRPr lang="en-US" sz="1600" dirty="0">
                  <a:solidFill>
                    <a:schemeClr val="tx1"/>
                  </a:solidFill>
                </a:endParaRPr>
              </a:p>
              <a:p>
                <a:pPr marL="304815" indent="-304815">
                  <a:lnSpc>
                    <a:spcPts val="2079"/>
                  </a:lnSpc>
                  <a:buFont typeface="Arial" panose="020B0604020202020204" pitchFamily="34" charset="0"/>
                  <a:buChar char="•"/>
                </a:pPr>
                <a:endParaRPr lang="en-US" sz="1600" dirty="0">
                  <a:solidFill>
                    <a:schemeClr val="tx1"/>
                  </a:solidFill>
                </a:endParaRPr>
              </a:p>
              <a:p>
                <a:pPr indent="0">
                  <a:lnSpc>
                    <a:spcPts val="2079"/>
                  </a:lnSpc>
                </a:pPr>
                <a:endParaRPr lang="en-US" sz="1600" dirty="0">
                  <a:solidFill>
                    <a:schemeClr val="tx1"/>
                  </a:solidFill>
                </a:endParaRPr>
              </a:p>
              <a:p>
                <a:pPr marL="304815" indent="-304815">
                  <a:lnSpc>
                    <a:spcPts val="2079"/>
                  </a:lnSpc>
                  <a:buFont typeface="Arial" panose="020B0604020202020204" pitchFamily="34" charset="0"/>
                  <a:buChar char="•"/>
                </a:pPr>
                <a:endParaRPr lang="en-US" sz="1600" dirty="0">
                  <a:solidFill>
                    <a:schemeClr val="tx1"/>
                  </a:solidFill>
                </a:endParaRPr>
              </a:p>
              <a:p>
                <a:pPr indent="0">
                  <a:lnSpc>
                    <a:spcPts val="2079"/>
                  </a:lnSpc>
                </a:pPr>
                <a:endParaRPr lang="fr-FR"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0" y="1052736"/>
                <a:ext cx="12144672" cy="5616623"/>
              </a:xfrm>
              <a:blipFill>
                <a:blip r:embed="rId2"/>
                <a:stretch>
                  <a:fillRect l="-853" t="-217" r="-301"/>
                </a:stretch>
              </a:blipFill>
            </p:spPr>
            <p:txBody>
              <a:bodyPr/>
              <a:lstStyle/>
              <a:p>
                <a:r>
                  <a:rPr lang="fr-FR">
                    <a:noFill/>
                  </a:rPr>
                  <a:t> </a:t>
                </a:r>
              </a:p>
            </p:txBody>
          </p:sp>
        </mc:Fallback>
      </mc:AlternateContent>
      <p:pic>
        <p:nvPicPr>
          <p:cNvPr id="6" name="Picture 14">
            <a:extLst>
              <a:ext uri="{FF2B5EF4-FFF2-40B4-BE49-F238E27FC236}">
                <a16:creationId xmlns:a16="http://schemas.microsoft.com/office/drawing/2014/main" id="{8FE2BB5F-9C28-1AED-5979-B31E4C496C30}"/>
              </a:ext>
            </a:extLst>
          </p:cNvPr>
          <p:cNvPicPr/>
          <p:nvPr/>
        </p:nvPicPr>
        <p:blipFill>
          <a:blip r:embed="rId3"/>
          <a:stretch/>
        </p:blipFill>
        <p:spPr>
          <a:xfrm>
            <a:off x="9511150" y="1124744"/>
            <a:ext cx="2471476" cy="2019556"/>
          </a:xfrm>
          <a:prstGeom prst="rect">
            <a:avLst/>
          </a:prstGeom>
          <a:ln>
            <a:noFill/>
          </a:ln>
        </p:spPr>
      </p:pic>
      <p:sp>
        <p:nvSpPr>
          <p:cNvPr id="7" name="TextBox 6">
            <a:extLst>
              <a:ext uri="{FF2B5EF4-FFF2-40B4-BE49-F238E27FC236}">
                <a16:creationId xmlns:a16="http://schemas.microsoft.com/office/drawing/2014/main" id="{0ADBED3C-E57E-CB98-54AE-525FAB2CF502}"/>
              </a:ext>
            </a:extLst>
          </p:cNvPr>
          <p:cNvSpPr txBox="1"/>
          <p:nvPr/>
        </p:nvSpPr>
        <p:spPr>
          <a:xfrm>
            <a:off x="6940519" y="5983824"/>
            <a:ext cx="5251481" cy="276999"/>
          </a:xfrm>
          <a:prstGeom prst="rect">
            <a:avLst/>
          </a:prstGeom>
          <a:noFill/>
        </p:spPr>
        <p:txBody>
          <a:bodyPr wrap="square">
            <a:spAutoFit/>
          </a:bodyPr>
          <a:lstStyle/>
          <a:p>
            <a:r>
              <a:rPr lang="el-GR" sz="1200" dirty="0">
                <a:solidFill>
                  <a:srgbClr val="4747FF"/>
                </a:solidFill>
                <a:cs typeface="Vijaya" panose="02020604020202020204" pitchFamily="18" charset="0"/>
              </a:rPr>
              <a:t>https://iopscience.iop.org/article/10.1088/1742-6596/1498/1/012014/meta</a:t>
            </a:r>
          </a:p>
        </p:txBody>
      </p:sp>
      <p:sp>
        <p:nvSpPr>
          <p:cNvPr id="9" name="Footer Placeholder 4"/>
          <p:cNvSpPr>
            <a:spLocks noGrp="1"/>
          </p:cNvSpPr>
          <p:nvPr>
            <p:ph type="ftr" idx="12"/>
          </p:nvPr>
        </p:nvSpPr>
        <p:spPr>
          <a:xfrm>
            <a:off x="3599723" y="6491673"/>
            <a:ext cx="4992439" cy="365125"/>
          </a:xfrm>
        </p:spPr>
        <p:txBody>
          <a:bodyPr/>
          <a:lstStyle/>
          <a:p>
            <a:pPr algn="ctr"/>
            <a:r>
              <a:rPr lang="fr-FR" i="1"/>
              <a:t>Journées 2024 de l'atelier détecteurs gazeux</a:t>
            </a:r>
            <a:endParaRPr lang="fr-FR" dirty="0">
              <a:latin typeface="Times"/>
              <a:ea typeface="Times"/>
              <a:cs typeface="Times"/>
              <a:sym typeface="Times"/>
            </a:endParaRPr>
          </a:p>
        </p:txBody>
      </p:sp>
    </p:spTree>
    <p:extLst>
      <p:ext uri="{BB962C8B-B14F-4D97-AF65-F5344CB8AC3E}">
        <p14:creationId xmlns:p14="http://schemas.microsoft.com/office/powerpoint/2010/main" val="3081187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Simulation Model II</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37</a:t>
            </a:fld>
            <a:endParaRPr lang="fr-FR" sz="1000" dirty="0">
              <a:solidFill>
                <a:srgbClr val="666666"/>
              </a:solidFill>
              <a:cs typeface="Times" panose="02020603050405020304" pitchFamily="18" charset="0"/>
            </a:endParaRPr>
          </a:p>
        </p:txBody>
      </p:sp>
      <p:sp>
        <p:nvSpPr>
          <p:cNvPr id="4" name="Footer Placeholder 3"/>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sp>
        <p:nvSpPr>
          <p:cNvPr id="5" name="TextBox 9"/>
          <p:cNvSpPr txBox="1"/>
          <p:nvPr/>
        </p:nvSpPr>
        <p:spPr>
          <a:xfrm>
            <a:off x="275724" y="1124744"/>
            <a:ext cx="6468348"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Limited number of single pulses  </a:t>
            </a:r>
          </a:p>
          <a:p>
            <a:pPr marL="609630" lvl="1" indent="-304815">
              <a:lnSpc>
                <a:spcPts val="2079"/>
              </a:lnSpc>
              <a:buFont typeface="Arial" panose="020B0604020202020204" pitchFamily="34" charset="0"/>
              <a:buChar char="•"/>
            </a:pPr>
            <a:r>
              <a:rPr lang="en-US" sz="1600" dirty="0">
                <a:solidFill>
                  <a:srgbClr val="000000"/>
                </a:solidFill>
              </a:rPr>
              <a:t>The Simulated pulses share the same </a:t>
            </a:r>
            <a:r>
              <a:rPr lang="en-US" sz="1600" dirty="0" err="1">
                <a:solidFill>
                  <a:srgbClr val="000000"/>
                </a:solidFill>
              </a:rPr>
              <a:t>Spe</a:t>
            </a:r>
            <a:r>
              <a:rPr lang="en-US" sz="1600" dirty="0">
                <a:solidFill>
                  <a:srgbClr val="000000"/>
                </a:solidFill>
              </a:rPr>
              <a:t> waveforms </a:t>
            </a:r>
          </a:p>
          <a:p>
            <a:pPr marL="609630" lvl="1" indent="-304815">
              <a:lnSpc>
                <a:spcPts val="2079"/>
              </a:lnSpc>
              <a:buFont typeface="Arial" panose="020B0604020202020204" pitchFamily="34" charset="0"/>
              <a:buChar char="•"/>
            </a:pPr>
            <a:r>
              <a:rPr lang="en-US" sz="1600" dirty="0">
                <a:solidFill>
                  <a:srgbClr val="000000"/>
                </a:solidFill>
              </a:rPr>
              <a:t>Should follow the same behavior as the </a:t>
            </a:r>
            <a:r>
              <a:rPr lang="en-US" sz="1600" dirty="0" err="1">
                <a:solidFill>
                  <a:srgbClr val="000000"/>
                </a:solidFill>
              </a:rPr>
              <a:t>Exp</a:t>
            </a:r>
            <a:r>
              <a:rPr lang="en-US" sz="1600" dirty="0">
                <a:solidFill>
                  <a:srgbClr val="000000"/>
                </a:solidFill>
              </a:rPr>
              <a:t>-set</a:t>
            </a:r>
          </a:p>
          <a:p>
            <a:pPr marL="609630" lvl="1" indent="-304815">
              <a:lnSpc>
                <a:spcPts val="2079"/>
              </a:lnSpc>
              <a:buFont typeface="Arial" panose="020B0604020202020204" pitchFamily="34" charset="0"/>
              <a:buChar char="•"/>
            </a:pPr>
            <a:r>
              <a:rPr lang="en-US" sz="1600" dirty="0">
                <a:solidFill>
                  <a:srgbClr val="000000"/>
                </a:solidFill>
              </a:rPr>
              <a:t>Reproduce and compare the distributions of electron peak size </a:t>
            </a:r>
          </a:p>
        </p:txBody>
      </p:sp>
      <p:pic>
        <p:nvPicPr>
          <p:cNvPr id="12" name="Picture 11">
            <a:extLst>
              <a:ext uri="{FF2B5EF4-FFF2-40B4-BE49-F238E27FC236}">
                <a16:creationId xmlns:a16="http://schemas.microsoft.com/office/drawing/2014/main" id="{C46EAEB3-E2A5-8F2A-697C-C2CF0916A7EE}"/>
              </a:ext>
            </a:extLst>
          </p:cNvPr>
          <p:cNvPicPr>
            <a:picLocks noChangeAspect="1"/>
          </p:cNvPicPr>
          <p:nvPr/>
        </p:nvPicPr>
        <p:blipFill>
          <a:blip r:embed="rId3"/>
          <a:stretch>
            <a:fillRect/>
          </a:stretch>
        </p:blipFill>
        <p:spPr>
          <a:xfrm>
            <a:off x="8166070" y="2564904"/>
            <a:ext cx="3815542" cy="3487681"/>
          </a:xfrm>
          <a:prstGeom prst="rect">
            <a:avLst/>
          </a:prstGeom>
        </p:spPr>
      </p:pic>
      <p:sp>
        <p:nvSpPr>
          <p:cNvPr id="13" name="CustomShape 12">
            <a:extLst>
              <a:ext uri="{FF2B5EF4-FFF2-40B4-BE49-F238E27FC236}">
                <a16:creationId xmlns:a16="http://schemas.microsoft.com/office/drawing/2014/main" id="{04FBCBE0-3F1E-81E7-A149-C237DC74F4D3}"/>
              </a:ext>
            </a:extLst>
          </p:cNvPr>
          <p:cNvSpPr/>
          <p:nvPr/>
        </p:nvSpPr>
        <p:spPr>
          <a:xfrm>
            <a:off x="8208236" y="2201962"/>
            <a:ext cx="2712300" cy="657017"/>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ts val="2449"/>
              </a:lnSpc>
              <a:spcBef>
                <a:spcPts val="283"/>
              </a:spcBef>
              <a:spcAft>
                <a:spcPts val="283"/>
              </a:spcAft>
            </a:pPr>
            <a:r>
              <a:rPr lang="en-US" sz="1800" b="0" strike="noStrike" spc="-1" dirty="0">
                <a:latin typeface="Arial"/>
                <a:ea typeface="Noto Sans CJK SC"/>
              </a:rPr>
              <a:t>   </a:t>
            </a:r>
            <a:r>
              <a:rPr lang="en-US" b="0" strike="noStrike" spc="-1" dirty="0">
                <a:latin typeface="Arial"/>
                <a:ea typeface="Noto Sans CJK SC"/>
              </a:rPr>
              <a:t>RMS single pes = 0.0046</a:t>
            </a:r>
          </a:p>
          <a:p>
            <a:pPr algn="ctr">
              <a:lnSpc>
                <a:spcPts val="2449"/>
              </a:lnSpc>
              <a:spcBef>
                <a:spcPts val="283"/>
              </a:spcBef>
              <a:spcAft>
                <a:spcPts val="283"/>
              </a:spcAft>
            </a:pPr>
            <a:r>
              <a:rPr lang="en-US" spc="-1" dirty="0">
                <a:latin typeface="Arial"/>
                <a:ea typeface="Noto Sans CJK SC"/>
              </a:rPr>
              <a:t>  </a:t>
            </a:r>
            <a:r>
              <a:rPr lang="en-US" spc="-1" dirty="0">
                <a:solidFill>
                  <a:srgbClr val="FF0000"/>
                </a:solidFill>
                <a:latin typeface="Arial"/>
                <a:ea typeface="Noto Sans CJK SC"/>
              </a:rPr>
              <a:t>RMS SM pulses </a:t>
            </a:r>
            <a:r>
              <a:rPr lang="en-US" spc="-1" dirty="0">
                <a:latin typeface="Arial"/>
                <a:ea typeface="Noto Sans CJK SC"/>
              </a:rPr>
              <a:t>= 0.013</a:t>
            </a:r>
            <a:endParaRPr lang="en-US" b="0" strike="noStrike" spc="-1" dirty="0">
              <a:latin typeface="Arial"/>
              <a:ea typeface="Noto Sans CJK SC"/>
            </a:endParaRPr>
          </a:p>
        </p:txBody>
      </p:sp>
      <p:grpSp>
        <p:nvGrpSpPr>
          <p:cNvPr id="6" name="Group 5"/>
          <p:cNvGrpSpPr/>
          <p:nvPr/>
        </p:nvGrpSpPr>
        <p:grpSpPr>
          <a:xfrm>
            <a:off x="47328" y="2785067"/>
            <a:ext cx="7900939" cy="3123502"/>
            <a:chOff x="47328" y="2785067"/>
            <a:chExt cx="7900939" cy="3123502"/>
          </a:xfrm>
        </p:grpSpPr>
        <p:pic>
          <p:nvPicPr>
            <p:cNvPr id="11" name="Picture 10">
              <a:extLst>
                <a:ext uri="{FF2B5EF4-FFF2-40B4-BE49-F238E27FC236}">
                  <a16:creationId xmlns:a16="http://schemas.microsoft.com/office/drawing/2014/main" id="{5F3C4240-FC75-7B97-075C-25744F9CB914}"/>
                </a:ext>
              </a:extLst>
            </p:cNvPr>
            <p:cNvPicPr/>
            <p:nvPr/>
          </p:nvPicPr>
          <p:blipFill>
            <a:blip r:embed="rId4"/>
            <a:stretch/>
          </p:blipFill>
          <p:spPr>
            <a:xfrm>
              <a:off x="47328" y="2852936"/>
              <a:ext cx="7900939" cy="3055633"/>
            </a:xfrm>
            <a:prstGeom prst="rect">
              <a:avLst/>
            </a:prstGeom>
            <a:ln>
              <a:noFill/>
            </a:ln>
          </p:spPr>
        </p:pic>
        <p:grpSp>
          <p:nvGrpSpPr>
            <p:cNvPr id="14" name="Group 13">
              <a:extLst>
                <a:ext uri="{FF2B5EF4-FFF2-40B4-BE49-F238E27FC236}">
                  <a16:creationId xmlns:a16="http://schemas.microsoft.com/office/drawing/2014/main" id="{5A571A35-9C50-3BA8-0457-80FB022E2F41}"/>
                </a:ext>
              </a:extLst>
            </p:cNvPr>
            <p:cNvGrpSpPr/>
            <p:nvPr/>
          </p:nvGrpSpPr>
          <p:grpSpPr>
            <a:xfrm>
              <a:off x="1991544" y="2785067"/>
              <a:ext cx="2304256" cy="643934"/>
              <a:chOff x="2923148" y="4244402"/>
              <a:chExt cx="2974676" cy="874157"/>
            </a:xfrm>
          </p:grpSpPr>
          <p:sp>
            <p:nvSpPr>
              <p:cNvPr id="15" name="CustomShape 12">
                <a:extLst>
                  <a:ext uri="{FF2B5EF4-FFF2-40B4-BE49-F238E27FC236}">
                    <a16:creationId xmlns:a16="http://schemas.microsoft.com/office/drawing/2014/main" id="{A387C79C-15A2-7395-E2C5-D28E9A07DA35}"/>
                  </a:ext>
                </a:extLst>
              </p:cNvPr>
              <p:cNvSpPr/>
              <p:nvPr/>
            </p:nvSpPr>
            <p:spPr>
              <a:xfrm>
                <a:off x="2923148" y="4244402"/>
                <a:ext cx="2974676" cy="874157"/>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ts val="2449"/>
                  </a:lnSpc>
                  <a:spcBef>
                    <a:spcPts val="283"/>
                  </a:spcBef>
                  <a:spcAft>
                    <a:spcPts val="283"/>
                  </a:spcAft>
                </a:pPr>
                <a:r>
                  <a:rPr lang="en-US" spc="-1" dirty="0">
                    <a:latin typeface="Arial"/>
                    <a:ea typeface="Noto Sans CJK SC"/>
                  </a:rPr>
                  <a:t>Simulated pulses </a:t>
                </a:r>
              </a:p>
              <a:p>
                <a:pPr algn="ctr">
                  <a:lnSpc>
                    <a:spcPts val="2449"/>
                  </a:lnSpc>
                  <a:spcBef>
                    <a:spcPts val="283"/>
                  </a:spcBef>
                  <a:spcAft>
                    <a:spcPts val="283"/>
                  </a:spcAft>
                </a:pPr>
                <a:r>
                  <a:rPr lang="en-US" sz="1500" b="0" strike="noStrike" spc="-1" dirty="0">
                    <a:latin typeface="Arial"/>
                    <a:ea typeface="Noto Sans CJK SC"/>
                  </a:rPr>
                  <a:t>E</a:t>
                </a:r>
                <a:r>
                  <a:rPr lang="en-US" sz="1500" spc="-1" dirty="0">
                    <a:latin typeface="Arial"/>
                    <a:ea typeface="Noto Sans CJK SC"/>
                  </a:rPr>
                  <a:t>XP-set pulses</a:t>
                </a:r>
                <a:endParaRPr lang="en-US" sz="1500" b="0" strike="noStrike" spc="-1" dirty="0">
                  <a:latin typeface="Arial"/>
                  <a:ea typeface="Noto Sans CJK SC"/>
                </a:endParaRPr>
              </a:p>
            </p:txBody>
          </p:sp>
          <p:sp>
            <p:nvSpPr>
              <p:cNvPr id="16" name="CustomShape 18">
                <a:extLst>
                  <a:ext uri="{FF2B5EF4-FFF2-40B4-BE49-F238E27FC236}">
                    <a16:creationId xmlns:a16="http://schemas.microsoft.com/office/drawing/2014/main" id="{8F35BC69-87FD-8474-6778-102C5959B581}"/>
                  </a:ext>
                </a:extLst>
              </p:cNvPr>
              <p:cNvSpPr/>
              <p:nvPr/>
            </p:nvSpPr>
            <p:spPr>
              <a:xfrm>
                <a:off x="3130722" y="4420262"/>
                <a:ext cx="182880" cy="182880"/>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17" name="CustomShape 19">
                <a:extLst>
                  <a:ext uri="{FF2B5EF4-FFF2-40B4-BE49-F238E27FC236}">
                    <a16:creationId xmlns:a16="http://schemas.microsoft.com/office/drawing/2014/main" id="{C140608D-6EC5-E432-6A4A-E075540F3BFB}"/>
                  </a:ext>
                </a:extLst>
              </p:cNvPr>
              <p:cNvSpPr/>
              <p:nvPr/>
            </p:nvSpPr>
            <p:spPr>
              <a:xfrm>
                <a:off x="3130722" y="4810275"/>
                <a:ext cx="182880" cy="182880"/>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l-GR"/>
              </a:p>
            </p:txBody>
          </p:sp>
        </p:grpSp>
      </p:grpSp>
      <p:sp>
        <p:nvSpPr>
          <p:cNvPr id="18" name="TextBox 9"/>
          <p:cNvSpPr txBox="1"/>
          <p:nvPr/>
        </p:nvSpPr>
        <p:spPr>
          <a:xfrm>
            <a:off x="7948267" y="1077243"/>
            <a:ext cx="6468348"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Noise Contribution </a:t>
            </a:r>
          </a:p>
          <a:p>
            <a:pPr marL="609630" lvl="1" indent="-304815">
              <a:lnSpc>
                <a:spcPts val="2079"/>
              </a:lnSpc>
              <a:buFont typeface="Arial" panose="020B0604020202020204" pitchFamily="34" charset="0"/>
              <a:buChar char="•"/>
            </a:pPr>
            <a:r>
              <a:rPr lang="en-US" sz="1600" dirty="0">
                <a:solidFill>
                  <a:srgbClr val="000000"/>
                </a:solidFill>
              </a:rPr>
              <a:t>Noise has the cumulative property </a:t>
            </a:r>
          </a:p>
          <a:p>
            <a:pPr marL="609630" lvl="1" indent="-304815">
              <a:lnSpc>
                <a:spcPts val="2079"/>
              </a:lnSpc>
              <a:buFont typeface="Arial" panose="020B0604020202020204" pitchFamily="34" charset="0"/>
              <a:buChar char="•"/>
            </a:pPr>
            <a:r>
              <a:rPr lang="en-US" sz="1600" dirty="0">
                <a:solidFill>
                  <a:srgbClr val="000000"/>
                </a:solidFill>
              </a:rPr>
              <a:t>Affect the determination of </a:t>
            </a:r>
            <a:r>
              <a:rPr lang="en-US" sz="1600" dirty="0" err="1">
                <a:solidFill>
                  <a:srgbClr val="000000"/>
                </a:solidFill>
              </a:rPr>
              <a:t>Epeak</a:t>
            </a:r>
            <a:r>
              <a:rPr lang="en-US" sz="1600" dirty="0">
                <a:solidFill>
                  <a:srgbClr val="000000"/>
                </a:solidFill>
              </a:rPr>
              <a:t> max</a:t>
            </a:r>
          </a:p>
          <a:p>
            <a:pPr marL="609630" lvl="1" indent="-304815">
              <a:lnSpc>
                <a:spcPts val="2079"/>
              </a:lnSpc>
              <a:buFont typeface="Arial" panose="020B0604020202020204" pitchFamily="34" charset="0"/>
              <a:buChar char="•"/>
            </a:pPr>
            <a:r>
              <a:rPr lang="en-US" sz="1600" dirty="0">
                <a:solidFill>
                  <a:srgbClr val="000000"/>
                </a:solidFill>
              </a:rPr>
              <a:t>Add a limitation to our model </a:t>
            </a:r>
          </a:p>
        </p:txBody>
      </p:sp>
    </p:spTree>
    <p:extLst>
      <p:ext uri="{BB962C8B-B14F-4D97-AF65-F5344CB8AC3E}">
        <p14:creationId xmlns:p14="http://schemas.microsoft.com/office/powerpoint/2010/main" val="1693576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Investigating the Extra timing Error</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38</a:t>
            </a:fld>
            <a:endParaRPr lang="fr-FR" sz="1000" dirty="0">
              <a:solidFill>
                <a:srgbClr val="666666"/>
              </a:solidFill>
              <a:cs typeface="Times" panose="02020603050405020304" pitchFamily="18" charset="0"/>
            </a:endParaRPr>
          </a:p>
        </p:txBody>
      </p:sp>
      <p:sp>
        <p:nvSpPr>
          <p:cNvPr id="4" name="Footer Placeholder 3"/>
          <p:cNvSpPr>
            <a:spLocks noGrp="1"/>
          </p:cNvSpPr>
          <p:nvPr>
            <p:ph type="ftr" idx="12"/>
          </p:nvPr>
        </p:nvSpPr>
        <p:spPr/>
        <p:txBody>
          <a:bodyPr/>
          <a:lstStyle/>
          <a:p>
            <a:pPr algn="ctr"/>
            <a:r>
              <a:rPr lang="en-US" i="1"/>
              <a:t>Recontre DEDIP - November 15th,  2022</a:t>
            </a:r>
            <a:endParaRPr lang="fr-FR" dirty="0">
              <a:latin typeface="Times"/>
              <a:ea typeface="Times"/>
              <a:cs typeface="Times"/>
              <a:sym typeface="Times"/>
            </a:endParaRPr>
          </a:p>
        </p:txBody>
      </p:sp>
      <p:pic>
        <p:nvPicPr>
          <p:cNvPr id="5" name="Picture 4"/>
          <p:cNvPicPr/>
          <p:nvPr/>
        </p:nvPicPr>
        <p:blipFill>
          <a:blip r:embed="rId2"/>
          <a:stretch/>
        </p:blipFill>
        <p:spPr>
          <a:xfrm>
            <a:off x="6240016" y="1092240"/>
            <a:ext cx="5731664" cy="2480776"/>
          </a:xfrm>
          <a:prstGeom prst="rect">
            <a:avLst/>
          </a:prstGeom>
          <a:ln>
            <a:noFill/>
          </a:ln>
        </p:spPr>
      </p:pic>
      <p:pic>
        <p:nvPicPr>
          <p:cNvPr id="6" name="Picture 5"/>
          <p:cNvPicPr/>
          <p:nvPr/>
        </p:nvPicPr>
        <p:blipFill>
          <a:blip r:embed="rId3"/>
          <a:stretch/>
        </p:blipFill>
        <p:spPr>
          <a:xfrm>
            <a:off x="6267856" y="3910800"/>
            <a:ext cx="5618144" cy="2636379"/>
          </a:xfrm>
          <a:prstGeom prst="rect">
            <a:avLst/>
          </a:prstGeom>
          <a:ln>
            <a:noFill/>
          </a:ln>
        </p:spPr>
      </p:pic>
      <p:sp>
        <p:nvSpPr>
          <p:cNvPr id="7" name="CustomShape 12">
            <a:extLst>
              <a:ext uri="{FF2B5EF4-FFF2-40B4-BE49-F238E27FC236}">
                <a16:creationId xmlns:a16="http://schemas.microsoft.com/office/drawing/2014/main" id="{8CDB9032-4C60-CFA3-9674-C962CB7BBF44}"/>
              </a:ext>
            </a:extLst>
          </p:cNvPr>
          <p:cNvSpPr/>
          <p:nvPr/>
        </p:nvSpPr>
        <p:spPr>
          <a:xfrm>
            <a:off x="7464152" y="3878737"/>
            <a:ext cx="1641696" cy="918415"/>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000" spc="-1" dirty="0">
                <a:latin typeface="Arial"/>
                <a:ea typeface="Noto Sans CJK SC"/>
              </a:rPr>
              <a:t>    Simulated pulses </a:t>
            </a:r>
          </a:p>
          <a:p>
            <a:pPr algn="ctr">
              <a:lnSpc>
                <a:spcPts val="1633"/>
              </a:lnSpc>
              <a:spcBef>
                <a:spcPts val="189"/>
              </a:spcBef>
              <a:spcAft>
                <a:spcPts val="189"/>
              </a:spcAft>
            </a:pPr>
            <a:r>
              <a:rPr lang="en-US" sz="1000" b="0" strike="noStrike" spc="-1" dirty="0">
                <a:latin typeface="Arial"/>
                <a:ea typeface="Noto Sans CJK SC"/>
              </a:rPr>
              <a:t>E</a:t>
            </a:r>
            <a:r>
              <a:rPr lang="en-US" sz="1000" spc="-1" dirty="0">
                <a:latin typeface="Arial"/>
                <a:ea typeface="Noto Sans CJK SC"/>
              </a:rPr>
              <a:t>XP-set pulses</a:t>
            </a:r>
          </a:p>
          <a:p>
            <a:pPr algn="ctr">
              <a:lnSpc>
                <a:spcPts val="1633"/>
              </a:lnSpc>
              <a:spcBef>
                <a:spcPts val="189"/>
              </a:spcBef>
              <a:spcAft>
                <a:spcPts val="189"/>
              </a:spcAft>
            </a:pPr>
            <a:r>
              <a:rPr lang="en-US" sz="1000" spc="-1" dirty="0">
                <a:latin typeface="Arial"/>
                <a:ea typeface="Noto Sans CJK SC"/>
              </a:rPr>
              <a:t>EXP with noise</a:t>
            </a:r>
            <a:r>
              <a:rPr lang="el-GR" sz="1000" spc="-1" dirty="0">
                <a:latin typeface="Arial"/>
                <a:ea typeface="Noto Sans CJK SC"/>
              </a:rPr>
              <a:t> </a:t>
            </a:r>
            <a:endParaRPr lang="en-US" sz="1000" spc="-1" dirty="0">
              <a:latin typeface="Arial"/>
              <a:ea typeface="Noto Sans CJK SC"/>
            </a:endParaRPr>
          </a:p>
          <a:p>
            <a:pPr algn="ctr">
              <a:lnSpc>
                <a:spcPts val="1633"/>
              </a:lnSpc>
              <a:spcBef>
                <a:spcPts val="189"/>
              </a:spcBef>
              <a:spcAft>
                <a:spcPts val="189"/>
              </a:spcAft>
            </a:pPr>
            <a:r>
              <a:rPr lang="el-GR" sz="1000" spc="-1" dirty="0">
                <a:latin typeface="Arial"/>
                <a:ea typeface="Noto Sans CJK SC"/>
              </a:rPr>
              <a:t>     </a:t>
            </a:r>
            <a:r>
              <a:rPr lang="en-US" sz="1000" spc="-1" dirty="0">
                <a:latin typeface="Arial"/>
                <a:ea typeface="Noto Sans CJK SC"/>
              </a:rPr>
              <a:t>EXP with </a:t>
            </a:r>
            <a:r>
              <a:rPr lang="en-US" sz="1000" spc="-1" dirty="0" err="1">
                <a:latin typeface="Arial"/>
                <a:ea typeface="Noto Sans CJK SC"/>
              </a:rPr>
              <a:t>phd</a:t>
            </a:r>
            <a:r>
              <a:rPr lang="en-US" sz="1000" spc="-1" dirty="0">
                <a:latin typeface="Arial"/>
                <a:ea typeface="Noto Sans CJK SC"/>
              </a:rPr>
              <a:t> noise</a:t>
            </a:r>
            <a:endParaRPr lang="el-GR" sz="1000" spc="-1" dirty="0">
              <a:latin typeface="Arial"/>
              <a:ea typeface="Noto Sans CJK SC"/>
            </a:endParaRPr>
          </a:p>
        </p:txBody>
      </p:sp>
      <p:sp>
        <p:nvSpPr>
          <p:cNvPr id="8" name="CustomShape 18">
            <a:extLst>
              <a:ext uri="{FF2B5EF4-FFF2-40B4-BE49-F238E27FC236}">
                <a16:creationId xmlns:a16="http://schemas.microsoft.com/office/drawing/2014/main" id="{0EEFD6DD-5AC6-C26A-7805-930209E65F1B}"/>
              </a:ext>
            </a:extLst>
          </p:cNvPr>
          <p:cNvSpPr/>
          <p:nvPr/>
        </p:nvSpPr>
        <p:spPr>
          <a:xfrm>
            <a:off x="7689107" y="3908702"/>
            <a:ext cx="110645" cy="97413"/>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l-GR"/>
          </a:p>
        </p:txBody>
      </p:sp>
      <p:sp>
        <p:nvSpPr>
          <p:cNvPr id="9" name="CustomShape 19">
            <a:extLst>
              <a:ext uri="{FF2B5EF4-FFF2-40B4-BE49-F238E27FC236}">
                <a16:creationId xmlns:a16="http://schemas.microsoft.com/office/drawing/2014/main" id="{E09091BE-3BDD-FB39-FD51-134ADC55962F}"/>
              </a:ext>
            </a:extLst>
          </p:cNvPr>
          <p:cNvSpPr/>
          <p:nvPr/>
        </p:nvSpPr>
        <p:spPr>
          <a:xfrm>
            <a:off x="7680176" y="4150441"/>
            <a:ext cx="110645" cy="97413"/>
          </a:xfrm>
          <a:prstGeom prst="ellipse">
            <a:avLst/>
          </a:prstGeom>
          <a:solidFill>
            <a:srgbClr val="4747FF"/>
          </a:solidFill>
          <a:ln>
            <a:solidFill>
              <a:srgbClr val="4747FF"/>
            </a:solidFill>
          </a:ln>
        </p:spPr>
        <p:style>
          <a:lnRef idx="0">
            <a:scrgbClr r="0" g="0" b="0"/>
          </a:lnRef>
          <a:fillRef idx="0">
            <a:scrgbClr r="0" g="0" b="0"/>
          </a:fillRef>
          <a:effectRef idx="0">
            <a:scrgbClr r="0" g="0" b="0"/>
          </a:effectRef>
          <a:fontRef idx="minor"/>
        </p:style>
        <p:txBody>
          <a:bodyPr/>
          <a:lstStyle/>
          <a:p>
            <a:endParaRPr lang="el-GR"/>
          </a:p>
        </p:txBody>
      </p:sp>
      <p:sp>
        <p:nvSpPr>
          <p:cNvPr id="10" name="CustomShape 18">
            <a:extLst>
              <a:ext uri="{FF2B5EF4-FFF2-40B4-BE49-F238E27FC236}">
                <a16:creationId xmlns:a16="http://schemas.microsoft.com/office/drawing/2014/main" id="{CA5D4752-59A9-95E6-3BB5-3A0FDD01B0DF}"/>
              </a:ext>
            </a:extLst>
          </p:cNvPr>
          <p:cNvSpPr/>
          <p:nvPr/>
        </p:nvSpPr>
        <p:spPr>
          <a:xfrm>
            <a:off x="7680176" y="4410731"/>
            <a:ext cx="110645" cy="97413"/>
          </a:xfrm>
          <a:prstGeom prst="ellipse">
            <a:avLst/>
          </a:prstGeom>
          <a:solidFill>
            <a:srgbClr val="FF0000"/>
          </a:solidFill>
          <a:ln>
            <a:solidFill>
              <a:srgbClr val="FF0000"/>
            </a:solidFill>
          </a:ln>
        </p:spPr>
        <p:style>
          <a:lnRef idx="0">
            <a:scrgbClr r="0" g="0" b="0"/>
          </a:lnRef>
          <a:fillRef idx="0">
            <a:scrgbClr r="0" g="0" b="0"/>
          </a:fillRef>
          <a:effectRef idx="0">
            <a:scrgbClr r="0" g="0" b="0"/>
          </a:effectRef>
          <a:fontRef idx="minor"/>
        </p:style>
        <p:txBody>
          <a:bodyPr/>
          <a:lstStyle/>
          <a:p>
            <a:endParaRPr lang="el-GR"/>
          </a:p>
        </p:txBody>
      </p:sp>
      <p:sp>
        <p:nvSpPr>
          <p:cNvPr id="11" name="CustomShape 19">
            <a:extLst>
              <a:ext uri="{FF2B5EF4-FFF2-40B4-BE49-F238E27FC236}">
                <a16:creationId xmlns:a16="http://schemas.microsoft.com/office/drawing/2014/main" id="{441D6D00-A8DC-85A4-24A3-3B2575E034C7}"/>
              </a:ext>
            </a:extLst>
          </p:cNvPr>
          <p:cNvSpPr/>
          <p:nvPr/>
        </p:nvSpPr>
        <p:spPr>
          <a:xfrm>
            <a:off x="7680176" y="4656744"/>
            <a:ext cx="110645" cy="97413"/>
          </a:xfrm>
          <a:prstGeom prst="ellipse">
            <a:avLst/>
          </a:prstGeom>
          <a:solidFill>
            <a:srgbClr val="92D050"/>
          </a:solidFill>
          <a:ln>
            <a:solidFill>
              <a:srgbClr val="92D050"/>
            </a:solidFill>
          </a:ln>
        </p:spPr>
        <p:style>
          <a:lnRef idx="0">
            <a:scrgbClr r="0" g="0" b="0"/>
          </a:lnRef>
          <a:fillRef idx="0">
            <a:scrgbClr r="0" g="0" b="0"/>
          </a:fillRef>
          <a:effectRef idx="0">
            <a:scrgbClr r="0" g="0" b="0"/>
          </a:effectRef>
          <a:fontRef idx="minor"/>
        </p:style>
        <p:txBody>
          <a:bodyPr/>
          <a:lstStyle/>
          <a:p>
            <a:endParaRPr lang="el-GR"/>
          </a:p>
        </p:txBody>
      </p:sp>
      <p:sp>
        <p:nvSpPr>
          <p:cNvPr id="12" name="TextBox 9"/>
          <p:cNvSpPr txBox="1"/>
          <p:nvPr/>
        </p:nvSpPr>
        <p:spPr>
          <a:xfrm>
            <a:off x="119336" y="1124744"/>
            <a:ext cx="6468348"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Noise is added </a:t>
            </a:r>
            <a:r>
              <a:rPr lang="en-US" sz="1600" dirty="0"/>
              <a:t>as a function of the number of photoelectrons</a:t>
            </a:r>
          </a:p>
          <a:p>
            <a:pPr marL="609585" lvl="1" indent="-304815">
              <a:lnSpc>
                <a:spcPts val="2079"/>
              </a:lnSpc>
              <a:buFont typeface="Arial" panose="020B0604020202020204" pitchFamily="34" charset="0"/>
              <a:buChar char="•"/>
            </a:pPr>
            <a:r>
              <a:rPr lang="en-US" sz="1600" dirty="0">
                <a:solidFill>
                  <a:srgbClr val="000000"/>
                </a:solidFill>
              </a:rPr>
              <a:t>Which defines the SIZE of the waveform </a:t>
            </a:r>
          </a:p>
          <a:p>
            <a:pPr marL="304815" indent="-304815">
              <a:lnSpc>
                <a:spcPts val="2079"/>
              </a:lnSpc>
              <a:buFont typeface="Arial" panose="020B0604020202020204" pitchFamily="34" charset="0"/>
              <a:buChar char="•"/>
            </a:pPr>
            <a:r>
              <a:rPr lang="en-US" sz="1600" dirty="0"/>
              <a:t>Number of photoelectrons as a function of electron peak SIZE </a:t>
            </a:r>
          </a:p>
          <a:p>
            <a:pPr marL="609585" lvl="1" indent="-304815">
              <a:lnSpc>
                <a:spcPts val="2079"/>
              </a:lnSpc>
              <a:buFont typeface="Arial" panose="020B0604020202020204" pitchFamily="34" charset="0"/>
              <a:buChar char="•"/>
            </a:pPr>
            <a:r>
              <a:rPr lang="en-US" sz="1600" dirty="0"/>
              <a:t>Fit with a 4</a:t>
            </a:r>
            <a:r>
              <a:rPr lang="en-US" sz="1600" baseline="30000" dirty="0"/>
              <a:t>th</a:t>
            </a:r>
            <a:r>
              <a:rPr lang="en-US" sz="1600" dirty="0"/>
              <a:t> degree polynomial </a:t>
            </a:r>
          </a:p>
        </p:txBody>
      </p:sp>
      <mc:AlternateContent xmlns:mc="http://schemas.openxmlformats.org/markup-compatibility/2006" xmlns:a14="http://schemas.microsoft.com/office/drawing/2010/main">
        <mc:Choice Requires="a14">
          <p:sp>
            <p:nvSpPr>
              <p:cNvPr id="13" name="TextBox 9"/>
              <p:cNvSpPr txBox="1"/>
              <p:nvPr/>
            </p:nvSpPr>
            <p:spPr>
              <a:xfrm>
                <a:off x="121078" y="2642716"/>
                <a:ext cx="6468348" cy="538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On an event-by-event basis</a:t>
                </a:r>
                <a:endParaRPr lang="en-US" sz="1600" dirty="0"/>
              </a:p>
              <a:p>
                <a:pPr marL="609585" lvl="1" indent="-304815">
                  <a:lnSpc>
                    <a:spcPts val="2079"/>
                  </a:lnSpc>
                  <a:buFont typeface="Arial" panose="020B0604020202020204" pitchFamily="34" charset="0"/>
                  <a:buChar char="•"/>
                </a:pPr>
                <a:r>
                  <a:rPr lang="en-US" sz="1600" dirty="0">
                    <a:solidFill>
                      <a:srgbClr val="000000"/>
                    </a:solidFill>
                  </a:rPr>
                  <a:t>Corresponding noise is: </a:t>
                </a:r>
                <a14:m>
                  <m:oMath xmlns:m="http://schemas.openxmlformats.org/officeDocument/2006/math">
                    <m:sSub>
                      <m:sSubPr>
                        <m:ctrlPr>
                          <a:rPr lang="el-GR" sz="1600" b="0" i="1" smtClean="0">
                            <a:solidFill>
                              <a:srgbClr val="000000"/>
                            </a:solidFill>
                            <a:latin typeface="Cambria Math" panose="02040503050406030204" pitchFamily="18" charset="0"/>
                          </a:rPr>
                        </m:ctrlPr>
                      </m:sSubPr>
                      <m:e>
                        <m:r>
                          <a:rPr lang="el-GR" sz="1600" b="0" i="1" smtClean="0">
                            <a:solidFill>
                              <a:srgbClr val="000000"/>
                            </a:solidFill>
                            <a:latin typeface="Cambria Math" panose="02040503050406030204" pitchFamily="18" charset="0"/>
                          </a:rPr>
                          <m:t>𝜎</m:t>
                        </m:r>
                      </m:e>
                      <m:sub/>
                    </m:sSub>
                    <m:r>
                      <a:rPr lang="en-US" sz="1600" b="0" i="1" smtClean="0">
                        <a:solidFill>
                          <a:srgbClr val="000000"/>
                        </a:solidFill>
                        <a:latin typeface="Cambria Math" panose="02040503050406030204" pitchFamily="18" charset="0"/>
                      </a:rPr>
                      <m:t>= </m:t>
                    </m:r>
                    <m:rad>
                      <m:radPr>
                        <m:degHide m:val="on"/>
                        <m:ctrlPr>
                          <a:rPr lang="en-US" sz="1600" b="0" i="1" smtClean="0">
                            <a:solidFill>
                              <a:srgbClr val="000000"/>
                            </a:solidFill>
                            <a:latin typeface="Cambria Math" panose="02040503050406030204" pitchFamily="18" charset="0"/>
                          </a:rPr>
                        </m:ctrlPr>
                      </m:radPr>
                      <m:deg/>
                      <m:e>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𝑁</m:t>
                            </m:r>
                          </m:e>
                          <m:sub>
                            <m:r>
                              <a:rPr lang="en-US" sz="1600" b="0" i="1" smtClean="0">
                                <a:solidFill>
                                  <a:srgbClr val="000000"/>
                                </a:solidFill>
                                <a:latin typeface="Cambria Math" panose="02040503050406030204" pitchFamily="18" charset="0"/>
                              </a:rPr>
                              <m:t>𝑝𝑒</m:t>
                            </m:r>
                          </m:sub>
                        </m:sSub>
                      </m:e>
                    </m:rad>
                    <m:r>
                      <a:rPr lang="en-US" sz="1600" b="0" i="1" smtClean="0">
                        <a:solidFill>
                          <a:srgbClr val="000000"/>
                        </a:solidFill>
                        <a:latin typeface="Cambria Math" panose="02040503050406030204" pitchFamily="18" charset="0"/>
                      </a:rPr>
                      <m:t> </m:t>
                    </m:r>
                    <m:r>
                      <a:rPr lang="en-US" sz="1600" b="0" i="1" smtClean="0">
                        <a:solidFill>
                          <a:srgbClr val="000000"/>
                        </a:solidFill>
                        <a:latin typeface="Cambria Math" panose="02040503050406030204" pitchFamily="18" charset="0"/>
                        <a:ea typeface="Cambria Math" panose="02040503050406030204" pitchFamily="18" charset="0"/>
                      </a:rPr>
                      <m:t>∙</m:t>
                    </m:r>
                    <m:sSub>
                      <m:sSubPr>
                        <m:ctrlPr>
                          <a:rPr lang="el-GR" sz="1600" b="0" i="1" smtClean="0">
                            <a:solidFill>
                              <a:srgbClr val="000000"/>
                            </a:solidFill>
                            <a:latin typeface="Cambria Math" panose="02040503050406030204" pitchFamily="18" charset="0"/>
                            <a:ea typeface="Cambria Math" panose="02040503050406030204" pitchFamily="18" charset="0"/>
                          </a:rPr>
                        </m:ctrlPr>
                      </m:sSubPr>
                      <m:e>
                        <m:r>
                          <m:rPr>
                            <m:sty m:val="p"/>
                          </m:rPr>
                          <a:rPr lang="el-GR" sz="1600" b="0" i="0" smtClean="0">
                            <a:solidFill>
                              <a:srgbClr val="000000"/>
                            </a:solidFill>
                            <a:latin typeface="Cambria Math" panose="02040503050406030204" pitchFamily="18" charset="0"/>
                            <a:ea typeface="Cambria Math" panose="02040503050406030204" pitchFamily="18" charset="0"/>
                          </a:rPr>
                          <m:t>σ</m:t>
                        </m:r>
                      </m:e>
                      <m:sub>
                        <m:r>
                          <a:rPr lang="el-GR" sz="1600" b="0" i="0" smtClean="0">
                            <a:solidFill>
                              <a:srgbClr val="000000"/>
                            </a:solidFill>
                            <a:latin typeface="Cambria Math" panose="02040503050406030204" pitchFamily="18" charset="0"/>
                            <a:ea typeface="Cambria Math" panose="02040503050406030204" pitchFamily="18" charset="0"/>
                          </a:rPr>
                          <m:t>1</m:t>
                        </m:r>
                        <m:r>
                          <m:rPr>
                            <m:sty m:val="p"/>
                          </m:rPr>
                          <a:rPr lang="en-US" sz="1600" b="0" i="0" smtClean="0">
                            <a:solidFill>
                              <a:srgbClr val="000000"/>
                            </a:solidFill>
                            <a:latin typeface="Cambria Math" panose="02040503050406030204" pitchFamily="18" charset="0"/>
                            <a:ea typeface="Cambria Math" panose="02040503050406030204" pitchFamily="18" charset="0"/>
                          </a:rPr>
                          <m:t>pe</m:t>
                        </m:r>
                      </m:sub>
                    </m:sSub>
                  </m:oMath>
                </a14:m>
                <a:endParaRPr lang="en-US" sz="1600" dirty="0">
                  <a:solidFill>
                    <a:srgbClr val="000000"/>
                  </a:solidFill>
                </a:endParaRPr>
              </a:p>
            </p:txBody>
          </p:sp>
        </mc:Choice>
        <mc:Fallback xmlns="">
          <p:sp>
            <p:nvSpPr>
              <p:cNvPr id="13" name="TextBox 9"/>
              <p:cNvSpPr txBox="1">
                <a:spLocks noRot="1" noChangeAspect="1" noMove="1" noResize="1" noEditPoints="1" noAdjustHandles="1" noChangeArrowheads="1" noChangeShapeType="1" noTextEdit="1"/>
              </p:cNvSpPr>
              <p:nvPr/>
            </p:nvSpPr>
            <p:spPr>
              <a:xfrm>
                <a:off x="121078" y="2642716"/>
                <a:ext cx="6468348" cy="538609"/>
              </a:xfrm>
              <a:prstGeom prst="rect">
                <a:avLst/>
              </a:prstGeom>
              <a:blipFill>
                <a:blip r:embed="rId4"/>
                <a:stretch>
                  <a:fillRect l="-1791" t="-11364" b="-18182"/>
                </a:stretch>
              </a:blipFill>
            </p:spPr>
            <p:txBody>
              <a:bodyPr/>
              <a:lstStyle/>
              <a:p>
                <a:r>
                  <a:rPr lang="fr-FR">
                    <a:noFill/>
                  </a:rPr>
                  <a:t> </a:t>
                </a:r>
              </a:p>
            </p:txBody>
          </p:sp>
        </mc:Fallback>
      </mc:AlternateContent>
      <p:sp>
        <p:nvSpPr>
          <p:cNvPr id="14" name="TextBox 9"/>
          <p:cNvSpPr txBox="1"/>
          <p:nvPr/>
        </p:nvSpPr>
        <p:spPr>
          <a:xfrm>
            <a:off x="448081" y="3530030"/>
            <a:ext cx="3816424" cy="16158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Data </a:t>
            </a:r>
            <a:r>
              <a:rPr lang="en-US" sz="1600" dirty="0"/>
              <a:t>with noise corresponds to RMS</a:t>
            </a:r>
            <a:br>
              <a:rPr lang="en-US" sz="1600" dirty="0"/>
            </a:br>
            <a:r>
              <a:rPr lang="en-US" sz="1600" dirty="0"/>
              <a:t>of random noise </a:t>
            </a:r>
          </a:p>
          <a:p>
            <a:pPr marL="304815" indent="-304815">
              <a:lnSpc>
                <a:spcPts val="2079"/>
              </a:lnSpc>
              <a:buFont typeface="Arial" panose="020B0604020202020204" pitchFamily="34" charset="0"/>
              <a:buChar char="•"/>
            </a:pPr>
            <a:r>
              <a:rPr lang="en-US" sz="1600" dirty="0">
                <a:solidFill>
                  <a:srgbClr val="008000"/>
                </a:solidFill>
              </a:rPr>
              <a:t>Data</a:t>
            </a:r>
            <a:r>
              <a:rPr lang="en-US" sz="1600" dirty="0">
                <a:solidFill>
                  <a:srgbClr val="C00000"/>
                </a:solidFill>
              </a:rPr>
              <a:t> </a:t>
            </a:r>
            <a:r>
              <a:rPr lang="en-US" sz="1600" dirty="0"/>
              <a:t>with random noise and error of reference device resolution</a:t>
            </a:r>
          </a:p>
          <a:p>
            <a:pPr marL="609630" lvl="1" indent="-304815">
              <a:lnSpc>
                <a:spcPts val="2079"/>
              </a:lnSpc>
              <a:buFont typeface="Arial" panose="020B0604020202020204" pitchFamily="34" charset="0"/>
              <a:buChar char="•"/>
            </a:pPr>
            <a:r>
              <a:rPr lang="en-US" sz="1600" dirty="0">
                <a:solidFill>
                  <a:srgbClr val="000000"/>
                </a:solidFill>
              </a:rPr>
              <a:t>We are sensitive due to synchronization process</a:t>
            </a:r>
          </a:p>
        </p:txBody>
      </p:sp>
      <mc:AlternateContent xmlns:mc="http://schemas.openxmlformats.org/markup-compatibility/2006" xmlns:a14="http://schemas.microsoft.com/office/drawing/2010/main">
        <mc:Choice Requires="a14">
          <p:sp>
            <p:nvSpPr>
              <p:cNvPr id="15" name="TextBox 14"/>
              <p:cNvSpPr txBox="1"/>
              <p:nvPr/>
            </p:nvSpPr>
            <p:spPr>
              <a:xfrm>
                <a:off x="-1058573" y="5512310"/>
                <a:ext cx="7172541" cy="5328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0000FF"/>
                          </a:solidFill>
                          <a:latin typeface="Cambria Math" panose="02040503050406030204" pitchFamily="18" charset="0"/>
                        </a:rPr>
                        <m:t>𝑉</m:t>
                      </m:r>
                      <m:d>
                        <m:dPr>
                          <m:begChr m:val="["/>
                          <m:endChr m:val="]"/>
                          <m:ctrlPr>
                            <a:rPr lang="en-US" sz="1600" b="0" i="1" smtClean="0">
                              <a:solidFill>
                                <a:srgbClr val="0000FF"/>
                              </a:solidFill>
                              <a:latin typeface="Cambria Math" panose="02040503050406030204" pitchFamily="18" charset="0"/>
                            </a:rPr>
                          </m:ctrlPr>
                        </m:dPr>
                        <m:e>
                          <m:r>
                            <a:rPr lang="en-US" sz="1600" b="0" i="1" smtClean="0">
                              <a:solidFill>
                                <a:srgbClr val="0000FF"/>
                              </a:solidFill>
                              <a:latin typeface="Cambria Math" panose="02040503050406030204" pitchFamily="18" charset="0"/>
                            </a:rPr>
                            <m:t>𝐸𝑥𝑝𝐷𝑎𝑡𝑎</m:t>
                          </m:r>
                        </m:e>
                      </m:d>
                      <m:r>
                        <a:rPr lang="en-US" sz="1600" b="0" i="1" smtClean="0">
                          <a:latin typeface="Cambria Math" panose="02040503050406030204" pitchFamily="18" charset="0"/>
                        </a:rPr>
                        <m:t>=</m:t>
                      </m:r>
                      <m:r>
                        <a:rPr lang="en-US" sz="1600" b="0" i="1" smtClean="0">
                          <a:solidFill>
                            <a:srgbClr val="FF0000"/>
                          </a:solidFill>
                          <a:latin typeface="Cambria Math" panose="02040503050406030204" pitchFamily="18" charset="0"/>
                        </a:rPr>
                        <m:t>𝑉</m:t>
                      </m:r>
                      <m:d>
                        <m:dPr>
                          <m:begChr m:val="["/>
                          <m:endChr m:val="]"/>
                          <m:ctrlPr>
                            <a:rPr lang="en-US" sz="1600" b="0" i="1" smtClean="0">
                              <a:solidFill>
                                <a:srgbClr val="FF0000"/>
                              </a:solidFill>
                              <a:latin typeface="Cambria Math" panose="02040503050406030204" pitchFamily="18" charset="0"/>
                            </a:rPr>
                          </m:ctrlPr>
                        </m:dPr>
                        <m:e>
                          <m:r>
                            <a:rPr lang="en-US" sz="1600" b="0" i="1" smtClean="0">
                              <a:solidFill>
                                <a:srgbClr val="FF0000"/>
                              </a:solidFill>
                              <a:latin typeface="Cambria Math" panose="02040503050406030204" pitchFamily="18" charset="0"/>
                            </a:rPr>
                            <m:t>𝐸𝑥𝑝𝐷𝑎𝑡</m:t>
                          </m:r>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𝑎</m:t>
                              </m:r>
                            </m:e>
                            <m:sub>
                              <m:r>
                                <a:rPr lang="en-US" sz="1600" b="0" i="1" smtClean="0">
                                  <a:solidFill>
                                    <a:srgbClr val="FF0000"/>
                                  </a:solidFill>
                                  <a:latin typeface="Cambria Math" panose="02040503050406030204" pitchFamily="18" charset="0"/>
                                </a:rPr>
                                <m:t>𝑛𝑜𝑖𝑠𝑒</m:t>
                              </m:r>
                            </m:sub>
                          </m:sSub>
                        </m:e>
                      </m:d>
                      <m:r>
                        <a:rPr lang="en-US" sz="1600" b="0" i="1" smtClean="0">
                          <a:latin typeface="Cambria Math" panose="02040503050406030204" pitchFamily="18" charset="0"/>
                        </a:rPr>
                        <m:t>+</m:t>
                      </m:r>
                      <m:r>
                        <a:rPr lang="en-US" sz="1600" b="0" i="1" smtClean="0">
                          <a:solidFill>
                            <a:srgbClr val="008000"/>
                          </a:solidFill>
                          <a:latin typeface="Cambria Math" panose="02040503050406030204" pitchFamily="18" charset="0"/>
                        </a:rPr>
                        <m:t>𝑉</m:t>
                      </m:r>
                      <m:d>
                        <m:dPr>
                          <m:begChr m:val="["/>
                          <m:endChr m:val="]"/>
                          <m:ctrlPr>
                            <a:rPr lang="en-US" sz="1600" b="0" i="1" smtClean="0">
                              <a:solidFill>
                                <a:srgbClr val="008000"/>
                              </a:solidFill>
                              <a:latin typeface="Cambria Math" panose="02040503050406030204" pitchFamily="18" charset="0"/>
                            </a:rPr>
                          </m:ctrlPr>
                        </m:dPr>
                        <m:e>
                          <m:r>
                            <a:rPr lang="en-US" sz="1600" b="0" i="1" smtClean="0">
                              <a:solidFill>
                                <a:srgbClr val="008000"/>
                              </a:solidFill>
                              <a:latin typeface="Cambria Math" panose="02040503050406030204" pitchFamily="18" charset="0"/>
                            </a:rPr>
                            <m:t>𝑝h𝑜𝑡𝑜𝑑𝑖𝑜𝑑𝑒</m:t>
                          </m:r>
                        </m:e>
                      </m:d>
                      <m:r>
                        <a:rPr lang="en-US" sz="1600" b="0" i="1" smtClean="0">
                          <a:latin typeface="Cambria Math" panose="02040503050406030204" pitchFamily="18" charset="0"/>
                        </a:rPr>
                        <m:t>=</m:t>
                      </m:r>
                    </m:oMath>
                  </m:oMathPara>
                </a14:m>
                <a:br>
                  <a:rPr lang="en-US" sz="1600" b="0" i="1" dirty="0">
                    <a:latin typeface="Cambria Math" panose="02040503050406030204" pitchFamily="18" charset="0"/>
                  </a:rPr>
                </a:br>
                <a:r>
                  <a:rPr lang="en-US" sz="1600" b="0" i="1" dirty="0">
                    <a:latin typeface="Cambria Math" panose="02040503050406030204" pitchFamily="18" charset="0"/>
                  </a:rPr>
                  <a:t>					</a:t>
                </a:r>
                <a14:m>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𝑁</m:t>
                        </m:r>
                      </m:e>
                      <m:sub>
                        <m:r>
                          <a:rPr lang="en-US" sz="1600" b="0" i="1" smtClean="0">
                            <a:latin typeface="Cambria Math" panose="02040503050406030204" pitchFamily="18" charset="0"/>
                          </a:rPr>
                          <m:t>𝑝𝑒</m:t>
                        </m:r>
                      </m:sub>
                      <m:sup>
                        <m:r>
                          <a:rPr lang="en-US" sz="1600" b="0" i="1" smtClean="0">
                            <a:latin typeface="Cambria Math" panose="02040503050406030204" pitchFamily="18" charset="0"/>
                          </a:rPr>
                          <m:t>2</m:t>
                        </m:r>
                      </m:sup>
                    </m:sSubSup>
                    <m:r>
                      <a:rPr lang="en-US" sz="1600" i="1">
                        <a:latin typeface="Cambria Math" panose="02040503050406030204" pitchFamily="18" charset="0"/>
                        <a:ea typeface="Cambria Math" panose="02040503050406030204" pitchFamily="18" charset="0"/>
                      </a:rPr>
                      <m:t>∙</m:t>
                    </m:r>
                    <m:sSubSup>
                      <m:sSubSupPr>
                        <m:ctrlPr>
                          <a:rPr lang="en-US" sz="1600" b="0" i="1" smtClean="0">
                            <a:latin typeface="Cambria Math" panose="02040503050406030204" pitchFamily="18" charset="0"/>
                          </a:rPr>
                        </m:ctrlPr>
                      </m:sSubSupPr>
                      <m:e>
                        <m:r>
                          <a:rPr lang="el-GR" sz="1600" b="0" i="1" smtClean="0">
                            <a:latin typeface="Cambria Math" panose="02040503050406030204" pitchFamily="18" charset="0"/>
                          </a:rPr>
                          <m:t>𝜎</m:t>
                        </m:r>
                      </m:e>
                      <m:sub>
                        <m:r>
                          <a:rPr lang="en-US" sz="1600" b="0" i="1" smtClean="0">
                            <a:latin typeface="Cambria Math" panose="02040503050406030204" pitchFamily="18" charset="0"/>
                          </a:rPr>
                          <m:t>1</m:t>
                        </m:r>
                        <m:r>
                          <a:rPr lang="en-US" sz="1600" b="0" i="1" smtClean="0">
                            <a:latin typeface="Cambria Math" panose="02040503050406030204" pitchFamily="18" charset="0"/>
                          </a:rPr>
                          <m:t>𝑝𝑒</m:t>
                        </m:r>
                      </m:sub>
                      <m:sup>
                        <m:r>
                          <a:rPr lang="en-US" sz="1600" b="0" i="1" smtClean="0">
                            <a:latin typeface="Cambria Math" panose="02040503050406030204" pitchFamily="18" charset="0"/>
                          </a:rPr>
                          <m:t>2</m:t>
                        </m:r>
                      </m:sup>
                    </m:sSubSup>
                    <m:r>
                      <a:rPr lang="en-US" sz="1600" b="0" i="1" smtClean="0">
                        <a:latin typeface="Cambria Math" panose="02040503050406030204" pitchFamily="18" charset="0"/>
                      </a:rPr>
                      <m:t>+</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𝑁</m:t>
                        </m:r>
                      </m:e>
                      <m:sub>
                        <m:r>
                          <a:rPr lang="en-US" sz="1600" b="0" i="1" smtClean="0">
                            <a:latin typeface="Cambria Math" panose="02040503050406030204" pitchFamily="18" charset="0"/>
                          </a:rPr>
                          <m:t>𝑝𝑒</m:t>
                        </m:r>
                      </m:sub>
                      <m:sup>
                        <m:r>
                          <a:rPr lang="en-US" sz="1600" b="0" i="1" smtClean="0">
                            <a:latin typeface="Cambria Math" panose="02040503050406030204" pitchFamily="18" charset="0"/>
                          </a:rPr>
                          <m:t>2</m:t>
                        </m:r>
                      </m:sup>
                    </m:sSubSup>
                    <m:r>
                      <a:rPr lang="en-US" sz="1600" i="1">
                        <a:latin typeface="Cambria Math" panose="02040503050406030204" pitchFamily="18" charset="0"/>
                        <a:ea typeface="Cambria Math" panose="02040503050406030204" pitchFamily="18" charset="0"/>
                      </a:rPr>
                      <m:t>∙</m:t>
                    </m:r>
                    <m:sSubSup>
                      <m:sSubSupPr>
                        <m:ctrlPr>
                          <a:rPr lang="el-GR" sz="1600" b="0" i="1" smtClean="0">
                            <a:latin typeface="Cambria Math" panose="02040503050406030204" pitchFamily="18" charset="0"/>
                          </a:rPr>
                        </m:ctrlPr>
                      </m:sSubSupPr>
                      <m:e>
                        <m:r>
                          <a:rPr lang="el-GR" sz="1600" b="0" i="1" smtClean="0">
                            <a:latin typeface="Cambria Math" panose="02040503050406030204" pitchFamily="18" charset="0"/>
                          </a:rPr>
                          <m:t>𝜎</m:t>
                        </m:r>
                      </m:e>
                      <m:sub>
                        <m:r>
                          <a:rPr lang="en-US" sz="1600" b="0" i="1" smtClean="0">
                            <a:latin typeface="Cambria Math" panose="02040503050406030204" pitchFamily="18" charset="0"/>
                          </a:rPr>
                          <m:t>𝑝h𝑜𝑡𝑜𝑑𝑖𝑜𝑑𝑒</m:t>
                        </m:r>
                      </m:sub>
                      <m:sup>
                        <m:r>
                          <a:rPr lang="en-US" sz="1600" b="0" i="1" smtClean="0">
                            <a:latin typeface="Cambria Math" panose="02040503050406030204" pitchFamily="18" charset="0"/>
                          </a:rPr>
                          <m:t>2</m:t>
                        </m:r>
                      </m:sup>
                    </m:sSubSup>
                  </m:oMath>
                </a14:m>
                <a:endParaRPr lang="fr-FR"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058573" y="5512310"/>
                <a:ext cx="7172541" cy="532838"/>
              </a:xfrm>
              <a:prstGeom prst="rect">
                <a:avLst/>
              </a:prstGeom>
              <a:blipFill>
                <a:blip r:embed="rId5"/>
                <a:stretch>
                  <a:fillRect b="-13636"/>
                </a:stretch>
              </a:blipFill>
            </p:spPr>
            <p:txBody>
              <a:bodyPr/>
              <a:lstStyle/>
              <a:p>
                <a:r>
                  <a:rPr lang="fr-FR">
                    <a:noFill/>
                  </a:rPr>
                  <a:t> </a:t>
                </a:r>
              </a:p>
            </p:txBody>
          </p:sp>
        </mc:Fallback>
      </mc:AlternateContent>
    </p:spTree>
    <p:extLst>
      <p:ext uri="{BB962C8B-B14F-4D97-AF65-F5344CB8AC3E}">
        <p14:creationId xmlns:p14="http://schemas.microsoft.com/office/powerpoint/2010/main" val="1177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9" name="CustomShape 1"/>
              <p:cNvSpPr/>
              <p:nvPr/>
            </p:nvSpPr>
            <p:spPr>
              <a:xfrm>
                <a:off x="104876" y="719617"/>
                <a:ext cx="5520890" cy="1282402"/>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368770" indent="-365723">
                  <a:lnSpc>
                    <a:spcPts val="2513"/>
                  </a:lnSpc>
                  <a:buClr>
                    <a:srgbClr val="C00000"/>
                  </a:buClr>
                  <a:buFont typeface="Arial"/>
                  <a:buChar char="•"/>
                </a:pPr>
                <a:r>
                  <a:rPr lang="en-US" spc="-1" dirty="0">
                    <a:solidFill>
                      <a:srgbClr val="C00000"/>
                    </a:solidFill>
                    <a:latin typeface="Arial"/>
                    <a:ea typeface="DejaVu Sans"/>
                  </a:rPr>
                  <a:t>Particle Beams @ CERN SPS H4 Beamline  </a:t>
                </a:r>
                <a:endParaRPr lang="en-US" spc="-1" dirty="0">
                  <a:latin typeface="Arial"/>
                </a:endParaRPr>
              </a:p>
              <a:p>
                <a:pPr marL="657567" lvl="1" indent="-285750">
                  <a:lnSpc>
                    <a:spcPts val="2513"/>
                  </a:lnSpc>
                  <a:buClr>
                    <a:srgbClr val="000000"/>
                  </a:buClr>
                  <a:buFont typeface="Arial" panose="020B0604020202020204" pitchFamily="34" charset="0"/>
                  <a:buChar char="•"/>
                </a:pPr>
                <a:r>
                  <a:rPr lang="en-US" spc="-1" dirty="0">
                    <a:solidFill>
                      <a:srgbClr val="000000"/>
                    </a:solidFill>
                    <a:latin typeface="Arial"/>
                  </a:rPr>
                  <a:t>Muons (80-150GeV)</a:t>
                </a:r>
              </a:p>
              <a:p>
                <a:pPr marL="1114767" lvl="2" indent="-285750">
                  <a:lnSpc>
                    <a:spcPts val="2513"/>
                  </a:lnSpc>
                  <a:buClr>
                    <a:srgbClr val="000000"/>
                  </a:buClr>
                  <a:buFont typeface="Arial" panose="020B0604020202020204" pitchFamily="34" charset="0"/>
                  <a:buChar char="•"/>
                </a:pPr>
                <a:r>
                  <a:rPr lang="en-US" spc="-1" dirty="0">
                    <a:solidFill>
                      <a:srgbClr val="000000"/>
                    </a:solidFill>
                    <a:latin typeface="Arial"/>
                  </a:rPr>
                  <a:t>8cm diameter of beam </a:t>
                </a:r>
              </a:p>
              <a:p>
                <a:pPr marL="1114767" lvl="2" indent="-285750">
                  <a:lnSpc>
                    <a:spcPts val="2513"/>
                  </a:lnSpc>
                  <a:buClr>
                    <a:srgbClr val="000000"/>
                  </a:buClr>
                  <a:buFont typeface="Arial" panose="020B0604020202020204" pitchFamily="34" charset="0"/>
                  <a:buChar char="•"/>
                </a:pPr>
                <a14:m>
                  <m:oMath xmlns:m="http://schemas.openxmlformats.org/officeDocument/2006/math">
                    <m:sSup>
                      <m:sSupPr>
                        <m:ctrlPr>
                          <a:rPr lang="en-US" i="1" spc="-1" smtClean="0">
                            <a:solidFill>
                              <a:srgbClr val="000000"/>
                            </a:solidFill>
                            <a:latin typeface="Cambria Math" panose="02040503050406030204" pitchFamily="18" charset="0"/>
                          </a:rPr>
                        </m:ctrlPr>
                      </m:sSupPr>
                      <m:e>
                        <m:r>
                          <a:rPr lang="en-US" b="0" i="1" spc="-1" smtClean="0">
                            <a:solidFill>
                              <a:srgbClr val="000000"/>
                            </a:solidFill>
                            <a:latin typeface="Cambria Math" panose="02040503050406030204" pitchFamily="18" charset="0"/>
                          </a:rPr>
                          <m:t>10</m:t>
                        </m:r>
                      </m:e>
                      <m:sup>
                        <m:r>
                          <a:rPr lang="en-US" b="0" i="1" spc="-1" smtClean="0">
                            <a:solidFill>
                              <a:srgbClr val="000000"/>
                            </a:solidFill>
                            <a:latin typeface="Cambria Math" panose="02040503050406030204" pitchFamily="18" charset="0"/>
                          </a:rPr>
                          <m:t>5</m:t>
                        </m:r>
                      </m:sup>
                    </m:sSup>
                  </m:oMath>
                </a14:m>
                <a:r>
                  <a:rPr lang="en-US" spc="-1" dirty="0">
                    <a:solidFill>
                      <a:srgbClr val="000000"/>
                    </a:solidFill>
                  </a:rPr>
                  <a:t>muons/spill (measured rate ~kHz/</a:t>
                </a:r>
                <a14:m>
                  <m:oMath xmlns:m="http://schemas.openxmlformats.org/officeDocument/2006/math">
                    <m:sSup>
                      <m:sSupPr>
                        <m:ctrlPr>
                          <a:rPr lang="en-US" i="1" spc="-1" smtClean="0">
                            <a:solidFill>
                              <a:srgbClr val="000000"/>
                            </a:solidFill>
                            <a:latin typeface="Cambria Math" panose="02040503050406030204" pitchFamily="18" charset="0"/>
                          </a:rPr>
                        </m:ctrlPr>
                      </m:sSupPr>
                      <m:e>
                        <m:r>
                          <m:rPr>
                            <m:sty m:val="p"/>
                          </m:rPr>
                          <a:rPr lang="en-US" b="0" i="0" spc="-1" smtClean="0">
                            <a:solidFill>
                              <a:srgbClr val="000000"/>
                            </a:solidFill>
                            <a:latin typeface="Cambria Math" panose="02040503050406030204" pitchFamily="18" charset="0"/>
                          </a:rPr>
                          <m:t>cm</m:t>
                        </m:r>
                      </m:e>
                      <m:sup>
                        <m:r>
                          <a:rPr lang="en-US" b="0" i="0" spc="-1" smtClean="0">
                            <a:solidFill>
                              <a:srgbClr val="000000"/>
                            </a:solidFill>
                            <a:latin typeface="Cambria Math" panose="02040503050406030204" pitchFamily="18" charset="0"/>
                          </a:rPr>
                          <m:t>2</m:t>
                        </m:r>
                      </m:sup>
                    </m:sSup>
                  </m:oMath>
                </a14:m>
                <a:r>
                  <a:rPr lang="en-US" spc="-1" dirty="0">
                    <a:solidFill>
                      <a:srgbClr val="000000"/>
                    </a:solidFill>
                  </a:rPr>
                  <a:t>)</a:t>
                </a:r>
              </a:p>
            </p:txBody>
          </p:sp>
        </mc:Choice>
        <mc:Fallback xmlns="">
          <p:sp>
            <p:nvSpPr>
              <p:cNvPr id="269" name="CustomShape 1"/>
              <p:cNvSpPr>
                <a:spLocks noRot="1" noChangeAspect="1" noMove="1" noResize="1" noEditPoints="1" noAdjustHandles="1" noChangeArrowheads="1" noChangeShapeType="1" noTextEdit="1"/>
              </p:cNvSpPr>
              <p:nvPr/>
            </p:nvSpPr>
            <p:spPr>
              <a:xfrm>
                <a:off x="104876" y="719617"/>
                <a:ext cx="5520890" cy="1282402"/>
              </a:xfrm>
              <a:prstGeom prst="rect">
                <a:avLst/>
              </a:prstGeom>
              <a:blipFill>
                <a:blip r:embed="rId3"/>
                <a:stretch>
                  <a:fillRect l="-2208" t="-4762" b="-8571"/>
                </a:stretch>
              </a:blipFill>
              <a:ln>
                <a:noFill/>
              </a:ln>
            </p:spPr>
            <p:txBody>
              <a:bodyPr/>
              <a:lstStyle/>
              <a:p>
                <a:r>
                  <a:rPr lang="fr-FR">
                    <a:noFill/>
                  </a:rPr>
                  <a:t> </a:t>
                </a:r>
              </a:p>
            </p:txBody>
          </p:sp>
        </mc:Fallback>
      </mc:AlternateContent>
      <p:pic>
        <p:nvPicPr>
          <p:cNvPr id="270" name="Picture 9"/>
          <p:cNvPicPr/>
          <p:nvPr/>
        </p:nvPicPr>
        <p:blipFill>
          <a:blip r:embed="rId4"/>
          <a:stretch/>
        </p:blipFill>
        <p:spPr>
          <a:xfrm rot="5400000">
            <a:off x="203037" y="4149796"/>
            <a:ext cx="2350159" cy="1895605"/>
          </a:xfrm>
          <a:prstGeom prst="rect">
            <a:avLst/>
          </a:prstGeom>
          <a:ln>
            <a:noFill/>
          </a:ln>
        </p:spPr>
      </p:pic>
      <p:sp>
        <p:nvSpPr>
          <p:cNvPr id="272" name="CustomShape 2"/>
          <p:cNvSpPr/>
          <p:nvPr/>
        </p:nvSpPr>
        <p:spPr>
          <a:xfrm>
            <a:off x="6073509" y="705284"/>
            <a:ext cx="6258074" cy="2244204"/>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368770" indent="-365723">
              <a:lnSpc>
                <a:spcPts val="2513"/>
              </a:lnSpc>
              <a:buClr>
                <a:srgbClr val="C00000"/>
              </a:buClr>
              <a:buFont typeface="Arial"/>
              <a:buChar char="•"/>
            </a:pPr>
            <a:r>
              <a:rPr lang="en-US" sz="1700" spc="-1" dirty="0">
                <a:solidFill>
                  <a:srgbClr val="C00000"/>
                </a:solidFill>
                <a:latin typeface="Arial"/>
                <a:ea typeface="DejaVu Sans"/>
              </a:rPr>
              <a:t>The Setup</a:t>
            </a:r>
            <a:endParaRPr lang="en-US" sz="1700" spc="-1" dirty="0">
              <a:latin typeface="Arial"/>
            </a:endParaRPr>
          </a:p>
          <a:p>
            <a:pPr marL="737540" lvl="1" indent="-365723">
              <a:lnSpc>
                <a:spcPts val="2513"/>
              </a:lnSpc>
              <a:buClr>
                <a:srgbClr val="000000"/>
              </a:buClr>
              <a:buFont typeface="Arial"/>
              <a:buChar char="•"/>
            </a:pPr>
            <a:r>
              <a:rPr lang="en-US" sz="1700" spc="-1" dirty="0">
                <a:solidFill>
                  <a:srgbClr val="000000"/>
                </a:solidFill>
                <a:latin typeface="Arial"/>
                <a:ea typeface="DejaVu Sans"/>
              </a:rPr>
              <a:t>Use </a:t>
            </a:r>
            <a:r>
              <a:rPr lang="en-US" sz="1700" spc="-1" dirty="0">
                <a:solidFill>
                  <a:srgbClr val="0000FF"/>
                </a:solidFill>
                <a:latin typeface="Arial"/>
                <a:ea typeface="DejaVu Sans"/>
              </a:rPr>
              <a:t>GEMs</a:t>
            </a:r>
            <a:r>
              <a:rPr lang="en-US" sz="1700" spc="-1" dirty="0">
                <a:solidFill>
                  <a:srgbClr val="000000"/>
                </a:solidFill>
                <a:latin typeface="Arial"/>
                <a:ea typeface="DejaVu Sans"/>
              </a:rPr>
              <a:t> for tracking </a:t>
            </a:r>
            <a:endParaRPr lang="en-US" sz="1700" spc="-1" dirty="0">
              <a:latin typeface="Arial"/>
            </a:endParaRPr>
          </a:p>
          <a:p>
            <a:pPr marL="737540" lvl="1" indent="-365723">
              <a:lnSpc>
                <a:spcPts val="2513"/>
              </a:lnSpc>
              <a:buClr>
                <a:srgbClr val="000000"/>
              </a:buClr>
              <a:buFont typeface="Arial"/>
              <a:buChar char="•"/>
            </a:pPr>
            <a:r>
              <a:rPr lang="en-US" sz="1700" spc="-1" dirty="0">
                <a:solidFill>
                  <a:srgbClr val="000000"/>
                </a:solidFill>
                <a:latin typeface="Arial"/>
                <a:ea typeface="DejaVu Sans"/>
              </a:rPr>
              <a:t>Use </a:t>
            </a:r>
            <a:r>
              <a:rPr lang="en-US" sz="1700" spc="-1" dirty="0">
                <a:solidFill>
                  <a:srgbClr val="008000"/>
                </a:solidFill>
                <a:latin typeface="Arial"/>
                <a:ea typeface="DejaVu Sans"/>
              </a:rPr>
              <a:t>MCP PMTs </a:t>
            </a:r>
            <a:r>
              <a:rPr lang="en-US" sz="1700" spc="-1" dirty="0">
                <a:solidFill>
                  <a:srgbClr val="000000"/>
                </a:solidFill>
                <a:latin typeface="Arial"/>
                <a:ea typeface="DejaVu Sans"/>
              </a:rPr>
              <a:t>as timing reference</a:t>
            </a:r>
            <a:br>
              <a:rPr lang="en-US" sz="1700" spc="-1" dirty="0">
                <a:solidFill>
                  <a:srgbClr val="000000"/>
                </a:solidFill>
                <a:latin typeface="Arial"/>
                <a:ea typeface="DejaVu Sans"/>
              </a:rPr>
            </a:br>
            <a:r>
              <a:rPr lang="en-US" sz="1700" spc="-1" dirty="0">
                <a:solidFill>
                  <a:srgbClr val="000000"/>
                </a:solidFill>
                <a:latin typeface="Arial"/>
                <a:ea typeface="DejaVu Sans"/>
              </a:rPr>
              <a:t>devices and for triggering</a:t>
            </a:r>
            <a:endParaRPr lang="en-US" sz="1700" spc="-1" dirty="0">
              <a:latin typeface="Arial"/>
            </a:endParaRPr>
          </a:p>
          <a:p>
            <a:pPr marL="737540" lvl="1" indent="-365723">
              <a:lnSpc>
                <a:spcPts val="2513"/>
              </a:lnSpc>
              <a:buClr>
                <a:srgbClr val="000000"/>
              </a:buClr>
              <a:buFont typeface="Arial"/>
              <a:buChar char="•"/>
            </a:pPr>
            <a:r>
              <a:rPr lang="en-US" sz="1700" spc="-1" dirty="0">
                <a:solidFill>
                  <a:srgbClr val="000000"/>
                </a:solidFill>
                <a:latin typeface="Arial"/>
              </a:rPr>
              <a:t>Detectors Under Test </a:t>
            </a:r>
            <a:endParaRPr lang="en-US" sz="1700" spc="-1" dirty="0">
              <a:latin typeface="Arial"/>
            </a:endParaRPr>
          </a:p>
          <a:p>
            <a:pPr marL="737540" lvl="1" indent="-365723">
              <a:lnSpc>
                <a:spcPts val="2513"/>
              </a:lnSpc>
              <a:buClr>
                <a:srgbClr val="000000"/>
              </a:buClr>
              <a:buFont typeface="Arial"/>
              <a:buChar char="•"/>
            </a:pPr>
            <a:r>
              <a:rPr lang="en-US" sz="1700" spc="-1" dirty="0">
                <a:solidFill>
                  <a:srgbClr val="000000"/>
                </a:solidFill>
                <a:latin typeface="Arial"/>
                <a:ea typeface="DejaVu Sans"/>
              </a:rPr>
              <a:t>Electronics: Commercial/Custom-made preamplifiers</a:t>
            </a:r>
          </a:p>
          <a:p>
            <a:pPr marL="737540" lvl="1" indent="-365723">
              <a:lnSpc>
                <a:spcPts val="2513"/>
              </a:lnSpc>
              <a:buClr>
                <a:srgbClr val="000000"/>
              </a:buClr>
              <a:buFont typeface="Arial"/>
              <a:buChar char="•"/>
            </a:pPr>
            <a:r>
              <a:rPr lang="en-US" sz="1700" spc="-1" dirty="0">
                <a:solidFill>
                  <a:srgbClr val="000000"/>
                </a:solidFill>
                <a:latin typeface="Arial"/>
              </a:rPr>
              <a:t>Digitizers – </a:t>
            </a:r>
            <a:r>
              <a:rPr lang="en-US" sz="1700" spc="-1" dirty="0" err="1">
                <a:solidFill>
                  <a:srgbClr val="000000"/>
                </a:solidFill>
                <a:latin typeface="Arial"/>
              </a:rPr>
              <a:t>Lecroy</a:t>
            </a:r>
            <a:r>
              <a:rPr lang="en-US" sz="1700" spc="-1" dirty="0">
                <a:solidFill>
                  <a:srgbClr val="000000"/>
                </a:solidFill>
                <a:latin typeface="Arial"/>
              </a:rPr>
              <a:t> scopes </a:t>
            </a:r>
            <a:endParaRPr lang="en-US" sz="1700" spc="-1" dirty="0">
              <a:latin typeface="Arial"/>
            </a:endParaRPr>
          </a:p>
        </p:txBody>
      </p:sp>
      <p:sp>
        <p:nvSpPr>
          <p:cNvPr id="273" name="CustomShape 3"/>
          <p:cNvSpPr/>
          <p:nvPr/>
        </p:nvSpPr>
        <p:spPr>
          <a:xfrm>
            <a:off x="719254" y="18474"/>
            <a:ext cx="7777742"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US" sz="2661" b="1" spc="-1" dirty="0">
                <a:solidFill>
                  <a:srgbClr val="E50019"/>
                </a:solidFill>
                <a:latin typeface="Arial"/>
                <a:ea typeface="Arial"/>
              </a:rPr>
              <a:t>Detector Testing -  Particle beams</a:t>
            </a:r>
            <a:endParaRPr lang="en-US" sz="2661" spc="-1" dirty="0">
              <a:solidFill>
                <a:srgbClr val="E50019"/>
              </a:solidFill>
              <a:latin typeface="Arial"/>
            </a:endParaRPr>
          </a:p>
        </p:txBody>
      </p:sp>
      <p:pic>
        <p:nvPicPr>
          <p:cNvPr id="274" name="Picture 126"/>
          <p:cNvPicPr/>
          <p:nvPr/>
        </p:nvPicPr>
        <p:blipFill>
          <a:blip r:embed="rId5"/>
          <a:stretch/>
        </p:blipFill>
        <p:spPr>
          <a:xfrm>
            <a:off x="962002" y="2114985"/>
            <a:ext cx="4113550" cy="1666432"/>
          </a:xfrm>
          <a:prstGeom prst="rect">
            <a:avLst/>
          </a:prstGeom>
          <a:ln>
            <a:noFill/>
          </a:ln>
        </p:spPr>
      </p:pic>
      <p:sp>
        <p:nvSpPr>
          <p:cNvPr id="2" name="Slide Number Placeholder 1"/>
          <p:cNvSpPr>
            <a:spLocks noGrp="1"/>
          </p:cNvSpPr>
          <p:nvPr>
            <p:ph type="sldNum" sz="quarter" idx="12"/>
          </p:nvPr>
        </p:nvSpPr>
        <p:spPr/>
        <p:txBody>
          <a:bodyPr/>
          <a:lstStyle/>
          <a:p>
            <a:fld id="{0CBC77A0-1F4E-42FF-9FFC-F45C3A64AF90}" type="slidenum">
              <a:rPr lang="fr-FR" smtClean="0"/>
              <a:t>39</a:t>
            </a:fld>
            <a:endParaRPr lang="fr-FR"/>
          </a:p>
        </p:txBody>
      </p:sp>
      <p:sp>
        <p:nvSpPr>
          <p:cNvPr id="3" name="Footer Placeholder 2"/>
          <p:cNvSpPr>
            <a:spLocks noGrp="1"/>
          </p:cNvSpPr>
          <p:nvPr>
            <p:ph type="ftr" sz="quarter" idx="11"/>
          </p:nvPr>
        </p:nvSpPr>
        <p:spPr>
          <a:xfrm>
            <a:off x="5326126" y="6363746"/>
            <a:ext cx="2808015" cy="365125"/>
          </a:xfrm>
        </p:spPr>
        <p:txBody>
          <a:bodyPr/>
          <a:lstStyle/>
          <a:p>
            <a:r>
              <a:rPr lang="fr-FR" sz="1000" i="1" dirty="0"/>
              <a:t>Journées 2024 de l'atelier détecteurs gazeux</a:t>
            </a:r>
          </a:p>
        </p:txBody>
      </p:sp>
      <p:pic>
        <p:nvPicPr>
          <p:cNvPr id="4" name="Picture 3">
            <a:extLst>
              <a:ext uri="{FF2B5EF4-FFF2-40B4-BE49-F238E27FC236}">
                <a16:creationId xmlns:a16="http://schemas.microsoft.com/office/drawing/2014/main" id="{6BEF84DA-DBC5-5423-AAF4-D9AA61F835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43261" y="4299089"/>
            <a:ext cx="2839141" cy="1597017"/>
          </a:xfrm>
          <a:prstGeom prst="rect">
            <a:avLst/>
          </a:prstGeom>
        </p:spPr>
      </p:pic>
      <p:grpSp>
        <p:nvGrpSpPr>
          <p:cNvPr id="12" name="Group 11">
            <a:extLst>
              <a:ext uri="{FF2B5EF4-FFF2-40B4-BE49-F238E27FC236}">
                <a16:creationId xmlns:a16="http://schemas.microsoft.com/office/drawing/2014/main" id="{F3A0132D-45F4-F9C4-F366-E4A55FA1B288}"/>
              </a:ext>
            </a:extLst>
          </p:cNvPr>
          <p:cNvGrpSpPr/>
          <p:nvPr/>
        </p:nvGrpSpPr>
        <p:grpSpPr>
          <a:xfrm>
            <a:off x="8006499" y="3884128"/>
            <a:ext cx="3259377" cy="2864037"/>
            <a:chOff x="7630953" y="3699347"/>
            <a:chExt cx="3693354" cy="3774153"/>
          </a:xfrm>
        </p:grpSpPr>
        <p:grpSp>
          <p:nvGrpSpPr>
            <p:cNvPr id="13" name="Group 12">
              <a:extLst>
                <a:ext uri="{FF2B5EF4-FFF2-40B4-BE49-F238E27FC236}">
                  <a16:creationId xmlns:a16="http://schemas.microsoft.com/office/drawing/2014/main" id="{EF6D381C-0749-CD98-7698-88EE10A298C1}"/>
                </a:ext>
              </a:extLst>
            </p:cNvPr>
            <p:cNvGrpSpPr/>
            <p:nvPr/>
          </p:nvGrpSpPr>
          <p:grpSpPr>
            <a:xfrm>
              <a:off x="7630953" y="3699347"/>
              <a:ext cx="3627663" cy="2792326"/>
              <a:chOff x="7630953" y="3699347"/>
              <a:chExt cx="3627663" cy="2792326"/>
            </a:xfrm>
          </p:grpSpPr>
          <p:sp>
            <p:nvSpPr>
              <p:cNvPr id="15" name="TextBox 14">
                <a:extLst>
                  <a:ext uri="{FF2B5EF4-FFF2-40B4-BE49-F238E27FC236}">
                    <a16:creationId xmlns:a16="http://schemas.microsoft.com/office/drawing/2014/main" id="{D57016D8-AF87-AA8D-6640-A670118BE1AD}"/>
                  </a:ext>
                </a:extLst>
              </p:cNvPr>
              <p:cNvSpPr txBox="1"/>
              <p:nvPr/>
            </p:nvSpPr>
            <p:spPr>
              <a:xfrm>
                <a:off x="7817503" y="6030008"/>
                <a:ext cx="3441113" cy="461665"/>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J.Borteldt</a:t>
                </a:r>
                <a:r>
                  <a:rPr lang="en-GB" sz="800" dirty="0"/>
                  <a:t>, et al. </a:t>
                </a:r>
                <a:r>
                  <a:rPr lang="en-GB" sz="800" i="1" dirty="0">
                    <a:cs typeface="Times New Roman" panose="02020603050405020304" pitchFamily="18" charset="0"/>
                  </a:rPr>
                  <a:t>“</a:t>
                </a:r>
                <a:r>
                  <a:rPr lang="en-US" sz="800" dirty="0"/>
                  <a:t>PICOSEC: Charged particle timing at sub-25 picosecond precision with a </a:t>
                </a:r>
                <a:r>
                  <a:rPr lang="fr-FR" sz="800" dirty="0" err="1"/>
                  <a:t>Micromegas</a:t>
                </a:r>
                <a:r>
                  <a:rPr lang="fr-FR" sz="800" dirty="0"/>
                  <a:t> </a:t>
                </a:r>
                <a:r>
                  <a:rPr lang="fr-FR" sz="800" dirty="0" err="1"/>
                  <a:t>based</a:t>
                </a:r>
                <a:r>
                  <a:rPr lang="fr-FR" sz="800" dirty="0"/>
                  <a:t> detector</a:t>
                </a:r>
                <a:r>
                  <a:rPr lang="en-GB" sz="800" i="1" dirty="0">
                    <a:cs typeface="Times New Roman" panose="02020603050405020304" pitchFamily="18" charset="0"/>
                  </a:rPr>
                  <a:t>”, </a:t>
                </a: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(2021)</a:t>
                </a:r>
                <a:r>
                  <a:rPr lang="fr-FR" sz="800" dirty="0">
                    <a:latin typeface="NexusSans"/>
                    <a:hlinkClick r:id="rId7" tooltip="Persistent link using digital object identifier"/>
                  </a:rPr>
                  <a:t>https://doi.org/10.1016/j.nima.2018.04.033</a:t>
                </a:r>
                <a:endParaRPr lang="fr-FR" sz="800" dirty="0">
                  <a:latin typeface="NexusSans"/>
                </a:endParaRPr>
              </a:p>
            </p:txBody>
          </p:sp>
          <p:grpSp>
            <p:nvGrpSpPr>
              <p:cNvPr id="16" name="Group 15">
                <a:extLst>
                  <a:ext uri="{FF2B5EF4-FFF2-40B4-BE49-F238E27FC236}">
                    <a16:creationId xmlns:a16="http://schemas.microsoft.com/office/drawing/2014/main" id="{6396C4EE-D826-08A3-389E-AA53811E5A72}"/>
                  </a:ext>
                </a:extLst>
              </p:cNvPr>
              <p:cNvGrpSpPr/>
              <p:nvPr/>
            </p:nvGrpSpPr>
            <p:grpSpPr>
              <a:xfrm>
                <a:off x="7630953" y="3699347"/>
                <a:ext cx="3430944" cy="2344484"/>
                <a:chOff x="7630953" y="3699347"/>
                <a:chExt cx="3430944" cy="2344484"/>
              </a:xfrm>
            </p:grpSpPr>
            <p:pic>
              <p:nvPicPr>
                <p:cNvPr id="17" name="Picture 16">
                  <a:extLst>
                    <a:ext uri="{FF2B5EF4-FFF2-40B4-BE49-F238E27FC236}">
                      <a16:creationId xmlns:a16="http://schemas.microsoft.com/office/drawing/2014/main" id="{45587040-7522-E335-5B06-E7A9614E91DC}"/>
                    </a:ext>
                  </a:extLst>
                </p:cNvPr>
                <p:cNvPicPr/>
                <p:nvPr/>
              </p:nvPicPr>
              <p:blipFill>
                <a:blip r:embed="rId8"/>
                <a:stretch/>
              </p:blipFill>
              <p:spPr>
                <a:xfrm>
                  <a:off x="7630953" y="3699347"/>
                  <a:ext cx="3430944" cy="2344484"/>
                </a:xfrm>
                <a:prstGeom prst="rect">
                  <a:avLst/>
                </a:prstGeom>
                <a:ln>
                  <a:noFill/>
                </a:ln>
              </p:spPr>
            </p:pic>
            <p:sp>
              <p:nvSpPr>
                <p:cNvPr id="18" name="TextBox 17">
                  <a:extLst>
                    <a:ext uri="{FF2B5EF4-FFF2-40B4-BE49-F238E27FC236}">
                      <a16:creationId xmlns:a16="http://schemas.microsoft.com/office/drawing/2014/main" id="{B58953A2-D266-121B-F938-3C169BDF0CA3}"/>
                    </a:ext>
                  </a:extLst>
                </p:cNvPr>
                <p:cNvSpPr txBox="1"/>
                <p:nvPr/>
              </p:nvSpPr>
              <p:spPr>
                <a:xfrm>
                  <a:off x="8120197" y="3815112"/>
                  <a:ext cx="1704188" cy="307777"/>
                </a:xfrm>
                <a:prstGeom prst="rect">
                  <a:avLst/>
                </a:prstGeom>
                <a:noFill/>
              </p:spPr>
              <p:txBody>
                <a:bodyPr wrap="square" rtlCol="0">
                  <a:spAutoFit/>
                </a:bodyPr>
                <a:lstStyle/>
                <a:p>
                  <a:r>
                    <a:rPr lang="en-US" dirty="0">
                      <a:solidFill>
                        <a:srgbClr val="FF0000"/>
                      </a:solidFill>
                    </a:rPr>
                    <a:t>11 </a:t>
                  </a:r>
                  <a:r>
                    <a:rPr lang="en-US" dirty="0" err="1">
                      <a:solidFill>
                        <a:srgbClr val="FF0000"/>
                      </a:solidFill>
                    </a:rPr>
                    <a:t>p.e.</a:t>
                  </a:r>
                  <a:endParaRPr lang="fr-FR" dirty="0">
                    <a:solidFill>
                      <a:srgbClr val="FF0000"/>
                    </a:solidFill>
                  </a:endParaRPr>
                </a:p>
              </p:txBody>
            </p:sp>
          </p:grpSp>
        </p:grpSp>
        <p:sp>
          <p:nvSpPr>
            <p:cNvPr id="14" name="TextBox 13">
              <a:extLst>
                <a:ext uri="{FF2B5EF4-FFF2-40B4-BE49-F238E27FC236}">
                  <a16:creationId xmlns:a16="http://schemas.microsoft.com/office/drawing/2014/main" id="{B7F846C4-389E-995E-15F6-D77BFDB164F8}"/>
                </a:ext>
              </a:extLst>
            </p:cNvPr>
            <p:cNvSpPr txBox="1"/>
            <p:nvPr/>
          </p:nvSpPr>
          <p:spPr>
            <a:xfrm>
              <a:off x="7976910" y="6743456"/>
              <a:ext cx="3347397" cy="730044"/>
            </a:xfrm>
            <a:prstGeom prst="rect">
              <a:avLst/>
            </a:prstGeom>
            <a:noFill/>
          </p:spPr>
          <p:txBody>
            <a:bodyPr wrap="square" rtlCol="0">
              <a:spAutoFit/>
            </a:bodyPr>
            <a:lstStyle/>
            <a:p>
              <a:r>
                <a:rPr lang="en-US" sz="1500" dirty="0">
                  <a:solidFill>
                    <a:srgbClr val="FF0000"/>
                  </a:solidFill>
                </a:rPr>
                <a:t>Timing Resolution </a:t>
              </a:r>
              <a:r>
                <a:rPr lang="en-US" sz="1500" dirty="0">
                  <a:solidFill>
                    <a:srgbClr val="FF0000"/>
                  </a:solidFill>
                  <a:sym typeface="Wingdings" panose="05000000000000000000" pitchFamily="2" charset="2"/>
                </a:rPr>
                <a:t></a:t>
              </a:r>
              <a:r>
                <a:rPr lang="en-US" sz="1500" dirty="0">
                  <a:solidFill>
                    <a:srgbClr val="FF0000"/>
                  </a:solidFill>
                </a:rPr>
                <a:t> RMS of Signal Arrival Time Distribution</a:t>
              </a:r>
              <a:endParaRPr lang="fr-FR" sz="1500" dirty="0">
                <a:solidFill>
                  <a:srgbClr val="FF0000"/>
                </a:solidFill>
              </a:endParaRPr>
            </a:p>
          </p:txBody>
        </p:sp>
      </p:grpSp>
      <p:sp>
        <p:nvSpPr>
          <p:cNvPr id="19" name="TextBox 9">
            <a:extLst>
              <a:ext uri="{FF2B5EF4-FFF2-40B4-BE49-F238E27FC236}">
                <a16:creationId xmlns:a16="http://schemas.microsoft.com/office/drawing/2014/main" id="{4900ECAE-C959-9039-AB50-AE19062AAEB7}"/>
              </a:ext>
            </a:extLst>
          </p:cNvPr>
          <p:cNvSpPr txBox="1"/>
          <p:nvPr/>
        </p:nvSpPr>
        <p:spPr>
          <a:xfrm>
            <a:off x="6051369" y="3076215"/>
            <a:ext cx="6509090" cy="8079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First timing </a:t>
            </a:r>
            <a:r>
              <a:rPr lang="en-US" sz="1800" dirty="0">
                <a:solidFill>
                  <a:srgbClr val="C00000"/>
                </a:solidFill>
              </a:rPr>
              <a:t>measurement</a:t>
            </a:r>
            <a:r>
              <a:rPr lang="en-US" sz="1600" dirty="0">
                <a:solidFill>
                  <a:srgbClr val="C00000"/>
                </a:solidFill>
              </a:rPr>
              <a:t> @ Particle Beam ( 2017 ) </a:t>
            </a:r>
          </a:p>
          <a:p>
            <a:pPr marL="609630" lvl="1" indent="-304815">
              <a:lnSpc>
                <a:spcPts val="2079"/>
              </a:lnSpc>
              <a:buFont typeface="Arial" panose="020B0604020202020204" pitchFamily="34" charset="0"/>
              <a:buChar char="•"/>
            </a:pPr>
            <a:r>
              <a:rPr lang="en-US" sz="1600" dirty="0">
                <a:solidFill>
                  <a:srgbClr val="000000"/>
                </a:solidFill>
              </a:rPr>
              <a:t>Single Prototype : Thin Gap (200</a:t>
            </a:r>
            <a:r>
              <a:rPr lang="el-GR" sz="1600" dirty="0">
                <a:solidFill>
                  <a:srgbClr val="000000"/>
                </a:solidFill>
              </a:rPr>
              <a:t>μ</a:t>
            </a:r>
            <a:r>
              <a:rPr lang="en-US" sz="1600" dirty="0">
                <a:solidFill>
                  <a:srgbClr val="000000"/>
                </a:solidFill>
              </a:rPr>
              <a:t>m) with MgF2 </a:t>
            </a:r>
            <a:br>
              <a:rPr lang="en-US" sz="1600" dirty="0">
                <a:solidFill>
                  <a:srgbClr val="000000"/>
                </a:solidFill>
              </a:rPr>
            </a:br>
            <a:r>
              <a:rPr lang="en-US" sz="1600" dirty="0">
                <a:solidFill>
                  <a:srgbClr val="000000"/>
                </a:solidFill>
              </a:rPr>
              <a:t>&amp; </a:t>
            </a:r>
            <a:r>
              <a:rPr lang="en-US" sz="1600" dirty="0" err="1">
                <a:solidFill>
                  <a:srgbClr val="000000"/>
                </a:solidFill>
              </a:rPr>
              <a:t>CsI</a:t>
            </a:r>
            <a:r>
              <a:rPr lang="en-US" sz="1600" dirty="0">
                <a:solidFill>
                  <a:srgbClr val="000000"/>
                </a:solidFill>
              </a:rPr>
              <a:t> photocathode</a:t>
            </a:r>
          </a:p>
        </p:txBody>
      </p:sp>
      <p:sp>
        <p:nvSpPr>
          <p:cNvPr id="5" name="Date Placeholder 4"/>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16776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03F3C9-965B-9297-D7A8-BF75A51C5AEF}"/>
              </a:ext>
            </a:extLst>
          </p:cNvPr>
          <p:cNvSpPr txBox="1">
            <a:spLocks noGrp="1"/>
          </p:cNvSpPr>
          <p:nvPr>
            <p:ph type="title"/>
          </p:nvPr>
        </p:nvSpPr>
        <p:spPr>
          <a:xfrm>
            <a:off x="1083394" y="207807"/>
            <a:ext cx="9266237" cy="424732"/>
          </a:xfrm>
          <a:prstGeom prst="rect">
            <a:avLst/>
          </a:prstGeom>
          <a:noFill/>
        </p:spPr>
        <p:txBody>
          <a:bodyPr wrap="square">
            <a:spAutoFit/>
          </a:bodyPr>
          <a:lstStyle/>
          <a:p>
            <a:r>
              <a:rPr lang="en-US" sz="2400" dirty="0">
                <a:solidFill>
                  <a:srgbClr val="FF0000"/>
                </a:solidFill>
              </a:rPr>
              <a:t>What is our motivation?</a:t>
            </a:r>
          </a:p>
        </p:txBody>
      </p:sp>
      <p:sp>
        <p:nvSpPr>
          <p:cNvPr id="6" name="Espace réservé du contenu 2">
            <a:extLst>
              <a:ext uri="{FF2B5EF4-FFF2-40B4-BE49-F238E27FC236}">
                <a16:creationId xmlns:a16="http://schemas.microsoft.com/office/drawing/2014/main" id="{344334BD-A34F-BFDE-52CA-053A733AA4C6}"/>
              </a:ext>
            </a:extLst>
          </p:cNvPr>
          <p:cNvSpPr txBox="1">
            <a:spLocks/>
          </p:cNvSpPr>
          <p:nvPr/>
        </p:nvSpPr>
        <p:spPr>
          <a:xfrm>
            <a:off x="236576" y="1193467"/>
            <a:ext cx="7962787" cy="2826666"/>
          </a:xfrm>
          <a:prstGeom prst="rect">
            <a:avLst/>
          </a:prstGeom>
        </p:spPr>
        <p:txBody>
          <a:bodyPr wrap="non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200" b="1" dirty="0">
                <a:solidFill>
                  <a:srgbClr val="C81F1F"/>
                </a:solidFill>
              </a:rPr>
              <a:t>Tracking challenges for HL-LHC</a:t>
            </a:r>
            <a:r>
              <a:rPr lang="en-US" sz="2200" dirty="0">
                <a:solidFill>
                  <a:srgbClr val="C81F1F"/>
                </a:solidFill>
              </a:rPr>
              <a:t>:</a:t>
            </a:r>
            <a:endParaRPr lang="en-US" sz="2200" dirty="0"/>
          </a:p>
          <a:p>
            <a:pPr marL="742950" lvl="3" indent="-285750">
              <a:buFont typeface="Arial" panose="020B0604020202020204" pitchFamily="34" charset="0"/>
              <a:buChar char="•"/>
            </a:pPr>
            <a:r>
              <a:rPr lang="en-US" sz="2200" dirty="0"/>
              <a:t>LHC will go to higher energy &amp; luminosity</a:t>
            </a:r>
          </a:p>
          <a:p>
            <a:pPr marL="1200150" lvl="4" indent="-285750">
              <a:buFont typeface="Arial" panose="020B0604020202020204" pitchFamily="34" charset="0"/>
              <a:buChar char="•"/>
            </a:pPr>
            <a:r>
              <a:rPr lang="en-US" sz="2200" b="1" dirty="0"/>
              <a:t>5x</a:t>
            </a:r>
            <a:r>
              <a:rPr lang="en-US" sz="2200" dirty="0"/>
              <a:t> nominal </a:t>
            </a:r>
            <a:r>
              <a:rPr lang="en-US" sz="2200" dirty="0" err="1"/>
              <a:t>instaneous</a:t>
            </a:r>
            <a:r>
              <a:rPr lang="en-US" sz="2200" dirty="0"/>
              <a:t> luminosity </a:t>
            </a:r>
            <a:r>
              <a:rPr lang="en-US" sz="2200" dirty="0">
                <a:sym typeface="Wingdings" panose="05000000000000000000" pitchFamily="2" charset="2"/>
              </a:rPr>
              <a:t> Increased particle densities </a:t>
            </a:r>
          </a:p>
          <a:p>
            <a:pPr marL="1200150" lvl="4" indent="-285750">
              <a:buFont typeface="Arial" panose="020B0604020202020204" pitchFamily="34" charset="0"/>
              <a:buChar char="•"/>
            </a:pPr>
            <a:r>
              <a:rPr lang="en-US" sz="2200" b="1" dirty="0">
                <a:sym typeface="Wingdings" panose="05000000000000000000" pitchFamily="2" charset="2"/>
              </a:rPr>
              <a:t>20x</a:t>
            </a:r>
            <a:r>
              <a:rPr lang="en-US" sz="2200" dirty="0">
                <a:sym typeface="Wingdings" panose="05000000000000000000" pitchFamily="2" charset="2"/>
              </a:rPr>
              <a:t> current integrated luminosity  Increased radiation damage </a:t>
            </a:r>
            <a:endParaRPr lang="en-US" sz="2200" dirty="0"/>
          </a:p>
          <a:p>
            <a:pPr marL="742950" lvl="3" indent="-285750">
              <a:buFont typeface="Arial" panose="020B0604020202020204" pitchFamily="34" charset="0"/>
              <a:buChar char="•"/>
            </a:pPr>
            <a:r>
              <a:rPr lang="en-US" sz="2200" dirty="0"/>
              <a:t>What are the needs:</a:t>
            </a:r>
          </a:p>
          <a:p>
            <a:pPr marL="1200150" lvl="4" indent="-285750">
              <a:buFont typeface="Arial" panose="020B0604020202020204" pitchFamily="34" charset="0"/>
              <a:buChar char="•"/>
            </a:pPr>
            <a:r>
              <a:rPr lang="en-US" sz="2200" dirty="0"/>
              <a:t>Reduction of mixing different events  due to pile-up</a:t>
            </a:r>
          </a:p>
          <a:p>
            <a:pPr marL="1200150" lvl="4" indent="-285750">
              <a:buFont typeface="Arial" panose="020B0604020202020204" pitchFamily="34" charset="0"/>
              <a:buChar char="•"/>
            </a:pPr>
            <a:r>
              <a:rPr lang="en-US" sz="2200" dirty="0"/>
              <a:t>Track to vertex association </a:t>
            </a:r>
            <a:r>
              <a:rPr lang="en-US" sz="2200" dirty="0">
                <a:sym typeface="Wingdings" panose="05000000000000000000" pitchFamily="2" charset="2"/>
              </a:rPr>
              <a:t> </a:t>
            </a:r>
            <a:r>
              <a:rPr lang="en-US" sz="2200" b="1" dirty="0">
                <a:sym typeface="Wingdings" panose="05000000000000000000" pitchFamily="2" charset="2"/>
              </a:rPr>
              <a:t>3D tracking with timing information</a:t>
            </a:r>
            <a:endParaRPr lang="en-US" sz="2200" b="1" u="sng" dirty="0">
              <a:solidFill>
                <a:schemeClr val="tx1"/>
              </a:solidFill>
            </a:endParaRPr>
          </a:p>
        </p:txBody>
      </p:sp>
      <p:sp>
        <p:nvSpPr>
          <p:cNvPr id="11" name="Espace réservé du contenu 2">
            <a:extLst>
              <a:ext uri="{FF2B5EF4-FFF2-40B4-BE49-F238E27FC236}">
                <a16:creationId xmlns:a16="http://schemas.microsoft.com/office/drawing/2014/main" id="{7762A2A2-5BB6-1242-EE3F-8F75E713DF5C}"/>
              </a:ext>
            </a:extLst>
          </p:cNvPr>
          <p:cNvSpPr txBox="1">
            <a:spLocks/>
          </p:cNvSpPr>
          <p:nvPr/>
        </p:nvSpPr>
        <p:spPr>
          <a:xfrm>
            <a:off x="3599723" y="624155"/>
            <a:ext cx="5487576" cy="5231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200" b="1" u="sng" dirty="0"/>
              <a:t>Timing with a few 10’s of Picosecond </a:t>
            </a:r>
          </a:p>
        </p:txBody>
      </p:sp>
      <p:sp>
        <p:nvSpPr>
          <p:cNvPr id="19" name="Footer Placeholder 18">
            <a:extLst>
              <a:ext uri="{FF2B5EF4-FFF2-40B4-BE49-F238E27FC236}">
                <a16:creationId xmlns:a16="http://schemas.microsoft.com/office/drawing/2014/main" id="{56484673-E6D7-E667-E57F-2AB4AE78E404}"/>
              </a:ext>
            </a:extLst>
          </p:cNvPr>
          <p:cNvSpPr>
            <a:spLocks noGrp="1"/>
          </p:cNvSpPr>
          <p:nvPr>
            <p:ph type="ftr" idx="12"/>
          </p:nvPr>
        </p:nvSpPr>
        <p:spPr>
          <a:xfrm>
            <a:off x="4056922" y="6491673"/>
            <a:ext cx="4992439" cy="365125"/>
          </a:xfrm>
        </p:spPr>
        <p:txBody>
          <a:bodyPr/>
          <a:lstStyle/>
          <a:p>
            <a:pPr algn="ctr"/>
            <a:r>
              <a:rPr lang="fr-FR" i="1"/>
              <a:t>Journées 2024 de l'atelier détecteurs gazeux</a:t>
            </a:r>
            <a:endParaRPr lang="fr-FR" dirty="0">
              <a:latin typeface="Times"/>
              <a:ea typeface="Times"/>
              <a:cs typeface="Times"/>
              <a:sym typeface="Times"/>
            </a:endParaRPr>
          </a:p>
        </p:txBody>
      </p:sp>
      <p:sp>
        <p:nvSpPr>
          <p:cNvPr id="22" name="TextBox 21">
            <a:extLst>
              <a:ext uri="{FF2B5EF4-FFF2-40B4-BE49-F238E27FC236}">
                <a16:creationId xmlns:a16="http://schemas.microsoft.com/office/drawing/2014/main" id="{9D916680-1695-3B9C-7894-C2ECE1B35E7A}"/>
              </a:ext>
            </a:extLst>
          </p:cNvPr>
          <p:cNvSpPr txBox="1"/>
          <p:nvPr/>
        </p:nvSpPr>
        <p:spPr>
          <a:xfrm>
            <a:off x="236576" y="3566393"/>
            <a:ext cx="8411074" cy="1723549"/>
          </a:xfrm>
          <a:prstGeom prst="rect">
            <a:avLst/>
          </a:prstGeom>
          <a:noFill/>
        </p:spPr>
        <p:txBody>
          <a:bodyPr wrap="square">
            <a:spAutoFit/>
          </a:bodyPr>
          <a:lstStyle/>
          <a:p>
            <a:pPr marL="342900" lvl="3" indent="-342900">
              <a:buFont typeface="Arial" panose="020B0604020202020204" pitchFamily="34" charset="0"/>
              <a:buChar char="•"/>
            </a:pPr>
            <a:r>
              <a:rPr lang="en-US" sz="2200" b="1" dirty="0">
                <a:solidFill>
                  <a:srgbClr val="C81F1F"/>
                </a:solidFill>
                <a:latin typeface="+mn-lt"/>
              </a:rPr>
              <a:t>Extra detector requirements:</a:t>
            </a:r>
            <a:endParaRPr lang="en-US" sz="2200" dirty="0">
              <a:solidFill>
                <a:srgbClr val="C81F1F"/>
              </a:solidFill>
              <a:latin typeface="+mn-lt"/>
            </a:endParaRPr>
          </a:p>
          <a:p>
            <a:pPr marL="800100" lvl="5" indent="-342900">
              <a:buFont typeface="Arial" panose="020B0604020202020204" pitchFamily="34" charset="0"/>
              <a:buChar char="•"/>
            </a:pPr>
            <a:r>
              <a:rPr lang="en-US" sz="2200" dirty="0">
                <a:solidFill>
                  <a:schemeClr val="tx1"/>
                </a:solidFill>
                <a:latin typeface="+mn-lt"/>
              </a:rPr>
              <a:t>Large area coverage</a:t>
            </a:r>
          </a:p>
          <a:p>
            <a:pPr marL="800100" lvl="5" indent="-342900">
              <a:buFont typeface="Arial" panose="020B0604020202020204" pitchFamily="34" charset="0"/>
              <a:buChar char="•"/>
            </a:pPr>
            <a:r>
              <a:rPr lang="en-US" sz="2200" dirty="0">
                <a:solidFill>
                  <a:schemeClr val="tx1"/>
                </a:solidFill>
                <a:latin typeface="+mn-lt"/>
              </a:rPr>
              <a:t>Resistance to aging effects</a:t>
            </a:r>
          </a:p>
          <a:p>
            <a:pPr marL="800100" lvl="5" indent="-342900">
              <a:buFont typeface="Arial" panose="020B0604020202020204" pitchFamily="34" charset="0"/>
              <a:buChar char="•"/>
            </a:pPr>
            <a:r>
              <a:rPr lang="en-US" sz="2200" dirty="0">
                <a:solidFill>
                  <a:schemeClr val="tx1"/>
                </a:solidFill>
                <a:latin typeface="+mn-lt"/>
              </a:rPr>
              <a:t>Multi-pad readout tracking</a:t>
            </a:r>
            <a:r>
              <a:rPr lang="en-US" sz="1800" dirty="0">
                <a:solidFill>
                  <a:schemeClr val="tx1"/>
                </a:solidFill>
                <a:latin typeface="+mn-lt"/>
              </a:rPr>
              <a:t> </a:t>
            </a:r>
          </a:p>
          <a:p>
            <a:pPr lvl="3"/>
            <a:r>
              <a:rPr lang="en-US" sz="1800" u="sng" dirty="0">
                <a:solidFill>
                  <a:schemeClr val="tx1"/>
                </a:solidFill>
              </a:rPr>
              <a:t> </a:t>
            </a:r>
            <a:endParaRPr lang="el-GR" sz="1800" dirty="0"/>
          </a:p>
        </p:txBody>
      </p:sp>
      <p:sp>
        <p:nvSpPr>
          <p:cNvPr id="25" name="Slide Number Placeholder 24">
            <a:extLst>
              <a:ext uri="{FF2B5EF4-FFF2-40B4-BE49-F238E27FC236}">
                <a16:creationId xmlns:a16="http://schemas.microsoft.com/office/drawing/2014/main" id="{344A02BB-F237-B3B4-9BD0-A09EB460E08E}"/>
              </a:ext>
            </a:extLst>
          </p:cNvPr>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4</a:t>
            </a:fld>
            <a:endParaRPr lang="fr-FR" sz="1000" dirty="0">
              <a:solidFill>
                <a:srgbClr val="666666"/>
              </a:solidFill>
              <a:cs typeface="Times" panose="02020603050405020304" pitchFamily="18" charset="0"/>
            </a:endParaRPr>
          </a:p>
        </p:txBody>
      </p:sp>
      <p:sp>
        <p:nvSpPr>
          <p:cNvPr id="16" name="CustomShape 12">
            <a:extLst>
              <a:ext uri="{FF2B5EF4-FFF2-40B4-BE49-F238E27FC236}">
                <a16:creationId xmlns:a16="http://schemas.microsoft.com/office/drawing/2014/main" id="{0FC9F06B-AB68-EF58-747E-CF42ADE2522B}"/>
              </a:ext>
            </a:extLst>
          </p:cNvPr>
          <p:cNvSpPr/>
          <p:nvPr/>
        </p:nvSpPr>
        <p:spPr>
          <a:xfrm>
            <a:off x="8067650" y="4390912"/>
            <a:ext cx="3736182" cy="1217985"/>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800" b="1" u="sng" spc="-1" dirty="0">
                <a:latin typeface="Arial"/>
                <a:ea typeface="Noto Sans CJK SC"/>
              </a:rPr>
              <a:t>Giant improvement ~ </a:t>
            </a:r>
            <a:br>
              <a:rPr lang="en-US" sz="1800" b="1" u="sng" spc="-1" dirty="0">
                <a:latin typeface="Arial"/>
                <a:ea typeface="Noto Sans CJK SC"/>
              </a:rPr>
            </a:br>
            <a:br>
              <a:rPr lang="en-US" sz="1800" b="1" u="sng" spc="-1" dirty="0">
                <a:latin typeface="Arial"/>
                <a:ea typeface="Noto Sans CJK SC"/>
              </a:rPr>
            </a:br>
            <a:r>
              <a:rPr lang="en-US" sz="1800" b="1" u="sng" spc="-1" dirty="0">
                <a:latin typeface="Arial"/>
                <a:ea typeface="Noto Sans CJK SC"/>
              </a:rPr>
              <a:t>3 orders of magnitude</a:t>
            </a:r>
            <a:br>
              <a:rPr lang="en-US" sz="1800" b="1" u="sng" spc="-1" dirty="0">
                <a:latin typeface="Arial"/>
                <a:ea typeface="Noto Sans CJK SC"/>
              </a:rPr>
            </a:br>
            <a:br>
              <a:rPr lang="en-US" sz="1800" b="1" u="sng" spc="-1" dirty="0">
                <a:latin typeface="Arial"/>
                <a:ea typeface="Noto Sans CJK SC"/>
              </a:rPr>
            </a:br>
            <a:r>
              <a:rPr lang="en-US" sz="1800" b="1" u="sng" spc="-1" dirty="0">
                <a:latin typeface="Arial"/>
                <a:ea typeface="Noto Sans CJK SC"/>
              </a:rPr>
              <a:t>compared to standard MPGDs</a:t>
            </a:r>
            <a:endParaRPr lang="en-US" sz="1800" b="1" u="sng" strike="noStrike" spc="-1" dirty="0">
              <a:latin typeface="Arial"/>
              <a:ea typeface="Noto Sans CJK SC"/>
            </a:endParaRPr>
          </a:p>
        </p:txBody>
      </p:sp>
      <p:sp>
        <p:nvSpPr>
          <p:cNvPr id="15" name="TextBox 14">
            <a:extLst>
              <a:ext uri="{FF2B5EF4-FFF2-40B4-BE49-F238E27FC236}">
                <a16:creationId xmlns:a16="http://schemas.microsoft.com/office/drawing/2014/main" id="{9D916680-1695-3B9C-7894-C2ECE1B35E7A}"/>
              </a:ext>
            </a:extLst>
          </p:cNvPr>
          <p:cNvSpPr txBox="1"/>
          <p:nvPr/>
        </p:nvSpPr>
        <p:spPr>
          <a:xfrm>
            <a:off x="236576" y="5035898"/>
            <a:ext cx="8063362" cy="1477431"/>
          </a:xfrm>
          <a:prstGeom prst="rect">
            <a:avLst/>
          </a:prstGeom>
          <a:noFill/>
        </p:spPr>
        <p:txBody>
          <a:bodyPr wrap="square">
            <a:spAutoFit/>
          </a:bodyPr>
          <a:lstStyle/>
          <a:p>
            <a:pPr marL="342900" lvl="3" indent="-342900">
              <a:buFont typeface="Arial" panose="020B0604020202020204" pitchFamily="34" charset="0"/>
              <a:buChar char="•"/>
            </a:pPr>
            <a:r>
              <a:rPr lang="en-US" sz="2200" b="1" dirty="0">
                <a:solidFill>
                  <a:srgbClr val="C81F1F"/>
                </a:solidFill>
              </a:rPr>
              <a:t>Detector Technologies </a:t>
            </a:r>
          </a:p>
          <a:p>
            <a:pPr marL="742950" lvl="1" indent="-285750">
              <a:buFont typeface="Arial" panose="020B0604020202020204" pitchFamily="34" charset="0"/>
              <a:buChar char="•"/>
            </a:pPr>
            <a:r>
              <a:rPr lang="en-US" sz="2200" b="1" dirty="0"/>
              <a:t>Gaseous detectors</a:t>
            </a:r>
          </a:p>
          <a:p>
            <a:pPr marL="1200150" lvl="2" indent="-285750">
              <a:buFont typeface="Arial" panose="020B0604020202020204" pitchFamily="34" charset="0"/>
              <a:buChar char="•"/>
            </a:pPr>
            <a:r>
              <a:rPr lang="en-US" sz="2200" dirty="0"/>
              <a:t>Resistive Plate Chambers (RPCs) </a:t>
            </a:r>
            <a:r>
              <a:rPr lang="en-US" sz="2200" dirty="0">
                <a:solidFill>
                  <a:prstClr val="black"/>
                </a:solidFill>
              </a:rPr>
              <a:t>(</a:t>
            </a:r>
            <a:r>
              <a:rPr lang="en-US" sz="2200" dirty="0" err="1">
                <a:solidFill>
                  <a:prstClr val="black"/>
                </a:solidFill>
              </a:rPr>
              <a:t>σ</a:t>
            </a:r>
            <a:r>
              <a:rPr lang="en-US" sz="2200" baseline="-25000" dirty="0" err="1">
                <a:solidFill>
                  <a:prstClr val="black"/>
                </a:solidFill>
              </a:rPr>
              <a:t>t</a:t>
            </a:r>
            <a:r>
              <a:rPr lang="en-US" sz="2200" dirty="0">
                <a:solidFill>
                  <a:prstClr val="black"/>
                </a:solidFill>
              </a:rPr>
              <a:t> ~ 30 </a:t>
            </a:r>
            <a:r>
              <a:rPr lang="en-US" sz="2200" dirty="0" err="1">
                <a:solidFill>
                  <a:prstClr val="black"/>
                </a:solidFill>
              </a:rPr>
              <a:t>ps</a:t>
            </a:r>
            <a:r>
              <a:rPr lang="en-US" sz="2200" dirty="0">
                <a:solidFill>
                  <a:prstClr val="black"/>
                </a:solidFill>
              </a:rPr>
              <a:t>)</a:t>
            </a:r>
          </a:p>
          <a:p>
            <a:pPr marL="1200150" lvl="2" indent="-285750">
              <a:buFont typeface="Arial" panose="020B0604020202020204" pitchFamily="34" charset="0"/>
              <a:buChar char="•"/>
            </a:pPr>
            <a:r>
              <a:rPr lang="en-US" sz="2200" dirty="0">
                <a:solidFill>
                  <a:prstClr val="black"/>
                </a:solidFill>
              </a:rPr>
              <a:t>Micro-Pattern Gaseous Detectors (</a:t>
            </a:r>
            <a:r>
              <a:rPr lang="en-US" sz="2200" dirty="0" err="1"/>
              <a:t>σ</a:t>
            </a:r>
            <a:r>
              <a:rPr lang="en-US" sz="2200" baseline="-25000" dirty="0" err="1"/>
              <a:t>t</a:t>
            </a:r>
            <a:r>
              <a:rPr lang="en-US" sz="2200" dirty="0"/>
              <a:t> ~ 1 ns</a:t>
            </a:r>
            <a:r>
              <a:rPr lang="en-US" sz="2200" dirty="0">
                <a:solidFill>
                  <a:prstClr val="black"/>
                </a:solidFill>
              </a:rPr>
              <a:t>)</a:t>
            </a:r>
            <a:r>
              <a:rPr lang="en-US" sz="2200" u="sng" dirty="0">
                <a:solidFill>
                  <a:schemeClr val="tx1"/>
                </a:solidFill>
              </a:rPr>
              <a:t> </a:t>
            </a:r>
            <a:endParaRPr lang="el-GR" sz="2200" dirty="0"/>
          </a:p>
        </p:txBody>
      </p:sp>
    </p:spTree>
    <p:extLst>
      <p:ext uri="{BB962C8B-B14F-4D97-AF65-F5344CB8AC3E}">
        <p14:creationId xmlns:p14="http://schemas.microsoft.com/office/powerpoint/2010/main" val="1353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22" grpId="0"/>
      <p:bldP spid="16"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477555" y="379100"/>
            <a:ext cx="10728325" cy="565661"/>
          </a:xfrm>
        </p:spPr>
        <p:txBody>
          <a:bodyPr>
            <a:normAutofit/>
          </a:bodyPr>
          <a:lstStyle/>
          <a:p>
            <a:r>
              <a:rPr lang="da-DK" sz="2800" dirty="0">
                <a:solidFill>
                  <a:srgbClr val="E50019"/>
                </a:solidFill>
              </a:rPr>
              <a:t>The PICOSEC Micromegas Technology</a:t>
            </a:r>
            <a:endParaRPr lang="fr-FR" sz="2800" dirty="0">
              <a:solidFill>
                <a:srgbClr val="E50019"/>
              </a:solidFill>
            </a:endParaRPr>
          </a:p>
        </p:txBody>
      </p:sp>
      <p:grpSp>
        <p:nvGrpSpPr>
          <p:cNvPr id="2" name="Group 1">
            <a:extLst>
              <a:ext uri="{FF2B5EF4-FFF2-40B4-BE49-F238E27FC236}">
                <a16:creationId xmlns:a16="http://schemas.microsoft.com/office/drawing/2014/main" id="{EAB19763-C534-FEBA-6EA8-DF7DEE7DAE14}"/>
              </a:ext>
            </a:extLst>
          </p:cNvPr>
          <p:cNvGrpSpPr/>
          <p:nvPr/>
        </p:nvGrpSpPr>
        <p:grpSpPr>
          <a:xfrm>
            <a:off x="1241025" y="873929"/>
            <a:ext cx="5101160" cy="2972806"/>
            <a:chOff x="1241025" y="873929"/>
            <a:chExt cx="5101160" cy="2972806"/>
          </a:xfrm>
        </p:grpSpPr>
        <p:grpSp>
          <p:nvGrpSpPr>
            <p:cNvPr id="9" name="Group 8"/>
            <p:cNvGrpSpPr/>
            <p:nvPr/>
          </p:nvGrpSpPr>
          <p:grpSpPr>
            <a:xfrm>
              <a:off x="1764415" y="873929"/>
              <a:ext cx="3115078" cy="2517021"/>
              <a:chOff x="164666" y="1398982"/>
              <a:chExt cx="3745786" cy="3026640"/>
            </a:xfrm>
          </p:grpSpPr>
          <p:grpSp>
            <p:nvGrpSpPr>
              <p:cNvPr id="10" name="Group 9"/>
              <p:cNvGrpSpPr/>
              <p:nvPr/>
            </p:nvGrpSpPr>
            <p:grpSpPr>
              <a:xfrm>
                <a:off x="164666" y="1398982"/>
                <a:ext cx="3745786" cy="3026640"/>
                <a:chOff x="164666" y="1398982"/>
                <a:chExt cx="3745786" cy="3026640"/>
              </a:xfrm>
            </p:grpSpPr>
            <p:pic>
              <p:nvPicPr>
                <p:cNvPr id="16" name="7 Imagen"/>
                <p:cNvPicPr>
                  <a:picLocks noChangeAspect="1"/>
                </p:cNvPicPr>
                <p:nvPr/>
              </p:nvPicPr>
              <p:blipFill rotWithShape="1">
                <a:blip r:embed="rId3">
                  <a:extLst>
                    <a:ext uri="{28A0092B-C50C-407E-A947-70E740481C1C}">
                      <a14:useLocalDpi xmlns:a14="http://schemas.microsoft.com/office/drawing/2010/main" val="0"/>
                    </a:ext>
                  </a:extLst>
                </a:blip>
                <a:srcRect l="3069" t="6208" r="3357"/>
                <a:stretch/>
              </p:blipFill>
              <p:spPr>
                <a:xfrm>
                  <a:off x="164666" y="1609718"/>
                  <a:ext cx="3745786" cy="2815904"/>
                </a:xfrm>
                <a:prstGeom prst="rect">
                  <a:avLst/>
                </a:prstGeom>
              </p:spPr>
            </p:pic>
            <p:cxnSp>
              <p:nvCxnSpPr>
                <p:cNvPr id="17" name="Straight Arrow Connector 16"/>
                <p:cNvCxnSpPr/>
                <p:nvPr/>
              </p:nvCxnSpPr>
              <p:spPr>
                <a:xfrm flipH="1">
                  <a:off x="1896414" y="1398982"/>
                  <a:ext cx="864096" cy="233393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420103" y="221913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292647" y="251367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60341" y="291183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06060" y="277161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flipV="1">
                <a:off x="2465822" y="2091681"/>
                <a:ext cx="5410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BF357A06-9C0C-1A4D-FABE-6F0FD691A68A}"/>
                </a:ext>
              </a:extLst>
            </p:cNvPr>
            <p:cNvSpPr txBox="1"/>
            <p:nvPr/>
          </p:nvSpPr>
          <p:spPr>
            <a:xfrm>
              <a:off x="1241025" y="3231182"/>
              <a:ext cx="5101160" cy="615553"/>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a:t>Y. </a:t>
              </a:r>
              <a:r>
                <a:rPr lang="en-GB" sz="800" dirty="0" err="1"/>
                <a:t>Giomataris</a:t>
              </a:r>
              <a:r>
                <a:rPr lang="en-GB" sz="800" dirty="0"/>
                <a:t>, P. </a:t>
              </a:r>
              <a:r>
                <a:rPr lang="en-GB" sz="800" dirty="0" err="1"/>
                <a:t>Rebourgeard</a:t>
              </a:r>
              <a:r>
                <a:rPr lang="en-GB" sz="800" dirty="0"/>
                <a:t>, J.P. Robert and G. </a:t>
              </a:r>
              <a:r>
                <a:rPr lang="en-GB" sz="800" dirty="0" err="1"/>
                <a:t>Charpak</a:t>
              </a:r>
              <a:r>
                <a:rPr lang="en-GB" sz="800" dirty="0"/>
                <a:t>, </a:t>
              </a:r>
              <a:br>
                <a:rPr lang="en-GB" sz="800" dirty="0"/>
              </a:br>
              <a:r>
                <a:rPr lang="en-GB" sz="800" i="1" dirty="0">
                  <a:cs typeface="Times New Roman" panose="02020603050405020304" pitchFamily="18" charset="0"/>
                </a:rPr>
                <a:t>“</a:t>
              </a:r>
              <a:r>
                <a:rPr lang="en-GB" sz="800" i="1" dirty="0" err="1">
                  <a:cs typeface="Times New Roman" panose="02020603050405020304" pitchFamily="18" charset="0"/>
                </a:rPr>
                <a:t>Micromegas</a:t>
              </a:r>
              <a:r>
                <a:rPr lang="en-GB" sz="800" i="1" dirty="0">
                  <a:cs typeface="Times New Roman" panose="02020603050405020304" pitchFamily="18" charset="0"/>
                </a:rPr>
                <a:t>: A high-granularity position sensitive gaseous detector for high particle-flux environments”, </a:t>
              </a:r>
              <a:br>
                <a:rPr lang="en-GB" sz="800" i="1" dirty="0">
                  <a:cs typeface="Times New Roman" panose="02020603050405020304" pitchFamily="18" charset="0"/>
                </a:rPr>
              </a:b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376 (1996) 29</a:t>
              </a:r>
              <a:endParaRPr lang="en-US" sz="800" dirty="0">
                <a:sym typeface="Wingdings" panose="05000000000000000000" pitchFamily="2" charset="2"/>
              </a:endParaRPr>
            </a:p>
            <a:p>
              <a:endParaRPr lang="el-GR" sz="1000" i="1" dirty="0">
                <a:cs typeface="Vijaya" panose="020B0502040204020203" pitchFamily="18" charset="0"/>
              </a:endParaRPr>
            </a:p>
          </p:txBody>
        </p:sp>
      </p:grpSp>
      <p:grpSp>
        <p:nvGrpSpPr>
          <p:cNvPr id="29" name="Group 28">
            <a:extLst>
              <a:ext uri="{FF2B5EF4-FFF2-40B4-BE49-F238E27FC236}">
                <a16:creationId xmlns:a16="http://schemas.microsoft.com/office/drawing/2014/main" id="{F2C4BC6E-E862-A628-5AD3-91E0450A8225}"/>
              </a:ext>
            </a:extLst>
          </p:cNvPr>
          <p:cNvGrpSpPr/>
          <p:nvPr/>
        </p:nvGrpSpPr>
        <p:grpSpPr>
          <a:xfrm>
            <a:off x="65900" y="3774435"/>
            <a:ext cx="5992844" cy="2371165"/>
            <a:chOff x="65900" y="3774435"/>
            <a:chExt cx="5992844" cy="2371165"/>
          </a:xfrm>
        </p:grpSpPr>
        <p:pic>
          <p:nvPicPr>
            <p:cNvPr id="18" name="Picture 171"/>
            <p:cNvPicPr/>
            <p:nvPr/>
          </p:nvPicPr>
          <p:blipFill>
            <a:blip r:embed="rId4">
              <a:alphaModFix/>
            </a:blip>
            <a:stretch/>
          </p:blipFill>
          <p:spPr>
            <a:xfrm>
              <a:off x="941464" y="3774435"/>
              <a:ext cx="5117280" cy="1987680"/>
            </a:xfrm>
            <a:prstGeom prst="rect">
              <a:avLst/>
            </a:prstGeom>
            <a:ln>
              <a:noFill/>
            </a:ln>
          </p:spPr>
        </p:pic>
        <p:sp>
          <p:nvSpPr>
            <p:cNvPr id="20" name="TextBox 19">
              <a:extLst>
                <a:ext uri="{FF2B5EF4-FFF2-40B4-BE49-F238E27FC236}">
                  <a16:creationId xmlns:a16="http://schemas.microsoft.com/office/drawing/2014/main" id="{BF357A06-9C0C-1A4D-FABE-6F0FD691A68A}"/>
                </a:ext>
              </a:extLst>
            </p:cNvPr>
            <p:cNvSpPr txBox="1"/>
            <p:nvPr/>
          </p:nvSpPr>
          <p:spPr>
            <a:xfrm>
              <a:off x="65900" y="5683935"/>
              <a:ext cx="3187640" cy="461665"/>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J.Bortfeldt</a:t>
              </a:r>
              <a:r>
                <a:rPr lang="en-GB" sz="800" dirty="0"/>
                <a:t>, et al.,</a:t>
              </a:r>
              <a:r>
                <a:rPr lang="en-GB" sz="800" i="1" dirty="0">
                  <a:cs typeface="Times New Roman" panose="02020603050405020304" pitchFamily="18" charset="0"/>
                </a:rPr>
                <a:t> “PICOSEC: Charged particle timing at sub-25 picosecond precision with a </a:t>
              </a:r>
              <a:r>
                <a:rPr lang="en-GB" sz="800" i="1" dirty="0" err="1">
                  <a:cs typeface="Times New Roman" panose="02020603050405020304" pitchFamily="18" charset="0"/>
                </a:rPr>
                <a:t>Micromegas</a:t>
              </a:r>
              <a:r>
                <a:rPr lang="en-GB" sz="800" i="1" dirty="0">
                  <a:cs typeface="Times New Roman" panose="02020603050405020304" pitchFamily="18" charset="0"/>
                </a:rPr>
                <a:t> based detector”, </a:t>
              </a:r>
              <a:r>
                <a:rPr lang="en-US" sz="800" i="1" dirty="0">
                  <a:solidFill>
                    <a:srgbClr val="0070C0"/>
                  </a:solidFill>
                  <a:latin typeface="Vijaya" panose="020B0502040204020203" pitchFamily="18" charset="0"/>
                  <a:ea typeface="Noto Serif CJK SC"/>
                  <a:cs typeface="Vijaya" panose="020B0502040204020203" pitchFamily="18" charset="0"/>
                  <a:hlinkClick r:id="rId5"/>
                </a:rPr>
                <a:t>https://doi.org/10.1016/j.nima.2018.04.033</a:t>
              </a:r>
              <a:endParaRPr lang="el-GR" sz="1000" i="1" dirty="0">
                <a:solidFill>
                  <a:srgbClr val="0070C0"/>
                </a:solidFill>
                <a:cs typeface="Vijaya" panose="020B0502040204020203" pitchFamily="18" charset="0"/>
              </a:endParaRPr>
            </a:p>
          </p:txBody>
        </p:sp>
      </p:grpSp>
      <p:grpSp>
        <p:nvGrpSpPr>
          <p:cNvPr id="5" name="Group 4">
            <a:extLst>
              <a:ext uri="{FF2B5EF4-FFF2-40B4-BE49-F238E27FC236}">
                <a16:creationId xmlns:a16="http://schemas.microsoft.com/office/drawing/2014/main" id="{A28A1AC5-95F1-9DAA-023C-CB66607E7A5B}"/>
              </a:ext>
            </a:extLst>
          </p:cNvPr>
          <p:cNvGrpSpPr/>
          <p:nvPr/>
        </p:nvGrpSpPr>
        <p:grpSpPr>
          <a:xfrm>
            <a:off x="3389172" y="1442646"/>
            <a:ext cx="3354900" cy="863048"/>
            <a:chOff x="3389172" y="1442646"/>
            <a:chExt cx="3354900" cy="863048"/>
          </a:xfrm>
        </p:grpSpPr>
        <p:sp>
          <p:nvSpPr>
            <p:cNvPr id="21" name="CustomShape 12"/>
            <p:cNvSpPr/>
            <p:nvPr/>
          </p:nvSpPr>
          <p:spPr>
            <a:xfrm rot="6586236">
              <a:off x="3132958" y="1698860"/>
              <a:ext cx="863048" cy="350620"/>
            </a:xfrm>
            <a:prstGeom prst="ellipse">
              <a:avLst/>
            </a:prstGeom>
            <a:noFill/>
            <a:ln>
              <a:solidFill>
                <a:srgbClr val="E50019"/>
              </a:solidFill>
            </a:ln>
          </p:spPr>
          <p:style>
            <a:lnRef idx="2">
              <a:schemeClr val="accent6"/>
            </a:lnRef>
            <a:fillRef idx="1">
              <a:schemeClr val="lt1"/>
            </a:fillRef>
            <a:effectRef idx="0">
              <a:schemeClr val="accent6"/>
            </a:effectRef>
            <a:fontRef idx="minor">
              <a:schemeClr val="dk1"/>
            </a:fontRef>
          </p:style>
          <p:txBody>
            <a:bodyPr/>
            <a:lstStyle/>
            <a:p>
              <a:endParaRPr lang="el-GR"/>
            </a:p>
          </p:txBody>
        </p:sp>
        <p:sp>
          <p:nvSpPr>
            <p:cNvPr id="22" name="Line 13"/>
            <p:cNvSpPr/>
            <p:nvPr/>
          </p:nvSpPr>
          <p:spPr>
            <a:xfrm flipV="1">
              <a:off x="3837405" y="1556791"/>
              <a:ext cx="2906667" cy="360153"/>
            </a:xfrm>
            <a:prstGeom prst="line">
              <a:avLst/>
            </a:prstGeom>
            <a:ln w="9525" cap="flat" cmpd="sng" algn="ctr">
              <a:solidFill>
                <a:srgbClr val="E50019"/>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a:lstStyle/>
            <a:p>
              <a:endParaRPr lang="el-GR"/>
            </a:p>
          </p:txBody>
        </p:sp>
      </p:grpSp>
      <p:sp>
        <p:nvSpPr>
          <p:cNvPr id="23" name="Line 4"/>
          <p:cNvSpPr/>
          <p:nvPr/>
        </p:nvSpPr>
        <p:spPr>
          <a:xfrm>
            <a:off x="6384032" y="949491"/>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24" name="TextBox 9"/>
          <p:cNvSpPr txBox="1"/>
          <p:nvPr/>
        </p:nvSpPr>
        <p:spPr>
          <a:xfrm>
            <a:off x="6540215" y="1265597"/>
            <a:ext cx="5670551" cy="16158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000" b="1" dirty="0">
                <a:solidFill>
                  <a:srgbClr val="000000"/>
                </a:solidFill>
              </a:rPr>
              <a:t>Limitations of the </a:t>
            </a:r>
            <a:r>
              <a:rPr lang="en-US" sz="2000" b="1" dirty="0" err="1">
                <a:solidFill>
                  <a:srgbClr val="000000"/>
                </a:solidFill>
              </a:rPr>
              <a:t>Micromegas</a:t>
            </a:r>
            <a:r>
              <a:rPr lang="en-US" sz="2000" b="1" dirty="0">
                <a:solidFill>
                  <a:srgbClr val="000000"/>
                </a:solidFill>
              </a:rPr>
              <a:t> Timing Potential</a:t>
            </a:r>
            <a:r>
              <a:rPr lang="en-US" sz="2000" dirty="0">
                <a:solidFill>
                  <a:srgbClr val="000000"/>
                </a:solidFill>
              </a:rPr>
              <a:t> </a:t>
            </a:r>
          </a:p>
          <a:p>
            <a:pPr marL="647715" lvl="1" indent="-342900">
              <a:lnSpc>
                <a:spcPts val="2079"/>
              </a:lnSpc>
              <a:buFont typeface="Courier New" panose="02070309020205020404" pitchFamily="49" charset="0"/>
              <a:buChar char="o"/>
            </a:pPr>
            <a:r>
              <a:rPr lang="en-US" sz="2000" dirty="0">
                <a:solidFill>
                  <a:srgbClr val="000000"/>
                </a:solidFill>
              </a:rPr>
              <a:t>Stochastic nature of ionization </a:t>
            </a:r>
          </a:p>
          <a:p>
            <a:pPr marL="647715" lvl="1" indent="-342900">
              <a:lnSpc>
                <a:spcPts val="2079"/>
              </a:lnSpc>
              <a:buFont typeface="Courier New" panose="02070309020205020404" pitchFamily="49" charset="0"/>
              <a:buChar char="o"/>
            </a:pPr>
            <a:r>
              <a:rPr lang="en-US" sz="2000" dirty="0">
                <a:solidFill>
                  <a:srgbClr val="000000"/>
                </a:solidFill>
              </a:rPr>
              <a:t>Randomness of last ionization </a:t>
            </a:r>
          </a:p>
          <a:p>
            <a:pPr marL="647715" lvl="1" indent="-342900">
              <a:lnSpc>
                <a:spcPts val="2079"/>
              </a:lnSpc>
              <a:buFont typeface="Courier New" panose="02070309020205020404" pitchFamily="49" charset="0"/>
              <a:buChar char="o"/>
            </a:pPr>
            <a:r>
              <a:rPr lang="en-US" sz="2000" dirty="0">
                <a:solidFill>
                  <a:srgbClr val="000000"/>
                </a:solidFill>
              </a:rPr>
              <a:t>Time jitter of a few ns </a:t>
            </a:r>
          </a:p>
          <a:p>
            <a:pPr marL="609630" lvl="1" indent="-304815">
              <a:lnSpc>
                <a:spcPts val="2079"/>
              </a:lnSpc>
              <a:buFont typeface="Arial" panose="020B0604020202020204" pitchFamily="34" charset="0"/>
              <a:buChar char="•"/>
            </a:pPr>
            <a:endParaRPr lang="en-US" sz="1733" dirty="0">
              <a:solidFill>
                <a:srgbClr val="7E232E"/>
              </a:solidFill>
            </a:endParaRPr>
          </a:p>
        </p:txBody>
      </p:sp>
      <p:sp>
        <p:nvSpPr>
          <p:cNvPr id="3" name="Slide Number Placeholder 2"/>
          <p:cNvSpPr>
            <a:spLocks noGrp="1"/>
          </p:cNvSpPr>
          <p:nvPr>
            <p:ph type="sldNum" sz="quarter" idx="12"/>
          </p:nvPr>
        </p:nvSpPr>
        <p:spPr/>
        <p:txBody>
          <a:bodyPr/>
          <a:lstStyle/>
          <a:p>
            <a:fld id="{0CBC77A0-1F4E-42FF-9FFC-F45C3A64AF90}" type="slidenum">
              <a:rPr lang="fr-FR" smtClean="0"/>
              <a:t>5</a:t>
            </a:fld>
            <a:endParaRPr lang="fr-FR"/>
          </a:p>
        </p:txBody>
      </p:sp>
      <p:sp>
        <p:nvSpPr>
          <p:cNvPr id="4" name="Footer Placeholder 3"/>
          <p:cNvSpPr>
            <a:spLocks noGrp="1"/>
          </p:cNvSpPr>
          <p:nvPr>
            <p:ph type="ftr" sz="quarter" idx="11"/>
          </p:nvPr>
        </p:nvSpPr>
        <p:spPr>
          <a:xfrm>
            <a:off x="4985348" y="6369700"/>
            <a:ext cx="2962898" cy="365125"/>
          </a:xfrm>
        </p:spPr>
        <p:txBody>
          <a:bodyPr/>
          <a:lstStyle/>
          <a:p>
            <a:r>
              <a:rPr lang="fr-FR" sz="1000" i="1">
                <a:latin typeface="Arial "/>
              </a:rPr>
              <a:t>Journées 2024 de l'atelier détecteurs gazeux</a:t>
            </a:r>
            <a:endParaRPr lang="fr-FR" sz="1000" i="1" dirty="0">
              <a:latin typeface="Arial "/>
            </a:endParaRPr>
          </a:p>
        </p:txBody>
      </p:sp>
      <p:grpSp>
        <p:nvGrpSpPr>
          <p:cNvPr id="31" name="Group 30">
            <a:extLst>
              <a:ext uri="{FF2B5EF4-FFF2-40B4-BE49-F238E27FC236}">
                <a16:creationId xmlns:a16="http://schemas.microsoft.com/office/drawing/2014/main" id="{7C31F5A7-3CE7-6492-D1FD-E4C726A2016B}"/>
              </a:ext>
            </a:extLst>
          </p:cNvPr>
          <p:cNvGrpSpPr/>
          <p:nvPr/>
        </p:nvGrpSpPr>
        <p:grpSpPr>
          <a:xfrm>
            <a:off x="6498367" y="2798663"/>
            <a:ext cx="5877126" cy="2865138"/>
            <a:chOff x="6495007" y="3061340"/>
            <a:chExt cx="5877126" cy="2865138"/>
          </a:xfrm>
        </p:grpSpPr>
        <p:sp>
          <p:nvSpPr>
            <p:cNvPr id="27" name="TextBox 9"/>
            <p:cNvSpPr txBox="1"/>
            <p:nvPr/>
          </p:nvSpPr>
          <p:spPr>
            <a:xfrm>
              <a:off x="6701582" y="4849260"/>
              <a:ext cx="5670551"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b="1" dirty="0">
                  <a:solidFill>
                    <a:srgbClr val="000000"/>
                  </a:solidFill>
                </a:rPr>
                <a:t>Additional Components</a:t>
              </a:r>
            </a:p>
            <a:p>
              <a:pPr marL="647715" lvl="1" indent="-342900">
                <a:lnSpc>
                  <a:spcPts val="2079"/>
                </a:lnSpc>
                <a:buFont typeface="Courier New" panose="02070309020205020404" pitchFamily="49" charset="0"/>
                <a:buChar char="o"/>
              </a:pPr>
              <a:r>
                <a:rPr lang="en-US" sz="2000" dirty="0">
                  <a:solidFill>
                    <a:srgbClr val="000000"/>
                  </a:solidFill>
                </a:rPr>
                <a:t>Cherenkov radiator +</a:t>
              </a:r>
            </a:p>
            <a:p>
              <a:pPr marL="647715" lvl="1" indent="-342900">
                <a:lnSpc>
                  <a:spcPts val="2079"/>
                </a:lnSpc>
                <a:buFont typeface="Courier New" panose="02070309020205020404" pitchFamily="49" charset="0"/>
                <a:buChar char="o"/>
              </a:pPr>
              <a:r>
                <a:rPr lang="en-US" sz="2000" dirty="0">
                  <a:solidFill>
                    <a:srgbClr val="000000"/>
                  </a:solidFill>
                </a:rPr>
                <a:t>Solid </a:t>
              </a:r>
              <a:r>
                <a:rPr lang="en-US" sz="2000" dirty="0" err="1">
                  <a:solidFill>
                    <a:srgbClr val="000000"/>
                  </a:solidFill>
                </a:rPr>
                <a:t>converter</a:t>
              </a:r>
              <a:r>
                <a:rPr lang="en-US" sz="2000" dirty="0" err="1">
                  <a:solidFill>
                    <a:srgbClr val="000000"/>
                  </a:solidFill>
                  <a:sym typeface="Wingdings" panose="05000000000000000000" pitchFamily="2" charset="2"/>
                </a:rPr>
                <a:t></a:t>
              </a:r>
              <a:r>
                <a:rPr lang="en-US" sz="2000" dirty="0" err="1">
                  <a:solidFill>
                    <a:srgbClr val="000000"/>
                  </a:solidFill>
                </a:rPr>
                <a:t>Photocathode</a:t>
              </a:r>
              <a:r>
                <a:rPr lang="en-US" sz="2000" dirty="0">
                  <a:solidFill>
                    <a:srgbClr val="000000"/>
                  </a:solidFill>
                </a:rPr>
                <a:t> </a:t>
              </a:r>
              <a:br>
                <a:rPr lang="en-US" sz="2000" dirty="0">
                  <a:solidFill>
                    <a:srgbClr val="000000"/>
                  </a:solidFill>
                </a:rPr>
              </a:br>
              <a:r>
                <a:rPr lang="en-US" sz="2000" dirty="0">
                  <a:solidFill>
                    <a:srgbClr val="000000"/>
                  </a:solidFill>
                </a:rPr>
                <a:t>	Prompt photoelectrons</a:t>
              </a:r>
            </a:p>
          </p:txBody>
        </p:sp>
        <p:sp>
          <p:nvSpPr>
            <p:cNvPr id="26" name="TextBox 9"/>
            <p:cNvSpPr txBox="1"/>
            <p:nvPr/>
          </p:nvSpPr>
          <p:spPr>
            <a:xfrm>
              <a:off x="6495007" y="3061340"/>
              <a:ext cx="5670551"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b="1" dirty="0">
                  <a:solidFill>
                    <a:srgbClr val="000000"/>
                  </a:solidFill>
                </a:rPr>
                <a:t>Modifications in MM Geometry </a:t>
              </a:r>
            </a:p>
            <a:p>
              <a:pPr marL="647715" lvl="1" indent="-342900">
                <a:lnSpc>
                  <a:spcPts val="2079"/>
                </a:lnSpc>
                <a:buFont typeface="Courier New" panose="02070309020205020404" pitchFamily="49" charset="0"/>
                <a:buChar char="o"/>
              </a:pPr>
              <a:r>
                <a:rPr lang="en-US" sz="2000" dirty="0">
                  <a:solidFill>
                    <a:srgbClr val="000000"/>
                  </a:solidFill>
                </a:rPr>
                <a:t>Smaller Drift Gap </a:t>
              </a:r>
            </a:p>
            <a:p>
              <a:pPr marL="952484" lvl="2" indent="-342900">
                <a:lnSpc>
                  <a:spcPts val="2079"/>
                </a:lnSpc>
                <a:buFont typeface="Wingdings" panose="05000000000000000000" pitchFamily="2" charset="2"/>
                <a:buChar char="§"/>
              </a:pPr>
              <a:r>
                <a:rPr lang="en-US" sz="2000" dirty="0">
                  <a:solidFill>
                    <a:srgbClr val="000000"/>
                  </a:solidFill>
                </a:rPr>
                <a:t>Elimination of the stochastic nature of ionization </a:t>
              </a:r>
            </a:p>
            <a:p>
              <a:pPr marL="647715" lvl="1" indent="-342900">
                <a:lnSpc>
                  <a:spcPts val="2079"/>
                </a:lnSpc>
                <a:buFont typeface="Courier New" panose="02070309020205020404" pitchFamily="49" charset="0"/>
                <a:buChar char="o"/>
              </a:pPr>
              <a:r>
                <a:rPr lang="en-US" sz="2000" dirty="0">
                  <a:solidFill>
                    <a:srgbClr val="000000"/>
                  </a:solidFill>
                </a:rPr>
                <a:t>Higher applied Drift </a:t>
              </a:r>
              <a:r>
                <a:rPr lang="en-US" sz="2000" dirty="0" err="1">
                  <a:solidFill>
                    <a:srgbClr val="000000"/>
                  </a:solidFill>
                </a:rPr>
                <a:t>Voltage</a:t>
              </a:r>
              <a:r>
                <a:rPr lang="en-US" sz="2000" dirty="0" err="1">
                  <a:solidFill>
                    <a:srgbClr val="000000"/>
                  </a:solidFill>
                  <a:sym typeface="Wingdings" panose="05000000000000000000" pitchFamily="2" charset="2"/>
                </a:rPr>
                <a:t></a:t>
              </a:r>
              <a:r>
                <a:rPr lang="en-US" sz="2000" dirty="0" err="1">
                  <a:solidFill>
                    <a:srgbClr val="000000"/>
                  </a:solidFill>
                </a:rPr>
                <a:t>Pre-avalanche</a:t>
              </a:r>
              <a:endParaRPr lang="en-US" sz="2000" dirty="0">
                <a:solidFill>
                  <a:srgbClr val="000000"/>
                </a:solidFill>
              </a:endParaRPr>
            </a:p>
          </p:txBody>
        </p:sp>
      </p:grpSp>
      <p:sp>
        <p:nvSpPr>
          <p:cNvPr id="7" name="Date Placeholder 6"/>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79255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idx="4294967295"/>
          </p:nvPr>
        </p:nvSpPr>
        <p:spPr>
          <a:xfrm>
            <a:off x="2077080" y="3011297"/>
            <a:ext cx="8813956" cy="637930"/>
          </a:xfrm>
        </p:spPr>
        <p:txBody>
          <a:bodyPr>
            <a:normAutofit/>
          </a:bodyPr>
          <a:lstStyle/>
          <a:p>
            <a:r>
              <a:rPr lang="da-DK" dirty="0">
                <a:solidFill>
                  <a:schemeClr val="tx1"/>
                </a:solidFill>
              </a:rPr>
              <a:t>Modeling the Timing</a:t>
            </a:r>
          </a:p>
        </p:txBody>
      </p:sp>
      <p:sp>
        <p:nvSpPr>
          <p:cNvPr id="3" name="Slide Number Placeholder 2"/>
          <p:cNvSpPr>
            <a:spLocks noGrp="1"/>
          </p:cNvSpPr>
          <p:nvPr>
            <p:ph type="sldNum" sz="quarter" idx="16"/>
          </p:nvPr>
        </p:nvSpPr>
        <p:spPr/>
        <p:txBody>
          <a:bodyPr/>
          <a:lstStyle/>
          <a:p>
            <a:fld id="{0CBC77A0-1F4E-42FF-9FFC-F45C3A64AF90}" type="slidenum">
              <a:rPr lang="fr-FR" smtClean="0"/>
              <a:pPr/>
              <a:t>6</a:t>
            </a:fld>
            <a:endParaRPr lang="fr-FR" dirty="0"/>
          </a:p>
        </p:txBody>
      </p:sp>
      <p:sp>
        <p:nvSpPr>
          <p:cNvPr id="4" name="Date Placeholder 3"/>
          <p:cNvSpPr>
            <a:spLocks noGrp="1"/>
          </p:cNvSpPr>
          <p:nvPr>
            <p:ph type="dt" sz="half" idx="14"/>
          </p:nvPr>
        </p:nvSpPr>
        <p:spPr/>
        <p:txBody>
          <a:bodyPr/>
          <a:lstStyle/>
          <a:p>
            <a:endParaRPr lang="fr-FR" dirty="0"/>
          </a:p>
        </p:txBody>
      </p:sp>
      <p:sp>
        <p:nvSpPr>
          <p:cNvPr id="5" name="Footer Placeholder 4"/>
          <p:cNvSpPr>
            <a:spLocks noGrp="1"/>
          </p:cNvSpPr>
          <p:nvPr>
            <p:ph type="ftr" sz="quarter" idx="15"/>
          </p:nvPr>
        </p:nvSpPr>
        <p:spPr/>
        <p:txBody>
          <a:bodyPr/>
          <a:lstStyle/>
          <a:p>
            <a:r>
              <a:rPr lang="fr-FR" sz="1000" i="1" dirty="0"/>
              <a:t>Journées 2024 de l'atelier détecteurs gazeux</a:t>
            </a:r>
          </a:p>
        </p:txBody>
      </p:sp>
    </p:spTree>
    <p:extLst>
      <p:ext uri="{BB962C8B-B14F-4D97-AF65-F5344CB8AC3E}">
        <p14:creationId xmlns:p14="http://schemas.microsoft.com/office/powerpoint/2010/main" val="1757106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5F7446-71F7-1155-82B2-B9DAA279E075}"/>
              </a:ext>
            </a:extLst>
          </p:cNvPr>
          <p:cNvSpPr>
            <a:spLocks noGrp="1"/>
          </p:cNvSpPr>
          <p:nvPr>
            <p:ph type="ftr" sz="quarter" idx="11"/>
          </p:nvPr>
        </p:nvSpPr>
        <p:spPr>
          <a:xfrm>
            <a:off x="4984371" y="6413009"/>
            <a:ext cx="2952181" cy="365125"/>
          </a:xfrm>
        </p:spPr>
        <p:txBody>
          <a:bodyPr/>
          <a:lstStyle/>
          <a:p>
            <a:r>
              <a:rPr lang="fr-FR" sz="1000" i="1" dirty="0">
                <a:latin typeface="Arial "/>
              </a:rPr>
              <a:t>Journées 2024 de l'atelier détecteurs gazeux</a:t>
            </a:r>
          </a:p>
        </p:txBody>
      </p:sp>
      <p:sp>
        <p:nvSpPr>
          <p:cNvPr id="4" name="Slide Number Placeholder 3">
            <a:extLst>
              <a:ext uri="{FF2B5EF4-FFF2-40B4-BE49-F238E27FC236}">
                <a16:creationId xmlns:a16="http://schemas.microsoft.com/office/drawing/2014/main" id="{110082CD-A4A8-77DE-FF3D-8183B85EDBCE}"/>
              </a:ext>
            </a:extLst>
          </p:cNvPr>
          <p:cNvSpPr>
            <a:spLocks noGrp="1"/>
          </p:cNvSpPr>
          <p:nvPr>
            <p:ph type="sldNum" sz="quarter" idx="12"/>
          </p:nvPr>
        </p:nvSpPr>
        <p:spPr/>
        <p:txBody>
          <a:bodyPr/>
          <a:lstStyle/>
          <a:p>
            <a:fld id="{0CBC77A0-1F4E-42FF-9FFC-F45C3A64AF90}" type="slidenum">
              <a:rPr lang="fr-FR" smtClean="0"/>
              <a:t>7</a:t>
            </a:fld>
            <a:endParaRPr lang="fr-FR"/>
          </a:p>
        </p:txBody>
      </p:sp>
      <p:sp>
        <p:nvSpPr>
          <p:cNvPr id="5" name="Title 4">
            <a:extLst>
              <a:ext uri="{FF2B5EF4-FFF2-40B4-BE49-F238E27FC236}">
                <a16:creationId xmlns:a16="http://schemas.microsoft.com/office/drawing/2014/main" id="{4B46C5B9-ACBA-419C-4245-5CA7F5EBBE5C}"/>
              </a:ext>
            </a:extLst>
          </p:cNvPr>
          <p:cNvSpPr>
            <a:spLocks noGrp="1"/>
          </p:cNvSpPr>
          <p:nvPr>
            <p:ph type="title"/>
          </p:nvPr>
        </p:nvSpPr>
        <p:spPr>
          <a:xfrm>
            <a:off x="731838" y="314036"/>
            <a:ext cx="10728325" cy="566231"/>
          </a:xfrm>
        </p:spPr>
        <p:txBody>
          <a:bodyPr/>
          <a:lstStyle/>
          <a:p>
            <a:r>
              <a:rPr lang="en-US" dirty="0"/>
              <a:t>Single Photoelectron Measurements </a:t>
            </a:r>
            <a:endParaRPr lang="el-GR" dirty="0"/>
          </a:p>
        </p:txBody>
      </p:sp>
      <p:sp>
        <p:nvSpPr>
          <p:cNvPr id="7" name="Line 4">
            <a:extLst>
              <a:ext uri="{FF2B5EF4-FFF2-40B4-BE49-F238E27FC236}">
                <a16:creationId xmlns:a16="http://schemas.microsoft.com/office/drawing/2014/main" id="{2D71A465-8EF7-DC42-5752-EB9D87BBAE29}"/>
              </a:ext>
            </a:extLst>
          </p:cNvPr>
          <p:cNvSpPr/>
          <p:nvPr/>
        </p:nvSpPr>
        <p:spPr>
          <a:xfrm>
            <a:off x="6384032" y="949491"/>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6" name="TextBox 9">
            <a:extLst>
              <a:ext uri="{FF2B5EF4-FFF2-40B4-BE49-F238E27FC236}">
                <a16:creationId xmlns:a16="http://schemas.microsoft.com/office/drawing/2014/main" id="{800ED290-C7F6-7FB7-12A0-0AD375A019B3}"/>
              </a:ext>
            </a:extLst>
          </p:cNvPr>
          <p:cNvSpPr txBox="1"/>
          <p:nvPr/>
        </p:nvSpPr>
        <p:spPr>
          <a:xfrm>
            <a:off x="419264" y="1359506"/>
            <a:ext cx="5670551" cy="8079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E50019"/>
                </a:solidFill>
              </a:rPr>
              <a:t>Different Detector technologies</a:t>
            </a:r>
          </a:p>
          <a:p>
            <a:pPr marL="609630" lvl="1" indent="-304815">
              <a:lnSpc>
                <a:spcPts val="2079"/>
              </a:lnSpc>
              <a:buFont typeface="Arial" panose="020B0604020202020204" pitchFamily="34" charset="0"/>
              <a:buChar char="•"/>
            </a:pPr>
            <a:r>
              <a:rPr lang="en-US" sz="2000" dirty="0">
                <a:solidFill>
                  <a:srgbClr val="000000"/>
                </a:solidFill>
              </a:rPr>
              <a:t>Bulk Micromegas </a:t>
            </a:r>
            <a:r>
              <a:rPr lang="en-US" sz="2000" dirty="0">
                <a:sym typeface="Symbol" panose="05050102010706020507" pitchFamily="18" charset="2"/>
              </a:rPr>
              <a:t> 1cm </a:t>
            </a:r>
            <a:endParaRPr lang="en-US" sz="2000" dirty="0"/>
          </a:p>
          <a:p>
            <a:pPr marL="609630" lvl="1" indent="-304815">
              <a:lnSpc>
                <a:spcPts val="2079"/>
              </a:lnSpc>
              <a:buFont typeface="Arial" panose="020B0604020202020204" pitchFamily="34" charset="0"/>
              <a:buChar char="•"/>
            </a:pPr>
            <a:r>
              <a:rPr lang="en-US" sz="2000" dirty="0" err="1">
                <a:solidFill>
                  <a:srgbClr val="000000"/>
                </a:solidFill>
              </a:rPr>
              <a:t>MicroBulk</a:t>
            </a:r>
            <a:r>
              <a:rPr lang="en-US" sz="2000" dirty="0">
                <a:solidFill>
                  <a:srgbClr val="000000"/>
                </a:solidFill>
              </a:rPr>
              <a:t> Micromegas </a:t>
            </a:r>
            <a:r>
              <a:rPr lang="en-US" sz="2000" dirty="0">
                <a:sym typeface="Symbol" panose="05050102010706020507" pitchFamily="18" charset="2"/>
              </a:rPr>
              <a:t> 1cm </a:t>
            </a:r>
            <a:endParaRPr lang="en-US" sz="2000" dirty="0"/>
          </a:p>
        </p:txBody>
      </p:sp>
      <p:sp>
        <p:nvSpPr>
          <p:cNvPr id="17" name="TextBox 9">
            <a:extLst>
              <a:ext uri="{FF2B5EF4-FFF2-40B4-BE49-F238E27FC236}">
                <a16:creationId xmlns:a16="http://schemas.microsoft.com/office/drawing/2014/main" id="{666A84D6-F30C-6202-9FF6-DDFFE4B5122F}"/>
              </a:ext>
            </a:extLst>
          </p:cNvPr>
          <p:cNvSpPr txBox="1"/>
          <p:nvPr/>
        </p:nvSpPr>
        <p:spPr>
          <a:xfrm>
            <a:off x="-123837" y="950735"/>
            <a:ext cx="5475861" cy="269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lvl="1">
              <a:lnSpc>
                <a:spcPts val="2079"/>
              </a:lnSpc>
            </a:pPr>
            <a:r>
              <a:rPr lang="en-US" sz="2200" dirty="0"/>
              <a:t>The Sensor: </a:t>
            </a:r>
          </a:p>
        </p:txBody>
      </p:sp>
      <p:sp>
        <p:nvSpPr>
          <p:cNvPr id="2" name="TextBox 9">
            <a:extLst>
              <a:ext uri="{FF2B5EF4-FFF2-40B4-BE49-F238E27FC236}">
                <a16:creationId xmlns:a16="http://schemas.microsoft.com/office/drawing/2014/main" id="{E53ACD56-2208-EC11-C835-8EAED7CCAC45}"/>
              </a:ext>
            </a:extLst>
          </p:cNvPr>
          <p:cNvSpPr txBox="1"/>
          <p:nvPr/>
        </p:nvSpPr>
        <p:spPr>
          <a:xfrm>
            <a:off x="489618" y="4125132"/>
            <a:ext cx="5790601" cy="538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E50019"/>
                </a:solidFill>
              </a:rPr>
              <a:t>COMPASS Gas</a:t>
            </a:r>
            <a:r>
              <a:rPr lang="en-US" sz="2200" dirty="0">
                <a:solidFill>
                  <a:srgbClr val="C00000"/>
                </a:solidFill>
              </a:rPr>
              <a:t> :</a:t>
            </a:r>
            <a:r>
              <a:rPr lang="en-US" sz="2000" dirty="0">
                <a:solidFill>
                  <a:srgbClr val="C00000"/>
                </a:solidFill>
              </a:rPr>
              <a:t> </a:t>
            </a:r>
          </a:p>
          <a:p>
            <a:pPr marL="609585" lvl="1" indent="-304815">
              <a:lnSpc>
                <a:spcPts val="2079"/>
              </a:lnSpc>
              <a:buFont typeface="Arial" panose="020B0604020202020204" pitchFamily="34" charset="0"/>
              <a:buChar char="•"/>
            </a:pPr>
            <a:r>
              <a:rPr lang="en-US" sz="2000" spc="-1" dirty="0">
                <a:ea typeface="DejaVu Sans"/>
              </a:rPr>
              <a:t>80% Ne – 10% CF</a:t>
            </a:r>
            <a:r>
              <a:rPr lang="en-US" sz="2000" spc="-1" baseline="-33000" dirty="0">
                <a:ea typeface="DejaVu Sans"/>
              </a:rPr>
              <a:t>4</a:t>
            </a:r>
            <a:r>
              <a:rPr lang="en-US" sz="2000" spc="-1" dirty="0">
                <a:ea typeface="DejaVu Sans"/>
              </a:rPr>
              <a:t>-10%C</a:t>
            </a:r>
            <a:r>
              <a:rPr lang="en-US" sz="2000" spc="-1" baseline="-33000" dirty="0">
                <a:ea typeface="DejaVu Sans"/>
              </a:rPr>
              <a:t>2</a:t>
            </a:r>
            <a:r>
              <a:rPr lang="en-US" sz="2000" spc="-1" dirty="0">
                <a:ea typeface="DejaVu Sans"/>
              </a:rPr>
              <a:t>H</a:t>
            </a:r>
            <a:r>
              <a:rPr lang="en-US" sz="2000" spc="-1" baseline="-33000" dirty="0">
                <a:ea typeface="DejaVu Sans"/>
              </a:rPr>
              <a:t>6</a:t>
            </a:r>
            <a:r>
              <a:rPr lang="en-US" sz="2000" dirty="0">
                <a:solidFill>
                  <a:srgbClr val="C00000"/>
                </a:solidFill>
              </a:rPr>
              <a:t> </a:t>
            </a:r>
          </a:p>
        </p:txBody>
      </p:sp>
      <p:sp>
        <p:nvSpPr>
          <p:cNvPr id="18" name="Date Placeholder 17"/>
          <p:cNvSpPr>
            <a:spLocks noGrp="1"/>
          </p:cNvSpPr>
          <p:nvPr>
            <p:ph type="dt" sz="half" idx="10"/>
          </p:nvPr>
        </p:nvSpPr>
        <p:spPr/>
        <p:txBody>
          <a:bodyPr/>
          <a:lstStyle/>
          <a:p>
            <a:endParaRPr lang="fr-FR"/>
          </a:p>
        </p:txBody>
      </p:sp>
      <p:sp>
        <p:nvSpPr>
          <p:cNvPr id="28" name="TextBox 9">
            <a:extLst>
              <a:ext uri="{FF2B5EF4-FFF2-40B4-BE49-F238E27FC236}">
                <a16:creationId xmlns:a16="http://schemas.microsoft.com/office/drawing/2014/main" id="{800ED290-C7F6-7FB7-12A0-0AD375A019B3}"/>
              </a:ext>
            </a:extLst>
          </p:cNvPr>
          <p:cNvSpPr txBox="1"/>
          <p:nvPr/>
        </p:nvSpPr>
        <p:spPr>
          <a:xfrm>
            <a:off x="425449" y="2410292"/>
            <a:ext cx="5670551"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E50019"/>
                </a:solidFill>
              </a:rPr>
              <a:t>Single Channel Prototypes</a:t>
            </a:r>
          </a:p>
          <a:p>
            <a:pPr marL="609630" lvl="1" indent="-304815">
              <a:lnSpc>
                <a:spcPts val="2079"/>
              </a:lnSpc>
              <a:buFont typeface="Arial" panose="020B0604020202020204" pitchFamily="34" charset="0"/>
              <a:buChar char="•"/>
            </a:pPr>
            <a:r>
              <a:rPr lang="en-US" sz="2000" dirty="0">
                <a:solidFill>
                  <a:srgbClr val="000000"/>
                </a:solidFill>
              </a:rPr>
              <a:t>Bulk Micromegas </a:t>
            </a:r>
            <a:r>
              <a:rPr lang="en-US" sz="2000" dirty="0">
                <a:sym typeface="Symbol" panose="05050102010706020507" pitchFamily="18" charset="2"/>
              </a:rPr>
              <a:t> 1cm </a:t>
            </a:r>
          </a:p>
          <a:p>
            <a:pPr marL="609630" lvl="1" indent="-304815">
              <a:lnSpc>
                <a:spcPts val="2079"/>
              </a:lnSpc>
              <a:buFont typeface="Arial" panose="020B0604020202020204" pitchFamily="34" charset="0"/>
              <a:buChar char="•"/>
            </a:pPr>
            <a:r>
              <a:rPr lang="en-US" sz="2000" b="1" dirty="0">
                <a:solidFill>
                  <a:srgbClr val="000000"/>
                </a:solidFill>
              </a:rPr>
              <a:t>119</a:t>
            </a:r>
            <a:r>
              <a:rPr lang="el-GR" sz="2000" b="1" dirty="0">
                <a:solidFill>
                  <a:srgbClr val="000000"/>
                </a:solidFill>
              </a:rPr>
              <a:t>μ</a:t>
            </a:r>
            <a:r>
              <a:rPr lang="en-US" sz="2000" b="1" dirty="0">
                <a:solidFill>
                  <a:srgbClr val="000000"/>
                </a:solidFill>
              </a:rPr>
              <a:t>m</a:t>
            </a:r>
            <a:r>
              <a:rPr lang="en-US" sz="2000" dirty="0">
                <a:solidFill>
                  <a:srgbClr val="000000"/>
                </a:solidFill>
              </a:rPr>
              <a:t> drift gap,</a:t>
            </a:r>
          </a:p>
          <a:p>
            <a:pPr marL="609630" lvl="1" indent="-304815">
              <a:lnSpc>
                <a:spcPts val="2079"/>
              </a:lnSpc>
              <a:buFont typeface="Arial" panose="020B0604020202020204" pitchFamily="34" charset="0"/>
              <a:buChar char="•"/>
            </a:pPr>
            <a:r>
              <a:rPr lang="en-US" sz="2000" dirty="0">
                <a:solidFill>
                  <a:srgbClr val="000000"/>
                </a:solidFill>
              </a:rPr>
              <a:t> </a:t>
            </a:r>
            <a:r>
              <a:rPr lang="en-US" sz="2000" b="1" dirty="0" err="1">
                <a:solidFill>
                  <a:srgbClr val="000000"/>
                </a:solidFill>
              </a:rPr>
              <a:t>CsI</a:t>
            </a:r>
            <a:r>
              <a:rPr lang="en-US" sz="2000" dirty="0">
                <a:solidFill>
                  <a:srgbClr val="000000"/>
                </a:solidFill>
              </a:rPr>
              <a:t> photocathode deposited on Al layer (275/525V – </a:t>
            </a:r>
            <a:r>
              <a:rPr lang="en-US" sz="2000" b="1" dirty="0">
                <a:solidFill>
                  <a:srgbClr val="000000"/>
                </a:solidFill>
              </a:rPr>
              <a:t>High Gain</a:t>
            </a:r>
            <a:r>
              <a:rPr lang="en-US" sz="2000" dirty="0">
                <a:solidFill>
                  <a:srgbClr val="000000"/>
                </a:solidFill>
              </a:rPr>
              <a:t>)</a:t>
            </a:r>
          </a:p>
        </p:txBody>
      </p:sp>
      <p:pic>
        <p:nvPicPr>
          <p:cNvPr id="29" name="Picture 3" descr="C:\Documents\MyDocuments\Samsung\Micromegas FT\2015-04-24 004.jpg">
            <a:extLst>
              <a:ext uri="{FF2B5EF4-FFF2-40B4-BE49-F238E27FC236}">
                <a16:creationId xmlns:a16="http://schemas.microsoft.com/office/drawing/2014/main" id="{277004E4-5DDD-E9A3-CDB8-1F910F290F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432" b="6311"/>
          <a:stretch/>
        </p:blipFill>
        <p:spPr bwMode="auto">
          <a:xfrm>
            <a:off x="4713261" y="4700938"/>
            <a:ext cx="1422534" cy="142269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F18922C-3BAA-FB70-9411-CAEAD50D4558}"/>
              </a:ext>
            </a:extLst>
          </p:cNvPr>
          <p:cNvGrpSpPr/>
          <p:nvPr/>
        </p:nvGrpSpPr>
        <p:grpSpPr>
          <a:xfrm>
            <a:off x="95024" y="4836193"/>
            <a:ext cx="4323541" cy="1120590"/>
            <a:chOff x="6944000" y="268229"/>
            <a:chExt cx="4323541" cy="1120590"/>
          </a:xfrm>
        </p:grpSpPr>
        <p:pic>
          <p:nvPicPr>
            <p:cNvPr id="31" name="Picture 6">
              <a:extLst>
                <a:ext uri="{FF2B5EF4-FFF2-40B4-BE49-F238E27FC236}">
                  <a16:creationId xmlns:a16="http://schemas.microsoft.com/office/drawing/2014/main" id="{99D7EE40-CB5B-4F7C-7923-8EFB2C550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000" y="268229"/>
              <a:ext cx="2107429" cy="105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a:extLst>
                <a:ext uri="{FF2B5EF4-FFF2-40B4-BE49-F238E27FC236}">
                  <a16:creationId xmlns:a16="http://schemas.microsoft.com/office/drawing/2014/main" id="{37876FB6-1D33-9D3C-DFF1-F3C1ECC66A26}"/>
                </a:ext>
              </a:extLst>
            </p:cNvPr>
            <p:cNvPicPr>
              <a:picLocks noChangeAspect="1"/>
            </p:cNvPicPr>
            <p:nvPr/>
          </p:nvPicPr>
          <p:blipFill rotWithShape="1">
            <a:blip r:embed="rId5"/>
            <a:srcRect t="9122" r="2116"/>
            <a:stretch/>
          </p:blipFill>
          <p:spPr>
            <a:xfrm>
              <a:off x="9710038" y="314036"/>
              <a:ext cx="1557503" cy="1074783"/>
            </a:xfrm>
            <a:prstGeom prst="rect">
              <a:avLst/>
            </a:prstGeom>
          </p:spPr>
        </p:pic>
      </p:grpSp>
      <p:sp>
        <p:nvSpPr>
          <p:cNvPr id="34" name="TextBox 9"/>
          <p:cNvSpPr txBox="1"/>
          <p:nvPr/>
        </p:nvSpPr>
        <p:spPr>
          <a:xfrm>
            <a:off x="6516425" y="960655"/>
            <a:ext cx="5670551" cy="32316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EB3B4E"/>
                </a:solidFill>
              </a:rPr>
              <a:t>Laser Beam </a:t>
            </a:r>
            <a:r>
              <a:rPr lang="en-US" sz="2200" dirty="0"/>
              <a:t>(IRAMIS/CEA) </a:t>
            </a:r>
          </a:p>
          <a:p>
            <a:pPr>
              <a:lnSpc>
                <a:spcPts val="2079"/>
              </a:lnSpc>
            </a:pPr>
            <a:endParaRPr lang="en-US" sz="2000" dirty="0"/>
          </a:p>
          <a:p>
            <a:pPr marL="609630" lvl="1" indent="-304815">
              <a:lnSpc>
                <a:spcPts val="2079"/>
              </a:lnSpc>
              <a:buFont typeface="Arial" panose="020B0604020202020204" pitchFamily="34" charset="0"/>
              <a:buChar char="•"/>
            </a:pPr>
            <a:r>
              <a:rPr lang="en-US" sz="2000" dirty="0">
                <a:solidFill>
                  <a:srgbClr val="000000"/>
                </a:solidFill>
              </a:rPr>
              <a:t>Fast Photodiode </a:t>
            </a:r>
            <a:r>
              <a:rPr lang="en-US" sz="2000" dirty="0">
                <a:solidFill>
                  <a:srgbClr val="000000"/>
                </a:solidFill>
                <a:sym typeface="Wingdings" panose="05000000000000000000" pitchFamily="2" charset="2"/>
              </a:rPr>
              <a:t> R</a:t>
            </a:r>
            <a:r>
              <a:rPr lang="en-US" sz="2000" dirty="0">
                <a:solidFill>
                  <a:srgbClr val="000000"/>
                </a:solidFill>
              </a:rPr>
              <a:t>eference</a:t>
            </a:r>
          </a:p>
          <a:p>
            <a:pPr marL="609630" lvl="1" indent="-304815">
              <a:lnSpc>
                <a:spcPts val="2079"/>
              </a:lnSpc>
              <a:buFont typeface="Arial" panose="020B0604020202020204" pitchFamily="34" charset="0"/>
              <a:buChar char="•"/>
            </a:pPr>
            <a:r>
              <a:rPr lang="en-US" sz="2000" dirty="0">
                <a:solidFill>
                  <a:srgbClr val="000000"/>
                </a:solidFill>
              </a:rPr>
              <a:t>UV Ultra short laser pulses</a:t>
            </a:r>
          </a:p>
          <a:p>
            <a:pPr marL="304815" lvl="1">
              <a:lnSpc>
                <a:spcPts val="2079"/>
              </a:lnSpc>
            </a:pPr>
            <a:r>
              <a:rPr lang="en-US" sz="2000" dirty="0">
                <a:solidFill>
                  <a:srgbClr val="000000"/>
                </a:solidFill>
              </a:rPr>
              <a:t> </a:t>
            </a:r>
          </a:p>
          <a:p>
            <a:pPr marL="609630" lvl="1" indent="-304815">
              <a:lnSpc>
                <a:spcPts val="2079"/>
              </a:lnSpc>
              <a:buFont typeface="Arial" panose="020B0604020202020204" pitchFamily="34" charset="0"/>
              <a:buChar char="•"/>
            </a:pPr>
            <a:r>
              <a:rPr lang="en-US" sz="2000" b="1" dirty="0">
                <a:solidFill>
                  <a:srgbClr val="E50019"/>
                </a:solidFill>
              </a:rPr>
              <a:t>Controlled number of photoelectrons</a:t>
            </a:r>
          </a:p>
          <a:p>
            <a:pPr marL="304815" lvl="1">
              <a:lnSpc>
                <a:spcPts val="2079"/>
              </a:lnSpc>
            </a:pPr>
            <a:endParaRPr lang="en-US" sz="2000" b="1" dirty="0">
              <a:solidFill>
                <a:srgbClr val="E50019"/>
              </a:solidFill>
            </a:endParaRPr>
          </a:p>
          <a:p>
            <a:pPr marL="609630" lvl="1" indent="-304815">
              <a:lnSpc>
                <a:spcPts val="2079"/>
              </a:lnSpc>
              <a:buFont typeface="Arial" panose="020B0604020202020204" pitchFamily="34" charset="0"/>
              <a:buChar char="•"/>
            </a:pPr>
            <a:r>
              <a:rPr lang="en-US" sz="2000" dirty="0">
                <a:solidFill>
                  <a:srgbClr val="000000"/>
                </a:solidFill>
              </a:rPr>
              <a:t>Perform measurements</a:t>
            </a:r>
            <a:br>
              <a:rPr lang="en-US" sz="2000" dirty="0">
                <a:solidFill>
                  <a:srgbClr val="000000"/>
                </a:solidFill>
              </a:rPr>
            </a:br>
            <a:r>
              <a:rPr lang="en-US" sz="2000" dirty="0">
                <a:solidFill>
                  <a:srgbClr val="000000"/>
                </a:solidFill>
              </a:rPr>
              <a:t>independently of the photocathode material</a:t>
            </a:r>
          </a:p>
          <a:p>
            <a:pPr marL="609630" lvl="1" indent="-304815">
              <a:lnSpc>
                <a:spcPts val="2079"/>
              </a:lnSpc>
              <a:buFont typeface="Arial" panose="020B0604020202020204" pitchFamily="34" charset="0"/>
              <a:buChar char="•"/>
            </a:pPr>
            <a:endParaRPr lang="en-US" sz="2000" b="1" dirty="0">
              <a:solidFill>
                <a:srgbClr val="000000"/>
              </a:solidFill>
            </a:endParaRPr>
          </a:p>
          <a:p>
            <a:pPr marL="609630" lvl="1" indent="-304815">
              <a:lnSpc>
                <a:spcPts val="2079"/>
              </a:lnSpc>
              <a:buFont typeface="Arial" panose="020B0604020202020204" pitchFamily="34" charset="0"/>
              <a:buChar char="•"/>
            </a:pPr>
            <a:r>
              <a:rPr lang="en-US" sz="2000" b="1" dirty="0">
                <a:solidFill>
                  <a:srgbClr val="000000"/>
                </a:solidFill>
              </a:rPr>
              <a:t>Laser repetition rate up to 10kHz - 5MHz spot </a:t>
            </a:r>
            <a:r>
              <a:rPr lang="el-GR" sz="2000" b="1" dirty="0">
                <a:solidFill>
                  <a:srgbClr val="000000"/>
                </a:solidFill>
                <a:sym typeface="Symbol" panose="05050102010706020507" pitchFamily="18" charset="2"/>
              </a:rPr>
              <a:t> = 2</a:t>
            </a:r>
            <a:r>
              <a:rPr lang="en-US" sz="2000" b="1" dirty="0">
                <a:solidFill>
                  <a:srgbClr val="000000"/>
                </a:solidFill>
                <a:sym typeface="Symbol" panose="05050102010706020507" pitchFamily="18" charset="2"/>
              </a:rPr>
              <a:t>mm</a:t>
            </a:r>
            <a:endParaRPr lang="en-US" sz="2000" b="1" dirty="0">
              <a:solidFill>
                <a:srgbClr val="000000"/>
              </a:solidFill>
            </a:endParaRPr>
          </a:p>
        </p:txBody>
      </p:sp>
      <p:pic>
        <p:nvPicPr>
          <p:cNvPr id="35" name="Picture 34"/>
          <p:cNvPicPr/>
          <p:nvPr/>
        </p:nvPicPr>
        <p:blipFill rotWithShape="1">
          <a:blip r:embed="rId6"/>
          <a:srcRect t="5964"/>
          <a:stretch/>
        </p:blipFill>
        <p:spPr>
          <a:xfrm>
            <a:off x="7535456" y="4272696"/>
            <a:ext cx="3463878" cy="2070953"/>
          </a:xfrm>
          <a:prstGeom prst="rect">
            <a:avLst/>
          </a:prstGeom>
          <a:ln>
            <a:noFill/>
          </a:ln>
        </p:spPr>
      </p:pic>
    </p:spTree>
    <p:extLst>
      <p:ext uri="{BB962C8B-B14F-4D97-AF65-F5344CB8AC3E}">
        <p14:creationId xmlns:p14="http://schemas.microsoft.com/office/powerpoint/2010/main" val="130128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4">
                                            <p:txEl>
                                              <p:pRg st="2" end="2"/>
                                            </p:txEl>
                                          </p:spTgt>
                                        </p:tgtEl>
                                        <p:attrNameLst>
                                          <p:attrName>style.visibility</p:attrName>
                                        </p:attrNameLst>
                                      </p:cBhvr>
                                      <p:to>
                                        <p:strVal val="visible"/>
                                      </p:to>
                                    </p:set>
                                    <p:animEffect transition="in" filter="fade">
                                      <p:cBhvr>
                                        <p:cTn id="54" dur="1000"/>
                                        <p:tgtEl>
                                          <p:spTgt spid="34">
                                            <p:txEl>
                                              <p:pRg st="2" end="2"/>
                                            </p:txEl>
                                          </p:spTgt>
                                        </p:tgtEl>
                                      </p:cBhvr>
                                    </p:animEffect>
                                    <p:anim calcmode="lin" valueType="num">
                                      <p:cBhvr>
                                        <p:cTn id="55"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4">
                                            <p:txEl>
                                              <p:pRg st="3" end="3"/>
                                            </p:txEl>
                                          </p:spTgt>
                                        </p:tgtEl>
                                        <p:attrNameLst>
                                          <p:attrName>style.visibility</p:attrName>
                                        </p:attrNameLst>
                                      </p:cBhvr>
                                      <p:to>
                                        <p:strVal val="visible"/>
                                      </p:to>
                                    </p:set>
                                    <p:animEffect transition="in" filter="fade">
                                      <p:cBhvr>
                                        <p:cTn id="61" dur="1000"/>
                                        <p:tgtEl>
                                          <p:spTgt spid="34">
                                            <p:txEl>
                                              <p:pRg st="3" end="3"/>
                                            </p:txEl>
                                          </p:spTgt>
                                        </p:tgtEl>
                                      </p:cBhvr>
                                    </p:animEffect>
                                    <p:anim calcmode="lin" valueType="num">
                                      <p:cBhvr>
                                        <p:cTn id="62"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4">
                                            <p:txEl>
                                              <p:pRg st="5" end="5"/>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4">
                                            <p:txEl>
                                              <p:pRg st="7" end="7"/>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xEl>
                                              <p:pRg st="9" end="9"/>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297" y="118753"/>
            <a:ext cx="10728325" cy="871827"/>
          </a:xfrm>
        </p:spPr>
        <p:txBody>
          <a:bodyPr/>
          <a:lstStyle/>
          <a:p>
            <a:r>
              <a:rPr lang="en-US" dirty="0"/>
              <a:t>Standard Waveform Analysis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8</a:t>
            </a:fld>
            <a:endParaRPr lang="fr-FR" sz="1000" dirty="0">
              <a:solidFill>
                <a:srgbClr val="666666"/>
              </a:solidFill>
              <a:cs typeface="Times" panose="02020603050405020304" pitchFamily="18" charset="0"/>
            </a:endParaRPr>
          </a:p>
        </p:txBody>
      </p:sp>
      <p:sp>
        <p:nvSpPr>
          <p:cNvPr id="6" name="TextBox 9"/>
          <p:cNvSpPr txBox="1"/>
          <p:nvPr/>
        </p:nvSpPr>
        <p:spPr>
          <a:xfrm>
            <a:off x="212316" y="919345"/>
            <a:ext cx="5670551"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Experimental Data used in this work </a:t>
            </a:r>
          </a:p>
          <a:p>
            <a:pPr marL="609630" lvl="1" indent="-304815">
              <a:lnSpc>
                <a:spcPts val="2079"/>
              </a:lnSpc>
              <a:buFont typeface="Arial" panose="020B0604020202020204" pitchFamily="34" charset="0"/>
              <a:buChar char="•"/>
            </a:pPr>
            <a:endParaRPr lang="en-US" sz="2000" dirty="0">
              <a:solidFill>
                <a:srgbClr val="000000"/>
              </a:solidFill>
            </a:endParaRPr>
          </a:p>
          <a:p>
            <a:pPr marL="609630" lvl="1" indent="-304815">
              <a:lnSpc>
                <a:spcPts val="2079"/>
              </a:lnSpc>
              <a:buFont typeface="Arial" panose="020B0604020202020204" pitchFamily="34" charset="0"/>
              <a:buChar char="•"/>
            </a:pPr>
            <a:r>
              <a:rPr lang="en-US" sz="2000" dirty="0">
                <a:solidFill>
                  <a:srgbClr val="000000"/>
                </a:solidFill>
              </a:rPr>
              <a:t>2 Data-Set collected </a:t>
            </a:r>
          </a:p>
          <a:p>
            <a:pPr marL="914399" lvl="2" indent="-304815">
              <a:lnSpc>
                <a:spcPts val="2079"/>
              </a:lnSpc>
              <a:buFont typeface="Arial" panose="020B0604020202020204" pitchFamily="34" charset="0"/>
              <a:buChar char="•"/>
            </a:pPr>
            <a:r>
              <a:rPr lang="en-US" sz="2000" b="1" dirty="0" err="1">
                <a:solidFill>
                  <a:srgbClr val="000000"/>
                </a:solidFill>
              </a:rPr>
              <a:t>Spe</a:t>
            </a:r>
            <a:r>
              <a:rPr lang="en-US" sz="2000" b="1" dirty="0">
                <a:solidFill>
                  <a:srgbClr val="000000"/>
                </a:solidFill>
              </a:rPr>
              <a:t>-Set</a:t>
            </a:r>
            <a:r>
              <a:rPr lang="en-US" sz="2000" dirty="0">
                <a:solidFill>
                  <a:srgbClr val="000000"/>
                </a:solidFill>
              </a:rPr>
              <a:t> ( single photoelectrons) </a:t>
            </a:r>
          </a:p>
          <a:p>
            <a:pPr marL="914399" lvl="2" indent="-304815">
              <a:lnSpc>
                <a:spcPts val="2079"/>
              </a:lnSpc>
              <a:buFont typeface="Arial" panose="020B0604020202020204" pitchFamily="34" charset="0"/>
              <a:buChar char="•"/>
            </a:pPr>
            <a:r>
              <a:rPr lang="en-US" sz="2000" b="1" dirty="0">
                <a:solidFill>
                  <a:srgbClr val="000000"/>
                </a:solidFill>
              </a:rPr>
              <a:t>Exp-Set</a:t>
            </a:r>
            <a:r>
              <a:rPr lang="en-US" sz="2000" dirty="0">
                <a:solidFill>
                  <a:srgbClr val="000000"/>
                </a:solidFill>
              </a:rPr>
              <a:t> (multi-photoelectrons ~7.8 </a:t>
            </a:r>
            <a:r>
              <a:rPr lang="en-US" sz="2000" dirty="0" err="1">
                <a:solidFill>
                  <a:srgbClr val="000000"/>
                </a:solidFill>
              </a:rPr>
              <a:t>p.e.</a:t>
            </a:r>
            <a:r>
              <a:rPr lang="en-US" sz="2000" dirty="0">
                <a:solidFill>
                  <a:srgbClr val="000000"/>
                </a:solidFill>
              </a:rPr>
              <a:t>)</a:t>
            </a:r>
          </a:p>
        </p:txBody>
      </p:sp>
      <mc:AlternateContent xmlns:mc="http://schemas.openxmlformats.org/markup-compatibility/2006" xmlns:a14="http://schemas.microsoft.com/office/drawing/2010/main">
        <mc:Choice Requires="a14">
          <p:sp>
            <p:nvSpPr>
              <p:cNvPr id="7" name="TextBox 9"/>
              <p:cNvSpPr txBox="1"/>
              <p:nvPr/>
            </p:nvSpPr>
            <p:spPr>
              <a:xfrm>
                <a:off x="206516" y="2546055"/>
                <a:ext cx="6585394" cy="37702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The Standard CFD Technique</a:t>
                </a:r>
              </a:p>
              <a:p>
                <a:pPr>
                  <a:lnSpc>
                    <a:spcPts val="2079"/>
                  </a:lnSpc>
                </a:pPr>
                <a:endParaRPr lang="en-US" sz="2200" dirty="0">
                  <a:solidFill>
                    <a:srgbClr val="C00000"/>
                  </a:solidFill>
                </a:endParaRPr>
              </a:p>
              <a:p>
                <a:pPr marL="609630" lvl="1" indent="-304815">
                  <a:lnSpc>
                    <a:spcPts val="2079"/>
                  </a:lnSpc>
                  <a:buFont typeface="Arial" panose="020B0604020202020204" pitchFamily="34" charset="0"/>
                  <a:buChar char="•"/>
                </a:pPr>
                <a:r>
                  <a:rPr lang="en-US" sz="2000" dirty="0">
                    <a:solidFill>
                      <a:srgbClr val="000000"/>
                    </a:solidFill>
                  </a:rPr>
                  <a:t>Adjust a curve to the experimental data</a:t>
                </a:r>
              </a:p>
              <a:p>
                <a:pPr marL="914399" lvl="2" indent="-304815">
                  <a:lnSpc>
                    <a:spcPts val="2079"/>
                  </a:lnSpc>
                  <a:buFont typeface="Arial" panose="020B0604020202020204" pitchFamily="34" charset="0"/>
                  <a:buChar char="•"/>
                </a:pPr>
                <a:r>
                  <a:rPr lang="en-US" sz="2000" dirty="0">
                    <a:solidFill>
                      <a:srgbClr val="000000"/>
                    </a:solidFill>
                  </a:rPr>
                  <a:t>Fitting the leading edge of the waveform with  </a:t>
                </a:r>
                <a:br>
                  <a:rPr lang="en-US" sz="2000" dirty="0">
                    <a:solidFill>
                      <a:srgbClr val="000000"/>
                    </a:solidFill>
                  </a:rPr>
                </a:br>
                <a:r>
                  <a:rPr lang="en-US" sz="2000" dirty="0">
                    <a:solidFill>
                      <a:srgbClr val="000000"/>
                    </a:solidFill>
                  </a:rPr>
                  <a:t>logistic function</a:t>
                </a:r>
              </a:p>
              <a:p>
                <a:pPr marL="609584" lvl="2">
                  <a:lnSpc>
                    <a:spcPts val="2079"/>
                  </a:lnSpc>
                </a:pPr>
                <a:endParaRPr lang="en-US" sz="2000" dirty="0">
                  <a:solidFill>
                    <a:srgbClr val="000000"/>
                  </a:solidFill>
                </a:endParaRPr>
              </a:p>
              <a:p>
                <a:pPr marL="609584" lvl="2">
                  <a:lnSpc>
                    <a:spcPts val="2079"/>
                  </a:lnSpc>
                </a:pPr>
                <a:r>
                  <a:rPr lang="en-US" sz="2000" dirty="0">
                    <a:solidFill>
                      <a:srgbClr val="000000"/>
                    </a:solidFill>
                  </a:rPr>
                  <a:t>    </a:t>
                </a:r>
                <a14:m>
                  <m:oMath xmlns:m="http://schemas.openxmlformats.org/officeDocument/2006/math">
                    <m:r>
                      <a:rPr lang="en-US" sz="2000" b="0" i="1" smtClean="0">
                        <a:solidFill>
                          <a:srgbClr val="000000"/>
                        </a:solidFill>
                        <a:latin typeface="Cambria Math" panose="02040503050406030204" pitchFamily="18" charset="0"/>
                      </a:rPr>
                      <m:t>𝑓</m:t>
                    </m:r>
                    <m:d>
                      <m:dPr>
                        <m:ctrlPr>
                          <a:rPr lang="en-US" sz="2000" b="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𝑥</m:t>
                        </m:r>
                        <m:r>
                          <a:rPr lang="en-US" sz="2000" b="0" i="1"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0</m:t>
                            </m:r>
                          </m:sub>
                        </m:sSub>
                        <m:r>
                          <a:rPr lang="en-US" sz="2000" b="0" i="1" smtClean="0">
                            <a:solidFill>
                              <a:srgbClr val="000000"/>
                            </a:solidFill>
                            <a:latin typeface="Cambria Math" panose="02040503050406030204" pitchFamily="18" charset="0"/>
                          </a:rPr>
                          <m:t>, </m:t>
                        </m:r>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1</m:t>
                            </m:r>
                          </m:sub>
                        </m:sSub>
                        <m:r>
                          <a:rPr lang="en-US" sz="2000" b="0" i="1"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2</m:t>
                            </m:r>
                          </m:sub>
                        </m:sSub>
                        <m:r>
                          <a:rPr lang="en-US" sz="2000" b="0" i="1"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3</m:t>
                            </m:r>
                          </m:sub>
                        </m:sSub>
                      </m:e>
                    </m:d>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𝑉</m:t>
                    </m:r>
                    <m:d>
                      <m:dPr>
                        <m:ctrlPr>
                          <a:rPr lang="en-US" sz="2000" b="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𝑡</m:t>
                        </m:r>
                      </m:e>
                    </m:d>
                    <m:r>
                      <a:rPr lang="en-US" sz="2000" b="0" i="1"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𝑝</m:t>
                        </m:r>
                      </m:e>
                      <m:sub>
                        <m:r>
                          <a:rPr lang="en-US" sz="2000" b="0" i="1" smtClean="0">
                            <a:solidFill>
                              <a:srgbClr val="000000"/>
                            </a:solidFill>
                            <a:latin typeface="Cambria Math" panose="02040503050406030204" pitchFamily="18" charset="0"/>
                          </a:rPr>
                          <m:t>3</m:t>
                        </m:r>
                      </m:sub>
                    </m:sSub>
                    <m:r>
                      <a:rPr lang="en-US" sz="2000" b="0" i="1" smtClean="0">
                        <a:solidFill>
                          <a:srgbClr val="000000"/>
                        </a:solidFill>
                        <a:latin typeface="Cambria Math" panose="02040503050406030204" pitchFamily="18" charset="0"/>
                      </a:rPr>
                      <m:t>+</m:t>
                    </m:r>
                    <m:f>
                      <m:fPr>
                        <m:ctrlPr>
                          <a:rPr lang="en-US" sz="2000" b="0" i="1" smtClean="0">
                            <a:solidFill>
                              <a:srgbClr val="000000"/>
                            </a:solidFill>
                            <a:latin typeface="Cambria Math" panose="02040503050406030204" pitchFamily="18" charset="0"/>
                          </a:rPr>
                        </m:ctrlPr>
                      </m:fPr>
                      <m:num>
                        <m:sSub>
                          <m:sSubPr>
                            <m:ctrlPr>
                              <a:rPr lang="en-US" sz="2000" b="0" i="1" smtClean="0">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p</m:t>
                            </m:r>
                          </m:e>
                          <m:sub>
                            <m:r>
                              <a:rPr lang="en-US" sz="2000" b="0" i="0" smtClean="0">
                                <a:solidFill>
                                  <a:srgbClr val="000000"/>
                                </a:solidFill>
                                <a:latin typeface="Cambria Math" panose="02040503050406030204" pitchFamily="18" charset="0"/>
                              </a:rPr>
                              <m:t>0</m:t>
                            </m:r>
                          </m:sub>
                        </m:sSub>
                      </m:num>
                      <m:den>
                        <m:r>
                          <a:rPr lang="en-US" sz="2000" b="0" i="0" smtClean="0">
                            <a:solidFill>
                              <a:srgbClr val="000000"/>
                            </a:solidFill>
                            <a:latin typeface="Cambria Math" panose="02040503050406030204" pitchFamily="18" charset="0"/>
                          </a:rPr>
                          <m:t>1+</m:t>
                        </m:r>
                        <m:sSup>
                          <m:sSupPr>
                            <m:ctrlPr>
                              <a:rPr lang="en-US" sz="2000" b="0" i="1" smtClean="0">
                                <a:solidFill>
                                  <a:srgbClr val="000000"/>
                                </a:solidFill>
                                <a:latin typeface="Cambria Math" panose="02040503050406030204" pitchFamily="18" charset="0"/>
                              </a:rPr>
                            </m:ctrlPr>
                          </m:sSupPr>
                          <m:e>
                            <m:r>
                              <m:rPr>
                                <m:sty m:val="p"/>
                              </m:rPr>
                              <a:rPr lang="en-US" sz="2000" b="0" i="0" smtClean="0">
                                <a:solidFill>
                                  <a:srgbClr val="000000"/>
                                </a:solidFill>
                                <a:latin typeface="Cambria Math" panose="02040503050406030204" pitchFamily="18" charset="0"/>
                              </a:rPr>
                              <m:t>e</m:t>
                            </m:r>
                          </m:e>
                          <m:sup>
                            <m:r>
                              <a:rPr lang="en-US" sz="2000" b="0" i="0" smtClean="0">
                                <a:solidFill>
                                  <a:srgbClr val="000000"/>
                                </a:solidFill>
                                <a:latin typeface="Cambria Math" panose="02040503050406030204" pitchFamily="18" charset="0"/>
                              </a:rPr>
                              <m:t>−</m:t>
                            </m:r>
                            <m:d>
                              <m:dPr>
                                <m:ctrlPr>
                                  <a:rPr lang="en-US" sz="2000" b="0" i="1" smtClean="0">
                                    <a:solidFill>
                                      <a:srgbClr val="000000"/>
                                    </a:solidFill>
                                    <a:latin typeface="Cambria Math" panose="02040503050406030204" pitchFamily="18" charset="0"/>
                                  </a:rPr>
                                </m:ctrlPr>
                              </m:dPr>
                              <m:e>
                                <m:r>
                                  <m:rPr>
                                    <m:sty m:val="p"/>
                                  </m:rPr>
                                  <a:rPr lang="en-US" sz="2000" b="0" i="0" smtClean="0">
                                    <a:solidFill>
                                      <a:srgbClr val="000000"/>
                                    </a:solidFill>
                                    <a:latin typeface="Cambria Math" panose="02040503050406030204" pitchFamily="18" charset="0"/>
                                  </a:rPr>
                                  <m:t>x</m:t>
                                </m:r>
                                <m:r>
                                  <a:rPr lang="en-US" sz="2000" b="0" i="0"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p</m:t>
                                    </m:r>
                                  </m:e>
                                  <m:sub>
                                    <m:r>
                                      <a:rPr lang="en-US" sz="2000" b="0" i="0" smtClean="0">
                                        <a:solidFill>
                                          <a:srgbClr val="000000"/>
                                        </a:solidFill>
                                        <a:latin typeface="Cambria Math" panose="02040503050406030204" pitchFamily="18" charset="0"/>
                                      </a:rPr>
                                      <m:t>1</m:t>
                                    </m:r>
                                  </m:sub>
                                </m:sSub>
                              </m:e>
                            </m:d>
                            <m:sSub>
                              <m:sSubPr>
                                <m:ctrlPr>
                                  <a:rPr lang="en-US" sz="2000" b="0" i="1" smtClean="0">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p</m:t>
                                </m:r>
                              </m:e>
                              <m:sub>
                                <m:r>
                                  <a:rPr lang="en-US" sz="2000" b="0" i="0" smtClean="0">
                                    <a:solidFill>
                                      <a:srgbClr val="000000"/>
                                    </a:solidFill>
                                    <a:latin typeface="Cambria Math" panose="02040503050406030204" pitchFamily="18" charset="0"/>
                                  </a:rPr>
                                  <m:t>2</m:t>
                                </m:r>
                              </m:sub>
                            </m:sSub>
                          </m:sup>
                        </m:sSup>
                      </m:den>
                    </m:f>
                  </m:oMath>
                </a14:m>
                <a:r>
                  <a:rPr lang="en-US" sz="2000" dirty="0">
                    <a:solidFill>
                      <a:srgbClr val="000000"/>
                    </a:solidFill>
                  </a:rPr>
                  <a:t> </a:t>
                </a:r>
              </a:p>
              <a:p>
                <a:pPr marL="609630" lvl="1" indent="-304815">
                  <a:lnSpc>
                    <a:spcPts val="2079"/>
                  </a:lnSpc>
                  <a:buFont typeface="Arial" panose="020B0604020202020204" pitchFamily="34" charset="0"/>
                  <a:buChar char="•"/>
                </a:pPr>
                <a:endParaRPr lang="en-US" sz="2000" dirty="0">
                  <a:solidFill>
                    <a:srgbClr val="000000"/>
                  </a:solidFill>
                </a:endParaRPr>
              </a:p>
              <a:p>
                <a:pPr marL="609630" lvl="1" indent="-304815">
                  <a:lnSpc>
                    <a:spcPts val="2079"/>
                  </a:lnSpc>
                  <a:buFont typeface="Arial" panose="020B0604020202020204" pitchFamily="34" charset="0"/>
                  <a:buChar char="•"/>
                </a:pPr>
                <a:r>
                  <a:rPr lang="en-US" sz="2000" dirty="0">
                    <a:solidFill>
                      <a:srgbClr val="000000"/>
                    </a:solidFill>
                  </a:rPr>
                  <a:t>Timing at 20% of peak amplitude for all signals</a:t>
                </a:r>
              </a:p>
              <a:p>
                <a:pPr marL="304815" lvl="1">
                  <a:lnSpc>
                    <a:spcPts val="2079"/>
                  </a:lnSpc>
                </a:pPr>
                <a:r>
                  <a:rPr lang="en-US" sz="2000" dirty="0">
                    <a:solidFill>
                      <a:srgbClr val="000000"/>
                    </a:solidFill>
                  </a:rPr>
                  <a:t> (SAT – Signal Arrival Time) </a:t>
                </a:r>
              </a:p>
              <a:p>
                <a:pPr marL="609630" lvl="1" indent="-304815">
                  <a:lnSpc>
                    <a:spcPts val="2079"/>
                  </a:lnSpc>
                  <a:buFont typeface="Arial" panose="020B0604020202020204" pitchFamily="34" charset="0"/>
                  <a:buChar char="•"/>
                </a:pPr>
                <a:endParaRPr lang="en-US" sz="2000" dirty="0">
                  <a:solidFill>
                    <a:srgbClr val="000000"/>
                  </a:solidFill>
                </a:endParaRPr>
              </a:p>
              <a:p>
                <a:pPr marL="609630" lvl="1" indent="-304815">
                  <a:lnSpc>
                    <a:spcPts val="2079"/>
                  </a:lnSpc>
                  <a:buFont typeface="Arial" panose="020B0604020202020204" pitchFamily="34" charset="0"/>
                  <a:buChar char="•"/>
                </a:pPr>
                <a:r>
                  <a:rPr lang="en-US" sz="2000" dirty="0">
                    <a:solidFill>
                      <a:srgbClr val="000000"/>
                    </a:solidFill>
                  </a:rPr>
                  <a:t>Subtract the PICOSEC signal from the PD0 signal </a:t>
                </a:r>
              </a:p>
              <a:p>
                <a:pPr marL="609630" lvl="1" indent="-304815">
                  <a:lnSpc>
                    <a:spcPts val="2079"/>
                  </a:lnSpc>
                  <a:buFont typeface="Arial" panose="020B0604020202020204" pitchFamily="34" charset="0"/>
                  <a:buChar char="•"/>
                </a:pPr>
                <a:endParaRPr lang="en-US" sz="2000" dirty="0">
                  <a:solidFill>
                    <a:srgbClr val="000000"/>
                  </a:solidFill>
                </a:endParaRPr>
              </a:p>
              <a:p>
                <a:pPr marL="609630" lvl="1" indent="-304815">
                  <a:lnSpc>
                    <a:spcPts val="2079"/>
                  </a:lnSpc>
                  <a:buFont typeface="Arial" panose="020B0604020202020204" pitchFamily="34" charset="0"/>
                  <a:buChar char="•"/>
                </a:pPr>
                <a:r>
                  <a:rPr lang="en-US" sz="2000" dirty="0">
                    <a:solidFill>
                      <a:srgbClr val="000000"/>
                    </a:solidFill>
                  </a:rPr>
                  <a:t>Distribution of SAT </a:t>
                </a:r>
                <a:r>
                  <a:rPr lang="en-US" sz="2000" dirty="0">
                    <a:solidFill>
                      <a:srgbClr val="000000"/>
                    </a:solidFill>
                    <a:sym typeface="Wingdings" panose="05000000000000000000" pitchFamily="2" charset="2"/>
                  </a:rPr>
                  <a:t> RMS = Timing resolution</a:t>
                </a:r>
                <a:endParaRPr lang="en-US" sz="2000" dirty="0">
                  <a:solidFill>
                    <a:srgbClr val="000000"/>
                  </a:solidFill>
                </a:endParaRPr>
              </a:p>
            </p:txBody>
          </p:sp>
        </mc:Choice>
        <mc:Fallback xmlns="">
          <p:sp>
            <p:nvSpPr>
              <p:cNvPr id="7" name="TextBox 9"/>
              <p:cNvSpPr txBox="1">
                <a:spLocks noRot="1" noChangeAspect="1" noMove="1" noResize="1" noEditPoints="1" noAdjustHandles="1" noChangeArrowheads="1" noChangeShapeType="1" noTextEdit="1"/>
              </p:cNvSpPr>
              <p:nvPr/>
            </p:nvSpPr>
            <p:spPr>
              <a:xfrm>
                <a:off x="206516" y="2546055"/>
                <a:ext cx="6585394" cy="3770263"/>
              </a:xfrm>
              <a:prstGeom prst="rect">
                <a:avLst/>
              </a:prstGeom>
              <a:blipFill>
                <a:blip r:embed="rId3"/>
                <a:stretch>
                  <a:fillRect l="-2500" t="-4207" b="-3236"/>
                </a:stretch>
              </a:blipFill>
            </p:spPr>
            <p:txBody>
              <a:bodyPr/>
              <a:lstStyle/>
              <a:p>
                <a:r>
                  <a:rPr lang="fr-FR">
                    <a:noFill/>
                  </a:rPr>
                  <a:t> </a:t>
                </a:r>
              </a:p>
            </p:txBody>
          </p:sp>
        </mc:Fallback>
      </mc:AlternateContent>
      <p:grpSp>
        <p:nvGrpSpPr>
          <p:cNvPr id="13" name="Group 10"/>
          <p:cNvGrpSpPr/>
          <p:nvPr/>
        </p:nvGrpSpPr>
        <p:grpSpPr>
          <a:xfrm>
            <a:off x="7010136" y="3476846"/>
            <a:ext cx="4369337" cy="2567786"/>
            <a:chOff x="14214562" y="-651213"/>
            <a:chExt cx="5090400" cy="2599560"/>
          </a:xfrm>
        </p:grpSpPr>
        <p:pic>
          <p:nvPicPr>
            <p:cNvPr id="14" name="Picture 329"/>
            <p:cNvPicPr/>
            <p:nvPr/>
          </p:nvPicPr>
          <p:blipFill>
            <a:blip r:embed="rId4"/>
            <a:stretch/>
          </p:blipFill>
          <p:spPr>
            <a:xfrm>
              <a:off x="14214562" y="-651213"/>
              <a:ext cx="5090400" cy="2599560"/>
            </a:xfrm>
            <a:prstGeom prst="rect">
              <a:avLst/>
            </a:prstGeom>
            <a:ln>
              <a:noFill/>
            </a:ln>
          </p:spPr>
        </p:pic>
        <p:sp>
          <p:nvSpPr>
            <p:cNvPr id="15" name="CustomShape 11"/>
            <p:cNvSpPr/>
            <p:nvPr/>
          </p:nvSpPr>
          <p:spPr>
            <a:xfrm>
              <a:off x="17174943" y="38651"/>
              <a:ext cx="1639139" cy="178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dirty="0">
                  <a:solidFill>
                    <a:srgbClr val="000000"/>
                  </a:solidFill>
                  <a:latin typeface="Arial"/>
                  <a:ea typeface="DejaVu Sans"/>
                </a:rPr>
                <a:t>Photodiode</a:t>
              </a:r>
              <a:endParaRPr lang="en-US" sz="1200" b="0" strike="noStrike" spc="-1" dirty="0">
                <a:latin typeface="Arial"/>
              </a:endParaRPr>
            </a:p>
          </p:txBody>
        </p:sp>
      </p:grpSp>
      <p:sp>
        <p:nvSpPr>
          <p:cNvPr id="4" name="Footer Placeholder 3"/>
          <p:cNvSpPr>
            <a:spLocks noGrp="1"/>
          </p:cNvSpPr>
          <p:nvPr>
            <p:ph type="ftr" idx="12"/>
          </p:nvPr>
        </p:nvSpPr>
        <p:spPr>
          <a:xfrm>
            <a:off x="5069412" y="6465194"/>
            <a:ext cx="2868960" cy="365125"/>
          </a:xfrm>
        </p:spPr>
        <p:txBody>
          <a:bodyPr/>
          <a:lstStyle/>
          <a:p>
            <a:r>
              <a:rPr lang="fr-FR" i="1" dirty="0">
                <a:latin typeface="Arial "/>
              </a:rPr>
              <a:t>Journées 2024 de l'atelier détecteurs gazeux</a:t>
            </a:r>
          </a:p>
        </p:txBody>
      </p:sp>
      <p:grpSp>
        <p:nvGrpSpPr>
          <p:cNvPr id="20" name="Group 19">
            <a:extLst>
              <a:ext uri="{FF2B5EF4-FFF2-40B4-BE49-F238E27FC236}">
                <a16:creationId xmlns:a16="http://schemas.microsoft.com/office/drawing/2014/main" id="{0BC5C7D8-26A5-299F-5709-3B76DEAA678E}"/>
              </a:ext>
            </a:extLst>
          </p:cNvPr>
          <p:cNvGrpSpPr/>
          <p:nvPr/>
        </p:nvGrpSpPr>
        <p:grpSpPr>
          <a:xfrm>
            <a:off x="7203572" y="764099"/>
            <a:ext cx="4275271" cy="2421981"/>
            <a:chOff x="7149396" y="4572344"/>
            <a:chExt cx="3681312" cy="1798423"/>
          </a:xfrm>
        </p:grpSpPr>
        <p:grpSp>
          <p:nvGrpSpPr>
            <p:cNvPr id="21" name="Group 20">
              <a:extLst>
                <a:ext uri="{FF2B5EF4-FFF2-40B4-BE49-F238E27FC236}">
                  <a16:creationId xmlns:a16="http://schemas.microsoft.com/office/drawing/2014/main" id="{9EF2FF74-4850-F3B9-94F4-3BE3FF17354C}"/>
                </a:ext>
              </a:extLst>
            </p:cNvPr>
            <p:cNvGrpSpPr/>
            <p:nvPr/>
          </p:nvGrpSpPr>
          <p:grpSpPr>
            <a:xfrm>
              <a:off x="7149396" y="4572344"/>
              <a:ext cx="3681312" cy="1798423"/>
              <a:chOff x="8199332" y="4492275"/>
              <a:chExt cx="3681312" cy="1798423"/>
            </a:xfrm>
          </p:grpSpPr>
          <p:pic>
            <p:nvPicPr>
              <p:cNvPr id="24" name="Picture 1">
                <a:extLst>
                  <a:ext uri="{FF2B5EF4-FFF2-40B4-BE49-F238E27FC236}">
                    <a16:creationId xmlns:a16="http://schemas.microsoft.com/office/drawing/2014/main" id="{0FD79047-F327-FF07-CBA7-84AAC856E429}"/>
                  </a:ext>
                </a:extLst>
              </p:cNvPr>
              <p:cNvPicPr/>
              <p:nvPr/>
            </p:nvPicPr>
            <p:blipFill rotWithShape="1">
              <a:blip r:embed="rId5"/>
              <a:srcRect t="9550"/>
              <a:stretch/>
            </p:blipFill>
            <p:spPr>
              <a:xfrm>
                <a:off x="8340610" y="4607552"/>
                <a:ext cx="3540034" cy="1611016"/>
              </a:xfrm>
              <a:prstGeom prst="rect">
                <a:avLst/>
              </a:prstGeom>
              <a:ln>
                <a:noFill/>
              </a:ln>
            </p:spPr>
          </p:pic>
          <p:sp>
            <p:nvSpPr>
              <p:cNvPr id="25" name="TextBox 24">
                <a:extLst>
                  <a:ext uri="{FF2B5EF4-FFF2-40B4-BE49-F238E27FC236}">
                    <a16:creationId xmlns:a16="http://schemas.microsoft.com/office/drawing/2014/main" id="{7CAEE214-34F2-B68F-E25F-A09B022AB8E1}"/>
                  </a:ext>
                </a:extLst>
              </p:cNvPr>
              <p:cNvSpPr txBox="1"/>
              <p:nvPr/>
            </p:nvSpPr>
            <p:spPr>
              <a:xfrm rot="16200000">
                <a:off x="7912732" y="4778875"/>
                <a:ext cx="798466" cy="225265"/>
              </a:xfrm>
              <a:prstGeom prst="rect">
                <a:avLst/>
              </a:prstGeom>
              <a:noFill/>
            </p:spPr>
            <p:txBody>
              <a:bodyPr wrap="square" rtlCol="0">
                <a:spAutoFit/>
              </a:bodyPr>
              <a:lstStyle/>
              <a:p>
                <a:r>
                  <a:rPr lang="en-US" sz="1100" b="1" dirty="0"/>
                  <a:t>Amplitude[V]</a:t>
                </a:r>
                <a:endParaRPr lang="el-GR" sz="1100" b="1" dirty="0"/>
              </a:p>
            </p:txBody>
          </p:sp>
          <p:sp>
            <p:nvSpPr>
              <p:cNvPr id="26" name="TextBox 25">
                <a:extLst>
                  <a:ext uri="{FF2B5EF4-FFF2-40B4-BE49-F238E27FC236}">
                    <a16:creationId xmlns:a16="http://schemas.microsoft.com/office/drawing/2014/main" id="{E25AB209-C8AD-BDD9-EB72-45F08F3BE215}"/>
                  </a:ext>
                </a:extLst>
              </p:cNvPr>
              <p:cNvSpPr txBox="1"/>
              <p:nvPr/>
            </p:nvSpPr>
            <p:spPr>
              <a:xfrm>
                <a:off x="10972487" y="6096442"/>
                <a:ext cx="733348" cy="194256"/>
              </a:xfrm>
              <a:prstGeom prst="rect">
                <a:avLst/>
              </a:prstGeom>
              <a:noFill/>
            </p:spPr>
            <p:txBody>
              <a:bodyPr wrap="square" rtlCol="0">
                <a:spAutoFit/>
              </a:bodyPr>
              <a:lstStyle/>
              <a:p>
                <a:r>
                  <a:rPr lang="en-US" sz="1100" b="1" dirty="0"/>
                  <a:t>Time[ns]</a:t>
                </a:r>
                <a:endParaRPr lang="el-GR" sz="1100" b="1" dirty="0"/>
              </a:p>
            </p:txBody>
          </p:sp>
        </p:grpSp>
        <p:sp>
          <p:nvSpPr>
            <p:cNvPr id="22" name="TextBox 21">
              <a:extLst>
                <a:ext uri="{FF2B5EF4-FFF2-40B4-BE49-F238E27FC236}">
                  <a16:creationId xmlns:a16="http://schemas.microsoft.com/office/drawing/2014/main" id="{FAF45F38-7227-7337-455D-5B8C65377714}"/>
                </a:ext>
              </a:extLst>
            </p:cNvPr>
            <p:cNvSpPr txBox="1"/>
            <p:nvPr/>
          </p:nvSpPr>
          <p:spPr>
            <a:xfrm>
              <a:off x="7521353" y="5712933"/>
              <a:ext cx="1725797" cy="323165"/>
            </a:xfrm>
            <a:prstGeom prst="rect">
              <a:avLst/>
            </a:prstGeom>
            <a:noFill/>
          </p:spPr>
          <p:txBody>
            <a:bodyPr wrap="square" rtlCol="0">
              <a:spAutoFit/>
            </a:bodyPr>
            <a:lstStyle/>
            <a:p>
              <a:r>
                <a:rPr lang="en-US" sz="1500" dirty="0"/>
                <a:t>Electron peak</a:t>
              </a:r>
              <a:endParaRPr lang="el-GR" sz="1500" dirty="0"/>
            </a:p>
          </p:txBody>
        </p:sp>
        <p:sp>
          <p:nvSpPr>
            <p:cNvPr id="23" name="TextBox 22">
              <a:extLst>
                <a:ext uri="{FF2B5EF4-FFF2-40B4-BE49-F238E27FC236}">
                  <a16:creationId xmlns:a16="http://schemas.microsoft.com/office/drawing/2014/main" id="{9ED74A6B-7445-95A7-77B2-0694B6250D0E}"/>
                </a:ext>
              </a:extLst>
            </p:cNvPr>
            <p:cNvSpPr txBox="1"/>
            <p:nvPr/>
          </p:nvSpPr>
          <p:spPr>
            <a:xfrm>
              <a:off x="8375434" y="4885387"/>
              <a:ext cx="977101" cy="323165"/>
            </a:xfrm>
            <a:prstGeom prst="rect">
              <a:avLst/>
            </a:prstGeom>
            <a:noFill/>
          </p:spPr>
          <p:txBody>
            <a:bodyPr wrap="square" rtlCol="0">
              <a:spAutoFit/>
            </a:bodyPr>
            <a:lstStyle/>
            <a:p>
              <a:r>
                <a:rPr lang="en-US" sz="1500" dirty="0"/>
                <a:t>Ion tail</a:t>
              </a:r>
              <a:endParaRPr lang="el-GR" sz="1500" dirty="0"/>
            </a:p>
          </p:txBody>
        </p:sp>
      </p:grpSp>
      <p:sp>
        <p:nvSpPr>
          <p:cNvPr id="27" name="Line 4">
            <a:extLst>
              <a:ext uri="{FF2B5EF4-FFF2-40B4-BE49-F238E27FC236}">
                <a16:creationId xmlns:a16="http://schemas.microsoft.com/office/drawing/2014/main" id="{2D71A465-8EF7-DC42-5752-EB9D87BBAE29}"/>
              </a:ext>
            </a:extLst>
          </p:cNvPr>
          <p:cNvSpPr/>
          <p:nvPr/>
        </p:nvSpPr>
        <p:spPr>
          <a:xfrm>
            <a:off x="6500984" y="949491"/>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pic>
        <p:nvPicPr>
          <p:cNvPr id="28" name="Picture 27">
            <a:extLst>
              <a:ext uri="{FF2B5EF4-FFF2-40B4-BE49-F238E27FC236}">
                <a16:creationId xmlns:a16="http://schemas.microsoft.com/office/drawing/2014/main" id="{42CDDC18-1CBD-CA58-DA87-33D1FD07D1B5}"/>
              </a:ext>
            </a:extLst>
          </p:cNvPr>
          <p:cNvPicPr>
            <a:picLocks noChangeAspect="1"/>
          </p:cNvPicPr>
          <p:nvPr/>
        </p:nvPicPr>
        <p:blipFill>
          <a:blip r:embed="rId6"/>
          <a:stretch>
            <a:fillRect/>
          </a:stretch>
        </p:blipFill>
        <p:spPr>
          <a:xfrm>
            <a:off x="6541892" y="2285355"/>
            <a:ext cx="5650108" cy="2827349"/>
          </a:xfrm>
          <a:prstGeom prst="rect">
            <a:avLst/>
          </a:prstGeom>
        </p:spPr>
      </p:pic>
      <p:grpSp>
        <p:nvGrpSpPr>
          <p:cNvPr id="29" name="Group 28"/>
          <p:cNvGrpSpPr/>
          <p:nvPr/>
        </p:nvGrpSpPr>
        <p:grpSpPr>
          <a:xfrm>
            <a:off x="7273690" y="2004142"/>
            <a:ext cx="4838514" cy="3269032"/>
            <a:chOff x="7310124" y="4012119"/>
            <a:chExt cx="4579340" cy="2755560"/>
          </a:xfrm>
        </p:grpSpPr>
        <p:pic>
          <p:nvPicPr>
            <p:cNvPr id="30" name="Picture 19"/>
            <p:cNvPicPr/>
            <p:nvPr/>
          </p:nvPicPr>
          <p:blipFill>
            <a:blip r:embed="rId7"/>
            <a:stretch/>
          </p:blipFill>
          <p:spPr>
            <a:xfrm>
              <a:off x="7310124" y="4012119"/>
              <a:ext cx="3751878" cy="2755560"/>
            </a:xfrm>
            <a:prstGeom prst="rect">
              <a:avLst/>
            </a:prstGeom>
            <a:ln>
              <a:noFill/>
            </a:ln>
          </p:spPr>
        </p:pic>
        <p:sp>
          <p:nvSpPr>
            <p:cNvPr id="31" name="CustomShape 12">
              <a:extLst>
                <a:ext uri="{FF2B5EF4-FFF2-40B4-BE49-F238E27FC236}">
                  <a16:creationId xmlns:a16="http://schemas.microsoft.com/office/drawing/2014/main" id="{8738EC3A-C1BB-CF8B-0960-04511E0077D9}"/>
                </a:ext>
              </a:extLst>
            </p:cNvPr>
            <p:cNvSpPr/>
            <p:nvPr/>
          </p:nvSpPr>
          <p:spPr>
            <a:xfrm>
              <a:off x="9769256" y="4149080"/>
              <a:ext cx="2120208" cy="883448"/>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ts val="2449"/>
                </a:lnSpc>
                <a:spcBef>
                  <a:spcPts val="283"/>
                </a:spcBef>
                <a:spcAft>
                  <a:spcPts val="283"/>
                </a:spcAft>
              </a:pPr>
              <a:r>
                <a:rPr lang="en-US" sz="1800" b="0" strike="noStrike" spc="-1" dirty="0">
                  <a:latin typeface="Arial"/>
                  <a:ea typeface="Noto Sans CJK SC"/>
                </a:rPr>
                <a:t>Timing Resolution: </a:t>
              </a:r>
              <a:br>
                <a:rPr sz="1800" dirty="0"/>
              </a:br>
              <a:r>
                <a:rPr lang="en-US" sz="1800" dirty="0"/>
                <a:t>18.3 </a:t>
              </a:r>
              <a:r>
                <a:rPr lang="en-US" sz="1800" b="0" strike="noStrike" spc="-1" dirty="0">
                  <a:solidFill>
                    <a:srgbClr val="000000"/>
                  </a:solidFill>
                  <a:latin typeface="Arial"/>
                  <a:ea typeface="DejaVu Sans"/>
                </a:rPr>
                <a:t>± 0.2 </a:t>
              </a:r>
              <a:r>
                <a:rPr lang="en-US" sz="1800" b="0" strike="noStrike" spc="-1" dirty="0" err="1">
                  <a:solidFill>
                    <a:srgbClr val="000000"/>
                  </a:solidFill>
                  <a:latin typeface="Arial"/>
                  <a:ea typeface="DejaVu Sans"/>
                </a:rPr>
                <a:t>ps</a:t>
              </a:r>
              <a:endParaRPr lang="en-US" sz="1800" b="0" strike="noStrike" spc="-1" dirty="0">
                <a:latin typeface="Arial"/>
                <a:ea typeface="Noto Sans CJK SC"/>
              </a:endParaRPr>
            </a:p>
          </p:txBody>
        </p:sp>
      </p:grpSp>
    </p:spTree>
    <p:extLst>
      <p:ext uri="{BB962C8B-B14F-4D97-AF65-F5344CB8AC3E}">
        <p14:creationId xmlns:p14="http://schemas.microsoft.com/office/powerpoint/2010/main" val="291104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1000"/>
                                        <p:tgtEl>
                                          <p:spTgt spid="7">
                                            <p:txEl>
                                              <p:pRg st="0" end="0"/>
                                            </p:txEl>
                                          </p:spTgt>
                                        </p:tgtEl>
                                      </p:cBhvr>
                                    </p:animEffect>
                                    <p:anim calcmode="lin" valueType="num">
                                      <p:cBhvr>
                                        <p:cTn id="2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xEl>
                                              <p:pRg st="10" end="10"/>
                                            </p:txEl>
                                          </p:spTgt>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2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xEl>
                                              <p:pRg st="12" end="12"/>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Correcting for Dynamical Errors </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9</a:t>
            </a:fld>
            <a:endParaRPr lang="fr-FR" sz="1000" dirty="0">
              <a:solidFill>
                <a:srgbClr val="666666"/>
              </a:solidFill>
              <a:cs typeface="Times" panose="02020603050405020304" pitchFamily="18" charset="0"/>
            </a:endParaRPr>
          </a:p>
        </p:txBody>
      </p:sp>
      <p:sp>
        <p:nvSpPr>
          <p:cNvPr id="4" name="Footer Placeholder 3"/>
          <p:cNvSpPr>
            <a:spLocks noGrp="1"/>
          </p:cNvSpPr>
          <p:nvPr>
            <p:ph type="ftr" idx="12"/>
          </p:nvPr>
        </p:nvSpPr>
        <p:spPr>
          <a:xfrm>
            <a:off x="4040971" y="6390669"/>
            <a:ext cx="4992439" cy="365125"/>
          </a:xfrm>
        </p:spPr>
        <p:txBody>
          <a:bodyPr/>
          <a:lstStyle/>
          <a:p>
            <a:pPr algn="ctr"/>
            <a:r>
              <a:rPr lang="fr-FR" i="1" dirty="0">
                <a:latin typeface="Arial "/>
              </a:rPr>
              <a:t>Journées 2024 de l'atelier détecteurs gazeux</a:t>
            </a:r>
          </a:p>
        </p:txBody>
      </p:sp>
      <p:pic>
        <p:nvPicPr>
          <p:cNvPr id="6" name="Picture 5"/>
          <p:cNvPicPr/>
          <p:nvPr/>
        </p:nvPicPr>
        <p:blipFill>
          <a:blip r:embed="rId3"/>
          <a:stretch/>
        </p:blipFill>
        <p:spPr>
          <a:xfrm>
            <a:off x="7964160" y="1927689"/>
            <a:ext cx="4040581" cy="3612105"/>
          </a:xfrm>
          <a:prstGeom prst="rect">
            <a:avLst/>
          </a:prstGeom>
          <a:ln>
            <a:noFill/>
          </a:ln>
        </p:spPr>
      </p:pic>
      <p:sp>
        <p:nvSpPr>
          <p:cNvPr id="10" name="TextBox 9"/>
          <p:cNvSpPr txBox="1"/>
          <p:nvPr/>
        </p:nvSpPr>
        <p:spPr>
          <a:xfrm>
            <a:off x="313795" y="1343203"/>
            <a:ext cx="7407018" cy="35009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In principle, CFD method </a:t>
            </a:r>
            <a:r>
              <a:rPr lang="en-US" sz="2200" b="1" u="sng" dirty="0">
                <a:solidFill>
                  <a:srgbClr val="C00000"/>
                </a:solidFill>
              </a:rPr>
              <a:t>DOES NOT </a:t>
            </a:r>
            <a:r>
              <a:rPr lang="en-US" sz="2200" dirty="0">
                <a:solidFill>
                  <a:srgbClr val="C00000"/>
                </a:solidFill>
              </a:rPr>
              <a:t>suffer from time walk effects </a:t>
            </a:r>
          </a:p>
          <a:p>
            <a:pPr>
              <a:lnSpc>
                <a:spcPts val="2079"/>
              </a:lnSpc>
            </a:pPr>
            <a:endParaRPr lang="en-US" sz="2200" dirty="0">
              <a:solidFill>
                <a:srgbClr val="C00000"/>
              </a:solidFill>
            </a:endParaRPr>
          </a:p>
          <a:p>
            <a:pPr marL="609630" lvl="1" indent="-304815">
              <a:lnSpc>
                <a:spcPts val="2079"/>
              </a:lnSpc>
              <a:buFont typeface="Arial" panose="020B0604020202020204" pitchFamily="34" charset="0"/>
              <a:buChar char="•"/>
            </a:pPr>
            <a:r>
              <a:rPr lang="en-US" sz="2200" dirty="0">
                <a:solidFill>
                  <a:srgbClr val="000000"/>
                </a:solidFill>
              </a:rPr>
              <a:t>However we observe dependence on signal amplitude</a:t>
            </a:r>
          </a:p>
          <a:p>
            <a:pPr marL="304815" lvl="1">
              <a:lnSpc>
                <a:spcPts val="2079"/>
              </a:lnSpc>
            </a:pPr>
            <a:r>
              <a:rPr lang="en-US" sz="2200" dirty="0">
                <a:solidFill>
                  <a:srgbClr val="000000"/>
                </a:solidFill>
              </a:rPr>
              <a:t> </a:t>
            </a:r>
          </a:p>
          <a:p>
            <a:pPr marL="914399" lvl="2" indent="-304815">
              <a:lnSpc>
                <a:spcPts val="2079"/>
              </a:lnSpc>
              <a:buFont typeface="Arial" panose="020B0604020202020204" pitchFamily="34" charset="0"/>
              <a:buChar char="•"/>
            </a:pPr>
            <a:r>
              <a:rPr lang="en-US" sz="2200" dirty="0">
                <a:solidFill>
                  <a:srgbClr val="000000"/>
                </a:solidFill>
              </a:rPr>
              <a:t>Its origin has nothing to do with offline analysis procedure </a:t>
            </a:r>
            <a:r>
              <a:rPr lang="en-US" sz="2200" b="1" dirty="0">
                <a:solidFill>
                  <a:srgbClr val="000000"/>
                </a:solidFill>
              </a:rPr>
              <a:t>BUT</a:t>
            </a:r>
            <a:r>
              <a:rPr lang="en-US" sz="2200" dirty="0">
                <a:solidFill>
                  <a:srgbClr val="000000"/>
                </a:solidFill>
              </a:rPr>
              <a:t>  </a:t>
            </a:r>
          </a:p>
          <a:p>
            <a:pPr marL="609584" lvl="2">
              <a:lnSpc>
                <a:spcPts val="2079"/>
              </a:lnSpc>
            </a:pPr>
            <a:endParaRPr lang="en-US" sz="2200" dirty="0">
              <a:solidFill>
                <a:srgbClr val="000000"/>
              </a:solidFill>
            </a:endParaRPr>
          </a:p>
          <a:p>
            <a:pPr marL="913765" lvl="2" indent="-304800">
              <a:lnSpc>
                <a:spcPts val="2079"/>
              </a:lnSpc>
              <a:buFont typeface="Arial" panose="020B0604020202020204" pitchFamily="34" charset="0"/>
              <a:buChar char="•"/>
            </a:pPr>
            <a:r>
              <a:rPr lang="en-US" sz="2200">
                <a:solidFill>
                  <a:srgbClr val="000000"/>
                </a:solidFill>
              </a:rPr>
              <a:t>Results from the microscopic behavior of the </a:t>
            </a:r>
            <a:r>
              <a:rPr lang="en-US" sz="2200" dirty="0">
                <a:solidFill>
                  <a:srgbClr val="000000"/>
                </a:solidFill>
              </a:rPr>
              <a:t>avalanche </a:t>
            </a:r>
            <a:br>
              <a:rPr lang="en-US" sz="2200" dirty="0">
                <a:solidFill>
                  <a:srgbClr val="000000"/>
                </a:solidFill>
              </a:rPr>
            </a:br>
            <a:endParaRPr lang="en-US" sz="2200" dirty="0">
              <a:solidFill>
                <a:srgbClr val="000000"/>
              </a:solidFill>
              <a:cs typeface="Arial"/>
            </a:endParaRPr>
          </a:p>
          <a:p>
            <a:pPr marL="1219169" lvl="3" indent="-304815">
              <a:lnSpc>
                <a:spcPts val="2079"/>
              </a:lnSpc>
              <a:buFont typeface="Arial" panose="020B0604020202020204" pitchFamily="34" charset="0"/>
              <a:buChar char="•"/>
            </a:pPr>
            <a:r>
              <a:rPr lang="en-US" sz="2200" dirty="0">
                <a:solidFill>
                  <a:srgbClr val="FF0000"/>
                </a:solidFill>
              </a:rPr>
              <a:t>Photoelectrons drift with different velocities than the total avalanche </a:t>
            </a:r>
          </a:p>
        </p:txBody>
      </p:sp>
      <p:sp>
        <p:nvSpPr>
          <p:cNvPr id="11" name="TextBox 9"/>
          <p:cNvSpPr txBox="1"/>
          <p:nvPr/>
        </p:nvSpPr>
        <p:spPr>
          <a:xfrm>
            <a:off x="627455" y="4913427"/>
            <a:ext cx="5782147" cy="269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609630" lvl="1" indent="-304815">
              <a:lnSpc>
                <a:spcPts val="2079"/>
              </a:lnSpc>
              <a:buFont typeface="Arial" panose="020B0604020202020204" pitchFamily="34" charset="0"/>
              <a:buChar char="•"/>
            </a:pPr>
            <a:r>
              <a:rPr lang="en-US" sz="2000" dirty="0">
                <a:solidFill>
                  <a:srgbClr val="000000"/>
                </a:solidFill>
              </a:rPr>
              <a:t>Calibration curve </a:t>
            </a:r>
          </a:p>
        </p:txBody>
      </p:sp>
      <mc:AlternateContent xmlns:mc="http://schemas.openxmlformats.org/markup-compatibility/2006" xmlns:a14="http://schemas.microsoft.com/office/drawing/2010/main">
        <mc:Choice Requires="a14">
          <p:sp>
            <p:nvSpPr>
              <p:cNvPr id="13" name="Rectangle 12"/>
              <p:cNvSpPr/>
              <p:nvPr/>
            </p:nvSpPr>
            <p:spPr>
              <a:xfrm>
                <a:off x="3599723" y="4803172"/>
                <a:ext cx="2566023" cy="533992"/>
              </a:xfrm>
              <a:prstGeom prst="rect">
                <a:avLst/>
              </a:prstGeom>
            </p:spPr>
            <p:txBody>
              <a:bodyPr wrap="none">
                <a:spAutoFit/>
              </a:bodyPr>
              <a:lstStyle/>
              <a:p>
                <a:r>
                  <a:rPr lang="en-US" sz="2000" dirty="0">
                    <a:solidFill>
                      <a:srgbClr val="000000"/>
                    </a:solidFill>
                  </a:rPr>
                  <a:t>g</a:t>
                </a:r>
                <a14:m>
                  <m:oMath xmlns:m="http://schemas.openxmlformats.org/officeDocument/2006/math">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𝑥</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𝑎</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𝑏</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𝑤</m:t>
                        </m:r>
                        <m:r>
                          <a:rPr lang="en-US" sz="2000" i="1" smtClean="0">
                            <a:solidFill>
                              <a:srgbClr val="000000"/>
                            </a:solidFill>
                            <a:latin typeface="Cambria Math" panose="02040503050406030204" pitchFamily="18" charset="0"/>
                          </a:rPr>
                          <m:t> </m:t>
                        </m:r>
                      </m:e>
                    </m:d>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𝑎</m:t>
                    </m:r>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b="0" i="1" smtClean="0">
                            <a:solidFill>
                              <a:srgbClr val="000000"/>
                            </a:solidFill>
                            <a:latin typeface="Cambria Math" panose="02040503050406030204" pitchFamily="18" charset="0"/>
                          </a:rPr>
                          <m:t>𝑏</m:t>
                        </m:r>
                      </m:num>
                      <m:den>
                        <m:sSup>
                          <m:sSupPr>
                            <m:ctrlPr>
                              <a:rPr lang="en-US" sz="2000" i="1">
                                <a:solidFill>
                                  <a:srgbClr val="000000"/>
                                </a:solidFill>
                                <a:latin typeface="Cambria Math" panose="02040503050406030204" pitchFamily="18" charset="0"/>
                              </a:rPr>
                            </m:ctrlPr>
                          </m:sSupPr>
                          <m:e>
                            <m:r>
                              <m:rPr>
                                <m:sty m:val="p"/>
                              </m:rPr>
                              <a:rPr lang="en-US" sz="2000" b="0" i="0" smtClean="0">
                                <a:solidFill>
                                  <a:srgbClr val="000000"/>
                                </a:solidFill>
                                <a:latin typeface="Cambria Math" panose="02040503050406030204" pitchFamily="18" charset="0"/>
                              </a:rPr>
                              <m:t>x</m:t>
                            </m:r>
                          </m:e>
                          <m:sup>
                            <m:r>
                              <a:rPr lang="en-US" sz="2000" b="0" i="1" smtClean="0">
                                <a:solidFill>
                                  <a:srgbClr val="000000"/>
                                </a:solidFill>
                                <a:latin typeface="Cambria Math" panose="02040503050406030204" pitchFamily="18" charset="0"/>
                              </a:rPr>
                              <m:t>𝑤</m:t>
                            </m:r>
                          </m:sup>
                        </m:sSup>
                      </m:den>
                    </m:f>
                  </m:oMath>
                </a14:m>
                <a:endParaRPr lang="fr-FR" sz="2000" dirty="0"/>
              </a:p>
            </p:txBody>
          </p:sp>
        </mc:Choice>
        <mc:Fallback xmlns="">
          <p:sp>
            <p:nvSpPr>
              <p:cNvPr id="13" name="Rectangle 12"/>
              <p:cNvSpPr>
                <a:spLocks noRot="1" noChangeAspect="1" noMove="1" noResize="1" noEditPoints="1" noAdjustHandles="1" noChangeArrowheads="1" noChangeShapeType="1" noTextEdit="1"/>
              </p:cNvSpPr>
              <p:nvPr/>
            </p:nvSpPr>
            <p:spPr>
              <a:xfrm>
                <a:off x="3599723" y="4803172"/>
                <a:ext cx="2566023" cy="533992"/>
              </a:xfrm>
              <a:prstGeom prst="rect">
                <a:avLst/>
              </a:prstGeom>
              <a:blipFill>
                <a:blip r:embed="rId4"/>
                <a:stretch>
                  <a:fillRect l="-2619" b="-681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469248" y="5539794"/>
                <a:ext cx="5386539" cy="6712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rPr>
                        <m:t>𝐶𝑜𝑟𝑟𝑒𝑐𝑡𝑒𝑑</m:t>
                      </m:r>
                      <m:r>
                        <a:rPr lang="en-US" sz="2000" b="0" i="1" smtClean="0">
                          <a:solidFill>
                            <a:srgbClr val="000000"/>
                          </a:solidFill>
                          <a:latin typeface="Cambria Math" panose="02040503050406030204" pitchFamily="18" charset="0"/>
                        </a:rPr>
                        <m:t> </m:t>
                      </m:r>
                      <m:r>
                        <a:rPr lang="en-US" sz="2000" b="0" i="1" smtClean="0">
                          <a:solidFill>
                            <a:srgbClr val="000000"/>
                          </a:solidFill>
                          <a:latin typeface="Cambria Math" panose="02040503050406030204" pitchFamily="18" charset="0"/>
                        </a:rPr>
                        <m:t>𝑆𝐴𝑇</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𝑆𝐴𝑇</m:t>
                      </m:r>
                      <m:r>
                        <a:rPr lang="en-US" sz="2000" b="0" i="1" smtClean="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b="0" i="1" smtClean="0">
                              <a:solidFill>
                                <a:srgbClr val="000000"/>
                              </a:solidFill>
                              <a:latin typeface="Cambria Math" panose="02040503050406030204" pitchFamily="18" charset="0"/>
                            </a:rPr>
                            <m:t>𝑎</m:t>
                          </m:r>
                        </m:num>
                        <m:den>
                          <m:sSup>
                            <m:sSupPr>
                              <m:ctrlPr>
                                <a:rPr lang="en-US" sz="2000" i="1">
                                  <a:solidFill>
                                    <a:srgbClr val="000000"/>
                                  </a:solidFill>
                                  <a:latin typeface="Cambria Math" panose="02040503050406030204" pitchFamily="18" charset="0"/>
                                </a:rPr>
                              </m:ctrlPr>
                            </m:sSupPr>
                            <m:e>
                              <m:r>
                                <m:rPr>
                                  <m:sty m:val="p"/>
                                </m:rPr>
                                <a:rPr lang="en-US" sz="2000" b="0" i="0" smtClean="0">
                                  <a:solidFill>
                                    <a:srgbClr val="000000"/>
                                  </a:solidFill>
                                  <a:latin typeface="Cambria Math" panose="02040503050406030204" pitchFamily="18" charset="0"/>
                                </a:rPr>
                                <m:t>Pulse</m:t>
                              </m:r>
                              <m:r>
                                <a:rPr lang="en-US" sz="2000" b="0" i="0" smtClean="0">
                                  <a:solidFill>
                                    <a:srgbClr val="000000"/>
                                  </a:solidFill>
                                  <a:latin typeface="Cambria Math" panose="02040503050406030204" pitchFamily="18" charset="0"/>
                                </a:rPr>
                                <m:t> </m:t>
                              </m:r>
                              <m:r>
                                <m:rPr>
                                  <m:sty m:val="p"/>
                                </m:rPr>
                                <a:rPr lang="en-US" sz="2000" b="0" i="0" smtClean="0">
                                  <a:solidFill>
                                    <a:srgbClr val="000000"/>
                                  </a:solidFill>
                                  <a:latin typeface="Cambria Math" panose="02040503050406030204" pitchFamily="18" charset="0"/>
                                </a:rPr>
                                <m:t>Amplitude</m:t>
                              </m:r>
                            </m:e>
                            <m:sup>
                              <m:r>
                                <a:rPr lang="en-US" sz="2000" b="0" i="1" smtClean="0">
                                  <a:solidFill>
                                    <a:srgbClr val="000000"/>
                                  </a:solidFill>
                                  <a:latin typeface="Cambria Math" panose="02040503050406030204" pitchFamily="18" charset="0"/>
                                </a:rPr>
                                <m:t>𝑏</m:t>
                              </m:r>
                            </m:sup>
                          </m:sSup>
                        </m:den>
                      </m:f>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𝑐</m:t>
                      </m:r>
                    </m:oMath>
                  </m:oMathPara>
                </a14:m>
                <a:endParaRPr lang="fr-FR" sz="2000" dirty="0"/>
              </a:p>
            </p:txBody>
          </p:sp>
        </mc:Choice>
        <mc:Fallback xmlns="">
          <p:sp>
            <p:nvSpPr>
              <p:cNvPr id="16" name="Rectangle 15"/>
              <p:cNvSpPr>
                <a:spLocks noRot="1" noChangeAspect="1" noMove="1" noResize="1" noEditPoints="1" noAdjustHandles="1" noChangeArrowheads="1" noChangeShapeType="1" noTextEdit="1"/>
              </p:cNvSpPr>
              <p:nvPr/>
            </p:nvSpPr>
            <p:spPr>
              <a:xfrm>
                <a:off x="1469248" y="5539794"/>
                <a:ext cx="5386539" cy="671274"/>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6202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1000"/>
                                        <p:tgtEl>
                                          <p:spTgt spid="10">
                                            <p:txEl>
                                              <p:pRg st="3" end="3"/>
                                            </p:txEl>
                                          </p:spTgt>
                                        </p:tgtEl>
                                      </p:cBhvr>
                                    </p:animEffect>
                                    <p:anim calcmode="lin" valueType="num">
                                      <p:cBhvr>
                                        <p:cTn id="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1000"/>
                                        <p:tgtEl>
                                          <p:spTgt spid="10">
                                            <p:txEl>
                                              <p:pRg st="4" end="4"/>
                                            </p:txEl>
                                          </p:spTgt>
                                        </p:tgtEl>
                                      </p:cBhvr>
                                    </p:animEffect>
                                    <p:anim calcmode="lin" valueType="num">
                                      <p:cBhvr>
                                        <p:cTn id="3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1000"/>
                                        <p:tgtEl>
                                          <p:spTgt spid="10">
                                            <p:txEl>
                                              <p:pRg st="6" end="6"/>
                                            </p:txEl>
                                          </p:spTgt>
                                        </p:tgtEl>
                                      </p:cBhvr>
                                    </p:animEffect>
                                    <p:anim calcmode="lin" valueType="num">
                                      <p:cBhvr>
                                        <p:cTn id="38"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1000"/>
                                        <p:tgtEl>
                                          <p:spTgt spid="10">
                                            <p:txEl>
                                              <p:pRg st="7" end="7"/>
                                            </p:txEl>
                                          </p:spTgt>
                                        </p:tgtEl>
                                      </p:cBhvr>
                                    </p:animEffect>
                                    <p:anim calcmode="lin" valueType="num">
                                      <p:cBhvr>
                                        <p:cTn id="43"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5.potx" id="{8CEE0DFF-1C06-4716-850E-804B5EEE4D0F}" vid="{3A69881D-C6CB-41F7-A0C0-1CB4B9E5CEE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Français (France)</Language>
    <TypologyTaxHTField0 xmlns="582fa2ad-bcfb-4c30-8490-7bbd511b1880">
      <Terms xmlns="http://schemas.microsoft.com/office/infopath/2007/PartnerControls"/>
    </TypologyTaxHTField0>
    <PublicTaxHTField0 xmlns="582fa2ad-bcfb-4c30-8490-7bbd511b1880">
      <Terms xmlns="http://schemas.microsoft.com/office/infopath/2007/PartnerControls"/>
    </PublicTaxHTField0>
    <Summary xmlns="582fa2ad-bcfb-4c30-8490-7bbd511b1880" xsi:nil="true"/>
    <ManualDate xmlns="582fa2ad-bcfb-4c30-8490-7bbd511b1880" xsi:nil="true"/>
    <TaxKeywordTaxHTField xmlns="151dffeb-2989-4a61-aef8-844a993007f8">
      <Terms xmlns="http://schemas.microsoft.com/office/infopath/2007/PartnerControls"/>
    </TaxKeywordTaxHTField>
    <ThumbnailImageUrl xmlns="582fa2ad-bcfb-4c30-8490-7bbd511b1880" xsi:nil="true"/>
    <TaxCatchAll xmlns="151dffeb-2989-4a61-aef8-844a993007f8"/>
    <ThumbnailImage xmlns="582fa2ad-bcfb-4c30-8490-7bbd511b1880" xsi:nil="true"/>
    <OrganisationTaxHTField0 xmlns="582fa2ad-bcfb-4c30-8490-7bbd511b1880">
      <Terms xmlns="http://schemas.microsoft.com/office/infopath/2007/PartnerControls"/>
    </OrganisationTaxHTField0>
    <BigPictureUrl xmlns="582fa2ad-bcfb-4c30-8490-7bbd511b1880" xsi:nil="true"/>
    <BigPicture xmlns="582fa2ad-bcfb-4c30-8490-7bbd511b1880" xsi:nil="true"/>
    <BackwardLinks xmlns="582fa2ad-bcfb-4c30-8490-7bbd511b1880">2</BackwardLinks>
    <ThematicsTaxHTField0 xmlns="582fa2ad-bcfb-4c30-8490-7bbd511b1880">
      <Terms xmlns="http://schemas.microsoft.com/office/infopath/2007/PartnerControls"/>
    </ThematicsTaxHTField0>
    <CenterAndUnitTaxHTField0 xmlns="582fa2ad-bcfb-4c30-8490-7bbd511b1880">
      <Terms xmlns="http://schemas.microsoft.com/office/infopath/2007/PartnerControls"/>
    </CenterAndUnitTaxHTField0>
    <DisplayedDate xmlns="582fa2ad-bcfb-4c30-8490-7bbd511b1880">2023-01-25T10:00:27+00:00</DisplayedDa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Office document_ItemAdded</Name>
    <Synchronization>Synchronous</Synchronization>
    <Type>10001</Type>
    <SequenceNumber>11001</SequenceNumber>
    <Url/>
    <Assembly>CEA.I2I.Web.Core, Version=1.0.0.0, Culture=neutral, PublicKeyToken=39d5d856cb1a3e17</Assembly>
    <Class>CEA.I2I.Web.Core.Receivers.OfficeDocumentEventReceiver</Class>
    <Data/>
    <Filter/>
  </Receiver>
  <Receiver>
    <Name>Office document_ItemUpdated</Name>
    <Synchronization>Synchronous</Synchronization>
    <Type>10002</Type>
    <SequenceNumber>11001</SequenceNumber>
    <Url/>
    <Assembly>CEA.I2I.Web.Core, Version=1.0.0.0, Culture=neutral, PublicKeyToken=39d5d856cb1a3e17</Assembly>
    <Class>CEA.I2I.Web.Core.Receivers.OfficeDocumentEventReceiver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bureautique" ma:contentTypeID="0x0101009AC65FE4C57B4241B7BB126C82049321006502EDEDC0136B40BE1694CA6DFB09E5" ma:contentTypeVersion="20" ma:contentTypeDescription="Crée un document." ma:contentTypeScope="" ma:versionID="f1b05a092d0904e6962f83cebf818255">
  <xsd:schema xmlns:xsd="http://www.w3.org/2001/XMLSchema" xmlns:xs="http://www.w3.org/2001/XMLSchema" xmlns:p="http://schemas.microsoft.com/office/2006/metadata/properties" xmlns:ns1="http://schemas.microsoft.com/sharepoint/v3" xmlns:ns2="582fa2ad-bcfb-4c30-8490-7bbd511b1880" xmlns:ns3="151dffeb-2989-4a61-aef8-844a993007f8" targetNamespace="http://schemas.microsoft.com/office/2006/metadata/properties" ma:root="true" ma:fieldsID="7c3819e88b0869059371fc3b24198fff" ns1:_="" ns2:_="" ns3:_="">
    <xsd:import namespace="http://schemas.microsoft.com/sharepoint/v3"/>
    <xsd:import namespace="582fa2ad-bcfb-4c30-8490-7bbd511b1880"/>
    <xsd:import namespace="151dffeb-2989-4a61-aef8-844a993007f8"/>
    <xsd:element name="properties">
      <xsd:complexType>
        <xsd:sequence>
          <xsd:element name="documentManagement">
            <xsd:complexType>
              <xsd:all>
                <xsd:element ref="ns1:Language" minOccurs="0"/>
                <xsd:element ref="ns2:BackwardLinks" minOccurs="0"/>
                <xsd:element ref="ns2:ThematicsTaxHTField0" minOccurs="0"/>
                <xsd:element ref="ns3:TaxCatchAll" minOccurs="0"/>
                <xsd:element ref="ns3:TaxCatchAllLabel" minOccurs="0"/>
                <xsd:element ref="ns2:CenterAndUnitTaxHTField0" minOccurs="0"/>
                <xsd:element ref="ns3:TaxKeywordTaxHTField" minOccurs="0"/>
                <xsd:element ref="ns2:TypologyTaxHTField0" minOccurs="0"/>
                <xsd:element ref="ns2:OrganisationTaxHTField0" minOccurs="0"/>
                <xsd:element ref="ns2:PublicTaxHTField0" minOccurs="0"/>
                <xsd:element ref="ns2:Summary" minOccurs="0"/>
                <xsd:element ref="ns2:ThumbnailImage" minOccurs="0"/>
                <xsd:element ref="ns2:ThumbnailImageUrl" minOccurs="0"/>
                <xsd:element ref="ns2:BigPicture" minOccurs="0"/>
                <xsd:element ref="ns2:BigPictureUrl" minOccurs="0"/>
                <xsd:element ref="ns2:ManualDate" minOccurs="0"/>
                <xsd:element ref="ns2:Displaye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e" ma:default="Français (France)" ma:internalName="Language">
      <xsd:simpleType>
        <xsd:union memberTypes="dms:Text">
          <xsd:simpleType>
            <xsd:restriction base="dms:Choice">
              <xsd:enumeration value="Arabe (Arabie saoudite)"/>
              <xsd:enumeration value="Bulgare (Bulgarie)"/>
              <xsd:enumeration value="Chinois (R.A.S. de Hong Kong)"/>
              <xsd:enumeration value="Chinois (République populaire de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82fa2ad-bcfb-4c30-8490-7bbd511b1880" elementFormDefault="qualified">
    <xsd:import namespace="http://schemas.microsoft.com/office/2006/documentManagement/types"/>
    <xsd:import namespace="http://schemas.microsoft.com/office/infopath/2007/PartnerControls"/>
    <xsd:element name="BackwardLinks" ma:index="6" nillable="true" ma:displayName="Liens entrants" ma:internalName="BackwardLinks" ma:readOnly="false">
      <xsd:simpleType>
        <xsd:restriction base="dms:Text"/>
      </xsd:simpleType>
    </xsd:element>
    <xsd:element name="ThematicsTaxHTField0" ma:index="8" nillable="true" ma:taxonomy="true" ma:internalName="ThematicsTaxHTField0" ma:taxonomyFieldName="Thematics" ma:displayName="Thématiques" ma:fieldId="{c4af68e9-307a-4318-8504-f93285936fc7}" ma:taxonomyMulti="true" ma:sspId="a6e70cbb-a60f-4600-a53f-b7ff8cffd0af" ma:termSetId="a10a44d9-d1f6-48e5-bb68-cccd1ea0729b" ma:anchorId="00000000-0000-0000-0000-000000000000" ma:open="false" ma:isKeyword="false">
      <xsd:complexType>
        <xsd:sequence>
          <xsd:element ref="pc:Terms" minOccurs="0" maxOccurs="1"/>
        </xsd:sequence>
      </xsd:complexType>
    </xsd:element>
    <xsd:element name="CenterAndUnitTaxHTField0" ma:index="12" nillable="true" ma:taxonomy="true" ma:internalName="CenterAndUnitTaxHTField0" ma:taxonomyFieldName="CenterAndUnit" ma:displayName="Centre et unité" ma:fieldId="{facf9d3d-8cf6-4fab-8f4b-dfbbe29f3a4b}"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TypologyTaxHTField0" ma:index="18" nillable="true" ma:taxonomy="true" ma:internalName="TypologyTaxHTField0" ma:taxonomyFieldName="Typology" ma:displayName="Type de contenu" ma:readOnly="false" ma:default="" ma:fieldId="{fca8d298-920d-4815-a20b-c1a36091f1f7}" ma:taxonomyMulti="true" ma:sspId="a6e70cbb-a60f-4600-a53f-b7ff8cffd0af" ma:termSetId="092849f7-9260-4df9-99c4-635fefe8f60a" ma:anchorId="00000000-0000-0000-0000-000000000000" ma:open="false" ma:isKeyword="false">
      <xsd:complexType>
        <xsd:sequence>
          <xsd:element ref="pc:Terms" minOccurs="0" maxOccurs="1"/>
        </xsd:sequence>
      </xsd:complexType>
    </xsd:element>
    <xsd:element name="OrganisationTaxHTField0" ma:index="20" nillable="true" ma:taxonomy="true" ma:internalName="OrganisationTaxHTField0" ma:taxonomyFieldName="Organisation" ma:displayName="Organisation" ma:readOnly="false" ma:fieldId="{dacc8977-bae2-4cdb-ba56-0a020a4af99a}"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PublicTaxHTField0" ma:index="22" nillable="true" ma:taxonomy="true" ma:internalName="PublicTaxHTField0" ma:taxonomyFieldName="Public" ma:displayName="Public" ma:readOnly="false" ma:fieldId="{7196c7f4-9f00-45cf-9674-ae6fd7f8c9dc}" ma:taxonomyMulti="true" ma:sspId="a6e70cbb-a60f-4600-a53f-b7ff8cffd0af" ma:termSetId="d1bb7582-47f0-4b95-a8a0-54d382c0433c" ma:anchorId="00000000-0000-0000-0000-000000000000" ma:open="false" ma:isKeyword="false">
      <xsd:complexType>
        <xsd:sequence>
          <xsd:element ref="pc:Terms" minOccurs="0" maxOccurs="1"/>
        </xsd:sequence>
      </xsd:complexType>
    </xsd:element>
    <xsd:element name="Summary" ma:index="24" nillable="true" ma:displayName="Résumé" ma:internalName="Summary" ma:readOnly="false">
      <xsd:simpleType>
        <xsd:restriction base="dms:Note">
          <xsd:maxLength value="255"/>
        </xsd:restriction>
      </xsd:simpleType>
    </xsd:element>
    <xsd:element name="ThumbnailImage" ma:index="25" nillable="true" ma:displayName="Image poster" ma:internalName="ThumbnailImage" ma:readOnly="false">
      <xsd:simpleType>
        <xsd:restriction base="dms:Unknown"/>
      </xsd:simpleType>
    </xsd:element>
    <xsd:element name="ThumbnailImageUrl" ma:index="26" nillable="true" ma:displayName="ThumbnailImageUrl" ma:hidden="true" ma:internalName="ThumbnailImageUrl" ma:readOnly="false" ma:showField="FALSE">
      <xsd:simpleType>
        <xsd:restriction base="dms:Text"/>
      </xsd:simpleType>
    </xsd:element>
    <xsd:element name="BigPicture" ma:index="27" nillable="true" ma:displayName="Grande image" ma:internalName="BigPicture" ma:readOnly="false">
      <xsd:simpleType>
        <xsd:restriction base="dms:Unknown"/>
      </xsd:simpleType>
    </xsd:element>
    <xsd:element name="BigPictureUrl" ma:index="28" nillable="true" ma:displayName="BigPictureUrl" ma:hidden="true" ma:internalName="BigPictureUrl" ma:readOnly="false" ma:showField="FALSE">
      <xsd:simpleType>
        <xsd:restriction base="dms:Text"/>
      </xsd:simpleType>
    </xsd:element>
    <xsd:element name="ManualDate" ma:index="29" nillable="true" ma:displayName="Date manuelle" ma:format="DateTime" ma:LCID="1036" ma:internalName="ManualDate" ma:readOnly="false">
      <xsd:simpleType>
        <xsd:restriction base="dms:DateTime"/>
      </xsd:simpleType>
    </xsd:element>
    <xsd:element name="DisplayedDate" ma:index="30" nillable="true" ma:displayName="Date affichée" ma:format="DateTime" ma:LCID="1036" ma:internalName="Displayed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1dffeb-2989-4a61-aef8-844a993007f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3ac70b-b933-4e26-b91d-fb6c0c0cea2a}" ma:internalName="TaxCatchAll" ma:showField="CatchAllData"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3ac70b-b933-4e26-b91d-fb6c0c0cea2a}" ma:internalName="TaxCatchAllLabel" ma:readOnly="true" ma:showField="CatchAllDataLabel"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Mots clés d’entreprise" ma:fieldId="{23f27201-bee3-471e-b2e7-b64fd8b7ca38}" ma:taxonomyMulti="true" ma:sspId="a6e70cbb-a60f-4600-a53f-b7ff8cffd0af"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5003DA-E900-47F2-BA91-7AD870D471EB}">
  <ds:schemaRefs>
    <ds:schemaRef ds:uri="http://purl.org/dc/elements/1.1/"/>
    <ds:schemaRef ds:uri="http://schemas.microsoft.com/office/2006/metadata/properties"/>
    <ds:schemaRef ds:uri="http://schemas.openxmlformats.org/package/2006/metadata/core-properties"/>
    <ds:schemaRef ds:uri="http://schemas.microsoft.com/sharepoint/v3"/>
    <ds:schemaRef ds:uri="http://schemas.microsoft.com/office/infopath/2007/PartnerControls"/>
    <ds:schemaRef ds:uri="http://purl.org/dc/terms/"/>
    <ds:schemaRef ds:uri="151dffeb-2989-4a61-aef8-844a993007f8"/>
    <ds:schemaRef ds:uri="http://schemas.microsoft.com/office/2006/documentManagement/types"/>
    <ds:schemaRef ds:uri="582fa2ad-bcfb-4c30-8490-7bbd511b1880"/>
    <ds:schemaRef ds:uri="http://www.w3.org/XML/1998/namespace"/>
    <ds:schemaRef ds:uri="http://purl.org/dc/dcmitype/"/>
  </ds:schemaRefs>
</ds:datastoreItem>
</file>

<file path=customXml/itemProps2.xml><?xml version="1.0" encoding="utf-8"?>
<ds:datastoreItem xmlns:ds="http://schemas.openxmlformats.org/officeDocument/2006/customXml" ds:itemID="{6F971FD6-17CC-4F23-9DB3-D1FB3A6D1EC9}">
  <ds:schemaRefs>
    <ds:schemaRef ds:uri="http://schemas.microsoft.com/sharepoint/v3/contenttype/forms"/>
  </ds:schemaRefs>
</ds:datastoreItem>
</file>

<file path=customXml/itemProps3.xml><?xml version="1.0" encoding="utf-8"?>
<ds:datastoreItem xmlns:ds="http://schemas.openxmlformats.org/officeDocument/2006/customXml" ds:itemID="{EEC6F6A1-DBB8-49CB-9A01-6DDECDCC9EEC}">
  <ds:schemaRefs>
    <ds:schemaRef ds:uri="http://schemas.microsoft.com/sharepoint/events"/>
  </ds:schemaRefs>
</ds:datastoreItem>
</file>

<file path=customXml/itemProps4.xml><?xml version="1.0" encoding="utf-8"?>
<ds:datastoreItem xmlns:ds="http://schemas.openxmlformats.org/officeDocument/2006/customXml" ds:itemID="{76654F01-D451-414A-9EDC-9425484D2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2fa2ad-bcfb-4c30-8490-7bbd511b1880"/>
    <ds:schemaRef ds:uri="151dffeb-2989-4a61-aef8-844a99300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PPT-CEA final-V5</Template>
  <TotalTime>12704</TotalTime>
  <Words>4408</Words>
  <Application>Microsoft Office PowerPoint</Application>
  <PresentationFormat>Widescreen</PresentationFormat>
  <Paragraphs>586</Paragraphs>
  <Slides>39</Slides>
  <Notes>19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39</vt:i4>
      </vt:variant>
    </vt:vector>
  </HeadingPairs>
  <TitlesOfParts>
    <vt:vector size="56" baseType="lpstr">
      <vt:lpstr>Arial</vt:lpstr>
      <vt:lpstr>Arial </vt:lpstr>
      <vt:lpstr>Arial Black</vt:lpstr>
      <vt:lpstr>Calibri</vt:lpstr>
      <vt:lpstr>Cambria Math</vt:lpstr>
      <vt:lpstr>Courier New</vt:lpstr>
      <vt:lpstr>DejaVu Sans</vt:lpstr>
      <vt:lpstr>NexusSans</vt:lpstr>
      <vt:lpstr>Noto Sans CJK SC</vt:lpstr>
      <vt:lpstr>Open Sauce</vt:lpstr>
      <vt:lpstr>Open Sauce SemiBold</vt:lpstr>
      <vt:lpstr>Symbol</vt:lpstr>
      <vt:lpstr>Times</vt:lpstr>
      <vt:lpstr>Times New Roman</vt:lpstr>
      <vt:lpstr>Vijaya</vt:lpstr>
      <vt:lpstr>Wingdings</vt:lpstr>
      <vt:lpstr>Thème Office</vt:lpstr>
      <vt:lpstr>PowerPoint Presentation</vt:lpstr>
      <vt:lpstr>Outline </vt:lpstr>
      <vt:lpstr>The PICOSEC Micromegas Technology</vt:lpstr>
      <vt:lpstr>What is our motivation?</vt:lpstr>
      <vt:lpstr>The PICOSEC Micromegas Technology</vt:lpstr>
      <vt:lpstr>Modeling the Timing</vt:lpstr>
      <vt:lpstr>Single Photoelectron Measurements </vt:lpstr>
      <vt:lpstr>Standard Waveform Analysis </vt:lpstr>
      <vt:lpstr>Correcting for Dynamical Errors </vt:lpstr>
      <vt:lpstr>Important Observables</vt:lpstr>
      <vt:lpstr> Understanding the Timing  </vt:lpstr>
      <vt:lpstr> Understanding the Timing  </vt:lpstr>
      <vt:lpstr> Understanding the Timing  </vt:lpstr>
      <vt:lpstr>Feasibility Study for Online Timing</vt:lpstr>
      <vt:lpstr>Timing with Artificial Neural Networks</vt:lpstr>
      <vt:lpstr>Timing with Artificial Neural Networks</vt:lpstr>
      <vt:lpstr>The Simulation Model </vt:lpstr>
      <vt:lpstr>The Simulation Model </vt:lpstr>
      <vt:lpstr>The Simulation Model II - Evaluation </vt:lpstr>
      <vt:lpstr>The Simulation Model II - Evaluation</vt:lpstr>
      <vt:lpstr>Feed the ANN</vt:lpstr>
      <vt:lpstr>Feed the ANN</vt:lpstr>
      <vt:lpstr>Results and Tests </vt:lpstr>
      <vt:lpstr>Conclusions</vt:lpstr>
      <vt:lpstr>The PICOSEC Micromegas Collaboration</vt:lpstr>
      <vt:lpstr>PowerPoint Presentation</vt:lpstr>
      <vt:lpstr>In the end, it’s all a matter of timing…  </vt:lpstr>
      <vt:lpstr> Thank you for your attention </vt:lpstr>
      <vt:lpstr>BackUp Slides</vt:lpstr>
      <vt:lpstr>Detailed simulation </vt:lpstr>
      <vt:lpstr>Detailed simulation </vt:lpstr>
      <vt:lpstr>Detailed simulation </vt:lpstr>
      <vt:lpstr>Detailed simulation </vt:lpstr>
      <vt:lpstr>Phenomenological model: A deeper looking under the hood </vt:lpstr>
      <vt:lpstr>PowerPoint Presentation</vt:lpstr>
      <vt:lpstr>Finding the Number of Photoelectrons – Deconvolution Algorithm </vt:lpstr>
      <vt:lpstr>The Simulation Model II</vt:lpstr>
      <vt:lpstr>Investigating the Extra timing Error</vt:lpstr>
      <vt:lpstr>PowerPoint Presentation</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HARTMANN Marion</dc:creator>
  <cp:lastModifiedBy>Alexandra Kallitsopoulou</cp:lastModifiedBy>
  <cp:revision>585</cp:revision>
  <dcterms:created xsi:type="dcterms:W3CDTF">2023-01-13T15:17:34Z</dcterms:created>
  <dcterms:modified xsi:type="dcterms:W3CDTF">2024-03-21T14:39:04Z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0x0101009AC65FE4C57B4241B7BB126C82049321006502EDEDC0136B40BE1694CA6DFB09E5</vt:lpwstr>
  </property>
  <property fmtid="{D5CDD505-2E9C-101B-9397-08002B2CF9AE}" pid="3" name="TaxKeyword">
    <vt:lpwstr/>
  </property>
  <property fmtid="{D5CDD505-2E9C-101B-9397-08002B2CF9AE}" pid="4" name="I2ICODE">
    <vt:lpwstr>WEB</vt:lpwstr>
  </property>
  <property fmtid="{D5CDD505-2E9C-101B-9397-08002B2CF9AE}" pid="5" name="WebApplicationID">
    <vt:lpwstr>3f72b11a-dedf-47a1-b48a-dfd7b45017bd</vt:lpwstr>
  </property>
  <property fmtid="{D5CDD505-2E9C-101B-9397-08002B2CF9AE}" pid="6" name="I2ISITECODE">
    <vt:lpwstr/>
  </property>
</Properties>
</file>