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6" r:id="rId2"/>
    <p:sldId id="307" r:id="rId3"/>
    <p:sldId id="339" r:id="rId4"/>
    <p:sldId id="340" r:id="rId5"/>
    <p:sldId id="341" r:id="rId6"/>
    <p:sldId id="346" r:id="rId7"/>
    <p:sldId id="342" r:id="rId8"/>
    <p:sldId id="343" r:id="rId9"/>
    <p:sldId id="344" r:id="rId10"/>
    <p:sldId id="345" r:id="rId11"/>
    <p:sldId id="349" r:id="rId12"/>
    <p:sldId id="347" r:id="rId13"/>
    <p:sldId id="348" r:id="rId14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4686" autoAdjust="0"/>
  </p:normalViewPr>
  <p:slideViewPr>
    <p:cSldViewPr>
      <p:cViewPr varScale="1">
        <p:scale>
          <a:sx n="111" d="100"/>
          <a:sy n="111" d="100"/>
        </p:scale>
        <p:origin x="10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E21E-9C21-43C1-B690-8DD951A793C1}" type="datetime1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90292-8B7A-4572-AF6F-0124ED9E2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42311-0516-41EF-ABA6-682530547BBB}" type="datetime1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6132-575A-441C-9DEE-0B57657D77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036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23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52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23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9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64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87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61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67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96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99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GANIL/PHY/DELTA/Sebastien Herlant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GANIL/PHY/DELTA/Sebastien Herlant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564390-DDBC-4E84-BEAA-ED9D3064A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60375" y="-30252"/>
            <a:ext cx="38521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CAT’S UP</a:t>
            </a:r>
          </a:p>
          <a:p>
            <a:pPr algn="ctr"/>
            <a:r>
              <a:rPr lang="fr-FR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GANIL/CENBG</a:t>
            </a:r>
            <a:endParaRPr lang="en-US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85529" y="59845"/>
            <a:ext cx="1969023" cy="64807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954" y="4567416"/>
            <a:ext cx="6233579" cy="17877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47664" y="1610035"/>
            <a:ext cx="7100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TRACKER FOR GANIL EXPERIMENT</a:t>
            </a:r>
            <a:endParaRPr lang="en-GB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Electronic Upgrade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4067944" y="891790"/>
            <a:ext cx="6243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Very Compact design</a:t>
            </a:r>
          </a:p>
          <a:p>
            <a:pPr algn="ctr"/>
            <a:r>
              <a:rPr 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Delay adjustable to 5 µs</a:t>
            </a:r>
            <a:endParaRPr lang="en-US" sz="1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352" y="622300"/>
            <a:ext cx="8160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Back end system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SAM design from CENBG (Get light system)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Squeeze Get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premaplifier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Use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shapping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Get (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Sallen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-Key Filter)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Digitization  with one </a:t>
            </a: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GET chip 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(64-channels)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Acquisition by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Zedboard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(Commercial card): </a:t>
            </a:r>
            <a:r>
              <a:rPr lang="en-GB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 </a:t>
            </a:r>
            <a:r>
              <a:rPr lang="en-GB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CoBo</a:t>
            </a:r>
            <a:r>
              <a:rPr lang="en-GB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Coupling with dedicated card (collaboration with GTA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Ganil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r="56898"/>
          <a:stretch/>
        </p:blipFill>
        <p:spPr>
          <a:xfrm>
            <a:off x="107335" y="2701396"/>
            <a:ext cx="5472777" cy="207340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55906" r="22754"/>
          <a:stretch/>
        </p:blipFill>
        <p:spPr>
          <a:xfrm>
            <a:off x="5940152" y="2738365"/>
            <a:ext cx="3024336" cy="19994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759" y="4710898"/>
            <a:ext cx="3169180" cy="20345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43" y="4720367"/>
            <a:ext cx="3332444" cy="1611016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5536381" y="3520473"/>
            <a:ext cx="447503" cy="315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871572" y="2803278"/>
            <a:ext cx="260278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Old </a:t>
            </a:r>
            <a:r>
              <a:rPr lang="es-ES" sz="1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system</a:t>
            </a:r>
            <a:endParaRPr lang="fr-FR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7625" y="4281125"/>
            <a:ext cx="260278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New </a:t>
            </a:r>
            <a:r>
              <a:rPr lang="es-ES" sz="1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system</a:t>
            </a:r>
            <a:endParaRPr lang="fr-FR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83020" y="5187321"/>
            <a:ext cx="260278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Electronic</a:t>
            </a:r>
            <a:r>
              <a:rPr lang="es-ES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1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integration</a:t>
            </a:r>
            <a:endParaRPr lang="fr-FR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94060" y="4436249"/>
            <a:ext cx="260278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SAM+Zedboard</a:t>
            </a:r>
            <a:endParaRPr lang="fr-FR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Results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8" y="3404629"/>
            <a:ext cx="4463519" cy="29741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t="5286" b="8741"/>
          <a:stretch/>
        </p:blipFill>
        <p:spPr>
          <a:xfrm>
            <a:off x="336575" y="641346"/>
            <a:ext cx="5123953" cy="24779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70" y="3326009"/>
            <a:ext cx="2736825" cy="19098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126027" y="5426273"/>
            <a:ext cx="1172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Pulse </a:t>
            </a:r>
            <a:r>
              <a:rPr lang="fr-FR" sz="1400" dirty="0" smtClean="0"/>
              <a:t>50mV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9" y="752351"/>
            <a:ext cx="2693837" cy="187001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940668" y="2673923"/>
            <a:ext cx="1172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pulse 25mV</a:t>
            </a:r>
            <a:endParaRPr lang="fr-FR" sz="1400" dirty="0"/>
          </a:p>
        </p:txBody>
      </p:sp>
      <p:sp>
        <p:nvSpPr>
          <p:cNvPr id="22" name="Rectangle 21"/>
          <p:cNvSpPr/>
          <p:nvPr/>
        </p:nvSpPr>
        <p:spPr>
          <a:xfrm>
            <a:off x="666078" y="3059040"/>
            <a:ext cx="47916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1600" b="1" cap="none" spc="0" dirty="0" smtClean="0">
                <a:ln/>
                <a:solidFill>
                  <a:schemeClr val="accent3"/>
                </a:solidFill>
                <a:effectLst/>
              </a:rPr>
              <a:t>Global </a:t>
            </a:r>
            <a:r>
              <a:rPr lang="fr-FR" sz="1600" b="1" cap="none" spc="0" dirty="0" err="1" smtClean="0">
                <a:ln/>
                <a:solidFill>
                  <a:schemeClr val="accent3"/>
                </a:solidFill>
                <a:effectLst/>
              </a:rPr>
              <a:t>response</a:t>
            </a:r>
            <a:r>
              <a:rPr lang="fr-FR" sz="1600" b="1" cap="none" spc="0" dirty="0" smtClean="0">
                <a:ln/>
                <a:solidFill>
                  <a:schemeClr val="accent3"/>
                </a:solidFill>
                <a:effectLst/>
              </a:rPr>
              <a:t> to 3 différents signal input</a:t>
            </a:r>
            <a:endParaRPr lang="fr-FR" sz="16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 rot="17418503">
            <a:off x="3093401" y="4854427"/>
            <a:ext cx="35493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1600" b="1" cap="none" spc="0" dirty="0" smtClean="0">
                <a:ln/>
                <a:solidFill>
                  <a:schemeClr val="accent3"/>
                </a:solidFill>
                <a:effectLst/>
              </a:rPr>
              <a:t>Detector </a:t>
            </a:r>
            <a:r>
              <a:rPr lang="fr-FR" sz="1600" b="1" cap="none" spc="0" dirty="0" err="1" smtClean="0">
                <a:ln/>
                <a:solidFill>
                  <a:schemeClr val="accent3"/>
                </a:solidFill>
                <a:effectLst/>
              </a:rPr>
              <a:t>response</a:t>
            </a:r>
            <a:r>
              <a:rPr lang="fr-FR" sz="1600" b="1" cap="none" spc="0" dirty="0" smtClean="0">
                <a:ln/>
                <a:solidFill>
                  <a:schemeClr val="accent3"/>
                </a:solidFill>
                <a:effectLst/>
              </a:rPr>
              <a:t> alpha source</a:t>
            </a:r>
            <a:endParaRPr lang="fr-FR" sz="16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4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Status and roadmap 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435554" y="1343150"/>
            <a:ext cx="8160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Detector Upgrade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Prototype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Production made (</a:t>
            </a: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detectors)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Need final tests with definitive electronic and beam commissioning expected in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Electronics Upgrade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Prototype 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characterized and lot of behaviours understood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design and production of mother front end board to be tested for S/N improvement by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Reduction of strips length before preamplifier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Stripped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embedeed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into PCB (more parasitic capacitance but less CEM sensibility)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Actual test and optimization of centrum card adaptation for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zedboard</a:t>
            </a: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Mechanical electronics integration design to be adjusted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56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043608" y="551656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Thanks for your attention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426922" y="1725101"/>
            <a:ext cx="8619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GANIL team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Sebastien Herlant</a:t>
            </a:r>
          </a:p>
          <a:p>
            <a:pPr lvl="2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Julien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Pancin</a:t>
            </a: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Charly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Nicolle</a:t>
            </a: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Thomas Roger</a:t>
            </a: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	Johan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Goupil</a:t>
            </a: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		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Frédéric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Saillant</a:t>
            </a: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			Gilles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Wittwer</a:t>
            </a: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				Sebastien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Coudert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CENBG Team</a:t>
            </a:r>
          </a:p>
          <a:p>
            <a:endParaRPr lang="en-GB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Patrick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Hellmuth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2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Abdel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Rebii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Fréderic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Druillole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48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67744" y="1412776"/>
            <a:ext cx="69847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fr-FR" sz="2800" b="1" dirty="0" err="1" smtClean="0">
                <a:solidFill>
                  <a:srgbClr val="0070C0"/>
                </a:solidFill>
              </a:rPr>
              <a:t>What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is</a:t>
            </a:r>
            <a:r>
              <a:rPr lang="fr-FR" sz="2800" b="1" dirty="0" smtClean="0">
                <a:solidFill>
                  <a:srgbClr val="0070C0"/>
                </a:solidFill>
              </a:rPr>
              <a:t> CATS and </a:t>
            </a:r>
            <a:r>
              <a:rPr lang="fr-FR" sz="2800" b="1" dirty="0" err="1" smtClean="0">
                <a:solidFill>
                  <a:srgbClr val="0070C0"/>
                </a:solidFill>
              </a:rPr>
              <a:t>why</a:t>
            </a:r>
            <a:r>
              <a:rPr lang="fr-FR" sz="2800" b="1" dirty="0" smtClean="0">
                <a:solidFill>
                  <a:srgbClr val="0070C0"/>
                </a:solidFill>
              </a:rPr>
              <a:t> an upgrade?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00B0F0"/>
                </a:solidFill>
              </a:rPr>
              <a:t>Detector</a:t>
            </a:r>
            <a:endParaRPr lang="fr-FR" sz="2400" b="1" dirty="0">
              <a:solidFill>
                <a:srgbClr val="00B0F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fr-FR" sz="2400" b="1" dirty="0" err="1" smtClean="0">
                <a:solidFill>
                  <a:srgbClr val="00B0F0"/>
                </a:solidFill>
              </a:rPr>
              <a:t>Electronic</a:t>
            </a:r>
            <a:r>
              <a:rPr lang="fr-FR" sz="2400" b="1" dirty="0" smtClean="0">
                <a:solidFill>
                  <a:srgbClr val="00B0F0"/>
                </a:solidFill>
              </a:rPr>
              <a:t> and DAQ system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fr-FR" sz="2400" b="1" dirty="0" err="1" smtClean="0">
                <a:solidFill>
                  <a:srgbClr val="00B0F0"/>
                </a:solidFill>
              </a:rPr>
              <a:t>Current</a:t>
            </a:r>
            <a:r>
              <a:rPr lang="fr-FR" sz="2400" b="1" dirty="0" smtClean="0">
                <a:solidFill>
                  <a:srgbClr val="00B0F0"/>
                </a:solidFill>
              </a:rPr>
              <a:t> use and </a:t>
            </a:r>
            <a:r>
              <a:rPr lang="fr-FR" sz="2400" b="1" dirty="0" err="1" smtClean="0">
                <a:solidFill>
                  <a:srgbClr val="00B0F0"/>
                </a:solidFill>
              </a:rPr>
              <a:t>result</a:t>
            </a:r>
            <a:endParaRPr lang="fr-FR" sz="2400" b="1" dirty="0">
              <a:solidFill>
                <a:srgbClr val="00B0F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0070C0"/>
                </a:solidFill>
              </a:rPr>
              <a:t>Detector Upgrade</a:t>
            </a:r>
            <a:endParaRPr lang="fr-FR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0070C0"/>
                </a:solidFill>
              </a:rPr>
              <a:t>Electronics Upgrade (</a:t>
            </a:r>
            <a:r>
              <a:rPr lang="fr-FR" sz="2800" b="1" dirty="0" err="1" smtClean="0">
                <a:solidFill>
                  <a:srgbClr val="0070C0"/>
                </a:solidFill>
              </a:rPr>
              <a:t>Renocats</a:t>
            </a:r>
            <a:r>
              <a:rPr lang="fr-FR" sz="2800" b="1" dirty="0" smtClean="0">
                <a:solidFill>
                  <a:srgbClr val="0070C0"/>
                </a:solidFill>
              </a:rPr>
              <a:t>)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fr-FR" sz="2400" b="1" dirty="0" err="1" smtClean="0">
                <a:solidFill>
                  <a:srgbClr val="00B0F0"/>
                </a:solidFill>
              </a:rPr>
              <a:t>History</a:t>
            </a:r>
            <a:endParaRPr lang="fr-FR" sz="2400" b="1" dirty="0" smtClean="0">
              <a:solidFill>
                <a:srgbClr val="00B0F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00B0F0"/>
                </a:solidFill>
              </a:rPr>
              <a:t>New Front-end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00B0F0"/>
                </a:solidFill>
              </a:rPr>
              <a:t>SAM </a:t>
            </a:r>
            <a:r>
              <a:rPr lang="fr-FR" sz="2400" b="1" dirty="0" err="1" smtClean="0">
                <a:solidFill>
                  <a:srgbClr val="00B0F0"/>
                </a:solidFill>
              </a:rPr>
              <a:t>backend</a:t>
            </a:r>
            <a:endParaRPr lang="fr-FR" sz="2400" b="1" dirty="0" smtClean="0">
              <a:solidFill>
                <a:srgbClr val="00B0F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800" b="1" dirty="0" err="1" smtClean="0">
                <a:solidFill>
                  <a:srgbClr val="0070C0"/>
                </a:solidFill>
              </a:rPr>
              <a:t>Status</a:t>
            </a:r>
            <a:r>
              <a:rPr lang="fr-FR" sz="2800" b="1" dirty="0" smtClean="0">
                <a:solidFill>
                  <a:srgbClr val="0070C0"/>
                </a:solidFill>
              </a:rPr>
              <a:t> and </a:t>
            </a:r>
            <a:r>
              <a:rPr lang="fr-FR" sz="2800" b="1" dirty="0" err="1" smtClean="0">
                <a:solidFill>
                  <a:srgbClr val="0070C0"/>
                </a:solidFill>
              </a:rPr>
              <a:t>raodmap</a:t>
            </a:r>
            <a:endParaRPr lang="fr-FR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61279" y="616817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</a:rPr>
              <a:t>Summary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63666" y="6440070"/>
            <a:ext cx="349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GANIL/PHY/DELTA/Sebastien Herlant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59474" y="6440069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07/10/2019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459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What</a:t>
            </a:r>
            <a:r>
              <a:rPr lang="fr-FR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fr-FR" sz="28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is</a:t>
            </a:r>
            <a:r>
              <a:rPr lang="fr-FR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CATS</a:t>
            </a:r>
            <a:endParaRPr lang="en-US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6357" y="796698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CATS is a </a:t>
            </a:r>
            <a:r>
              <a:rPr lang="en-GB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Low </a:t>
            </a:r>
            <a:r>
              <a:rPr lang="en-GB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presure</a:t>
            </a:r>
            <a:r>
              <a:rPr lang="en-GB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multiwire</a:t>
            </a:r>
            <a:r>
              <a:rPr lang="en-GB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proportionnal</a:t>
            </a:r>
            <a:r>
              <a:rPr lang="en-GB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chamber for secondary beam tracking</a:t>
            </a:r>
          </a:p>
          <a:p>
            <a:pPr algn="ctr"/>
            <a:endParaRPr lang="en-GB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Goal: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Providing event by event particle tracking until 5.10^5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pps</a:t>
            </a: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Time of flight measurement (accuracy between 440ps to 1,2ns)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Position of ion (spatial resolution 400-700µm)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Efficiency close to 100% with ion from He up to Ni at 40-50 MeV/u</a:t>
            </a:r>
          </a:p>
          <a:p>
            <a:pPr lvl="1"/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Particularity: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Very transparent detector (4,4µm of Mylar foil)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Fast response to accept high flux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Aluminium strips for low budget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Low pressure gas (6-8 mbar)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Typical </a:t>
            </a:r>
            <a:r>
              <a:rPr lang="en-GB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t="24554"/>
          <a:stretch/>
        </p:blipFill>
        <p:spPr>
          <a:xfrm>
            <a:off x="3358268" y="4800207"/>
            <a:ext cx="1849109" cy="1534138"/>
          </a:xfrm>
          <a:prstGeom prst="rect">
            <a:avLst/>
          </a:prstGeom>
        </p:spPr>
      </p:pic>
      <p:pic>
        <p:nvPicPr>
          <p:cNvPr id="16" name="Image 15" descr="C:\Users\damoy\AppData\Local\Microsoft\Windows\Temporary Internet Files\Content.Word\P1690933BTD1o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7568" y="4500932"/>
            <a:ext cx="2317852" cy="19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140463" y="5463856"/>
            <a:ext cx="330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Silicon</a:t>
            </a:r>
            <a:r>
              <a:rPr lang="fr-FR" sz="1600" dirty="0" smtClean="0"/>
              <a:t> detectors</a:t>
            </a:r>
          </a:p>
          <a:p>
            <a:pPr algn="ctr"/>
            <a:r>
              <a:rPr lang="fr-FR" sz="1600" dirty="0" smtClean="0"/>
              <a:t>And/or Gamma detector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the </a:t>
            </a:r>
            <a:r>
              <a:rPr lang="fr-FR" sz="1600" dirty="0" err="1" smtClean="0"/>
              <a:t>target</a:t>
            </a:r>
            <a:endParaRPr lang="fr-FR" sz="1600" dirty="0"/>
          </a:p>
        </p:txBody>
      </p:sp>
      <p:sp>
        <p:nvSpPr>
          <p:cNvPr id="21" name="Flèche gauche 20"/>
          <p:cNvSpPr/>
          <p:nvPr/>
        </p:nvSpPr>
        <p:spPr>
          <a:xfrm>
            <a:off x="4427984" y="5485281"/>
            <a:ext cx="2582416" cy="3447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beam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157389" y="3540567"/>
            <a:ext cx="221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Two</a:t>
            </a:r>
            <a:r>
              <a:rPr lang="fr-FR" sz="1600" dirty="0" smtClean="0"/>
              <a:t> detectors CATS</a:t>
            </a:r>
          </a:p>
          <a:p>
            <a:pPr algn="ctr"/>
            <a:r>
              <a:rPr lang="fr-FR" sz="1600" dirty="0" err="1" smtClean="0"/>
              <a:t>Separated</a:t>
            </a:r>
            <a:r>
              <a:rPr lang="fr-FR" sz="1600" dirty="0" smtClean="0"/>
              <a:t> by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50cm</a:t>
            </a:r>
            <a:endParaRPr lang="fr-FR" sz="1600" dirty="0"/>
          </a:p>
        </p:txBody>
      </p:sp>
      <p:sp>
        <p:nvSpPr>
          <p:cNvPr id="24" name="Rectangle 23"/>
          <p:cNvSpPr/>
          <p:nvPr/>
        </p:nvSpPr>
        <p:spPr>
          <a:xfrm>
            <a:off x="3419872" y="1369907"/>
            <a:ext cx="636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S.Ottini-Hustache</a:t>
            </a:r>
            <a:r>
              <a:rPr lang="fr-FR" dirty="0" smtClean="0"/>
              <a:t> </a:t>
            </a:r>
            <a:r>
              <a:rPr lang="fr-FR" dirty="0"/>
              <a:t>et al, CATS…,NIMA431(1999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63352"/>
            <a:ext cx="3096344" cy="2691215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The detector</a:t>
            </a:r>
            <a:endParaRPr lang="en-US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1612" y="691307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One wire anode (70 wires of 20µm every 1mm)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Two cathodes aluminium strip X and Y (28 strips/pitch 2,54mm, 0,9µm thick Mylar foil with 200nm Aluminium strips evaporated on Mylar)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Area of 70*70mm^2 and 6,4mm gap</a:t>
            </a:r>
          </a:p>
          <a:p>
            <a:pPr lvl="1"/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301612" y="4646857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Difficulties: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Very transparent 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fragile detector </a:t>
            </a: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(4,4µm of Mylar foil)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Fast response to accept high flux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Aluminium strips for low budget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Low pressure 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gas: 6/8 mbar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349" y="2487270"/>
            <a:ext cx="2933851" cy="20956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90882" y="5845598"/>
            <a:ext cx="3597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Cathode fragile </a:t>
            </a:r>
          </a:p>
          <a:p>
            <a:pPr algn="ctr"/>
            <a:r>
              <a:rPr lang="en-GB" sz="20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need </a:t>
            </a:r>
            <a:r>
              <a:rPr lang="en-GB" sz="2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regular, difficult maintenance </a:t>
            </a:r>
            <a:endParaRPr lang="en-GB" sz="20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8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The electronic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4352" y="62230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Front-end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CPLear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Differential integrator with very low capacitance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Mainly </a:t>
            </a: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lectron signal over 40ns (ion currents last about 1.5 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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s)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Very low dead time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444352" y="2318086"/>
            <a:ext cx="32318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Back end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Delay line 500ns (500m cables) by channel for coupling with master detector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Digitization by QDC on VXI system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Acquisition coupling with new system (VME//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Numexo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/µ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Tca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by centrum module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/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606764"/>
            <a:ext cx="4293864" cy="2737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5457" y="1581395"/>
            <a:ext cx="3608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Very hard to manage</a:t>
            </a:r>
          </a:p>
          <a:p>
            <a:pPr algn="ctr"/>
            <a:r>
              <a:rPr lang="en-GB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precision on low capacitance</a:t>
            </a:r>
            <a:endParaRPr lang="en-GB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3104" y="5628787"/>
            <a:ext cx="78140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Obsolete system / </a:t>
            </a:r>
            <a:r>
              <a:rPr lang="en-GB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more production and difficulties to couple DAQ with the others system</a:t>
            </a:r>
            <a:r>
              <a:rPr lang="fr-FR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fr-FR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2841" y="5296464"/>
            <a:ext cx="509743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Cplear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design</a:t>
            </a:r>
            <a:endParaRPr lang="fr-FR" sz="1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7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Actual result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4352" y="62230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Used currently on </a:t>
            </a:r>
            <a:r>
              <a:rPr lang="en-GB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Mugast</a:t>
            </a:r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Campaign at </a:t>
            </a:r>
            <a:r>
              <a:rPr lang="en-GB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Lise</a:t>
            </a:r>
            <a:endParaRPr lang="en-GB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3.10^5pps during 300 hours with no or one detectors changing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Normalization on beam intensity, checking beam purity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Incidence ion on target for reconstruction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41674" r="22625" b="35785"/>
          <a:stretch/>
        </p:blipFill>
        <p:spPr>
          <a:xfrm>
            <a:off x="307975" y="2085701"/>
            <a:ext cx="3085392" cy="357554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668" y="1830566"/>
            <a:ext cx="4924444" cy="26774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753" y="4622698"/>
            <a:ext cx="4090186" cy="20770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3388" y="5692327"/>
            <a:ext cx="40470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Multiplicity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around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5 </a:t>
            </a:r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channel</a:t>
            </a:r>
            <a:endParaRPr lang="fr-FR" sz="1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fr-FR" sz="1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Picture </a:t>
            </a:r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from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1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Lise </a:t>
            </a:r>
            <a:r>
              <a:rPr lang="fr-FR" sz="1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Mugast</a:t>
            </a:r>
            <a:r>
              <a:rPr lang="fr-FR" sz="1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1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campaign</a:t>
            </a:r>
            <a:r>
              <a:rPr lang="fr-FR" sz="1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2023</a:t>
            </a:r>
            <a:endParaRPr lang="fr-FR" sz="1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4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Detector Upgrade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4352" y="622300"/>
            <a:ext cx="76328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Easier maintenance detector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</a:rPr>
              <a:t>Independence of striped </a:t>
            </a:r>
            <a:r>
              <a:rPr lang="en-US" sz="1600" b="1" dirty="0" err="1">
                <a:solidFill>
                  <a:srgbClr val="0070C0"/>
                </a:solidFill>
              </a:rPr>
              <a:t>mylar</a:t>
            </a:r>
            <a:r>
              <a:rPr lang="en-US" sz="1600" b="1" dirty="0">
                <a:solidFill>
                  <a:srgbClr val="0070C0"/>
                </a:solidFill>
              </a:rPr>
              <a:t> cathode from PCB signal reading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</a:rPr>
              <a:t>Same pieces for X and Y plane and possibility to put </a:t>
            </a:r>
            <a:r>
              <a:rPr lang="en-US" sz="1600" b="1" dirty="0" smtClean="0">
                <a:solidFill>
                  <a:srgbClr val="0070C0"/>
                </a:solidFill>
              </a:rPr>
              <a:t>wires </a:t>
            </a:r>
            <a:r>
              <a:rPr lang="en-US" sz="1600" b="1" dirty="0">
                <a:solidFill>
                  <a:srgbClr val="0070C0"/>
                </a:solidFill>
              </a:rPr>
              <a:t>plan in X or Y </a:t>
            </a:r>
            <a:r>
              <a:rPr lang="en-US" sz="1600" b="1" dirty="0" smtClean="0">
                <a:solidFill>
                  <a:srgbClr val="0070C0"/>
                </a:solidFill>
              </a:rPr>
              <a:t>position.</a:t>
            </a:r>
            <a:endParaRPr lang="en-US" sz="1600" b="1" dirty="0">
              <a:solidFill>
                <a:srgbClr val="0070C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</a:rPr>
              <a:t>Mechanical Connection stripped without silver paste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</a:rPr>
              <a:t>Mechanical connection for High tension on the anode (no soldering wire)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</a:rPr>
              <a:t>Modification of wire plan for capacitance isolation of strips planes from HT line in calibration mode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999344"/>
            <a:ext cx="4967906" cy="318629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3355" t="13347" r="67081" b="27093"/>
          <a:stretch/>
        </p:blipFill>
        <p:spPr>
          <a:xfrm>
            <a:off x="238724" y="3005852"/>
            <a:ext cx="3240361" cy="18722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t="9091"/>
          <a:stretch/>
        </p:blipFill>
        <p:spPr>
          <a:xfrm>
            <a:off x="1585547" y="4445356"/>
            <a:ext cx="2304256" cy="20472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40996" y="6185641"/>
            <a:ext cx="39251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New design: </a:t>
            </a:r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M.Riallot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(IRFU) </a:t>
            </a:r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followed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by </a:t>
            </a:r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P.Gangant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fr-FR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Ganil</a:t>
            </a:r>
            <a:r>
              <a:rPr lang="fr-F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fr-FR" sz="1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8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46" y="621919"/>
            <a:ext cx="3749553" cy="5594915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Electronic Upgrade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1259632" y="6050842"/>
            <a:ext cx="84755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A.Garzon</a:t>
            </a:r>
            <a:r>
              <a:rPr lang="es-ES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Camacho et al, SEDA </a:t>
            </a:r>
            <a:r>
              <a:rPr lang="es-ES" sz="1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electronics</a:t>
            </a:r>
            <a:r>
              <a:rPr lang="es-ES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(2012).</a:t>
            </a:r>
            <a:endParaRPr lang="fr-FR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9552" y="1210857"/>
            <a:ext cx="47037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Upgrade idea: Use current preamplifier for fast response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KBTD: first design at IRFU on 2008: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Pb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of noise, project stopped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Review on 2013 by University of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Sevilla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BTD for SED tracker without changing DAQ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Prototype and publication made but no finalization of the project and loss of the details studies and simulation.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Opening Cat’s up project on 2018 at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Ganil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with CENBG collaboration to review the SEDA design and coupled it with SAM acquisition system (Get system like)</a:t>
            </a:r>
          </a:p>
          <a:p>
            <a:pPr lvl="1"/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6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pic>
        <p:nvPicPr>
          <p:cNvPr id="8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3666" y="54630"/>
            <a:ext cx="57399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Electronic Upgrade</a:t>
            </a:r>
            <a:endParaRPr lang="en-GB" sz="9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AutoShape 6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detecteur vam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64390-DDBC-4E84-BEAA-ED9D3064A36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666" y="6440070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GANIL/PHY/DELPH/Sebastien </a:t>
            </a:r>
            <a:r>
              <a:rPr lang="fr-FR" sz="1400" dirty="0"/>
              <a:t>Herlant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40353" y="64376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19/03/2024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2926880" y="5181830"/>
            <a:ext cx="62432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SEDA design: </a:t>
            </a:r>
          </a:p>
          <a:p>
            <a:pPr algn="ctr"/>
            <a:r>
              <a:rPr lang="en-US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Transimpedance</a:t>
            </a:r>
            <a:r>
              <a:rPr 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wideband amplifier and </a:t>
            </a:r>
          </a:p>
          <a:p>
            <a:pPr algn="ctr"/>
            <a:r>
              <a:rPr 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triple amplifier/shaper</a:t>
            </a:r>
            <a:endParaRPr lang="en-US" sz="1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352" y="622300"/>
            <a:ext cx="816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Front end design by current preamplifier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Response signal is independent of integration time and just proportional to the charge.</a:t>
            </a:r>
            <a:endParaRPr lang="en-GB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Wide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bandwith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so very high sensibility to noise and impedance variation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820601"/>
            <a:ext cx="5566222" cy="33142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6247" y="1939205"/>
            <a:ext cx="31987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Characteristic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Spark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TIA: AD8015 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80dB/10K</a:t>
            </a:r>
            <a:r>
              <a:rPr lang="el-G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Ω</a:t>
            </a:r>
            <a:endParaRPr lang="fr-FR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240MHz BW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3pA/√Hz</a:t>
            </a: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Shaper block :LMH 6733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Rise and fall time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HPF and LPF cut-off </a:t>
            </a:r>
            <a:r>
              <a:rPr lang="en-GB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biquad</a:t>
            </a:r>
            <a:endParaRPr lang="en-GB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40dB/decade reduction noise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45495" y="6193703"/>
            <a:ext cx="3697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Note: BW </a:t>
            </a:r>
            <a:r>
              <a:rPr lang="en-GB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noise decrease with input capacitance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352" y="5559099"/>
            <a:ext cx="38266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400" b="1" cap="none" spc="0" dirty="0" smtClean="0">
                <a:ln/>
                <a:solidFill>
                  <a:schemeClr val="accent3"/>
                </a:solidFill>
                <a:effectLst/>
              </a:rPr>
              <a:t>Goal:</a:t>
            </a:r>
          </a:p>
          <a:p>
            <a:pPr algn="ctr"/>
            <a:r>
              <a:rPr lang="fr-FR" sz="2400" b="1" dirty="0" err="1" smtClean="0">
                <a:ln/>
                <a:solidFill>
                  <a:schemeClr val="accent3"/>
                </a:solidFill>
              </a:rPr>
              <a:t>dynamic</a:t>
            </a:r>
            <a:r>
              <a:rPr lang="fr-FR" sz="2400" b="1" dirty="0" smtClean="0">
                <a:ln/>
                <a:solidFill>
                  <a:schemeClr val="accent3"/>
                </a:solidFill>
              </a:rPr>
              <a:t>: 20fC to 400fC</a:t>
            </a:r>
            <a:endParaRPr lang="fr-F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54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36488</TotalTime>
  <Words>940</Words>
  <Application>Microsoft Office PowerPoint</Application>
  <PresentationFormat>Affichage à l'écran (4:3)</PresentationFormat>
  <Paragraphs>204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herlant</dc:creator>
  <cp:lastModifiedBy>Herlant Sebastien</cp:lastModifiedBy>
  <cp:revision>407</cp:revision>
  <cp:lastPrinted>2019-09-23T11:07:51Z</cp:lastPrinted>
  <dcterms:created xsi:type="dcterms:W3CDTF">2015-09-17T08:31:41Z</dcterms:created>
  <dcterms:modified xsi:type="dcterms:W3CDTF">2024-03-21T10:23:00Z</dcterms:modified>
</cp:coreProperties>
</file>