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4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5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00" r:id="rId2"/>
    <p:sldMasterId id="2147483850" r:id="rId3"/>
    <p:sldMasterId id="2147483837" r:id="rId4"/>
    <p:sldMasterId id="2147483825" r:id="rId5"/>
    <p:sldMasterId id="2147483813" r:id="rId6"/>
    <p:sldMasterId id="2147483788" r:id="rId7"/>
    <p:sldMasterId id="2147483776" r:id="rId8"/>
    <p:sldMasterId id="2147483692" r:id="rId9"/>
    <p:sldMasterId id="2147483704" r:id="rId10"/>
    <p:sldMasterId id="2147483716" r:id="rId11"/>
    <p:sldMasterId id="2147483728" r:id="rId12"/>
    <p:sldMasterId id="2147483740" r:id="rId13"/>
    <p:sldMasterId id="2147483752" r:id="rId14"/>
    <p:sldMasterId id="2147483764" r:id="rId15"/>
    <p:sldMasterId id="2147483680" r:id="rId16"/>
  </p:sldMasterIdLst>
  <p:notesMasterIdLst>
    <p:notesMasterId r:id="rId40"/>
  </p:notesMasterIdLst>
  <p:handoutMasterIdLst>
    <p:handoutMasterId r:id="rId41"/>
  </p:handoutMasterIdLst>
  <p:sldIdLst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5" r:id="rId34"/>
    <p:sldId id="300" r:id="rId35"/>
    <p:sldId id="301" r:id="rId36"/>
    <p:sldId id="303" r:id="rId37"/>
    <p:sldId id="306" r:id="rId38"/>
    <p:sldId id="304" r:id="rId3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8080"/>
    <a:srgbClr val="339966"/>
    <a:srgbClr val="009999"/>
    <a:srgbClr val="00CCFF"/>
    <a:srgbClr val="33CCFF"/>
    <a:srgbClr val="C95827"/>
    <a:srgbClr val="CACDDE"/>
    <a:srgbClr val="60A4B4"/>
    <a:srgbClr val="261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36" autoAdjust="0"/>
    <p:restoredTop sz="96327"/>
  </p:normalViewPr>
  <p:slideViewPr>
    <p:cSldViewPr snapToGrid="0" showGuides="1">
      <p:cViewPr varScale="1">
        <p:scale>
          <a:sx n="142" d="100"/>
          <a:sy n="142" d="100"/>
        </p:scale>
        <p:origin x="132" y="17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270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20" Type="http://schemas.openxmlformats.org/officeDocument/2006/relationships/slide" Target="slides/slide4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21/03/2024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 mod="1"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41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BB5987-6095-4881-BA95-E35EE2952D65}" type="slidenum">
              <a:rPr lang="en-US" smtClean="0"/>
              <a:pPr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79759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41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BB5987-6095-4881-BA95-E35EE2952D65}" type="slidenum">
              <a:rPr lang="en-US" smtClean="0"/>
              <a:pPr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5165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61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C0D220-B259-4805-88FE-4A494B232737}" type="datetime1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7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E207-89D2-4EFD-B0FE-C6724EB8C04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26E2-AA2D-43E0-BF5A-3EB1B85E3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073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E207-89D2-4EFD-B0FE-C6724EB8C04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26E2-AA2D-43E0-BF5A-3EB1B85E3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631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E207-89D2-4EFD-B0FE-C6724EB8C04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26E2-AA2D-43E0-BF5A-3EB1B85E3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9299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E207-89D2-4EFD-B0FE-C6724EB8C04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26E2-AA2D-43E0-BF5A-3EB1B85E3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6151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E207-89D2-4EFD-B0FE-C6724EB8C04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26E2-AA2D-43E0-BF5A-3EB1B85E3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0053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E207-89D2-4EFD-B0FE-C6724EB8C04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26E2-AA2D-43E0-BF5A-3EB1B85E3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10478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E207-89D2-4EFD-B0FE-C6724EB8C04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26E2-AA2D-43E0-BF5A-3EB1B85E3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82424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8348-8BF0-43E8-B4E4-49B3CC036E5D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B88B-96EA-405D-933A-A0E15D00A3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53467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8348-8BF0-43E8-B4E4-49B3CC036E5D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B88B-96EA-405D-933A-A0E15D00A3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8968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8348-8BF0-43E8-B4E4-49B3CC036E5D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B88B-96EA-405D-933A-A0E15D00A3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624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CCD9B8-D525-48C1-BED7-648AB9D135AD}" type="datetime1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8348-8BF0-43E8-B4E4-49B3CC036E5D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B88B-96EA-405D-933A-A0E15D00A3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9173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8348-8BF0-43E8-B4E4-49B3CC036E5D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B88B-96EA-405D-933A-A0E15D00A3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61068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8348-8BF0-43E8-B4E4-49B3CC036E5D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B88B-96EA-405D-933A-A0E15D00A3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2200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8348-8BF0-43E8-B4E4-49B3CC036E5D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B88B-96EA-405D-933A-A0E15D00A3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7844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8348-8BF0-43E8-B4E4-49B3CC036E5D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B88B-96EA-405D-933A-A0E15D00A3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2938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8348-8BF0-43E8-B4E4-49B3CC036E5D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B88B-96EA-405D-933A-A0E15D00A3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5204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8348-8BF0-43E8-B4E4-49B3CC036E5D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B88B-96EA-405D-933A-A0E15D00A3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1935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8348-8BF0-43E8-B4E4-49B3CC036E5D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B88B-96EA-405D-933A-A0E15D00A3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41223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395A-FDDA-4950-8E6B-27EA37EF70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9E7B-E492-4E96-85FD-430BD5A216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3214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395A-FDDA-4950-8E6B-27EA37EF70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9E7B-E492-4E96-85FD-430BD5A216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410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345084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724614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 userDrawn="1"/>
        </p:nvSpPr>
        <p:spPr>
          <a:xfrm>
            <a:off x="5414116" y="6581001"/>
            <a:ext cx="1072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0" dirty="0" smtClean="0"/>
              <a:t>Gilles</a:t>
            </a:r>
            <a:r>
              <a:rPr lang="fr-FR" sz="1200" b="0" baseline="0" dirty="0" smtClean="0"/>
              <a:t> Wittwer</a:t>
            </a:r>
            <a:endParaRPr lang="fr-FR" sz="1200" b="0" dirty="0"/>
          </a:p>
        </p:txBody>
      </p:sp>
      <p:sp>
        <p:nvSpPr>
          <p:cNvPr id="15" name="Espace réservé du numéro de diapositive 7"/>
          <p:cNvSpPr>
            <a:spLocks noGrp="1"/>
          </p:cNvSpPr>
          <p:nvPr userDrawn="1"/>
        </p:nvSpPr>
        <p:spPr>
          <a:xfrm>
            <a:off x="11042964" y="6536937"/>
            <a:ext cx="547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12B704-A5DD-49AE-9115-CBD4400E0CD4}" type="slidenum">
              <a:rPr lang="en-US" sz="1200" smtClean="0">
                <a:solidFill>
                  <a:schemeClr val="accent3">
                    <a:lumMod val="50000"/>
                  </a:schemeClr>
                </a:solidFill>
              </a:rPr>
              <a:pPr/>
              <a:t>‹N°›</a:t>
            </a:fld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 userDrawn="1"/>
        </p:nvSpPr>
        <p:spPr bwMode="auto">
          <a:xfrm>
            <a:off x="0" y="6603183"/>
            <a:ext cx="43441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baseline="0" dirty="0" smtClean="0">
                <a:solidFill>
                  <a:srgbClr val="626262"/>
                </a:solidFill>
              </a:rPr>
              <a:t>Journées 2024 de </a:t>
            </a:r>
            <a:r>
              <a:rPr lang="fr-FR" sz="1200" baseline="0" noProof="0" dirty="0" smtClean="0">
                <a:solidFill>
                  <a:srgbClr val="626262"/>
                </a:solidFill>
              </a:rPr>
              <a:t>l’atelier</a:t>
            </a:r>
            <a:r>
              <a:rPr lang="en-GB" sz="1200" baseline="0" dirty="0" smtClean="0">
                <a:solidFill>
                  <a:srgbClr val="626262"/>
                </a:solidFill>
              </a:rPr>
              <a:t> </a:t>
            </a:r>
            <a:r>
              <a:rPr lang="fr-FR" sz="1200" baseline="0" noProof="0" dirty="0" smtClean="0">
                <a:solidFill>
                  <a:srgbClr val="626262"/>
                </a:solidFill>
              </a:rPr>
              <a:t>détecteurs</a:t>
            </a:r>
            <a:r>
              <a:rPr lang="en-GB" sz="1200" baseline="0" dirty="0" smtClean="0">
                <a:solidFill>
                  <a:srgbClr val="626262"/>
                </a:solidFill>
              </a:rPr>
              <a:t> </a:t>
            </a:r>
            <a:r>
              <a:rPr lang="fr-FR" sz="1200" baseline="0" noProof="0" dirty="0" smtClean="0">
                <a:solidFill>
                  <a:srgbClr val="626262"/>
                </a:solidFill>
              </a:rPr>
              <a:t>gazeux</a:t>
            </a:r>
            <a:r>
              <a:rPr lang="en-GB" sz="1200" baseline="0" dirty="0" smtClean="0">
                <a:solidFill>
                  <a:srgbClr val="626262"/>
                </a:solidFill>
              </a:rPr>
              <a:t>  - </a:t>
            </a:r>
            <a:r>
              <a:rPr lang="fr-FR" sz="1200" baseline="0" noProof="0" dirty="0" smtClean="0">
                <a:solidFill>
                  <a:srgbClr val="626262"/>
                </a:solidFill>
              </a:rPr>
              <a:t> 21/22 Mars </a:t>
            </a:r>
            <a:r>
              <a:rPr lang="en-GB" sz="1200" baseline="0" dirty="0" smtClean="0">
                <a:solidFill>
                  <a:srgbClr val="626262"/>
                </a:solidFill>
              </a:rPr>
              <a:t> 2024</a:t>
            </a:r>
            <a:endParaRPr lang="en-GB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87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395A-FDDA-4950-8E6B-27EA37EF70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9E7B-E492-4E96-85FD-430BD5A216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5028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395A-FDDA-4950-8E6B-27EA37EF70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9E7B-E492-4E96-85FD-430BD5A216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1758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395A-FDDA-4950-8E6B-27EA37EF70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9E7B-E492-4E96-85FD-430BD5A216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0468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395A-FDDA-4950-8E6B-27EA37EF70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9E7B-E492-4E96-85FD-430BD5A216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6503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395A-FDDA-4950-8E6B-27EA37EF70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9E7B-E492-4E96-85FD-430BD5A216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8073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395A-FDDA-4950-8E6B-27EA37EF70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9E7B-E492-4E96-85FD-430BD5A216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4334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395A-FDDA-4950-8E6B-27EA37EF70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9E7B-E492-4E96-85FD-430BD5A216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736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395A-FDDA-4950-8E6B-27EA37EF70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9E7B-E492-4E96-85FD-430BD5A216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2009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395A-FDDA-4950-8E6B-27EA37EF70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09E7B-E492-4E96-85FD-430BD5A216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495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819B-8B35-474A-996F-6B1510D50FE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65A9-6269-460E-9E1E-1D78B7D78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576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4EA376-62E0-4FA7-B9A5-CD6AFC8BFA2E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20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819B-8B35-474A-996F-6B1510D50FE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65A9-6269-460E-9E1E-1D78B7D78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0891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819B-8B35-474A-996F-6B1510D50FE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65A9-6269-460E-9E1E-1D78B7D78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9078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819B-8B35-474A-996F-6B1510D50FE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65A9-6269-460E-9E1E-1D78B7D78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75221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819B-8B35-474A-996F-6B1510D50FE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65A9-6269-460E-9E1E-1D78B7D78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7833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819B-8B35-474A-996F-6B1510D50FE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65A9-6269-460E-9E1E-1D78B7D78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4173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819B-8B35-474A-996F-6B1510D50FE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65A9-6269-460E-9E1E-1D78B7D78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64750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819B-8B35-474A-996F-6B1510D50FE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65A9-6269-460E-9E1E-1D78B7D78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5572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819B-8B35-474A-996F-6B1510D50FE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65A9-6269-460E-9E1E-1D78B7D78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208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819B-8B35-474A-996F-6B1510D50FE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65A9-6269-460E-9E1E-1D78B7D78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1365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819B-8B35-474A-996F-6B1510D50FE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65A9-6269-460E-9E1E-1D78B7D78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3318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4D042-AA02-4A14-871B-13D0E53E209D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4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5A884-474B-4A47-AF8E-30C4E02BC7C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033E-274C-4A1A-A4D3-C3C1547EE9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48349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5A884-474B-4A47-AF8E-30C4E02BC7C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033E-274C-4A1A-A4D3-C3C1547EE9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12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5A884-474B-4A47-AF8E-30C4E02BC7C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033E-274C-4A1A-A4D3-C3C1547EE9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2395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5A884-474B-4A47-AF8E-30C4E02BC7C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033E-274C-4A1A-A4D3-C3C1547EE9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6278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5A884-474B-4A47-AF8E-30C4E02BC7C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033E-274C-4A1A-A4D3-C3C1547EE9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58727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5A884-474B-4A47-AF8E-30C4E02BC7C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033E-274C-4A1A-A4D3-C3C1547EE9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94575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5A884-474B-4A47-AF8E-30C4E02BC7C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033E-274C-4A1A-A4D3-C3C1547EE9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08808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5A884-474B-4A47-AF8E-30C4E02BC7C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033E-274C-4A1A-A4D3-C3C1547EE9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2579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5A884-474B-4A47-AF8E-30C4E02BC7C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033E-274C-4A1A-A4D3-C3C1547EE9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0444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5A884-474B-4A47-AF8E-30C4E02BC7C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033E-274C-4A1A-A4D3-C3C1547EE9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864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77D29-B0E7-40E2-A14E-2501DE007B1D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13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5A884-474B-4A47-AF8E-30C4E02BC7C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033E-274C-4A1A-A4D3-C3C1547EE9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43530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BBE-47FA-4F7A-86CD-FB2DE4F32C4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8D5-C2E1-46DA-B5A5-3E57194232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40581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BBE-47FA-4F7A-86CD-FB2DE4F32C4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8D5-C2E1-46DA-B5A5-3E57194232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471448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BBE-47FA-4F7A-86CD-FB2DE4F32C4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8D5-C2E1-46DA-B5A5-3E57194232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9601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BBE-47FA-4F7A-86CD-FB2DE4F32C4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8D5-C2E1-46DA-B5A5-3E57194232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2485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BBE-47FA-4F7A-86CD-FB2DE4F32C4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8D5-C2E1-46DA-B5A5-3E57194232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3114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BBE-47FA-4F7A-86CD-FB2DE4F32C4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8D5-C2E1-46DA-B5A5-3E57194232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76992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BBE-47FA-4F7A-86CD-FB2DE4F32C4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8D5-C2E1-46DA-B5A5-3E57194232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32759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BBE-47FA-4F7A-86CD-FB2DE4F32C4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8D5-C2E1-46DA-B5A5-3E57194232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38632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BBE-47FA-4F7A-86CD-FB2DE4F32C4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8D5-C2E1-46DA-B5A5-3E57194232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6729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67B2E2E-980D-41DE-A576-6C30746F1AE9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BBE-47FA-4F7A-86CD-FB2DE4F32C4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8D5-C2E1-46DA-B5A5-3E57194232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90131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2BBE-47FA-4F7A-86CD-FB2DE4F32C4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D8D5-C2E1-46DA-B5A5-3E57194232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89925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9120-181D-4C07-934D-398C69EAC511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7B48-02FE-4E33-9878-DDDF2049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77694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9120-181D-4C07-934D-398C69EAC511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7B48-02FE-4E33-9878-DDDF2049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55647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9120-181D-4C07-934D-398C69EAC511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7B48-02FE-4E33-9878-DDDF2049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05871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9120-181D-4C07-934D-398C69EAC511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7B48-02FE-4E33-9878-DDDF2049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1381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9120-181D-4C07-934D-398C69EAC511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7B48-02FE-4E33-9878-DDDF2049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10134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9120-181D-4C07-934D-398C69EAC511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7B48-02FE-4E33-9878-DDDF2049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0983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9120-181D-4C07-934D-398C69EAC511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7B48-02FE-4E33-9878-DDDF2049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43350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9120-181D-4C07-934D-398C69EAC511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7B48-02FE-4E33-9878-DDDF2049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853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A11A-521C-42AB-90E6-846F58DF2CA5}" type="datetime1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9120-181D-4C07-934D-398C69EAC511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7B48-02FE-4E33-9878-DDDF2049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770790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9120-181D-4C07-934D-398C69EAC511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7B48-02FE-4E33-9878-DDDF2049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937092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9120-181D-4C07-934D-398C69EAC511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7B48-02FE-4E33-9878-DDDF2049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47780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BE9B-3670-4A2C-BF76-4BBDA1B0B00F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74C35-AB67-4212-8A6A-56F71A65BE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523376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BE9B-3670-4A2C-BF76-4BBDA1B0B00F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74C35-AB67-4212-8A6A-56F71A65BE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0572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BE9B-3670-4A2C-BF76-4BBDA1B0B00F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74C35-AB67-4212-8A6A-56F71A65BE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21245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BE9B-3670-4A2C-BF76-4BBDA1B0B00F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74C35-AB67-4212-8A6A-56F71A65BE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27344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BE9B-3670-4A2C-BF76-4BBDA1B0B00F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74C35-AB67-4212-8A6A-56F71A65BE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03559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BE9B-3670-4A2C-BF76-4BBDA1B0B00F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74C35-AB67-4212-8A6A-56F71A65BE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26715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BE9B-3670-4A2C-BF76-4BBDA1B0B00F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74C35-AB67-4212-8A6A-56F71A65BE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838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ED74-0EB4-4E9F-A57F-E4112CAAD45E}" type="datetime1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15073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BE9B-3670-4A2C-BF76-4BBDA1B0B00F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74C35-AB67-4212-8A6A-56F71A65BE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692761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BE9B-3670-4A2C-BF76-4BBDA1B0B00F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74C35-AB67-4212-8A6A-56F71A65BE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05897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BE9B-3670-4A2C-BF76-4BBDA1B0B00F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74C35-AB67-4212-8A6A-56F71A65BE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53351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BE9B-3670-4A2C-BF76-4BBDA1B0B00F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74C35-AB67-4212-8A6A-56F71A65BE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914324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18F3-2D1F-4F09-8BC4-DDAC080139D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25F5-1947-4DBC-AF97-E44B4BF84C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46431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18F3-2D1F-4F09-8BC4-DDAC080139D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25F5-1947-4DBC-AF97-E44B4BF84C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85816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18F3-2D1F-4F09-8BC4-DDAC080139D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25F5-1947-4DBC-AF97-E44B4BF84C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68876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18F3-2D1F-4F09-8BC4-DDAC080139D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25F5-1947-4DBC-AF97-E44B4BF84C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6117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18F3-2D1F-4F09-8BC4-DDAC080139D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25F5-1947-4DBC-AF97-E44B4BF84C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726275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18F3-2D1F-4F09-8BC4-DDAC080139D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25F5-1947-4DBC-AF97-E44B4BF84C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407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B7E2-D282-499D-A851-AC7B754C2A11}" type="datetime1">
              <a:rPr lang="fr-FR" smtClean="0"/>
              <a:t>21/03/2024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7644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18F3-2D1F-4F09-8BC4-DDAC080139D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25F5-1947-4DBC-AF97-E44B4BF84C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176344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18F3-2D1F-4F09-8BC4-DDAC080139D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25F5-1947-4DBC-AF97-E44B4BF84C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12348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18F3-2D1F-4F09-8BC4-DDAC080139D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25F5-1947-4DBC-AF97-E44B4BF84C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7440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18F3-2D1F-4F09-8BC4-DDAC080139D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25F5-1947-4DBC-AF97-E44B4BF84C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62446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18F3-2D1F-4F09-8BC4-DDAC080139D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625F5-1947-4DBC-AF97-E44B4BF84C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50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5A45-4127-45A3-8483-D5E087BFF54F}" type="datetime1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28C156-6CA9-4CB3-8B2E-9726E021C1EA}" type="datetime1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83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0720BD-DED4-4C58-992A-DA57E63628EE}" type="datetime1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E258-0B44-4AA1-B2AE-4F17F198405D}" type="datetime1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5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AB211-5567-4171-9180-5F43A84A8378}" type="datetime1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63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989138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5652128" y="6673334"/>
            <a:ext cx="88774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r-FR" sz="1200" b="0" dirty="0" smtClean="0"/>
              <a:t>Gilles</a:t>
            </a:r>
            <a:r>
              <a:rPr lang="fr-FR" sz="1200" b="0" baseline="0" dirty="0" smtClean="0"/>
              <a:t> Wittwer</a:t>
            </a:r>
            <a:endParaRPr lang="fr-FR" sz="1200" b="0" dirty="0"/>
          </a:p>
        </p:txBody>
      </p:sp>
      <p:sp>
        <p:nvSpPr>
          <p:cNvPr id="14" name="Text Box 3"/>
          <p:cNvSpPr txBox="1">
            <a:spLocks noChangeArrowheads="1"/>
          </p:cNvSpPr>
          <p:nvPr userDrawn="1"/>
        </p:nvSpPr>
        <p:spPr bwMode="auto">
          <a:xfrm>
            <a:off x="0" y="6673914"/>
            <a:ext cx="4344141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baseline="0" dirty="0" smtClean="0">
                <a:solidFill>
                  <a:srgbClr val="626262"/>
                </a:solidFill>
              </a:rPr>
              <a:t> Journées 2024 de </a:t>
            </a:r>
            <a:r>
              <a:rPr lang="fr-FR" sz="1200" baseline="0" noProof="0" dirty="0" smtClean="0">
                <a:solidFill>
                  <a:srgbClr val="626262"/>
                </a:solidFill>
              </a:rPr>
              <a:t>l’atelier</a:t>
            </a:r>
            <a:r>
              <a:rPr lang="en-GB" sz="1200" baseline="0" dirty="0" smtClean="0">
                <a:solidFill>
                  <a:srgbClr val="626262"/>
                </a:solidFill>
              </a:rPr>
              <a:t> </a:t>
            </a:r>
            <a:r>
              <a:rPr lang="fr-FR" sz="1200" baseline="0" noProof="0" dirty="0" smtClean="0">
                <a:solidFill>
                  <a:srgbClr val="626262"/>
                </a:solidFill>
              </a:rPr>
              <a:t>détecteurs</a:t>
            </a:r>
            <a:r>
              <a:rPr lang="en-GB" sz="1200" baseline="0" dirty="0" smtClean="0">
                <a:solidFill>
                  <a:srgbClr val="626262"/>
                </a:solidFill>
              </a:rPr>
              <a:t> </a:t>
            </a:r>
            <a:r>
              <a:rPr lang="fr-FR" sz="1200" baseline="0" noProof="0" dirty="0" smtClean="0">
                <a:solidFill>
                  <a:srgbClr val="626262"/>
                </a:solidFill>
              </a:rPr>
              <a:t>gazeux</a:t>
            </a:r>
            <a:r>
              <a:rPr lang="en-GB" sz="1200" baseline="0" dirty="0" smtClean="0">
                <a:solidFill>
                  <a:srgbClr val="626262"/>
                </a:solidFill>
              </a:rPr>
              <a:t>  - </a:t>
            </a:r>
            <a:r>
              <a:rPr lang="fr-FR" sz="1200" baseline="0" noProof="0" dirty="0" smtClean="0">
                <a:solidFill>
                  <a:srgbClr val="626262"/>
                </a:solidFill>
              </a:rPr>
              <a:t> 21/22 Mars </a:t>
            </a:r>
            <a:r>
              <a:rPr lang="en-GB" sz="1200" baseline="0" dirty="0" smtClean="0">
                <a:solidFill>
                  <a:srgbClr val="626262"/>
                </a:solidFill>
              </a:rPr>
              <a:t> 2024</a:t>
            </a:r>
            <a:endParaRPr lang="en-GB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C4F6-87B8-488D-9266-2144230B9BB3}" type="datetime1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1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B804686F-39F5-40D2-ACD8-A5FAEA4897B3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367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52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95490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147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4051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34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72111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53809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9703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633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385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02FAA3A3-5287-4BAD-9FC1-6B0682E047CD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31331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08AB-2C29-4D59-8F7E-ECD208BA8411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8BFD-DD00-42C3-ADE3-EF5E98F20E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456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445E-EDB8-4D6A-9D1E-B4676E32FBA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8F16-C472-48D1-A9C2-1169F6188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652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445E-EDB8-4D6A-9D1E-B4676E32FBA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8F16-C472-48D1-A9C2-1169F6188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478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445E-EDB8-4D6A-9D1E-B4676E32FBA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8F16-C472-48D1-A9C2-1169F6188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755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445E-EDB8-4D6A-9D1E-B4676E32FBA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8F16-C472-48D1-A9C2-1169F6188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032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445E-EDB8-4D6A-9D1E-B4676E32FBA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8F16-C472-48D1-A9C2-1169F6188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32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445E-EDB8-4D6A-9D1E-B4676E32FBA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8F16-C472-48D1-A9C2-1169F6188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099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445E-EDB8-4D6A-9D1E-B4676E32FBA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8F16-C472-48D1-A9C2-1169F6188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486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445E-EDB8-4D6A-9D1E-B4676E32FBA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8F16-C472-48D1-A9C2-1169F6188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53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445E-EDB8-4D6A-9D1E-B4676E32FBA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8F16-C472-48D1-A9C2-1169F6188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989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1CFD8DC-BC13-4BF7-A1F5-8435D0FAFE1B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670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445E-EDB8-4D6A-9D1E-B4676E32FBA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8F16-C472-48D1-A9C2-1169F6188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771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445E-EDB8-4D6A-9D1E-B4676E32FBA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68F16-C472-48D1-A9C2-1169F6188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534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3CE-3349-4597-AB2F-13641A0F2D7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3C5C-3144-418D-BC93-754CC4FF9D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612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3CE-3349-4597-AB2F-13641A0F2D7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3C5C-3144-418D-BC93-754CC4FF9D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01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3CE-3349-4597-AB2F-13641A0F2D7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3C5C-3144-418D-BC93-754CC4FF9D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1667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3CE-3349-4597-AB2F-13641A0F2D7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3C5C-3144-418D-BC93-754CC4FF9D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7500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3CE-3349-4597-AB2F-13641A0F2D7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3C5C-3144-418D-BC93-754CC4FF9D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48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3CE-3349-4597-AB2F-13641A0F2D7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3C5C-3144-418D-BC93-754CC4FF9D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46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3CE-3349-4597-AB2F-13641A0F2D7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3C5C-3144-418D-BC93-754CC4FF9D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11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3CE-3349-4597-AB2F-13641A0F2D7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3C5C-3144-418D-BC93-754CC4FF9D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14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15CD7A-AF5E-4A12-B41A-9FC7B4829008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017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3CE-3349-4597-AB2F-13641A0F2D7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3C5C-3144-418D-BC93-754CC4FF9D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33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3CE-3349-4597-AB2F-13641A0F2D7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3C5C-3144-418D-BC93-754CC4FF9D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78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3CE-3349-4597-AB2F-13641A0F2D7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A3C5C-3144-418D-BC93-754CC4FF9D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121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AEF-F5FE-4572-BAD2-472C793FFF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E361-F905-410C-8057-068F9CAE5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62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AEF-F5FE-4572-BAD2-472C793FFF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E361-F905-410C-8057-068F9CAE5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112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AEF-F5FE-4572-BAD2-472C793FFF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E361-F905-410C-8057-068F9CAE5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399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AEF-F5FE-4572-BAD2-472C793FFF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E361-F905-410C-8057-068F9CAE5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241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AEF-F5FE-4572-BAD2-472C793FFF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E361-F905-410C-8057-068F9CAE5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53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AEF-F5FE-4572-BAD2-472C793FFF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E361-F905-410C-8057-068F9CAE5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622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AEF-F5FE-4572-BAD2-472C793FFF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E361-F905-410C-8057-068F9CAE5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587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E8DF99B-CA8E-41EB-AF04-B044E97BCCB9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8238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AEF-F5FE-4572-BAD2-472C793FFF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E361-F905-410C-8057-068F9CAE5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15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AEF-F5FE-4572-BAD2-472C793FFF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E361-F905-410C-8057-068F9CAE5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594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AEF-F5FE-4572-BAD2-472C793FFF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E361-F905-410C-8057-068F9CAE5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049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AEF-F5FE-4572-BAD2-472C793FFF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E361-F905-410C-8057-068F9CAE5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42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AF2F-1065-436F-BFF2-6BB30DEFCF5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FDC0-76B6-4384-8418-CBD9B45A2F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091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AF2F-1065-436F-BFF2-6BB30DEFCF5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FDC0-76B6-4384-8418-CBD9B45A2F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232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AF2F-1065-436F-BFF2-6BB30DEFCF5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FDC0-76B6-4384-8418-CBD9B45A2F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814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AF2F-1065-436F-BFF2-6BB30DEFCF5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FDC0-76B6-4384-8418-CBD9B45A2F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76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AF2F-1065-436F-BFF2-6BB30DEFCF5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FDC0-76B6-4384-8418-CBD9B45A2F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967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AF2F-1065-436F-BFF2-6BB30DEFCF5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FDC0-76B6-4384-8418-CBD9B45A2F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08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08A7F3-D054-4C53-AC91-8404A33D1966}" type="datetime1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41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AF2F-1065-436F-BFF2-6BB30DEFCF5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FDC0-76B6-4384-8418-CBD9B45A2F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09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AF2F-1065-436F-BFF2-6BB30DEFCF5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FDC0-76B6-4384-8418-CBD9B45A2F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0418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AF2F-1065-436F-BFF2-6BB30DEFCF5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FDC0-76B6-4384-8418-CBD9B45A2F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114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AF2F-1065-436F-BFF2-6BB30DEFCF5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FDC0-76B6-4384-8418-CBD9B45A2F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4282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AF2F-1065-436F-BFF2-6BB30DEFCF5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FDC0-76B6-4384-8418-CBD9B45A2F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057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7F73B-ECFB-441C-A4A5-759D690B275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8F59-CBA1-4F41-8539-446281D6D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64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7F73B-ECFB-441C-A4A5-759D690B275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8F59-CBA1-4F41-8539-446281D6D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055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7F73B-ECFB-441C-A4A5-759D690B275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8F59-CBA1-4F41-8539-446281D6D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98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7F73B-ECFB-441C-A4A5-759D690B275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8F59-CBA1-4F41-8539-446281D6D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29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7F73B-ECFB-441C-A4A5-759D690B275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8F59-CBA1-4F41-8539-446281D6D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670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44B7F-46E1-4694-AFC5-855635266CAA}" type="datetime1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7F73B-ECFB-441C-A4A5-759D690B275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8F59-CBA1-4F41-8539-446281D6D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626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7F73B-ECFB-441C-A4A5-759D690B275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8F59-CBA1-4F41-8539-446281D6D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8164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7F73B-ECFB-441C-A4A5-759D690B275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8F59-CBA1-4F41-8539-446281D6D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616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7F73B-ECFB-441C-A4A5-759D690B275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8F59-CBA1-4F41-8539-446281D6D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441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7F73B-ECFB-441C-A4A5-759D690B275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8F59-CBA1-4F41-8539-446281D6D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357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7F73B-ECFB-441C-A4A5-759D690B275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8F59-CBA1-4F41-8539-446281D6D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20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E207-89D2-4EFD-B0FE-C6724EB8C04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26E2-AA2D-43E0-BF5A-3EB1B85E3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8989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E207-89D2-4EFD-B0FE-C6724EB8C04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26E2-AA2D-43E0-BF5A-3EB1B85E3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1598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E207-89D2-4EFD-B0FE-C6724EB8C04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26E2-AA2D-43E0-BF5A-3EB1B85E3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3508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E207-89D2-4EFD-B0FE-C6724EB8C04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26E2-AA2D-43E0-BF5A-3EB1B85E3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55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5B0B9454-3C3D-4E45-A0EE-1BFDCEA2C48D}" type="datetime1">
              <a:rPr lang="fr-FR" smtClean="0"/>
              <a:t>21/03/2024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5" r:id="rId3"/>
    <p:sldLayoutId id="2147483649" r:id="rId4"/>
    <p:sldLayoutId id="2147483667" r:id="rId5"/>
    <p:sldLayoutId id="2147483669" r:id="rId6"/>
    <p:sldLayoutId id="2147483668" r:id="rId7"/>
    <p:sldLayoutId id="2147483671" r:id="rId8"/>
    <p:sldLayoutId id="2147483672" r:id="rId9"/>
    <p:sldLayoutId id="2147483651" r:id="rId10"/>
    <p:sldLayoutId id="2147483670" r:id="rId11"/>
    <p:sldLayoutId id="2147483678" r:id="rId12"/>
    <p:sldLayoutId id="2147483650" r:id="rId13"/>
    <p:sldLayoutId id="2147483673" r:id="rId14"/>
    <p:sldLayoutId id="2147483674" r:id="rId15"/>
    <p:sldLayoutId id="2147483675" r:id="rId16"/>
    <p:sldLayoutId id="2147483652" r:id="rId17"/>
    <p:sldLayoutId id="2147483664" r:id="rId18"/>
    <p:sldLayoutId id="2147483653" r:id="rId19"/>
    <p:sldLayoutId id="2147483654" r:id="rId20"/>
    <p:sldLayoutId id="2147483655" r:id="rId21"/>
    <p:sldLayoutId id="2147483679" r:id="rId22"/>
    <p:sldLayoutId id="2147483656" r:id="rId23"/>
    <p:sldLayoutId id="2147483660" r:id="rId24"/>
    <p:sldLayoutId id="2147483676" r:id="rId25"/>
    <p:sldLayoutId id="2147483657" r:id="rId26"/>
    <p:sldLayoutId id="2147483677" r:id="rId2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7395A-FDDA-4950-8E6B-27EA37EF70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09E7B-E492-4E96-85FD-430BD5A216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63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4819B-8B35-474A-996F-6B1510D50FE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465A9-6269-460E-9E1E-1D78B7D78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19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5A884-474B-4A47-AF8E-30C4E02BC7C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1033E-274C-4A1A-A4D3-C3C1547EE9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83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12BBE-47FA-4F7A-86CD-FB2DE4F32C45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D8D5-C2E1-46DA-B5A5-3E57194232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7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19120-181D-4C07-934D-398C69EAC511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97B48-02FE-4E33-9878-DDDF204960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32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BBE9B-3670-4A2C-BF76-4BBDA1B0B00F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74C35-AB67-4212-8A6A-56F71A65BE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17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818F3-2D1F-4F09-8BC4-DDAC080139D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625F5-1947-4DBC-AF97-E44B4BF84C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0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 userDrawn="1"/>
        </p:nvSpPr>
        <p:spPr bwMode="auto">
          <a:xfrm>
            <a:off x="139960" y="6495854"/>
            <a:ext cx="799253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900" baseline="0" dirty="0" smtClean="0">
                <a:solidFill>
                  <a:srgbClr val="626262"/>
                </a:solidFill>
              </a:rPr>
              <a:t>AGATA Week - SMART Project </a:t>
            </a:r>
            <a:r>
              <a:rPr lang="en-GB" sz="900" baseline="0" noProof="0" dirty="0" smtClean="0">
                <a:solidFill>
                  <a:srgbClr val="626262"/>
                </a:solidFill>
              </a:rPr>
              <a:t>status</a:t>
            </a:r>
            <a:r>
              <a:rPr lang="en-GB" sz="900" baseline="0" dirty="0" smtClean="0">
                <a:solidFill>
                  <a:srgbClr val="626262"/>
                </a:solidFill>
              </a:rPr>
              <a:t> – </a:t>
            </a:r>
            <a:r>
              <a:rPr lang="en-US" sz="900" baseline="0" noProof="0" dirty="0" smtClean="0">
                <a:solidFill>
                  <a:srgbClr val="626262"/>
                </a:solidFill>
              </a:rPr>
              <a:t>October</a:t>
            </a:r>
            <a:r>
              <a:rPr lang="fr-FR" sz="900" baseline="0" noProof="0" dirty="0" smtClean="0">
                <a:solidFill>
                  <a:srgbClr val="626262"/>
                </a:solidFill>
              </a:rPr>
              <a:t> 17</a:t>
            </a:r>
            <a:r>
              <a:rPr lang="fr-FR" sz="900" baseline="30000" noProof="0" dirty="0" smtClean="0">
                <a:solidFill>
                  <a:srgbClr val="626262"/>
                </a:solidFill>
              </a:rPr>
              <a:t>th</a:t>
            </a:r>
            <a:r>
              <a:rPr lang="fr-FR" sz="900" baseline="0" noProof="0" dirty="0" smtClean="0">
                <a:solidFill>
                  <a:srgbClr val="626262"/>
                </a:solidFill>
              </a:rPr>
              <a:t> </a:t>
            </a:r>
            <a:r>
              <a:rPr lang="en-GB" sz="900" baseline="0" dirty="0" smtClean="0">
                <a:solidFill>
                  <a:srgbClr val="626262"/>
                </a:solidFill>
              </a:rPr>
              <a:t> 2023	</a:t>
            </a:r>
            <a:r>
              <a:rPr lang="en-GB" sz="900" dirty="0" smtClean="0">
                <a:solidFill>
                  <a:srgbClr val="626262"/>
                </a:solidFill>
              </a:rPr>
              <a:t>       </a:t>
            </a:r>
            <a:r>
              <a:rPr lang="en-GB" sz="900" baseline="0" dirty="0" smtClean="0">
                <a:solidFill>
                  <a:srgbClr val="626262"/>
                </a:solidFill>
              </a:rPr>
              <a:t>         </a:t>
            </a:r>
            <a:r>
              <a:rPr lang="en-GB" sz="900" dirty="0" smtClean="0">
                <a:solidFill>
                  <a:srgbClr val="626262"/>
                </a:solidFill>
              </a:rPr>
              <a:t>Gilles Wittwer</a:t>
            </a:r>
            <a:endParaRPr lang="en-GB" sz="900" dirty="0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7"/>
          <p:cNvSpPr>
            <a:spLocks noGrp="1"/>
          </p:cNvSpPr>
          <p:nvPr userDrawn="1"/>
        </p:nvSpPr>
        <p:spPr>
          <a:xfrm>
            <a:off x="11248215" y="6428708"/>
            <a:ext cx="7298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12B704-A5DD-49AE-9115-CBD4400E0CD4}" type="slidenum">
              <a:rPr lang="en-US" sz="1200" smtClean="0">
                <a:solidFill>
                  <a:schemeClr val="accent3">
                    <a:lumMod val="50000"/>
                  </a:schemeClr>
                </a:solidFill>
              </a:rPr>
              <a:pPr/>
              <a:t>‹N°›</a:t>
            </a:fld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Espace réservé du titre 7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B08AB-2C29-4D59-8F7E-ECD208BA8411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98BFD-DD00-42C3-ADE3-EF5E98F20E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03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49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D445E-EDB8-4D6A-9D1E-B4676E32FBA7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68F16-C472-48D1-A9C2-1169F6188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997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673CE-3349-4597-AB2F-13641A0F2D7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A3C5C-3144-418D-BC93-754CC4FF9D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19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E2AEF-F5FE-4572-BAD2-472C793FFF30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E361-F905-410C-8057-068F9CAE51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95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DAF2F-1065-436F-BFF2-6BB30DEFCF5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CFDC0-76B6-4384-8418-CBD9B45A2F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02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7F73B-ECFB-441C-A4A5-759D690B275E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48F59-CBA1-4F41-8539-446281D6D1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36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AE207-89D2-4EFD-B0FE-C6724EB8C049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426E2-AA2D-43E0-BF5A-3EB1B85E3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01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08348-8BF0-43E8-B4E4-49B3CC036E5D}" type="datetimeFigureOut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3B88B-96EA-405D-933A-A0E15D00A3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91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10" Type="http://schemas.openxmlformats.org/officeDocument/2006/relationships/image" Target="../media/image52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gif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10" Type="http://schemas.openxmlformats.org/officeDocument/2006/relationships/image" Target="../media/image61.emf"/><Relationship Id="rId4" Type="http://schemas.openxmlformats.org/officeDocument/2006/relationships/image" Target="../media/image55.png"/><Relationship Id="rId9" Type="http://schemas.openxmlformats.org/officeDocument/2006/relationships/image" Target="../media/image6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emf"/><Relationship Id="rId5" Type="http://schemas.openxmlformats.org/officeDocument/2006/relationships/image" Target="../media/image66.jpeg"/><Relationship Id="rId4" Type="http://schemas.openxmlformats.org/officeDocument/2006/relationships/image" Target="../media/image6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microsoft.com/office/2007/relationships/hdphoto" Target="../media/hdphoto1.wdp"/><Relationship Id="rId3" Type="http://schemas.openxmlformats.org/officeDocument/2006/relationships/image" Target="../media/image12.jpeg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11" Type="http://schemas.openxmlformats.org/officeDocument/2006/relationships/image" Target="../media/image43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emf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10" Type="http://schemas.openxmlformats.org/officeDocument/2006/relationships/image" Target="../media/image27.jpg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38530" y="1078155"/>
            <a:ext cx="7308411" cy="923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-15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S</a:t>
            </a:r>
            <a:r>
              <a:rPr kumimoji="0" lang="fr-FR" sz="1600" b="1" i="0" u="none" strike="noStrike" kern="1200" cap="none" spc="-15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fp </a:t>
            </a:r>
            <a:r>
              <a:rPr kumimoji="0" lang="en-US" sz="1600" b="1" i="0" u="none" strike="noStrike" kern="1200" cap="none" spc="-15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connectivity</a:t>
            </a:r>
            <a:r>
              <a:rPr kumimoji="0" lang="fr-FR" sz="1600" b="1" i="0" u="none" strike="noStrike" kern="1200" cap="none" spc="-15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 and </a:t>
            </a:r>
            <a:r>
              <a:rPr kumimoji="0" lang="fr-FR" sz="5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M</a:t>
            </a:r>
            <a:r>
              <a:rPr kumimoji="0" lang="fr-FR" sz="16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icrotca for </a:t>
            </a:r>
            <a:r>
              <a:rPr kumimoji="0" lang="fr-FR" sz="5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A</a:t>
            </a:r>
            <a:r>
              <a:rPr kumimoji="0" lang="fr-FR" sz="16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dvanced </a:t>
            </a:r>
            <a:r>
              <a:rPr kumimoji="0" lang="fr-FR" sz="5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R</a:t>
            </a:r>
            <a:r>
              <a:rPr kumimoji="0" lang="fr-FR" sz="16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emote</a:t>
            </a:r>
            <a:r>
              <a:rPr kumimoji="0" lang="fr-FR" sz="5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T</a:t>
            </a:r>
            <a:r>
              <a:rPr kumimoji="0" lang="fr-FR" sz="16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rigger</a:t>
            </a:r>
            <a:endParaRPr kumimoji="0" lang="fr-FR" sz="1600" b="1" i="0" u="none" strike="noStrike" kern="1200" cap="none" spc="0" normalizeH="0" baseline="0" noProof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" name="Image 7" descr="fox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68459" y="363894"/>
            <a:ext cx="670642" cy="714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01190" y="4586937"/>
            <a:ext cx="4306072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/>
              </a:rPr>
              <a:t>Project </a:t>
            </a:r>
            <a:r>
              <a:rPr lang="en-US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/>
              </a:rPr>
              <a:t>Status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ea typeface="ＭＳ Ｐゴシック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ＭＳ Ｐゴシック"/>
              </a:rPr>
              <a:t>Phase 1: SMART AMC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Arial"/>
                <a:ea typeface="ＭＳ Ｐゴシック"/>
              </a:rPr>
              <a:t>Phase 2: SMART MCH</a:t>
            </a:r>
          </a:p>
        </p:txBody>
      </p:sp>
    </p:spTree>
    <p:extLst>
      <p:ext uri="{BB962C8B-B14F-4D97-AF65-F5344CB8AC3E}">
        <p14:creationId xmlns:p14="http://schemas.microsoft.com/office/powerpoint/2010/main" val="196487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28631"/>
              </p:ext>
            </p:extLst>
          </p:nvPr>
        </p:nvGraphicFramePr>
        <p:xfrm>
          <a:off x="1524000" y="3148100"/>
          <a:ext cx="9144000" cy="3108960"/>
        </p:xfrm>
        <a:graphic>
          <a:graphicData uri="http://schemas.openxmlformats.org/drawingml/2006/table">
            <a:tbl>
              <a:tblPr firstRow="1" bandRow="1"/>
              <a:tblGrid>
                <a:gridCol w="7001933">
                  <a:extLst>
                    <a:ext uri="{9D8B030D-6E8A-4147-A177-3AD203B41FA5}">
                      <a16:colId xmlns:a16="http://schemas.microsoft.com/office/drawing/2014/main" val="2185307139"/>
                    </a:ext>
                  </a:extLst>
                </a:gridCol>
                <a:gridCol w="2142067">
                  <a:extLst>
                    <a:ext uri="{9D8B030D-6E8A-4147-A177-3AD203B41FA5}">
                      <a16:colId xmlns:a16="http://schemas.microsoft.com/office/drawing/2014/main" val="3956088656"/>
                    </a:ext>
                  </a:extLst>
                </a:gridCol>
              </a:tblGrid>
              <a:tr h="17373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800" b="1" noProof="0" dirty="0" smtClean="0">
                          <a:solidFill>
                            <a:schemeClr val="tx1"/>
                          </a:solidFill>
                        </a:rPr>
                        <a:t>Main</a:t>
                      </a:r>
                      <a:r>
                        <a:rPr lang="en-US" sz="1800" b="1" baseline="0" noProof="0" dirty="0" smtClean="0">
                          <a:solidFill>
                            <a:schemeClr val="tx1"/>
                          </a:solidFill>
                        </a:rPr>
                        <a:t> tasks</a:t>
                      </a:r>
                    </a:p>
                    <a:p>
                      <a:pPr marL="457200" lvl="1" indent="0" algn="l">
                        <a:buFont typeface="Arial" panose="020B0604020202020204" pitchFamily="34" charset="0"/>
                        <a:buNone/>
                      </a:pPr>
                      <a:endParaRPr lang="en-US" sz="1800" b="1" baseline="0" noProof="0" dirty="0" smtClean="0"/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noProof="0" dirty="0" smtClean="0"/>
                        <a:t>6 SMART AMC prototypes tested and SMART concept validated</a:t>
                      </a:r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u="none" baseline="0" noProof="0" dirty="0" smtClean="0"/>
                        <a:t>Annual GANIL project review</a:t>
                      </a:r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u="none" baseline="0" noProof="0" dirty="0" smtClean="0"/>
                        <a:t>Final firmware versions ready for HUB and ROUTER (CLK &amp; TS)</a:t>
                      </a:r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noProof="0" dirty="0" smtClean="0"/>
                        <a:t>Green light for SMART AMC production over 2 years (SOM, active components and µTCA FP mechanics  purchase)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baseline="0" noProof="0" dirty="0" smtClean="0"/>
                        <a:t>Embedded Linux with automatic alignment included</a:t>
                      </a:r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noProof="0" dirty="0" smtClean="0"/>
                        <a:t>Specifications ready for “French public market” production</a:t>
                      </a:r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noProof="0" dirty="0" smtClean="0"/>
                        <a:t>Subcontractor selected for assembly of 26 SMART AMC boards</a:t>
                      </a:r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noProof="0" dirty="0" smtClean="0"/>
                        <a:t>Delivery of SMART AMC production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noProof="0" dirty="0" smtClean="0">
                          <a:solidFill>
                            <a:schemeClr val="tx1"/>
                          </a:solidFill>
                        </a:rPr>
                        <a:t>Main key</a:t>
                      </a:r>
                      <a:r>
                        <a:rPr lang="en-US" sz="1800" b="1" baseline="0" noProof="0" dirty="0" smtClean="0">
                          <a:solidFill>
                            <a:schemeClr val="tx1"/>
                          </a:solidFill>
                        </a:rPr>
                        <a:t> dates</a:t>
                      </a:r>
                    </a:p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endParaRPr lang="en-US" sz="1800" noProof="0" dirty="0" smtClean="0"/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noProof="0" dirty="0" smtClean="0"/>
                        <a:t>June 2022</a:t>
                      </a:r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u="none" noProof="0" dirty="0" smtClean="0"/>
                        <a:t>July</a:t>
                      </a:r>
                      <a:r>
                        <a:rPr lang="en-US" sz="1800" i="0" u="none" baseline="0" noProof="0" dirty="0" smtClean="0"/>
                        <a:t> </a:t>
                      </a:r>
                      <a:r>
                        <a:rPr lang="en-US" sz="1800" i="0" u="none" noProof="0" dirty="0" smtClean="0"/>
                        <a:t>2022</a:t>
                      </a:r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u="none" noProof="0" dirty="0" smtClean="0"/>
                        <a:t>July</a:t>
                      </a:r>
                      <a:r>
                        <a:rPr lang="en-US" sz="1800" i="0" u="none" baseline="0" noProof="0" dirty="0" smtClean="0"/>
                        <a:t> 2023</a:t>
                      </a:r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noProof="0" dirty="0" smtClean="0"/>
                        <a:t>April -&gt; October 2023</a:t>
                      </a:r>
                    </a:p>
                    <a:p>
                      <a:pPr marL="3429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i="0" noProof="0" dirty="0" smtClean="0"/>
                        <a:t>June 2024</a:t>
                      </a:r>
                    </a:p>
                    <a:p>
                      <a:pPr marL="3429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i="0" noProof="0" dirty="0" smtClean="0"/>
                        <a:t>April 2024</a:t>
                      </a:r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noProof="0" dirty="0" smtClean="0"/>
                        <a:t>May 2024</a:t>
                      </a:r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baseline="0" noProof="0" dirty="0" smtClean="0"/>
                        <a:t>Summer 2024</a:t>
                      </a:r>
                      <a:endParaRPr lang="en-US" sz="1800" i="0" noProof="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349012"/>
                  </a:ext>
                </a:extLst>
              </a:tr>
            </a:tbl>
          </a:graphicData>
        </a:graphic>
      </p:graphicFrame>
      <p:sp>
        <p:nvSpPr>
          <p:cNvPr id="7" name="Titre 1"/>
          <p:cNvSpPr txBox="1">
            <a:spLocks/>
          </p:cNvSpPr>
          <p:nvPr/>
        </p:nvSpPr>
        <p:spPr>
          <a:xfrm>
            <a:off x="2212521" y="0"/>
            <a:ext cx="6678385" cy="72550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ZA" sz="2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Involved </a:t>
            </a:r>
            <a:r>
              <a:rPr lang="en-ZA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manpower in SMART project </a:t>
            </a:r>
            <a:r>
              <a:rPr lang="en-ZA" sz="2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</a:p>
          <a:p>
            <a:pPr>
              <a:defRPr/>
            </a:pPr>
            <a:r>
              <a:rPr lang="en-ZA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Updated </a:t>
            </a:r>
            <a:r>
              <a:rPr lang="en-ZA" sz="2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schedule </a:t>
            </a:r>
            <a:r>
              <a:rPr lang="en-ZA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SMART AMC (Phase </a:t>
            </a:r>
            <a:r>
              <a:rPr lang="en-ZA" sz="2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1147547" y="943382"/>
            <a:ext cx="9621145" cy="2301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800" b="1" dirty="0">
                <a:latin typeface="Calibri" panose="020F0502020204030204" pitchFamily="34" charset="0"/>
              </a:rPr>
              <a:t>A minimum of 7 people </a:t>
            </a:r>
            <a:r>
              <a:rPr lang="en-US" sz="1800" b="1" dirty="0">
                <a:latin typeface="Calibri" panose="020F0502020204030204" pitchFamily="34" charset="0"/>
              </a:rPr>
              <a:t>involved</a:t>
            </a:r>
            <a:r>
              <a:rPr lang="fr-FR" sz="1800" b="1" dirty="0">
                <a:latin typeface="Calibri" panose="020F0502020204030204" pitchFamily="34" charset="0"/>
              </a:rPr>
              <a:t> in the </a:t>
            </a:r>
            <a:r>
              <a:rPr lang="en-US" sz="1800" b="1" dirty="0">
                <a:latin typeface="Calibri" panose="020F0502020204030204" pitchFamily="34" charset="0"/>
              </a:rPr>
              <a:t>project</a:t>
            </a:r>
            <a:r>
              <a:rPr lang="fr-FR" sz="1800" b="1" dirty="0">
                <a:latin typeface="Calibri" panose="020F0502020204030204" pitchFamily="34" charset="0"/>
              </a:rPr>
              <a:t>:</a:t>
            </a:r>
            <a:r>
              <a:rPr lang="fr-FR" sz="1800" dirty="0">
                <a:latin typeface="Calibri" panose="020F0502020204030204" pitchFamily="34" charset="0"/>
              </a:rPr>
              <a:t>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</a:rPr>
              <a:t>Project leader, global </a:t>
            </a:r>
            <a:r>
              <a:rPr lang="en-US" sz="1600" dirty="0">
                <a:latin typeface="Calibri" panose="020F0502020204030204" pitchFamily="34" charset="0"/>
              </a:rPr>
              <a:t>architecture</a:t>
            </a:r>
            <a:r>
              <a:rPr lang="fr-FR" sz="1600" dirty="0">
                <a:latin typeface="Calibri" panose="020F0502020204030204" pitchFamily="34" charset="0"/>
              </a:rPr>
              <a:t>, firmware, software, CAD</a:t>
            </a:r>
            <a:r>
              <a:rPr lang="fr-FR" sz="1600" dirty="0" smtClean="0">
                <a:latin typeface="Calibri" panose="020F0502020204030204" pitchFamily="34" charset="0"/>
              </a:rPr>
              <a:t>:</a:t>
            </a:r>
            <a:r>
              <a:rPr lang="en-AE" sz="1600" dirty="0" smtClean="0">
                <a:latin typeface="Calibri" panose="020F0502020204030204" pitchFamily="34" charset="0"/>
              </a:rPr>
              <a:t>……….</a:t>
            </a:r>
            <a:r>
              <a:rPr lang="fr-FR" sz="1600" dirty="0" smtClean="0">
                <a:latin typeface="Calibri" panose="020F0502020204030204" pitchFamily="34" charset="0"/>
              </a:rPr>
              <a:t>….</a:t>
            </a:r>
            <a:r>
              <a:rPr lang="fr-FR" sz="1600" dirty="0">
                <a:latin typeface="Calibri" panose="020F0502020204030204" pitchFamily="34" charset="0"/>
              </a:rPr>
              <a:t>Gilles Wittwer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</a:rPr>
              <a:t>PCB </a:t>
            </a:r>
            <a:r>
              <a:rPr lang="en-US" sz="1600" dirty="0">
                <a:latin typeface="Calibri" panose="020F0502020204030204" pitchFamily="34" charset="0"/>
              </a:rPr>
              <a:t>Routing</a:t>
            </a:r>
            <a:r>
              <a:rPr lang="fr-FR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latin typeface="Calibri" panose="020F0502020204030204" pitchFamily="34" charset="0"/>
              </a:rPr>
              <a:t>component ordering, manufacturing follow-up</a:t>
            </a:r>
            <a:r>
              <a:rPr lang="fr-FR" sz="1600" dirty="0">
                <a:latin typeface="Calibri" panose="020F0502020204030204" pitchFamily="34" charset="0"/>
              </a:rPr>
              <a:t>: </a:t>
            </a:r>
            <a:r>
              <a:rPr lang="en-AE" sz="1600" dirty="0" smtClean="0">
                <a:latin typeface="Calibri" panose="020F0502020204030204" pitchFamily="34" charset="0"/>
              </a:rPr>
              <a:t>..........</a:t>
            </a:r>
            <a:r>
              <a:rPr lang="fr-FR" sz="1600" dirty="0" smtClean="0">
                <a:latin typeface="Calibri" panose="020F0502020204030204" pitchFamily="34" charset="0"/>
              </a:rPr>
              <a:t>.</a:t>
            </a:r>
            <a:r>
              <a:rPr lang="fr-FR" sz="1600" dirty="0">
                <a:latin typeface="Calibri" panose="020F0502020204030204" pitchFamily="34" charset="0"/>
              </a:rPr>
              <a:t>Maria Blaizot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</a:rPr>
              <a:t>Embedded software (Linux OS, slow control): </a:t>
            </a:r>
            <a:r>
              <a:rPr lang="fr-FR" sz="1600" dirty="0" smtClean="0">
                <a:latin typeface="Calibri" panose="020F0502020204030204" pitchFamily="34" charset="0"/>
              </a:rPr>
              <a:t>………………………</a:t>
            </a:r>
            <a:r>
              <a:rPr lang="en-AE" sz="1600" dirty="0" smtClean="0">
                <a:latin typeface="Calibri" panose="020F0502020204030204" pitchFamily="34" charset="0"/>
              </a:rPr>
              <a:t>………</a:t>
            </a:r>
            <a:r>
              <a:rPr lang="fr-FR" sz="1600" dirty="0" smtClean="0">
                <a:latin typeface="Calibri" panose="020F0502020204030204" pitchFamily="34" charset="0"/>
              </a:rPr>
              <a:t>.…</a:t>
            </a:r>
            <a:r>
              <a:rPr lang="fr-FR" sz="1600" dirty="0">
                <a:latin typeface="Calibri" panose="020F0502020204030204" pitchFamily="34" charset="0"/>
              </a:rPr>
              <a:t>Sébastien Coudert/Frédéric Saillant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</a:rPr>
              <a:t>CPLD </a:t>
            </a:r>
            <a:r>
              <a:rPr lang="fr-FR" sz="1600" dirty="0" smtClean="0">
                <a:latin typeface="Calibri" panose="020F0502020204030204" pitchFamily="34" charset="0"/>
              </a:rPr>
              <a:t>firmware: ………….………</a:t>
            </a:r>
            <a:r>
              <a:rPr lang="en-AE" sz="1600" dirty="0" smtClean="0">
                <a:latin typeface="Calibri" panose="020F0502020204030204" pitchFamily="34" charset="0"/>
              </a:rPr>
              <a:t>………………………………..</a:t>
            </a:r>
            <a:r>
              <a:rPr lang="fr-FR" sz="1600" dirty="0" smtClean="0">
                <a:latin typeface="Calibri" panose="020F0502020204030204" pitchFamily="34" charset="0"/>
              </a:rPr>
              <a:t>………………</a:t>
            </a:r>
            <a:r>
              <a:rPr lang="en-AE" sz="1600" dirty="0" smtClean="0">
                <a:latin typeface="Calibri" panose="020F0502020204030204" pitchFamily="34" charset="0"/>
              </a:rPr>
              <a:t>……….</a:t>
            </a:r>
            <a:r>
              <a:rPr lang="fr-FR" sz="1600" dirty="0" smtClean="0">
                <a:latin typeface="Calibri" panose="020F0502020204030204" pitchFamily="34" charset="0"/>
              </a:rPr>
              <a:t>….</a:t>
            </a:r>
            <a:r>
              <a:rPr lang="fr-FR" sz="1600" dirty="0">
                <a:latin typeface="Calibri" panose="020F0502020204030204" pitchFamily="34" charset="0"/>
              </a:rPr>
              <a:t>Patrice Bourgault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</a:rPr>
              <a:t>SMART IP in NUMEXO2, </a:t>
            </a:r>
            <a:r>
              <a:rPr lang="fr-FR" sz="1600" dirty="0" smtClean="0">
                <a:latin typeface="Calibri" panose="020F0502020204030204" pitchFamily="34" charset="0"/>
              </a:rPr>
              <a:t>Production Tests </a:t>
            </a:r>
            <a:r>
              <a:rPr lang="fr-FR" sz="1600" dirty="0">
                <a:latin typeface="Calibri" panose="020F0502020204030204" pitchFamily="34" charset="0"/>
              </a:rPr>
              <a:t>and Trigger </a:t>
            </a:r>
            <a:r>
              <a:rPr lang="en-GB" sz="1600" dirty="0" smtClean="0">
                <a:latin typeface="Calibri" panose="020F0502020204030204" pitchFamily="34" charset="0"/>
              </a:rPr>
              <a:t>features</a:t>
            </a:r>
            <a:r>
              <a:rPr lang="en-AE" sz="1600" dirty="0" smtClean="0">
                <a:latin typeface="Calibri" panose="020F0502020204030204" pitchFamily="34" charset="0"/>
              </a:rPr>
              <a:t>…..</a:t>
            </a:r>
            <a:r>
              <a:rPr lang="fr-FR" sz="1600" dirty="0" smtClean="0">
                <a:latin typeface="Calibri" panose="020F0502020204030204" pitchFamily="34" charset="0"/>
              </a:rPr>
              <a:t>......</a:t>
            </a:r>
            <a:r>
              <a:rPr lang="fr-FR" sz="1600" b="1" dirty="0">
                <a:latin typeface="Calibri" panose="020F0502020204030204" pitchFamily="34" charset="0"/>
              </a:rPr>
              <a:t>Matthieu Bezard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</a:rPr>
              <a:t>SMART GUI: </a:t>
            </a:r>
            <a:r>
              <a:rPr lang="fr-FR" sz="1600" dirty="0" smtClean="0">
                <a:latin typeface="Calibri" panose="020F0502020204030204" pitchFamily="34" charset="0"/>
              </a:rPr>
              <a:t>………………………………………………….……</a:t>
            </a:r>
            <a:r>
              <a:rPr lang="en-AE" sz="1600" dirty="0" smtClean="0">
                <a:latin typeface="Calibri" panose="020F0502020204030204" pitchFamily="34" charset="0"/>
              </a:rPr>
              <a:t>………..</a:t>
            </a:r>
            <a:r>
              <a:rPr lang="fr-FR" sz="1600" dirty="0" smtClean="0">
                <a:latin typeface="Calibri" panose="020F0502020204030204" pitchFamily="34" charset="0"/>
              </a:rPr>
              <a:t>…...…..…..…...</a:t>
            </a:r>
            <a:r>
              <a:rPr lang="fr-FR" sz="1600" dirty="0">
                <a:latin typeface="Calibri" panose="020F0502020204030204" pitchFamily="34" charset="0"/>
              </a:rPr>
              <a:t>Blandine Duclos</a:t>
            </a:r>
          </a:p>
        </p:txBody>
      </p:sp>
    </p:spTree>
    <p:extLst>
      <p:ext uri="{BB962C8B-B14F-4D97-AF65-F5344CB8AC3E}">
        <p14:creationId xmlns:p14="http://schemas.microsoft.com/office/powerpoint/2010/main" val="10401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625973" y="91022"/>
            <a:ext cx="4351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ests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of SMART AMC in one µTCA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78" y="1022888"/>
            <a:ext cx="8849532" cy="497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7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462867" y="121002"/>
            <a:ext cx="5046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Few pictures of SMART AMC test bench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1053042"/>
            <a:ext cx="8991600" cy="50577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1587155" y="670925"/>
            <a:ext cx="1875712" cy="6075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  <a:ea typeface="ＭＳ Ｐゴシック" pitchFamily="-112" charset="-128"/>
              </a:rPr>
              <a:t>100m OM3 fiber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  <a:ea typeface="ＭＳ Ｐゴシック" pitchFamily="-112" charset="-128"/>
              </a:rPr>
              <a:t>between one ROUTER and one BEAST</a:t>
            </a:r>
          </a:p>
        </p:txBody>
      </p:sp>
      <p:cxnSp>
        <p:nvCxnSpPr>
          <p:cNvPr id="8" name="Connecteur droit avec flèche 7"/>
          <p:cNvCxnSpPr/>
          <p:nvPr/>
        </p:nvCxnSpPr>
        <p:spPr bwMode="auto">
          <a:xfrm>
            <a:off x="2675469" y="1270000"/>
            <a:ext cx="338665" cy="1498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2971800" y="5784792"/>
            <a:ext cx="1820334" cy="6075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  <a:ea typeface="ＭＳ Ｐゴシック" pitchFamily="-112" charset="-128"/>
              </a:rPr>
              <a:t>10 m MPO breakout cable (OM3 MMF) from HUB to 2 ROUTERS</a:t>
            </a:r>
          </a:p>
        </p:txBody>
      </p:sp>
      <p:cxnSp>
        <p:nvCxnSpPr>
          <p:cNvPr id="13" name="Connecteur droit avec flèche 12"/>
          <p:cNvCxnSpPr/>
          <p:nvPr/>
        </p:nvCxnSpPr>
        <p:spPr bwMode="auto">
          <a:xfrm flipV="1">
            <a:off x="4783668" y="5867399"/>
            <a:ext cx="1210733" cy="33866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6802622" y="1551458"/>
            <a:ext cx="2282111" cy="6075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  <a:ea typeface="ＭＳ Ｐゴシック" pitchFamily="-112" charset="-128"/>
              </a:rPr>
              <a:t>2 m DAC (QSFP&lt;-&gt;4SFP)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  <a:ea typeface="ＭＳ Ｐゴシック" pitchFamily="-112" charset="-128"/>
              </a:rPr>
              <a:t>between one ROUTER and one BEAST</a:t>
            </a:r>
          </a:p>
        </p:txBody>
      </p:sp>
      <p:cxnSp>
        <p:nvCxnSpPr>
          <p:cNvPr id="20" name="Connecteur droit avec flèche 19"/>
          <p:cNvCxnSpPr/>
          <p:nvPr/>
        </p:nvCxnSpPr>
        <p:spPr bwMode="auto">
          <a:xfrm>
            <a:off x="8966201" y="2142067"/>
            <a:ext cx="795866" cy="15324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tangle 21"/>
          <p:cNvSpPr/>
          <p:nvPr/>
        </p:nvSpPr>
        <p:spPr bwMode="auto">
          <a:xfrm>
            <a:off x="4389622" y="831792"/>
            <a:ext cx="2282111" cy="6075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  <a:ea typeface="ＭＳ Ｐゴシック" pitchFamily="-112" charset="-128"/>
              </a:rPr>
              <a:t>2 m DAC (SFP&lt;-&gt;SFP)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  <a:ea typeface="ＭＳ Ｐゴシック" pitchFamily="-112" charset="-128"/>
              </a:rPr>
              <a:t>between one ROUTER and one BEAST</a:t>
            </a:r>
          </a:p>
        </p:txBody>
      </p:sp>
      <p:cxnSp>
        <p:nvCxnSpPr>
          <p:cNvPr id="23" name="Connecteur droit avec flèche 22"/>
          <p:cNvCxnSpPr/>
          <p:nvPr/>
        </p:nvCxnSpPr>
        <p:spPr bwMode="auto">
          <a:xfrm flipH="1">
            <a:off x="5096934" y="1430867"/>
            <a:ext cx="745067" cy="148166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7828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131472" y="206038"/>
            <a:ext cx="4705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AGATA week 2022, my last slide was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890714" y="2838583"/>
            <a:ext cx="376706" cy="52322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fr-FR" sz="1400" dirty="0"/>
              <a:t>5</a:t>
            </a:r>
          </a:p>
          <a:p>
            <a:pPr algn="ctr"/>
            <a:r>
              <a:rPr lang="fr-FR" sz="1400" dirty="0"/>
              <a:t>QSFP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529142" y="3304990"/>
            <a:ext cx="112565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dirty="0"/>
              <a:t>-</a:t>
            </a:r>
          </a:p>
          <a:p>
            <a:pPr algn="ctr"/>
            <a:r>
              <a:rPr lang="en-US" sz="1200" dirty="0"/>
              <a:t>To 20</a:t>
            </a:r>
          </a:p>
          <a:p>
            <a:pPr algn="ctr"/>
            <a:r>
              <a:rPr lang="en-US" sz="1200" dirty="0"/>
              <a:t>Routers</a:t>
            </a:r>
          </a:p>
        </p:txBody>
      </p:sp>
      <p:sp>
        <p:nvSpPr>
          <p:cNvPr id="2" name="Flèche droite 1"/>
          <p:cNvSpPr/>
          <p:nvPr/>
        </p:nvSpPr>
        <p:spPr bwMode="auto">
          <a:xfrm>
            <a:off x="7191756" y="3300919"/>
            <a:ext cx="505097" cy="38317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9" name="Flèche droite 8"/>
          <p:cNvSpPr/>
          <p:nvPr/>
        </p:nvSpPr>
        <p:spPr bwMode="auto">
          <a:xfrm rot="10800000">
            <a:off x="3956522" y="3671034"/>
            <a:ext cx="505097" cy="38317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33817" y="3646701"/>
            <a:ext cx="1125653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dirty="0"/>
              <a:t>To 12</a:t>
            </a:r>
          </a:p>
          <a:p>
            <a:pPr algn="ctr"/>
            <a:r>
              <a:rPr lang="en-US" sz="1200" dirty="0"/>
              <a:t>Routers</a:t>
            </a:r>
          </a:p>
        </p:txBody>
      </p:sp>
      <p:pic>
        <p:nvPicPr>
          <p:cNvPr id="385" name="Image 3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785" y="2329612"/>
            <a:ext cx="2577592" cy="2100608"/>
          </a:xfrm>
          <a:prstGeom prst="rect">
            <a:avLst/>
          </a:prstGeom>
        </p:spPr>
      </p:pic>
      <p:sp>
        <p:nvSpPr>
          <p:cNvPr id="386" name="ZoneTexte 385"/>
          <p:cNvSpPr txBox="1"/>
          <p:nvPr/>
        </p:nvSpPr>
        <p:spPr>
          <a:xfrm>
            <a:off x="4416123" y="4452773"/>
            <a:ext cx="2873828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dirty="0"/>
              <a:t>A total of 32 transceivers is required</a:t>
            </a:r>
          </a:p>
        </p:txBody>
      </p:sp>
      <p:sp>
        <p:nvSpPr>
          <p:cNvPr id="11" name="Parchemin horizontal 10"/>
          <p:cNvSpPr/>
          <p:nvPr/>
        </p:nvSpPr>
        <p:spPr bwMode="auto">
          <a:xfrm rot="20087935">
            <a:off x="4332004" y="2360187"/>
            <a:ext cx="1210856" cy="452446"/>
          </a:xfrm>
          <a:prstGeom prst="horizontalScrol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Arial" charset="0"/>
                <a:ea typeface="ＭＳ Ｐゴシック" pitchFamily="-112" charset="-128"/>
              </a:rPr>
              <a:t>Preliminary</a:t>
            </a:r>
          </a:p>
        </p:txBody>
      </p:sp>
      <p:sp>
        <p:nvSpPr>
          <p:cNvPr id="3" name="Rectangle à coins arrondis 2"/>
          <p:cNvSpPr/>
          <p:nvPr/>
        </p:nvSpPr>
        <p:spPr bwMode="auto">
          <a:xfrm>
            <a:off x="5409651" y="3549460"/>
            <a:ext cx="366764" cy="7536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057934" y="1254028"/>
            <a:ext cx="7520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Main requirement: Increasing the number of EP’s (digitizers) from 240 to 480 !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048659" y="5361655"/>
            <a:ext cx="8611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onclusion, strong demand for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SMART MCH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construction </a:t>
            </a:r>
            <a:r>
              <a:rPr lang="en-AE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 3" panose="05040102010807070707" pitchFamily="18" charset="2"/>
              </a:rPr>
              <a:t>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Phase 2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04854" y="2838583"/>
            <a:ext cx="738278" cy="16459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6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ZoneTexte 216"/>
          <p:cNvSpPr txBox="1"/>
          <p:nvPr/>
        </p:nvSpPr>
        <p:spPr>
          <a:xfrm>
            <a:off x="4721120" y="2032087"/>
            <a:ext cx="77764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Up to20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ports</a:t>
            </a:r>
          </a:p>
        </p:txBody>
      </p:sp>
      <p:sp>
        <p:nvSpPr>
          <p:cNvPr id="240" name="Cube 239"/>
          <p:cNvSpPr/>
          <p:nvPr/>
        </p:nvSpPr>
        <p:spPr bwMode="auto">
          <a:xfrm>
            <a:off x="5266614" y="4382613"/>
            <a:ext cx="1373762" cy="2129604"/>
          </a:xfrm>
          <a:prstGeom prst="cube">
            <a:avLst>
              <a:gd name="adj" fmla="val 85796"/>
            </a:avLst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129" name="Connecteur droit 128"/>
          <p:cNvCxnSpPr/>
          <p:nvPr/>
        </p:nvCxnSpPr>
        <p:spPr bwMode="auto">
          <a:xfrm flipH="1">
            <a:off x="9978580" y="2141237"/>
            <a:ext cx="1" cy="32924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4" name="Connecteur droit 213"/>
          <p:cNvCxnSpPr/>
          <p:nvPr/>
        </p:nvCxnSpPr>
        <p:spPr bwMode="auto">
          <a:xfrm flipH="1">
            <a:off x="9953400" y="1074438"/>
            <a:ext cx="1" cy="32924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13" name="Cube 112"/>
          <p:cNvSpPr/>
          <p:nvPr/>
        </p:nvSpPr>
        <p:spPr bwMode="auto">
          <a:xfrm>
            <a:off x="4718125" y="2109775"/>
            <a:ext cx="1373762" cy="2129604"/>
          </a:xfrm>
          <a:prstGeom prst="cube">
            <a:avLst>
              <a:gd name="adj" fmla="val 85796"/>
            </a:avLst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3" name="Cube 2"/>
          <p:cNvSpPr/>
          <p:nvPr/>
        </p:nvSpPr>
        <p:spPr bwMode="auto">
          <a:xfrm>
            <a:off x="1551680" y="653638"/>
            <a:ext cx="2797955" cy="3841424"/>
          </a:xfrm>
          <a:prstGeom prst="cube">
            <a:avLst>
              <a:gd name="adj" fmla="val 94465"/>
            </a:avLst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3229683" y="93954"/>
            <a:ext cx="4583113" cy="411162"/>
          </a:xfrm>
        </p:spPr>
        <p:txBody>
          <a:bodyPr>
            <a:noAutofit/>
          </a:bodyPr>
          <a:lstStyle/>
          <a:p>
            <a:r>
              <a:rPr lang="en-Z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(Phase 2) Full Architecture</a:t>
            </a:r>
          </a:p>
        </p:txBody>
      </p:sp>
      <p:grpSp>
        <p:nvGrpSpPr>
          <p:cNvPr id="153" name="Groupe 34"/>
          <p:cNvGrpSpPr/>
          <p:nvPr/>
        </p:nvGrpSpPr>
        <p:grpSpPr>
          <a:xfrm>
            <a:off x="3224461" y="1920171"/>
            <a:ext cx="1585857" cy="900757"/>
            <a:chOff x="6622479" y="5571459"/>
            <a:chExt cx="1585857" cy="900757"/>
          </a:xfrm>
        </p:grpSpPr>
        <p:sp>
          <p:nvSpPr>
            <p:cNvPr id="154" name="Rectangle 127"/>
            <p:cNvSpPr>
              <a:spLocks noChangeArrowheads="1"/>
            </p:cNvSpPr>
            <p:nvPr/>
          </p:nvSpPr>
          <p:spPr bwMode="auto">
            <a:xfrm>
              <a:off x="6622479" y="6007395"/>
              <a:ext cx="139827" cy="432393"/>
            </a:xfrm>
            <a:prstGeom prst="rect">
              <a:avLst/>
            </a:prstGeom>
            <a:pattFill prst="dkHorz">
              <a:fgClr>
                <a:srgbClr val="C0504D"/>
              </a:fgClr>
              <a:bgClr>
                <a:srgbClr val="FFFF99"/>
              </a:bgClr>
            </a:pattFill>
            <a:ln w="1587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5" name="Rectangle à coins arrondis 154"/>
            <p:cNvSpPr/>
            <p:nvPr/>
          </p:nvSpPr>
          <p:spPr>
            <a:xfrm>
              <a:off x="6709144" y="5571459"/>
              <a:ext cx="1354136" cy="900757"/>
            </a:xfrm>
            <a:prstGeom prst="roundRect">
              <a:avLst>
                <a:gd name="adj" fmla="val 1550"/>
              </a:avLst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7990592" y="6358643"/>
              <a:ext cx="217744" cy="45719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159" name="Groupe 37"/>
          <p:cNvGrpSpPr/>
          <p:nvPr/>
        </p:nvGrpSpPr>
        <p:grpSpPr>
          <a:xfrm>
            <a:off x="4336931" y="872094"/>
            <a:ext cx="1585857" cy="900757"/>
            <a:chOff x="6622479" y="5571459"/>
            <a:chExt cx="1585857" cy="900757"/>
          </a:xfrm>
        </p:grpSpPr>
        <p:sp>
          <p:nvSpPr>
            <p:cNvPr id="160" name="Rectangle 127"/>
            <p:cNvSpPr>
              <a:spLocks noChangeArrowheads="1"/>
            </p:cNvSpPr>
            <p:nvPr/>
          </p:nvSpPr>
          <p:spPr bwMode="auto">
            <a:xfrm>
              <a:off x="6622479" y="6007395"/>
              <a:ext cx="139827" cy="432393"/>
            </a:xfrm>
            <a:prstGeom prst="rect">
              <a:avLst/>
            </a:prstGeom>
            <a:pattFill prst="dkHorz">
              <a:fgClr>
                <a:srgbClr val="C0504D"/>
              </a:fgClr>
              <a:bgClr>
                <a:srgbClr val="FFFF99"/>
              </a:bgClr>
            </a:pattFill>
            <a:ln w="1587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" name="Rectangle à coins arrondis 160"/>
            <p:cNvSpPr/>
            <p:nvPr/>
          </p:nvSpPr>
          <p:spPr>
            <a:xfrm>
              <a:off x="6709144" y="5571459"/>
              <a:ext cx="1354136" cy="900757"/>
            </a:xfrm>
            <a:prstGeom prst="roundRect">
              <a:avLst>
                <a:gd name="adj" fmla="val 1550"/>
              </a:avLst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7990592" y="6358643"/>
              <a:ext cx="217744" cy="45719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pic>
        <p:nvPicPr>
          <p:cNvPr id="163" name="Image 162" descr="AM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6372" y="1119235"/>
            <a:ext cx="1337558" cy="287167"/>
          </a:xfrm>
          <a:prstGeom prst="rect">
            <a:avLst/>
          </a:prstGeom>
        </p:spPr>
      </p:pic>
      <p:sp>
        <p:nvSpPr>
          <p:cNvPr id="164" name="ZoneTexte 163"/>
          <p:cNvSpPr txBox="1"/>
          <p:nvPr/>
        </p:nvSpPr>
        <p:spPr>
          <a:xfrm>
            <a:off x="4529922" y="1382457"/>
            <a:ext cx="800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ROUTER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4048669" y="3250018"/>
            <a:ext cx="217744" cy="45719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171" name="Groupe 61"/>
          <p:cNvGrpSpPr/>
          <p:nvPr/>
        </p:nvGrpSpPr>
        <p:grpSpPr>
          <a:xfrm>
            <a:off x="6572198" y="4316695"/>
            <a:ext cx="1585857" cy="900757"/>
            <a:chOff x="6622479" y="5571459"/>
            <a:chExt cx="1585857" cy="900757"/>
          </a:xfrm>
        </p:grpSpPr>
        <p:sp>
          <p:nvSpPr>
            <p:cNvPr id="172" name="Rectangle 127"/>
            <p:cNvSpPr>
              <a:spLocks noChangeArrowheads="1"/>
            </p:cNvSpPr>
            <p:nvPr/>
          </p:nvSpPr>
          <p:spPr bwMode="auto">
            <a:xfrm>
              <a:off x="6622479" y="6007395"/>
              <a:ext cx="139827" cy="432393"/>
            </a:xfrm>
            <a:prstGeom prst="rect">
              <a:avLst/>
            </a:prstGeom>
            <a:pattFill prst="dkHorz">
              <a:fgClr>
                <a:srgbClr val="C0504D"/>
              </a:fgClr>
              <a:bgClr>
                <a:srgbClr val="FFFF99"/>
              </a:bgClr>
            </a:pattFill>
            <a:ln w="1587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Rectangle à coins arrondis 172"/>
            <p:cNvSpPr/>
            <p:nvPr/>
          </p:nvSpPr>
          <p:spPr>
            <a:xfrm>
              <a:off x="6709144" y="5571459"/>
              <a:ext cx="1354136" cy="900757"/>
            </a:xfrm>
            <a:prstGeom prst="roundRect">
              <a:avLst>
                <a:gd name="adj" fmla="val 1550"/>
              </a:avLst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7990592" y="6358643"/>
              <a:ext cx="217744" cy="45719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pic>
        <p:nvPicPr>
          <p:cNvPr id="175" name="Image 174" descr="AM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71639" y="4579548"/>
            <a:ext cx="1337558" cy="287167"/>
          </a:xfrm>
          <a:prstGeom prst="rect">
            <a:avLst/>
          </a:prstGeom>
        </p:spPr>
      </p:pic>
      <p:sp>
        <p:nvSpPr>
          <p:cNvPr id="176" name="ZoneTexte 175"/>
          <p:cNvSpPr txBox="1"/>
          <p:nvPr/>
        </p:nvSpPr>
        <p:spPr>
          <a:xfrm>
            <a:off x="6765189" y="4827058"/>
            <a:ext cx="800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ROUTER</a:t>
            </a:r>
          </a:p>
        </p:txBody>
      </p:sp>
      <p:sp>
        <p:nvSpPr>
          <p:cNvPr id="185" name="Ellipse 184"/>
          <p:cNvSpPr/>
          <p:nvPr/>
        </p:nvSpPr>
        <p:spPr bwMode="auto">
          <a:xfrm>
            <a:off x="8289240" y="2508844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86" name="Forme libre 185"/>
          <p:cNvSpPr/>
          <p:nvPr/>
        </p:nvSpPr>
        <p:spPr bwMode="auto">
          <a:xfrm rot="166871">
            <a:off x="4689088" y="1750138"/>
            <a:ext cx="3223020" cy="466580"/>
          </a:xfrm>
          <a:custGeom>
            <a:avLst/>
            <a:gdLst>
              <a:gd name="connsiteX0" fmla="*/ 0 w 3774559"/>
              <a:gd name="connsiteY0" fmla="*/ 834657 h 834657"/>
              <a:gd name="connsiteX1" fmla="*/ 1477926 w 3774559"/>
              <a:gd name="connsiteY1" fmla="*/ 122275 h 834657"/>
              <a:gd name="connsiteX2" fmla="*/ 3498112 w 3774559"/>
              <a:gd name="connsiteY2" fmla="*/ 101010 h 834657"/>
              <a:gd name="connsiteX3" fmla="*/ 3136605 w 3774559"/>
              <a:gd name="connsiteY3" fmla="*/ 345559 h 83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59" h="834657">
                <a:moveTo>
                  <a:pt x="0" y="834657"/>
                </a:moveTo>
                <a:cubicBezTo>
                  <a:pt x="447453" y="539603"/>
                  <a:pt x="894907" y="244550"/>
                  <a:pt x="1477926" y="122275"/>
                </a:cubicBezTo>
                <a:cubicBezTo>
                  <a:pt x="2060945" y="0"/>
                  <a:pt x="3221665" y="63796"/>
                  <a:pt x="3498112" y="101010"/>
                </a:cubicBezTo>
                <a:cubicBezTo>
                  <a:pt x="3774559" y="138224"/>
                  <a:pt x="3455582" y="241891"/>
                  <a:pt x="3136605" y="345559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87" name="Ellipse 186"/>
          <p:cNvSpPr/>
          <p:nvPr/>
        </p:nvSpPr>
        <p:spPr bwMode="auto">
          <a:xfrm>
            <a:off x="6578047" y="1665951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89" name="Ellipse 188"/>
          <p:cNvSpPr/>
          <p:nvPr/>
        </p:nvSpPr>
        <p:spPr bwMode="auto">
          <a:xfrm>
            <a:off x="8111120" y="5703534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190" name="Connecteur droit avec flèche 189"/>
          <p:cNvCxnSpPr/>
          <p:nvPr/>
        </p:nvCxnSpPr>
        <p:spPr bwMode="auto">
          <a:xfrm flipV="1">
            <a:off x="5773930" y="785159"/>
            <a:ext cx="3431580" cy="20724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91" name="Ellipse 190"/>
          <p:cNvSpPr/>
          <p:nvPr/>
        </p:nvSpPr>
        <p:spPr bwMode="auto">
          <a:xfrm>
            <a:off x="7436557" y="1394194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192" name="Connecteur droit avec flèche 191"/>
          <p:cNvCxnSpPr/>
          <p:nvPr/>
        </p:nvCxnSpPr>
        <p:spPr bwMode="auto">
          <a:xfrm>
            <a:off x="5773930" y="1495499"/>
            <a:ext cx="3431580" cy="408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93" name="Ellipse 192"/>
          <p:cNvSpPr/>
          <p:nvPr/>
        </p:nvSpPr>
        <p:spPr bwMode="auto">
          <a:xfrm>
            <a:off x="7413771" y="775770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194" name="Connecteur droit 193"/>
          <p:cNvCxnSpPr/>
          <p:nvPr/>
        </p:nvCxnSpPr>
        <p:spPr bwMode="auto">
          <a:xfrm>
            <a:off x="9990590" y="4432982"/>
            <a:ext cx="7" cy="32780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95" name="Rectangle à coins arrondis 194"/>
          <p:cNvSpPr/>
          <p:nvPr/>
        </p:nvSpPr>
        <p:spPr>
          <a:xfrm>
            <a:off x="9221698" y="664797"/>
            <a:ext cx="1354136" cy="526918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96" name="ZoneTexte 195"/>
          <p:cNvSpPr txBox="1"/>
          <p:nvPr/>
        </p:nvSpPr>
        <p:spPr>
          <a:xfrm>
            <a:off x="9413121" y="906804"/>
            <a:ext cx="113524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/>
              <a:t>END POINT</a:t>
            </a:r>
          </a:p>
        </p:txBody>
      </p:sp>
      <p:sp>
        <p:nvSpPr>
          <p:cNvPr id="197" name="ZoneTexte 196"/>
          <p:cNvSpPr txBox="1"/>
          <p:nvPr/>
        </p:nvSpPr>
        <p:spPr>
          <a:xfrm>
            <a:off x="9387937" y="684629"/>
            <a:ext cx="8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Numexo2</a:t>
            </a:r>
          </a:p>
        </p:txBody>
      </p:sp>
      <p:sp>
        <p:nvSpPr>
          <p:cNvPr id="198" name="Rectangle à coins arrondis 197"/>
          <p:cNvSpPr/>
          <p:nvPr/>
        </p:nvSpPr>
        <p:spPr>
          <a:xfrm>
            <a:off x="9236075" y="1291927"/>
            <a:ext cx="1354136" cy="417625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99" name="ZoneTexte 198"/>
          <p:cNvSpPr txBox="1"/>
          <p:nvPr/>
        </p:nvSpPr>
        <p:spPr>
          <a:xfrm>
            <a:off x="9413121" y="1468087"/>
            <a:ext cx="1149619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/>
              <a:t>END POINT</a:t>
            </a:r>
          </a:p>
        </p:txBody>
      </p:sp>
      <p:sp>
        <p:nvSpPr>
          <p:cNvPr id="200" name="ZoneTexte 199"/>
          <p:cNvSpPr txBox="1"/>
          <p:nvPr/>
        </p:nvSpPr>
        <p:spPr>
          <a:xfrm>
            <a:off x="9426803" y="1250172"/>
            <a:ext cx="8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Numexo2</a:t>
            </a:r>
          </a:p>
        </p:txBody>
      </p:sp>
      <p:cxnSp>
        <p:nvCxnSpPr>
          <p:cNvPr id="203" name="Connecteur droit avec flèche 202"/>
          <p:cNvCxnSpPr/>
          <p:nvPr/>
        </p:nvCxnSpPr>
        <p:spPr bwMode="auto">
          <a:xfrm flipV="1">
            <a:off x="8036701" y="4793566"/>
            <a:ext cx="1209066" cy="1746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04" name="Ellipse 203"/>
          <p:cNvSpPr/>
          <p:nvPr/>
        </p:nvSpPr>
        <p:spPr bwMode="auto">
          <a:xfrm>
            <a:off x="8207938" y="6217969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205" name="Connecteur droit avec flèche 204"/>
          <p:cNvCxnSpPr/>
          <p:nvPr/>
        </p:nvCxnSpPr>
        <p:spPr bwMode="auto">
          <a:xfrm>
            <a:off x="6966765" y="6336044"/>
            <a:ext cx="2280474" cy="1205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06" name="Ellipse 205"/>
          <p:cNvSpPr/>
          <p:nvPr/>
        </p:nvSpPr>
        <p:spPr bwMode="auto">
          <a:xfrm>
            <a:off x="8544896" y="4759175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207" name="Connecteur droit 206"/>
          <p:cNvCxnSpPr/>
          <p:nvPr/>
        </p:nvCxnSpPr>
        <p:spPr bwMode="auto">
          <a:xfrm>
            <a:off x="9994240" y="5618774"/>
            <a:ext cx="7" cy="32780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08" name="Rectangle à coins arrondis 207"/>
          <p:cNvSpPr/>
          <p:nvPr/>
        </p:nvSpPr>
        <p:spPr>
          <a:xfrm>
            <a:off x="9261955" y="4646110"/>
            <a:ext cx="1354136" cy="436586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09" name="ZoneTexte 208"/>
          <p:cNvSpPr txBox="1"/>
          <p:nvPr/>
        </p:nvSpPr>
        <p:spPr>
          <a:xfrm>
            <a:off x="9459655" y="4831282"/>
            <a:ext cx="110662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/>
              <a:t>END POINT</a:t>
            </a:r>
          </a:p>
        </p:txBody>
      </p:sp>
      <p:sp>
        <p:nvSpPr>
          <p:cNvPr id="210" name="ZoneTexte 209"/>
          <p:cNvSpPr txBox="1"/>
          <p:nvPr/>
        </p:nvSpPr>
        <p:spPr>
          <a:xfrm>
            <a:off x="9300910" y="4616860"/>
            <a:ext cx="1089850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/>
              <a:t>RFSoC Digitizer</a:t>
            </a:r>
          </a:p>
        </p:txBody>
      </p:sp>
      <p:sp>
        <p:nvSpPr>
          <p:cNvPr id="211" name="Rectangle à coins arrondis 210"/>
          <p:cNvSpPr/>
          <p:nvPr/>
        </p:nvSpPr>
        <p:spPr>
          <a:xfrm>
            <a:off x="9276332" y="5898703"/>
            <a:ext cx="1354136" cy="610000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12" name="ZoneTexte 211"/>
          <p:cNvSpPr txBox="1"/>
          <p:nvPr/>
        </p:nvSpPr>
        <p:spPr>
          <a:xfrm>
            <a:off x="9493259" y="6217970"/>
            <a:ext cx="106447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/>
              <a:t>END POINT</a:t>
            </a:r>
          </a:p>
        </p:txBody>
      </p:sp>
      <p:sp>
        <p:nvSpPr>
          <p:cNvPr id="213" name="ZoneTexte 212"/>
          <p:cNvSpPr txBox="1"/>
          <p:nvPr/>
        </p:nvSpPr>
        <p:spPr>
          <a:xfrm>
            <a:off x="9259691" y="5899767"/>
            <a:ext cx="1415772" cy="45140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/>
              <a:t>ASIC based</a:t>
            </a:r>
          </a:p>
          <a:p>
            <a:pPr algn="ctr">
              <a:lnSpc>
                <a:spcPts val="1400"/>
              </a:lnSpc>
            </a:pPr>
            <a:r>
              <a:rPr lang="en-US" sz="1400" dirty="0"/>
              <a:t>front end board</a:t>
            </a:r>
          </a:p>
        </p:txBody>
      </p:sp>
      <p:sp>
        <p:nvSpPr>
          <p:cNvPr id="216" name="ZoneTexte 215"/>
          <p:cNvSpPr txBox="1"/>
          <p:nvPr/>
        </p:nvSpPr>
        <p:spPr>
          <a:xfrm>
            <a:off x="1591925" y="5618647"/>
            <a:ext cx="2674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ym typeface="Wingdings"/>
              </a:rPr>
              <a:t>Up to 480 End Points synchronized</a:t>
            </a:r>
          </a:p>
          <a:p>
            <a:pPr algn="ctr"/>
            <a:r>
              <a:rPr lang="en-US" sz="1200" dirty="0">
                <a:sym typeface="Wingdings"/>
              </a:rPr>
              <a:t> by  32 SMART AMC routers</a:t>
            </a:r>
          </a:p>
          <a:p>
            <a:pPr algn="ctr"/>
            <a:r>
              <a:rPr lang="en-US" sz="1200" dirty="0">
                <a:sym typeface="Wingdings"/>
              </a:rPr>
              <a:t>and 1 SMART MCH</a:t>
            </a:r>
          </a:p>
          <a:p>
            <a:pPr algn="ctr"/>
            <a:r>
              <a:rPr lang="en-US" sz="1200" dirty="0">
                <a:sym typeface="Wingdings"/>
              </a:rPr>
              <a:t>housed in 3 µTCA shelves</a:t>
            </a:r>
          </a:p>
        </p:txBody>
      </p:sp>
      <p:sp>
        <p:nvSpPr>
          <p:cNvPr id="218" name="ZoneTexte 217"/>
          <p:cNvSpPr txBox="1"/>
          <p:nvPr/>
        </p:nvSpPr>
        <p:spPr>
          <a:xfrm>
            <a:off x="5780981" y="1077957"/>
            <a:ext cx="1208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Up to15 ports</a:t>
            </a:r>
          </a:p>
        </p:txBody>
      </p:sp>
      <p:sp>
        <p:nvSpPr>
          <p:cNvPr id="221" name="Rectangle à coins arrondis 220"/>
          <p:cNvSpPr/>
          <p:nvPr/>
        </p:nvSpPr>
        <p:spPr>
          <a:xfrm>
            <a:off x="9253306" y="2400506"/>
            <a:ext cx="1354136" cy="526918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22" name="ZoneTexte 221"/>
          <p:cNvSpPr txBox="1"/>
          <p:nvPr/>
        </p:nvSpPr>
        <p:spPr>
          <a:xfrm>
            <a:off x="9448626" y="2634791"/>
            <a:ext cx="1038874" cy="3110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/>
              <a:t>END POINT</a:t>
            </a:r>
          </a:p>
        </p:txBody>
      </p:sp>
      <p:sp>
        <p:nvSpPr>
          <p:cNvPr id="223" name="ZoneTexte 222"/>
          <p:cNvSpPr txBox="1"/>
          <p:nvPr/>
        </p:nvSpPr>
        <p:spPr>
          <a:xfrm>
            <a:off x="9300911" y="2420338"/>
            <a:ext cx="1163267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dirty="0"/>
              <a:t>On the shelf board</a:t>
            </a:r>
          </a:p>
        </p:txBody>
      </p:sp>
      <p:sp>
        <p:nvSpPr>
          <p:cNvPr id="224" name="Ellipse 223"/>
          <p:cNvSpPr/>
          <p:nvPr/>
        </p:nvSpPr>
        <p:spPr bwMode="auto">
          <a:xfrm>
            <a:off x="8251562" y="2049994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225" name="Connecteur droit avec flèche 224"/>
          <p:cNvCxnSpPr/>
          <p:nvPr/>
        </p:nvCxnSpPr>
        <p:spPr bwMode="auto">
          <a:xfrm flipV="1">
            <a:off x="7394765" y="2145378"/>
            <a:ext cx="1851003" cy="3805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4" name="Rectangle 3"/>
          <p:cNvSpPr/>
          <p:nvPr/>
        </p:nvSpPr>
        <p:spPr bwMode="auto">
          <a:xfrm>
            <a:off x="3145490" y="2335081"/>
            <a:ext cx="111425" cy="48584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grpSp>
        <p:nvGrpSpPr>
          <p:cNvPr id="78" name="Groupe 77"/>
          <p:cNvGrpSpPr/>
          <p:nvPr/>
        </p:nvGrpSpPr>
        <p:grpSpPr>
          <a:xfrm>
            <a:off x="3557734" y="1908908"/>
            <a:ext cx="944386" cy="861774"/>
            <a:chOff x="1808222" y="4186680"/>
            <a:chExt cx="5794866" cy="1653625"/>
          </a:xfrm>
        </p:grpSpPr>
        <p:sp>
          <p:nvSpPr>
            <p:cNvPr id="79" name="Rectangle 78"/>
            <p:cNvSpPr/>
            <p:nvPr/>
          </p:nvSpPr>
          <p:spPr bwMode="auto">
            <a:xfrm>
              <a:off x="1808222" y="4246098"/>
              <a:ext cx="5605757" cy="150817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1400" dirty="0"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823538" y="4186680"/>
              <a:ext cx="5779550" cy="165362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1400" b="1" i="1" spc="-150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S</a:t>
              </a:r>
              <a:r>
                <a:rPr lang="fr-FR" sz="1400" b="1" i="1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MART</a:t>
              </a:r>
            </a:p>
            <a:p>
              <a:r>
                <a:rPr lang="fr-FR" sz="1400" b="1" i="1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  M</a:t>
              </a:r>
              <a:r>
                <a:rPr lang="fr-FR" sz="1000" b="1" i="1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icroTCA</a:t>
              </a:r>
            </a:p>
            <a:p>
              <a:r>
                <a:rPr lang="fr-FR" sz="1400" b="1" i="1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  C</a:t>
              </a:r>
              <a:r>
                <a:rPr lang="fr-FR" sz="1000" b="1" i="1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arrier</a:t>
              </a:r>
            </a:p>
            <a:p>
              <a:r>
                <a:rPr lang="fr-FR" sz="1400" b="1" i="1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  H</a:t>
              </a:r>
              <a:r>
                <a:rPr lang="fr-FR" sz="1000" b="1" i="1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ub</a:t>
              </a:r>
            </a:p>
          </p:txBody>
        </p:sp>
      </p:grpSp>
      <p:grpSp>
        <p:nvGrpSpPr>
          <p:cNvPr id="84" name="Groupe 83"/>
          <p:cNvGrpSpPr/>
          <p:nvPr/>
        </p:nvGrpSpPr>
        <p:grpSpPr>
          <a:xfrm>
            <a:off x="4681178" y="896405"/>
            <a:ext cx="755104" cy="215444"/>
            <a:chOff x="2221523" y="4825549"/>
            <a:chExt cx="4894384" cy="1011588"/>
          </a:xfrm>
        </p:grpSpPr>
        <p:sp>
          <p:nvSpPr>
            <p:cNvPr id="85" name="Rectangle 84"/>
            <p:cNvSpPr/>
            <p:nvPr/>
          </p:nvSpPr>
          <p:spPr bwMode="auto">
            <a:xfrm>
              <a:off x="2494089" y="4872991"/>
              <a:ext cx="4349261" cy="93726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1400" dirty="0"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2221523" y="4825549"/>
              <a:ext cx="4894384" cy="10115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1400" b="1" i="1" spc="-150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S</a:t>
              </a:r>
              <a:r>
                <a:rPr lang="fr-FR" sz="1400" b="1" i="1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MART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5917508" y="1858013"/>
            <a:ext cx="1585857" cy="907203"/>
            <a:chOff x="4329899" y="1921072"/>
            <a:chExt cx="1585857" cy="907203"/>
          </a:xfrm>
        </p:grpSpPr>
        <p:sp>
          <p:nvSpPr>
            <p:cNvPr id="166" name="Rectangle 127"/>
            <p:cNvSpPr>
              <a:spLocks noChangeArrowheads="1"/>
            </p:cNvSpPr>
            <p:nvPr/>
          </p:nvSpPr>
          <p:spPr bwMode="auto">
            <a:xfrm>
              <a:off x="4329899" y="2363454"/>
              <a:ext cx="139827" cy="432393"/>
            </a:xfrm>
            <a:prstGeom prst="rect">
              <a:avLst/>
            </a:prstGeom>
            <a:pattFill prst="dkHorz">
              <a:fgClr>
                <a:srgbClr val="C0504D"/>
              </a:fgClr>
              <a:bgClr>
                <a:srgbClr val="FFFF99"/>
              </a:bgClr>
            </a:pattFill>
            <a:ln w="1587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" name="Rectangle à coins arrondis 166"/>
            <p:cNvSpPr/>
            <p:nvPr/>
          </p:nvSpPr>
          <p:spPr>
            <a:xfrm>
              <a:off x="4416564" y="1927518"/>
              <a:ext cx="1354136" cy="900757"/>
            </a:xfrm>
            <a:prstGeom prst="roundRect">
              <a:avLst>
                <a:gd name="adj" fmla="val 1550"/>
              </a:avLst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5698012" y="2714702"/>
              <a:ext cx="217744" cy="45719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pic>
          <p:nvPicPr>
            <p:cNvPr id="169" name="Image 168" descr="AM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9341" y="2174469"/>
              <a:ext cx="1337558" cy="287167"/>
            </a:xfrm>
            <a:prstGeom prst="rect">
              <a:avLst/>
            </a:prstGeom>
          </p:spPr>
        </p:pic>
        <p:sp>
          <p:nvSpPr>
            <p:cNvPr id="170" name="ZoneTexte 169"/>
            <p:cNvSpPr txBox="1"/>
            <p:nvPr/>
          </p:nvSpPr>
          <p:spPr>
            <a:xfrm>
              <a:off x="4610351" y="2437881"/>
              <a:ext cx="8000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ROUTER</a:t>
              </a:r>
            </a:p>
          </p:txBody>
        </p:sp>
        <p:grpSp>
          <p:nvGrpSpPr>
            <p:cNvPr id="87" name="Groupe 86"/>
            <p:cNvGrpSpPr/>
            <p:nvPr/>
          </p:nvGrpSpPr>
          <p:grpSpPr>
            <a:xfrm>
              <a:off x="4625292" y="1921072"/>
              <a:ext cx="755104" cy="217669"/>
              <a:chOff x="2221523" y="4825549"/>
              <a:chExt cx="4894384" cy="1022035"/>
            </a:xfrm>
          </p:grpSpPr>
          <p:sp>
            <p:nvSpPr>
              <p:cNvPr id="88" name="Rectangle 87"/>
              <p:cNvSpPr/>
              <p:nvPr/>
            </p:nvSpPr>
            <p:spPr bwMode="auto">
              <a:xfrm>
                <a:off x="2494086" y="4910324"/>
                <a:ext cx="4349264" cy="93726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sz="1400" dirty="0">
                  <a:latin typeface="Arial" charset="0"/>
                  <a:ea typeface="ＭＳ Ｐゴシック" pitchFamily="-112" charset="-128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2221523" y="4825549"/>
                <a:ext cx="4894384" cy="101158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fr-FR" sz="1400" b="1" i="1" spc="-150" dirty="0">
                    <a:ln w="11430"/>
                    <a:solidFill>
                      <a:srgbClr val="FFFF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S</a:t>
                </a:r>
                <a:r>
                  <a:rPr lang="fr-FR" sz="1400" b="1" i="1" dirty="0">
                    <a:ln w="11430"/>
                    <a:solidFill>
                      <a:srgbClr val="FFFF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MART</a:t>
                </a:r>
              </a:p>
            </p:txBody>
          </p:sp>
        </p:grpSp>
      </p:grpSp>
      <p:sp>
        <p:nvSpPr>
          <p:cNvPr id="90" name="Rectangle 89"/>
          <p:cNvSpPr/>
          <p:nvPr/>
        </p:nvSpPr>
        <p:spPr bwMode="auto">
          <a:xfrm>
            <a:off x="4253502" y="1279076"/>
            <a:ext cx="111425" cy="48584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grpSp>
        <p:nvGrpSpPr>
          <p:cNvPr id="94" name="Groupe 93"/>
          <p:cNvGrpSpPr/>
          <p:nvPr/>
        </p:nvGrpSpPr>
        <p:grpSpPr>
          <a:xfrm>
            <a:off x="6874789" y="4355958"/>
            <a:ext cx="755104" cy="215444"/>
            <a:chOff x="2221523" y="4825549"/>
            <a:chExt cx="4894384" cy="1011588"/>
          </a:xfrm>
        </p:grpSpPr>
        <p:sp>
          <p:nvSpPr>
            <p:cNvPr id="95" name="Rectangle 94"/>
            <p:cNvSpPr/>
            <p:nvPr/>
          </p:nvSpPr>
          <p:spPr bwMode="auto">
            <a:xfrm>
              <a:off x="2494089" y="4872991"/>
              <a:ext cx="4349261" cy="93726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1400" dirty="0"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221523" y="4825549"/>
              <a:ext cx="4894384" cy="10115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1400" b="1" i="1" spc="-150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S</a:t>
              </a:r>
              <a:r>
                <a:rPr lang="fr-FR" sz="1400" b="1" i="1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MART</a:t>
              </a:r>
            </a:p>
          </p:txBody>
        </p:sp>
      </p:grpSp>
      <p:sp>
        <p:nvSpPr>
          <p:cNvPr id="8" name="Cube 7"/>
          <p:cNvSpPr/>
          <p:nvPr/>
        </p:nvSpPr>
        <p:spPr bwMode="auto">
          <a:xfrm>
            <a:off x="2854610" y="2765216"/>
            <a:ext cx="1239872" cy="564059"/>
          </a:xfrm>
          <a:prstGeom prst="cube">
            <a:avLst>
              <a:gd name="adj" fmla="val 523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98" name="Rectangle 97"/>
          <p:cNvSpPr/>
          <p:nvPr/>
        </p:nvSpPr>
        <p:spPr bwMode="auto">
          <a:xfrm>
            <a:off x="2735235" y="2827593"/>
            <a:ext cx="111425" cy="48584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40049" y="2802049"/>
            <a:ext cx="14298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COMMERCIAL MCH</a:t>
            </a:r>
          </a:p>
          <a:p>
            <a:pPr algn="ctr"/>
            <a:r>
              <a:rPr lang="fr-FR" sz="1000" b="1" dirty="0"/>
              <a:t>(SLOW CONTROL</a:t>
            </a:r>
          </a:p>
          <a:p>
            <a:pPr algn="ctr"/>
            <a:r>
              <a:rPr lang="fr-FR" sz="1000" b="1" dirty="0"/>
              <a:t>&amp; IPMI )</a:t>
            </a:r>
            <a:endParaRPr lang="en-CA" sz="1000" b="1" dirty="0"/>
          </a:p>
        </p:txBody>
      </p:sp>
      <p:grpSp>
        <p:nvGrpSpPr>
          <p:cNvPr id="103" name="Groupe 102"/>
          <p:cNvGrpSpPr/>
          <p:nvPr/>
        </p:nvGrpSpPr>
        <p:grpSpPr>
          <a:xfrm>
            <a:off x="1825028" y="3530951"/>
            <a:ext cx="1585857" cy="907203"/>
            <a:chOff x="4329899" y="1921072"/>
            <a:chExt cx="1585857" cy="907203"/>
          </a:xfrm>
        </p:grpSpPr>
        <p:sp>
          <p:nvSpPr>
            <p:cNvPr id="104" name="Rectangle 127"/>
            <p:cNvSpPr>
              <a:spLocks noChangeArrowheads="1"/>
            </p:cNvSpPr>
            <p:nvPr/>
          </p:nvSpPr>
          <p:spPr bwMode="auto">
            <a:xfrm>
              <a:off x="4329899" y="2363454"/>
              <a:ext cx="139827" cy="432393"/>
            </a:xfrm>
            <a:prstGeom prst="rect">
              <a:avLst/>
            </a:prstGeom>
            <a:pattFill prst="dkHorz">
              <a:fgClr>
                <a:srgbClr val="C0504D"/>
              </a:fgClr>
              <a:bgClr>
                <a:srgbClr val="FFFF99"/>
              </a:bgClr>
            </a:pattFill>
            <a:ln w="1587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Rectangle à coins arrondis 104"/>
            <p:cNvSpPr/>
            <p:nvPr/>
          </p:nvSpPr>
          <p:spPr>
            <a:xfrm>
              <a:off x="4416564" y="1927518"/>
              <a:ext cx="1354136" cy="900757"/>
            </a:xfrm>
            <a:prstGeom prst="roundRect">
              <a:avLst>
                <a:gd name="adj" fmla="val 1550"/>
              </a:avLst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698012" y="2714702"/>
              <a:ext cx="217744" cy="45719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pic>
          <p:nvPicPr>
            <p:cNvPr id="107" name="Image 106" descr="AM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9341" y="2126763"/>
              <a:ext cx="1337558" cy="287167"/>
            </a:xfrm>
            <a:prstGeom prst="rect">
              <a:avLst/>
            </a:prstGeom>
          </p:spPr>
        </p:pic>
        <p:sp>
          <p:nvSpPr>
            <p:cNvPr id="108" name="ZoneTexte 107"/>
            <p:cNvSpPr txBox="1"/>
            <p:nvPr/>
          </p:nvSpPr>
          <p:spPr>
            <a:xfrm>
              <a:off x="4522890" y="2437881"/>
              <a:ext cx="8000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ROUTER</a:t>
              </a:r>
            </a:p>
          </p:txBody>
        </p:sp>
        <p:grpSp>
          <p:nvGrpSpPr>
            <p:cNvPr id="109" name="Groupe 108"/>
            <p:cNvGrpSpPr/>
            <p:nvPr/>
          </p:nvGrpSpPr>
          <p:grpSpPr>
            <a:xfrm>
              <a:off x="4625292" y="1921072"/>
              <a:ext cx="755104" cy="215444"/>
              <a:chOff x="2221523" y="4825549"/>
              <a:chExt cx="4894384" cy="1011588"/>
            </a:xfrm>
          </p:grpSpPr>
          <p:sp>
            <p:nvSpPr>
              <p:cNvPr id="110" name="Rectangle 109"/>
              <p:cNvSpPr/>
              <p:nvPr/>
            </p:nvSpPr>
            <p:spPr bwMode="auto">
              <a:xfrm>
                <a:off x="2494089" y="4872991"/>
                <a:ext cx="4349261" cy="93726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sz="1400" dirty="0">
                  <a:latin typeface="Arial" charset="0"/>
                  <a:ea typeface="ＭＳ Ｐゴシック" pitchFamily="-112" charset="-128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2221523" y="4825549"/>
                <a:ext cx="4894384" cy="101158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fr-FR" sz="1400" b="1" i="1" spc="-150" dirty="0">
                    <a:ln w="11430"/>
                    <a:solidFill>
                      <a:srgbClr val="FFFF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S</a:t>
                </a:r>
                <a:r>
                  <a:rPr lang="fr-FR" sz="1400" b="1" i="1" dirty="0">
                    <a:ln w="11430"/>
                    <a:solidFill>
                      <a:srgbClr val="FFFF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MART</a:t>
                </a:r>
              </a:p>
            </p:txBody>
          </p:sp>
        </p:grpSp>
      </p:grpSp>
      <p:sp>
        <p:nvSpPr>
          <p:cNvPr id="112" name="Rectangle 111"/>
          <p:cNvSpPr/>
          <p:nvPr/>
        </p:nvSpPr>
        <p:spPr bwMode="auto">
          <a:xfrm>
            <a:off x="1726307" y="3963978"/>
            <a:ext cx="111425" cy="48584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14" name="ZoneTexte 113"/>
          <p:cNvSpPr txBox="1"/>
          <p:nvPr/>
        </p:nvSpPr>
        <p:spPr>
          <a:xfrm>
            <a:off x="3166654" y="1900552"/>
            <a:ext cx="354392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Up to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12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ports</a:t>
            </a:r>
          </a:p>
        </p:txBody>
      </p:sp>
      <p:pic>
        <p:nvPicPr>
          <p:cNvPr id="11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8489">
            <a:off x="2735650" y="1770907"/>
            <a:ext cx="577813" cy="15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ZoneTexte 115"/>
          <p:cNvSpPr txBox="1"/>
          <p:nvPr/>
        </p:nvSpPr>
        <p:spPr>
          <a:xfrm rot="18831169">
            <a:off x="2354854" y="2143751"/>
            <a:ext cx="556243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/>
              <a:t>dual star</a:t>
            </a:r>
          </a:p>
        </p:txBody>
      </p:sp>
      <p:sp>
        <p:nvSpPr>
          <p:cNvPr id="117" name="ZoneTexte 116"/>
          <p:cNvSpPr txBox="1"/>
          <p:nvPr/>
        </p:nvSpPr>
        <p:spPr>
          <a:xfrm rot="18900446">
            <a:off x="3110792" y="1333984"/>
            <a:ext cx="654025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/>
              <a:t>backplane</a:t>
            </a:r>
          </a:p>
        </p:txBody>
      </p:sp>
      <p:pic>
        <p:nvPicPr>
          <p:cNvPr id="1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8489">
            <a:off x="4795161" y="2940167"/>
            <a:ext cx="577813" cy="15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Rectangle à coins arrondis 124"/>
          <p:cNvSpPr/>
          <p:nvPr/>
        </p:nvSpPr>
        <p:spPr>
          <a:xfrm>
            <a:off x="9262586" y="1807968"/>
            <a:ext cx="1354136" cy="468774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9465861" y="1963297"/>
            <a:ext cx="1029594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/>
              <a:t>END POINT</a:t>
            </a:r>
          </a:p>
        </p:txBody>
      </p:sp>
      <p:sp>
        <p:nvSpPr>
          <p:cNvPr id="127" name="ZoneTexte 126"/>
          <p:cNvSpPr txBox="1"/>
          <p:nvPr/>
        </p:nvSpPr>
        <p:spPr>
          <a:xfrm>
            <a:off x="9310191" y="1769656"/>
            <a:ext cx="1163267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dirty="0"/>
              <a:t>On the shelf board</a:t>
            </a:r>
          </a:p>
        </p:txBody>
      </p:sp>
      <p:cxnSp>
        <p:nvCxnSpPr>
          <p:cNvPr id="133" name="Connecteur droit avec flèche 132"/>
          <p:cNvCxnSpPr/>
          <p:nvPr/>
        </p:nvCxnSpPr>
        <p:spPr bwMode="auto">
          <a:xfrm>
            <a:off x="7377141" y="2595853"/>
            <a:ext cx="1876387" cy="8467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2" name="Ellipse 21"/>
          <p:cNvSpPr/>
          <p:nvPr/>
        </p:nvSpPr>
        <p:spPr bwMode="auto">
          <a:xfrm>
            <a:off x="1737542" y="3340710"/>
            <a:ext cx="197617" cy="21955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latin typeface="Arial" charset="0"/>
                <a:ea typeface="ＭＳ Ｐゴシック" pitchFamily="-112" charset="-128"/>
              </a:rPr>
              <a:t>1</a:t>
            </a:r>
            <a:endParaRPr lang="en-CA" sz="1200" dirty="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40" name="Ellipse 139"/>
          <p:cNvSpPr/>
          <p:nvPr/>
        </p:nvSpPr>
        <p:spPr bwMode="auto">
          <a:xfrm>
            <a:off x="4137591" y="1013787"/>
            <a:ext cx="197617" cy="21955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000" dirty="0">
                <a:latin typeface="Arial" charset="0"/>
                <a:ea typeface="ＭＳ Ｐゴシック" pitchFamily="-112" charset="-128"/>
              </a:rPr>
              <a:t>12</a:t>
            </a:r>
            <a:endParaRPr lang="en-CA" sz="1000" dirty="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41" name="Rectangle 140"/>
          <p:cNvSpPr/>
          <p:nvPr/>
        </p:nvSpPr>
        <p:spPr bwMode="auto">
          <a:xfrm>
            <a:off x="2561629" y="3011797"/>
            <a:ext cx="111425" cy="48584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42" name="Ellipse 141"/>
          <p:cNvSpPr/>
          <p:nvPr/>
        </p:nvSpPr>
        <p:spPr bwMode="auto">
          <a:xfrm>
            <a:off x="2446538" y="2732006"/>
            <a:ext cx="197617" cy="21955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ea typeface="ＭＳ Ｐゴシック" pitchFamily="-112" charset="-128"/>
              </a:rPr>
              <a:t>6</a:t>
            </a:r>
            <a:endParaRPr lang="en-CA" sz="1200" dirty="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43" name="Rectangle 142"/>
          <p:cNvSpPr/>
          <p:nvPr/>
        </p:nvSpPr>
        <p:spPr bwMode="auto">
          <a:xfrm>
            <a:off x="2357089" y="3189816"/>
            <a:ext cx="107088" cy="33193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44" name="Rectangle 143"/>
          <p:cNvSpPr/>
          <p:nvPr/>
        </p:nvSpPr>
        <p:spPr bwMode="auto">
          <a:xfrm flipH="1">
            <a:off x="2152155" y="3308294"/>
            <a:ext cx="102223" cy="26707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45" name="Rectangle 144"/>
          <p:cNvSpPr/>
          <p:nvPr/>
        </p:nvSpPr>
        <p:spPr bwMode="auto">
          <a:xfrm>
            <a:off x="4058486" y="1529362"/>
            <a:ext cx="115303" cy="37444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46" name="Rectangle 145"/>
          <p:cNvSpPr/>
          <p:nvPr/>
        </p:nvSpPr>
        <p:spPr bwMode="auto">
          <a:xfrm>
            <a:off x="3805057" y="1700786"/>
            <a:ext cx="116900" cy="20493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6770263" y="3275040"/>
            <a:ext cx="217744" cy="45719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49" name="Cube 148"/>
          <p:cNvSpPr/>
          <p:nvPr/>
        </p:nvSpPr>
        <p:spPr bwMode="auto">
          <a:xfrm>
            <a:off x="5576204" y="2790238"/>
            <a:ext cx="1239872" cy="564059"/>
          </a:xfrm>
          <a:prstGeom prst="cube">
            <a:avLst>
              <a:gd name="adj" fmla="val 523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50" name="Rectangle 149"/>
          <p:cNvSpPr/>
          <p:nvPr/>
        </p:nvSpPr>
        <p:spPr bwMode="auto">
          <a:xfrm>
            <a:off x="5456829" y="2852615"/>
            <a:ext cx="111425" cy="48584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grpSp>
        <p:nvGrpSpPr>
          <p:cNvPr id="152" name="Groupe 61"/>
          <p:cNvGrpSpPr/>
          <p:nvPr/>
        </p:nvGrpSpPr>
        <p:grpSpPr>
          <a:xfrm>
            <a:off x="4999167" y="3315817"/>
            <a:ext cx="1585857" cy="900757"/>
            <a:chOff x="6622479" y="5571459"/>
            <a:chExt cx="1585857" cy="900757"/>
          </a:xfrm>
        </p:grpSpPr>
        <p:sp>
          <p:nvSpPr>
            <p:cNvPr id="219" name="Rectangle 127"/>
            <p:cNvSpPr>
              <a:spLocks noChangeArrowheads="1"/>
            </p:cNvSpPr>
            <p:nvPr/>
          </p:nvSpPr>
          <p:spPr bwMode="auto">
            <a:xfrm>
              <a:off x="6622479" y="6007395"/>
              <a:ext cx="139827" cy="432393"/>
            </a:xfrm>
            <a:prstGeom prst="rect">
              <a:avLst/>
            </a:prstGeom>
            <a:pattFill prst="dkHorz">
              <a:fgClr>
                <a:srgbClr val="C0504D"/>
              </a:fgClr>
              <a:bgClr>
                <a:srgbClr val="FFFF99"/>
              </a:bgClr>
            </a:pattFill>
            <a:ln w="1587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" name="Rectangle à coins arrondis 226"/>
            <p:cNvSpPr/>
            <p:nvPr/>
          </p:nvSpPr>
          <p:spPr>
            <a:xfrm>
              <a:off x="6709144" y="5571459"/>
              <a:ext cx="1354136" cy="900757"/>
            </a:xfrm>
            <a:prstGeom prst="roundRect">
              <a:avLst>
                <a:gd name="adj" fmla="val 1550"/>
              </a:avLst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7990592" y="6358643"/>
              <a:ext cx="217744" cy="45719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pic>
        <p:nvPicPr>
          <p:cNvPr id="229" name="Image 228" descr="AM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8608" y="3578670"/>
            <a:ext cx="1337558" cy="287167"/>
          </a:xfrm>
          <a:prstGeom prst="rect">
            <a:avLst/>
          </a:prstGeom>
        </p:spPr>
      </p:pic>
      <p:sp>
        <p:nvSpPr>
          <p:cNvPr id="230" name="ZoneTexte 229"/>
          <p:cNvSpPr txBox="1"/>
          <p:nvPr/>
        </p:nvSpPr>
        <p:spPr>
          <a:xfrm>
            <a:off x="5192158" y="3826180"/>
            <a:ext cx="800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ROUTER</a:t>
            </a:r>
          </a:p>
        </p:txBody>
      </p:sp>
      <p:grpSp>
        <p:nvGrpSpPr>
          <p:cNvPr id="231" name="Groupe 230"/>
          <p:cNvGrpSpPr/>
          <p:nvPr/>
        </p:nvGrpSpPr>
        <p:grpSpPr>
          <a:xfrm>
            <a:off x="5301758" y="3347129"/>
            <a:ext cx="755104" cy="215444"/>
            <a:chOff x="2221523" y="4825549"/>
            <a:chExt cx="4894384" cy="1011588"/>
          </a:xfrm>
        </p:grpSpPr>
        <p:sp>
          <p:nvSpPr>
            <p:cNvPr id="232" name="Rectangle 231"/>
            <p:cNvSpPr/>
            <p:nvPr/>
          </p:nvSpPr>
          <p:spPr bwMode="auto">
            <a:xfrm>
              <a:off x="2494089" y="4872991"/>
              <a:ext cx="4349261" cy="93726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1400" dirty="0"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2221523" y="4825549"/>
              <a:ext cx="4894384" cy="10115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1400" b="1" i="1" spc="-150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S</a:t>
              </a:r>
              <a:r>
                <a:rPr lang="fr-FR" sz="1400" b="1" i="1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MART</a:t>
              </a:r>
            </a:p>
          </p:txBody>
        </p:sp>
      </p:grpSp>
      <p:cxnSp>
        <p:nvCxnSpPr>
          <p:cNvPr id="234" name="Connecteur droit avec flèche 233"/>
          <p:cNvCxnSpPr>
            <a:stCxn id="181" idx="3"/>
          </p:cNvCxnSpPr>
          <p:nvPr/>
        </p:nvCxnSpPr>
        <p:spPr bwMode="auto">
          <a:xfrm flipV="1">
            <a:off x="6958007" y="5683562"/>
            <a:ext cx="2314525" cy="3638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35" name="Rectangle à coins arrondis 234"/>
          <p:cNvSpPr/>
          <p:nvPr/>
        </p:nvSpPr>
        <p:spPr>
          <a:xfrm>
            <a:off x="9277657" y="5192361"/>
            <a:ext cx="1354136" cy="610000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36" name="ZoneTexte 235"/>
          <p:cNvSpPr txBox="1"/>
          <p:nvPr/>
        </p:nvSpPr>
        <p:spPr>
          <a:xfrm>
            <a:off x="9439830" y="5508999"/>
            <a:ext cx="100846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/>
              <a:t>END POINT</a:t>
            </a:r>
          </a:p>
        </p:txBody>
      </p:sp>
      <p:sp>
        <p:nvSpPr>
          <p:cNvPr id="237" name="ZoneTexte 236"/>
          <p:cNvSpPr txBox="1"/>
          <p:nvPr/>
        </p:nvSpPr>
        <p:spPr>
          <a:xfrm>
            <a:off x="9261016" y="5185474"/>
            <a:ext cx="1415772" cy="45140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/>
              <a:t>ASIC based</a:t>
            </a:r>
          </a:p>
          <a:p>
            <a:pPr algn="ctr">
              <a:lnSpc>
                <a:spcPts val="1400"/>
              </a:lnSpc>
            </a:pPr>
            <a:r>
              <a:rPr lang="en-US" sz="1400" dirty="0"/>
              <a:t>front end board</a:t>
            </a:r>
          </a:p>
        </p:txBody>
      </p:sp>
      <p:sp>
        <p:nvSpPr>
          <p:cNvPr id="238" name="Rectangle 237"/>
          <p:cNvSpPr/>
          <p:nvPr/>
        </p:nvSpPr>
        <p:spPr bwMode="auto">
          <a:xfrm>
            <a:off x="4906098" y="3743415"/>
            <a:ext cx="111425" cy="48584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39" name="Rectangle 238"/>
          <p:cNvSpPr/>
          <p:nvPr/>
        </p:nvSpPr>
        <p:spPr bwMode="auto">
          <a:xfrm>
            <a:off x="5846988" y="2306170"/>
            <a:ext cx="124129" cy="42653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43" name="Rectangle 242"/>
          <p:cNvSpPr/>
          <p:nvPr/>
        </p:nvSpPr>
        <p:spPr bwMode="auto">
          <a:xfrm>
            <a:off x="6507477" y="4760532"/>
            <a:ext cx="111425" cy="48584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50" name="Rectangle 249"/>
          <p:cNvSpPr/>
          <p:nvPr/>
        </p:nvSpPr>
        <p:spPr>
          <a:xfrm>
            <a:off x="7540888" y="5621183"/>
            <a:ext cx="217744" cy="45719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1" name="Cube 250"/>
          <p:cNvSpPr/>
          <p:nvPr/>
        </p:nvSpPr>
        <p:spPr bwMode="auto">
          <a:xfrm>
            <a:off x="6346829" y="5136381"/>
            <a:ext cx="1239872" cy="564059"/>
          </a:xfrm>
          <a:prstGeom prst="cube">
            <a:avLst>
              <a:gd name="adj" fmla="val 523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52" name="Rectangle 251"/>
          <p:cNvSpPr/>
          <p:nvPr/>
        </p:nvSpPr>
        <p:spPr bwMode="auto">
          <a:xfrm>
            <a:off x="6227454" y="5198758"/>
            <a:ext cx="111425" cy="48584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grpSp>
        <p:nvGrpSpPr>
          <p:cNvPr id="177" name="Groupe 67"/>
          <p:cNvGrpSpPr/>
          <p:nvPr/>
        </p:nvGrpSpPr>
        <p:grpSpPr>
          <a:xfrm>
            <a:off x="5521007" y="5641016"/>
            <a:ext cx="1585857" cy="900757"/>
            <a:chOff x="6622479" y="5571459"/>
            <a:chExt cx="1585857" cy="900757"/>
          </a:xfrm>
        </p:grpSpPr>
        <p:sp>
          <p:nvSpPr>
            <p:cNvPr id="178" name="Rectangle 127"/>
            <p:cNvSpPr>
              <a:spLocks noChangeArrowheads="1"/>
            </p:cNvSpPr>
            <p:nvPr/>
          </p:nvSpPr>
          <p:spPr bwMode="auto">
            <a:xfrm>
              <a:off x="6622479" y="6007395"/>
              <a:ext cx="139827" cy="432393"/>
            </a:xfrm>
            <a:prstGeom prst="rect">
              <a:avLst/>
            </a:prstGeom>
            <a:pattFill prst="dkHorz">
              <a:fgClr>
                <a:srgbClr val="C0504D"/>
              </a:fgClr>
              <a:bgClr>
                <a:srgbClr val="FFFF99"/>
              </a:bgClr>
            </a:pattFill>
            <a:ln w="1587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" name="Rectangle à coins arrondis 178"/>
            <p:cNvSpPr/>
            <p:nvPr/>
          </p:nvSpPr>
          <p:spPr>
            <a:xfrm>
              <a:off x="6709144" y="5571459"/>
              <a:ext cx="1354136" cy="900757"/>
            </a:xfrm>
            <a:prstGeom prst="roundRect">
              <a:avLst>
                <a:gd name="adj" fmla="val 1550"/>
              </a:avLst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7990592" y="6358643"/>
              <a:ext cx="217744" cy="45719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pic>
        <p:nvPicPr>
          <p:cNvPr id="181" name="Image 180" descr="AM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0448" y="5903869"/>
            <a:ext cx="1337558" cy="287167"/>
          </a:xfrm>
          <a:prstGeom prst="rect">
            <a:avLst/>
          </a:prstGeom>
        </p:spPr>
      </p:pic>
      <p:sp>
        <p:nvSpPr>
          <p:cNvPr id="182" name="ZoneTexte 181"/>
          <p:cNvSpPr txBox="1"/>
          <p:nvPr/>
        </p:nvSpPr>
        <p:spPr>
          <a:xfrm>
            <a:off x="5713998" y="6151379"/>
            <a:ext cx="800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ROUTER</a:t>
            </a:r>
          </a:p>
        </p:txBody>
      </p:sp>
      <p:sp>
        <p:nvSpPr>
          <p:cNvPr id="248" name="Rectangle 247"/>
          <p:cNvSpPr/>
          <p:nvPr/>
        </p:nvSpPr>
        <p:spPr bwMode="auto">
          <a:xfrm>
            <a:off x="5462538" y="6016253"/>
            <a:ext cx="111425" cy="48584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2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8489">
            <a:off x="5423914" y="5137861"/>
            <a:ext cx="577813" cy="15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5" name="ZoneTexte 254"/>
          <p:cNvSpPr txBox="1"/>
          <p:nvPr/>
        </p:nvSpPr>
        <p:spPr>
          <a:xfrm>
            <a:off x="5460971" y="2794954"/>
            <a:ext cx="14298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COMMERCIAL MCH</a:t>
            </a:r>
          </a:p>
          <a:p>
            <a:pPr algn="ctr"/>
            <a:r>
              <a:rPr lang="fr-FR" sz="1000" b="1" dirty="0"/>
              <a:t>(SLOW CONTROL</a:t>
            </a:r>
          </a:p>
          <a:p>
            <a:pPr algn="ctr"/>
            <a:r>
              <a:rPr lang="fr-FR" sz="1000" b="1" dirty="0"/>
              <a:t>&amp; IPMI )</a:t>
            </a:r>
            <a:endParaRPr lang="en-CA" sz="1000" b="1" dirty="0"/>
          </a:p>
        </p:txBody>
      </p:sp>
      <p:sp>
        <p:nvSpPr>
          <p:cNvPr id="256" name="ZoneTexte 255"/>
          <p:cNvSpPr txBox="1"/>
          <p:nvPr/>
        </p:nvSpPr>
        <p:spPr>
          <a:xfrm>
            <a:off x="6233908" y="5133952"/>
            <a:ext cx="14298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COMMERCIAL MCH</a:t>
            </a:r>
          </a:p>
          <a:p>
            <a:pPr algn="ctr"/>
            <a:r>
              <a:rPr lang="fr-FR" sz="1000" b="1" dirty="0"/>
              <a:t>(SLOW CONTROL</a:t>
            </a:r>
          </a:p>
          <a:p>
            <a:pPr algn="ctr"/>
            <a:r>
              <a:rPr lang="fr-FR" sz="1000" b="1" dirty="0"/>
              <a:t>&amp; IPMI )</a:t>
            </a:r>
            <a:endParaRPr lang="en-CA" sz="1000" b="1" dirty="0"/>
          </a:p>
        </p:txBody>
      </p:sp>
      <p:sp>
        <p:nvSpPr>
          <p:cNvPr id="257" name="Rectangle à coins arrondis 256"/>
          <p:cNvSpPr/>
          <p:nvPr/>
        </p:nvSpPr>
        <p:spPr>
          <a:xfrm>
            <a:off x="9255332" y="4154456"/>
            <a:ext cx="1354136" cy="436586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8" name="ZoneTexte 257"/>
          <p:cNvSpPr txBox="1"/>
          <p:nvPr/>
        </p:nvSpPr>
        <p:spPr>
          <a:xfrm>
            <a:off x="9445081" y="4323035"/>
            <a:ext cx="1082704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/>
              <a:t>END POINT</a:t>
            </a:r>
          </a:p>
        </p:txBody>
      </p:sp>
      <p:sp>
        <p:nvSpPr>
          <p:cNvPr id="259" name="ZoneTexte 258"/>
          <p:cNvSpPr txBox="1"/>
          <p:nvPr/>
        </p:nvSpPr>
        <p:spPr>
          <a:xfrm>
            <a:off x="9294287" y="4125206"/>
            <a:ext cx="1089850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/>
              <a:t>RFSoC Digitizer</a:t>
            </a:r>
          </a:p>
        </p:txBody>
      </p:sp>
      <p:cxnSp>
        <p:nvCxnSpPr>
          <p:cNvPr id="260" name="Connecteur droit avec flèche 259"/>
          <p:cNvCxnSpPr>
            <a:endCxn id="257" idx="1"/>
          </p:cNvCxnSpPr>
          <p:nvPr/>
        </p:nvCxnSpPr>
        <p:spPr bwMode="auto">
          <a:xfrm flipV="1">
            <a:off x="8021974" y="4372750"/>
            <a:ext cx="1233358" cy="13550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61" name="Ellipse 260"/>
          <p:cNvSpPr/>
          <p:nvPr/>
        </p:nvSpPr>
        <p:spPr bwMode="auto">
          <a:xfrm>
            <a:off x="8545222" y="4323566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62" name="ZoneTexte 261"/>
          <p:cNvSpPr txBox="1"/>
          <p:nvPr/>
        </p:nvSpPr>
        <p:spPr>
          <a:xfrm rot="18900446">
            <a:off x="5215066" y="2457548"/>
            <a:ext cx="654025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/>
              <a:t>backplane</a:t>
            </a:r>
          </a:p>
        </p:txBody>
      </p:sp>
      <p:sp>
        <p:nvSpPr>
          <p:cNvPr id="263" name="ZoneTexte 262"/>
          <p:cNvSpPr txBox="1"/>
          <p:nvPr/>
        </p:nvSpPr>
        <p:spPr>
          <a:xfrm rot="18900446">
            <a:off x="5837493" y="4644154"/>
            <a:ext cx="654025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/>
              <a:t>backplane</a:t>
            </a:r>
          </a:p>
        </p:txBody>
      </p:sp>
      <p:sp>
        <p:nvSpPr>
          <p:cNvPr id="35" name="Forme libre 34"/>
          <p:cNvSpPr/>
          <p:nvPr/>
        </p:nvSpPr>
        <p:spPr bwMode="auto">
          <a:xfrm>
            <a:off x="4672200" y="2498755"/>
            <a:ext cx="2820108" cy="1017767"/>
          </a:xfrm>
          <a:custGeom>
            <a:avLst/>
            <a:gdLst>
              <a:gd name="connsiteX0" fmla="*/ 0 w 2820108"/>
              <a:gd name="connsiteY0" fmla="*/ 0 h 1017767"/>
              <a:gd name="connsiteX1" fmla="*/ 2345635 w 2820108"/>
              <a:gd name="connsiteY1" fmla="*/ 302150 h 1017767"/>
              <a:gd name="connsiteX2" fmla="*/ 2782956 w 2820108"/>
              <a:gd name="connsiteY2" fmla="*/ 834887 h 1017767"/>
              <a:gd name="connsiteX3" fmla="*/ 1773141 w 2820108"/>
              <a:gd name="connsiteY3" fmla="*/ 1017767 h 101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0108" h="1017767">
                <a:moveTo>
                  <a:pt x="0" y="0"/>
                </a:moveTo>
                <a:cubicBezTo>
                  <a:pt x="940904" y="81501"/>
                  <a:pt x="1881809" y="163002"/>
                  <a:pt x="2345635" y="302150"/>
                </a:cubicBezTo>
                <a:cubicBezTo>
                  <a:pt x="2809461" y="441298"/>
                  <a:pt x="2878372" y="715618"/>
                  <a:pt x="2782956" y="834887"/>
                </a:cubicBezTo>
                <a:cubicBezTo>
                  <a:pt x="2687540" y="954157"/>
                  <a:pt x="2230340" y="985962"/>
                  <a:pt x="1773141" y="1017767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64" name="Ellipse 263"/>
          <p:cNvSpPr/>
          <p:nvPr/>
        </p:nvSpPr>
        <p:spPr bwMode="auto">
          <a:xfrm>
            <a:off x="7480375" y="3030185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67" name="Ellipse 266"/>
          <p:cNvSpPr/>
          <p:nvPr/>
        </p:nvSpPr>
        <p:spPr bwMode="auto">
          <a:xfrm>
            <a:off x="5038465" y="3105877"/>
            <a:ext cx="197617" cy="21955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latin typeface="Arial" charset="0"/>
                <a:ea typeface="ＭＳ Ｐゴシック" pitchFamily="-112" charset="-128"/>
              </a:rPr>
              <a:t>1</a:t>
            </a:r>
            <a:endParaRPr lang="en-CA" sz="1200" dirty="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68" name="Ellipse 267"/>
          <p:cNvSpPr/>
          <p:nvPr/>
        </p:nvSpPr>
        <p:spPr bwMode="auto">
          <a:xfrm>
            <a:off x="5453299" y="5508998"/>
            <a:ext cx="197617" cy="21955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latin typeface="Arial" charset="0"/>
                <a:ea typeface="ＭＳ Ｐゴシック" pitchFamily="-112" charset="-128"/>
              </a:rPr>
              <a:t>1</a:t>
            </a:r>
            <a:endParaRPr lang="en-CA" sz="1200" dirty="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69" name="Ellipse 268"/>
          <p:cNvSpPr/>
          <p:nvPr/>
        </p:nvSpPr>
        <p:spPr bwMode="auto">
          <a:xfrm>
            <a:off x="6464826" y="4493283"/>
            <a:ext cx="197617" cy="21955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ea typeface="ＭＳ Ｐゴシック" pitchFamily="-112" charset="-128"/>
              </a:rPr>
              <a:t>8</a:t>
            </a:r>
            <a:endParaRPr lang="en-CA" sz="1200" dirty="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70" name="Ellipse 269"/>
          <p:cNvSpPr/>
          <p:nvPr/>
        </p:nvSpPr>
        <p:spPr bwMode="auto">
          <a:xfrm>
            <a:off x="5833385" y="2096754"/>
            <a:ext cx="197617" cy="21955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000" dirty="0">
                <a:latin typeface="Arial" charset="0"/>
                <a:ea typeface="ＭＳ Ｐゴシック" pitchFamily="-112" charset="-128"/>
              </a:rPr>
              <a:t>12</a:t>
            </a:r>
            <a:endParaRPr lang="en-CA" sz="1000" dirty="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271" name="Connecteur droit 270"/>
          <p:cNvCxnSpPr/>
          <p:nvPr/>
        </p:nvCxnSpPr>
        <p:spPr bwMode="auto">
          <a:xfrm flipH="1">
            <a:off x="9978584" y="3381642"/>
            <a:ext cx="1" cy="32924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72" name="Rectangle à coins arrondis 271"/>
          <p:cNvSpPr/>
          <p:nvPr/>
        </p:nvSpPr>
        <p:spPr>
          <a:xfrm>
            <a:off x="9246882" y="3066122"/>
            <a:ext cx="1354136" cy="432797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3" name="ZoneTexte 272"/>
          <p:cNvSpPr txBox="1"/>
          <p:nvPr/>
        </p:nvSpPr>
        <p:spPr>
          <a:xfrm>
            <a:off x="9439830" y="3231651"/>
            <a:ext cx="107948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/>
              <a:t>END POINT</a:t>
            </a:r>
          </a:p>
        </p:txBody>
      </p:sp>
      <p:sp>
        <p:nvSpPr>
          <p:cNvPr id="274" name="ZoneTexte 273"/>
          <p:cNvSpPr txBox="1"/>
          <p:nvPr/>
        </p:nvSpPr>
        <p:spPr>
          <a:xfrm>
            <a:off x="9224440" y="3031588"/>
            <a:ext cx="1294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AGATA digitizer</a:t>
            </a:r>
          </a:p>
        </p:txBody>
      </p:sp>
      <p:sp>
        <p:nvSpPr>
          <p:cNvPr id="275" name="Rectangle à coins arrondis 274"/>
          <p:cNvSpPr/>
          <p:nvPr/>
        </p:nvSpPr>
        <p:spPr>
          <a:xfrm>
            <a:off x="9261259" y="3583229"/>
            <a:ext cx="1354136" cy="417625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6" name="ZoneTexte 275"/>
          <p:cNvSpPr txBox="1"/>
          <p:nvPr/>
        </p:nvSpPr>
        <p:spPr>
          <a:xfrm>
            <a:off x="9219760" y="3541474"/>
            <a:ext cx="1294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AGATA digitizer</a:t>
            </a:r>
          </a:p>
        </p:txBody>
      </p:sp>
      <p:sp>
        <p:nvSpPr>
          <p:cNvPr id="277" name="ZoneTexte 276"/>
          <p:cNvSpPr txBox="1"/>
          <p:nvPr/>
        </p:nvSpPr>
        <p:spPr>
          <a:xfrm>
            <a:off x="9480907" y="3737953"/>
            <a:ext cx="100490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/>
              <a:t>END POINT</a:t>
            </a:r>
          </a:p>
        </p:txBody>
      </p:sp>
      <p:sp>
        <p:nvSpPr>
          <p:cNvPr id="39" name="Forme libre 38"/>
          <p:cNvSpPr/>
          <p:nvPr/>
        </p:nvSpPr>
        <p:spPr bwMode="auto">
          <a:xfrm>
            <a:off x="4551447" y="2570886"/>
            <a:ext cx="3878280" cy="1834380"/>
          </a:xfrm>
          <a:custGeom>
            <a:avLst/>
            <a:gdLst>
              <a:gd name="connsiteX0" fmla="*/ 129221 w 3878280"/>
              <a:gd name="connsiteY0" fmla="*/ 21790 h 1834380"/>
              <a:gd name="connsiteX1" fmla="*/ 534737 w 3878280"/>
              <a:gd name="connsiteY1" fmla="*/ 5887 h 1834380"/>
              <a:gd name="connsiteX2" fmla="*/ 614250 w 3878280"/>
              <a:gd name="connsiteY2" fmla="*/ 109254 h 1834380"/>
              <a:gd name="connsiteX3" fmla="*/ 129221 w 3878280"/>
              <a:gd name="connsiteY3" fmla="*/ 649943 h 1834380"/>
              <a:gd name="connsiteX4" fmla="*/ 2000 w 3878280"/>
              <a:gd name="connsiteY4" fmla="*/ 1373511 h 1834380"/>
              <a:gd name="connsiteX5" fmla="*/ 113318 w 3878280"/>
              <a:gd name="connsiteY5" fmla="*/ 1810833 h 1834380"/>
              <a:gd name="connsiteX6" fmla="*/ 781228 w 3878280"/>
              <a:gd name="connsiteY6" fmla="*/ 1779028 h 1834380"/>
              <a:gd name="connsiteX7" fmla="*/ 3564184 w 3878280"/>
              <a:gd name="connsiteY7" fmla="*/ 1588197 h 1834380"/>
              <a:gd name="connsiteX8" fmla="*/ 3802723 w 3878280"/>
              <a:gd name="connsiteY8" fmla="*/ 1699515 h 1834380"/>
              <a:gd name="connsiteX9" fmla="*/ 3468769 w 3878280"/>
              <a:gd name="connsiteY9" fmla="*/ 1786979 h 183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78280" h="1834380">
                <a:moveTo>
                  <a:pt x="129221" y="21790"/>
                </a:moveTo>
                <a:cubicBezTo>
                  <a:pt x="291560" y="6550"/>
                  <a:pt x="453899" y="-8690"/>
                  <a:pt x="534737" y="5887"/>
                </a:cubicBezTo>
                <a:cubicBezTo>
                  <a:pt x="615575" y="20464"/>
                  <a:pt x="681836" y="1911"/>
                  <a:pt x="614250" y="109254"/>
                </a:cubicBezTo>
                <a:cubicBezTo>
                  <a:pt x="546664" y="216597"/>
                  <a:pt x="231263" y="439234"/>
                  <a:pt x="129221" y="649943"/>
                </a:cubicBezTo>
                <a:cubicBezTo>
                  <a:pt x="27179" y="860653"/>
                  <a:pt x="4650" y="1180029"/>
                  <a:pt x="2000" y="1373511"/>
                </a:cubicBezTo>
                <a:cubicBezTo>
                  <a:pt x="-650" y="1566993"/>
                  <a:pt x="-16553" y="1743247"/>
                  <a:pt x="113318" y="1810833"/>
                </a:cubicBezTo>
                <a:cubicBezTo>
                  <a:pt x="243189" y="1878419"/>
                  <a:pt x="781228" y="1779028"/>
                  <a:pt x="781228" y="1779028"/>
                </a:cubicBezTo>
                <a:lnTo>
                  <a:pt x="3564184" y="1588197"/>
                </a:lnTo>
                <a:cubicBezTo>
                  <a:pt x="4067766" y="1574945"/>
                  <a:pt x="3818625" y="1666385"/>
                  <a:pt x="3802723" y="1699515"/>
                </a:cubicBezTo>
                <a:cubicBezTo>
                  <a:pt x="3786821" y="1732645"/>
                  <a:pt x="3627795" y="1759812"/>
                  <a:pt x="3468769" y="1786979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78" name="Ellipse 277"/>
          <p:cNvSpPr/>
          <p:nvPr/>
        </p:nvSpPr>
        <p:spPr bwMode="auto">
          <a:xfrm>
            <a:off x="7251364" y="4105529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279" name="Connecteur droit 278"/>
          <p:cNvCxnSpPr/>
          <p:nvPr/>
        </p:nvCxnSpPr>
        <p:spPr bwMode="auto">
          <a:xfrm flipH="1">
            <a:off x="4451931" y="4965420"/>
            <a:ext cx="1" cy="32924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80" name="Rectangle à coins arrondis 279"/>
          <p:cNvSpPr/>
          <p:nvPr/>
        </p:nvSpPr>
        <p:spPr>
          <a:xfrm>
            <a:off x="3720229" y="4649900"/>
            <a:ext cx="1354136" cy="432797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81" name="ZoneTexte 280"/>
          <p:cNvSpPr txBox="1"/>
          <p:nvPr/>
        </p:nvSpPr>
        <p:spPr>
          <a:xfrm>
            <a:off x="3905219" y="4790183"/>
            <a:ext cx="1000879" cy="31097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/>
              <a:t>END POINT</a:t>
            </a:r>
          </a:p>
        </p:txBody>
      </p:sp>
      <p:sp>
        <p:nvSpPr>
          <p:cNvPr id="282" name="ZoneTexte 281"/>
          <p:cNvSpPr txBox="1"/>
          <p:nvPr/>
        </p:nvSpPr>
        <p:spPr>
          <a:xfrm>
            <a:off x="3886468" y="4575611"/>
            <a:ext cx="8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Numexo2</a:t>
            </a:r>
          </a:p>
        </p:txBody>
      </p:sp>
      <p:sp>
        <p:nvSpPr>
          <p:cNvPr id="283" name="Rectangle à coins arrondis 282"/>
          <p:cNvSpPr/>
          <p:nvPr/>
        </p:nvSpPr>
        <p:spPr>
          <a:xfrm>
            <a:off x="3734606" y="5167007"/>
            <a:ext cx="1354136" cy="417625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84" name="ZoneTexte 283"/>
          <p:cNvSpPr txBox="1"/>
          <p:nvPr/>
        </p:nvSpPr>
        <p:spPr>
          <a:xfrm>
            <a:off x="3925334" y="5125252"/>
            <a:ext cx="8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Numexo2</a:t>
            </a:r>
          </a:p>
        </p:txBody>
      </p:sp>
      <p:sp>
        <p:nvSpPr>
          <p:cNvPr id="285" name="ZoneTexte 284"/>
          <p:cNvSpPr txBox="1"/>
          <p:nvPr/>
        </p:nvSpPr>
        <p:spPr>
          <a:xfrm>
            <a:off x="3906560" y="5301050"/>
            <a:ext cx="1042191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/>
              <a:t>END POINT</a:t>
            </a:r>
          </a:p>
        </p:txBody>
      </p:sp>
      <p:sp>
        <p:nvSpPr>
          <p:cNvPr id="40" name="Forme libre 39"/>
          <p:cNvSpPr/>
          <p:nvPr/>
        </p:nvSpPr>
        <p:spPr bwMode="auto">
          <a:xfrm>
            <a:off x="3281238" y="3666102"/>
            <a:ext cx="684656" cy="1097280"/>
          </a:xfrm>
          <a:custGeom>
            <a:avLst/>
            <a:gdLst>
              <a:gd name="connsiteX0" fmla="*/ 0 w 684656"/>
              <a:gd name="connsiteY0" fmla="*/ 0 h 1097280"/>
              <a:gd name="connsiteX1" fmla="*/ 469127 w 684656"/>
              <a:gd name="connsiteY1" fmla="*/ 79513 h 1097280"/>
              <a:gd name="connsiteX2" fmla="*/ 683812 w 684656"/>
              <a:gd name="connsiteY2" fmla="*/ 437321 h 1097280"/>
              <a:gd name="connsiteX3" fmla="*/ 532738 w 684656"/>
              <a:gd name="connsiteY3" fmla="*/ 739471 h 1097280"/>
              <a:gd name="connsiteX4" fmla="*/ 262393 w 684656"/>
              <a:gd name="connsiteY4" fmla="*/ 978010 h 1097280"/>
              <a:gd name="connsiteX5" fmla="*/ 262393 w 684656"/>
              <a:gd name="connsiteY5" fmla="*/ 1073426 h 1097280"/>
              <a:gd name="connsiteX6" fmla="*/ 429371 w 684656"/>
              <a:gd name="connsiteY6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4656" h="1097280">
                <a:moveTo>
                  <a:pt x="0" y="0"/>
                </a:moveTo>
                <a:cubicBezTo>
                  <a:pt x="177579" y="3313"/>
                  <a:pt x="355159" y="6626"/>
                  <a:pt x="469127" y="79513"/>
                </a:cubicBezTo>
                <a:cubicBezTo>
                  <a:pt x="583095" y="152400"/>
                  <a:pt x="673210" y="327328"/>
                  <a:pt x="683812" y="437321"/>
                </a:cubicBezTo>
                <a:cubicBezTo>
                  <a:pt x="694414" y="547314"/>
                  <a:pt x="602975" y="649356"/>
                  <a:pt x="532738" y="739471"/>
                </a:cubicBezTo>
                <a:cubicBezTo>
                  <a:pt x="462502" y="829586"/>
                  <a:pt x="307451" y="922351"/>
                  <a:pt x="262393" y="978010"/>
                </a:cubicBezTo>
                <a:cubicBezTo>
                  <a:pt x="217336" y="1033669"/>
                  <a:pt x="234563" y="1053548"/>
                  <a:pt x="262393" y="1073426"/>
                </a:cubicBezTo>
                <a:cubicBezTo>
                  <a:pt x="290223" y="1093304"/>
                  <a:pt x="359797" y="1095292"/>
                  <a:pt x="429371" y="109728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41" name="Forme libre 40"/>
          <p:cNvSpPr/>
          <p:nvPr/>
        </p:nvSpPr>
        <p:spPr bwMode="auto">
          <a:xfrm>
            <a:off x="3233498" y="4213241"/>
            <a:ext cx="485062" cy="1218963"/>
          </a:xfrm>
          <a:custGeom>
            <a:avLst/>
            <a:gdLst>
              <a:gd name="connsiteX0" fmla="*/ 39789 w 485062"/>
              <a:gd name="connsiteY0" fmla="*/ 1502 h 1218963"/>
              <a:gd name="connsiteX1" fmla="*/ 278328 w 485062"/>
              <a:gd name="connsiteY1" fmla="*/ 9453 h 1218963"/>
              <a:gd name="connsiteX2" fmla="*/ 333987 w 485062"/>
              <a:gd name="connsiteY2" fmla="*/ 73063 h 1218963"/>
              <a:gd name="connsiteX3" fmla="*/ 230620 w 485062"/>
              <a:gd name="connsiteY3" fmla="*/ 319554 h 1218963"/>
              <a:gd name="connsiteX4" fmla="*/ 127253 w 485062"/>
              <a:gd name="connsiteY4" fmla="*/ 621703 h 1218963"/>
              <a:gd name="connsiteX5" fmla="*/ 32 w 485062"/>
              <a:gd name="connsiteY5" fmla="*/ 1003366 h 1218963"/>
              <a:gd name="connsiteX6" fmla="*/ 119302 w 485062"/>
              <a:gd name="connsiteY6" fmla="*/ 1186246 h 1218963"/>
              <a:gd name="connsiteX7" fmla="*/ 485062 w 485062"/>
              <a:gd name="connsiteY7" fmla="*/ 1218051 h 121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062" h="1218963">
                <a:moveTo>
                  <a:pt x="39789" y="1502"/>
                </a:moveTo>
                <a:cubicBezTo>
                  <a:pt x="134542" y="-486"/>
                  <a:pt x="229295" y="-2474"/>
                  <a:pt x="278328" y="9453"/>
                </a:cubicBezTo>
                <a:cubicBezTo>
                  <a:pt x="327361" y="21380"/>
                  <a:pt x="341938" y="21380"/>
                  <a:pt x="333987" y="73063"/>
                </a:cubicBezTo>
                <a:cubicBezTo>
                  <a:pt x="326036" y="124747"/>
                  <a:pt x="265076" y="228114"/>
                  <a:pt x="230620" y="319554"/>
                </a:cubicBezTo>
                <a:cubicBezTo>
                  <a:pt x="196164" y="410994"/>
                  <a:pt x="165684" y="507734"/>
                  <a:pt x="127253" y="621703"/>
                </a:cubicBezTo>
                <a:cubicBezTo>
                  <a:pt x="88822" y="735672"/>
                  <a:pt x="1357" y="909276"/>
                  <a:pt x="32" y="1003366"/>
                </a:cubicBezTo>
                <a:cubicBezTo>
                  <a:pt x="-1293" y="1097456"/>
                  <a:pt x="38464" y="1150465"/>
                  <a:pt x="119302" y="1186246"/>
                </a:cubicBezTo>
                <a:cubicBezTo>
                  <a:pt x="200140" y="1222027"/>
                  <a:pt x="342601" y="1220039"/>
                  <a:pt x="485062" y="1218051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86" name="Ellipse 285"/>
          <p:cNvSpPr/>
          <p:nvPr/>
        </p:nvSpPr>
        <p:spPr bwMode="auto">
          <a:xfrm>
            <a:off x="3923461" y="3906850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87" name="Ellipse 286"/>
          <p:cNvSpPr/>
          <p:nvPr/>
        </p:nvSpPr>
        <p:spPr bwMode="auto">
          <a:xfrm>
            <a:off x="3311755" y="4932778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44" name="Forme libre 43"/>
          <p:cNvSpPr/>
          <p:nvPr/>
        </p:nvSpPr>
        <p:spPr bwMode="auto">
          <a:xfrm>
            <a:off x="4447650" y="2640220"/>
            <a:ext cx="2807788" cy="3167635"/>
          </a:xfrm>
          <a:custGeom>
            <a:avLst/>
            <a:gdLst>
              <a:gd name="connsiteX0" fmla="*/ 240969 w 2807788"/>
              <a:gd name="connsiteY0" fmla="*/ 16067 h 3167635"/>
              <a:gd name="connsiteX1" fmla="*/ 495411 w 2807788"/>
              <a:gd name="connsiteY1" fmla="*/ 16067 h 3167635"/>
              <a:gd name="connsiteX2" fmla="*/ 463606 w 2807788"/>
              <a:gd name="connsiteY2" fmla="*/ 183044 h 3167635"/>
              <a:gd name="connsiteX3" fmla="*/ 201213 w 2807788"/>
              <a:gd name="connsiteY3" fmla="*/ 469291 h 3167635"/>
              <a:gd name="connsiteX4" fmla="*/ 66040 w 2807788"/>
              <a:gd name="connsiteY4" fmla="*/ 835051 h 3167635"/>
              <a:gd name="connsiteX5" fmla="*/ 2430 w 2807788"/>
              <a:gd name="connsiteY5" fmla="*/ 1471156 h 3167635"/>
              <a:gd name="connsiteX6" fmla="*/ 145553 w 2807788"/>
              <a:gd name="connsiteY6" fmla="*/ 1836916 h 3167635"/>
              <a:gd name="connsiteX7" fmla="*/ 797560 w 2807788"/>
              <a:gd name="connsiteY7" fmla="*/ 1924380 h 3167635"/>
              <a:gd name="connsiteX8" fmla="*/ 869122 w 2807788"/>
              <a:gd name="connsiteY8" fmla="*/ 2194724 h 3167635"/>
              <a:gd name="connsiteX9" fmla="*/ 797560 w 2807788"/>
              <a:gd name="connsiteY9" fmla="*/ 2504825 h 3167635"/>
              <a:gd name="connsiteX10" fmla="*/ 996343 w 2807788"/>
              <a:gd name="connsiteY10" fmla="*/ 2727462 h 3167635"/>
              <a:gd name="connsiteX11" fmla="*/ 1139467 w 2807788"/>
              <a:gd name="connsiteY11" fmla="*/ 2822878 h 3167635"/>
              <a:gd name="connsiteX12" fmla="*/ 1696058 w 2807788"/>
              <a:gd name="connsiteY12" fmla="*/ 2942147 h 3167635"/>
              <a:gd name="connsiteX13" fmla="*/ 2689971 w 2807788"/>
              <a:gd name="connsiteY13" fmla="*/ 3077319 h 3167635"/>
              <a:gd name="connsiteX14" fmla="*/ 2769484 w 2807788"/>
              <a:gd name="connsiteY14" fmla="*/ 3156832 h 3167635"/>
              <a:gd name="connsiteX15" fmla="*/ 2515042 w 2807788"/>
              <a:gd name="connsiteY15" fmla="*/ 3164784 h 316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7788" h="3167635">
                <a:moveTo>
                  <a:pt x="240969" y="16067"/>
                </a:moveTo>
                <a:cubicBezTo>
                  <a:pt x="349637" y="2152"/>
                  <a:pt x="458305" y="-11762"/>
                  <a:pt x="495411" y="16067"/>
                </a:cubicBezTo>
                <a:cubicBezTo>
                  <a:pt x="532517" y="43896"/>
                  <a:pt x="512639" y="107507"/>
                  <a:pt x="463606" y="183044"/>
                </a:cubicBezTo>
                <a:cubicBezTo>
                  <a:pt x="414573" y="258581"/>
                  <a:pt x="267474" y="360623"/>
                  <a:pt x="201213" y="469291"/>
                </a:cubicBezTo>
                <a:cubicBezTo>
                  <a:pt x="134952" y="577959"/>
                  <a:pt x="99170" y="668074"/>
                  <a:pt x="66040" y="835051"/>
                </a:cubicBezTo>
                <a:cubicBezTo>
                  <a:pt x="32909" y="1002029"/>
                  <a:pt x="-10822" y="1304179"/>
                  <a:pt x="2430" y="1471156"/>
                </a:cubicBezTo>
                <a:cubicBezTo>
                  <a:pt x="15682" y="1638133"/>
                  <a:pt x="13031" y="1761379"/>
                  <a:pt x="145553" y="1836916"/>
                </a:cubicBezTo>
                <a:cubicBezTo>
                  <a:pt x="278075" y="1912453"/>
                  <a:pt x="676965" y="1864745"/>
                  <a:pt x="797560" y="1924380"/>
                </a:cubicBezTo>
                <a:cubicBezTo>
                  <a:pt x="918155" y="1984015"/>
                  <a:pt x="869122" y="2097983"/>
                  <a:pt x="869122" y="2194724"/>
                </a:cubicBezTo>
                <a:cubicBezTo>
                  <a:pt x="869122" y="2291465"/>
                  <a:pt x="776357" y="2416035"/>
                  <a:pt x="797560" y="2504825"/>
                </a:cubicBezTo>
                <a:cubicBezTo>
                  <a:pt x="818763" y="2593615"/>
                  <a:pt x="939359" y="2674453"/>
                  <a:pt x="996343" y="2727462"/>
                </a:cubicBezTo>
                <a:cubicBezTo>
                  <a:pt x="1053327" y="2780471"/>
                  <a:pt x="1022848" y="2787097"/>
                  <a:pt x="1139467" y="2822878"/>
                </a:cubicBezTo>
                <a:cubicBezTo>
                  <a:pt x="1256086" y="2858659"/>
                  <a:pt x="1437641" y="2899740"/>
                  <a:pt x="1696058" y="2942147"/>
                </a:cubicBezTo>
                <a:cubicBezTo>
                  <a:pt x="1954475" y="2984554"/>
                  <a:pt x="2511067" y="3041538"/>
                  <a:pt x="2689971" y="3077319"/>
                </a:cubicBezTo>
                <a:cubicBezTo>
                  <a:pt x="2868875" y="3113100"/>
                  <a:pt x="2798639" y="3142255"/>
                  <a:pt x="2769484" y="3156832"/>
                </a:cubicBezTo>
                <a:cubicBezTo>
                  <a:pt x="2740329" y="3171410"/>
                  <a:pt x="2627685" y="3168097"/>
                  <a:pt x="2515042" y="3164784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88" name="Ellipse 287"/>
          <p:cNvSpPr/>
          <p:nvPr/>
        </p:nvSpPr>
        <p:spPr bwMode="auto">
          <a:xfrm>
            <a:off x="5324571" y="4603059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289" name="Connecteur droit avec flèche 288"/>
          <p:cNvCxnSpPr>
            <a:endCxn id="272" idx="1"/>
          </p:cNvCxnSpPr>
          <p:nvPr/>
        </p:nvCxnSpPr>
        <p:spPr bwMode="auto">
          <a:xfrm flipV="1">
            <a:off x="6464826" y="3282521"/>
            <a:ext cx="2782057" cy="36447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90" name="Connecteur droit avec flèche 289"/>
          <p:cNvCxnSpPr>
            <a:endCxn id="275" idx="1"/>
          </p:cNvCxnSpPr>
          <p:nvPr/>
        </p:nvCxnSpPr>
        <p:spPr bwMode="auto">
          <a:xfrm flipV="1">
            <a:off x="6424419" y="3792041"/>
            <a:ext cx="2836840" cy="19810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92" name="Ellipse 291"/>
          <p:cNvSpPr/>
          <p:nvPr/>
        </p:nvSpPr>
        <p:spPr bwMode="auto">
          <a:xfrm>
            <a:off x="7751999" y="3343070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93" name="Ellipse 292"/>
          <p:cNvSpPr/>
          <p:nvPr/>
        </p:nvSpPr>
        <p:spPr bwMode="auto">
          <a:xfrm>
            <a:off x="7802690" y="3781331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grpSp>
        <p:nvGrpSpPr>
          <p:cNvPr id="295" name="Groupe 294"/>
          <p:cNvGrpSpPr/>
          <p:nvPr/>
        </p:nvGrpSpPr>
        <p:grpSpPr>
          <a:xfrm>
            <a:off x="5816647" y="5675845"/>
            <a:ext cx="755104" cy="215444"/>
            <a:chOff x="2221523" y="4825549"/>
            <a:chExt cx="4894384" cy="1011588"/>
          </a:xfrm>
        </p:grpSpPr>
        <p:sp>
          <p:nvSpPr>
            <p:cNvPr id="296" name="Rectangle 295"/>
            <p:cNvSpPr/>
            <p:nvPr/>
          </p:nvSpPr>
          <p:spPr bwMode="auto">
            <a:xfrm>
              <a:off x="2494089" y="4872991"/>
              <a:ext cx="4349261" cy="93726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1400" dirty="0"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2221523" y="4825549"/>
              <a:ext cx="4894384" cy="10115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1400" b="1" i="1" spc="-150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S</a:t>
              </a:r>
              <a:r>
                <a:rPr lang="fr-FR" sz="1400" b="1" i="1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MART</a:t>
              </a:r>
            </a:p>
          </p:txBody>
        </p:sp>
      </p:grpSp>
      <p:sp>
        <p:nvSpPr>
          <p:cNvPr id="299" name="Ellipse 298"/>
          <p:cNvSpPr/>
          <p:nvPr/>
        </p:nvSpPr>
        <p:spPr bwMode="auto">
          <a:xfrm>
            <a:off x="3512034" y="1630571"/>
            <a:ext cx="197617" cy="21955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ea typeface="ＭＳ Ｐゴシック" pitchFamily="-112" charset="-128"/>
              </a:rPr>
              <a:t>7</a:t>
            </a:r>
            <a:endParaRPr lang="en-CA" sz="1200" dirty="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300" name="Rectangle 299"/>
          <p:cNvSpPr/>
          <p:nvPr/>
        </p:nvSpPr>
        <p:spPr bwMode="auto">
          <a:xfrm>
            <a:off x="3568884" y="1845254"/>
            <a:ext cx="97993" cy="573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88" name="Arc 187"/>
          <p:cNvSpPr/>
          <p:nvPr/>
        </p:nvSpPr>
        <p:spPr bwMode="auto">
          <a:xfrm rot="19104665">
            <a:off x="1541149" y="3098832"/>
            <a:ext cx="1955769" cy="426097"/>
          </a:xfrm>
          <a:prstGeom prst="arc">
            <a:avLst>
              <a:gd name="adj1" fmla="val 10593503"/>
              <a:gd name="adj2" fmla="val 0"/>
            </a:avLst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02" name="ZoneTexte 201"/>
          <p:cNvSpPr txBox="1"/>
          <p:nvPr/>
        </p:nvSpPr>
        <p:spPr>
          <a:xfrm rot="19565628">
            <a:off x="3646948" y="1384246"/>
            <a:ext cx="830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10111100</a:t>
            </a:r>
          </a:p>
        </p:txBody>
      </p:sp>
      <p:sp>
        <p:nvSpPr>
          <p:cNvPr id="226" name="ZoneTexte 225"/>
          <p:cNvSpPr txBox="1"/>
          <p:nvPr/>
        </p:nvSpPr>
        <p:spPr>
          <a:xfrm rot="18976362">
            <a:off x="1802493" y="3032086"/>
            <a:ext cx="830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10111100</a:t>
            </a:r>
          </a:p>
        </p:txBody>
      </p:sp>
      <p:sp>
        <p:nvSpPr>
          <p:cNvPr id="6" name="Forme libre 5"/>
          <p:cNvSpPr/>
          <p:nvPr/>
        </p:nvSpPr>
        <p:spPr bwMode="auto">
          <a:xfrm>
            <a:off x="3296512" y="1519248"/>
            <a:ext cx="1002494" cy="1165717"/>
          </a:xfrm>
          <a:custGeom>
            <a:avLst/>
            <a:gdLst>
              <a:gd name="connsiteX0" fmla="*/ 946205 w 946205"/>
              <a:gd name="connsiteY0" fmla="*/ 0 h 1144988"/>
              <a:gd name="connsiteX1" fmla="*/ 429370 w 946205"/>
              <a:gd name="connsiteY1" fmla="*/ 349857 h 1144988"/>
              <a:gd name="connsiteX2" fmla="*/ 286247 w 946205"/>
              <a:gd name="connsiteY2" fmla="*/ 683812 h 1144988"/>
              <a:gd name="connsiteX3" fmla="*/ 262393 w 946205"/>
              <a:gd name="connsiteY3" fmla="*/ 970059 h 1144988"/>
              <a:gd name="connsiteX4" fmla="*/ 0 w 946205"/>
              <a:gd name="connsiteY4" fmla="*/ 1144988 h 114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205" h="1144988">
                <a:moveTo>
                  <a:pt x="946205" y="0"/>
                </a:moveTo>
                <a:cubicBezTo>
                  <a:pt x="742784" y="117944"/>
                  <a:pt x="539363" y="235888"/>
                  <a:pt x="429370" y="349857"/>
                </a:cubicBezTo>
                <a:cubicBezTo>
                  <a:pt x="319377" y="463826"/>
                  <a:pt x="314076" y="580445"/>
                  <a:pt x="286247" y="683812"/>
                </a:cubicBezTo>
                <a:cubicBezTo>
                  <a:pt x="258418" y="787179"/>
                  <a:pt x="310101" y="893196"/>
                  <a:pt x="262393" y="970059"/>
                </a:cubicBezTo>
                <a:cubicBezTo>
                  <a:pt x="214685" y="1046922"/>
                  <a:pt x="107342" y="1095955"/>
                  <a:pt x="0" y="1144988"/>
                </a:cubicBezTo>
              </a:path>
            </a:pathLst>
          </a:custGeom>
          <a:noFill/>
          <a:ln w="44450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491425" y="2393339"/>
            <a:ext cx="794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12x4Gb/s</a:t>
            </a:r>
          </a:p>
        </p:txBody>
      </p:sp>
    </p:spTree>
    <p:extLst>
      <p:ext uri="{BB962C8B-B14F-4D97-AF65-F5344CB8AC3E}">
        <p14:creationId xmlns:p14="http://schemas.microsoft.com/office/powerpoint/2010/main" val="153498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/>
      <p:bldP spid="2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579659" y="3848437"/>
            <a:ext cx="1353384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Zynq-7000 SoCs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608" y="4142093"/>
            <a:ext cx="1261202" cy="225020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290" y="2913051"/>
            <a:ext cx="2505456" cy="24432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306" y="3260037"/>
            <a:ext cx="1813326" cy="2161231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590" y="3236183"/>
            <a:ext cx="437984" cy="217949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 bwMode="auto">
          <a:xfrm>
            <a:off x="7055588" y="2632939"/>
            <a:ext cx="803337" cy="2797804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7034253" y="2650874"/>
            <a:ext cx="85060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/>
              <a:t>SMART</a:t>
            </a:r>
          </a:p>
          <a:p>
            <a:pPr algn="ctr"/>
            <a:r>
              <a:rPr lang="en-US" sz="1100" b="1" dirty="0"/>
              <a:t>MCH</a:t>
            </a:r>
          </a:p>
          <a:p>
            <a:pPr algn="ctr"/>
            <a:r>
              <a:rPr lang="en-US" sz="1000" b="1" dirty="0"/>
              <a:t>1</a:t>
            </a:r>
            <a:r>
              <a:rPr lang="en-US" sz="1000" b="1" baseline="30000" dirty="0"/>
              <a:t>st</a:t>
            </a:r>
            <a:r>
              <a:rPr lang="en-US" sz="1000" b="1" dirty="0"/>
              <a:t> candidate</a:t>
            </a:r>
          </a:p>
        </p:txBody>
      </p:sp>
      <p:sp>
        <p:nvSpPr>
          <p:cNvPr id="29" name="Rectangle à coins arrondis 28"/>
          <p:cNvSpPr/>
          <p:nvPr/>
        </p:nvSpPr>
        <p:spPr bwMode="auto">
          <a:xfrm>
            <a:off x="7469453" y="3818086"/>
            <a:ext cx="372333" cy="190982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487817" y="3821994"/>
            <a:ext cx="36505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(984)</a:t>
            </a:r>
          </a:p>
        </p:txBody>
      </p:sp>
      <p:sp>
        <p:nvSpPr>
          <p:cNvPr id="31" name="Rectangle à coins arrondis 30"/>
          <p:cNvSpPr/>
          <p:nvPr/>
        </p:nvSpPr>
        <p:spPr bwMode="auto">
          <a:xfrm>
            <a:off x="7106037" y="5095902"/>
            <a:ext cx="317830" cy="175814"/>
          </a:xfrm>
          <a:prstGeom prst="round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890402" y="105755"/>
            <a:ext cx="486864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Zynq-7000 vs Zynq UltraSCALE+ ZU19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vs latest Kintex UltraSCALE+ KU19P</a:t>
            </a:r>
          </a:p>
        </p:txBody>
      </p:sp>
      <p:sp>
        <p:nvSpPr>
          <p:cNvPr id="33" name="Rectangle à coins arrondis 32"/>
          <p:cNvSpPr/>
          <p:nvPr/>
        </p:nvSpPr>
        <p:spPr bwMode="auto">
          <a:xfrm>
            <a:off x="7097067" y="4031312"/>
            <a:ext cx="318849" cy="154010"/>
          </a:xfrm>
          <a:prstGeom prst="round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3631097" y="3753023"/>
            <a:ext cx="13517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SMART AMC</a:t>
            </a:r>
          </a:p>
          <a:p>
            <a:r>
              <a:rPr lang="en-US" sz="1000" dirty="0"/>
              <a:t>ROUTER |     HUB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3693686" y="6288284"/>
            <a:ext cx="66097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00" dirty="0"/>
              <a:t>16 x GTX |</a:t>
            </a: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6512" y="4150584"/>
            <a:ext cx="1336732" cy="2210464"/>
          </a:xfrm>
          <a:prstGeom prst="rect">
            <a:avLst/>
          </a:prstGeom>
        </p:spPr>
      </p:pic>
      <p:sp>
        <p:nvSpPr>
          <p:cNvPr id="36" name="Rectangle à coins arrondis 35"/>
          <p:cNvSpPr/>
          <p:nvPr/>
        </p:nvSpPr>
        <p:spPr bwMode="auto">
          <a:xfrm>
            <a:off x="4472354" y="5597718"/>
            <a:ext cx="421419" cy="103373"/>
          </a:xfrm>
          <a:prstGeom prst="roundRect">
            <a:avLst/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3702658" y="3768924"/>
            <a:ext cx="1335819" cy="2751147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375120" y="6299778"/>
            <a:ext cx="552893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00" dirty="0"/>
              <a:t>16 x GTX</a:t>
            </a:r>
          </a:p>
        </p:txBody>
      </p:sp>
      <p:sp>
        <p:nvSpPr>
          <p:cNvPr id="39" name="Rectangle à coins arrondis 38"/>
          <p:cNvSpPr/>
          <p:nvPr/>
        </p:nvSpPr>
        <p:spPr bwMode="auto">
          <a:xfrm>
            <a:off x="4390155" y="6350037"/>
            <a:ext cx="584167" cy="162129"/>
          </a:xfrm>
          <a:prstGeom prst="round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4644" y="723457"/>
            <a:ext cx="972710" cy="466090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1869" y="1439187"/>
            <a:ext cx="425096" cy="292608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7619" y="1439186"/>
            <a:ext cx="1444035" cy="2902226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 bwMode="auto">
          <a:xfrm>
            <a:off x="9507110" y="779228"/>
            <a:ext cx="1065474" cy="3601942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46" name="Rectangle à coins arrondis 45"/>
          <p:cNvSpPr/>
          <p:nvPr/>
        </p:nvSpPr>
        <p:spPr bwMode="auto">
          <a:xfrm>
            <a:off x="9951587" y="2237100"/>
            <a:ext cx="589193" cy="190982"/>
          </a:xfrm>
          <a:prstGeom prst="round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47" name="Rectangle à coins arrondis 46"/>
          <p:cNvSpPr/>
          <p:nvPr/>
        </p:nvSpPr>
        <p:spPr bwMode="auto">
          <a:xfrm>
            <a:off x="9960864" y="2449003"/>
            <a:ext cx="571965" cy="151075"/>
          </a:xfrm>
          <a:prstGeom prst="round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9978590" y="220251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/>
              <a:t>1728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10059428" y="2386718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/>
              <a:t>288</a:t>
            </a:r>
          </a:p>
        </p:txBody>
      </p:sp>
      <p:sp>
        <p:nvSpPr>
          <p:cNvPr id="50" name="Rectangle à coins arrondis 49"/>
          <p:cNvSpPr/>
          <p:nvPr/>
        </p:nvSpPr>
        <p:spPr bwMode="auto">
          <a:xfrm>
            <a:off x="7463623" y="4039264"/>
            <a:ext cx="365760" cy="159026"/>
          </a:xfrm>
          <a:prstGeom prst="round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7484529" y="3978305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128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9723120" y="876357"/>
            <a:ext cx="850604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/>
              <a:t>SMART</a:t>
            </a:r>
          </a:p>
          <a:p>
            <a:pPr algn="ctr"/>
            <a:r>
              <a:rPr lang="en-US" sz="1100" b="1" dirty="0"/>
              <a:t>MCH</a:t>
            </a:r>
          </a:p>
          <a:p>
            <a:pPr algn="ctr"/>
            <a:r>
              <a:rPr lang="en-US" sz="1100" b="1" dirty="0"/>
              <a:t>2</a:t>
            </a:r>
            <a:r>
              <a:rPr lang="en-US" sz="1100" b="1" baseline="30000" dirty="0"/>
              <a:t>nd</a:t>
            </a:r>
            <a:r>
              <a:rPr lang="en-US" sz="1100" b="1" dirty="0"/>
              <a:t> </a:t>
            </a:r>
            <a:r>
              <a:rPr lang="en-US" sz="1000" b="1" dirty="0"/>
              <a:t>candidate</a:t>
            </a:r>
          </a:p>
        </p:txBody>
      </p:sp>
      <p:sp>
        <p:nvSpPr>
          <p:cNvPr id="53" name="Rectangle à coins arrondis 52"/>
          <p:cNvSpPr/>
          <p:nvPr/>
        </p:nvSpPr>
        <p:spPr bwMode="auto">
          <a:xfrm>
            <a:off x="9540463" y="4182826"/>
            <a:ext cx="317830" cy="175814"/>
          </a:xfrm>
          <a:prstGeom prst="round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54" name="Rectangle à coins arrondis 53"/>
          <p:cNvSpPr/>
          <p:nvPr/>
        </p:nvSpPr>
        <p:spPr bwMode="auto">
          <a:xfrm>
            <a:off x="9552272" y="3672523"/>
            <a:ext cx="317830" cy="175814"/>
          </a:xfrm>
          <a:prstGeom prst="round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56" name="Connecteur droit 55"/>
          <p:cNvCxnSpPr/>
          <p:nvPr/>
        </p:nvCxnSpPr>
        <p:spPr bwMode="auto">
          <a:xfrm flipH="1" flipV="1">
            <a:off x="10270436" y="2615980"/>
            <a:ext cx="7951" cy="19083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dash"/>
            <a:round/>
            <a:headEnd type="triangle" w="med" len="med"/>
            <a:tailEnd type="none" w="med" len="med"/>
          </a:ln>
          <a:effectLst/>
        </p:spPr>
      </p:cxnSp>
      <p:sp>
        <p:nvSpPr>
          <p:cNvPr id="58" name="ZoneTexte 57"/>
          <p:cNvSpPr txBox="1"/>
          <p:nvPr/>
        </p:nvSpPr>
        <p:spPr>
          <a:xfrm>
            <a:off x="9532810" y="4501765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Up to 2016 FIFO’s</a:t>
            </a:r>
          </a:p>
          <a:p>
            <a:pPr algn="ctr"/>
            <a:r>
              <a:rPr lang="en-US" sz="1000" b="1" dirty="0"/>
              <a:t>ready</a:t>
            </a:r>
            <a:r>
              <a:rPr lang="fr-FR" sz="1000" b="1" dirty="0"/>
              <a:t> to use</a:t>
            </a:r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7628252" y="-431722"/>
            <a:ext cx="309667" cy="3432147"/>
          </a:xfrm>
          <a:prstGeom prst="rect">
            <a:avLst/>
          </a:prstGeom>
        </p:spPr>
      </p:pic>
      <p:sp>
        <p:nvSpPr>
          <p:cNvPr id="66" name="Forme libre 65"/>
          <p:cNvSpPr/>
          <p:nvPr/>
        </p:nvSpPr>
        <p:spPr bwMode="auto">
          <a:xfrm>
            <a:off x="4887401" y="3959751"/>
            <a:ext cx="874644" cy="1598211"/>
          </a:xfrm>
          <a:custGeom>
            <a:avLst/>
            <a:gdLst>
              <a:gd name="connsiteX0" fmla="*/ 0 w 1423283"/>
              <a:gd name="connsiteY0" fmla="*/ 1224501 h 1224501"/>
              <a:gd name="connsiteX1" fmla="*/ 803082 w 1423283"/>
              <a:gd name="connsiteY1" fmla="*/ 206734 h 1224501"/>
              <a:gd name="connsiteX2" fmla="*/ 1423283 w 1423283"/>
              <a:gd name="connsiteY2" fmla="*/ 0 h 122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3283" h="1224501">
                <a:moveTo>
                  <a:pt x="0" y="1224501"/>
                </a:moveTo>
                <a:cubicBezTo>
                  <a:pt x="282934" y="817659"/>
                  <a:pt x="565868" y="410817"/>
                  <a:pt x="803082" y="206734"/>
                </a:cubicBezTo>
                <a:cubicBezTo>
                  <a:pt x="1040296" y="2651"/>
                  <a:pt x="1231789" y="1325"/>
                  <a:pt x="1423283" y="0"/>
                </a:cubicBezTo>
              </a:path>
            </a:pathLst>
          </a:cu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lg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7" name="Forme libre 66"/>
          <p:cNvSpPr/>
          <p:nvPr/>
        </p:nvSpPr>
        <p:spPr bwMode="auto">
          <a:xfrm>
            <a:off x="7806856" y="2332235"/>
            <a:ext cx="641927" cy="1468489"/>
          </a:xfrm>
          <a:custGeom>
            <a:avLst/>
            <a:gdLst>
              <a:gd name="connsiteX0" fmla="*/ 0 w 1423283"/>
              <a:gd name="connsiteY0" fmla="*/ 1224501 h 1224501"/>
              <a:gd name="connsiteX1" fmla="*/ 803082 w 1423283"/>
              <a:gd name="connsiteY1" fmla="*/ 206734 h 1224501"/>
              <a:gd name="connsiteX2" fmla="*/ 1423283 w 1423283"/>
              <a:gd name="connsiteY2" fmla="*/ 0 h 122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3283" h="1224501">
                <a:moveTo>
                  <a:pt x="0" y="1224501"/>
                </a:moveTo>
                <a:cubicBezTo>
                  <a:pt x="282934" y="817659"/>
                  <a:pt x="565868" y="410817"/>
                  <a:pt x="803082" y="206734"/>
                </a:cubicBezTo>
                <a:cubicBezTo>
                  <a:pt x="1040296" y="2651"/>
                  <a:pt x="1231789" y="1325"/>
                  <a:pt x="1423283" y="0"/>
                </a:cubicBezTo>
              </a:path>
            </a:pathLst>
          </a:cu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lg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69" name="Connecteur droit 68"/>
          <p:cNvCxnSpPr/>
          <p:nvPr/>
        </p:nvCxnSpPr>
        <p:spPr bwMode="auto">
          <a:xfrm>
            <a:off x="7058971" y="3148983"/>
            <a:ext cx="810170" cy="19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Connecteur droit 69"/>
          <p:cNvCxnSpPr/>
          <p:nvPr/>
        </p:nvCxnSpPr>
        <p:spPr bwMode="auto">
          <a:xfrm>
            <a:off x="9532290" y="1432560"/>
            <a:ext cx="1040295" cy="662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ZoneTexte 2"/>
          <p:cNvSpPr txBox="1"/>
          <p:nvPr/>
        </p:nvSpPr>
        <p:spPr>
          <a:xfrm>
            <a:off x="6286150" y="3098637"/>
            <a:ext cx="7344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Device</a:t>
            </a:r>
            <a:r>
              <a:rPr lang="fr-FR" sz="800" dirty="0"/>
              <a:t> </a:t>
            </a:r>
            <a:r>
              <a:rPr lang="en-GB" sz="800" dirty="0"/>
              <a:t>Name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003431" y="3093759"/>
            <a:ext cx="5148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ZU19EG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03293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 animBg="1"/>
      <p:bldP spid="30" grpId="0"/>
      <p:bldP spid="31" grpId="0" animBg="1"/>
      <p:bldP spid="33" grpId="0" animBg="1"/>
      <p:bldP spid="39" grpId="0" animBg="1"/>
      <p:bldP spid="45" grpId="0" animBg="1"/>
      <p:bldP spid="46" grpId="0" animBg="1"/>
      <p:bldP spid="47" grpId="0" animBg="1"/>
      <p:bldP spid="48" grpId="0"/>
      <p:bldP spid="49" grpId="0"/>
      <p:bldP spid="50" grpId="0" animBg="1"/>
      <p:bldP spid="51" grpId="0"/>
      <p:bldP spid="52" grpId="0"/>
      <p:bldP spid="53" grpId="0" animBg="1"/>
      <p:bldP spid="54" grpId="0" animBg="1"/>
      <p:bldP spid="58" grpId="0"/>
      <p:bldP spid="66" grpId="0" animBg="1"/>
      <p:bldP spid="67" grpId="0" animBg="1"/>
      <p:bldP spid="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726663"/>
            <a:ext cx="8804366" cy="35150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90" y="1834364"/>
            <a:ext cx="906779" cy="24459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34" y="672232"/>
            <a:ext cx="1803713" cy="11140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3936274" y="2974440"/>
            <a:ext cx="2002972" cy="10363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178731" y="4137034"/>
            <a:ext cx="2002972" cy="103632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Flèche vers le bas 5"/>
          <p:cNvSpPr/>
          <p:nvPr/>
        </p:nvSpPr>
        <p:spPr bwMode="auto">
          <a:xfrm rot="18136130">
            <a:off x="6017564" y="3665453"/>
            <a:ext cx="295149" cy="849314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8412480" y="2974440"/>
            <a:ext cx="2002972" cy="103632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7" name="Flèche vers le bas 6"/>
          <p:cNvSpPr/>
          <p:nvPr/>
        </p:nvSpPr>
        <p:spPr bwMode="auto">
          <a:xfrm rot="14263168">
            <a:off x="8172936" y="3669807"/>
            <a:ext cx="295149" cy="849314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ctrTitle" idx="4294967295"/>
          </p:nvPr>
        </p:nvSpPr>
        <p:spPr>
          <a:xfrm>
            <a:off x="4105105" y="143002"/>
            <a:ext cx="4120066" cy="332279"/>
          </a:xfrm>
        </p:spPr>
        <p:txBody>
          <a:bodyPr vert="horz" lIns="0" tIns="0" rIns="0" bIns="0" rtlCol="0" anchor="b">
            <a:normAutofit/>
          </a:bodyPr>
          <a:lstStyle/>
          <a:p>
            <a:pPr eaLnBrk="1" hangingPunct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 provider for SMART MCH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2772" y="6066564"/>
            <a:ext cx="2645228" cy="498690"/>
          </a:xfrm>
          <a:prstGeom prst="rect">
            <a:avLst/>
          </a:prstGeom>
        </p:spPr>
      </p:pic>
      <p:sp>
        <p:nvSpPr>
          <p:cNvPr id="18" name="Flèche vers le bas 17"/>
          <p:cNvSpPr/>
          <p:nvPr/>
        </p:nvSpPr>
        <p:spPr bwMode="auto">
          <a:xfrm>
            <a:off x="9280249" y="5548009"/>
            <a:ext cx="295149" cy="509264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9187" y="2979666"/>
            <a:ext cx="506421" cy="34391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031" y="4840347"/>
            <a:ext cx="513492" cy="32317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483" y="3639203"/>
            <a:ext cx="543355" cy="36789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8407" y="4017996"/>
            <a:ext cx="1528418" cy="8147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9377" y="4813332"/>
            <a:ext cx="1072763" cy="74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7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3" grpId="0" animBg="1"/>
      <p:bldP spid="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801" y="678814"/>
            <a:ext cx="7041848" cy="582385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1" name="Titre 1"/>
          <p:cNvSpPr txBox="1">
            <a:spLocks/>
          </p:cNvSpPr>
          <p:nvPr/>
        </p:nvSpPr>
        <p:spPr bwMode="auto">
          <a:xfrm>
            <a:off x="2311180" y="112726"/>
            <a:ext cx="6726803" cy="40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SMART MCH - SOM block diagram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 bwMode="auto">
          <a:xfrm>
            <a:off x="6657474" y="3601452"/>
            <a:ext cx="10026" cy="71019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7" name="ZoneTexte 6"/>
          <p:cNvSpPr txBox="1"/>
          <p:nvPr/>
        </p:nvSpPr>
        <p:spPr>
          <a:xfrm>
            <a:off x="6680201" y="3835400"/>
            <a:ext cx="722955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rIns="0" rtlCol="0">
            <a:spAutoFit/>
          </a:bodyPr>
          <a:lstStyle/>
          <a:p>
            <a:r>
              <a:rPr lang="en-US" sz="600" b="1" dirty="0"/>
              <a:t>QUAD BYTE TRANSFER</a:t>
            </a:r>
          </a:p>
        </p:txBody>
      </p:sp>
      <p:pic>
        <p:nvPicPr>
          <p:cNvPr id="6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9115" y="4954553"/>
            <a:ext cx="492087" cy="56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437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886" y="977791"/>
            <a:ext cx="4996203" cy="49445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563264" y="5257717"/>
            <a:ext cx="166182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dirty="0"/>
              <a:t>(4 rows x 60 balls &amp;</a:t>
            </a:r>
          </a:p>
          <a:p>
            <a:pPr algn="ctr"/>
            <a:r>
              <a:rPr lang="en-US" sz="1200" dirty="0"/>
              <a:t> 4 rows x 20 balls)</a:t>
            </a:r>
          </a:p>
          <a:p>
            <a:pPr algn="ctr"/>
            <a:endParaRPr lang="en-US" sz="1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415" y="682244"/>
            <a:ext cx="1548437" cy="45999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774305" y="4946705"/>
            <a:ext cx="1122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 connectors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100" y="512749"/>
            <a:ext cx="2007703" cy="293905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273" y="3490192"/>
            <a:ext cx="1994517" cy="2927298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 bwMode="auto">
          <a:xfrm flipV="1">
            <a:off x="4696570" y="2456953"/>
            <a:ext cx="1630018" cy="16061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itre 1"/>
          <p:cNvSpPr txBox="1">
            <a:spLocks/>
          </p:cNvSpPr>
          <p:nvPr/>
        </p:nvSpPr>
        <p:spPr bwMode="auto">
          <a:xfrm>
            <a:off x="2708745" y="72970"/>
            <a:ext cx="5669281" cy="41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SMART MCH - SOM top &amp; bottom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 bwMode="auto">
          <a:xfrm flipH="1">
            <a:off x="3050650" y="4579952"/>
            <a:ext cx="2043484" cy="23853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Connecteur droit avec flèche 18"/>
          <p:cNvCxnSpPr/>
          <p:nvPr/>
        </p:nvCxnSpPr>
        <p:spPr bwMode="auto">
          <a:xfrm flipH="1">
            <a:off x="3050649" y="4412974"/>
            <a:ext cx="524786" cy="34596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575" y="4161579"/>
            <a:ext cx="817659" cy="1035702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516049" y="5640707"/>
            <a:ext cx="1970598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dirty="0"/>
              <a:t>(4 banks x 2 rows of 30 pins)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524001" y="5154764"/>
            <a:ext cx="1730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 x 240 pin SAMTEC</a:t>
            </a:r>
          </a:p>
          <a:p>
            <a:r>
              <a:rPr lang="en-US" sz="1400" dirty="0"/>
              <a:t>QTH/QSH connectors</a:t>
            </a:r>
          </a:p>
        </p:txBody>
      </p:sp>
    </p:spTree>
    <p:extLst>
      <p:ext uri="{BB962C8B-B14F-4D97-AF65-F5344CB8AC3E}">
        <p14:creationId xmlns:p14="http://schemas.microsoft.com/office/powerpoint/2010/main" val="343305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26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8581" y="1024834"/>
            <a:ext cx="6227763" cy="5262562"/>
          </a:xfrm>
          <a:prstGeom prst="rect">
            <a:avLst/>
          </a:prstGeom>
          <a:solidFill>
            <a:srgbClr val="008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 flipV="1">
            <a:off x="2623806" y="989013"/>
            <a:ext cx="5457825" cy="82550"/>
          </a:xfrm>
          <a:prstGeom prst="rect">
            <a:avLst/>
          </a:prstGeom>
          <a:solidFill>
            <a:srgbClr val="FFCC00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33344" y="6238875"/>
            <a:ext cx="6118225" cy="714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064" name="Groupe 68"/>
          <p:cNvGrpSpPr>
            <a:grpSpLocks/>
          </p:cNvGrpSpPr>
          <p:nvPr/>
        </p:nvGrpSpPr>
        <p:grpSpPr bwMode="auto">
          <a:xfrm>
            <a:off x="8306742" y="1694942"/>
            <a:ext cx="692865" cy="685330"/>
            <a:chOff x="7209649" y="3509962"/>
            <a:chExt cx="1011245" cy="703526"/>
          </a:xfrm>
        </p:grpSpPr>
        <p:sp>
          <p:nvSpPr>
            <p:cNvPr id="61" name="Rectangle 60"/>
            <p:cNvSpPr/>
            <p:nvPr/>
          </p:nvSpPr>
          <p:spPr>
            <a:xfrm>
              <a:off x="7215213" y="3509962"/>
              <a:ext cx="1005681" cy="50528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24" name="ZoneTexte 67"/>
            <p:cNvSpPr txBox="1">
              <a:spLocks noChangeArrowheads="1"/>
            </p:cNvSpPr>
            <p:nvPr/>
          </p:nvSpPr>
          <p:spPr bwMode="auto">
            <a:xfrm>
              <a:off x="7209649" y="3534199"/>
              <a:ext cx="1005681" cy="679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GbE - RJ45 </a:t>
              </a:r>
              <a:r>
                <a:rPr lang="en-US" sz="1000" dirty="0">
                  <a:latin typeface="Calibri" pitchFamily="34" charset="0"/>
                </a:rPr>
                <a:t>+</a:t>
              </a:r>
            </a:p>
            <a:p>
              <a:pPr algn="ctr"/>
              <a:r>
                <a:rPr lang="en-US" sz="1100" dirty="0">
                  <a:latin typeface="Calibri" pitchFamily="34" charset="0"/>
                </a:rPr>
                <a:t>MAGNETICS</a:t>
              </a:r>
            </a:p>
            <a:p>
              <a:pPr algn="ctr"/>
              <a:endParaRPr lang="en-US" sz="1100" dirty="0">
                <a:latin typeface="Calibri" pitchFamily="34" charset="0"/>
              </a:endParaRPr>
            </a:p>
          </p:txBody>
        </p:sp>
      </p:grpSp>
      <p:grpSp>
        <p:nvGrpSpPr>
          <p:cNvPr id="2073" name="Groupe 130"/>
          <p:cNvGrpSpPr>
            <a:grpSpLocks/>
          </p:cNvGrpSpPr>
          <p:nvPr/>
        </p:nvGrpSpPr>
        <p:grpSpPr bwMode="auto">
          <a:xfrm>
            <a:off x="8081630" y="1022350"/>
            <a:ext cx="769938" cy="190500"/>
            <a:chOff x="7639075" y="1282921"/>
            <a:chExt cx="433390" cy="313617"/>
          </a:xfrm>
        </p:grpSpPr>
        <p:sp>
          <p:nvSpPr>
            <p:cNvPr id="27" name="Rectangle 26"/>
            <p:cNvSpPr/>
            <p:nvPr/>
          </p:nvSpPr>
          <p:spPr>
            <a:xfrm>
              <a:off x="7639075" y="1285535"/>
              <a:ext cx="433390" cy="31100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5" name="Connecteur droit 124"/>
            <p:cNvCxnSpPr>
              <a:endCxn id="27" idx="2"/>
            </p:cNvCxnSpPr>
            <p:nvPr/>
          </p:nvCxnSpPr>
          <p:spPr>
            <a:xfrm rot="16200000" flipH="1">
              <a:off x="7592145" y="1332465"/>
              <a:ext cx="311003" cy="2171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/>
            <p:cNvCxnSpPr>
              <a:endCxn id="27" idx="3"/>
            </p:cNvCxnSpPr>
            <p:nvPr/>
          </p:nvCxnSpPr>
          <p:spPr>
            <a:xfrm rot="16200000" flipH="1">
              <a:off x="7938691" y="1308570"/>
              <a:ext cx="159423" cy="1081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/>
            <p:cNvCxnSpPr/>
            <p:nvPr/>
          </p:nvCxnSpPr>
          <p:spPr>
            <a:xfrm rot="16200000" flipH="1">
              <a:off x="7741821" y="1330232"/>
              <a:ext cx="311003" cy="2216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4" name="Groupe 131"/>
          <p:cNvGrpSpPr>
            <a:grpSpLocks/>
          </p:cNvGrpSpPr>
          <p:nvPr/>
        </p:nvGrpSpPr>
        <p:grpSpPr bwMode="auto">
          <a:xfrm>
            <a:off x="8143544" y="6040482"/>
            <a:ext cx="708025" cy="190500"/>
            <a:chOff x="7639075" y="1282921"/>
            <a:chExt cx="433390" cy="313617"/>
          </a:xfrm>
        </p:grpSpPr>
        <p:sp>
          <p:nvSpPr>
            <p:cNvPr id="133" name="Rectangle 132"/>
            <p:cNvSpPr/>
            <p:nvPr/>
          </p:nvSpPr>
          <p:spPr>
            <a:xfrm>
              <a:off x="7639075" y="1286089"/>
              <a:ext cx="433390" cy="3104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4" name="Connecteur droit 133"/>
            <p:cNvCxnSpPr>
              <a:endCxn id="133" idx="2"/>
            </p:cNvCxnSpPr>
            <p:nvPr/>
          </p:nvCxnSpPr>
          <p:spPr>
            <a:xfrm rot="16200000" flipH="1">
              <a:off x="7592198" y="1332966"/>
              <a:ext cx="310449" cy="216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/>
            <p:cNvCxnSpPr>
              <a:endCxn id="133" idx="3"/>
            </p:cNvCxnSpPr>
            <p:nvPr/>
          </p:nvCxnSpPr>
          <p:spPr>
            <a:xfrm rot="16200000" flipH="1">
              <a:off x="7938852" y="1307701"/>
              <a:ext cx="158392" cy="1088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>
            <a:xfrm rot="16200000" flipH="1">
              <a:off x="7742330" y="1330537"/>
              <a:ext cx="310449" cy="2215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9" name="Group 96"/>
          <p:cNvGrpSpPr>
            <a:grpSpLocks/>
          </p:cNvGrpSpPr>
          <p:nvPr/>
        </p:nvGrpSpPr>
        <p:grpSpPr bwMode="auto">
          <a:xfrm>
            <a:off x="7999080" y="946151"/>
            <a:ext cx="287338" cy="352425"/>
            <a:chOff x="335" y="1394"/>
            <a:chExt cx="181" cy="222"/>
          </a:xfrm>
        </p:grpSpPr>
        <p:sp>
          <p:nvSpPr>
            <p:cNvPr id="2212" name="AutoShape 92"/>
            <p:cNvSpPr>
              <a:spLocks noChangeArrowheads="1"/>
            </p:cNvSpPr>
            <p:nvPr/>
          </p:nvSpPr>
          <p:spPr bwMode="auto">
            <a:xfrm>
              <a:off x="381" y="1452"/>
              <a:ext cx="102" cy="10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46 h 21600"/>
                <a:gd name="T26" fmla="*/ 18424 w 21600"/>
                <a:gd name="T27" fmla="*/ 1845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86" y="10800"/>
                  </a:moveTo>
                  <a:cubicBezTo>
                    <a:pt x="2986" y="15116"/>
                    <a:pt x="6484" y="18614"/>
                    <a:pt x="10800" y="18614"/>
                  </a:cubicBezTo>
                  <a:cubicBezTo>
                    <a:pt x="15116" y="18614"/>
                    <a:pt x="18614" y="15116"/>
                    <a:pt x="18614" y="10800"/>
                  </a:cubicBezTo>
                  <a:cubicBezTo>
                    <a:pt x="18614" y="6484"/>
                    <a:pt x="15116" y="2986"/>
                    <a:pt x="10800" y="2986"/>
                  </a:cubicBezTo>
                  <a:cubicBezTo>
                    <a:pt x="6484" y="2986"/>
                    <a:pt x="2986" y="6484"/>
                    <a:pt x="2986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13" name="Line 94"/>
            <p:cNvSpPr>
              <a:spLocks noChangeShapeType="1"/>
            </p:cNvSpPr>
            <p:nvPr/>
          </p:nvSpPr>
          <p:spPr bwMode="auto">
            <a:xfrm>
              <a:off x="431" y="1394"/>
              <a:ext cx="0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4" name="Line 95"/>
            <p:cNvSpPr>
              <a:spLocks noChangeShapeType="1"/>
            </p:cNvSpPr>
            <p:nvPr/>
          </p:nvSpPr>
          <p:spPr bwMode="auto">
            <a:xfrm>
              <a:off x="335" y="1507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080" name="Group 97"/>
          <p:cNvGrpSpPr>
            <a:grpSpLocks/>
          </p:cNvGrpSpPr>
          <p:nvPr/>
        </p:nvGrpSpPr>
        <p:grpSpPr bwMode="auto">
          <a:xfrm>
            <a:off x="8553119" y="5957933"/>
            <a:ext cx="287337" cy="352425"/>
            <a:chOff x="335" y="1394"/>
            <a:chExt cx="181" cy="222"/>
          </a:xfrm>
        </p:grpSpPr>
        <p:sp>
          <p:nvSpPr>
            <p:cNvPr id="2209" name="AutoShape 98"/>
            <p:cNvSpPr>
              <a:spLocks noChangeArrowheads="1"/>
            </p:cNvSpPr>
            <p:nvPr/>
          </p:nvSpPr>
          <p:spPr bwMode="auto">
            <a:xfrm>
              <a:off x="381" y="1452"/>
              <a:ext cx="102" cy="10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46 h 21600"/>
                <a:gd name="T26" fmla="*/ 18424 w 21600"/>
                <a:gd name="T27" fmla="*/ 1845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86" y="10800"/>
                  </a:moveTo>
                  <a:cubicBezTo>
                    <a:pt x="2986" y="15116"/>
                    <a:pt x="6484" y="18614"/>
                    <a:pt x="10800" y="18614"/>
                  </a:cubicBezTo>
                  <a:cubicBezTo>
                    <a:pt x="15116" y="18614"/>
                    <a:pt x="18614" y="15116"/>
                    <a:pt x="18614" y="10800"/>
                  </a:cubicBezTo>
                  <a:cubicBezTo>
                    <a:pt x="18614" y="6484"/>
                    <a:pt x="15116" y="2986"/>
                    <a:pt x="10800" y="2986"/>
                  </a:cubicBezTo>
                  <a:cubicBezTo>
                    <a:pt x="6484" y="2986"/>
                    <a:pt x="2986" y="6484"/>
                    <a:pt x="2986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10" name="Line 99"/>
            <p:cNvSpPr>
              <a:spLocks noChangeShapeType="1"/>
            </p:cNvSpPr>
            <p:nvPr/>
          </p:nvSpPr>
          <p:spPr bwMode="auto">
            <a:xfrm>
              <a:off x="431" y="1394"/>
              <a:ext cx="0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1" name="Line 100"/>
            <p:cNvSpPr>
              <a:spLocks noChangeShapeType="1"/>
            </p:cNvSpPr>
            <p:nvPr/>
          </p:nvSpPr>
          <p:spPr bwMode="auto">
            <a:xfrm>
              <a:off x="335" y="1507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58" name="Rectangle 257"/>
          <p:cNvSpPr/>
          <p:nvPr/>
        </p:nvSpPr>
        <p:spPr>
          <a:xfrm>
            <a:off x="2596791" y="3398798"/>
            <a:ext cx="260350" cy="39052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102" name="Groupe 286"/>
          <p:cNvGrpSpPr>
            <a:grpSpLocks/>
          </p:cNvGrpSpPr>
          <p:nvPr/>
        </p:nvGrpSpPr>
        <p:grpSpPr bwMode="auto">
          <a:xfrm>
            <a:off x="7584743" y="6054869"/>
            <a:ext cx="518091" cy="322275"/>
            <a:chOff x="1005423" y="2643182"/>
            <a:chExt cx="517583" cy="322295"/>
          </a:xfrm>
        </p:grpSpPr>
        <p:sp>
          <p:nvSpPr>
            <p:cNvPr id="280" name="Rectangle 279"/>
            <p:cNvSpPr/>
            <p:nvPr/>
          </p:nvSpPr>
          <p:spPr>
            <a:xfrm>
              <a:off x="1184634" y="2643182"/>
              <a:ext cx="172868" cy="15717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82" name="Connecteur droit 281"/>
            <p:cNvCxnSpPr/>
            <p:nvPr/>
          </p:nvCxnSpPr>
          <p:spPr>
            <a:xfrm rot="10800000">
              <a:off x="1184634" y="2708274"/>
              <a:ext cx="12370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73" name="ZoneTexte 285"/>
            <p:cNvSpPr txBox="1">
              <a:spLocks noChangeArrowheads="1"/>
            </p:cNvSpPr>
            <p:nvPr/>
          </p:nvSpPr>
          <p:spPr bwMode="auto">
            <a:xfrm>
              <a:off x="1005423" y="2765410"/>
              <a:ext cx="517583" cy="200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/>
                <a:t>HDT0001</a:t>
              </a:r>
            </a:p>
          </p:txBody>
        </p:sp>
      </p:grpSp>
      <p:sp>
        <p:nvSpPr>
          <p:cNvPr id="264" name="Rectangle 263"/>
          <p:cNvSpPr/>
          <p:nvPr/>
        </p:nvSpPr>
        <p:spPr>
          <a:xfrm>
            <a:off x="2471405" y="6097588"/>
            <a:ext cx="401638" cy="29845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688897" y="3752672"/>
            <a:ext cx="375285" cy="245745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05" name="ZoneTexte 36"/>
          <p:cNvSpPr txBox="1">
            <a:spLocks noChangeArrowheads="1"/>
          </p:cNvSpPr>
          <p:nvPr/>
        </p:nvSpPr>
        <p:spPr bwMode="auto">
          <a:xfrm rot="16200000">
            <a:off x="1820676" y="4884161"/>
            <a:ext cx="21280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dirty="0">
                <a:latin typeface="Calibri" pitchFamily="34" charset="0"/>
              </a:rPr>
              <a:t>MCH  TONGUE 1  CONNECTOR</a:t>
            </a:r>
          </a:p>
          <a:p>
            <a:pPr algn="ctr">
              <a:lnSpc>
                <a:spcPts val="1200"/>
              </a:lnSpc>
            </a:pPr>
            <a:r>
              <a:rPr lang="en-US" sz="1200" dirty="0">
                <a:latin typeface="Calibri" pitchFamily="34" charset="0"/>
              </a:rPr>
              <a:t>170 pins       </a:t>
            </a:r>
          </a:p>
        </p:txBody>
      </p:sp>
      <p:sp>
        <p:nvSpPr>
          <p:cNvPr id="2106" name="Rectangle 127"/>
          <p:cNvSpPr>
            <a:spLocks noChangeArrowheads="1"/>
          </p:cNvSpPr>
          <p:nvPr/>
        </p:nvSpPr>
        <p:spPr bwMode="auto">
          <a:xfrm>
            <a:off x="2357105" y="3792360"/>
            <a:ext cx="331788" cy="2374900"/>
          </a:xfrm>
          <a:prstGeom prst="rect">
            <a:avLst/>
          </a:prstGeom>
          <a:pattFill prst="dkHorz">
            <a:fgClr>
              <a:schemeClr val="accent2"/>
            </a:fgClr>
            <a:bgClr>
              <a:srgbClr val="FFFF99"/>
            </a:bgClr>
          </a:patt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01" name="Rectangle 600"/>
          <p:cNvSpPr/>
          <p:nvPr/>
        </p:nvSpPr>
        <p:spPr>
          <a:xfrm>
            <a:off x="6884751" y="3758662"/>
            <a:ext cx="2120611" cy="7416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2" name="Ellipse 601"/>
          <p:cNvSpPr/>
          <p:nvPr/>
        </p:nvSpPr>
        <p:spPr>
          <a:xfrm>
            <a:off x="7375893" y="3940821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3" name="Ellipse 602"/>
          <p:cNvSpPr/>
          <p:nvPr/>
        </p:nvSpPr>
        <p:spPr>
          <a:xfrm>
            <a:off x="7367975" y="4362372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4" name="Ellipse 603"/>
          <p:cNvSpPr/>
          <p:nvPr/>
        </p:nvSpPr>
        <p:spPr>
          <a:xfrm>
            <a:off x="7528293" y="4150235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5" name="Ellipse 604"/>
          <p:cNvSpPr/>
          <p:nvPr/>
        </p:nvSpPr>
        <p:spPr>
          <a:xfrm>
            <a:off x="7688608" y="3946247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6" name="Ellipse 605"/>
          <p:cNvSpPr/>
          <p:nvPr/>
        </p:nvSpPr>
        <p:spPr>
          <a:xfrm>
            <a:off x="7692567" y="4351477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7" name="Ellipse 606"/>
          <p:cNvSpPr/>
          <p:nvPr/>
        </p:nvSpPr>
        <p:spPr>
          <a:xfrm>
            <a:off x="7817258" y="4180135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8" name="Ellipse 607"/>
          <p:cNvSpPr/>
          <p:nvPr/>
        </p:nvSpPr>
        <p:spPr>
          <a:xfrm>
            <a:off x="7969658" y="3948964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9" name="Ellipse 608"/>
          <p:cNvSpPr/>
          <p:nvPr/>
        </p:nvSpPr>
        <p:spPr>
          <a:xfrm>
            <a:off x="7979554" y="4362353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0" name="Ellipse 609"/>
          <p:cNvSpPr/>
          <p:nvPr/>
        </p:nvSpPr>
        <p:spPr>
          <a:xfrm>
            <a:off x="8120105" y="4155662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1" name="Ellipse 610"/>
          <p:cNvSpPr/>
          <p:nvPr/>
        </p:nvSpPr>
        <p:spPr>
          <a:xfrm>
            <a:off x="8280420" y="3951675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2" name="Ellipse 611"/>
          <p:cNvSpPr/>
          <p:nvPr/>
        </p:nvSpPr>
        <p:spPr>
          <a:xfrm>
            <a:off x="8284379" y="4356904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3" name="Ellipse 612"/>
          <p:cNvSpPr/>
          <p:nvPr/>
        </p:nvSpPr>
        <p:spPr>
          <a:xfrm>
            <a:off x="8409070" y="4185563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4" name="Ellipse 613"/>
          <p:cNvSpPr/>
          <p:nvPr/>
        </p:nvSpPr>
        <p:spPr>
          <a:xfrm>
            <a:off x="8561470" y="3954392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" name="Ellipse 614"/>
          <p:cNvSpPr/>
          <p:nvPr/>
        </p:nvSpPr>
        <p:spPr>
          <a:xfrm>
            <a:off x="8571366" y="4367781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6" name="Rectangle 615"/>
          <p:cNvSpPr/>
          <p:nvPr/>
        </p:nvSpPr>
        <p:spPr>
          <a:xfrm>
            <a:off x="8800306" y="3968885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7" name="Rectangle 616"/>
          <p:cNvSpPr/>
          <p:nvPr/>
        </p:nvSpPr>
        <p:spPr>
          <a:xfrm>
            <a:off x="8804264" y="4272626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8" name="Rectangle 617"/>
          <p:cNvSpPr/>
          <p:nvPr/>
        </p:nvSpPr>
        <p:spPr>
          <a:xfrm>
            <a:off x="8801460" y="4417617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0" name="Rectangle 619"/>
          <p:cNvSpPr/>
          <p:nvPr/>
        </p:nvSpPr>
        <p:spPr>
          <a:xfrm>
            <a:off x="8800306" y="3886012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1" name="Rectangle 620"/>
          <p:cNvSpPr/>
          <p:nvPr/>
        </p:nvSpPr>
        <p:spPr>
          <a:xfrm>
            <a:off x="8804264" y="4042841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2" name="Rectangle 621"/>
          <p:cNvSpPr/>
          <p:nvPr/>
        </p:nvSpPr>
        <p:spPr>
          <a:xfrm>
            <a:off x="8801460" y="4346582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Rectangle 168"/>
          <p:cNvSpPr/>
          <p:nvPr/>
        </p:nvSpPr>
        <p:spPr>
          <a:xfrm>
            <a:off x="6884751" y="3006810"/>
            <a:ext cx="2120611" cy="7416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/>
          <p:cNvSpPr/>
          <p:nvPr/>
        </p:nvSpPr>
        <p:spPr>
          <a:xfrm>
            <a:off x="7375893" y="3197678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Ellipse 170"/>
          <p:cNvSpPr/>
          <p:nvPr/>
        </p:nvSpPr>
        <p:spPr>
          <a:xfrm>
            <a:off x="7367975" y="3619229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/>
          <p:cNvSpPr/>
          <p:nvPr/>
        </p:nvSpPr>
        <p:spPr>
          <a:xfrm>
            <a:off x="7528293" y="3407092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/>
          <p:cNvSpPr/>
          <p:nvPr/>
        </p:nvSpPr>
        <p:spPr>
          <a:xfrm>
            <a:off x="7688608" y="3203104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173"/>
          <p:cNvSpPr/>
          <p:nvPr/>
        </p:nvSpPr>
        <p:spPr>
          <a:xfrm>
            <a:off x="7692567" y="3608334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/>
          <p:cNvSpPr/>
          <p:nvPr/>
        </p:nvSpPr>
        <p:spPr>
          <a:xfrm>
            <a:off x="7817258" y="3436992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Ellipse 175"/>
          <p:cNvSpPr/>
          <p:nvPr/>
        </p:nvSpPr>
        <p:spPr>
          <a:xfrm>
            <a:off x="7969658" y="3205821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/>
          <p:cNvSpPr/>
          <p:nvPr/>
        </p:nvSpPr>
        <p:spPr>
          <a:xfrm>
            <a:off x="7979554" y="3619210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/>
          <p:cNvSpPr/>
          <p:nvPr/>
        </p:nvSpPr>
        <p:spPr>
          <a:xfrm>
            <a:off x="8120105" y="3412519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/>
          <p:cNvSpPr/>
          <p:nvPr/>
        </p:nvSpPr>
        <p:spPr>
          <a:xfrm>
            <a:off x="8280420" y="3208532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/>
          <p:cNvSpPr/>
          <p:nvPr/>
        </p:nvSpPr>
        <p:spPr>
          <a:xfrm>
            <a:off x="8284379" y="3613761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/>
          <p:cNvSpPr/>
          <p:nvPr/>
        </p:nvSpPr>
        <p:spPr>
          <a:xfrm>
            <a:off x="8409070" y="3442420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/>
          <p:cNvSpPr/>
          <p:nvPr/>
        </p:nvSpPr>
        <p:spPr>
          <a:xfrm>
            <a:off x="8561470" y="3211249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Ellipse 182"/>
          <p:cNvSpPr/>
          <p:nvPr/>
        </p:nvSpPr>
        <p:spPr>
          <a:xfrm>
            <a:off x="8571366" y="3624638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Rectangle 183"/>
          <p:cNvSpPr/>
          <p:nvPr/>
        </p:nvSpPr>
        <p:spPr>
          <a:xfrm>
            <a:off x="8800306" y="3225742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Rectangle 184"/>
          <p:cNvSpPr/>
          <p:nvPr/>
        </p:nvSpPr>
        <p:spPr>
          <a:xfrm>
            <a:off x="8804264" y="3529483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Rectangle 185"/>
          <p:cNvSpPr/>
          <p:nvPr/>
        </p:nvSpPr>
        <p:spPr>
          <a:xfrm>
            <a:off x="8801460" y="3674474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Rectangle 186"/>
          <p:cNvSpPr/>
          <p:nvPr/>
        </p:nvSpPr>
        <p:spPr>
          <a:xfrm>
            <a:off x="8800306" y="3148357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Rectangle 187"/>
          <p:cNvSpPr/>
          <p:nvPr/>
        </p:nvSpPr>
        <p:spPr>
          <a:xfrm>
            <a:off x="8804264" y="3299698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Rectangle 188"/>
          <p:cNvSpPr/>
          <p:nvPr/>
        </p:nvSpPr>
        <p:spPr>
          <a:xfrm>
            <a:off x="8801460" y="3603439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0" name="Rectangle 189"/>
          <p:cNvSpPr/>
          <p:nvPr/>
        </p:nvSpPr>
        <p:spPr>
          <a:xfrm>
            <a:off x="6884751" y="2249205"/>
            <a:ext cx="2120611" cy="7416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Ellipse 190"/>
          <p:cNvSpPr/>
          <p:nvPr/>
        </p:nvSpPr>
        <p:spPr>
          <a:xfrm>
            <a:off x="7375893" y="2413342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/>
          <p:cNvSpPr/>
          <p:nvPr/>
        </p:nvSpPr>
        <p:spPr>
          <a:xfrm>
            <a:off x="7367975" y="2870333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Ellipse 192"/>
          <p:cNvSpPr/>
          <p:nvPr/>
        </p:nvSpPr>
        <p:spPr>
          <a:xfrm>
            <a:off x="7528293" y="2658196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Ellipse 193"/>
          <p:cNvSpPr/>
          <p:nvPr/>
        </p:nvSpPr>
        <p:spPr>
          <a:xfrm>
            <a:off x="7688608" y="2418768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5" name="Ellipse 194"/>
          <p:cNvSpPr/>
          <p:nvPr/>
        </p:nvSpPr>
        <p:spPr>
          <a:xfrm>
            <a:off x="7692567" y="2859438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Ellipse 195"/>
          <p:cNvSpPr/>
          <p:nvPr/>
        </p:nvSpPr>
        <p:spPr>
          <a:xfrm>
            <a:off x="7817258" y="2688096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Ellipse 196"/>
          <p:cNvSpPr/>
          <p:nvPr/>
        </p:nvSpPr>
        <p:spPr>
          <a:xfrm>
            <a:off x="7969658" y="2456925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8" name="Ellipse 197"/>
          <p:cNvSpPr/>
          <p:nvPr/>
        </p:nvSpPr>
        <p:spPr>
          <a:xfrm>
            <a:off x="7979554" y="2870314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Ellipse 198"/>
          <p:cNvSpPr/>
          <p:nvPr/>
        </p:nvSpPr>
        <p:spPr>
          <a:xfrm>
            <a:off x="8120105" y="2663623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Ellipse 199"/>
          <p:cNvSpPr/>
          <p:nvPr/>
        </p:nvSpPr>
        <p:spPr>
          <a:xfrm>
            <a:off x="8280420" y="2459636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1" name="Ellipse 200"/>
          <p:cNvSpPr/>
          <p:nvPr/>
        </p:nvSpPr>
        <p:spPr>
          <a:xfrm>
            <a:off x="8284379" y="2864865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2" name="Ellipse 201"/>
          <p:cNvSpPr/>
          <p:nvPr/>
        </p:nvSpPr>
        <p:spPr>
          <a:xfrm>
            <a:off x="8409070" y="2693524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3" name="Ellipse 202"/>
          <p:cNvSpPr/>
          <p:nvPr/>
        </p:nvSpPr>
        <p:spPr>
          <a:xfrm>
            <a:off x="8561470" y="2462353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" name="Ellipse 203"/>
          <p:cNvSpPr/>
          <p:nvPr/>
        </p:nvSpPr>
        <p:spPr>
          <a:xfrm>
            <a:off x="8571366" y="2875742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Rectangle 204"/>
          <p:cNvSpPr/>
          <p:nvPr/>
        </p:nvSpPr>
        <p:spPr>
          <a:xfrm>
            <a:off x="8799670" y="2334122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Rectangle 205"/>
          <p:cNvSpPr/>
          <p:nvPr/>
        </p:nvSpPr>
        <p:spPr>
          <a:xfrm>
            <a:off x="8804264" y="2780587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Rectangle 206"/>
          <p:cNvSpPr/>
          <p:nvPr/>
        </p:nvSpPr>
        <p:spPr>
          <a:xfrm>
            <a:off x="8801460" y="2925578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Rectangle 207"/>
          <p:cNvSpPr/>
          <p:nvPr/>
        </p:nvSpPr>
        <p:spPr>
          <a:xfrm>
            <a:off x="8800306" y="2441989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9" name="Rectangle 208"/>
          <p:cNvSpPr/>
          <p:nvPr/>
        </p:nvSpPr>
        <p:spPr>
          <a:xfrm>
            <a:off x="8804264" y="2522450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0" name="Rectangle 209"/>
          <p:cNvSpPr/>
          <p:nvPr/>
        </p:nvSpPr>
        <p:spPr>
          <a:xfrm>
            <a:off x="8801460" y="2854543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8" name="Ellipse 217"/>
          <p:cNvSpPr/>
          <p:nvPr/>
        </p:nvSpPr>
        <p:spPr>
          <a:xfrm>
            <a:off x="3630208" y="1120339"/>
            <a:ext cx="143123" cy="15107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4" name="Groupe 253"/>
          <p:cNvGrpSpPr/>
          <p:nvPr/>
        </p:nvGrpSpPr>
        <p:grpSpPr>
          <a:xfrm>
            <a:off x="7063347" y="1654795"/>
            <a:ext cx="492575" cy="75062"/>
            <a:chOff x="263662" y="4312693"/>
            <a:chExt cx="492575" cy="75062"/>
          </a:xfrm>
        </p:grpSpPr>
        <p:sp>
          <p:nvSpPr>
            <p:cNvPr id="255" name="Rectangle 254"/>
            <p:cNvSpPr/>
            <p:nvPr/>
          </p:nvSpPr>
          <p:spPr>
            <a:xfrm>
              <a:off x="368490" y="4312693"/>
              <a:ext cx="272955" cy="750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6" name="Connecteur droit 255"/>
            <p:cNvCxnSpPr/>
            <p:nvPr/>
          </p:nvCxnSpPr>
          <p:spPr>
            <a:xfrm>
              <a:off x="263662" y="4347608"/>
              <a:ext cx="492575" cy="20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e 256"/>
          <p:cNvGrpSpPr/>
          <p:nvPr/>
        </p:nvGrpSpPr>
        <p:grpSpPr>
          <a:xfrm>
            <a:off x="5763752" y="5717346"/>
            <a:ext cx="492575" cy="75062"/>
            <a:chOff x="263662" y="4312693"/>
            <a:chExt cx="492575" cy="75062"/>
          </a:xfrm>
        </p:grpSpPr>
        <p:sp>
          <p:nvSpPr>
            <p:cNvPr id="259" name="Rectangle 258"/>
            <p:cNvSpPr/>
            <p:nvPr/>
          </p:nvSpPr>
          <p:spPr>
            <a:xfrm>
              <a:off x="368490" y="4312693"/>
              <a:ext cx="272955" cy="750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0" name="Connecteur droit 259"/>
            <p:cNvCxnSpPr/>
            <p:nvPr/>
          </p:nvCxnSpPr>
          <p:spPr>
            <a:xfrm>
              <a:off x="263662" y="4347608"/>
              <a:ext cx="492575" cy="20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9" name="Groupe 364"/>
          <p:cNvGrpSpPr>
            <a:grpSpLocks/>
          </p:cNvGrpSpPr>
          <p:nvPr/>
        </p:nvGrpSpPr>
        <p:grpSpPr bwMode="auto">
          <a:xfrm>
            <a:off x="7021735" y="1097280"/>
            <a:ext cx="391598" cy="505098"/>
            <a:chOff x="389983" y="2679309"/>
            <a:chExt cx="459565" cy="676666"/>
          </a:xfrm>
        </p:grpSpPr>
        <p:sp>
          <p:nvSpPr>
            <p:cNvPr id="310" name="Rectangle 309"/>
            <p:cNvSpPr/>
            <p:nvPr/>
          </p:nvSpPr>
          <p:spPr>
            <a:xfrm>
              <a:off x="389983" y="2679309"/>
              <a:ext cx="459565" cy="67666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11" name="ZoneTexte 89"/>
            <p:cNvSpPr txBox="1">
              <a:spLocks noChangeArrowheads="1"/>
            </p:cNvSpPr>
            <p:nvPr/>
          </p:nvSpPr>
          <p:spPr bwMode="auto">
            <a:xfrm>
              <a:off x="389983" y="2689892"/>
              <a:ext cx="459565" cy="453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endParaRPr lang="en-US" sz="1100" dirty="0">
                <a:latin typeface="Calibri" pitchFamily="34" charset="0"/>
              </a:endParaRPr>
            </a:p>
            <a:p>
              <a:pPr algn="ctr"/>
              <a:r>
                <a:rPr lang="en-US" sz="1100" dirty="0">
                  <a:latin typeface="Calibri" pitchFamily="34" charset="0"/>
                </a:rPr>
                <a:t>M5V0</a:t>
              </a:r>
            </a:p>
          </p:txBody>
        </p:sp>
      </p:grpSp>
      <p:sp>
        <p:nvSpPr>
          <p:cNvPr id="320" name="AutoShape 267"/>
          <p:cNvSpPr>
            <a:spLocks noChangeArrowheads="1"/>
          </p:cNvSpPr>
          <p:nvPr/>
        </p:nvSpPr>
        <p:spPr bwMode="auto">
          <a:xfrm>
            <a:off x="4137792" y="1836753"/>
            <a:ext cx="227376" cy="183519"/>
          </a:xfrm>
          <a:prstGeom prst="roundRect">
            <a:avLst>
              <a:gd name="adj" fmla="val 1338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000" dirty="0"/>
              <a:t>XO</a:t>
            </a:r>
          </a:p>
        </p:txBody>
      </p:sp>
      <p:grpSp>
        <p:nvGrpSpPr>
          <p:cNvPr id="326" name="Groupe 330"/>
          <p:cNvGrpSpPr>
            <a:grpSpLocks/>
          </p:cNvGrpSpPr>
          <p:nvPr/>
        </p:nvGrpSpPr>
        <p:grpSpPr bwMode="auto">
          <a:xfrm>
            <a:off x="2578821" y="2696447"/>
            <a:ext cx="682626" cy="246221"/>
            <a:chOff x="755576" y="3071812"/>
            <a:chExt cx="683535" cy="246379"/>
          </a:xfrm>
        </p:grpSpPr>
        <p:sp>
          <p:nvSpPr>
            <p:cNvPr id="327" name="Rectangle 326"/>
            <p:cNvSpPr/>
            <p:nvPr/>
          </p:nvSpPr>
          <p:spPr>
            <a:xfrm>
              <a:off x="1208617" y="3071812"/>
              <a:ext cx="230494" cy="23033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804855" y="3105171"/>
              <a:ext cx="386276" cy="17314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329" name="ZoneTexte 333"/>
            <p:cNvSpPr txBox="1">
              <a:spLocks noChangeArrowheads="1"/>
            </p:cNvSpPr>
            <p:nvPr/>
          </p:nvSpPr>
          <p:spPr bwMode="auto">
            <a:xfrm>
              <a:off x="755576" y="3071812"/>
              <a:ext cx="656823" cy="246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dirty="0"/>
                <a:t>LEMO 00</a:t>
              </a:r>
            </a:p>
          </p:txBody>
        </p:sp>
      </p:grpSp>
      <p:grpSp>
        <p:nvGrpSpPr>
          <p:cNvPr id="360" name="Groupe 359"/>
          <p:cNvGrpSpPr/>
          <p:nvPr/>
        </p:nvGrpSpPr>
        <p:grpSpPr>
          <a:xfrm>
            <a:off x="2626529" y="2964956"/>
            <a:ext cx="642868" cy="230188"/>
            <a:chOff x="551338" y="2983440"/>
            <a:chExt cx="642868" cy="230188"/>
          </a:xfrm>
        </p:grpSpPr>
        <p:sp>
          <p:nvSpPr>
            <p:cNvPr id="331" name="Rectangle 330"/>
            <p:cNvSpPr/>
            <p:nvPr/>
          </p:nvSpPr>
          <p:spPr bwMode="auto">
            <a:xfrm>
              <a:off x="964019" y="2983440"/>
              <a:ext cx="230187" cy="2301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2" name="Rectangle 331"/>
            <p:cNvSpPr/>
            <p:nvPr/>
          </p:nvSpPr>
          <p:spPr bwMode="auto">
            <a:xfrm>
              <a:off x="560794" y="3016778"/>
              <a:ext cx="385762" cy="1730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333" name="ZoneTexte 333"/>
            <p:cNvSpPr txBox="1">
              <a:spLocks noChangeArrowheads="1"/>
            </p:cNvSpPr>
            <p:nvPr/>
          </p:nvSpPr>
          <p:spPr bwMode="auto">
            <a:xfrm>
              <a:off x="551338" y="3023196"/>
              <a:ext cx="57868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D LEMO 00</a:t>
              </a:r>
            </a:p>
          </p:txBody>
        </p:sp>
      </p:grpSp>
      <p:grpSp>
        <p:nvGrpSpPr>
          <p:cNvPr id="361" name="Groupe 360"/>
          <p:cNvGrpSpPr/>
          <p:nvPr/>
        </p:nvGrpSpPr>
        <p:grpSpPr>
          <a:xfrm>
            <a:off x="2619903" y="2431299"/>
            <a:ext cx="642868" cy="230188"/>
            <a:chOff x="551338" y="2983440"/>
            <a:chExt cx="642868" cy="230188"/>
          </a:xfrm>
        </p:grpSpPr>
        <p:sp>
          <p:nvSpPr>
            <p:cNvPr id="362" name="Rectangle 361"/>
            <p:cNvSpPr/>
            <p:nvPr/>
          </p:nvSpPr>
          <p:spPr bwMode="auto">
            <a:xfrm>
              <a:off x="964019" y="2983440"/>
              <a:ext cx="230187" cy="2301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3" name="Rectangle 362"/>
            <p:cNvSpPr/>
            <p:nvPr/>
          </p:nvSpPr>
          <p:spPr bwMode="auto">
            <a:xfrm>
              <a:off x="560794" y="3016778"/>
              <a:ext cx="385762" cy="1730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364" name="ZoneTexte 333"/>
            <p:cNvSpPr txBox="1">
              <a:spLocks noChangeArrowheads="1"/>
            </p:cNvSpPr>
            <p:nvPr/>
          </p:nvSpPr>
          <p:spPr bwMode="auto">
            <a:xfrm>
              <a:off x="551338" y="3023196"/>
              <a:ext cx="57868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D LEMO 00</a:t>
              </a:r>
            </a:p>
          </p:txBody>
        </p:sp>
      </p:grpSp>
      <p:grpSp>
        <p:nvGrpSpPr>
          <p:cNvPr id="664" name="Groupe 663"/>
          <p:cNvGrpSpPr/>
          <p:nvPr/>
        </p:nvGrpSpPr>
        <p:grpSpPr>
          <a:xfrm>
            <a:off x="6213074" y="1753168"/>
            <a:ext cx="453000" cy="646331"/>
            <a:chOff x="739023" y="3526427"/>
            <a:chExt cx="453000" cy="646331"/>
          </a:xfrm>
        </p:grpSpPr>
        <p:grpSp>
          <p:nvGrpSpPr>
            <p:cNvPr id="422" name="Groupe 320"/>
            <p:cNvGrpSpPr>
              <a:grpSpLocks/>
            </p:cNvGrpSpPr>
            <p:nvPr/>
          </p:nvGrpSpPr>
          <p:grpSpPr bwMode="auto">
            <a:xfrm>
              <a:off x="739023" y="3526427"/>
              <a:ext cx="453000" cy="646331"/>
              <a:chOff x="792104" y="1471587"/>
              <a:chExt cx="384224" cy="575098"/>
            </a:xfrm>
          </p:grpSpPr>
          <p:sp>
            <p:nvSpPr>
              <p:cNvPr id="424" name="Rectangle 228"/>
              <p:cNvSpPr>
                <a:spLocks noChangeArrowheads="1"/>
              </p:cNvSpPr>
              <p:nvPr/>
            </p:nvSpPr>
            <p:spPr bwMode="auto">
              <a:xfrm>
                <a:off x="792104" y="1479164"/>
                <a:ext cx="161925" cy="567033"/>
              </a:xfrm>
              <a:prstGeom prst="rect">
                <a:avLst/>
              </a:prstGeom>
              <a:pattFill prst="solidDmnd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5" name="Text Box 249"/>
              <p:cNvSpPr txBox="1">
                <a:spLocks noChangeArrowheads="1"/>
              </p:cNvSpPr>
              <p:nvPr/>
            </p:nvSpPr>
            <p:spPr bwMode="auto">
              <a:xfrm>
                <a:off x="989701" y="1471587"/>
                <a:ext cx="186627" cy="5750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 algn="ctr"/>
                <a:r>
                  <a:rPr lang="en-US" sz="600" b="1" dirty="0"/>
                  <a:t>2 x</a:t>
                </a:r>
              </a:p>
              <a:p>
                <a:pPr algn="ctr"/>
                <a:r>
                  <a:rPr lang="en-US" sz="600" b="1" dirty="0"/>
                  <a:t>J</a:t>
                </a:r>
              </a:p>
              <a:p>
                <a:pPr algn="ctr"/>
                <a:r>
                  <a:rPr lang="en-US" sz="600" b="1" dirty="0"/>
                  <a:t>T</a:t>
                </a:r>
              </a:p>
              <a:p>
                <a:pPr algn="ctr"/>
                <a:r>
                  <a:rPr lang="en-US" sz="600" b="1" dirty="0"/>
                  <a:t>A</a:t>
                </a:r>
              </a:p>
              <a:p>
                <a:pPr algn="ctr"/>
                <a:r>
                  <a:rPr lang="en-US" sz="600" b="1" dirty="0"/>
                  <a:t>G</a:t>
                </a:r>
              </a:p>
              <a:p>
                <a:pPr algn="ctr"/>
                <a:r>
                  <a:rPr lang="en-US" sz="600" b="1" dirty="0"/>
                  <a:t>CMS</a:t>
                </a:r>
              </a:p>
            </p:txBody>
          </p:sp>
        </p:grpSp>
        <p:sp>
          <p:nvSpPr>
            <p:cNvPr id="423" name="Rectangle 422"/>
            <p:cNvSpPr/>
            <p:nvPr/>
          </p:nvSpPr>
          <p:spPr>
            <a:xfrm>
              <a:off x="744086" y="3800346"/>
              <a:ext cx="53903" cy="115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2" name="Text Box 241"/>
          <p:cNvSpPr txBox="1">
            <a:spLocks noChangeArrowheads="1"/>
          </p:cNvSpPr>
          <p:nvPr/>
        </p:nvSpPr>
        <p:spPr bwMode="auto">
          <a:xfrm>
            <a:off x="1903052" y="5522021"/>
            <a:ext cx="2159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endParaRPr lang="en-US" sz="600" dirty="0"/>
          </a:p>
        </p:txBody>
      </p:sp>
      <p:grpSp>
        <p:nvGrpSpPr>
          <p:cNvPr id="478" name="Groupe 477"/>
          <p:cNvGrpSpPr/>
          <p:nvPr/>
        </p:nvGrpSpPr>
        <p:grpSpPr>
          <a:xfrm>
            <a:off x="4984518" y="1860016"/>
            <a:ext cx="481492" cy="498323"/>
            <a:chOff x="1060069" y="2677363"/>
            <a:chExt cx="520014" cy="490119"/>
          </a:xfrm>
        </p:grpSpPr>
        <p:sp>
          <p:nvSpPr>
            <p:cNvPr id="470" name="Rectangle 469"/>
            <p:cNvSpPr/>
            <p:nvPr/>
          </p:nvSpPr>
          <p:spPr bwMode="auto">
            <a:xfrm>
              <a:off x="1060069" y="2677363"/>
              <a:ext cx="520014" cy="490119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1" name="ZoneTexte 101"/>
            <p:cNvSpPr txBox="1">
              <a:spLocks noChangeArrowheads="1"/>
            </p:cNvSpPr>
            <p:nvPr/>
          </p:nvSpPr>
          <p:spPr bwMode="auto">
            <a:xfrm>
              <a:off x="1113776" y="2783835"/>
              <a:ext cx="426234" cy="242168"/>
            </a:xfrm>
            <a:prstGeom prst="rect">
              <a:avLst/>
            </a:prstGeom>
            <a:noFill/>
            <a:ln w="9525">
              <a:noFill/>
              <a:prstDash val="sysDash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latin typeface="Calibri" pitchFamily="34" charset="0"/>
                </a:rPr>
                <a:t>TDC</a:t>
              </a:r>
            </a:p>
          </p:txBody>
        </p:sp>
      </p:grpSp>
      <p:grpSp>
        <p:nvGrpSpPr>
          <p:cNvPr id="472" name="Group 120"/>
          <p:cNvGrpSpPr>
            <a:grpSpLocks/>
          </p:cNvGrpSpPr>
          <p:nvPr/>
        </p:nvGrpSpPr>
        <p:grpSpPr bwMode="auto">
          <a:xfrm>
            <a:off x="4540313" y="1109687"/>
            <a:ext cx="481013" cy="376118"/>
            <a:chOff x="204" y="1304"/>
            <a:chExt cx="229" cy="162"/>
          </a:xfrm>
        </p:grpSpPr>
        <p:sp>
          <p:nvSpPr>
            <p:cNvPr id="473" name="Rectangle 121"/>
            <p:cNvSpPr>
              <a:spLocks noChangeArrowheads="1"/>
            </p:cNvSpPr>
            <p:nvPr/>
          </p:nvSpPr>
          <p:spPr bwMode="auto">
            <a:xfrm>
              <a:off x="249" y="1304"/>
              <a:ext cx="136" cy="152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474" name="Text Box 122"/>
            <p:cNvSpPr txBox="1">
              <a:spLocks noChangeArrowheads="1"/>
            </p:cNvSpPr>
            <p:nvPr/>
          </p:nvSpPr>
          <p:spPr bwMode="auto">
            <a:xfrm>
              <a:off x="204" y="1307"/>
              <a:ext cx="22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 dirty="0"/>
                <a:t>LM</a:t>
              </a:r>
            </a:p>
            <a:p>
              <a:pPr algn="ctr"/>
              <a:r>
                <a:rPr lang="en-US" sz="900" dirty="0"/>
                <a:t>1117</a:t>
              </a:r>
            </a:p>
          </p:txBody>
        </p:sp>
      </p:grpSp>
      <p:grpSp>
        <p:nvGrpSpPr>
          <p:cNvPr id="475" name="Group 120"/>
          <p:cNvGrpSpPr>
            <a:grpSpLocks/>
          </p:cNvGrpSpPr>
          <p:nvPr/>
        </p:nvGrpSpPr>
        <p:grpSpPr bwMode="auto">
          <a:xfrm>
            <a:off x="4917387" y="1114793"/>
            <a:ext cx="481012" cy="376118"/>
            <a:chOff x="204" y="1304"/>
            <a:chExt cx="229" cy="162"/>
          </a:xfrm>
        </p:grpSpPr>
        <p:sp>
          <p:nvSpPr>
            <p:cNvPr id="476" name="Rectangle 121"/>
            <p:cNvSpPr>
              <a:spLocks noChangeArrowheads="1"/>
            </p:cNvSpPr>
            <p:nvPr/>
          </p:nvSpPr>
          <p:spPr bwMode="auto">
            <a:xfrm>
              <a:off x="249" y="1304"/>
              <a:ext cx="136" cy="15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477" name="Text Box 122"/>
            <p:cNvSpPr txBox="1">
              <a:spLocks noChangeArrowheads="1"/>
            </p:cNvSpPr>
            <p:nvPr/>
          </p:nvSpPr>
          <p:spPr bwMode="auto">
            <a:xfrm>
              <a:off x="204" y="1307"/>
              <a:ext cx="22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 dirty="0"/>
                <a:t>LM</a:t>
              </a:r>
            </a:p>
            <a:p>
              <a:pPr algn="ctr"/>
              <a:r>
                <a:rPr lang="en-US" sz="900" dirty="0"/>
                <a:t>1117</a:t>
              </a:r>
            </a:p>
          </p:txBody>
        </p:sp>
      </p:grpSp>
      <p:sp>
        <p:nvSpPr>
          <p:cNvPr id="512" name="Ellipse 511"/>
          <p:cNvSpPr/>
          <p:nvPr/>
        </p:nvSpPr>
        <p:spPr>
          <a:xfrm>
            <a:off x="5977962" y="1119872"/>
            <a:ext cx="143123" cy="15107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3" name="Ellipse 512"/>
          <p:cNvSpPr/>
          <p:nvPr/>
        </p:nvSpPr>
        <p:spPr>
          <a:xfrm>
            <a:off x="3631900" y="4354245"/>
            <a:ext cx="143123" cy="15107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4" name="Rectangle 513"/>
          <p:cNvSpPr/>
          <p:nvPr/>
        </p:nvSpPr>
        <p:spPr>
          <a:xfrm>
            <a:off x="4505087" y="2767054"/>
            <a:ext cx="838200" cy="445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0" name="Text Box 229"/>
          <p:cNvSpPr txBox="1">
            <a:spLocks noChangeArrowheads="1"/>
          </p:cNvSpPr>
          <p:nvPr/>
        </p:nvSpPr>
        <p:spPr bwMode="auto">
          <a:xfrm>
            <a:off x="4753840" y="2499462"/>
            <a:ext cx="157162" cy="1841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r>
              <a:rPr lang="en-US" sz="400" dirty="0"/>
              <a:t>100</a:t>
            </a:r>
          </a:p>
          <a:p>
            <a:pPr algn="ctr">
              <a:defRPr/>
            </a:pPr>
            <a:r>
              <a:rPr lang="en-US" sz="400" dirty="0"/>
              <a:t>LVEP</a:t>
            </a:r>
          </a:p>
          <a:p>
            <a:pPr algn="ctr">
              <a:defRPr/>
            </a:pPr>
            <a:r>
              <a:rPr lang="en-US" sz="400" dirty="0"/>
              <a:t>11</a:t>
            </a:r>
          </a:p>
        </p:txBody>
      </p:sp>
      <p:grpSp>
        <p:nvGrpSpPr>
          <p:cNvPr id="554" name="Groupe 553"/>
          <p:cNvGrpSpPr/>
          <p:nvPr/>
        </p:nvGrpSpPr>
        <p:grpSpPr>
          <a:xfrm>
            <a:off x="4067814" y="1149820"/>
            <a:ext cx="492575" cy="75062"/>
            <a:chOff x="263662" y="4312693"/>
            <a:chExt cx="492575" cy="75062"/>
          </a:xfrm>
        </p:grpSpPr>
        <p:sp>
          <p:nvSpPr>
            <p:cNvPr id="555" name="Rectangle 554"/>
            <p:cNvSpPr/>
            <p:nvPr/>
          </p:nvSpPr>
          <p:spPr>
            <a:xfrm>
              <a:off x="368490" y="4312693"/>
              <a:ext cx="272955" cy="750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56" name="Connecteur droit 555"/>
            <p:cNvCxnSpPr/>
            <p:nvPr/>
          </p:nvCxnSpPr>
          <p:spPr>
            <a:xfrm>
              <a:off x="263662" y="4347608"/>
              <a:ext cx="492575" cy="20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7" name="Text Box 229"/>
          <p:cNvSpPr txBox="1">
            <a:spLocks noChangeArrowheads="1"/>
          </p:cNvSpPr>
          <p:nvPr/>
        </p:nvSpPr>
        <p:spPr bwMode="auto">
          <a:xfrm>
            <a:off x="4753501" y="2288998"/>
            <a:ext cx="157162" cy="1841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r>
              <a:rPr lang="en-US" sz="400" dirty="0"/>
              <a:t>100</a:t>
            </a:r>
          </a:p>
          <a:p>
            <a:pPr algn="ctr">
              <a:defRPr/>
            </a:pPr>
            <a:r>
              <a:rPr lang="en-US" sz="400" dirty="0"/>
              <a:t>LVEP</a:t>
            </a:r>
          </a:p>
          <a:p>
            <a:pPr algn="ctr">
              <a:defRPr/>
            </a:pPr>
            <a:r>
              <a:rPr lang="en-US" sz="400" dirty="0"/>
              <a:t>11</a:t>
            </a:r>
          </a:p>
        </p:txBody>
      </p:sp>
      <p:grpSp>
        <p:nvGrpSpPr>
          <p:cNvPr id="660" name="Groupe 659"/>
          <p:cNvGrpSpPr/>
          <p:nvPr/>
        </p:nvGrpSpPr>
        <p:grpSpPr>
          <a:xfrm>
            <a:off x="7212238" y="1942227"/>
            <a:ext cx="95367" cy="95367"/>
            <a:chOff x="269271" y="2614175"/>
            <a:chExt cx="95367" cy="95367"/>
          </a:xfrm>
        </p:grpSpPr>
        <p:sp>
          <p:nvSpPr>
            <p:cNvPr id="661" name="Rectangle 660"/>
            <p:cNvSpPr/>
            <p:nvPr/>
          </p:nvSpPr>
          <p:spPr>
            <a:xfrm>
              <a:off x="269271" y="2614175"/>
              <a:ext cx="95367" cy="953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2" name="Ellipse 661"/>
            <p:cNvSpPr/>
            <p:nvPr/>
          </p:nvSpPr>
          <p:spPr>
            <a:xfrm>
              <a:off x="291711" y="2636614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88" name="Groupe 687"/>
          <p:cNvGrpSpPr/>
          <p:nvPr/>
        </p:nvGrpSpPr>
        <p:grpSpPr>
          <a:xfrm>
            <a:off x="6951295" y="1885001"/>
            <a:ext cx="105174" cy="234087"/>
            <a:chOff x="850791" y="4348809"/>
            <a:chExt cx="105174" cy="234087"/>
          </a:xfrm>
        </p:grpSpPr>
        <p:sp>
          <p:nvSpPr>
            <p:cNvPr id="689" name="Rectangle 688"/>
            <p:cNvSpPr/>
            <p:nvPr/>
          </p:nvSpPr>
          <p:spPr>
            <a:xfrm>
              <a:off x="850791" y="4348809"/>
              <a:ext cx="105174" cy="234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0" name="Ellipse 689"/>
            <p:cNvSpPr/>
            <p:nvPr/>
          </p:nvSpPr>
          <p:spPr>
            <a:xfrm>
              <a:off x="879041" y="4485969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1" name="Ellipse 690"/>
            <p:cNvSpPr/>
            <p:nvPr/>
          </p:nvSpPr>
          <p:spPr>
            <a:xfrm>
              <a:off x="878615" y="4381118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21" name="Image 420" descr="fox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2196" y="44416"/>
            <a:ext cx="658941" cy="701799"/>
          </a:xfrm>
          <a:prstGeom prst="rect">
            <a:avLst/>
          </a:prstGeom>
        </p:spPr>
      </p:pic>
      <p:grpSp>
        <p:nvGrpSpPr>
          <p:cNvPr id="527" name="Group 261"/>
          <p:cNvGrpSpPr>
            <a:grpSpLocks/>
          </p:cNvGrpSpPr>
          <p:nvPr/>
        </p:nvGrpSpPr>
        <p:grpSpPr bwMode="auto">
          <a:xfrm>
            <a:off x="7729329" y="1248203"/>
            <a:ext cx="243443" cy="369784"/>
            <a:chOff x="745" y="1323"/>
            <a:chExt cx="136" cy="22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28" name="Rectangle 244"/>
            <p:cNvSpPr>
              <a:spLocks noChangeArrowheads="1"/>
            </p:cNvSpPr>
            <p:nvPr/>
          </p:nvSpPr>
          <p:spPr bwMode="auto">
            <a:xfrm>
              <a:off x="745" y="1336"/>
              <a:ext cx="136" cy="20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529" name="Text Box 259"/>
            <p:cNvSpPr txBox="1">
              <a:spLocks noChangeArrowheads="1"/>
            </p:cNvSpPr>
            <p:nvPr/>
          </p:nvSpPr>
          <p:spPr bwMode="auto">
            <a:xfrm>
              <a:off x="745" y="1323"/>
              <a:ext cx="136" cy="221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defRPr/>
              </a:pPr>
              <a:r>
                <a:rPr lang="en-US" sz="600" dirty="0"/>
                <a:t>100</a:t>
              </a:r>
            </a:p>
            <a:p>
              <a:pPr algn="ctr">
                <a:defRPr/>
              </a:pPr>
              <a:r>
                <a:rPr lang="en-US" sz="600" dirty="0"/>
                <a:t>EP</a:t>
              </a:r>
            </a:p>
            <a:p>
              <a:pPr algn="ctr">
                <a:defRPr/>
              </a:pPr>
              <a:r>
                <a:rPr lang="en-US" sz="600" dirty="0"/>
                <a:t>91</a:t>
              </a:r>
            </a:p>
          </p:txBody>
        </p:sp>
      </p:grpSp>
      <p:sp>
        <p:nvSpPr>
          <p:cNvPr id="530" name="Ellipse 529"/>
          <p:cNvSpPr/>
          <p:nvPr/>
        </p:nvSpPr>
        <p:spPr>
          <a:xfrm>
            <a:off x="8120421" y="1884972"/>
            <a:ext cx="120770" cy="112144"/>
          </a:xfrm>
          <a:prstGeom prst="ellipse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41" name="Groupe 540"/>
          <p:cNvGrpSpPr/>
          <p:nvPr/>
        </p:nvGrpSpPr>
        <p:grpSpPr>
          <a:xfrm>
            <a:off x="7446179" y="1108804"/>
            <a:ext cx="230187" cy="230188"/>
            <a:chOff x="1038756" y="3960326"/>
            <a:chExt cx="230187" cy="230188"/>
          </a:xfrm>
        </p:grpSpPr>
        <p:sp>
          <p:nvSpPr>
            <p:cNvPr id="542" name="Rectangle 541"/>
            <p:cNvSpPr/>
            <p:nvPr/>
          </p:nvSpPr>
          <p:spPr bwMode="auto">
            <a:xfrm>
              <a:off x="1038756" y="3960326"/>
              <a:ext cx="230187" cy="23018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3" name="Ellipse 542"/>
            <p:cNvSpPr/>
            <p:nvPr/>
          </p:nvSpPr>
          <p:spPr>
            <a:xfrm>
              <a:off x="1087698" y="3998730"/>
              <a:ext cx="129013" cy="135735"/>
            </a:xfrm>
            <a:prstGeom prst="ellipse">
              <a:avLst/>
            </a:prstGeom>
            <a:solidFill>
              <a:schemeClr val="tx1"/>
            </a:solidFill>
            <a:ln w="73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04" name="Groupe 69"/>
          <p:cNvGrpSpPr/>
          <p:nvPr/>
        </p:nvGrpSpPr>
        <p:grpSpPr>
          <a:xfrm>
            <a:off x="3640479" y="5985224"/>
            <a:ext cx="222936" cy="192485"/>
            <a:chOff x="532405" y="262144"/>
            <a:chExt cx="222936" cy="192485"/>
          </a:xfrm>
        </p:grpSpPr>
        <p:sp>
          <p:nvSpPr>
            <p:cNvPr id="505" name="Ellipse 504"/>
            <p:cNvSpPr/>
            <p:nvPr/>
          </p:nvSpPr>
          <p:spPr bwMode="auto">
            <a:xfrm>
              <a:off x="563270" y="277978"/>
              <a:ext cx="153620" cy="153619"/>
            </a:xfrm>
            <a:prstGeom prst="ellipse">
              <a:avLst/>
            </a:prstGeom>
            <a:solidFill>
              <a:schemeClr val="tx1"/>
            </a:solidFill>
            <a:ln w="412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FFC000"/>
                </a:solidFill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506" name="Ellipse 505"/>
            <p:cNvSpPr/>
            <p:nvPr/>
          </p:nvSpPr>
          <p:spPr bwMode="auto">
            <a:xfrm>
              <a:off x="709622" y="266102"/>
              <a:ext cx="45719" cy="45719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507" name="Ellipse 506"/>
            <p:cNvSpPr/>
            <p:nvPr/>
          </p:nvSpPr>
          <p:spPr bwMode="auto">
            <a:xfrm>
              <a:off x="707643" y="408910"/>
              <a:ext cx="45719" cy="45719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508" name="Ellipse 507"/>
            <p:cNvSpPr/>
            <p:nvPr/>
          </p:nvSpPr>
          <p:spPr bwMode="auto">
            <a:xfrm>
              <a:off x="533472" y="262144"/>
              <a:ext cx="45719" cy="45719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509" name="Ellipse 508"/>
            <p:cNvSpPr/>
            <p:nvPr/>
          </p:nvSpPr>
          <p:spPr bwMode="auto">
            <a:xfrm>
              <a:off x="532405" y="401755"/>
              <a:ext cx="45719" cy="45719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-112" charset="-128"/>
              </a:endParaRPr>
            </a:p>
          </p:txBody>
        </p:sp>
      </p:grpSp>
      <p:grpSp>
        <p:nvGrpSpPr>
          <p:cNvPr id="521" name="Groupe 72"/>
          <p:cNvGrpSpPr/>
          <p:nvPr/>
        </p:nvGrpSpPr>
        <p:grpSpPr>
          <a:xfrm>
            <a:off x="3636755" y="5721094"/>
            <a:ext cx="222936" cy="192485"/>
            <a:chOff x="532405" y="262144"/>
            <a:chExt cx="222936" cy="192485"/>
          </a:xfrm>
        </p:grpSpPr>
        <p:sp>
          <p:nvSpPr>
            <p:cNvPr id="522" name="Ellipse 521"/>
            <p:cNvSpPr/>
            <p:nvPr/>
          </p:nvSpPr>
          <p:spPr bwMode="auto">
            <a:xfrm>
              <a:off x="563270" y="277978"/>
              <a:ext cx="153620" cy="153619"/>
            </a:xfrm>
            <a:prstGeom prst="ellipse">
              <a:avLst/>
            </a:prstGeom>
            <a:solidFill>
              <a:schemeClr val="tx1"/>
            </a:solidFill>
            <a:ln w="412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FFC000"/>
                </a:solidFill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523" name="Ellipse 522"/>
            <p:cNvSpPr/>
            <p:nvPr/>
          </p:nvSpPr>
          <p:spPr bwMode="auto">
            <a:xfrm>
              <a:off x="709622" y="266102"/>
              <a:ext cx="45719" cy="45719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565" name="Ellipse 564"/>
            <p:cNvSpPr/>
            <p:nvPr/>
          </p:nvSpPr>
          <p:spPr bwMode="auto">
            <a:xfrm>
              <a:off x="707643" y="408910"/>
              <a:ext cx="45719" cy="45719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566" name="Ellipse 565"/>
            <p:cNvSpPr/>
            <p:nvPr/>
          </p:nvSpPr>
          <p:spPr bwMode="auto">
            <a:xfrm>
              <a:off x="533472" y="262144"/>
              <a:ext cx="45719" cy="45719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567" name="Ellipse 566"/>
            <p:cNvSpPr/>
            <p:nvPr/>
          </p:nvSpPr>
          <p:spPr bwMode="auto">
            <a:xfrm>
              <a:off x="532405" y="401755"/>
              <a:ext cx="45719" cy="45719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-112" charset="-128"/>
              </a:endParaRPr>
            </a:p>
          </p:txBody>
        </p:sp>
      </p:grpSp>
      <p:sp>
        <p:nvSpPr>
          <p:cNvPr id="624" name="ZoneTexte 333"/>
          <p:cNvSpPr txBox="1">
            <a:spLocks noChangeArrowheads="1"/>
          </p:cNvSpPr>
          <p:nvPr/>
        </p:nvSpPr>
        <p:spPr bwMode="auto">
          <a:xfrm>
            <a:off x="3371915" y="6222846"/>
            <a:ext cx="59471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600" dirty="0"/>
              <a:t>SMA - CLK_IN/OUT</a:t>
            </a:r>
          </a:p>
        </p:txBody>
      </p:sp>
      <p:grpSp>
        <p:nvGrpSpPr>
          <p:cNvPr id="487" name="Groupe 486"/>
          <p:cNvGrpSpPr/>
          <p:nvPr/>
        </p:nvGrpSpPr>
        <p:grpSpPr>
          <a:xfrm>
            <a:off x="7532920" y="1759260"/>
            <a:ext cx="1451848" cy="409175"/>
            <a:chOff x="163773" y="1439839"/>
            <a:chExt cx="1451848" cy="409175"/>
          </a:xfrm>
        </p:grpSpPr>
        <p:sp>
          <p:nvSpPr>
            <p:cNvPr id="524" name="Rectangle 523"/>
            <p:cNvSpPr/>
            <p:nvPr/>
          </p:nvSpPr>
          <p:spPr>
            <a:xfrm>
              <a:off x="163773" y="1439839"/>
              <a:ext cx="1399047" cy="4091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5" name="Rectangle 524"/>
            <p:cNvSpPr/>
            <p:nvPr/>
          </p:nvSpPr>
          <p:spPr>
            <a:xfrm>
              <a:off x="1128472" y="1465835"/>
              <a:ext cx="487149" cy="38317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lnSpc>
                  <a:spcPts val="1000"/>
                </a:lnSpc>
                <a:defRPr/>
              </a:pPr>
              <a:r>
                <a:rPr lang="en-US" sz="700" dirty="0"/>
                <a:t>Mini USB</a:t>
              </a:r>
            </a:p>
            <a:p>
              <a:pPr algn="ctr">
                <a:lnSpc>
                  <a:spcPts val="1000"/>
                </a:lnSpc>
                <a:defRPr/>
              </a:pPr>
              <a:r>
                <a:rPr lang="en-US" sz="700" dirty="0"/>
                <a:t>Type B</a:t>
              </a:r>
            </a:p>
            <a:p>
              <a:pPr algn="ctr">
                <a:lnSpc>
                  <a:spcPts val="1200"/>
                </a:lnSpc>
                <a:defRPr/>
              </a:pPr>
              <a:r>
                <a:rPr lang="en-US" sz="700" dirty="0"/>
                <a:t>(RS232)</a:t>
              </a:r>
            </a:p>
          </p:txBody>
        </p:sp>
        <p:sp>
          <p:nvSpPr>
            <p:cNvPr id="526" name="Ellipse 525"/>
            <p:cNvSpPr/>
            <p:nvPr/>
          </p:nvSpPr>
          <p:spPr>
            <a:xfrm>
              <a:off x="761404" y="1563211"/>
              <a:ext cx="120770" cy="11214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4" name="Ellipse 543"/>
            <p:cNvSpPr/>
            <p:nvPr/>
          </p:nvSpPr>
          <p:spPr>
            <a:xfrm>
              <a:off x="289208" y="1479107"/>
              <a:ext cx="45719" cy="45719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5" name="Ellipse 544"/>
            <p:cNvSpPr/>
            <p:nvPr/>
          </p:nvSpPr>
          <p:spPr>
            <a:xfrm>
              <a:off x="213337" y="1477395"/>
              <a:ext cx="45719" cy="45719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6" name="Ellipse 545"/>
            <p:cNvSpPr/>
            <p:nvPr/>
          </p:nvSpPr>
          <p:spPr>
            <a:xfrm>
              <a:off x="214662" y="1564584"/>
              <a:ext cx="45719" cy="45719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7" name="Ellipse 546"/>
            <p:cNvSpPr/>
            <p:nvPr/>
          </p:nvSpPr>
          <p:spPr>
            <a:xfrm>
              <a:off x="212012" y="1651771"/>
              <a:ext cx="45719" cy="45719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8" name="Ellipse 547"/>
            <p:cNvSpPr/>
            <p:nvPr/>
          </p:nvSpPr>
          <p:spPr>
            <a:xfrm>
              <a:off x="206987" y="1738960"/>
              <a:ext cx="45719" cy="45719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9" name="Rectangle 548"/>
            <p:cNvSpPr/>
            <p:nvPr/>
          </p:nvSpPr>
          <p:spPr>
            <a:xfrm>
              <a:off x="181780" y="1453351"/>
              <a:ext cx="171449" cy="350049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3" name="Rectangle 652"/>
            <p:cNvSpPr/>
            <p:nvPr/>
          </p:nvSpPr>
          <p:spPr>
            <a:xfrm>
              <a:off x="450009" y="1514597"/>
              <a:ext cx="187325" cy="2143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sz="700" dirty="0"/>
            </a:p>
          </p:txBody>
        </p:sp>
        <p:sp>
          <p:nvSpPr>
            <p:cNvPr id="654" name="Ellipse 653"/>
            <p:cNvSpPr/>
            <p:nvPr/>
          </p:nvSpPr>
          <p:spPr>
            <a:xfrm>
              <a:off x="289208" y="1568007"/>
              <a:ext cx="45719" cy="45719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5" name="Ellipse 654"/>
            <p:cNvSpPr/>
            <p:nvPr/>
          </p:nvSpPr>
          <p:spPr>
            <a:xfrm>
              <a:off x="289208" y="1656907"/>
              <a:ext cx="45719" cy="45719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6" name="Ellipse 655"/>
            <p:cNvSpPr/>
            <p:nvPr/>
          </p:nvSpPr>
          <p:spPr>
            <a:xfrm>
              <a:off x="282858" y="1739457"/>
              <a:ext cx="45719" cy="45719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51" name="Rectangle 450"/>
          <p:cNvSpPr/>
          <p:nvPr/>
        </p:nvSpPr>
        <p:spPr>
          <a:xfrm>
            <a:off x="6882090" y="4523398"/>
            <a:ext cx="2120611" cy="7416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2" name="Ellipse 451"/>
          <p:cNvSpPr/>
          <p:nvPr/>
        </p:nvSpPr>
        <p:spPr>
          <a:xfrm>
            <a:off x="7373232" y="4688139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3" name="Ellipse 452"/>
          <p:cNvSpPr/>
          <p:nvPr/>
        </p:nvSpPr>
        <p:spPr>
          <a:xfrm>
            <a:off x="7365314" y="5109690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4" name="Ellipse 453"/>
          <p:cNvSpPr/>
          <p:nvPr/>
        </p:nvSpPr>
        <p:spPr>
          <a:xfrm>
            <a:off x="7525632" y="4897553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5" name="Ellipse 454"/>
          <p:cNvSpPr/>
          <p:nvPr/>
        </p:nvSpPr>
        <p:spPr>
          <a:xfrm>
            <a:off x="7685947" y="4693565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9" name="Ellipse 468"/>
          <p:cNvSpPr/>
          <p:nvPr/>
        </p:nvSpPr>
        <p:spPr>
          <a:xfrm>
            <a:off x="7689906" y="5098795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2" name="Ellipse 481"/>
          <p:cNvSpPr/>
          <p:nvPr/>
        </p:nvSpPr>
        <p:spPr>
          <a:xfrm>
            <a:off x="7814597" y="4927453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3" name="Ellipse 482"/>
          <p:cNvSpPr/>
          <p:nvPr/>
        </p:nvSpPr>
        <p:spPr>
          <a:xfrm>
            <a:off x="7966997" y="4696282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4" name="Ellipse 483"/>
          <p:cNvSpPr/>
          <p:nvPr/>
        </p:nvSpPr>
        <p:spPr>
          <a:xfrm>
            <a:off x="7976893" y="5109671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5" name="Ellipse 484"/>
          <p:cNvSpPr/>
          <p:nvPr/>
        </p:nvSpPr>
        <p:spPr>
          <a:xfrm>
            <a:off x="8117444" y="4902980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6" name="Ellipse 485"/>
          <p:cNvSpPr/>
          <p:nvPr/>
        </p:nvSpPr>
        <p:spPr>
          <a:xfrm>
            <a:off x="8277759" y="4698993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7" name="Ellipse 516"/>
          <p:cNvSpPr/>
          <p:nvPr/>
        </p:nvSpPr>
        <p:spPr>
          <a:xfrm>
            <a:off x="8281718" y="5104222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1" name="Ellipse 530"/>
          <p:cNvSpPr/>
          <p:nvPr/>
        </p:nvSpPr>
        <p:spPr>
          <a:xfrm>
            <a:off x="8406409" y="4932881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7" name="Ellipse 656"/>
          <p:cNvSpPr/>
          <p:nvPr/>
        </p:nvSpPr>
        <p:spPr>
          <a:xfrm>
            <a:off x="8558809" y="4701710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8" name="Ellipse 657"/>
          <p:cNvSpPr/>
          <p:nvPr/>
        </p:nvSpPr>
        <p:spPr>
          <a:xfrm>
            <a:off x="8568705" y="5115099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3" name="Rectangle 662"/>
          <p:cNvSpPr/>
          <p:nvPr/>
        </p:nvSpPr>
        <p:spPr>
          <a:xfrm>
            <a:off x="8797645" y="4716203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5" name="Rectangle 664"/>
          <p:cNvSpPr/>
          <p:nvPr/>
        </p:nvSpPr>
        <p:spPr>
          <a:xfrm>
            <a:off x="8801603" y="5019944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6" name="Rectangle 665"/>
          <p:cNvSpPr/>
          <p:nvPr/>
        </p:nvSpPr>
        <p:spPr>
          <a:xfrm>
            <a:off x="8798799" y="5164935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7" name="Rectangle 666"/>
          <p:cNvSpPr/>
          <p:nvPr/>
        </p:nvSpPr>
        <p:spPr>
          <a:xfrm>
            <a:off x="8797645" y="4638818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8" name="Rectangle 667"/>
          <p:cNvSpPr/>
          <p:nvPr/>
        </p:nvSpPr>
        <p:spPr>
          <a:xfrm>
            <a:off x="8801603" y="4790159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9" name="Rectangle 668"/>
          <p:cNvSpPr/>
          <p:nvPr/>
        </p:nvSpPr>
        <p:spPr>
          <a:xfrm>
            <a:off x="8798799" y="5093900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9" name="Rectangle 898"/>
          <p:cNvSpPr/>
          <p:nvPr/>
        </p:nvSpPr>
        <p:spPr>
          <a:xfrm>
            <a:off x="6877968" y="5286427"/>
            <a:ext cx="2120611" cy="7416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0" name="Ellipse 899"/>
          <p:cNvSpPr/>
          <p:nvPr/>
        </p:nvSpPr>
        <p:spPr>
          <a:xfrm>
            <a:off x="7369110" y="5442459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1" name="Ellipse 900"/>
          <p:cNvSpPr/>
          <p:nvPr/>
        </p:nvSpPr>
        <p:spPr>
          <a:xfrm>
            <a:off x="7361192" y="5864010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2" name="Ellipse 901"/>
          <p:cNvSpPr/>
          <p:nvPr/>
        </p:nvSpPr>
        <p:spPr>
          <a:xfrm>
            <a:off x="7521510" y="5651873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3" name="Ellipse 902"/>
          <p:cNvSpPr/>
          <p:nvPr/>
        </p:nvSpPr>
        <p:spPr>
          <a:xfrm>
            <a:off x="7681825" y="5447885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4" name="Ellipse 903"/>
          <p:cNvSpPr/>
          <p:nvPr/>
        </p:nvSpPr>
        <p:spPr>
          <a:xfrm>
            <a:off x="7685784" y="5853115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5" name="Ellipse 904"/>
          <p:cNvSpPr/>
          <p:nvPr/>
        </p:nvSpPr>
        <p:spPr>
          <a:xfrm>
            <a:off x="7810475" y="5681773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6" name="Ellipse 905"/>
          <p:cNvSpPr/>
          <p:nvPr/>
        </p:nvSpPr>
        <p:spPr>
          <a:xfrm>
            <a:off x="7962875" y="5450602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7" name="Ellipse 906"/>
          <p:cNvSpPr/>
          <p:nvPr/>
        </p:nvSpPr>
        <p:spPr>
          <a:xfrm>
            <a:off x="7972771" y="5863991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8" name="Ellipse 907"/>
          <p:cNvSpPr/>
          <p:nvPr/>
        </p:nvSpPr>
        <p:spPr>
          <a:xfrm>
            <a:off x="8113322" y="5657300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9" name="Ellipse 908"/>
          <p:cNvSpPr/>
          <p:nvPr/>
        </p:nvSpPr>
        <p:spPr>
          <a:xfrm>
            <a:off x="8273637" y="5453313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0" name="Ellipse 909"/>
          <p:cNvSpPr/>
          <p:nvPr/>
        </p:nvSpPr>
        <p:spPr>
          <a:xfrm>
            <a:off x="8277596" y="5858542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1" name="Ellipse 910"/>
          <p:cNvSpPr/>
          <p:nvPr/>
        </p:nvSpPr>
        <p:spPr>
          <a:xfrm>
            <a:off x="8402287" y="5687201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2" name="Ellipse 911"/>
          <p:cNvSpPr/>
          <p:nvPr/>
        </p:nvSpPr>
        <p:spPr>
          <a:xfrm>
            <a:off x="8554687" y="5456030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3" name="Ellipse 912"/>
          <p:cNvSpPr/>
          <p:nvPr/>
        </p:nvSpPr>
        <p:spPr>
          <a:xfrm>
            <a:off x="8564583" y="5869419"/>
            <a:ext cx="47768" cy="628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4" name="Rectangle 913"/>
          <p:cNvSpPr/>
          <p:nvPr/>
        </p:nvSpPr>
        <p:spPr>
          <a:xfrm>
            <a:off x="8793523" y="5470523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5" name="Rectangle 914"/>
          <p:cNvSpPr/>
          <p:nvPr/>
        </p:nvSpPr>
        <p:spPr>
          <a:xfrm>
            <a:off x="8797481" y="5774264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6" name="Rectangle 915"/>
          <p:cNvSpPr/>
          <p:nvPr/>
        </p:nvSpPr>
        <p:spPr>
          <a:xfrm>
            <a:off x="8794677" y="5919255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7" name="Rectangle 916"/>
          <p:cNvSpPr/>
          <p:nvPr/>
        </p:nvSpPr>
        <p:spPr>
          <a:xfrm>
            <a:off x="8793523" y="5393138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8" name="Rectangle 917"/>
          <p:cNvSpPr/>
          <p:nvPr/>
        </p:nvSpPr>
        <p:spPr>
          <a:xfrm>
            <a:off x="8797481" y="5544479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9" name="Rectangle 918"/>
          <p:cNvSpPr/>
          <p:nvPr/>
        </p:nvSpPr>
        <p:spPr>
          <a:xfrm>
            <a:off x="8794677" y="5848220"/>
            <a:ext cx="195943" cy="628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0" name="Ellipse 439"/>
          <p:cNvSpPr/>
          <p:nvPr/>
        </p:nvSpPr>
        <p:spPr>
          <a:xfrm>
            <a:off x="5971707" y="4355629"/>
            <a:ext cx="143123" cy="15107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57" name="Groupe 456"/>
          <p:cNvGrpSpPr/>
          <p:nvPr/>
        </p:nvGrpSpPr>
        <p:grpSpPr>
          <a:xfrm>
            <a:off x="6606772" y="1711683"/>
            <a:ext cx="492575" cy="75062"/>
            <a:chOff x="263662" y="4312693"/>
            <a:chExt cx="492575" cy="75062"/>
          </a:xfrm>
        </p:grpSpPr>
        <p:sp>
          <p:nvSpPr>
            <p:cNvPr id="458" name="Rectangle 457"/>
            <p:cNvSpPr/>
            <p:nvPr/>
          </p:nvSpPr>
          <p:spPr>
            <a:xfrm>
              <a:off x="368490" y="4312693"/>
              <a:ext cx="272955" cy="750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59" name="Connecteur droit 458"/>
            <p:cNvCxnSpPr/>
            <p:nvPr/>
          </p:nvCxnSpPr>
          <p:spPr>
            <a:xfrm>
              <a:off x="263662" y="4347608"/>
              <a:ext cx="492575" cy="20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0" name="Groupe 459"/>
          <p:cNvGrpSpPr/>
          <p:nvPr/>
        </p:nvGrpSpPr>
        <p:grpSpPr>
          <a:xfrm>
            <a:off x="6499150" y="1094180"/>
            <a:ext cx="615950" cy="518846"/>
            <a:chOff x="550712" y="861096"/>
            <a:chExt cx="615950" cy="518846"/>
          </a:xfrm>
        </p:grpSpPr>
        <p:sp>
          <p:nvSpPr>
            <p:cNvPr id="461" name="Rectangle 121"/>
            <p:cNvSpPr>
              <a:spLocks noChangeArrowheads="1"/>
            </p:cNvSpPr>
            <p:nvPr/>
          </p:nvSpPr>
          <p:spPr bwMode="auto">
            <a:xfrm>
              <a:off x="649437" y="861096"/>
              <a:ext cx="402942" cy="51884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462" name="Text Box 122"/>
            <p:cNvSpPr txBox="1">
              <a:spLocks noChangeArrowheads="1"/>
            </p:cNvSpPr>
            <p:nvPr/>
          </p:nvSpPr>
          <p:spPr bwMode="auto">
            <a:xfrm>
              <a:off x="550712" y="1011342"/>
              <a:ext cx="61595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 dirty="0"/>
                <a:t>P2V5A</a:t>
              </a:r>
            </a:p>
          </p:txBody>
        </p:sp>
      </p:grpSp>
      <p:sp>
        <p:nvSpPr>
          <p:cNvPr id="444" name="ZoneTexte 443"/>
          <p:cNvSpPr txBox="1"/>
          <p:nvPr/>
        </p:nvSpPr>
        <p:spPr>
          <a:xfrm>
            <a:off x="9076417" y="3451871"/>
            <a:ext cx="327013" cy="120032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US" sz="1200" dirty="0"/>
              <a:t>5</a:t>
            </a:r>
          </a:p>
          <a:p>
            <a:pPr algn="ctr"/>
            <a:r>
              <a:rPr lang="en-US" sz="1200" dirty="0"/>
              <a:t>QSFP</a:t>
            </a:r>
          </a:p>
          <a:p>
            <a:pPr algn="ctr"/>
            <a:r>
              <a:rPr lang="en-US" sz="1200" dirty="0"/>
              <a:t>-</a:t>
            </a:r>
          </a:p>
          <a:p>
            <a:pPr algn="ctr"/>
            <a:r>
              <a:rPr lang="en-US" sz="1200" dirty="0"/>
              <a:t>20</a:t>
            </a:r>
          </a:p>
          <a:p>
            <a:pPr algn="ctr"/>
            <a:r>
              <a:rPr lang="en-US" sz="1200" dirty="0"/>
              <a:t>HUB</a:t>
            </a:r>
          </a:p>
          <a:p>
            <a:pPr algn="ctr"/>
            <a:r>
              <a:rPr lang="en-US" sz="1200" dirty="0"/>
              <a:t>ports</a:t>
            </a:r>
          </a:p>
        </p:txBody>
      </p:sp>
      <p:sp>
        <p:nvSpPr>
          <p:cNvPr id="450" name="ZoneTexte 449"/>
          <p:cNvSpPr txBox="1"/>
          <p:nvPr/>
        </p:nvSpPr>
        <p:spPr>
          <a:xfrm>
            <a:off x="1258747" y="4601421"/>
            <a:ext cx="942566" cy="83099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US" sz="1200" dirty="0"/>
              <a:t>12</a:t>
            </a:r>
          </a:p>
          <a:p>
            <a:pPr algn="ctr"/>
            <a:r>
              <a:rPr lang="en-US" sz="1200" dirty="0"/>
              <a:t>HUB</a:t>
            </a:r>
          </a:p>
          <a:p>
            <a:pPr algn="ctr"/>
            <a:r>
              <a:rPr lang="en-US" sz="1200" dirty="0"/>
              <a:t>ports</a:t>
            </a:r>
          </a:p>
          <a:p>
            <a:pPr algn="ctr"/>
            <a:r>
              <a:rPr lang="en-US" sz="1200" dirty="0"/>
              <a:t>(via backplane)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2648009" y="1084734"/>
            <a:ext cx="913362" cy="1314189"/>
            <a:chOff x="1695235" y="6437772"/>
            <a:chExt cx="913362" cy="1314189"/>
          </a:xfrm>
        </p:grpSpPr>
        <p:grpSp>
          <p:nvGrpSpPr>
            <p:cNvPr id="14" name="Groupe 13"/>
            <p:cNvGrpSpPr/>
            <p:nvPr/>
          </p:nvGrpSpPr>
          <p:grpSpPr>
            <a:xfrm>
              <a:off x="1695235" y="6437772"/>
              <a:ext cx="913362" cy="1314189"/>
              <a:chOff x="419944" y="3232235"/>
              <a:chExt cx="913362" cy="1314189"/>
            </a:xfrm>
          </p:grpSpPr>
          <p:grpSp>
            <p:nvGrpSpPr>
              <p:cNvPr id="13" name="Groupe 12"/>
              <p:cNvGrpSpPr/>
              <p:nvPr/>
            </p:nvGrpSpPr>
            <p:grpSpPr>
              <a:xfrm>
                <a:off x="419944" y="3232235"/>
                <a:ext cx="913362" cy="1314189"/>
                <a:chOff x="255557" y="3355526"/>
                <a:chExt cx="913362" cy="1314189"/>
              </a:xfrm>
            </p:grpSpPr>
            <p:pic>
              <p:nvPicPr>
                <p:cNvPr id="10" name="Image 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55143" y="3555940"/>
                  <a:ext cx="1314189" cy="913362"/>
                </a:xfrm>
                <a:prstGeom prst="rect">
                  <a:avLst/>
                </a:prstGeom>
                <a:ln w="19050">
                  <a:solidFill>
                    <a:schemeClr val="accent6"/>
                  </a:solidFill>
                </a:ln>
              </p:spPr>
            </p:pic>
            <p:sp>
              <p:nvSpPr>
                <p:cNvPr id="12" name="Rectangle 11"/>
                <p:cNvSpPr/>
                <p:nvPr/>
              </p:nvSpPr>
              <p:spPr bwMode="auto">
                <a:xfrm>
                  <a:off x="452063" y="3986373"/>
                  <a:ext cx="554805" cy="56507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latin typeface="Arial" charset="0"/>
                    <a:ea typeface="ＭＳ Ｐゴシック" pitchFamily="-112" charset="-128"/>
                  </a:endParaRPr>
                </a:p>
              </p:txBody>
            </p:sp>
          </p:grpSp>
          <p:sp>
            <p:nvSpPr>
              <p:cNvPr id="228" name="ZoneTexte 85"/>
              <p:cNvSpPr txBox="1">
                <a:spLocks noChangeArrowheads="1"/>
              </p:cNvSpPr>
              <p:nvPr/>
            </p:nvSpPr>
            <p:spPr bwMode="auto">
              <a:xfrm>
                <a:off x="640470" y="3960799"/>
                <a:ext cx="56938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latin typeface="Calibri" pitchFamily="34" charset="0"/>
                  </a:rPr>
                  <a:t>P5V0</a:t>
                </a:r>
              </a:p>
            </p:txBody>
          </p:sp>
        </p:grpSp>
        <p:sp>
          <p:nvSpPr>
            <p:cNvPr id="226" name="Rectangle 225"/>
            <p:cNvSpPr/>
            <p:nvPr/>
          </p:nvSpPr>
          <p:spPr>
            <a:xfrm>
              <a:off x="1793823" y="6806630"/>
              <a:ext cx="191993" cy="21837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2025516" y="6816904"/>
              <a:ext cx="162880" cy="18755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2270940" y="6888822"/>
              <a:ext cx="112664" cy="13129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sz="700" dirty="0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2423340" y="6887112"/>
              <a:ext cx="112664" cy="13129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sz="700" dirty="0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1841769" y="6626830"/>
              <a:ext cx="92673" cy="10878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1963346" y="6635392"/>
              <a:ext cx="92673" cy="10878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2074649" y="6633680"/>
              <a:ext cx="92673" cy="10878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2188853" y="6637767"/>
              <a:ext cx="92673" cy="10878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2297256" y="6633155"/>
              <a:ext cx="92673" cy="10878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2404086" y="6634343"/>
              <a:ext cx="92673" cy="10878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33" name="Groupe 632"/>
          <p:cNvGrpSpPr/>
          <p:nvPr/>
        </p:nvGrpSpPr>
        <p:grpSpPr>
          <a:xfrm rot="5400000">
            <a:off x="4631865" y="5091164"/>
            <a:ext cx="913362" cy="1314189"/>
            <a:chOff x="1695235" y="6437772"/>
            <a:chExt cx="913362" cy="1314189"/>
          </a:xfrm>
        </p:grpSpPr>
        <p:grpSp>
          <p:nvGrpSpPr>
            <p:cNvPr id="634" name="Groupe 633"/>
            <p:cNvGrpSpPr/>
            <p:nvPr/>
          </p:nvGrpSpPr>
          <p:grpSpPr>
            <a:xfrm>
              <a:off x="1695235" y="6437772"/>
              <a:ext cx="913362" cy="1314189"/>
              <a:chOff x="419944" y="3232235"/>
              <a:chExt cx="913362" cy="1314189"/>
            </a:xfrm>
          </p:grpSpPr>
          <p:grpSp>
            <p:nvGrpSpPr>
              <p:cNvPr id="670" name="Groupe 669"/>
              <p:cNvGrpSpPr/>
              <p:nvPr/>
            </p:nvGrpSpPr>
            <p:grpSpPr>
              <a:xfrm>
                <a:off x="419944" y="3232235"/>
                <a:ext cx="913362" cy="1314189"/>
                <a:chOff x="255557" y="3355526"/>
                <a:chExt cx="913362" cy="1314189"/>
              </a:xfrm>
            </p:grpSpPr>
            <p:pic>
              <p:nvPicPr>
                <p:cNvPr id="672" name="Image 67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55143" y="3555940"/>
                  <a:ext cx="1314189" cy="913362"/>
                </a:xfrm>
                <a:prstGeom prst="rect">
                  <a:avLst/>
                </a:prstGeom>
                <a:ln w="19050">
                  <a:solidFill>
                    <a:schemeClr val="accent6"/>
                  </a:solidFill>
                </a:ln>
              </p:spPr>
            </p:pic>
            <p:sp>
              <p:nvSpPr>
                <p:cNvPr id="673" name="Rectangle 672"/>
                <p:cNvSpPr/>
                <p:nvPr/>
              </p:nvSpPr>
              <p:spPr bwMode="auto">
                <a:xfrm>
                  <a:off x="452063" y="3986373"/>
                  <a:ext cx="554805" cy="56507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latin typeface="Arial" charset="0"/>
                    <a:ea typeface="ＭＳ Ｐゴシック" pitchFamily="-112" charset="-128"/>
                  </a:endParaRPr>
                </a:p>
              </p:txBody>
            </p:sp>
          </p:grpSp>
          <p:sp>
            <p:nvSpPr>
              <p:cNvPr id="671" name="ZoneTexte 85"/>
              <p:cNvSpPr txBox="1">
                <a:spLocks noChangeArrowheads="1"/>
              </p:cNvSpPr>
              <p:nvPr/>
            </p:nvSpPr>
            <p:spPr bwMode="auto">
              <a:xfrm rot="16200000">
                <a:off x="642892" y="3998966"/>
                <a:ext cx="56454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Calibri" pitchFamily="34" charset="0"/>
                  </a:rPr>
                  <a:t>P3V3</a:t>
                </a:r>
              </a:p>
            </p:txBody>
          </p:sp>
        </p:grpSp>
        <p:sp>
          <p:nvSpPr>
            <p:cNvPr id="635" name="Rectangle 634"/>
            <p:cNvSpPr/>
            <p:nvPr/>
          </p:nvSpPr>
          <p:spPr>
            <a:xfrm>
              <a:off x="1793823" y="6806630"/>
              <a:ext cx="191993" cy="21837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6" name="Rectangle 635"/>
            <p:cNvSpPr/>
            <p:nvPr/>
          </p:nvSpPr>
          <p:spPr>
            <a:xfrm>
              <a:off x="2025516" y="6816904"/>
              <a:ext cx="162880" cy="18755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7" name="Rectangle 636"/>
            <p:cNvSpPr/>
            <p:nvPr/>
          </p:nvSpPr>
          <p:spPr>
            <a:xfrm>
              <a:off x="2270940" y="6888822"/>
              <a:ext cx="112664" cy="13129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sz="700" dirty="0"/>
            </a:p>
          </p:txBody>
        </p:sp>
        <p:sp>
          <p:nvSpPr>
            <p:cNvPr id="638" name="Rectangle 637"/>
            <p:cNvSpPr/>
            <p:nvPr/>
          </p:nvSpPr>
          <p:spPr>
            <a:xfrm>
              <a:off x="2423340" y="6887112"/>
              <a:ext cx="112664" cy="13129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sz="700" dirty="0"/>
            </a:p>
          </p:txBody>
        </p:sp>
        <p:sp>
          <p:nvSpPr>
            <p:cNvPr id="639" name="Rectangle 638"/>
            <p:cNvSpPr/>
            <p:nvPr/>
          </p:nvSpPr>
          <p:spPr>
            <a:xfrm>
              <a:off x="1841769" y="6626830"/>
              <a:ext cx="92673" cy="10878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0" name="Rectangle 639"/>
            <p:cNvSpPr/>
            <p:nvPr/>
          </p:nvSpPr>
          <p:spPr>
            <a:xfrm>
              <a:off x="1963346" y="6635392"/>
              <a:ext cx="92673" cy="10878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1" name="Rectangle 640"/>
            <p:cNvSpPr/>
            <p:nvPr/>
          </p:nvSpPr>
          <p:spPr>
            <a:xfrm>
              <a:off x="2074649" y="6633680"/>
              <a:ext cx="92673" cy="10878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2" name="Rectangle 641"/>
            <p:cNvSpPr/>
            <p:nvPr/>
          </p:nvSpPr>
          <p:spPr>
            <a:xfrm>
              <a:off x="2188853" y="6637767"/>
              <a:ext cx="92673" cy="10878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3" name="Rectangle 642"/>
            <p:cNvSpPr/>
            <p:nvPr/>
          </p:nvSpPr>
          <p:spPr>
            <a:xfrm>
              <a:off x="2297256" y="6633155"/>
              <a:ext cx="92673" cy="10878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2" name="Rectangle 651"/>
            <p:cNvSpPr/>
            <p:nvPr/>
          </p:nvSpPr>
          <p:spPr>
            <a:xfrm>
              <a:off x="2404086" y="6634343"/>
              <a:ext cx="92673" cy="10878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28" name="Group 192"/>
          <p:cNvGrpSpPr>
            <a:grpSpLocks/>
          </p:cNvGrpSpPr>
          <p:nvPr/>
        </p:nvGrpSpPr>
        <p:grpSpPr bwMode="auto">
          <a:xfrm>
            <a:off x="4738160" y="4843838"/>
            <a:ext cx="342900" cy="215900"/>
            <a:chOff x="211" y="1824"/>
            <a:chExt cx="216" cy="136"/>
          </a:xfrm>
        </p:grpSpPr>
        <p:sp>
          <p:nvSpPr>
            <p:cNvPr id="729" name="Rectangle 193"/>
            <p:cNvSpPr>
              <a:spLocks noChangeArrowheads="1"/>
            </p:cNvSpPr>
            <p:nvPr/>
          </p:nvSpPr>
          <p:spPr bwMode="auto">
            <a:xfrm>
              <a:off x="249" y="1824"/>
              <a:ext cx="136" cy="1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0" name="Text Box 194"/>
            <p:cNvSpPr txBox="1">
              <a:spLocks noChangeArrowheads="1"/>
            </p:cNvSpPr>
            <p:nvPr/>
          </p:nvSpPr>
          <p:spPr bwMode="auto">
            <a:xfrm>
              <a:off x="211" y="1829"/>
              <a:ext cx="21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1:8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clk buf</a:t>
              </a:r>
            </a:p>
          </p:txBody>
        </p:sp>
      </p:grpSp>
      <p:grpSp>
        <p:nvGrpSpPr>
          <p:cNvPr id="731" name="Group 192"/>
          <p:cNvGrpSpPr>
            <a:grpSpLocks/>
          </p:cNvGrpSpPr>
          <p:nvPr/>
        </p:nvGrpSpPr>
        <p:grpSpPr bwMode="auto">
          <a:xfrm>
            <a:off x="6038609" y="2864150"/>
            <a:ext cx="342900" cy="215900"/>
            <a:chOff x="211" y="1824"/>
            <a:chExt cx="216" cy="136"/>
          </a:xfrm>
        </p:grpSpPr>
        <p:sp>
          <p:nvSpPr>
            <p:cNvPr id="732" name="Rectangle 193"/>
            <p:cNvSpPr>
              <a:spLocks noChangeArrowheads="1"/>
            </p:cNvSpPr>
            <p:nvPr/>
          </p:nvSpPr>
          <p:spPr bwMode="auto">
            <a:xfrm>
              <a:off x="249" y="1824"/>
              <a:ext cx="136" cy="1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3" name="Text Box 194"/>
            <p:cNvSpPr txBox="1">
              <a:spLocks noChangeArrowheads="1"/>
            </p:cNvSpPr>
            <p:nvPr/>
          </p:nvSpPr>
          <p:spPr bwMode="auto">
            <a:xfrm>
              <a:off x="211" y="1829"/>
              <a:ext cx="21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1:8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clk buf</a:t>
              </a:r>
            </a:p>
          </p:txBody>
        </p:sp>
      </p:grpSp>
      <p:grpSp>
        <p:nvGrpSpPr>
          <p:cNvPr id="734" name="Group 192"/>
          <p:cNvGrpSpPr>
            <a:grpSpLocks/>
          </p:cNvGrpSpPr>
          <p:nvPr/>
        </p:nvGrpSpPr>
        <p:grpSpPr bwMode="auto">
          <a:xfrm>
            <a:off x="5828035" y="4621330"/>
            <a:ext cx="342900" cy="215900"/>
            <a:chOff x="211" y="1824"/>
            <a:chExt cx="216" cy="136"/>
          </a:xfrm>
        </p:grpSpPr>
        <p:sp>
          <p:nvSpPr>
            <p:cNvPr id="735" name="Rectangle 193"/>
            <p:cNvSpPr>
              <a:spLocks noChangeArrowheads="1"/>
            </p:cNvSpPr>
            <p:nvPr/>
          </p:nvSpPr>
          <p:spPr bwMode="auto">
            <a:xfrm>
              <a:off x="249" y="1824"/>
              <a:ext cx="136" cy="1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6" name="Text Box 194"/>
            <p:cNvSpPr txBox="1">
              <a:spLocks noChangeArrowheads="1"/>
            </p:cNvSpPr>
            <p:nvPr/>
          </p:nvSpPr>
          <p:spPr bwMode="auto">
            <a:xfrm>
              <a:off x="211" y="1829"/>
              <a:ext cx="21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1:8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clk buf</a:t>
              </a:r>
            </a:p>
          </p:txBody>
        </p:sp>
      </p:grpSp>
      <p:grpSp>
        <p:nvGrpSpPr>
          <p:cNvPr id="737" name="Group 192"/>
          <p:cNvGrpSpPr>
            <a:grpSpLocks/>
          </p:cNvGrpSpPr>
          <p:nvPr/>
        </p:nvGrpSpPr>
        <p:grpSpPr bwMode="auto">
          <a:xfrm>
            <a:off x="3865544" y="4437384"/>
            <a:ext cx="342900" cy="215900"/>
            <a:chOff x="211" y="1824"/>
            <a:chExt cx="216" cy="136"/>
          </a:xfrm>
        </p:grpSpPr>
        <p:sp>
          <p:nvSpPr>
            <p:cNvPr id="738" name="Rectangle 193"/>
            <p:cNvSpPr>
              <a:spLocks noChangeArrowheads="1"/>
            </p:cNvSpPr>
            <p:nvPr/>
          </p:nvSpPr>
          <p:spPr bwMode="auto">
            <a:xfrm>
              <a:off x="249" y="1824"/>
              <a:ext cx="136" cy="1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9" name="Text Box 194"/>
            <p:cNvSpPr txBox="1">
              <a:spLocks noChangeArrowheads="1"/>
            </p:cNvSpPr>
            <p:nvPr/>
          </p:nvSpPr>
          <p:spPr bwMode="auto">
            <a:xfrm>
              <a:off x="211" y="1829"/>
              <a:ext cx="21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1:8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clk buf</a:t>
              </a:r>
            </a:p>
          </p:txBody>
        </p:sp>
      </p:grpSp>
      <p:grpSp>
        <p:nvGrpSpPr>
          <p:cNvPr id="743" name="Groupe 742"/>
          <p:cNvGrpSpPr/>
          <p:nvPr/>
        </p:nvGrpSpPr>
        <p:grpSpPr>
          <a:xfrm rot="5400000">
            <a:off x="5837525" y="5704618"/>
            <a:ext cx="402942" cy="615950"/>
            <a:chOff x="649437" y="811089"/>
            <a:chExt cx="402942" cy="615950"/>
          </a:xfrm>
        </p:grpSpPr>
        <p:sp>
          <p:nvSpPr>
            <p:cNvPr id="744" name="Rectangle 121"/>
            <p:cNvSpPr>
              <a:spLocks noChangeArrowheads="1"/>
            </p:cNvSpPr>
            <p:nvPr/>
          </p:nvSpPr>
          <p:spPr bwMode="auto">
            <a:xfrm>
              <a:off x="649437" y="861096"/>
              <a:ext cx="402942" cy="51884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747" name="Text Box 122"/>
            <p:cNvSpPr txBox="1">
              <a:spLocks noChangeArrowheads="1"/>
            </p:cNvSpPr>
            <p:nvPr/>
          </p:nvSpPr>
          <p:spPr bwMode="auto">
            <a:xfrm rot="16200000">
              <a:off x="550712" y="1011342"/>
              <a:ext cx="61595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 dirty="0"/>
                <a:t>P2V5B</a:t>
              </a:r>
            </a:p>
          </p:txBody>
        </p:sp>
      </p:grpSp>
      <p:grpSp>
        <p:nvGrpSpPr>
          <p:cNvPr id="748" name="Groupe 747"/>
          <p:cNvGrpSpPr/>
          <p:nvPr/>
        </p:nvGrpSpPr>
        <p:grpSpPr>
          <a:xfrm>
            <a:off x="3898378" y="5691560"/>
            <a:ext cx="615950" cy="518846"/>
            <a:chOff x="550712" y="861096"/>
            <a:chExt cx="615950" cy="518846"/>
          </a:xfrm>
        </p:grpSpPr>
        <p:sp>
          <p:nvSpPr>
            <p:cNvPr id="752" name="Rectangle 121"/>
            <p:cNvSpPr>
              <a:spLocks noChangeArrowheads="1"/>
            </p:cNvSpPr>
            <p:nvPr/>
          </p:nvSpPr>
          <p:spPr bwMode="auto">
            <a:xfrm>
              <a:off x="649437" y="861096"/>
              <a:ext cx="402942" cy="51884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753" name="Text Box 122"/>
            <p:cNvSpPr txBox="1">
              <a:spLocks noChangeArrowheads="1"/>
            </p:cNvSpPr>
            <p:nvPr/>
          </p:nvSpPr>
          <p:spPr bwMode="auto">
            <a:xfrm>
              <a:off x="550712" y="1011342"/>
              <a:ext cx="61595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 dirty="0"/>
                <a:t>P2V5C</a:t>
              </a:r>
            </a:p>
          </p:txBody>
        </p:sp>
      </p:grpSp>
      <p:sp>
        <p:nvSpPr>
          <p:cNvPr id="754" name="Rectangle 753"/>
          <p:cNvSpPr/>
          <p:nvPr/>
        </p:nvSpPr>
        <p:spPr>
          <a:xfrm>
            <a:off x="5125484" y="3259629"/>
            <a:ext cx="229449" cy="240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700" dirty="0">
                <a:solidFill>
                  <a:schemeClr val="tx1"/>
                </a:solidFill>
              </a:rPr>
              <a:t>SI</a:t>
            </a:r>
          </a:p>
          <a:p>
            <a:pPr algn="ctr"/>
            <a:r>
              <a:rPr lang="fr-FR" sz="700" dirty="0">
                <a:solidFill>
                  <a:schemeClr val="tx1"/>
                </a:solidFill>
              </a:rPr>
              <a:t>5338</a:t>
            </a:r>
          </a:p>
        </p:txBody>
      </p:sp>
      <p:sp>
        <p:nvSpPr>
          <p:cNvPr id="755" name="Rectangle 754"/>
          <p:cNvSpPr/>
          <p:nvPr/>
        </p:nvSpPr>
        <p:spPr>
          <a:xfrm>
            <a:off x="4604722" y="3255274"/>
            <a:ext cx="229449" cy="240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700" dirty="0">
                <a:solidFill>
                  <a:schemeClr val="tx1"/>
                </a:solidFill>
              </a:rPr>
              <a:t>SI</a:t>
            </a:r>
          </a:p>
          <a:p>
            <a:pPr algn="ctr"/>
            <a:r>
              <a:rPr lang="fr-FR" sz="700" dirty="0">
                <a:solidFill>
                  <a:schemeClr val="tx1"/>
                </a:solidFill>
              </a:rPr>
              <a:t>5338</a:t>
            </a:r>
          </a:p>
        </p:txBody>
      </p:sp>
      <p:grpSp>
        <p:nvGrpSpPr>
          <p:cNvPr id="756" name="Groupe 755"/>
          <p:cNvGrpSpPr/>
          <p:nvPr/>
        </p:nvGrpSpPr>
        <p:grpSpPr>
          <a:xfrm>
            <a:off x="3905783" y="4690985"/>
            <a:ext cx="280895" cy="190645"/>
            <a:chOff x="424329" y="4583952"/>
            <a:chExt cx="280895" cy="190645"/>
          </a:xfrm>
        </p:grpSpPr>
        <p:sp>
          <p:nvSpPr>
            <p:cNvPr id="757" name="Rectangle 756"/>
            <p:cNvSpPr/>
            <p:nvPr/>
          </p:nvSpPr>
          <p:spPr>
            <a:xfrm>
              <a:off x="424329" y="4583952"/>
              <a:ext cx="280895" cy="18527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8" name="ZoneTexte 757"/>
            <p:cNvSpPr txBox="1"/>
            <p:nvPr/>
          </p:nvSpPr>
          <p:spPr>
            <a:xfrm>
              <a:off x="459527" y="4589931"/>
              <a:ext cx="21159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fr-FR" sz="600" dirty="0"/>
                <a:t>ICS854</a:t>
              </a:r>
            </a:p>
            <a:p>
              <a:pPr algn="ctr"/>
              <a:r>
                <a:rPr lang="fr-FR" sz="600" dirty="0"/>
                <a:t>S058I</a:t>
              </a:r>
            </a:p>
          </p:txBody>
        </p:sp>
      </p:grpSp>
      <p:grpSp>
        <p:nvGrpSpPr>
          <p:cNvPr id="759" name="Groupe 758"/>
          <p:cNvGrpSpPr/>
          <p:nvPr/>
        </p:nvGrpSpPr>
        <p:grpSpPr>
          <a:xfrm>
            <a:off x="5195045" y="4863683"/>
            <a:ext cx="280895" cy="190645"/>
            <a:chOff x="424329" y="4583952"/>
            <a:chExt cx="280895" cy="190645"/>
          </a:xfrm>
        </p:grpSpPr>
        <p:sp>
          <p:nvSpPr>
            <p:cNvPr id="760" name="Rectangle 759"/>
            <p:cNvSpPr/>
            <p:nvPr/>
          </p:nvSpPr>
          <p:spPr>
            <a:xfrm>
              <a:off x="424329" y="4583952"/>
              <a:ext cx="280895" cy="18527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1" name="ZoneTexte 760"/>
            <p:cNvSpPr txBox="1"/>
            <p:nvPr/>
          </p:nvSpPr>
          <p:spPr>
            <a:xfrm>
              <a:off x="459527" y="4589931"/>
              <a:ext cx="21159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fr-FR" sz="600" dirty="0"/>
                <a:t>ICS854</a:t>
              </a:r>
            </a:p>
            <a:p>
              <a:pPr algn="ctr"/>
              <a:r>
                <a:rPr lang="fr-FR" sz="600" dirty="0"/>
                <a:t>S058I</a:t>
              </a:r>
            </a:p>
          </p:txBody>
        </p:sp>
      </p:grpSp>
      <p:grpSp>
        <p:nvGrpSpPr>
          <p:cNvPr id="762" name="Groupe 761"/>
          <p:cNvGrpSpPr/>
          <p:nvPr/>
        </p:nvGrpSpPr>
        <p:grpSpPr>
          <a:xfrm>
            <a:off x="5573489" y="4456462"/>
            <a:ext cx="280895" cy="190645"/>
            <a:chOff x="424329" y="4583952"/>
            <a:chExt cx="280895" cy="190645"/>
          </a:xfrm>
        </p:grpSpPr>
        <p:sp>
          <p:nvSpPr>
            <p:cNvPr id="763" name="Rectangle 762"/>
            <p:cNvSpPr/>
            <p:nvPr/>
          </p:nvSpPr>
          <p:spPr>
            <a:xfrm>
              <a:off x="424329" y="4583952"/>
              <a:ext cx="280895" cy="18527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4" name="ZoneTexte 763"/>
            <p:cNvSpPr txBox="1"/>
            <p:nvPr/>
          </p:nvSpPr>
          <p:spPr>
            <a:xfrm>
              <a:off x="459527" y="4589931"/>
              <a:ext cx="21159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fr-FR" sz="600" dirty="0"/>
                <a:t>ICS854</a:t>
              </a:r>
            </a:p>
            <a:p>
              <a:pPr algn="ctr"/>
              <a:r>
                <a:rPr lang="fr-FR" sz="600" dirty="0"/>
                <a:t>S058I</a:t>
              </a:r>
            </a:p>
          </p:txBody>
        </p:sp>
      </p:grpSp>
      <p:grpSp>
        <p:nvGrpSpPr>
          <p:cNvPr id="765" name="Groupe 764"/>
          <p:cNvGrpSpPr/>
          <p:nvPr/>
        </p:nvGrpSpPr>
        <p:grpSpPr>
          <a:xfrm>
            <a:off x="6049241" y="3115531"/>
            <a:ext cx="280895" cy="190645"/>
            <a:chOff x="424329" y="4583952"/>
            <a:chExt cx="280895" cy="190645"/>
          </a:xfrm>
        </p:grpSpPr>
        <p:sp>
          <p:nvSpPr>
            <p:cNvPr id="766" name="Rectangle 765"/>
            <p:cNvSpPr/>
            <p:nvPr/>
          </p:nvSpPr>
          <p:spPr>
            <a:xfrm>
              <a:off x="424329" y="4583952"/>
              <a:ext cx="280895" cy="18527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7" name="ZoneTexte 766"/>
            <p:cNvSpPr txBox="1"/>
            <p:nvPr/>
          </p:nvSpPr>
          <p:spPr>
            <a:xfrm>
              <a:off x="459527" y="4589931"/>
              <a:ext cx="21159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fr-FR" sz="600" dirty="0"/>
                <a:t>ICS854</a:t>
              </a:r>
            </a:p>
            <a:p>
              <a:pPr algn="ctr"/>
              <a:r>
                <a:rPr lang="fr-FR" sz="600" dirty="0"/>
                <a:t>S058I</a:t>
              </a:r>
            </a:p>
          </p:txBody>
        </p:sp>
      </p:grpSp>
      <p:sp>
        <p:nvSpPr>
          <p:cNvPr id="768" name="Rectangle 767"/>
          <p:cNvSpPr/>
          <p:nvPr/>
        </p:nvSpPr>
        <p:spPr>
          <a:xfrm>
            <a:off x="5036868" y="3601610"/>
            <a:ext cx="355601" cy="2464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TCA</a:t>
            </a:r>
          </a:p>
          <a:p>
            <a:pPr algn="ctr"/>
            <a:r>
              <a:rPr lang="fr-FR" sz="800" dirty="0">
                <a:solidFill>
                  <a:schemeClr val="tx1"/>
                </a:solidFill>
              </a:rPr>
              <a:t>9548A</a:t>
            </a:r>
          </a:p>
        </p:txBody>
      </p:sp>
      <p:grpSp>
        <p:nvGrpSpPr>
          <p:cNvPr id="772" name="Groupe 771"/>
          <p:cNvGrpSpPr/>
          <p:nvPr/>
        </p:nvGrpSpPr>
        <p:grpSpPr>
          <a:xfrm>
            <a:off x="4108226" y="3037963"/>
            <a:ext cx="215900" cy="276999"/>
            <a:chOff x="430684" y="3835051"/>
            <a:chExt cx="215900" cy="276999"/>
          </a:xfrm>
        </p:grpSpPr>
        <p:sp>
          <p:nvSpPr>
            <p:cNvPr id="773" name="Rectangle 252"/>
            <p:cNvSpPr>
              <a:spLocks noChangeArrowheads="1"/>
            </p:cNvSpPr>
            <p:nvPr/>
          </p:nvSpPr>
          <p:spPr bwMode="auto">
            <a:xfrm>
              <a:off x="436660" y="3866776"/>
              <a:ext cx="202822" cy="20117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4" name="Text Box 253"/>
            <p:cNvSpPr txBox="1">
              <a:spLocks noChangeArrowheads="1"/>
            </p:cNvSpPr>
            <p:nvPr/>
          </p:nvSpPr>
          <p:spPr bwMode="auto">
            <a:xfrm>
              <a:off x="430684" y="3835051"/>
              <a:ext cx="2159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/>
              <a:r>
                <a:rPr lang="en-US" sz="600" dirty="0"/>
                <a:t>NB7L</a:t>
              </a:r>
            </a:p>
            <a:p>
              <a:pPr algn="ctr"/>
              <a:r>
                <a:rPr lang="en-US" sz="600" dirty="0"/>
                <a:t>572</a:t>
              </a:r>
            </a:p>
          </p:txBody>
        </p:sp>
      </p:grpSp>
      <p:grpSp>
        <p:nvGrpSpPr>
          <p:cNvPr id="776" name="Groupe 775"/>
          <p:cNvGrpSpPr/>
          <p:nvPr/>
        </p:nvGrpSpPr>
        <p:grpSpPr>
          <a:xfrm>
            <a:off x="4105237" y="2766027"/>
            <a:ext cx="215900" cy="276999"/>
            <a:chOff x="430684" y="3835051"/>
            <a:chExt cx="215900" cy="276999"/>
          </a:xfrm>
        </p:grpSpPr>
        <p:sp>
          <p:nvSpPr>
            <p:cNvPr id="778" name="Rectangle 252"/>
            <p:cNvSpPr>
              <a:spLocks noChangeArrowheads="1"/>
            </p:cNvSpPr>
            <p:nvPr/>
          </p:nvSpPr>
          <p:spPr bwMode="auto">
            <a:xfrm>
              <a:off x="436660" y="3866776"/>
              <a:ext cx="202822" cy="20117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9" name="Text Box 253"/>
            <p:cNvSpPr txBox="1">
              <a:spLocks noChangeArrowheads="1"/>
            </p:cNvSpPr>
            <p:nvPr/>
          </p:nvSpPr>
          <p:spPr bwMode="auto">
            <a:xfrm>
              <a:off x="430684" y="3835051"/>
              <a:ext cx="2159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/>
              <a:r>
                <a:rPr lang="en-US" sz="600" dirty="0"/>
                <a:t>NB7L</a:t>
              </a:r>
            </a:p>
            <a:p>
              <a:pPr algn="ctr"/>
              <a:r>
                <a:rPr lang="en-US" sz="600" dirty="0"/>
                <a:t>572</a:t>
              </a:r>
            </a:p>
          </p:txBody>
        </p:sp>
      </p:grpSp>
      <p:sp>
        <p:nvSpPr>
          <p:cNvPr id="782" name="Rectangle 781"/>
          <p:cNvSpPr/>
          <p:nvPr/>
        </p:nvSpPr>
        <p:spPr>
          <a:xfrm>
            <a:off x="5454022" y="1159774"/>
            <a:ext cx="142875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700" dirty="0"/>
              <a:t>LM75</a:t>
            </a:r>
          </a:p>
        </p:txBody>
      </p:sp>
      <p:sp>
        <p:nvSpPr>
          <p:cNvPr id="783" name="Rectangle 782"/>
          <p:cNvSpPr/>
          <p:nvPr/>
        </p:nvSpPr>
        <p:spPr>
          <a:xfrm>
            <a:off x="4227355" y="5417262"/>
            <a:ext cx="142875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700" dirty="0"/>
              <a:t>LM75</a:t>
            </a:r>
          </a:p>
        </p:txBody>
      </p:sp>
      <p:grpSp>
        <p:nvGrpSpPr>
          <p:cNvPr id="784" name="Group 192"/>
          <p:cNvGrpSpPr>
            <a:grpSpLocks/>
          </p:cNvGrpSpPr>
          <p:nvPr/>
        </p:nvGrpSpPr>
        <p:grpSpPr bwMode="auto">
          <a:xfrm>
            <a:off x="3312959" y="5796262"/>
            <a:ext cx="360623" cy="189244"/>
            <a:chOff x="208" y="1824"/>
            <a:chExt cx="216" cy="144"/>
          </a:xfrm>
        </p:grpSpPr>
        <p:sp>
          <p:nvSpPr>
            <p:cNvPr id="785" name="Rectangle 193"/>
            <p:cNvSpPr>
              <a:spLocks noChangeArrowheads="1"/>
            </p:cNvSpPr>
            <p:nvPr/>
          </p:nvSpPr>
          <p:spPr bwMode="auto">
            <a:xfrm>
              <a:off x="249" y="1824"/>
              <a:ext cx="136" cy="1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800"/>
            </a:p>
          </p:txBody>
        </p:sp>
        <p:sp>
          <p:nvSpPr>
            <p:cNvPr id="786" name="Text Box 194"/>
            <p:cNvSpPr txBox="1">
              <a:spLocks noChangeArrowheads="1"/>
            </p:cNvSpPr>
            <p:nvPr/>
          </p:nvSpPr>
          <p:spPr bwMode="auto">
            <a:xfrm>
              <a:off x="208" y="1827"/>
              <a:ext cx="216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DS90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LV001</a:t>
              </a:r>
            </a:p>
          </p:txBody>
        </p:sp>
      </p:grpSp>
      <p:grpSp>
        <p:nvGrpSpPr>
          <p:cNvPr id="801" name="Group 278"/>
          <p:cNvGrpSpPr>
            <a:grpSpLocks/>
          </p:cNvGrpSpPr>
          <p:nvPr/>
        </p:nvGrpSpPr>
        <p:grpSpPr bwMode="auto">
          <a:xfrm>
            <a:off x="4036580" y="2036735"/>
            <a:ext cx="444500" cy="396875"/>
            <a:chOff x="521" y="1933"/>
            <a:chExt cx="280" cy="250"/>
          </a:xfrm>
        </p:grpSpPr>
        <p:sp>
          <p:nvSpPr>
            <p:cNvPr id="802" name="Rectangle 801"/>
            <p:cNvSpPr/>
            <p:nvPr/>
          </p:nvSpPr>
          <p:spPr>
            <a:xfrm>
              <a:off x="575" y="1951"/>
              <a:ext cx="171" cy="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03" name="ZoneTexte 59"/>
            <p:cNvSpPr txBox="1">
              <a:spLocks noChangeArrowheads="1"/>
            </p:cNvSpPr>
            <p:nvPr/>
          </p:nvSpPr>
          <p:spPr bwMode="auto">
            <a:xfrm>
              <a:off x="521" y="1933"/>
              <a:ext cx="28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latin typeface="Calibri" pitchFamily="34" charset="0"/>
                </a:rPr>
                <a:t>LPC</a:t>
              </a:r>
            </a:p>
            <a:p>
              <a:pPr algn="ctr"/>
              <a:r>
                <a:rPr lang="en-US" sz="1000" dirty="0">
                  <a:latin typeface="Calibri" pitchFamily="34" charset="0"/>
                </a:rPr>
                <a:t>2138</a:t>
              </a:r>
            </a:p>
          </p:txBody>
        </p:sp>
      </p:grpSp>
      <p:sp>
        <p:nvSpPr>
          <p:cNvPr id="804" name="Rectangle 803"/>
          <p:cNvSpPr/>
          <p:nvPr/>
        </p:nvSpPr>
        <p:spPr>
          <a:xfrm>
            <a:off x="4462985" y="2182230"/>
            <a:ext cx="258176" cy="2143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600" dirty="0"/>
              <a:t>74LC</a:t>
            </a:r>
          </a:p>
          <a:p>
            <a:pPr algn="ctr">
              <a:defRPr/>
            </a:pPr>
            <a:r>
              <a:rPr lang="en-US" sz="600" dirty="0"/>
              <a:t>125</a:t>
            </a:r>
          </a:p>
        </p:txBody>
      </p:sp>
      <p:sp>
        <p:nvSpPr>
          <p:cNvPr id="805" name="Rectangle 804"/>
          <p:cNvSpPr/>
          <p:nvPr/>
        </p:nvSpPr>
        <p:spPr>
          <a:xfrm>
            <a:off x="4529474" y="1885646"/>
            <a:ext cx="271150" cy="2143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600" dirty="0"/>
              <a:t>74LCX</a:t>
            </a:r>
          </a:p>
          <a:p>
            <a:pPr algn="ctr">
              <a:defRPr/>
            </a:pPr>
            <a:r>
              <a:rPr lang="en-US" sz="600" dirty="0"/>
              <a:t>257</a:t>
            </a:r>
          </a:p>
        </p:txBody>
      </p:sp>
      <p:sp>
        <p:nvSpPr>
          <p:cNvPr id="806" name="Rectangle 805"/>
          <p:cNvSpPr/>
          <p:nvPr/>
        </p:nvSpPr>
        <p:spPr>
          <a:xfrm>
            <a:off x="4376339" y="2483080"/>
            <a:ext cx="187610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700" dirty="0"/>
              <a:t>LMV</a:t>
            </a:r>
          </a:p>
          <a:p>
            <a:pPr algn="ctr">
              <a:defRPr/>
            </a:pPr>
            <a:r>
              <a:rPr lang="en-US" sz="700" dirty="0"/>
              <a:t>981</a:t>
            </a:r>
          </a:p>
        </p:txBody>
      </p:sp>
      <p:grpSp>
        <p:nvGrpSpPr>
          <p:cNvPr id="807" name="Groupe 347"/>
          <p:cNvGrpSpPr>
            <a:grpSpLocks/>
          </p:cNvGrpSpPr>
          <p:nvPr/>
        </p:nvGrpSpPr>
        <p:grpSpPr bwMode="auto">
          <a:xfrm>
            <a:off x="4018048" y="2481782"/>
            <a:ext cx="342900" cy="276999"/>
            <a:chOff x="1348780" y="3140425"/>
            <a:chExt cx="342900" cy="277775"/>
          </a:xfrm>
        </p:grpSpPr>
        <p:sp>
          <p:nvSpPr>
            <p:cNvPr id="808" name="Rectangle 223"/>
            <p:cNvSpPr>
              <a:spLocks noChangeArrowheads="1"/>
            </p:cNvSpPr>
            <p:nvPr/>
          </p:nvSpPr>
          <p:spPr bwMode="auto">
            <a:xfrm>
              <a:off x="1404342" y="3154751"/>
              <a:ext cx="234950" cy="2340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809" name="Text Box 224"/>
            <p:cNvSpPr txBox="1">
              <a:spLocks noChangeArrowheads="1"/>
            </p:cNvSpPr>
            <p:nvPr/>
          </p:nvSpPr>
          <p:spPr bwMode="auto">
            <a:xfrm>
              <a:off x="1348780" y="3140425"/>
              <a:ext cx="342900" cy="277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/>
              <a:r>
                <a:rPr lang="en-US" sz="600" b="1" dirty="0"/>
                <a:t>NC7</a:t>
              </a:r>
            </a:p>
            <a:p>
              <a:pPr algn="ctr"/>
              <a:r>
                <a:rPr lang="en-US" sz="600" b="1" dirty="0"/>
                <a:t>WV07</a:t>
              </a:r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76912" y="2656831"/>
            <a:ext cx="3001289" cy="295649"/>
          </a:xfrm>
          <a:prstGeom prst="rect">
            <a:avLst/>
          </a:prstGeom>
        </p:spPr>
      </p:pic>
      <p:pic>
        <p:nvPicPr>
          <p:cNvPr id="810" name="Image 80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48708" y="2664789"/>
            <a:ext cx="2998362" cy="295361"/>
          </a:xfrm>
          <a:prstGeom prst="rect">
            <a:avLst/>
          </a:prstGeom>
        </p:spPr>
      </p:pic>
      <p:sp>
        <p:nvSpPr>
          <p:cNvPr id="811" name="Rectangle 56"/>
          <p:cNvSpPr/>
          <p:nvPr/>
        </p:nvSpPr>
        <p:spPr>
          <a:xfrm>
            <a:off x="4150579" y="1506573"/>
            <a:ext cx="209550" cy="2427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ts val="600"/>
              </a:lnSpc>
              <a:defRPr/>
            </a:pPr>
            <a:r>
              <a:rPr lang="en-US" sz="700" dirty="0">
                <a:solidFill>
                  <a:prstClr val="white"/>
                </a:solidFill>
              </a:rPr>
              <a:t>GANMAX3221</a:t>
            </a:r>
          </a:p>
        </p:txBody>
      </p:sp>
      <p:grpSp>
        <p:nvGrpSpPr>
          <p:cNvPr id="812" name="Groupe 811"/>
          <p:cNvGrpSpPr/>
          <p:nvPr/>
        </p:nvGrpSpPr>
        <p:grpSpPr>
          <a:xfrm>
            <a:off x="2845643" y="3221393"/>
            <a:ext cx="615950" cy="518846"/>
            <a:chOff x="550712" y="861096"/>
            <a:chExt cx="615950" cy="518846"/>
          </a:xfrm>
        </p:grpSpPr>
        <p:sp>
          <p:nvSpPr>
            <p:cNvPr id="813" name="Rectangle 121"/>
            <p:cNvSpPr>
              <a:spLocks noChangeArrowheads="1"/>
            </p:cNvSpPr>
            <p:nvPr/>
          </p:nvSpPr>
          <p:spPr bwMode="auto">
            <a:xfrm>
              <a:off x="649437" y="861096"/>
              <a:ext cx="402942" cy="51884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814" name="Text Box 122"/>
            <p:cNvSpPr txBox="1">
              <a:spLocks noChangeArrowheads="1"/>
            </p:cNvSpPr>
            <p:nvPr/>
          </p:nvSpPr>
          <p:spPr bwMode="auto">
            <a:xfrm>
              <a:off x="550712" y="1011342"/>
              <a:ext cx="61595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 dirty="0"/>
                <a:t>P2V5D</a:t>
              </a:r>
            </a:p>
          </p:txBody>
        </p:sp>
      </p:grpSp>
      <p:grpSp>
        <p:nvGrpSpPr>
          <p:cNvPr id="815" name="Groupe 814"/>
          <p:cNvGrpSpPr/>
          <p:nvPr/>
        </p:nvGrpSpPr>
        <p:grpSpPr>
          <a:xfrm rot="10800000">
            <a:off x="8151553" y="1302889"/>
            <a:ext cx="642869" cy="230188"/>
            <a:chOff x="551337" y="2983440"/>
            <a:chExt cx="642869" cy="230188"/>
          </a:xfrm>
        </p:grpSpPr>
        <p:sp>
          <p:nvSpPr>
            <p:cNvPr id="816" name="Rectangle 815"/>
            <p:cNvSpPr/>
            <p:nvPr/>
          </p:nvSpPr>
          <p:spPr bwMode="auto">
            <a:xfrm>
              <a:off x="964019" y="2983440"/>
              <a:ext cx="230187" cy="2301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17" name="Rectangle 816"/>
            <p:cNvSpPr/>
            <p:nvPr/>
          </p:nvSpPr>
          <p:spPr bwMode="auto">
            <a:xfrm>
              <a:off x="560794" y="3016778"/>
              <a:ext cx="385762" cy="1730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818" name="ZoneTexte 333"/>
            <p:cNvSpPr txBox="1">
              <a:spLocks noChangeArrowheads="1"/>
            </p:cNvSpPr>
            <p:nvPr/>
          </p:nvSpPr>
          <p:spPr bwMode="auto">
            <a:xfrm rot="10800000">
              <a:off x="551337" y="3023196"/>
              <a:ext cx="57868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000" dirty="0"/>
                <a:t>D LEMO 00</a:t>
              </a:r>
            </a:p>
          </p:txBody>
        </p:sp>
      </p:grpSp>
      <p:sp>
        <p:nvSpPr>
          <p:cNvPr id="820" name="Rectangle 819"/>
          <p:cNvSpPr/>
          <p:nvPr/>
        </p:nvSpPr>
        <p:spPr>
          <a:xfrm>
            <a:off x="4497118" y="3601610"/>
            <a:ext cx="355601" cy="2464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TCA</a:t>
            </a:r>
          </a:p>
          <a:p>
            <a:pPr algn="ctr"/>
            <a:r>
              <a:rPr lang="fr-FR" sz="800" dirty="0">
                <a:solidFill>
                  <a:schemeClr val="tx1"/>
                </a:solidFill>
              </a:rPr>
              <a:t>9548A</a:t>
            </a:r>
          </a:p>
        </p:txBody>
      </p:sp>
      <p:grpSp>
        <p:nvGrpSpPr>
          <p:cNvPr id="821" name="Groupe 820"/>
          <p:cNvGrpSpPr/>
          <p:nvPr/>
        </p:nvGrpSpPr>
        <p:grpSpPr>
          <a:xfrm rot="5400000">
            <a:off x="3690268" y="5904720"/>
            <a:ext cx="492575" cy="75062"/>
            <a:chOff x="263662" y="4312693"/>
            <a:chExt cx="492575" cy="75062"/>
          </a:xfrm>
        </p:grpSpPr>
        <p:sp>
          <p:nvSpPr>
            <p:cNvPr id="822" name="Rectangle 821"/>
            <p:cNvSpPr/>
            <p:nvPr/>
          </p:nvSpPr>
          <p:spPr>
            <a:xfrm>
              <a:off x="368490" y="4312693"/>
              <a:ext cx="272955" cy="750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23" name="Connecteur droit 822"/>
            <p:cNvCxnSpPr/>
            <p:nvPr/>
          </p:nvCxnSpPr>
          <p:spPr>
            <a:xfrm>
              <a:off x="263662" y="4347608"/>
              <a:ext cx="492575" cy="20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4" name="Groupe 823"/>
          <p:cNvGrpSpPr/>
          <p:nvPr/>
        </p:nvGrpSpPr>
        <p:grpSpPr>
          <a:xfrm rot="16200000">
            <a:off x="2634689" y="3429621"/>
            <a:ext cx="492575" cy="75062"/>
            <a:chOff x="263662" y="4312693"/>
            <a:chExt cx="492575" cy="75062"/>
          </a:xfrm>
        </p:grpSpPr>
        <p:sp>
          <p:nvSpPr>
            <p:cNvPr id="825" name="Rectangle 824"/>
            <p:cNvSpPr/>
            <p:nvPr/>
          </p:nvSpPr>
          <p:spPr>
            <a:xfrm>
              <a:off x="368490" y="4312693"/>
              <a:ext cx="272955" cy="750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26" name="Connecteur droit 825"/>
            <p:cNvCxnSpPr/>
            <p:nvPr/>
          </p:nvCxnSpPr>
          <p:spPr>
            <a:xfrm>
              <a:off x="263662" y="4347608"/>
              <a:ext cx="492575" cy="20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Imag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9" y="4432360"/>
            <a:ext cx="646249" cy="17023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29" y="4121151"/>
            <a:ext cx="1613959" cy="187427"/>
          </a:xfrm>
          <a:prstGeom prst="rect">
            <a:avLst/>
          </a:prstGeom>
        </p:spPr>
      </p:pic>
      <p:grpSp>
        <p:nvGrpSpPr>
          <p:cNvPr id="827" name="Groupe 826"/>
          <p:cNvGrpSpPr/>
          <p:nvPr/>
        </p:nvGrpSpPr>
        <p:grpSpPr>
          <a:xfrm>
            <a:off x="6338164" y="2444882"/>
            <a:ext cx="398868" cy="461665"/>
            <a:chOff x="9312206" y="3140740"/>
            <a:chExt cx="398868" cy="461665"/>
          </a:xfrm>
        </p:grpSpPr>
        <p:sp>
          <p:nvSpPr>
            <p:cNvPr id="828" name="Rectangle 193"/>
            <p:cNvSpPr>
              <a:spLocks noChangeArrowheads="1"/>
            </p:cNvSpPr>
            <p:nvPr/>
          </p:nvSpPr>
          <p:spPr bwMode="auto">
            <a:xfrm rot="2700000">
              <a:off x="9325746" y="3180901"/>
              <a:ext cx="375711" cy="3949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9" name="ZoneTexte 828"/>
            <p:cNvSpPr txBox="1"/>
            <p:nvPr/>
          </p:nvSpPr>
          <p:spPr>
            <a:xfrm>
              <a:off x="9312206" y="3140740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quad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mux/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demux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eq/pe</a:t>
              </a:r>
            </a:p>
          </p:txBody>
        </p:sp>
      </p:grpSp>
      <p:grpSp>
        <p:nvGrpSpPr>
          <p:cNvPr id="830" name="Groupe 829"/>
          <p:cNvGrpSpPr/>
          <p:nvPr/>
        </p:nvGrpSpPr>
        <p:grpSpPr>
          <a:xfrm>
            <a:off x="6357657" y="3203338"/>
            <a:ext cx="398868" cy="461665"/>
            <a:chOff x="9312206" y="3140740"/>
            <a:chExt cx="398868" cy="461665"/>
          </a:xfrm>
        </p:grpSpPr>
        <p:sp>
          <p:nvSpPr>
            <p:cNvPr id="831" name="Rectangle 193"/>
            <p:cNvSpPr>
              <a:spLocks noChangeArrowheads="1"/>
            </p:cNvSpPr>
            <p:nvPr/>
          </p:nvSpPr>
          <p:spPr bwMode="auto">
            <a:xfrm rot="2700000">
              <a:off x="9325746" y="3180901"/>
              <a:ext cx="375711" cy="3949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32" name="ZoneTexte 831"/>
            <p:cNvSpPr txBox="1"/>
            <p:nvPr/>
          </p:nvSpPr>
          <p:spPr>
            <a:xfrm>
              <a:off x="9312206" y="3140740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quad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mux/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demux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eq/pe</a:t>
              </a:r>
            </a:p>
          </p:txBody>
        </p:sp>
      </p:grpSp>
      <p:grpSp>
        <p:nvGrpSpPr>
          <p:cNvPr id="833" name="Groupe 832"/>
          <p:cNvGrpSpPr/>
          <p:nvPr/>
        </p:nvGrpSpPr>
        <p:grpSpPr>
          <a:xfrm>
            <a:off x="6350569" y="3924580"/>
            <a:ext cx="398868" cy="461665"/>
            <a:chOff x="9312206" y="3140740"/>
            <a:chExt cx="398868" cy="461665"/>
          </a:xfrm>
        </p:grpSpPr>
        <p:sp>
          <p:nvSpPr>
            <p:cNvPr id="834" name="Rectangle 193"/>
            <p:cNvSpPr>
              <a:spLocks noChangeArrowheads="1"/>
            </p:cNvSpPr>
            <p:nvPr/>
          </p:nvSpPr>
          <p:spPr bwMode="auto">
            <a:xfrm rot="2700000">
              <a:off x="9325746" y="3180901"/>
              <a:ext cx="375711" cy="3949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35" name="ZoneTexte 834"/>
            <p:cNvSpPr txBox="1"/>
            <p:nvPr/>
          </p:nvSpPr>
          <p:spPr>
            <a:xfrm>
              <a:off x="9312206" y="3140740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quad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mux/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demux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eq/pe</a:t>
              </a:r>
            </a:p>
          </p:txBody>
        </p:sp>
      </p:grpSp>
      <p:grpSp>
        <p:nvGrpSpPr>
          <p:cNvPr id="836" name="Groupe 835"/>
          <p:cNvGrpSpPr/>
          <p:nvPr/>
        </p:nvGrpSpPr>
        <p:grpSpPr>
          <a:xfrm>
            <a:off x="6343481" y="4645822"/>
            <a:ext cx="398868" cy="461665"/>
            <a:chOff x="9312206" y="3140740"/>
            <a:chExt cx="398868" cy="461665"/>
          </a:xfrm>
        </p:grpSpPr>
        <p:sp>
          <p:nvSpPr>
            <p:cNvPr id="837" name="Rectangle 193"/>
            <p:cNvSpPr>
              <a:spLocks noChangeArrowheads="1"/>
            </p:cNvSpPr>
            <p:nvPr/>
          </p:nvSpPr>
          <p:spPr bwMode="auto">
            <a:xfrm rot="2700000">
              <a:off x="9325746" y="3180901"/>
              <a:ext cx="375711" cy="3949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38" name="ZoneTexte 837"/>
            <p:cNvSpPr txBox="1"/>
            <p:nvPr/>
          </p:nvSpPr>
          <p:spPr>
            <a:xfrm>
              <a:off x="9312206" y="3140740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quad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mux/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demux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eq/pe</a:t>
              </a:r>
            </a:p>
          </p:txBody>
        </p:sp>
      </p:grpSp>
      <p:grpSp>
        <p:nvGrpSpPr>
          <p:cNvPr id="839" name="Groupe 838"/>
          <p:cNvGrpSpPr/>
          <p:nvPr/>
        </p:nvGrpSpPr>
        <p:grpSpPr>
          <a:xfrm>
            <a:off x="6362974" y="5398962"/>
            <a:ext cx="398868" cy="461665"/>
            <a:chOff x="9312206" y="3140740"/>
            <a:chExt cx="398868" cy="461665"/>
          </a:xfrm>
        </p:grpSpPr>
        <p:sp>
          <p:nvSpPr>
            <p:cNvPr id="840" name="Rectangle 193"/>
            <p:cNvSpPr>
              <a:spLocks noChangeArrowheads="1"/>
            </p:cNvSpPr>
            <p:nvPr/>
          </p:nvSpPr>
          <p:spPr bwMode="auto">
            <a:xfrm rot="2700000">
              <a:off x="9325746" y="3180901"/>
              <a:ext cx="375711" cy="3949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41" name="ZoneTexte 840"/>
            <p:cNvSpPr txBox="1"/>
            <p:nvPr/>
          </p:nvSpPr>
          <p:spPr>
            <a:xfrm>
              <a:off x="9312206" y="3140740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quad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mux/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demux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eq/pe</a:t>
              </a:r>
            </a:p>
          </p:txBody>
        </p:sp>
      </p:grpSp>
      <p:grpSp>
        <p:nvGrpSpPr>
          <p:cNvPr id="842" name="Groupe 841"/>
          <p:cNvGrpSpPr/>
          <p:nvPr/>
        </p:nvGrpSpPr>
        <p:grpSpPr>
          <a:xfrm>
            <a:off x="3199646" y="5249966"/>
            <a:ext cx="398868" cy="461665"/>
            <a:chOff x="9312206" y="3140740"/>
            <a:chExt cx="398868" cy="461665"/>
          </a:xfrm>
        </p:grpSpPr>
        <p:sp>
          <p:nvSpPr>
            <p:cNvPr id="843" name="Rectangle 193"/>
            <p:cNvSpPr>
              <a:spLocks noChangeArrowheads="1"/>
            </p:cNvSpPr>
            <p:nvPr/>
          </p:nvSpPr>
          <p:spPr bwMode="auto">
            <a:xfrm rot="2700000">
              <a:off x="9325746" y="3180901"/>
              <a:ext cx="375711" cy="3949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44" name="ZoneTexte 843"/>
            <p:cNvSpPr txBox="1"/>
            <p:nvPr/>
          </p:nvSpPr>
          <p:spPr>
            <a:xfrm>
              <a:off x="9312206" y="3140740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quad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mux/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demux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eq/pe</a:t>
              </a:r>
            </a:p>
          </p:txBody>
        </p:sp>
      </p:grpSp>
      <p:grpSp>
        <p:nvGrpSpPr>
          <p:cNvPr id="845" name="Groupe 844"/>
          <p:cNvGrpSpPr/>
          <p:nvPr/>
        </p:nvGrpSpPr>
        <p:grpSpPr>
          <a:xfrm>
            <a:off x="3189361" y="4527234"/>
            <a:ext cx="398868" cy="461665"/>
            <a:chOff x="9312206" y="3140740"/>
            <a:chExt cx="398868" cy="461665"/>
          </a:xfrm>
        </p:grpSpPr>
        <p:sp>
          <p:nvSpPr>
            <p:cNvPr id="846" name="Rectangle 193"/>
            <p:cNvSpPr>
              <a:spLocks noChangeArrowheads="1"/>
            </p:cNvSpPr>
            <p:nvPr/>
          </p:nvSpPr>
          <p:spPr bwMode="auto">
            <a:xfrm rot="2700000">
              <a:off x="9325746" y="3180901"/>
              <a:ext cx="375711" cy="3949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47" name="ZoneTexte 846"/>
            <p:cNvSpPr txBox="1"/>
            <p:nvPr/>
          </p:nvSpPr>
          <p:spPr>
            <a:xfrm>
              <a:off x="9312206" y="3140740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quad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mux/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demux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eq/pe</a:t>
              </a:r>
            </a:p>
          </p:txBody>
        </p:sp>
      </p:grpSp>
      <p:grpSp>
        <p:nvGrpSpPr>
          <p:cNvPr id="851" name="Groupe 850"/>
          <p:cNvGrpSpPr/>
          <p:nvPr/>
        </p:nvGrpSpPr>
        <p:grpSpPr>
          <a:xfrm>
            <a:off x="3190686" y="3835139"/>
            <a:ext cx="398868" cy="461665"/>
            <a:chOff x="9312206" y="3140740"/>
            <a:chExt cx="398868" cy="461665"/>
          </a:xfrm>
        </p:grpSpPr>
        <p:sp>
          <p:nvSpPr>
            <p:cNvPr id="852" name="Rectangle 193"/>
            <p:cNvSpPr>
              <a:spLocks noChangeArrowheads="1"/>
            </p:cNvSpPr>
            <p:nvPr/>
          </p:nvSpPr>
          <p:spPr bwMode="auto">
            <a:xfrm rot="2700000">
              <a:off x="9325746" y="3180901"/>
              <a:ext cx="375711" cy="3949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53" name="ZoneTexte 852"/>
            <p:cNvSpPr txBox="1"/>
            <p:nvPr/>
          </p:nvSpPr>
          <p:spPr>
            <a:xfrm>
              <a:off x="9312206" y="3140740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quad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mux/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demux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eq/pe</a:t>
              </a: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5032137" y="2419350"/>
            <a:ext cx="323850" cy="184666"/>
            <a:chOff x="755650" y="1657350"/>
            <a:chExt cx="323850" cy="184666"/>
          </a:xfrm>
        </p:grpSpPr>
        <p:grpSp>
          <p:nvGrpSpPr>
            <p:cNvPr id="426" name="Groupe 425"/>
            <p:cNvGrpSpPr/>
            <p:nvPr/>
          </p:nvGrpSpPr>
          <p:grpSpPr>
            <a:xfrm>
              <a:off x="755650" y="1659347"/>
              <a:ext cx="323850" cy="182369"/>
              <a:chOff x="954586" y="4273626"/>
              <a:chExt cx="215901" cy="182369"/>
            </a:xfrm>
          </p:grpSpPr>
          <p:sp>
            <p:nvSpPr>
              <p:cNvPr id="427" name="Rectangle 240"/>
              <p:cNvSpPr>
                <a:spLocks noChangeArrowheads="1"/>
              </p:cNvSpPr>
              <p:nvPr/>
            </p:nvSpPr>
            <p:spPr bwMode="auto">
              <a:xfrm>
                <a:off x="954586" y="4275931"/>
                <a:ext cx="215900" cy="180064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28" name="Text Box 241"/>
              <p:cNvSpPr txBox="1">
                <a:spLocks noChangeArrowheads="1"/>
              </p:cNvSpPr>
              <p:nvPr/>
            </p:nvSpPr>
            <p:spPr bwMode="auto">
              <a:xfrm>
                <a:off x="954587" y="4273626"/>
                <a:ext cx="215900" cy="92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endParaRPr lang="en-US" sz="600" dirty="0"/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762000" y="1657350"/>
              <a:ext cx="311150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600" dirty="0"/>
                <a:t>74AVCH</a:t>
              </a:r>
            </a:p>
            <a:p>
              <a:pPr algn="ctr">
                <a:defRPr/>
              </a:pPr>
              <a:r>
                <a:rPr lang="en-US" sz="600" dirty="0"/>
                <a:t>8T245</a:t>
              </a:r>
            </a:p>
          </p:txBody>
        </p:sp>
      </p:grpSp>
      <p:grpSp>
        <p:nvGrpSpPr>
          <p:cNvPr id="854" name="Groupe 853"/>
          <p:cNvGrpSpPr/>
          <p:nvPr/>
        </p:nvGrpSpPr>
        <p:grpSpPr>
          <a:xfrm>
            <a:off x="5806837" y="5397500"/>
            <a:ext cx="323850" cy="184666"/>
            <a:chOff x="755650" y="1657350"/>
            <a:chExt cx="323850" cy="184666"/>
          </a:xfrm>
        </p:grpSpPr>
        <p:grpSp>
          <p:nvGrpSpPr>
            <p:cNvPr id="855" name="Groupe 854"/>
            <p:cNvGrpSpPr/>
            <p:nvPr/>
          </p:nvGrpSpPr>
          <p:grpSpPr>
            <a:xfrm>
              <a:off x="755650" y="1659347"/>
              <a:ext cx="323850" cy="182369"/>
              <a:chOff x="954586" y="4273626"/>
              <a:chExt cx="215901" cy="182369"/>
            </a:xfrm>
          </p:grpSpPr>
          <p:sp>
            <p:nvSpPr>
              <p:cNvPr id="857" name="Rectangle 240"/>
              <p:cNvSpPr>
                <a:spLocks noChangeArrowheads="1"/>
              </p:cNvSpPr>
              <p:nvPr/>
            </p:nvSpPr>
            <p:spPr bwMode="auto">
              <a:xfrm>
                <a:off x="954586" y="4275931"/>
                <a:ext cx="215900" cy="180064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858" name="Text Box 241"/>
              <p:cNvSpPr txBox="1">
                <a:spLocks noChangeArrowheads="1"/>
              </p:cNvSpPr>
              <p:nvPr/>
            </p:nvSpPr>
            <p:spPr bwMode="auto">
              <a:xfrm>
                <a:off x="954587" y="4273626"/>
                <a:ext cx="215900" cy="92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endParaRPr lang="en-US" sz="600" dirty="0"/>
              </a:p>
            </p:txBody>
          </p:sp>
        </p:grpSp>
        <p:sp>
          <p:nvSpPr>
            <p:cNvPr id="856" name="Rectangle 855"/>
            <p:cNvSpPr/>
            <p:nvPr/>
          </p:nvSpPr>
          <p:spPr>
            <a:xfrm>
              <a:off x="762000" y="1657350"/>
              <a:ext cx="311150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600" dirty="0"/>
                <a:t>74AVCH</a:t>
              </a:r>
            </a:p>
            <a:p>
              <a:pPr algn="ctr">
                <a:defRPr/>
              </a:pPr>
              <a:r>
                <a:rPr lang="en-US" sz="600" dirty="0"/>
                <a:t>8T245</a:t>
              </a:r>
            </a:p>
          </p:txBody>
        </p:sp>
      </p:grpSp>
      <p:grpSp>
        <p:nvGrpSpPr>
          <p:cNvPr id="859" name="Groupe 858"/>
          <p:cNvGrpSpPr/>
          <p:nvPr/>
        </p:nvGrpSpPr>
        <p:grpSpPr>
          <a:xfrm rot="16200000">
            <a:off x="5343287" y="2914650"/>
            <a:ext cx="323850" cy="184666"/>
            <a:chOff x="755650" y="1657350"/>
            <a:chExt cx="323850" cy="184666"/>
          </a:xfrm>
        </p:grpSpPr>
        <p:grpSp>
          <p:nvGrpSpPr>
            <p:cNvPr id="860" name="Groupe 859"/>
            <p:cNvGrpSpPr/>
            <p:nvPr/>
          </p:nvGrpSpPr>
          <p:grpSpPr>
            <a:xfrm>
              <a:off x="755650" y="1659347"/>
              <a:ext cx="323850" cy="182369"/>
              <a:chOff x="954586" y="4273626"/>
              <a:chExt cx="215901" cy="182369"/>
            </a:xfrm>
          </p:grpSpPr>
          <p:sp>
            <p:nvSpPr>
              <p:cNvPr id="862" name="Rectangle 240"/>
              <p:cNvSpPr>
                <a:spLocks noChangeArrowheads="1"/>
              </p:cNvSpPr>
              <p:nvPr/>
            </p:nvSpPr>
            <p:spPr bwMode="auto">
              <a:xfrm>
                <a:off x="954586" y="4275931"/>
                <a:ext cx="215900" cy="180064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863" name="Text Box 241"/>
              <p:cNvSpPr txBox="1">
                <a:spLocks noChangeArrowheads="1"/>
              </p:cNvSpPr>
              <p:nvPr/>
            </p:nvSpPr>
            <p:spPr bwMode="auto">
              <a:xfrm>
                <a:off x="954587" y="4273626"/>
                <a:ext cx="215900" cy="92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endParaRPr lang="en-US" sz="600" dirty="0"/>
              </a:p>
            </p:txBody>
          </p:sp>
        </p:grpSp>
        <p:sp>
          <p:nvSpPr>
            <p:cNvPr id="861" name="Rectangle 860"/>
            <p:cNvSpPr/>
            <p:nvPr/>
          </p:nvSpPr>
          <p:spPr>
            <a:xfrm>
              <a:off x="762000" y="1657350"/>
              <a:ext cx="311150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600" dirty="0"/>
                <a:t>74AVCH</a:t>
              </a:r>
            </a:p>
            <a:p>
              <a:pPr algn="ctr">
                <a:defRPr/>
              </a:pPr>
              <a:r>
                <a:rPr lang="en-US" sz="600" dirty="0"/>
                <a:t>8T245</a:t>
              </a:r>
            </a:p>
          </p:txBody>
        </p:sp>
      </p:grpSp>
      <p:grpSp>
        <p:nvGrpSpPr>
          <p:cNvPr id="864" name="Groupe 863"/>
          <p:cNvGrpSpPr/>
          <p:nvPr/>
        </p:nvGrpSpPr>
        <p:grpSpPr>
          <a:xfrm rot="16200000">
            <a:off x="4071865" y="3681862"/>
            <a:ext cx="323850" cy="184666"/>
            <a:chOff x="755650" y="1657350"/>
            <a:chExt cx="323850" cy="184666"/>
          </a:xfrm>
        </p:grpSpPr>
        <p:grpSp>
          <p:nvGrpSpPr>
            <p:cNvPr id="865" name="Groupe 864"/>
            <p:cNvGrpSpPr/>
            <p:nvPr/>
          </p:nvGrpSpPr>
          <p:grpSpPr>
            <a:xfrm>
              <a:off x="755650" y="1659347"/>
              <a:ext cx="323850" cy="182369"/>
              <a:chOff x="954586" y="4273626"/>
              <a:chExt cx="215901" cy="182369"/>
            </a:xfrm>
          </p:grpSpPr>
          <p:sp>
            <p:nvSpPr>
              <p:cNvPr id="867" name="Rectangle 240"/>
              <p:cNvSpPr>
                <a:spLocks noChangeArrowheads="1"/>
              </p:cNvSpPr>
              <p:nvPr/>
            </p:nvSpPr>
            <p:spPr bwMode="auto">
              <a:xfrm>
                <a:off x="954586" y="4275931"/>
                <a:ext cx="215900" cy="180064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868" name="Text Box 241"/>
              <p:cNvSpPr txBox="1">
                <a:spLocks noChangeArrowheads="1"/>
              </p:cNvSpPr>
              <p:nvPr/>
            </p:nvSpPr>
            <p:spPr bwMode="auto">
              <a:xfrm>
                <a:off x="954587" y="4273626"/>
                <a:ext cx="215900" cy="92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endParaRPr lang="en-US" sz="600" dirty="0"/>
              </a:p>
            </p:txBody>
          </p:sp>
        </p:grpSp>
        <p:sp>
          <p:nvSpPr>
            <p:cNvPr id="866" name="Rectangle 865"/>
            <p:cNvSpPr/>
            <p:nvPr/>
          </p:nvSpPr>
          <p:spPr>
            <a:xfrm>
              <a:off x="762000" y="1657350"/>
              <a:ext cx="311150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600" dirty="0"/>
                <a:t>74AVCH</a:t>
              </a:r>
            </a:p>
            <a:p>
              <a:pPr algn="ctr">
                <a:defRPr/>
              </a:pPr>
              <a:r>
                <a:rPr lang="en-US" sz="600" dirty="0"/>
                <a:t>8T245</a:t>
              </a:r>
            </a:p>
          </p:txBody>
        </p:sp>
      </p:grpSp>
      <p:grpSp>
        <p:nvGrpSpPr>
          <p:cNvPr id="869" name="Groupe 868"/>
          <p:cNvGrpSpPr/>
          <p:nvPr/>
        </p:nvGrpSpPr>
        <p:grpSpPr>
          <a:xfrm rot="16200000">
            <a:off x="5406787" y="3619500"/>
            <a:ext cx="323850" cy="184666"/>
            <a:chOff x="755650" y="1657350"/>
            <a:chExt cx="323850" cy="184666"/>
          </a:xfrm>
        </p:grpSpPr>
        <p:grpSp>
          <p:nvGrpSpPr>
            <p:cNvPr id="870" name="Groupe 869"/>
            <p:cNvGrpSpPr/>
            <p:nvPr/>
          </p:nvGrpSpPr>
          <p:grpSpPr>
            <a:xfrm>
              <a:off x="755650" y="1659347"/>
              <a:ext cx="323850" cy="182369"/>
              <a:chOff x="954586" y="4273626"/>
              <a:chExt cx="215901" cy="182369"/>
            </a:xfrm>
          </p:grpSpPr>
          <p:sp>
            <p:nvSpPr>
              <p:cNvPr id="872" name="Rectangle 240"/>
              <p:cNvSpPr>
                <a:spLocks noChangeArrowheads="1"/>
              </p:cNvSpPr>
              <p:nvPr/>
            </p:nvSpPr>
            <p:spPr bwMode="auto">
              <a:xfrm>
                <a:off x="954586" y="4275931"/>
                <a:ext cx="215900" cy="180064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873" name="Text Box 241"/>
              <p:cNvSpPr txBox="1">
                <a:spLocks noChangeArrowheads="1"/>
              </p:cNvSpPr>
              <p:nvPr/>
            </p:nvSpPr>
            <p:spPr bwMode="auto">
              <a:xfrm>
                <a:off x="954587" y="4273626"/>
                <a:ext cx="215900" cy="92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endParaRPr lang="en-US" sz="600" dirty="0"/>
              </a:p>
            </p:txBody>
          </p:sp>
        </p:grpSp>
        <p:sp>
          <p:nvSpPr>
            <p:cNvPr id="871" name="Rectangle 870"/>
            <p:cNvSpPr/>
            <p:nvPr/>
          </p:nvSpPr>
          <p:spPr>
            <a:xfrm>
              <a:off x="762000" y="1657350"/>
              <a:ext cx="311150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600" dirty="0"/>
                <a:t>74AVCH</a:t>
              </a:r>
            </a:p>
            <a:p>
              <a:pPr algn="ctr">
                <a:defRPr/>
              </a:pPr>
              <a:r>
                <a:rPr lang="en-US" sz="600" dirty="0"/>
                <a:t>8T245</a:t>
              </a:r>
            </a:p>
          </p:txBody>
        </p:sp>
      </p:grpSp>
      <p:grpSp>
        <p:nvGrpSpPr>
          <p:cNvPr id="874" name="Groupe 873"/>
          <p:cNvGrpSpPr/>
          <p:nvPr/>
        </p:nvGrpSpPr>
        <p:grpSpPr>
          <a:xfrm>
            <a:off x="5208390" y="1577843"/>
            <a:ext cx="323850" cy="184666"/>
            <a:chOff x="755650" y="1657350"/>
            <a:chExt cx="323850" cy="184666"/>
          </a:xfrm>
        </p:grpSpPr>
        <p:grpSp>
          <p:nvGrpSpPr>
            <p:cNvPr id="875" name="Groupe 874"/>
            <p:cNvGrpSpPr/>
            <p:nvPr/>
          </p:nvGrpSpPr>
          <p:grpSpPr>
            <a:xfrm>
              <a:off x="755650" y="1659347"/>
              <a:ext cx="323850" cy="182369"/>
              <a:chOff x="954586" y="4273626"/>
              <a:chExt cx="215901" cy="182369"/>
            </a:xfrm>
          </p:grpSpPr>
          <p:sp>
            <p:nvSpPr>
              <p:cNvPr id="877" name="Rectangle 240"/>
              <p:cNvSpPr>
                <a:spLocks noChangeArrowheads="1"/>
              </p:cNvSpPr>
              <p:nvPr/>
            </p:nvSpPr>
            <p:spPr bwMode="auto">
              <a:xfrm>
                <a:off x="954586" y="4275931"/>
                <a:ext cx="215900" cy="180064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878" name="Text Box 241"/>
              <p:cNvSpPr txBox="1">
                <a:spLocks noChangeArrowheads="1"/>
              </p:cNvSpPr>
              <p:nvPr/>
            </p:nvSpPr>
            <p:spPr bwMode="auto">
              <a:xfrm>
                <a:off x="954587" y="4273626"/>
                <a:ext cx="215900" cy="92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endParaRPr lang="en-US" sz="600" dirty="0"/>
              </a:p>
            </p:txBody>
          </p:sp>
        </p:grpSp>
        <p:sp>
          <p:nvSpPr>
            <p:cNvPr id="876" name="Rectangle 875"/>
            <p:cNvSpPr/>
            <p:nvPr/>
          </p:nvSpPr>
          <p:spPr>
            <a:xfrm>
              <a:off x="762000" y="1657350"/>
              <a:ext cx="311150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600" dirty="0"/>
                <a:t>74AVCH</a:t>
              </a:r>
            </a:p>
            <a:p>
              <a:pPr algn="ctr">
                <a:defRPr/>
              </a:pPr>
              <a:r>
                <a:rPr lang="en-US" sz="600" dirty="0"/>
                <a:t>8T245</a:t>
              </a:r>
            </a:p>
          </p:txBody>
        </p:sp>
      </p:grpSp>
      <p:grpSp>
        <p:nvGrpSpPr>
          <p:cNvPr id="418" name="Groupe 417"/>
          <p:cNvGrpSpPr/>
          <p:nvPr/>
        </p:nvGrpSpPr>
        <p:grpSpPr>
          <a:xfrm>
            <a:off x="4542255" y="1634378"/>
            <a:ext cx="323850" cy="184666"/>
            <a:chOff x="755650" y="1657350"/>
            <a:chExt cx="323850" cy="184666"/>
          </a:xfrm>
        </p:grpSpPr>
        <p:grpSp>
          <p:nvGrpSpPr>
            <p:cNvPr id="430" name="Groupe 429"/>
            <p:cNvGrpSpPr/>
            <p:nvPr/>
          </p:nvGrpSpPr>
          <p:grpSpPr>
            <a:xfrm>
              <a:off x="755650" y="1659347"/>
              <a:ext cx="323850" cy="182369"/>
              <a:chOff x="954586" y="4273626"/>
              <a:chExt cx="215901" cy="182369"/>
            </a:xfrm>
          </p:grpSpPr>
          <p:sp>
            <p:nvSpPr>
              <p:cNvPr id="433" name="Rectangle 240"/>
              <p:cNvSpPr>
                <a:spLocks noChangeArrowheads="1"/>
              </p:cNvSpPr>
              <p:nvPr/>
            </p:nvSpPr>
            <p:spPr bwMode="auto">
              <a:xfrm>
                <a:off x="954586" y="4275931"/>
                <a:ext cx="215900" cy="180064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34" name="Text Box 241"/>
              <p:cNvSpPr txBox="1">
                <a:spLocks noChangeArrowheads="1"/>
              </p:cNvSpPr>
              <p:nvPr/>
            </p:nvSpPr>
            <p:spPr bwMode="auto">
              <a:xfrm>
                <a:off x="954587" y="4273626"/>
                <a:ext cx="215900" cy="92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endParaRPr lang="en-US" sz="600" dirty="0"/>
              </a:p>
            </p:txBody>
          </p:sp>
        </p:grpSp>
        <p:sp>
          <p:nvSpPr>
            <p:cNvPr id="431" name="Rectangle 430"/>
            <p:cNvSpPr/>
            <p:nvPr/>
          </p:nvSpPr>
          <p:spPr>
            <a:xfrm>
              <a:off x="762000" y="1657350"/>
              <a:ext cx="311150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600" dirty="0"/>
                <a:t>74AVCH</a:t>
              </a:r>
            </a:p>
            <a:p>
              <a:pPr algn="ctr">
                <a:defRPr/>
              </a:pPr>
              <a:r>
                <a:rPr lang="en-US" sz="600" dirty="0"/>
                <a:t>8T245</a:t>
              </a:r>
            </a:p>
          </p:txBody>
        </p:sp>
      </p:grpSp>
      <p:grpSp>
        <p:nvGrpSpPr>
          <p:cNvPr id="435" name="Groupe 434"/>
          <p:cNvGrpSpPr/>
          <p:nvPr/>
        </p:nvGrpSpPr>
        <p:grpSpPr>
          <a:xfrm>
            <a:off x="6176613" y="1628107"/>
            <a:ext cx="492575" cy="75062"/>
            <a:chOff x="263662" y="4312693"/>
            <a:chExt cx="492575" cy="75062"/>
          </a:xfrm>
        </p:grpSpPr>
        <p:sp>
          <p:nvSpPr>
            <p:cNvPr id="436" name="Rectangle 435"/>
            <p:cNvSpPr/>
            <p:nvPr/>
          </p:nvSpPr>
          <p:spPr>
            <a:xfrm>
              <a:off x="368490" y="4312693"/>
              <a:ext cx="272955" cy="750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37" name="Connecteur droit 436"/>
            <p:cNvCxnSpPr/>
            <p:nvPr/>
          </p:nvCxnSpPr>
          <p:spPr>
            <a:xfrm>
              <a:off x="263662" y="4347608"/>
              <a:ext cx="492575" cy="20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8" name="Groupe 437"/>
          <p:cNvGrpSpPr/>
          <p:nvPr/>
        </p:nvGrpSpPr>
        <p:grpSpPr>
          <a:xfrm>
            <a:off x="6083738" y="1091723"/>
            <a:ext cx="615950" cy="518846"/>
            <a:chOff x="550712" y="861096"/>
            <a:chExt cx="615950" cy="518846"/>
          </a:xfrm>
        </p:grpSpPr>
        <p:sp>
          <p:nvSpPr>
            <p:cNvPr id="439" name="Rectangle 121"/>
            <p:cNvSpPr>
              <a:spLocks noChangeArrowheads="1"/>
            </p:cNvSpPr>
            <p:nvPr/>
          </p:nvSpPr>
          <p:spPr bwMode="auto">
            <a:xfrm>
              <a:off x="649437" y="861096"/>
              <a:ext cx="402942" cy="5188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441" name="Text Box 122"/>
            <p:cNvSpPr txBox="1">
              <a:spLocks noChangeArrowheads="1"/>
            </p:cNvSpPr>
            <p:nvPr/>
          </p:nvSpPr>
          <p:spPr bwMode="auto">
            <a:xfrm>
              <a:off x="550712" y="1011342"/>
              <a:ext cx="61595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 dirty="0"/>
                <a:t>P1V8</a:t>
              </a:r>
            </a:p>
          </p:txBody>
        </p:sp>
      </p:grpSp>
      <p:sp>
        <p:nvSpPr>
          <p:cNvPr id="540" name="ZoneTexte 333"/>
          <p:cNvSpPr txBox="1">
            <a:spLocks noChangeArrowheads="1"/>
          </p:cNvSpPr>
          <p:nvPr/>
        </p:nvSpPr>
        <p:spPr bwMode="auto">
          <a:xfrm>
            <a:off x="7685569" y="1091551"/>
            <a:ext cx="2805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600" dirty="0"/>
              <a:t>LEMO 00</a:t>
            </a:r>
          </a:p>
        </p:txBody>
      </p:sp>
      <p:grpSp>
        <p:nvGrpSpPr>
          <p:cNvPr id="442" name="Groupe 441"/>
          <p:cNvGrpSpPr/>
          <p:nvPr/>
        </p:nvGrpSpPr>
        <p:grpSpPr>
          <a:xfrm rot="16200000">
            <a:off x="3394305" y="1796291"/>
            <a:ext cx="492575" cy="75062"/>
            <a:chOff x="263662" y="4312693"/>
            <a:chExt cx="492575" cy="75062"/>
          </a:xfrm>
        </p:grpSpPr>
        <p:sp>
          <p:nvSpPr>
            <p:cNvPr id="443" name="Rectangle 442"/>
            <p:cNvSpPr/>
            <p:nvPr/>
          </p:nvSpPr>
          <p:spPr>
            <a:xfrm>
              <a:off x="368490" y="4312693"/>
              <a:ext cx="272955" cy="750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5" name="Connecteur droit 444"/>
            <p:cNvCxnSpPr/>
            <p:nvPr/>
          </p:nvCxnSpPr>
          <p:spPr>
            <a:xfrm>
              <a:off x="263662" y="4347608"/>
              <a:ext cx="492575" cy="20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6" name="Groupe 445"/>
          <p:cNvGrpSpPr/>
          <p:nvPr/>
        </p:nvGrpSpPr>
        <p:grpSpPr>
          <a:xfrm>
            <a:off x="4829816" y="5178588"/>
            <a:ext cx="492575" cy="75062"/>
            <a:chOff x="263662" y="4312693"/>
            <a:chExt cx="492575" cy="75062"/>
          </a:xfrm>
        </p:grpSpPr>
        <p:sp>
          <p:nvSpPr>
            <p:cNvPr id="447" name="Rectangle 446"/>
            <p:cNvSpPr/>
            <p:nvPr/>
          </p:nvSpPr>
          <p:spPr>
            <a:xfrm>
              <a:off x="368490" y="4312693"/>
              <a:ext cx="272955" cy="750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8" name="Connecteur droit 447"/>
            <p:cNvCxnSpPr/>
            <p:nvPr/>
          </p:nvCxnSpPr>
          <p:spPr>
            <a:xfrm>
              <a:off x="263662" y="4347608"/>
              <a:ext cx="492575" cy="20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/>
          <p:cNvGrpSpPr/>
          <p:nvPr/>
        </p:nvGrpSpPr>
        <p:grpSpPr>
          <a:xfrm>
            <a:off x="3320599" y="676238"/>
            <a:ext cx="3233058" cy="4761805"/>
            <a:chOff x="9144000" y="2907527"/>
            <a:chExt cx="3233058" cy="476180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144000" y="2907527"/>
              <a:ext cx="3233058" cy="4761805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254" y="4771137"/>
              <a:ext cx="1535043" cy="1053602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10214339" y="5907506"/>
              <a:ext cx="1358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/>
                <a:t>Memory and Bandwidth</a:t>
              </a:r>
            </a:p>
            <a:p>
              <a:pPr algn="ctr"/>
              <a:r>
                <a:rPr lang="en-US" sz="900" b="1" dirty="0"/>
                <a:t>Enhanced FPGA</a:t>
              </a:r>
            </a:p>
          </p:txBody>
        </p:sp>
      </p:grpSp>
      <p:grpSp>
        <p:nvGrpSpPr>
          <p:cNvPr id="449" name="Group 261"/>
          <p:cNvGrpSpPr>
            <a:grpSpLocks/>
          </p:cNvGrpSpPr>
          <p:nvPr/>
        </p:nvGrpSpPr>
        <p:grpSpPr bwMode="auto">
          <a:xfrm>
            <a:off x="3305295" y="2622315"/>
            <a:ext cx="254575" cy="370145"/>
            <a:chOff x="745" y="1323"/>
            <a:chExt cx="136" cy="227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56" name="Rectangle 244"/>
            <p:cNvSpPr>
              <a:spLocks noChangeArrowheads="1"/>
            </p:cNvSpPr>
            <p:nvPr/>
          </p:nvSpPr>
          <p:spPr bwMode="auto">
            <a:xfrm>
              <a:off x="745" y="1336"/>
              <a:ext cx="136" cy="20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463" name="Text Box 259"/>
            <p:cNvSpPr txBox="1">
              <a:spLocks noChangeArrowheads="1"/>
            </p:cNvSpPr>
            <p:nvPr/>
          </p:nvSpPr>
          <p:spPr bwMode="auto">
            <a:xfrm>
              <a:off x="745" y="1323"/>
              <a:ext cx="136" cy="22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defRPr/>
              </a:pPr>
              <a:r>
                <a:rPr lang="en-US" sz="600" dirty="0"/>
                <a:t>100</a:t>
              </a:r>
            </a:p>
            <a:p>
              <a:pPr algn="ctr">
                <a:defRPr/>
              </a:pPr>
              <a:r>
                <a:rPr lang="en-US" sz="600" dirty="0"/>
                <a:t>EP</a:t>
              </a:r>
            </a:p>
            <a:p>
              <a:pPr algn="ctr">
                <a:defRPr/>
              </a:pPr>
              <a:r>
                <a:rPr lang="en-US" sz="600" dirty="0"/>
                <a:t>91</a:t>
              </a: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6669779" y="1884921"/>
            <a:ext cx="156381" cy="284331"/>
            <a:chOff x="1041048" y="1398210"/>
            <a:chExt cx="156381" cy="284331"/>
          </a:xfrm>
        </p:grpSpPr>
        <p:sp>
          <p:nvSpPr>
            <p:cNvPr id="420" name="Rectangle 419"/>
            <p:cNvSpPr/>
            <p:nvPr/>
          </p:nvSpPr>
          <p:spPr>
            <a:xfrm rot="10800000" flipV="1">
              <a:off x="1052249" y="1398210"/>
              <a:ext cx="145180" cy="284331"/>
            </a:xfrm>
            <a:prstGeom prst="rect">
              <a:avLst/>
            </a:prstGeom>
            <a:pattFill prst="solidDmnd">
              <a:fgClr>
                <a:srgbClr val="FFCC00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041048" y="1481166"/>
              <a:ext cx="45719" cy="11820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latin typeface="Arial" charset="0"/>
                <a:ea typeface="ＭＳ Ｐゴシック" pitchFamily="-112" charset="-128"/>
              </a:endParaRPr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3323899" y="3249059"/>
            <a:ext cx="243978" cy="541174"/>
            <a:chOff x="839991" y="1619113"/>
            <a:chExt cx="243978" cy="541174"/>
          </a:xfrm>
        </p:grpSpPr>
        <p:sp>
          <p:nvSpPr>
            <p:cNvPr id="3" name="Rectangle à coins arrondis 2"/>
            <p:cNvSpPr/>
            <p:nvPr/>
          </p:nvSpPr>
          <p:spPr bwMode="auto">
            <a:xfrm>
              <a:off x="882760" y="1636168"/>
              <a:ext cx="199730" cy="483528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latin typeface="Arial" charset="0"/>
                <a:ea typeface="ＭＳ Ｐゴシック" pitchFamily="-112" charset="-128"/>
              </a:endParaRPr>
            </a:p>
          </p:txBody>
        </p:sp>
        <p:cxnSp>
          <p:nvCxnSpPr>
            <p:cNvPr id="7" name="Connecteur droit 6"/>
            <p:cNvCxnSpPr/>
            <p:nvPr/>
          </p:nvCxnSpPr>
          <p:spPr bwMode="auto">
            <a:xfrm flipH="1">
              <a:off x="1034717" y="1679564"/>
              <a:ext cx="2455" cy="41414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ZoneTexte 16"/>
            <p:cNvSpPr txBox="1"/>
            <p:nvPr/>
          </p:nvSpPr>
          <p:spPr>
            <a:xfrm>
              <a:off x="839991" y="1619113"/>
              <a:ext cx="243978" cy="541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500"/>
                </a:lnSpc>
              </a:pPr>
              <a:r>
                <a:rPr lang="fr-FR" sz="600" dirty="0">
                  <a:solidFill>
                    <a:srgbClr val="FF0000"/>
                  </a:solidFill>
                </a:rPr>
                <a:t>U</a:t>
              </a:r>
            </a:p>
            <a:p>
              <a:pPr>
                <a:lnSpc>
                  <a:spcPts val="500"/>
                </a:lnSpc>
              </a:pPr>
              <a:r>
                <a:rPr lang="fr-FR" sz="600" dirty="0">
                  <a:solidFill>
                    <a:srgbClr val="FF0000"/>
                  </a:solidFill>
                </a:rPr>
                <a:t>S</a:t>
              </a:r>
            </a:p>
            <a:p>
              <a:pPr>
                <a:lnSpc>
                  <a:spcPts val="500"/>
                </a:lnSpc>
              </a:pPr>
              <a:r>
                <a:rPr lang="fr-FR" sz="600" dirty="0">
                  <a:solidFill>
                    <a:srgbClr val="FF0000"/>
                  </a:solidFill>
                </a:rPr>
                <a:t>B</a:t>
              </a:r>
            </a:p>
            <a:p>
              <a:pPr>
                <a:lnSpc>
                  <a:spcPts val="500"/>
                </a:lnSpc>
              </a:pPr>
              <a:endParaRPr lang="fr-FR" sz="600" dirty="0">
                <a:solidFill>
                  <a:srgbClr val="FF0000"/>
                </a:solidFill>
              </a:endParaRPr>
            </a:p>
            <a:p>
              <a:pPr>
                <a:lnSpc>
                  <a:spcPts val="500"/>
                </a:lnSpc>
              </a:pPr>
              <a:r>
                <a:rPr lang="fr-FR" sz="600" dirty="0">
                  <a:solidFill>
                    <a:srgbClr val="FF0000"/>
                  </a:solidFill>
                </a:rPr>
                <a:t>O</a:t>
              </a:r>
            </a:p>
            <a:p>
              <a:pPr>
                <a:lnSpc>
                  <a:spcPts val="500"/>
                </a:lnSpc>
              </a:pPr>
              <a:r>
                <a:rPr lang="fr-FR" sz="600" dirty="0">
                  <a:solidFill>
                    <a:srgbClr val="FF0000"/>
                  </a:solidFill>
                </a:rPr>
                <a:t>T</a:t>
              </a:r>
            </a:p>
            <a:p>
              <a:pPr>
                <a:lnSpc>
                  <a:spcPts val="500"/>
                </a:lnSpc>
              </a:pPr>
              <a:r>
                <a:rPr lang="fr-FR" sz="600" dirty="0">
                  <a:solidFill>
                    <a:srgbClr val="FF0000"/>
                  </a:solidFill>
                </a:rPr>
                <a:t>G</a:t>
              </a:r>
            </a:p>
          </p:txBody>
        </p:sp>
        <p:cxnSp>
          <p:nvCxnSpPr>
            <p:cNvPr id="36" name="Connecteur droit 35"/>
            <p:cNvCxnSpPr/>
            <p:nvPr/>
          </p:nvCxnSpPr>
          <p:spPr bwMode="auto">
            <a:xfrm>
              <a:off x="1005065" y="1692030"/>
              <a:ext cx="0" cy="6272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0" name="Connecteur droit 479"/>
            <p:cNvCxnSpPr/>
            <p:nvPr/>
          </p:nvCxnSpPr>
          <p:spPr bwMode="auto">
            <a:xfrm>
              <a:off x="1011605" y="1793940"/>
              <a:ext cx="0" cy="6272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1" name="Connecteur droit 480"/>
            <p:cNvCxnSpPr/>
            <p:nvPr/>
          </p:nvCxnSpPr>
          <p:spPr bwMode="auto">
            <a:xfrm>
              <a:off x="1012538" y="1895850"/>
              <a:ext cx="0" cy="6272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8" name="Connecteur droit 487"/>
            <p:cNvCxnSpPr/>
            <p:nvPr/>
          </p:nvCxnSpPr>
          <p:spPr bwMode="auto">
            <a:xfrm>
              <a:off x="1007858" y="2003370"/>
              <a:ext cx="0" cy="6272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64" name="Rectangle 463"/>
          <p:cNvSpPr/>
          <p:nvPr/>
        </p:nvSpPr>
        <p:spPr>
          <a:xfrm>
            <a:off x="9550929" y="1024052"/>
            <a:ext cx="1044575" cy="53276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68" name="Ellipse 467"/>
          <p:cNvSpPr/>
          <p:nvPr/>
        </p:nvSpPr>
        <p:spPr>
          <a:xfrm>
            <a:off x="10481203" y="1089141"/>
            <a:ext cx="71438" cy="71437"/>
          </a:xfrm>
          <a:prstGeom prst="ellipse">
            <a:avLst/>
          </a:prstGeom>
          <a:solidFill>
            <a:srgbClr val="0070C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79" name="Ellipse 478"/>
          <p:cNvSpPr/>
          <p:nvPr/>
        </p:nvSpPr>
        <p:spPr>
          <a:xfrm>
            <a:off x="10292292" y="1089141"/>
            <a:ext cx="71437" cy="71437"/>
          </a:xfrm>
          <a:prstGeom prst="ellipse">
            <a:avLst/>
          </a:prstGeom>
          <a:solidFill>
            <a:srgbClr val="0099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89" name="Ellipse 488"/>
          <p:cNvSpPr/>
          <p:nvPr/>
        </p:nvSpPr>
        <p:spPr>
          <a:xfrm>
            <a:off x="10204978" y="1089141"/>
            <a:ext cx="71438" cy="71437"/>
          </a:xfrm>
          <a:prstGeom prst="ellipse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94" name="Ellipse 493"/>
          <p:cNvSpPr/>
          <p:nvPr/>
        </p:nvSpPr>
        <p:spPr>
          <a:xfrm>
            <a:off x="10385953" y="1089141"/>
            <a:ext cx="71438" cy="71437"/>
          </a:xfrm>
          <a:prstGeom prst="ellipse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grpSp>
        <p:nvGrpSpPr>
          <p:cNvPr id="495" name="Groupe 29"/>
          <p:cNvGrpSpPr>
            <a:grpSpLocks/>
          </p:cNvGrpSpPr>
          <p:nvPr/>
        </p:nvGrpSpPr>
        <p:grpSpPr bwMode="auto">
          <a:xfrm>
            <a:off x="10211373" y="1409882"/>
            <a:ext cx="215900" cy="215900"/>
            <a:chOff x="2735796" y="1340768"/>
            <a:chExt cx="216024" cy="216024"/>
          </a:xfrm>
        </p:grpSpPr>
        <p:sp>
          <p:nvSpPr>
            <p:cNvPr id="496" name="Ellipse 495"/>
            <p:cNvSpPr/>
            <p:nvPr/>
          </p:nvSpPr>
          <p:spPr>
            <a:xfrm>
              <a:off x="2735796" y="1340768"/>
              <a:ext cx="216024" cy="216024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97" name="Ellipse 496"/>
            <p:cNvSpPr/>
            <p:nvPr/>
          </p:nvSpPr>
          <p:spPr>
            <a:xfrm>
              <a:off x="2807274" y="1412246"/>
              <a:ext cx="71479" cy="7147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  <p:grpSp>
        <p:nvGrpSpPr>
          <p:cNvPr id="498" name="Groupe 241"/>
          <p:cNvGrpSpPr>
            <a:grpSpLocks/>
          </p:cNvGrpSpPr>
          <p:nvPr/>
        </p:nvGrpSpPr>
        <p:grpSpPr bwMode="auto">
          <a:xfrm>
            <a:off x="9964639" y="1770903"/>
            <a:ext cx="433388" cy="621128"/>
            <a:chOff x="5154616" y="3274199"/>
            <a:chExt cx="432801" cy="684076"/>
          </a:xfrm>
        </p:grpSpPr>
        <p:grpSp>
          <p:nvGrpSpPr>
            <p:cNvPr id="499" name="Groupe 113"/>
            <p:cNvGrpSpPr>
              <a:grpSpLocks/>
            </p:cNvGrpSpPr>
            <p:nvPr/>
          </p:nvGrpSpPr>
          <p:grpSpPr bwMode="auto">
            <a:xfrm>
              <a:off x="5154616" y="3274199"/>
              <a:ext cx="432801" cy="684076"/>
              <a:chOff x="4967291" y="2564904"/>
              <a:chExt cx="432801" cy="684076"/>
            </a:xfrm>
          </p:grpSpPr>
          <p:sp>
            <p:nvSpPr>
              <p:cNvPr id="503" name="Rectangle 502"/>
              <p:cNvSpPr/>
              <p:nvPr/>
            </p:nvSpPr>
            <p:spPr>
              <a:xfrm>
                <a:off x="4967291" y="2564904"/>
                <a:ext cx="432801" cy="68407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cxnSp>
            <p:nvCxnSpPr>
              <p:cNvPr id="510" name="Connecteur droit 509"/>
              <p:cNvCxnSpPr/>
              <p:nvPr/>
            </p:nvCxnSpPr>
            <p:spPr>
              <a:xfrm>
                <a:off x="5040217" y="2672833"/>
                <a:ext cx="286949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Connecteur droit 510"/>
              <p:cNvCxnSpPr/>
              <p:nvPr/>
            </p:nvCxnSpPr>
            <p:spPr>
              <a:xfrm flipV="1">
                <a:off x="5040217" y="3137877"/>
                <a:ext cx="285363" cy="31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Connecteur droit 514"/>
              <p:cNvCxnSpPr/>
              <p:nvPr/>
            </p:nvCxnSpPr>
            <p:spPr>
              <a:xfrm rot="5400000">
                <a:off x="4990218" y="2716481"/>
                <a:ext cx="104754" cy="1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Connecteur droit 515"/>
              <p:cNvCxnSpPr/>
              <p:nvPr/>
            </p:nvCxnSpPr>
            <p:spPr>
              <a:xfrm rot="16200000" flipH="1">
                <a:off x="4987834" y="3077565"/>
                <a:ext cx="115865" cy="1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Connecteur droit 517"/>
              <p:cNvCxnSpPr/>
              <p:nvPr/>
            </p:nvCxnSpPr>
            <p:spPr>
              <a:xfrm rot="16200000" flipH="1">
                <a:off x="4984707" y="2785523"/>
                <a:ext cx="39680" cy="1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Connecteur droit 518"/>
              <p:cNvCxnSpPr/>
              <p:nvPr/>
            </p:nvCxnSpPr>
            <p:spPr>
              <a:xfrm rot="10800000">
                <a:off x="5010096" y="2771238"/>
                <a:ext cx="3646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0" name="Rectangle 519"/>
              <p:cNvSpPr/>
              <p:nvPr/>
            </p:nvSpPr>
            <p:spPr>
              <a:xfrm>
                <a:off x="4986315" y="2583950"/>
                <a:ext cx="45976" cy="122213"/>
              </a:xfrm>
              <a:prstGeom prst="rect">
                <a:avLst/>
              </a:prstGeom>
              <a:solidFill>
                <a:srgbClr val="009900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cxnSp>
            <p:nvCxnSpPr>
              <p:cNvPr id="532" name="Connecteur droit 531"/>
              <p:cNvCxnSpPr/>
              <p:nvPr/>
            </p:nvCxnSpPr>
            <p:spPr>
              <a:xfrm rot="10800000">
                <a:off x="5013267" y="3022013"/>
                <a:ext cx="348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Connecteur droit 532"/>
              <p:cNvCxnSpPr/>
              <p:nvPr/>
            </p:nvCxnSpPr>
            <p:spPr>
              <a:xfrm rot="16200000" flipH="1">
                <a:off x="4987084" y="3005348"/>
                <a:ext cx="41267" cy="1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Connecteur droit 533"/>
              <p:cNvCxnSpPr/>
              <p:nvPr/>
            </p:nvCxnSpPr>
            <p:spPr>
              <a:xfrm rot="10800000">
                <a:off x="4975218" y="2804568"/>
                <a:ext cx="348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Connecteur droit 534"/>
              <p:cNvCxnSpPr/>
              <p:nvPr/>
            </p:nvCxnSpPr>
            <p:spPr>
              <a:xfrm rot="10800000">
                <a:off x="4967291" y="2990269"/>
                <a:ext cx="36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6" name="Rectangle 535"/>
              <p:cNvSpPr/>
              <p:nvPr/>
            </p:nvSpPr>
            <p:spPr>
              <a:xfrm>
                <a:off x="4984730" y="3101372"/>
                <a:ext cx="45975" cy="123800"/>
              </a:xfrm>
              <a:prstGeom prst="rect">
                <a:avLst/>
              </a:prstGeom>
              <a:solidFill>
                <a:srgbClr val="009900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cxnSp>
            <p:nvCxnSpPr>
              <p:cNvPr id="537" name="Connecteur droit 536"/>
              <p:cNvCxnSpPr/>
              <p:nvPr/>
            </p:nvCxnSpPr>
            <p:spPr>
              <a:xfrm rot="16200000" flipV="1">
                <a:off x="5089885" y="2903769"/>
                <a:ext cx="469807" cy="47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0" name="Rectangle 499"/>
            <p:cNvSpPr/>
            <p:nvPr/>
          </p:nvSpPr>
          <p:spPr>
            <a:xfrm>
              <a:off x="5238640" y="3396412"/>
              <a:ext cx="266339" cy="4380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5162543" y="3524974"/>
              <a:ext cx="45975" cy="161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5195835" y="3496405"/>
              <a:ext cx="45976" cy="2285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  <p:sp>
        <p:nvSpPr>
          <p:cNvPr id="538" name="ZoneTexte 262"/>
          <p:cNvSpPr txBox="1">
            <a:spLocks noChangeArrowheads="1"/>
          </p:cNvSpPr>
          <p:nvPr/>
        </p:nvSpPr>
        <p:spPr bwMode="auto">
          <a:xfrm>
            <a:off x="10311894" y="1970058"/>
            <a:ext cx="3608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900"/>
              </a:lnSpc>
              <a:spcBef>
                <a:spcPct val="0"/>
              </a:spcBef>
              <a:buNone/>
            </a:pPr>
            <a:r>
              <a:rPr lang="en-US" altLang="fr-FR" sz="1000" b="1" dirty="0">
                <a:solidFill>
                  <a:srgbClr val="0070C0"/>
                </a:solidFill>
              </a:rPr>
              <a:t>Gb</a:t>
            </a:r>
          </a:p>
          <a:p>
            <a:pPr algn="ctr">
              <a:lnSpc>
                <a:spcPts val="900"/>
              </a:lnSpc>
              <a:spcBef>
                <a:spcPct val="0"/>
              </a:spcBef>
              <a:buNone/>
            </a:pPr>
            <a:r>
              <a:rPr lang="en-US" altLang="fr-FR" sz="10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539" name="ZoneTexte 283"/>
          <p:cNvSpPr txBox="1">
            <a:spLocks noChangeArrowheads="1"/>
          </p:cNvSpPr>
          <p:nvPr/>
        </p:nvSpPr>
        <p:spPr bwMode="auto">
          <a:xfrm>
            <a:off x="10383369" y="1372912"/>
            <a:ext cx="2397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600" dirty="0">
                <a:solidFill>
                  <a:srgbClr val="0070C0"/>
                </a:solidFill>
              </a:rPr>
              <a:t>FPLI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6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551" name="ZoneTexte 283"/>
          <p:cNvSpPr txBox="1">
            <a:spLocks noChangeArrowheads="1"/>
          </p:cNvSpPr>
          <p:nvPr/>
        </p:nvSpPr>
        <p:spPr bwMode="auto">
          <a:xfrm>
            <a:off x="9727864" y="1366346"/>
            <a:ext cx="2047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600" dirty="0">
                <a:solidFill>
                  <a:srgbClr val="0070C0"/>
                </a:solidFill>
              </a:rPr>
              <a:t>FPLI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60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52" name="ZoneTexte 283"/>
          <p:cNvSpPr txBox="1">
            <a:spLocks noChangeArrowheads="1"/>
          </p:cNvSpPr>
          <p:nvPr/>
        </p:nvSpPr>
        <p:spPr bwMode="auto">
          <a:xfrm>
            <a:off x="10468503" y="3548734"/>
            <a:ext cx="1143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600">
                <a:solidFill>
                  <a:srgbClr val="0070C0"/>
                </a:solidFill>
              </a:rPr>
              <a:t>R</a:t>
            </a:r>
          </a:p>
        </p:txBody>
      </p:sp>
      <p:sp>
        <p:nvSpPr>
          <p:cNvPr id="553" name="ZoneTexte 283"/>
          <p:cNvSpPr txBox="1">
            <a:spLocks noChangeArrowheads="1"/>
          </p:cNvSpPr>
          <p:nvPr/>
        </p:nvSpPr>
        <p:spPr bwMode="auto">
          <a:xfrm>
            <a:off x="10436754" y="2906551"/>
            <a:ext cx="182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600">
                <a:solidFill>
                  <a:srgbClr val="0070C0"/>
                </a:solidFill>
              </a:rPr>
              <a:t>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600">
                <a:solidFill>
                  <a:srgbClr val="0070C0"/>
                </a:solidFill>
              </a:rPr>
              <a:t>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600">
                <a:solidFill>
                  <a:srgbClr val="0070C0"/>
                </a:solidFill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60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558" name="ZoneTexte 283"/>
          <p:cNvSpPr txBox="1">
            <a:spLocks noChangeArrowheads="1"/>
          </p:cNvSpPr>
          <p:nvPr/>
        </p:nvSpPr>
        <p:spPr bwMode="auto">
          <a:xfrm>
            <a:off x="10200217" y="1171691"/>
            <a:ext cx="920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500">
                <a:solidFill>
                  <a:srgbClr val="0070C0"/>
                </a:solidFill>
              </a:rPr>
              <a:t>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500">
                <a:solidFill>
                  <a:srgbClr val="0070C0"/>
                </a:solidFill>
              </a:rPr>
              <a:t>U</a:t>
            </a:r>
          </a:p>
        </p:txBody>
      </p:sp>
      <p:sp>
        <p:nvSpPr>
          <p:cNvPr id="561" name="ZoneTexte 283"/>
          <p:cNvSpPr txBox="1">
            <a:spLocks noChangeArrowheads="1"/>
          </p:cNvSpPr>
          <p:nvPr/>
        </p:nvSpPr>
        <p:spPr bwMode="auto">
          <a:xfrm>
            <a:off x="10476442" y="1168516"/>
            <a:ext cx="920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500">
                <a:solidFill>
                  <a:srgbClr val="0070C0"/>
                </a:solidFill>
              </a:rPr>
              <a:t>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500">
                <a:solidFill>
                  <a:srgbClr val="0070C0"/>
                </a:solidFill>
              </a:rPr>
              <a:t>S</a:t>
            </a:r>
          </a:p>
        </p:txBody>
      </p:sp>
      <p:sp>
        <p:nvSpPr>
          <p:cNvPr id="562" name="ZoneTexte 283"/>
          <p:cNvSpPr txBox="1">
            <a:spLocks noChangeArrowheads="1"/>
          </p:cNvSpPr>
          <p:nvPr/>
        </p:nvSpPr>
        <p:spPr bwMode="auto">
          <a:xfrm>
            <a:off x="10374842" y="1155816"/>
            <a:ext cx="92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500">
                <a:solidFill>
                  <a:srgbClr val="0070C0"/>
                </a:solidFill>
              </a:rPr>
              <a:t>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500">
                <a:solidFill>
                  <a:srgbClr val="0070C0"/>
                </a:solidFill>
              </a:rPr>
              <a:t>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500">
                <a:solidFill>
                  <a:srgbClr val="0070C0"/>
                </a:solidFill>
              </a:rPr>
              <a:t>F</a:t>
            </a:r>
          </a:p>
        </p:txBody>
      </p:sp>
      <p:sp>
        <p:nvSpPr>
          <p:cNvPr id="563" name="ZoneTexte 283"/>
          <p:cNvSpPr txBox="1">
            <a:spLocks noChangeArrowheads="1"/>
          </p:cNvSpPr>
          <p:nvPr/>
        </p:nvSpPr>
        <p:spPr bwMode="auto">
          <a:xfrm>
            <a:off x="10289117" y="1157403"/>
            <a:ext cx="920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500">
                <a:solidFill>
                  <a:srgbClr val="0070C0"/>
                </a:solidFill>
              </a:rPr>
              <a:t>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500">
                <a:solidFill>
                  <a:srgbClr val="0070C0"/>
                </a:solidFill>
              </a:rPr>
              <a:t>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500">
                <a:solidFill>
                  <a:srgbClr val="0070C0"/>
                </a:solidFill>
              </a:rPr>
              <a:t>K</a:t>
            </a:r>
          </a:p>
        </p:txBody>
      </p:sp>
      <p:sp>
        <p:nvSpPr>
          <p:cNvPr id="564" name="Rectangle 563"/>
          <p:cNvSpPr/>
          <p:nvPr/>
        </p:nvSpPr>
        <p:spPr>
          <a:xfrm>
            <a:off x="10166879" y="6162790"/>
            <a:ext cx="288925" cy="1079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568" name="Image 168" descr="ganil_black.bm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152" y="6160241"/>
            <a:ext cx="5651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9" name="Groupe 26"/>
          <p:cNvGrpSpPr>
            <a:grpSpLocks/>
          </p:cNvGrpSpPr>
          <p:nvPr/>
        </p:nvGrpSpPr>
        <p:grpSpPr bwMode="auto">
          <a:xfrm>
            <a:off x="9924759" y="1415391"/>
            <a:ext cx="215900" cy="215900"/>
            <a:chOff x="2735796" y="1340768"/>
            <a:chExt cx="216024" cy="216024"/>
          </a:xfrm>
        </p:grpSpPr>
        <p:sp>
          <p:nvSpPr>
            <p:cNvPr id="570" name="Ellipse 569"/>
            <p:cNvSpPr/>
            <p:nvPr/>
          </p:nvSpPr>
          <p:spPr>
            <a:xfrm>
              <a:off x="2735796" y="1340768"/>
              <a:ext cx="216024" cy="216024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571" name="Ellipse 570"/>
            <p:cNvSpPr/>
            <p:nvPr/>
          </p:nvSpPr>
          <p:spPr>
            <a:xfrm>
              <a:off x="2807275" y="1412246"/>
              <a:ext cx="71478" cy="7147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  <p:sp>
        <p:nvSpPr>
          <p:cNvPr id="572" name="ZoneTexte 276"/>
          <p:cNvSpPr txBox="1">
            <a:spLocks noChangeArrowheads="1"/>
          </p:cNvSpPr>
          <p:nvPr/>
        </p:nvSpPr>
        <p:spPr bwMode="auto">
          <a:xfrm>
            <a:off x="9958492" y="1637537"/>
            <a:ext cx="435626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700" b="1" dirty="0">
                <a:solidFill>
                  <a:srgbClr val="009900"/>
                </a:solidFill>
              </a:rPr>
              <a:t>NIM OUT</a:t>
            </a:r>
          </a:p>
        </p:txBody>
      </p:sp>
      <p:grpSp>
        <p:nvGrpSpPr>
          <p:cNvPr id="573" name="Groupe 305"/>
          <p:cNvGrpSpPr>
            <a:grpSpLocks/>
          </p:cNvGrpSpPr>
          <p:nvPr/>
        </p:nvGrpSpPr>
        <p:grpSpPr bwMode="auto">
          <a:xfrm>
            <a:off x="9981141" y="3885348"/>
            <a:ext cx="455612" cy="758825"/>
            <a:chOff x="5781674" y="2202267"/>
            <a:chExt cx="252413" cy="419013"/>
          </a:xfrm>
        </p:grpSpPr>
        <p:sp>
          <p:nvSpPr>
            <p:cNvPr id="574" name="Rectangle 573"/>
            <p:cNvSpPr/>
            <p:nvPr/>
          </p:nvSpPr>
          <p:spPr>
            <a:xfrm>
              <a:off x="5797505" y="2216293"/>
              <a:ext cx="217233" cy="3953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cxnSp>
          <p:nvCxnSpPr>
            <p:cNvPr id="575" name="Connecteur droit 574"/>
            <p:cNvCxnSpPr/>
            <p:nvPr/>
          </p:nvCxnSpPr>
          <p:spPr>
            <a:xfrm>
              <a:off x="5783433" y="2208403"/>
              <a:ext cx="23834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Connecteur droit 575"/>
            <p:cNvCxnSpPr/>
            <p:nvPr/>
          </p:nvCxnSpPr>
          <p:spPr>
            <a:xfrm>
              <a:off x="5795746" y="2611638"/>
              <a:ext cx="218992" cy="175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Connecteur droit 576"/>
            <p:cNvCxnSpPr/>
            <p:nvPr/>
          </p:nvCxnSpPr>
          <p:spPr>
            <a:xfrm flipH="1" flipV="1">
              <a:off x="5787830" y="2332003"/>
              <a:ext cx="5277" cy="16743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Connecteur droit 577"/>
            <p:cNvCxnSpPr/>
            <p:nvPr/>
          </p:nvCxnSpPr>
          <p:spPr>
            <a:xfrm flipH="1" flipV="1">
              <a:off x="6020015" y="2324114"/>
              <a:ext cx="2639" cy="17619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Connecteur droit 578"/>
            <p:cNvCxnSpPr/>
            <p:nvPr/>
          </p:nvCxnSpPr>
          <p:spPr>
            <a:xfrm flipH="1" flipV="1">
              <a:off x="5786071" y="2202267"/>
              <a:ext cx="1759" cy="9204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Connecteur droit 579"/>
            <p:cNvCxnSpPr/>
            <p:nvPr/>
          </p:nvCxnSpPr>
          <p:spPr>
            <a:xfrm flipH="1" flipV="1">
              <a:off x="6021774" y="2204020"/>
              <a:ext cx="880" cy="9204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Connecteur droit 580"/>
            <p:cNvCxnSpPr/>
            <p:nvPr/>
          </p:nvCxnSpPr>
          <p:spPr>
            <a:xfrm flipV="1">
              <a:off x="5793107" y="2540633"/>
              <a:ext cx="0" cy="7889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Connecteur droit 581"/>
            <p:cNvCxnSpPr/>
            <p:nvPr/>
          </p:nvCxnSpPr>
          <p:spPr>
            <a:xfrm flipV="1">
              <a:off x="6021774" y="2535374"/>
              <a:ext cx="0" cy="8590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Connecteur droit 582"/>
            <p:cNvCxnSpPr/>
            <p:nvPr/>
          </p:nvCxnSpPr>
          <p:spPr>
            <a:xfrm flipV="1">
              <a:off x="6034087" y="2290803"/>
              <a:ext cx="0" cy="4032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Connecteur droit 583"/>
            <p:cNvCxnSpPr/>
            <p:nvPr/>
          </p:nvCxnSpPr>
          <p:spPr>
            <a:xfrm flipV="1">
              <a:off x="6034087" y="2502063"/>
              <a:ext cx="0" cy="412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Connecteur droit 584"/>
            <p:cNvCxnSpPr/>
            <p:nvPr/>
          </p:nvCxnSpPr>
          <p:spPr>
            <a:xfrm flipV="1">
              <a:off x="5781674" y="2290803"/>
              <a:ext cx="0" cy="4032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Connecteur droit 585"/>
            <p:cNvCxnSpPr/>
            <p:nvPr/>
          </p:nvCxnSpPr>
          <p:spPr>
            <a:xfrm flipV="1">
              <a:off x="5783433" y="2497680"/>
              <a:ext cx="0" cy="412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003" y="741156"/>
            <a:ext cx="522143" cy="2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8" name="Groupe 221"/>
          <p:cNvGrpSpPr>
            <a:grpSpLocks/>
          </p:cNvGrpSpPr>
          <p:nvPr/>
        </p:nvGrpSpPr>
        <p:grpSpPr bwMode="auto">
          <a:xfrm rot="21300000">
            <a:off x="10490729" y="3444585"/>
            <a:ext cx="68263" cy="73025"/>
            <a:chOff x="4868565" y="5129820"/>
            <a:chExt cx="67077" cy="74139"/>
          </a:xfrm>
        </p:grpSpPr>
        <p:sp>
          <p:nvSpPr>
            <p:cNvPr id="589" name="Ellipse 588"/>
            <p:cNvSpPr/>
            <p:nvPr/>
          </p:nvSpPr>
          <p:spPr>
            <a:xfrm>
              <a:off x="4870190" y="5129893"/>
              <a:ext cx="65517" cy="7252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90" name="Corde 589"/>
            <p:cNvSpPr/>
            <p:nvPr/>
          </p:nvSpPr>
          <p:spPr>
            <a:xfrm rot="2023018">
              <a:off x="4868500" y="5131359"/>
              <a:ext cx="65517" cy="72527"/>
            </a:xfrm>
            <a:prstGeom prst="chord">
              <a:avLst>
                <a:gd name="adj1" fmla="val 4184026"/>
                <a:gd name="adj2" fmla="val 1383949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591" name="Groupe 221"/>
          <p:cNvGrpSpPr>
            <a:grpSpLocks/>
          </p:cNvGrpSpPr>
          <p:nvPr/>
        </p:nvGrpSpPr>
        <p:grpSpPr bwMode="auto">
          <a:xfrm rot="21300000">
            <a:off x="10490729" y="2827066"/>
            <a:ext cx="68263" cy="73025"/>
            <a:chOff x="4868565" y="5129820"/>
            <a:chExt cx="67077" cy="74139"/>
          </a:xfrm>
        </p:grpSpPr>
        <p:sp>
          <p:nvSpPr>
            <p:cNvPr id="592" name="Ellipse 591"/>
            <p:cNvSpPr/>
            <p:nvPr/>
          </p:nvSpPr>
          <p:spPr>
            <a:xfrm>
              <a:off x="4870190" y="5129893"/>
              <a:ext cx="65517" cy="72527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93" name="Corde 592"/>
            <p:cNvSpPr/>
            <p:nvPr/>
          </p:nvSpPr>
          <p:spPr>
            <a:xfrm rot="2023018">
              <a:off x="4868500" y="5131358"/>
              <a:ext cx="65517" cy="72528"/>
            </a:xfrm>
            <a:prstGeom prst="chord">
              <a:avLst>
                <a:gd name="adj1" fmla="val 4184026"/>
                <a:gd name="adj2" fmla="val 1383949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94" name="ZoneTexte 283"/>
          <p:cNvSpPr txBox="1">
            <a:spLocks noChangeArrowheads="1"/>
          </p:cNvSpPr>
          <p:nvPr/>
        </p:nvSpPr>
        <p:spPr bwMode="auto">
          <a:xfrm>
            <a:off x="10465328" y="4298830"/>
            <a:ext cx="1143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600">
                <a:solidFill>
                  <a:srgbClr val="0070C0"/>
                </a:solidFill>
              </a:rPr>
              <a:t>S</a:t>
            </a:r>
          </a:p>
        </p:txBody>
      </p:sp>
      <p:grpSp>
        <p:nvGrpSpPr>
          <p:cNvPr id="595" name="Groupe 221"/>
          <p:cNvGrpSpPr>
            <a:grpSpLocks/>
          </p:cNvGrpSpPr>
          <p:nvPr/>
        </p:nvGrpSpPr>
        <p:grpSpPr bwMode="auto">
          <a:xfrm rot="21300000">
            <a:off x="10487554" y="4180505"/>
            <a:ext cx="68263" cy="73025"/>
            <a:chOff x="4868565" y="5129820"/>
            <a:chExt cx="67077" cy="74139"/>
          </a:xfrm>
        </p:grpSpPr>
        <p:sp>
          <p:nvSpPr>
            <p:cNvPr id="596" name="Ellipse 595"/>
            <p:cNvSpPr/>
            <p:nvPr/>
          </p:nvSpPr>
          <p:spPr>
            <a:xfrm>
              <a:off x="4870190" y="5129893"/>
              <a:ext cx="65517" cy="7252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97" name="Corde 596"/>
            <p:cNvSpPr/>
            <p:nvPr/>
          </p:nvSpPr>
          <p:spPr>
            <a:xfrm rot="2023018">
              <a:off x="4868500" y="5131359"/>
              <a:ext cx="65517" cy="72527"/>
            </a:xfrm>
            <a:prstGeom prst="chord">
              <a:avLst>
                <a:gd name="adj1" fmla="val 4184026"/>
                <a:gd name="adj2" fmla="val 1383949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598" name="Groupe 305"/>
          <p:cNvGrpSpPr>
            <a:grpSpLocks/>
          </p:cNvGrpSpPr>
          <p:nvPr/>
        </p:nvGrpSpPr>
        <p:grpSpPr bwMode="auto">
          <a:xfrm>
            <a:off x="9970028" y="3138374"/>
            <a:ext cx="457200" cy="758825"/>
            <a:chOff x="5781674" y="2202267"/>
            <a:chExt cx="252413" cy="419013"/>
          </a:xfrm>
        </p:grpSpPr>
        <p:sp>
          <p:nvSpPr>
            <p:cNvPr id="599" name="Rectangle 598"/>
            <p:cNvSpPr/>
            <p:nvPr/>
          </p:nvSpPr>
          <p:spPr>
            <a:xfrm>
              <a:off x="5797450" y="2216293"/>
              <a:ext cx="217356" cy="3953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cxnSp>
          <p:nvCxnSpPr>
            <p:cNvPr id="600" name="Connecteur droit 599"/>
            <p:cNvCxnSpPr/>
            <p:nvPr/>
          </p:nvCxnSpPr>
          <p:spPr>
            <a:xfrm>
              <a:off x="5783427" y="2208403"/>
              <a:ext cx="23839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" name="Connecteur droit 618"/>
            <p:cNvCxnSpPr/>
            <p:nvPr/>
          </p:nvCxnSpPr>
          <p:spPr>
            <a:xfrm>
              <a:off x="5795697" y="2611637"/>
              <a:ext cx="219109" cy="175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Connecteur droit 622"/>
            <p:cNvCxnSpPr/>
            <p:nvPr/>
          </p:nvCxnSpPr>
          <p:spPr>
            <a:xfrm flipH="1" flipV="1">
              <a:off x="5787809" y="2332003"/>
              <a:ext cx="5259" cy="16743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Connecteur droit 624"/>
            <p:cNvCxnSpPr/>
            <p:nvPr/>
          </p:nvCxnSpPr>
          <p:spPr>
            <a:xfrm flipH="1" flipV="1">
              <a:off x="6020064" y="2324114"/>
              <a:ext cx="2630" cy="17619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Connecteur droit 625"/>
            <p:cNvCxnSpPr/>
            <p:nvPr/>
          </p:nvCxnSpPr>
          <p:spPr>
            <a:xfrm flipH="1" flipV="1">
              <a:off x="5786056" y="2202267"/>
              <a:ext cx="1753" cy="9204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Connecteur droit 626"/>
            <p:cNvCxnSpPr/>
            <p:nvPr/>
          </p:nvCxnSpPr>
          <p:spPr>
            <a:xfrm flipH="1" flipV="1">
              <a:off x="6021817" y="2204020"/>
              <a:ext cx="877" cy="9204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Connecteur droit 627"/>
            <p:cNvCxnSpPr/>
            <p:nvPr/>
          </p:nvCxnSpPr>
          <p:spPr>
            <a:xfrm flipV="1">
              <a:off x="5793068" y="2540633"/>
              <a:ext cx="0" cy="7889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9" name="Connecteur droit 628"/>
            <p:cNvCxnSpPr/>
            <p:nvPr/>
          </p:nvCxnSpPr>
          <p:spPr>
            <a:xfrm flipV="1">
              <a:off x="6021817" y="2535374"/>
              <a:ext cx="0" cy="8590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Connecteur droit 629"/>
            <p:cNvCxnSpPr/>
            <p:nvPr/>
          </p:nvCxnSpPr>
          <p:spPr>
            <a:xfrm flipV="1">
              <a:off x="6034087" y="2290803"/>
              <a:ext cx="0" cy="4032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Connecteur droit 630"/>
            <p:cNvCxnSpPr/>
            <p:nvPr/>
          </p:nvCxnSpPr>
          <p:spPr>
            <a:xfrm flipV="1">
              <a:off x="6034087" y="2502063"/>
              <a:ext cx="0" cy="412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Connecteur droit 631"/>
            <p:cNvCxnSpPr/>
            <p:nvPr/>
          </p:nvCxnSpPr>
          <p:spPr>
            <a:xfrm flipV="1">
              <a:off x="5781674" y="2290803"/>
              <a:ext cx="0" cy="4032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Connecteur droit 643"/>
            <p:cNvCxnSpPr/>
            <p:nvPr/>
          </p:nvCxnSpPr>
          <p:spPr>
            <a:xfrm flipV="1">
              <a:off x="5783427" y="2497680"/>
              <a:ext cx="0" cy="412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5" name="Groupe 305"/>
          <p:cNvGrpSpPr>
            <a:grpSpLocks/>
          </p:cNvGrpSpPr>
          <p:nvPr/>
        </p:nvGrpSpPr>
        <p:grpSpPr bwMode="auto">
          <a:xfrm>
            <a:off x="9968441" y="2397638"/>
            <a:ext cx="455612" cy="758825"/>
            <a:chOff x="5781674" y="2202267"/>
            <a:chExt cx="252413" cy="419013"/>
          </a:xfrm>
        </p:grpSpPr>
        <p:sp>
          <p:nvSpPr>
            <p:cNvPr id="646" name="Rectangle 645"/>
            <p:cNvSpPr/>
            <p:nvPr/>
          </p:nvSpPr>
          <p:spPr>
            <a:xfrm>
              <a:off x="5797505" y="2216293"/>
              <a:ext cx="217233" cy="3953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cxnSp>
          <p:nvCxnSpPr>
            <p:cNvPr id="647" name="Connecteur droit 646"/>
            <p:cNvCxnSpPr/>
            <p:nvPr/>
          </p:nvCxnSpPr>
          <p:spPr>
            <a:xfrm>
              <a:off x="5783433" y="2208403"/>
              <a:ext cx="23834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Connecteur droit 647"/>
            <p:cNvCxnSpPr/>
            <p:nvPr/>
          </p:nvCxnSpPr>
          <p:spPr>
            <a:xfrm>
              <a:off x="5795746" y="2611637"/>
              <a:ext cx="218992" cy="175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Connecteur droit 648"/>
            <p:cNvCxnSpPr/>
            <p:nvPr/>
          </p:nvCxnSpPr>
          <p:spPr>
            <a:xfrm flipH="1" flipV="1">
              <a:off x="5787830" y="2332003"/>
              <a:ext cx="5277" cy="16743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0" name="Connecteur droit 649"/>
            <p:cNvCxnSpPr/>
            <p:nvPr/>
          </p:nvCxnSpPr>
          <p:spPr>
            <a:xfrm flipH="1" flipV="1">
              <a:off x="6020015" y="2324114"/>
              <a:ext cx="2639" cy="17619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1" name="Connecteur droit 650"/>
            <p:cNvCxnSpPr/>
            <p:nvPr/>
          </p:nvCxnSpPr>
          <p:spPr>
            <a:xfrm flipH="1" flipV="1">
              <a:off x="5786071" y="2202267"/>
              <a:ext cx="1759" cy="9204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9" name="Connecteur droit 658"/>
            <p:cNvCxnSpPr/>
            <p:nvPr/>
          </p:nvCxnSpPr>
          <p:spPr>
            <a:xfrm flipH="1" flipV="1">
              <a:off x="6021774" y="2204020"/>
              <a:ext cx="880" cy="9204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4" name="Connecteur droit 673"/>
            <p:cNvCxnSpPr/>
            <p:nvPr/>
          </p:nvCxnSpPr>
          <p:spPr>
            <a:xfrm flipV="1">
              <a:off x="5793107" y="2540633"/>
              <a:ext cx="0" cy="7889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5" name="Connecteur droit 674"/>
            <p:cNvCxnSpPr/>
            <p:nvPr/>
          </p:nvCxnSpPr>
          <p:spPr>
            <a:xfrm flipV="1">
              <a:off x="6021774" y="2535374"/>
              <a:ext cx="0" cy="8590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6" name="Connecteur droit 675"/>
            <p:cNvCxnSpPr/>
            <p:nvPr/>
          </p:nvCxnSpPr>
          <p:spPr>
            <a:xfrm flipV="1">
              <a:off x="6034087" y="2290803"/>
              <a:ext cx="0" cy="4032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7" name="Connecteur droit 676"/>
            <p:cNvCxnSpPr/>
            <p:nvPr/>
          </p:nvCxnSpPr>
          <p:spPr>
            <a:xfrm flipV="1">
              <a:off x="6034087" y="2502063"/>
              <a:ext cx="0" cy="412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8" name="Connecteur droit 677"/>
            <p:cNvCxnSpPr/>
            <p:nvPr/>
          </p:nvCxnSpPr>
          <p:spPr>
            <a:xfrm flipV="1">
              <a:off x="5781674" y="2290803"/>
              <a:ext cx="0" cy="4032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9" name="Connecteur droit 678"/>
            <p:cNvCxnSpPr/>
            <p:nvPr/>
          </p:nvCxnSpPr>
          <p:spPr>
            <a:xfrm flipV="1">
              <a:off x="5783433" y="2497680"/>
              <a:ext cx="0" cy="412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0" name="Rectangle 679"/>
          <p:cNvSpPr/>
          <p:nvPr/>
        </p:nvSpPr>
        <p:spPr>
          <a:xfrm>
            <a:off x="10216091" y="3902921"/>
            <a:ext cx="182562" cy="698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81" name="Rectangle 680"/>
          <p:cNvSpPr/>
          <p:nvPr/>
        </p:nvSpPr>
        <p:spPr>
          <a:xfrm>
            <a:off x="10209741" y="3168535"/>
            <a:ext cx="182562" cy="698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82" name="Rectangle 681"/>
          <p:cNvSpPr/>
          <p:nvPr/>
        </p:nvSpPr>
        <p:spPr>
          <a:xfrm>
            <a:off x="10203391" y="2427799"/>
            <a:ext cx="182562" cy="698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83" name="Image 68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48394" y="1975445"/>
            <a:ext cx="314381" cy="1499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684" name="Groupe 305"/>
          <p:cNvGrpSpPr>
            <a:grpSpLocks/>
          </p:cNvGrpSpPr>
          <p:nvPr/>
        </p:nvGrpSpPr>
        <p:grpSpPr bwMode="auto">
          <a:xfrm>
            <a:off x="10001041" y="5372294"/>
            <a:ext cx="455612" cy="758825"/>
            <a:chOff x="5781674" y="2202267"/>
            <a:chExt cx="252413" cy="419013"/>
          </a:xfrm>
        </p:grpSpPr>
        <p:sp>
          <p:nvSpPr>
            <p:cNvPr id="685" name="Rectangle 684"/>
            <p:cNvSpPr/>
            <p:nvPr/>
          </p:nvSpPr>
          <p:spPr>
            <a:xfrm>
              <a:off x="5797505" y="2216293"/>
              <a:ext cx="217233" cy="3953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cxnSp>
          <p:nvCxnSpPr>
            <p:cNvPr id="686" name="Connecteur droit 685"/>
            <p:cNvCxnSpPr/>
            <p:nvPr/>
          </p:nvCxnSpPr>
          <p:spPr>
            <a:xfrm>
              <a:off x="5783433" y="2208403"/>
              <a:ext cx="23834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Connecteur droit 686"/>
            <p:cNvCxnSpPr/>
            <p:nvPr/>
          </p:nvCxnSpPr>
          <p:spPr>
            <a:xfrm>
              <a:off x="5795746" y="2611638"/>
              <a:ext cx="218992" cy="175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2" name="Connecteur droit 691"/>
            <p:cNvCxnSpPr/>
            <p:nvPr/>
          </p:nvCxnSpPr>
          <p:spPr>
            <a:xfrm flipH="1" flipV="1">
              <a:off x="5787830" y="2332003"/>
              <a:ext cx="5277" cy="16743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3" name="Connecteur droit 692"/>
            <p:cNvCxnSpPr/>
            <p:nvPr/>
          </p:nvCxnSpPr>
          <p:spPr>
            <a:xfrm flipH="1" flipV="1">
              <a:off x="6020015" y="2324114"/>
              <a:ext cx="2639" cy="17619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4" name="Connecteur droit 693"/>
            <p:cNvCxnSpPr/>
            <p:nvPr/>
          </p:nvCxnSpPr>
          <p:spPr>
            <a:xfrm flipH="1" flipV="1">
              <a:off x="5786071" y="2202267"/>
              <a:ext cx="1759" cy="9204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5" name="Connecteur droit 694"/>
            <p:cNvCxnSpPr/>
            <p:nvPr/>
          </p:nvCxnSpPr>
          <p:spPr>
            <a:xfrm flipH="1" flipV="1">
              <a:off x="6021774" y="2204020"/>
              <a:ext cx="880" cy="9204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6" name="Connecteur droit 695"/>
            <p:cNvCxnSpPr/>
            <p:nvPr/>
          </p:nvCxnSpPr>
          <p:spPr>
            <a:xfrm flipV="1">
              <a:off x="5793107" y="2540633"/>
              <a:ext cx="0" cy="7889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7" name="Connecteur droit 696"/>
            <p:cNvCxnSpPr/>
            <p:nvPr/>
          </p:nvCxnSpPr>
          <p:spPr>
            <a:xfrm flipV="1">
              <a:off x="6021774" y="2535374"/>
              <a:ext cx="0" cy="8590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8" name="Connecteur droit 697"/>
            <p:cNvCxnSpPr/>
            <p:nvPr/>
          </p:nvCxnSpPr>
          <p:spPr>
            <a:xfrm flipV="1">
              <a:off x="6034087" y="2290803"/>
              <a:ext cx="0" cy="4032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9" name="Connecteur droit 698"/>
            <p:cNvCxnSpPr/>
            <p:nvPr/>
          </p:nvCxnSpPr>
          <p:spPr>
            <a:xfrm flipV="1">
              <a:off x="6034087" y="2502063"/>
              <a:ext cx="0" cy="412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0" name="Connecteur droit 699"/>
            <p:cNvCxnSpPr/>
            <p:nvPr/>
          </p:nvCxnSpPr>
          <p:spPr>
            <a:xfrm flipV="1">
              <a:off x="5781674" y="2290803"/>
              <a:ext cx="0" cy="4032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1" name="Connecteur droit 700"/>
            <p:cNvCxnSpPr/>
            <p:nvPr/>
          </p:nvCxnSpPr>
          <p:spPr>
            <a:xfrm flipV="1">
              <a:off x="5783433" y="2497680"/>
              <a:ext cx="0" cy="412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2" name="Groupe 305"/>
          <p:cNvGrpSpPr>
            <a:grpSpLocks/>
          </p:cNvGrpSpPr>
          <p:nvPr/>
        </p:nvGrpSpPr>
        <p:grpSpPr bwMode="auto">
          <a:xfrm>
            <a:off x="9989928" y="4625320"/>
            <a:ext cx="457200" cy="758825"/>
            <a:chOff x="5781674" y="2202267"/>
            <a:chExt cx="252413" cy="419013"/>
          </a:xfrm>
        </p:grpSpPr>
        <p:sp>
          <p:nvSpPr>
            <p:cNvPr id="703" name="Rectangle 702"/>
            <p:cNvSpPr/>
            <p:nvPr/>
          </p:nvSpPr>
          <p:spPr>
            <a:xfrm>
              <a:off x="5797450" y="2216293"/>
              <a:ext cx="217356" cy="3953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cxnSp>
          <p:nvCxnSpPr>
            <p:cNvPr id="704" name="Connecteur droit 703"/>
            <p:cNvCxnSpPr/>
            <p:nvPr/>
          </p:nvCxnSpPr>
          <p:spPr>
            <a:xfrm>
              <a:off x="5783427" y="2208403"/>
              <a:ext cx="23839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5" name="Connecteur droit 704"/>
            <p:cNvCxnSpPr/>
            <p:nvPr/>
          </p:nvCxnSpPr>
          <p:spPr>
            <a:xfrm>
              <a:off x="5795697" y="2611637"/>
              <a:ext cx="219109" cy="175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6" name="Connecteur droit 705"/>
            <p:cNvCxnSpPr/>
            <p:nvPr/>
          </p:nvCxnSpPr>
          <p:spPr>
            <a:xfrm flipH="1" flipV="1">
              <a:off x="5787809" y="2332003"/>
              <a:ext cx="5259" cy="16743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7" name="Connecteur droit 706"/>
            <p:cNvCxnSpPr/>
            <p:nvPr/>
          </p:nvCxnSpPr>
          <p:spPr>
            <a:xfrm flipH="1" flipV="1">
              <a:off x="6020064" y="2324114"/>
              <a:ext cx="2630" cy="17619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8" name="Connecteur droit 707"/>
            <p:cNvCxnSpPr/>
            <p:nvPr/>
          </p:nvCxnSpPr>
          <p:spPr>
            <a:xfrm flipH="1" flipV="1">
              <a:off x="5786056" y="2202267"/>
              <a:ext cx="1753" cy="9204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9" name="Connecteur droit 708"/>
            <p:cNvCxnSpPr/>
            <p:nvPr/>
          </p:nvCxnSpPr>
          <p:spPr>
            <a:xfrm flipH="1" flipV="1">
              <a:off x="6021817" y="2204020"/>
              <a:ext cx="877" cy="9204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Connecteur droit 709"/>
            <p:cNvCxnSpPr/>
            <p:nvPr/>
          </p:nvCxnSpPr>
          <p:spPr>
            <a:xfrm flipV="1">
              <a:off x="5793068" y="2540633"/>
              <a:ext cx="0" cy="7889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1" name="Connecteur droit 710"/>
            <p:cNvCxnSpPr/>
            <p:nvPr/>
          </p:nvCxnSpPr>
          <p:spPr>
            <a:xfrm flipV="1">
              <a:off x="6021817" y="2535374"/>
              <a:ext cx="0" cy="8590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2" name="Connecteur droit 711"/>
            <p:cNvCxnSpPr/>
            <p:nvPr/>
          </p:nvCxnSpPr>
          <p:spPr>
            <a:xfrm flipV="1">
              <a:off x="6034087" y="2290803"/>
              <a:ext cx="0" cy="4032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3" name="Connecteur droit 712"/>
            <p:cNvCxnSpPr/>
            <p:nvPr/>
          </p:nvCxnSpPr>
          <p:spPr>
            <a:xfrm flipV="1">
              <a:off x="6034087" y="2502063"/>
              <a:ext cx="0" cy="412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4" name="Connecteur droit 713"/>
            <p:cNvCxnSpPr/>
            <p:nvPr/>
          </p:nvCxnSpPr>
          <p:spPr>
            <a:xfrm flipV="1">
              <a:off x="5781674" y="2290803"/>
              <a:ext cx="0" cy="4032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Connecteur droit 714"/>
            <p:cNvCxnSpPr/>
            <p:nvPr/>
          </p:nvCxnSpPr>
          <p:spPr>
            <a:xfrm flipV="1">
              <a:off x="5783427" y="2497680"/>
              <a:ext cx="0" cy="412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6" name="Rectangle 715"/>
          <p:cNvSpPr/>
          <p:nvPr/>
        </p:nvSpPr>
        <p:spPr>
          <a:xfrm>
            <a:off x="10228903" y="5404043"/>
            <a:ext cx="182562" cy="698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17" name="Rectangle 716"/>
          <p:cNvSpPr/>
          <p:nvPr/>
        </p:nvSpPr>
        <p:spPr>
          <a:xfrm>
            <a:off x="10229641" y="4655481"/>
            <a:ext cx="182562" cy="698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718" name="Groupe 717"/>
          <p:cNvGrpSpPr/>
          <p:nvPr/>
        </p:nvGrpSpPr>
        <p:grpSpPr>
          <a:xfrm>
            <a:off x="9522746" y="1020841"/>
            <a:ext cx="552901" cy="314181"/>
            <a:chOff x="2791038" y="1618263"/>
            <a:chExt cx="552901" cy="314181"/>
          </a:xfrm>
        </p:grpSpPr>
        <p:sp>
          <p:nvSpPr>
            <p:cNvPr id="719" name="Rectangle 718"/>
            <p:cNvSpPr/>
            <p:nvPr/>
          </p:nvSpPr>
          <p:spPr bwMode="auto">
            <a:xfrm>
              <a:off x="2828199" y="1618263"/>
              <a:ext cx="510423" cy="29806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endParaRPr lang="fr-FR" sz="1200" dirty="0">
                <a:ea typeface="ＭＳ Ｐゴシック" pitchFamily="-112" charset="-128"/>
              </a:endParaRPr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2791038" y="1625953"/>
              <a:ext cx="552901" cy="30649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fr-FR" sz="1200" b="1" i="1" spc="-150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S</a:t>
              </a:r>
              <a:r>
                <a:rPr lang="fr-FR" sz="1200" b="1" i="1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MART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b="1" i="1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MCH</a:t>
              </a:r>
            </a:p>
          </p:txBody>
        </p:sp>
      </p:grpSp>
      <p:sp>
        <p:nvSpPr>
          <p:cNvPr id="721" name="ZoneTexte 279"/>
          <p:cNvSpPr txBox="1">
            <a:spLocks noChangeArrowheads="1"/>
          </p:cNvSpPr>
          <p:nvPr/>
        </p:nvSpPr>
        <p:spPr bwMode="auto">
          <a:xfrm>
            <a:off x="9511281" y="2205488"/>
            <a:ext cx="43471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b="1" dirty="0">
                <a:solidFill>
                  <a:srgbClr val="0070C0"/>
                </a:solidFill>
              </a:rPr>
              <a:t>SERIAL</a:t>
            </a:r>
          </a:p>
        </p:txBody>
      </p:sp>
      <p:sp>
        <p:nvSpPr>
          <p:cNvPr id="722" name="ZoneTexte 283"/>
          <p:cNvSpPr txBox="1">
            <a:spLocks noChangeArrowheads="1"/>
          </p:cNvSpPr>
          <p:nvPr/>
        </p:nvSpPr>
        <p:spPr bwMode="auto">
          <a:xfrm>
            <a:off x="9585557" y="1913805"/>
            <a:ext cx="1038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600" b="1" dirty="0">
                <a:solidFill>
                  <a:srgbClr val="009900"/>
                </a:solidFill>
              </a:rPr>
              <a:t>U</a:t>
            </a:r>
          </a:p>
          <a:p>
            <a:pPr algn="ctr"/>
            <a:r>
              <a:rPr lang="en-US" sz="600" b="1" dirty="0">
                <a:solidFill>
                  <a:srgbClr val="009900"/>
                </a:solidFill>
              </a:rPr>
              <a:t>S</a:t>
            </a:r>
          </a:p>
          <a:p>
            <a:pPr algn="ctr"/>
            <a:r>
              <a:rPr lang="en-US" sz="600" b="1" dirty="0">
                <a:solidFill>
                  <a:srgbClr val="009900"/>
                </a:solidFill>
              </a:rPr>
              <a:t>B</a:t>
            </a:r>
          </a:p>
        </p:txBody>
      </p:sp>
      <p:sp>
        <p:nvSpPr>
          <p:cNvPr id="723" name="ZoneTexte 283"/>
          <p:cNvSpPr txBox="1">
            <a:spLocks noChangeArrowheads="1"/>
          </p:cNvSpPr>
          <p:nvPr/>
        </p:nvSpPr>
        <p:spPr bwMode="auto">
          <a:xfrm>
            <a:off x="9718998" y="2481732"/>
            <a:ext cx="2320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600" b="1" dirty="0">
                <a:solidFill>
                  <a:srgbClr val="0070C0"/>
                </a:solidFill>
              </a:rPr>
              <a:t>0</a:t>
            </a: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r>
              <a:rPr lang="en-US" sz="600" b="1" dirty="0">
                <a:solidFill>
                  <a:srgbClr val="0070C0"/>
                </a:solidFill>
              </a:rPr>
              <a:t>QSFP</a:t>
            </a: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r>
              <a:rPr lang="en-US" sz="6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724" name="ZoneTexte 283"/>
          <p:cNvSpPr txBox="1">
            <a:spLocks noChangeArrowheads="1"/>
          </p:cNvSpPr>
          <p:nvPr/>
        </p:nvSpPr>
        <p:spPr bwMode="auto">
          <a:xfrm>
            <a:off x="9721272" y="3214377"/>
            <a:ext cx="2320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600" b="1" dirty="0">
                <a:solidFill>
                  <a:srgbClr val="0070C0"/>
                </a:solidFill>
              </a:rPr>
              <a:t>4</a:t>
            </a: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r>
              <a:rPr lang="en-US" sz="600" b="1" dirty="0">
                <a:solidFill>
                  <a:srgbClr val="0070C0"/>
                </a:solidFill>
              </a:rPr>
              <a:t>QSFP</a:t>
            </a: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r>
              <a:rPr lang="en-US" sz="600" b="1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725" name="ZoneTexte 283"/>
          <p:cNvSpPr txBox="1">
            <a:spLocks noChangeArrowheads="1"/>
          </p:cNvSpPr>
          <p:nvPr/>
        </p:nvSpPr>
        <p:spPr bwMode="auto">
          <a:xfrm>
            <a:off x="9723255" y="3935613"/>
            <a:ext cx="2320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600" b="1" dirty="0">
                <a:solidFill>
                  <a:srgbClr val="0070C0"/>
                </a:solidFill>
              </a:rPr>
              <a:t>8</a:t>
            </a: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r>
              <a:rPr lang="en-US" sz="600" b="1" dirty="0">
                <a:solidFill>
                  <a:srgbClr val="0070C0"/>
                </a:solidFill>
              </a:rPr>
              <a:t>QSFP</a:t>
            </a: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r>
              <a:rPr lang="en-US" sz="600" b="1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726" name="ZoneTexte 283"/>
          <p:cNvSpPr txBox="1">
            <a:spLocks noChangeArrowheads="1"/>
          </p:cNvSpPr>
          <p:nvPr/>
        </p:nvSpPr>
        <p:spPr bwMode="auto">
          <a:xfrm>
            <a:off x="9571782" y="2921581"/>
            <a:ext cx="24252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600" b="1" dirty="0">
                <a:solidFill>
                  <a:srgbClr val="009900"/>
                </a:solidFill>
              </a:rPr>
              <a:t>NIM</a:t>
            </a:r>
          </a:p>
          <a:p>
            <a:pPr algn="ctr"/>
            <a:r>
              <a:rPr lang="en-US" sz="600" b="1" dirty="0">
                <a:solidFill>
                  <a:srgbClr val="009900"/>
                </a:solidFill>
              </a:rPr>
              <a:t> I/O1</a:t>
            </a:r>
          </a:p>
        </p:txBody>
      </p:sp>
      <p:grpSp>
        <p:nvGrpSpPr>
          <p:cNvPr id="727" name="Groupe 29"/>
          <p:cNvGrpSpPr>
            <a:grpSpLocks/>
          </p:cNvGrpSpPr>
          <p:nvPr/>
        </p:nvGrpSpPr>
        <p:grpSpPr bwMode="auto">
          <a:xfrm>
            <a:off x="9580003" y="3103698"/>
            <a:ext cx="215900" cy="215900"/>
            <a:chOff x="2735796" y="1340768"/>
            <a:chExt cx="216024" cy="216024"/>
          </a:xfrm>
        </p:grpSpPr>
        <p:sp>
          <p:nvSpPr>
            <p:cNvPr id="740" name="Ellipse 739"/>
            <p:cNvSpPr/>
            <p:nvPr/>
          </p:nvSpPr>
          <p:spPr>
            <a:xfrm>
              <a:off x="2735796" y="1340768"/>
              <a:ext cx="216024" cy="216024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741" name="Ellipse 740"/>
            <p:cNvSpPr/>
            <p:nvPr/>
          </p:nvSpPr>
          <p:spPr>
            <a:xfrm>
              <a:off x="2807274" y="1412246"/>
              <a:ext cx="71479" cy="7147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  <p:sp>
        <p:nvSpPr>
          <p:cNvPr id="742" name="ZoneTexte 283"/>
          <p:cNvSpPr txBox="1">
            <a:spLocks noChangeArrowheads="1"/>
          </p:cNvSpPr>
          <p:nvPr/>
        </p:nvSpPr>
        <p:spPr bwMode="auto">
          <a:xfrm>
            <a:off x="9734141" y="4715030"/>
            <a:ext cx="2320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600" b="1" dirty="0">
                <a:solidFill>
                  <a:srgbClr val="0070C0"/>
                </a:solidFill>
              </a:rPr>
              <a:t>12</a:t>
            </a: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r>
              <a:rPr lang="en-US" sz="600" b="1" dirty="0">
                <a:solidFill>
                  <a:srgbClr val="0070C0"/>
                </a:solidFill>
              </a:rPr>
              <a:t>QSFP</a:t>
            </a: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r>
              <a:rPr lang="en-US" sz="600" b="1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769" name="Rectangle à coins arrondis 768"/>
          <p:cNvSpPr/>
          <p:nvPr/>
        </p:nvSpPr>
        <p:spPr>
          <a:xfrm rot="5400000">
            <a:off x="10055516" y="1252632"/>
            <a:ext cx="247505" cy="537411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0" name="ZoneTexte 283"/>
          <p:cNvSpPr txBox="1">
            <a:spLocks noChangeArrowheads="1"/>
          </p:cNvSpPr>
          <p:nvPr/>
        </p:nvSpPr>
        <p:spPr bwMode="auto">
          <a:xfrm>
            <a:off x="9738496" y="5416070"/>
            <a:ext cx="2320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600" b="1" dirty="0">
                <a:solidFill>
                  <a:srgbClr val="0070C0"/>
                </a:solidFill>
              </a:rPr>
              <a:t>16</a:t>
            </a: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r>
              <a:rPr lang="en-US" sz="600" b="1" dirty="0">
                <a:solidFill>
                  <a:srgbClr val="0070C0"/>
                </a:solidFill>
              </a:rPr>
              <a:t>QSFP</a:t>
            </a:r>
          </a:p>
          <a:p>
            <a:pPr algn="r"/>
            <a:endParaRPr lang="en-US" sz="600" b="1" dirty="0">
              <a:solidFill>
                <a:srgbClr val="0070C0"/>
              </a:solidFill>
            </a:endParaRPr>
          </a:p>
          <a:p>
            <a:pPr algn="r"/>
            <a:r>
              <a:rPr lang="en-US" sz="600" b="1" dirty="0">
                <a:solidFill>
                  <a:srgbClr val="0070C0"/>
                </a:solidFill>
              </a:rPr>
              <a:t>19</a:t>
            </a:r>
          </a:p>
        </p:txBody>
      </p:sp>
      <p:grpSp>
        <p:nvGrpSpPr>
          <p:cNvPr id="771" name="Groupe 29"/>
          <p:cNvGrpSpPr>
            <a:grpSpLocks/>
          </p:cNvGrpSpPr>
          <p:nvPr/>
        </p:nvGrpSpPr>
        <p:grpSpPr bwMode="auto">
          <a:xfrm>
            <a:off x="9580003" y="3785488"/>
            <a:ext cx="215900" cy="215900"/>
            <a:chOff x="2735796" y="1340768"/>
            <a:chExt cx="216024" cy="216024"/>
          </a:xfrm>
        </p:grpSpPr>
        <p:sp>
          <p:nvSpPr>
            <p:cNvPr id="775" name="Ellipse 774"/>
            <p:cNvSpPr/>
            <p:nvPr/>
          </p:nvSpPr>
          <p:spPr>
            <a:xfrm>
              <a:off x="2735796" y="1340768"/>
              <a:ext cx="216024" cy="216024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777" name="Ellipse 776"/>
            <p:cNvSpPr/>
            <p:nvPr/>
          </p:nvSpPr>
          <p:spPr>
            <a:xfrm>
              <a:off x="2807274" y="1412246"/>
              <a:ext cx="71479" cy="7147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  <p:sp>
        <p:nvSpPr>
          <p:cNvPr id="780" name="ZoneTexte 283"/>
          <p:cNvSpPr txBox="1">
            <a:spLocks noChangeArrowheads="1"/>
          </p:cNvSpPr>
          <p:nvPr/>
        </p:nvSpPr>
        <p:spPr bwMode="auto">
          <a:xfrm>
            <a:off x="9539699" y="3603370"/>
            <a:ext cx="31471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600" b="1" dirty="0">
                <a:solidFill>
                  <a:srgbClr val="009900"/>
                </a:solidFill>
              </a:rPr>
              <a:t>NIM</a:t>
            </a:r>
          </a:p>
          <a:p>
            <a:pPr algn="ctr"/>
            <a:r>
              <a:rPr lang="en-US" sz="600" b="1" dirty="0">
                <a:solidFill>
                  <a:srgbClr val="009900"/>
                </a:solidFill>
              </a:rPr>
              <a:t> I/O2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0107282" y="6487229"/>
            <a:ext cx="400181" cy="3449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788" name="ZoneTexte 283"/>
          <p:cNvSpPr txBox="1">
            <a:spLocks noChangeArrowheads="1"/>
          </p:cNvSpPr>
          <p:nvPr/>
        </p:nvSpPr>
        <p:spPr bwMode="auto">
          <a:xfrm>
            <a:off x="9549417" y="5300590"/>
            <a:ext cx="27912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600" b="1" dirty="0">
                <a:solidFill>
                  <a:srgbClr val="009900"/>
                </a:solidFill>
              </a:rPr>
              <a:t>CLK</a:t>
            </a:r>
          </a:p>
          <a:p>
            <a:pPr algn="ctr"/>
            <a:r>
              <a:rPr lang="en-US" sz="600" b="1" dirty="0">
                <a:solidFill>
                  <a:srgbClr val="009900"/>
                </a:solidFill>
              </a:rPr>
              <a:t> IN/OUT</a:t>
            </a:r>
          </a:p>
        </p:txBody>
      </p:sp>
      <p:grpSp>
        <p:nvGrpSpPr>
          <p:cNvPr id="28" name="Groupe 27"/>
          <p:cNvGrpSpPr/>
          <p:nvPr/>
        </p:nvGrpSpPr>
        <p:grpSpPr>
          <a:xfrm>
            <a:off x="9563705" y="5058956"/>
            <a:ext cx="254869" cy="224306"/>
            <a:chOff x="8039704" y="5051004"/>
            <a:chExt cx="254869" cy="224306"/>
          </a:xfrm>
        </p:grpSpPr>
        <p:sp>
          <p:nvSpPr>
            <p:cNvPr id="9" name="Hexagone 8"/>
            <p:cNvSpPr/>
            <p:nvPr/>
          </p:nvSpPr>
          <p:spPr bwMode="auto">
            <a:xfrm>
              <a:off x="8039704" y="5051004"/>
              <a:ext cx="254869" cy="224306"/>
            </a:xfrm>
            <a:prstGeom prst="hexagon">
              <a:avLst/>
            </a:prstGeom>
            <a:solidFill>
              <a:srgbClr val="FFCC00"/>
            </a:solidFill>
            <a:ln w="9525" cap="flat" cmpd="sng" algn="ctr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746" name="Ellipse 745"/>
            <p:cNvSpPr/>
            <p:nvPr/>
          </p:nvSpPr>
          <p:spPr bwMode="auto">
            <a:xfrm>
              <a:off x="8065533" y="5062294"/>
              <a:ext cx="201382" cy="1963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749" name="Ellipse 748"/>
            <p:cNvSpPr/>
            <p:nvPr/>
          </p:nvSpPr>
          <p:spPr bwMode="auto">
            <a:xfrm>
              <a:off x="8131420" y="5126462"/>
              <a:ext cx="71438" cy="7143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797" name="Ellipse 796"/>
            <p:cNvSpPr/>
            <p:nvPr/>
          </p:nvSpPr>
          <p:spPr bwMode="auto">
            <a:xfrm>
              <a:off x="8141725" y="5138408"/>
              <a:ext cx="45719" cy="45719"/>
            </a:xfrm>
            <a:prstGeom prst="ellipse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  <p:grpSp>
        <p:nvGrpSpPr>
          <p:cNvPr id="798" name="Groupe 797"/>
          <p:cNvGrpSpPr/>
          <p:nvPr/>
        </p:nvGrpSpPr>
        <p:grpSpPr>
          <a:xfrm>
            <a:off x="9565349" y="5497960"/>
            <a:ext cx="254869" cy="224306"/>
            <a:chOff x="8039704" y="5051004"/>
            <a:chExt cx="254869" cy="224306"/>
          </a:xfrm>
        </p:grpSpPr>
        <p:sp>
          <p:nvSpPr>
            <p:cNvPr id="799" name="Hexagone 798"/>
            <p:cNvSpPr/>
            <p:nvPr/>
          </p:nvSpPr>
          <p:spPr bwMode="auto">
            <a:xfrm>
              <a:off x="8039704" y="5051004"/>
              <a:ext cx="254869" cy="224306"/>
            </a:xfrm>
            <a:prstGeom prst="hexagon">
              <a:avLst/>
            </a:prstGeom>
            <a:solidFill>
              <a:srgbClr val="FFCC00"/>
            </a:solidFill>
            <a:ln w="9525" cap="flat" cmpd="sng" algn="ctr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800" name="Ellipse 799"/>
            <p:cNvSpPr/>
            <p:nvPr/>
          </p:nvSpPr>
          <p:spPr bwMode="auto">
            <a:xfrm>
              <a:off x="8065533" y="5062294"/>
              <a:ext cx="201382" cy="1963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819" name="Ellipse 818"/>
            <p:cNvSpPr/>
            <p:nvPr/>
          </p:nvSpPr>
          <p:spPr bwMode="auto">
            <a:xfrm>
              <a:off x="8131420" y="5126462"/>
              <a:ext cx="71438" cy="7143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848" name="Ellipse 847"/>
            <p:cNvSpPr/>
            <p:nvPr/>
          </p:nvSpPr>
          <p:spPr bwMode="auto">
            <a:xfrm>
              <a:off x="8141725" y="5138408"/>
              <a:ext cx="45719" cy="45719"/>
            </a:xfrm>
            <a:prstGeom prst="ellipse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  <p:grpSp>
        <p:nvGrpSpPr>
          <p:cNvPr id="849" name="Group 192"/>
          <p:cNvGrpSpPr>
            <a:grpSpLocks/>
          </p:cNvGrpSpPr>
          <p:nvPr/>
        </p:nvGrpSpPr>
        <p:grpSpPr bwMode="auto">
          <a:xfrm>
            <a:off x="3312860" y="5999094"/>
            <a:ext cx="360623" cy="189244"/>
            <a:chOff x="208" y="1824"/>
            <a:chExt cx="216" cy="144"/>
          </a:xfrm>
        </p:grpSpPr>
        <p:sp>
          <p:nvSpPr>
            <p:cNvPr id="850" name="Rectangle 193"/>
            <p:cNvSpPr>
              <a:spLocks noChangeArrowheads="1"/>
            </p:cNvSpPr>
            <p:nvPr/>
          </p:nvSpPr>
          <p:spPr bwMode="auto">
            <a:xfrm>
              <a:off x="249" y="1824"/>
              <a:ext cx="136" cy="1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800"/>
            </a:p>
          </p:txBody>
        </p:sp>
        <p:sp>
          <p:nvSpPr>
            <p:cNvPr id="879" name="Text Box 194"/>
            <p:cNvSpPr txBox="1">
              <a:spLocks noChangeArrowheads="1"/>
            </p:cNvSpPr>
            <p:nvPr/>
          </p:nvSpPr>
          <p:spPr bwMode="auto">
            <a:xfrm>
              <a:off x="208" y="1827"/>
              <a:ext cx="216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DS90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LV001</a:t>
              </a:r>
            </a:p>
          </p:txBody>
        </p:sp>
      </p:grpSp>
      <p:sp>
        <p:nvSpPr>
          <p:cNvPr id="880" name="ZoneTexte 283"/>
          <p:cNvSpPr txBox="1">
            <a:spLocks noChangeArrowheads="1"/>
          </p:cNvSpPr>
          <p:nvPr/>
        </p:nvSpPr>
        <p:spPr bwMode="auto">
          <a:xfrm>
            <a:off x="9553047" y="4966623"/>
            <a:ext cx="27912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600" b="1" dirty="0">
                <a:solidFill>
                  <a:srgbClr val="009900"/>
                </a:solidFill>
              </a:rPr>
              <a:t>P</a:t>
            </a:r>
          </a:p>
        </p:txBody>
      </p:sp>
      <p:sp>
        <p:nvSpPr>
          <p:cNvPr id="881" name="ZoneTexte 283"/>
          <p:cNvSpPr txBox="1">
            <a:spLocks noChangeArrowheads="1"/>
          </p:cNvSpPr>
          <p:nvPr/>
        </p:nvSpPr>
        <p:spPr bwMode="auto">
          <a:xfrm>
            <a:off x="9555792" y="5725021"/>
            <a:ext cx="27912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600" b="1" dirty="0">
                <a:solidFill>
                  <a:srgbClr val="009900"/>
                </a:solidFill>
              </a:rPr>
              <a:t>N</a:t>
            </a:r>
          </a:p>
        </p:txBody>
      </p:sp>
      <p:sp>
        <p:nvSpPr>
          <p:cNvPr id="745" name="Titre 1"/>
          <p:cNvSpPr>
            <a:spLocks noGrp="1"/>
          </p:cNvSpPr>
          <p:nvPr>
            <p:ph type="ctrTitle" idx="4294967295"/>
          </p:nvPr>
        </p:nvSpPr>
        <p:spPr>
          <a:xfrm>
            <a:off x="4500799" y="132422"/>
            <a:ext cx="3650189" cy="376752"/>
          </a:xfrm>
        </p:spPr>
        <p:txBody>
          <a:bodyPr vert="horz" lIns="0" tIns="0" rIns="0" bIns="0" rtlCol="0" anchor="b">
            <a:normAutofit/>
          </a:bodyPr>
          <a:lstStyle/>
          <a:p>
            <a:pPr eaLnBrk="1" hangingPunct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MCH 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implantation</a:t>
            </a:r>
          </a:p>
        </p:txBody>
      </p:sp>
    </p:spTree>
    <p:extLst>
      <p:ext uri="{BB962C8B-B14F-4D97-AF65-F5344CB8AC3E}">
        <p14:creationId xmlns:p14="http://schemas.microsoft.com/office/powerpoint/2010/main" val="156286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" y="602952"/>
            <a:ext cx="3063998" cy="1838399"/>
          </a:xfrm>
          <a:prstGeom prst="rect">
            <a:avLst/>
          </a:prstGeom>
        </p:spPr>
      </p:pic>
      <p:sp>
        <p:nvSpPr>
          <p:cNvPr id="48" name="Forme libre 47"/>
          <p:cNvSpPr/>
          <p:nvPr/>
        </p:nvSpPr>
        <p:spPr>
          <a:xfrm>
            <a:off x="2185466" y="840352"/>
            <a:ext cx="5362414" cy="5618136"/>
          </a:xfrm>
          <a:custGeom>
            <a:avLst/>
            <a:gdLst>
              <a:gd name="connsiteX0" fmla="*/ 488197 w 5362414"/>
              <a:gd name="connsiteY0" fmla="*/ 759417 h 5618136"/>
              <a:gd name="connsiteX1" fmla="*/ 3122909 w 5362414"/>
              <a:gd name="connsiteY1" fmla="*/ 0 h 5618136"/>
              <a:gd name="connsiteX2" fmla="*/ 5362414 w 5362414"/>
              <a:gd name="connsiteY2" fmla="*/ 7749 h 5618136"/>
              <a:gd name="connsiteX3" fmla="*/ 5362414 w 5362414"/>
              <a:gd name="connsiteY3" fmla="*/ 5618136 h 5618136"/>
              <a:gd name="connsiteX4" fmla="*/ 2347994 w 5362414"/>
              <a:gd name="connsiteY4" fmla="*/ 5610386 h 5618136"/>
              <a:gd name="connsiteX5" fmla="*/ 0 w 5362414"/>
              <a:gd name="connsiteY5" fmla="*/ 2859437 h 5618136"/>
              <a:gd name="connsiteX6" fmla="*/ 0 w 5362414"/>
              <a:gd name="connsiteY6" fmla="*/ 1813302 h 5618136"/>
              <a:gd name="connsiteX7" fmla="*/ 1069383 w 5362414"/>
              <a:gd name="connsiteY7" fmla="*/ 1092631 h 5618136"/>
              <a:gd name="connsiteX8" fmla="*/ 488197 w 5362414"/>
              <a:gd name="connsiteY8" fmla="*/ 759417 h 5618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2414" h="5618136">
                <a:moveTo>
                  <a:pt x="488197" y="759417"/>
                </a:moveTo>
                <a:lnTo>
                  <a:pt x="3122909" y="0"/>
                </a:lnTo>
                <a:lnTo>
                  <a:pt x="5362414" y="7749"/>
                </a:lnTo>
                <a:lnTo>
                  <a:pt x="5362414" y="5618136"/>
                </a:lnTo>
                <a:lnTo>
                  <a:pt x="2347994" y="5610386"/>
                </a:lnTo>
                <a:lnTo>
                  <a:pt x="0" y="2859437"/>
                </a:lnTo>
                <a:lnTo>
                  <a:pt x="0" y="1813302"/>
                </a:lnTo>
                <a:lnTo>
                  <a:pt x="1069383" y="1092631"/>
                </a:lnTo>
                <a:lnTo>
                  <a:pt x="488197" y="75941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918348" y="22646"/>
            <a:ext cx="4870866" cy="803010"/>
          </a:xfrm>
        </p:spPr>
        <p:txBody>
          <a:bodyPr>
            <a:noAutofit/>
          </a:bodyPr>
          <a:lstStyle/>
          <a:p>
            <a:r>
              <a:rPr lang="en-Z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SMART_AMC Architecture </a:t>
            </a:r>
            <a:r>
              <a:rPr lang="en-Z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(Phase 1</a:t>
            </a:r>
            <a:r>
              <a:rPr lang="en-Z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Z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e 34"/>
          <p:cNvGrpSpPr/>
          <p:nvPr/>
        </p:nvGrpSpPr>
        <p:grpSpPr>
          <a:xfrm>
            <a:off x="2332491" y="2816517"/>
            <a:ext cx="1585857" cy="900757"/>
            <a:chOff x="6622479" y="5571459"/>
            <a:chExt cx="1585857" cy="900757"/>
          </a:xfrm>
        </p:grpSpPr>
        <p:sp>
          <p:nvSpPr>
            <p:cNvPr id="6" name="Rectangle 127"/>
            <p:cNvSpPr>
              <a:spLocks noChangeArrowheads="1"/>
            </p:cNvSpPr>
            <p:nvPr/>
          </p:nvSpPr>
          <p:spPr bwMode="auto">
            <a:xfrm>
              <a:off x="6622479" y="6007395"/>
              <a:ext cx="139827" cy="432393"/>
            </a:xfrm>
            <a:prstGeom prst="rect">
              <a:avLst/>
            </a:prstGeom>
            <a:pattFill prst="dkHorz">
              <a:fgClr>
                <a:srgbClr val="C0504D"/>
              </a:fgClr>
              <a:bgClr>
                <a:srgbClr val="FFFF99"/>
              </a:bgClr>
            </a:pattFill>
            <a:ln w="1587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6709144" y="5571459"/>
              <a:ext cx="1354136" cy="900757"/>
            </a:xfrm>
            <a:prstGeom prst="roundRect">
              <a:avLst>
                <a:gd name="adj" fmla="val 1550"/>
              </a:avLst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990592" y="6358643"/>
              <a:ext cx="217744" cy="45719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pic>
        <p:nvPicPr>
          <p:cNvPr id="9" name="Image 8" descr="AM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1932" y="2903583"/>
            <a:ext cx="1337558" cy="287167"/>
          </a:xfrm>
          <a:prstGeom prst="rect">
            <a:avLst/>
          </a:prstGeom>
        </p:spPr>
      </p:pic>
      <p:grpSp>
        <p:nvGrpSpPr>
          <p:cNvPr id="10" name="Groupe 37"/>
          <p:cNvGrpSpPr/>
          <p:nvPr/>
        </p:nvGrpSpPr>
        <p:grpSpPr>
          <a:xfrm>
            <a:off x="5440730" y="1235706"/>
            <a:ext cx="1585857" cy="900757"/>
            <a:chOff x="6622479" y="5571459"/>
            <a:chExt cx="1585857" cy="900757"/>
          </a:xfrm>
        </p:grpSpPr>
        <p:sp>
          <p:nvSpPr>
            <p:cNvPr id="11" name="Rectangle 127"/>
            <p:cNvSpPr>
              <a:spLocks noChangeArrowheads="1"/>
            </p:cNvSpPr>
            <p:nvPr/>
          </p:nvSpPr>
          <p:spPr bwMode="auto">
            <a:xfrm>
              <a:off x="6622479" y="6007395"/>
              <a:ext cx="139827" cy="432393"/>
            </a:xfrm>
            <a:prstGeom prst="rect">
              <a:avLst/>
            </a:prstGeom>
            <a:pattFill prst="dkHorz">
              <a:fgClr>
                <a:srgbClr val="C0504D"/>
              </a:fgClr>
              <a:bgClr>
                <a:srgbClr val="FFFF99"/>
              </a:bgClr>
            </a:pattFill>
            <a:ln w="1587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6709144" y="5571459"/>
              <a:ext cx="1354136" cy="900757"/>
            </a:xfrm>
            <a:prstGeom prst="roundRect">
              <a:avLst>
                <a:gd name="adj" fmla="val 1550"/>
              </a:avLst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90592" y="6358643"/>
              <a:ext cx="217744" cy="45719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pic>
        <p:nvPicPr>
          <p:cNvPr id="14" name="Image 13" descr="AM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0171" y="1324252"/>
            <a:ext cx="1337558" cy="287167"/>
          </a:xfrm>
          <a:prstGeom prst="rect">
            <a:avLst/>
          </a:prstGeom>
        </p:spPr>
      </p:pic>
      <p:grpSp>
        <p:nvGrpSpPr>
          <p:cNvPr id="15" name="Groupe 55"/>
          <p:cNvGrpSpPr/>
          <p:nvPr/>
        </p:nvGrpSpPr>
        <p:grpSpPr>
          <a:xfrm>
            <a:off x="5454905" y="2228071"/>
            <a:ext cx="1585857" cy="900757"/>
            <a:chOff x="6622479" y="5571459"/>
            <a:chExt cx="1585857" cy="900757"/>
          </a:xfrm>
        </p:grpSpPr>
        <p:sp>
          <p:nvSpPr>
            <p:cNvPr id="16" name="Rectangle 127"/>
            <p:cNvSpPr>
              <a:spLocks noChangeArrowheads="1"/>
            </p:cNvSpPr>
            <p:nvPr/>
          </p:nvSpPr>
          <p:spPr bwMode="auto">
            <a:xfrm>
              <a:off x="6622479" y="6007395"/>
              <a:ext cx="139827" cy="432393"/>
            </a:xfrm>
            <a:prstGeom prst="rect">
              <a:avLst/>
            </a:prstGeom>
            <a:pattFill prst="dkHorz">
              <a:fgClr>
                <a:srgbClr val="C0504D"/>
              </a:fgClr>
              <a:bgClr>
                <a:srgbClr val="FFFF99"/>
              </a:bgClr>
            </a:pattFill>
            <a:ln w="1587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Rectangle à coins arrondis 16"/>
            <p:cNvSpPr/>
            <p:nvPr/>
          </p:nvSpPr>
          <p:spPr>
            <a:xfrm>
              <a:off x="6709144" y="5571459"/>
              <a:ext cx="1354136" cy="900757"/>
            </a:xfrm>
            <a:prstGeom prst="roundRect">
              <a:avLst>
                <a:gd name="adj" fmla="val 1550"/>
              </a:avLst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990592" y="6358643"/>
              <a:ext cx="217744" cy="45719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pic>
        <p:nvPicPr>
          <p:cNvPr id="19" name="Image 18" descr="AM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54346" y="2316617"/>
            <a:ext cx="1337558" cy="287167"/>
          </a:xfrm>
          <a:prstGeom prst="rect">
            <a:avLst/>
          </a:prstGeom>
        </p:spPr>
      </p:pic>
      <p:grpSp>
        <p:nvGrpSpPr>
          <p:cNvPr id="20" name="Groupe 61"/>
          <p:cNvGrpSpPr/>
          <p:nvPr/>
        </p:nvGrpSpPr>
        <p:grpSpPr>
          <a:xfrm>
            <a:off x="5465539" y="4227092"/>
            <a:ext cx="1585857" cy="900757"/>
            <a:chOff x="6622479" y="5571459"/>
            <a:chExt cx="1585857" cy="900757"/>
          </a:xfrm>
        </p:grpSpPr>
        <p:sp>
          <p:nvSpPr>
            <p:cNvPr id="21" name="Rectangle 127"/>
            <p:cNvSpPr>
              <a:spLocks noChangeArrowheads="1"/>
            </p:cNvSpPr>
            <p:nvPr/>
          </p:nvSpPr>
          <p:spPr bwMode="auto">
            <a:xfrm>
              <a:off x="6622479" y="6007395"/>
              <a:ext cx="139827" cy="432393"/>
            </a:xfrm>
            <a:prstGeom prst="rect">
              <a:avLst/>
            </a:prstGeom>
            <a:pattFill prst="dkHorz">
              <a:fgClr>
                <a:srgbClr val="C0504D"/>
              </a:fgClr>
              <a:bgClr>
                <a:srgbClr val="FFFF99"/>
              </a:bgClr>
            </a:pattFill>
            <a:ln w="1587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Rectangle à coins arrondis 21"/>
            <p:cNvSpPr/>
            <p:nvPr/>
          </p:nvSpPr>
          <p:spPr>
            <a:xfrm>
              <a:off x="6709144" y="5571459"/>
              <a:ext cx="1354136" cy="900757"/>
            </a:xfrm>
            <a:prstGeom prst="roundRect">
              <a:avLst>
                <a:gd name="adj" fmla="val 1550"/>
              </a:avLst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990592" y="6358643"/>
              <a:ext cx="217744" cy="45719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pic>
        <p:nvPicPr>
          <p:cNvPr id="24" name="Image 23" descr="AM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4980" y="4332264"/>
            <a:ext cx="1337558" cy="287167"/>
          </a:xfrm>
          <a:prstGeom prst="rect">
            <a:avLst/>
          </a:prstGeom>
        </p:spPr>
      </p:pic>
      <p:grpSp>
        <p:nvGrpSpPr>
          <p:cNvPr id="25" name="Groupe 67"/>
          <p:cNvGrpSpPr/>
          <p:nvPr/>
        </p:nvGrpSpPr>
        <p:grpSpPr>
          <a:xfrm>
            <a:off x="5490347" y="5240723"/>
            <a:ext cx="1585857" cy="900757"/>
            <a:chOff x="6622479" y="5571459"/>
            <a:chExt cx="1585857" cy="900757"/>
          </a:xfrm>
        </p:grpSpPr>
        <p:sp>
          <p:nvSpPr>
            <p:cNvPr id="26" name="Rectangle 127"/>
            <p:cNvSpPr>
              <a:spLocks noChangeArrowheads="1"/>
            </p:cNvSpPr>
            <p:nvPr/>
          </p:nvSpPr>
          <p:spPr bwMode="auto">
            <a:xfrm>
              <a:off x="6622479" y="6007395"/>
              <a:ext cx="139827" cy="432393"/>
            </a:xfrm>
            <a:prstGeom prst="rect">
              <a:avLst/>
            </a:prstGeom>
            <a:pattFill prst="dkHorz">
              <a:fgClr>
                <a:srgbClr val="C0504D"/>
              </a:fgClr>
              <a:bgClr>
                <a:srgbClr val="FFFF99"/>
              </a:bgClr>
            </a:pattFill>
            <a:ln w="1587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Rectangle à coins arrondis 26"/>
            <p:cNvSpPr/>
            <p:nvPr/>
          </p:nvSpPr>
          <p:spPr>
            <a:xfrm>
              <a:off x="6709144" y="5571459"/>
              <a:ext cx="1354136" cy="900757"/>
            </a:xfrm>
            <a:prstGeom prst="roundRect">
              <a:avLst>
                <a:gd name="adj" fmla="val 1550"/>
              </a:avLst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990592" y="6358643"/>
              <a:ext cx="217744" cy="45719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pic>
        <p:nvPicPr>
          <p:cNvPr id="29" name="Image 28" descr="AM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9788" y="5329269"/>
            <a:ext cx="1337558" cy="287167"/>
          </a:xfrm>
          <a:prstGeom prst="rect">
            <a:avLst/>
          </a:prstGeom>
        </p:spPr>
      </p:pic>
      <p:cxnSp>
        <p:nvCxnSpPr>
          <p:cNvPr id="30" name="Connecteur droit 29"/>
          <p:cNvCxnSpPr/>
          <p:nvPr/>
        </p:nvCxnSpPr>
        <p:spPr bwMode="auto">
          <a:xfrm>
            <a:off x="6193703" y="3188617"/>
            <a:ext cx="10633" cy="97819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Forme libre 30"/>
          <p:cNvSpPr/>
          <p:nvPr/>
        </p:nvSpPr>
        <p:spPr bwMode="auto">
          <a:xfrm>
            <a:off x="3769490" y="994765"/>
            <a:ext cx="3762154" cy="1874874"/>
          </a:xfrm>
          <a:custGeom>
            <a:avLst/>
            <a:gdLst>
              <a:gd name="connsiteX0" fmla="*/ 0 w 3762154"/>
              <a:gd name="connsiteY0" fmla="*/ 1874874 h 1874874"/>
              <a:gd name="connsiteX1" fmla="*/ 1244009 w 3762154"/>
              <a:gd name="connsiteY1" fmla="*/ 301256 h 1874874"/>
              <a:gd name="connsiteX2" fmla="*/ 3370521 w 3762154"/>
              <a:gd name="connsiteY2" fmla="*/ 67339 h 1874874"/>
              <a:gd name="connsiteX3" fmla="*/ 3593805 w 3762154"/>
              <a:gd name="connsiteY3" fmla="*/ 482009 h 1874874"/>
              <a:gd name="connsiteX4" fmla="*/ 3136605 w 3762154"/>
              <a:gd name="connsiteY4" fmla="*/ 588335 h 187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154" h="1874874">
                <a:moveTo>
                  <a:pt x="0" y="1874874"/>
                </a:moveTo>
                <a:cubicBezTo>
                  <a:pt x="341128" y="1238693"/>
                  <a:pt x="682256" y="602512"/>
                  <a:pt x="1244009" y="301256"/>
                </a:cubicBezTo>
                <a:cubicBezTo>
                  <a:pt x="1805763" y="0"/>
                  <a:pt x="2978888" y="37214"/>
                  <a:pt x="3370521" y="67339"/>
                </a:cubicBezTo>
                <a:cubicBezTo>
                  <a:pt x="3762154" y="97464"/>
                  <a:pt x="3632791" y="395176"/>
                  <a:pt x="3593805" y="482009"/>
                </a:cubicBezTo>
                <a:cubicBezTo>
                  <a:pt x="3554819" y="568842"/>
                  <a:pt x="3345712" y="578588"/>
                  <a:pt x="3136605" y="588335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33" name="Forme libre 32"/>
          <p:cNvSpPr/>
          <p:nvPr/>
        </p:nvSpPr>
        <p:spPr bwMode="auto">
          <a:xfrm>
            <a:off x="3769492" y="2120045"/>
            <a:ext cx="3774559" cy="834657"/>
          </a:xfrm>
          <a:custGeom>
            <a:avLst/>
            <a:gdLst>
              <a:gd name="connsiteX0" fmla="*/ 0 w 3774559"/>
              <a:gd name="connsiteY0" fmla="*/ 834657 h 834657"/>
              <a:gd name="connsiteX1" fmla="*/ 1477926 w 3774559"/>
              <a:gd name="connsiteY1" fmla="*/ 122275 h 834657"/>
              <a:gd name="connsiteX2" fmla="*/ 3498112 w 3774559"/>
              <a:gd name="connsiteY2" fmla="*/ 101010 h 834657"/>
              <a:gd name="connsiteX3" fmla="*/ 3136605 w 3774559"/>
              <a:gd name="connsiteY3" fmla="*/ 345559 h 83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59" h="834657">
                <a:moveTo>
                  <a:pt x="0" y="834657"/>
                </a:moveTo>
                <a:cubicBezTo>
                  <a:pt x="447453" y="539603"/>
                  <a:pt x="894907" y="244550"/>
                  <a:pt x="1477926" y="122275"/>
                </a:cubicBezTo>
                <a:cubicBezTo>
                  <a:pt x="2060945" y="0"/>
                  <a:pt x="3221665" y="63796"/>
                  <a:pt x="3498112" y="101010"/>
                </a:cubicBezTo>
                <a:cubicBezTo>
                  <a:pt x="3774559" y="138224"/>
                  <a:pt x="3455582" y="241891"/>
                  <a:pt x="3136605" y="345559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36" name="Connecteur droit avec flèche 35"/>
          <p:cNvCxnSpPr/>
          <p:nvPr/>
        </p:nvCxnSpPr>
        <p:spPr bwMode="auto">
          <a:xfrm flipV="1">
            <a:off x="6900077" y="1148770"/>
            <a:ext cx="1906438" cy="5520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38" name="Connecteur droit avec flèche 37"/>
          <p:cNvCxnSpPr/>
          <p:nvPr/>
        </p:nvCxnSpPr>
        <p:spPr bwMode="auto">
          <a:xfrm>
            <a:off x="6897202" y="1930899"/>
            <a:ext cx="1932178" cy="10020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40" name="Connecteur droit 39"/>
          <p:cNvCxnSpPr/>
          <p:nvPr/>
        </p:nvCxnSpPr>
        <p:spPr bwMode="auto">
          <a:xfrm>
            <a:off x="9506859" y="1338023"/>
            <a:ext cx="2253" cy="16709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Rectangle à coins arrondis 40"/>
          <p:cNvSpPr/>
          <p:nvPr/>
        </p:nvSpPr>
        <p:spPr>
          <a:xfrm>
            <a:off x="8822703" y="751959"/>
            <a:ext cx="1354136" cy="526918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8941436" y="989564"/>
            <a:ext cx="126889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/>
              <a:t>END POINT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8988942" y="771791"/>
            <a:ext cx="8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Numexo2</a:t>
            </a:r>
          </a:p>
        </p:txBody>
      </p:sp>
      <p:sp>
        <p:nvSpPr>
          <p:cNvPr id="44" name="Rectangle à coins arrondis 43"/>
          <p:cNvSpPr/>
          <p:nvPr/>
        </p:nvSpPr>
        <p:spPr>
          <a:xfrm>
            <a:off x="8837080" y="1543708"/>
            <a:ext cx="1354136" cy="526918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8964522" y="1772606"/>
            <a:ext cx="126889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/>
              <a:t>END POINT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8996004" y="1563540"/>
            <a:ext cx="8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Numexo2</a:t>
            </a:r>
          </a:p>
        </p:txBody>
      </p:sp>
      <p:sp>
        <p:nvSpPr>
          <p:cNvPr id="47" name="Forme libre 46"/>
          <p:cNvSpPr/>
          <p:nvPr/>
        </p:nvSpPr>
        <p:spPr bwMode="auto">
          <a:xfrm>
            <a:off x="3785940" y="3374386"/>
            <a:ext cx="3798498" cy="1017917"/>
          </a:xfrm>
          <a:custGeom>
            <a:avLst/>
            <a:gdLst>
              <a:gd name="connsiteX0" fmla="*/ 0 w 3798498"/>
              <a:gd name="connsiteY0" fmla="*/ 117894 h 1075426"/>
              <a:gd name="connsiteX1" fmla="*/ 1155940 w 3798498"/>
              <a:gd name="connsiteY1" fmla="*/ 117894 h 1075426"/>
              <a:gd name="connsiteX2" fmla="*/ 3467819 w 3798498"/>
              <a:gd name="connsiteY2" fmla="*/ 825260 h 1075426"/>
              <a:gd name="connsiteX3" fmla="*/ 3140015 w 3798498"/>
              <a:gd name="connsiteY3" fmla="*/ 1075426 h 1075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8498" h="1075426">
                <a:moveTo>
                  <a:pt x="0" y="117894"/>
                </a:moveTo>
                <a:cubicBezTo>
                  <a:pt x="288985" y="58947"/>
                  <a:pt x="577970" y="0"/>
                  <a:pt x="1155940" y="117894"/>
                </a:cubicBezTo>
                <a:cubicBezTo>
                  <a:pt x="1733910" y="235788"/>
                  <a:pt x="3137140" y="665671"/>
                  <a:pt x="3467819" y="825260"/>
                </a:cubicBezTo>
                <a:cubicBezTo>
                  <a:pt x="3798498" y="984849"/>
                  <a:pt x="3469256" y="1030137"/>
                  <a:pt x="3140015" y="1075426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49" name="Connecteur droit avec flèche 48"/>
          <p:cNvCxnSpPr>
            <a:endCxn id="81" idx="1"/>
          </p:cNvCxnSpPr>
          <p:nvPr/>
        </p:nvCxnSpPr>
        <p:spPr bwMode="auto">
          <a:xfrm flipV="1">
            <a:off x="6940335" y="5387151"/>
            <a:ext cx="1911473" cy="3625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50" name="Ellipse 49"/>
          <p:cNvSpPr/>
          <p:nvPr/>
        </p:nvSpPr>
        <p:spPr bwMode="auto">
          <a:xfrm>
            <a:off x="7900807" y="5940912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charset="0"/>
              <a:ea typeface="ＭＳ Ｐゴシック" pitchFamily="-112" charset="-128"/>
            </a:endParaRPr>
          </a:p>
        </p:txBody>
      </p:sp>
      <p:cxnSp>
        <p:nvCxnSpPr>
          <p:cNvPr id="51" name="Connecteur droit avec flèche 50"/>
          <p:cNvCxnSpPr/>
          <p:nvPr/>
        </p:nvCxnSpPr>
        <p:spPr bwMode="auto">
          <a:xfrm>
            <a:off x="6937460" y="5939307"/>
            <a:ext cx="1917939" cy="2357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52" name="Ellipse 51"/>
          <p:cNvSpPr/>
          <p:nvPr/>
        </p:nvSpPr>
        <p:spPr bwMode="auto">
          <a:xfrm>
            <a:off x="7871518" y="5437245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54" name="Rectangle à coins arrondis 53"/>
          <p:cNvSpPr/>
          <p:nvPr/>
        </p:nvSpPr>
        <p:spPr>
          <a:xfrm>
            <a:off x="8862960" y="3004394"/>
            <a:ext cx="1354136" cy="526918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9015223" y="3220054"/>
            <a:ext cx="1150813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/>
              <a:t>END POINT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8918773" y="3009594"/>
            <a:ext cx="1089850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/>
              <a:t>RFSoC Digitizer</a:t>
            </a:r>
          </a:p>
        </p:txBody>
      </p:sp>
      <p:sp>
        <p:nvSpPr>
          <p:cNvPr id="57" name="Rectangle à coins arrondis 56"/>
          <p:cNvSpPr/>
          <p:nvPr/>
        </p:nvSpPr>
        <p:spPr>
          <a:xfrm>
            <a:off x="8861153" y="5883887"/>
            <a:ext cx="1354136" cy="581103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9013256" y="6172350"/>
            <a:ext cx="126889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/>
              <a:t>END POINT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8844512" y="5836487"/>
            <a:ext cx="1415772" cy="45140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200" dirty="0"/>
              <a:t>ASIC based</a:t>
            </a:r>
          </a:p>
          <a:p>
            <a:pPr algn="ctr">
              <a:lnSpc>
                <a:spcPts val="1400"/>
              </a:lnSpc>
            </a:pPr>
            <a:r>
              <a:rPr lang="en-US" sz="1200" dirty="0"/>
              <a:t>front end board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567091" y="3886454"/>
            <a:ext cx="3148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Only one AMC carrier board </a:t>
            </a:r>
            <a:r>
              <a:rPr lang="en-US" sz="1200" dirty="0">
                <a:sym typeface="Wingdings"/>
              </a:rPr>
              <a:t> but 2 functions:</a:t>
            </a:r>
          </a:p>
          <a:p>
            <a:pPr>
              <a:buFontTx/>
              <a:buChar char="-"/>
            </a:pPr>
            <a:r>
              <a:rPr lang="en-US" sz="1200" dirty="0">
                <a:sym typeface="Wingdings"/>
              </a:rPr>
              <a:t> HUB</a:t>
            </a:r>
          </a:p>
          <a:p>
            <a:pPr>
              <a:buFontTx/>
              <a:buChar char="-"/>
            </a:pPr>
            <a:r>
              <a:rPr lang="en-US" sz="1200" dirty="0">
                <a:sym typeface="Wingdings"/>
              </a:rPr>
              <a:t> ROUTER</a:t>
            </a:r>
            <a:r>
              <a:rPr lang="en-US" sz="1200" dirty="0"/>
              <a:t> 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464968" y="4734545"/>
            <a:ext cx="314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ym typeface="Wingdings"/>
              </a:rPr>
              <a:t>Up to 240 digitizers or </a:t>
            </a:r>
            <a:r>
              <a:rPr lang="en-US" sz="1200" dirty="0" smtClean="0">
                <a:sym typeface="Wingdings"/>
              </a:rPr>
              <a:t>boards synchronized </a:t>
            </a:r>
            <a:r>
              <a:rPr lang="en-US" sz="1200" dirty="0">
                <a:sym typeface="Wingdings"/>
              </a:rPr>
              <a:t>by 17 </a:t>
            </a:r>
            <a:r>
              <a:rPr lang="en-US" sz="1200" dirty="0" smtClean="0">
                <a:sym typeface="Wingdings"/>
              </a:rPr>
              <a:t>AMC’s (1 </a:t>
            </a:r>
            <a:r>
              <a:rPr lang="en-US" sz="1200" dirty="0">
                <a:sym typeface="Wingdings"/>
              </a:rPr>
              <a:t>HUB &amp; 16 ROUTERS)</a:t>
            </a:r>
          </a:p>
          <a:p>
            <a:pPr algn="ctr"/>
            <a:r>
              <a:rPr lang="en-US" sz="1200" dirty="0">
                <a:sym typeface="Wingdings"/>
              </a:rPr>
              <a:t>housed in 2 µTCA shelves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3811821" y="2977570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 ports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7475616" y="1560052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ports</a:t>
            </a:r>
          </a:p>
        </p:txBody>
      </p:sp>
      <p:sp>
        <p:nvSpPr>
          <p:cNvPr id="66" name="Rectangle à coins arrondis 65"/>
          <p:cNvSpPr/>
          <p:nvPr/>
        </p:nvSpPr>
        <p:spPr>
          <a:xfrm>
            <a:off x="8826436" y="4369699"/>
            <a:ext cx="1354136" cy="505964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8918393" y="4586350"/>
            <a:ext cx="126889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/>
              <a:t>END POINT</a:t>
            </a:r>
          </a:p>
        </p:txBody>
      </p:sp>
      <p:cxnSp>
        <p:nvCxnSpPr>
          <p:cNvPr id="70" name="Connecteur droit avec flèche 69"/>
          <p:cNvCxnSpPr/>
          <p:nvPr/>
        </p:nvCxnSpPr>
        <p:spPr bwMode="auto">
          <a:xfrm>
            <a:off x="6906758" y="2899115"/>
            <a:ext cx="1939644" cy="30880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71" name="ZoneTexte 70"/>
          <p:cNvSpPr txBox="1"/>
          <p:nvPr/>
        </p:nvSpPr>
        <p:spPr>
          <a:xfrm>
            <a:off x="7676750" y="5549504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ports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803935" y="3199766"/>
            <a:ext cx="568228" cy="48831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ZoneTexte 72"/>
          <p:cNvSpPr txBox="1"/>
          <p:nvPr/>
        </p:nvSpPr>
        <p:spPr>
          <a:xfrm>
            <a:off x="2798285" y="3218980"/>
            <a:ext cx="6110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b="1" dirty="0"/>
              <a:t>HUB</a:t>
            </a:r>
          </a:p>
          <a:p>
            <a:pPr algn="ctr">
              <a:lnSpc>
                <a:spcPts val="1200"/>
              </a:lnSpc>
            </a:pPr>
            <a:r>
              <a:rPr lang="en-US" sz="1200" b="1" dirty="0"/>
              <a:t>(SOM)</a:t>
            </a:r>
          </a:p>
          <a:p>
            <a:pPr algn="ctr">
              <a:lnSpc>
                <a:spcPts val="1200"/>
              </a:lnSpc>
            </a:pPr>
            <a:r>
              <a:rPr lang="en-US" sz="1200" b="1" dirty="0"/>
              <a:t>7Z100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918410" y="1632777"/>
            <a:ext cx="597529" cy="470345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5962168" y="5633640"/>
            <a:ext cx="597529" cy="470345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5897285" y="2625640"/>
            <a:ext cx="597529" cy="470345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5924446" y="4625715"/>
            <a:ext cx="597529" cy="470345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ZoneTexte 81"/>
          <p:cNvSpPr txBox="1"/>
          <p:nvPr/>
        </p:nvSpPr>
        <p:spPr>
          <a:xfrm>
            <a:off x="5842111" y="2612558"/>
            <a:ext cx="7137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/>
              <a:t>ROUTER</a:t>
            </a:r>
          </a:p>
          <a:p>
            <a:pPr algn="ctr">
              <a:lnSpc>
                <a:spcPts val="1200"/>
              </a:lnSpc>
            </a:pPr>
            <a:r>
              <a:rPr lang="en-US" sz="1200" b="1" dirty="0"/>
              <a:t>(SOM)</a:t>
            </a:r>
          </a:p>
          <a:p>
            <a:pPr algn="ctr">
              <a:lnSpc>
                <a:spcPts val="1200"/>
              </a:lnSpc>
            </a:pPr>
            <a:r>
              <a:rPr lang="en-US" sz="1200" b="1" dirty="0"/>
              <a:t>7Z045</a:t>
            </a:r>
          </a:p>
        </p:txBody>
      </p:sp>
      <p:sp>
        <p:nvSpPr>
          <p:cNvPr id="83" name="ZoneTexte 82"/>
          <p:cNvSpPr txBox="1"/>
          <p:nvPr/>
        </p:nvSpPr>
        <p:spPr>
          <a:xfrm>
            <a:off x="5863883" y="1632844"/>
            <a:ext cx="7137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/>
              <a:t>ROUTER</a:t>
            </a:r>
          </a:p>
          <a:p>
            <a:pPr algn="ctr">
              <a:lnSpc>
                <a:spcPts val="1200"/>
              </a:lnSpc>
            </a:pPr>
            <a:r>
              <a:rPr lang="en-US" sz="1200" b="1" dirty="0"/>
              <a:t>(SOM)</a:t>
            </a:r>
          </a:p>
          <a:p>
            <a:pPr algn="ctr">
              <a:lnSpc>
                <a:spcPts val="1200"/>
              </a:lnSpc>
            </a:pPr>
            <a:r>
              <a:rPr lang="en-US" sz="1200" b="1" dirty="0"/>
              <a:t>7Z045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5872591" y="4628592"/>
            <a:ext cx="7137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/>
              <a:t>ROUTER</a:t>
            </a:r>
          </a:p>
          <a:p>
            <a:pPr algn="ctr">
              <a:lnSpc>
                <a:spcPts val="1200"/>
              </a:lnSpc>
            </a:pPr>
            <a:r>
              <a:rPr lang="en-US" sz="1200" b="1" dirty="0"/>
              <a:t>(SOM)</a:t>
            </a:r>
          </a:p>
          <a:p>
            <a:pPr algn="ctr">
              <a:lnSpc>
                <a:spcPts val="1200"/>
              </a:lnSpc>
            </a:pPr>
            <a:r>
              <a:rPr lang="en-US" sz="1200" b="1" dirty="0"/>
              <a:t>7Z045</a:t>
            </a:r>
          </a:p>
        </p:txBody>
      </p:sp>
      <p:sp>
        <p:nvSpPr>
          <p:cNvPr id="85" name="ZoneTexte 84"/>
          <p:cNvSpPr txBox="1"/>
          <p:nvPr/>
        </p:nvSpPr>
        <p:spPr>
          <a:xfrm>
            <a:off x="5903071" y="5625723"/>
            <a:ext cx="7137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/>
              <a:t>ROUTER</a:t>
            </a:r>
          </a:p>
          <a:p>
            <a:pPr algn="ctr">
              <a:lnSpc>
                <a:spcPts val="1200"/>
              </a:lnSpc>
            </a:pPr>
            <a:r>
              <a:rPr lang="en-US" sz="1200" b="1" dirty="0"/>
              <a:t>(SOM)</a:t>
            </a:r>
          </a:p>
          <a:p>
            <a:pPr algn="ctr">
              <a:lnSpc>
                <a:spcPts val="1200"/>
              </a:lnSpc>
            </a:pPr>
            <a:r>
              <a:rPr lang="en-US" sz="1200" b="1" dirty="0"/>
              <a:t>7Z045</a:t>
            </a:r>
          </a:p>
        </p:txBody>
      </p:sp>
      <p:sp>
        <p:nvSpPr>
          <p:cNvPr id="80" name="Titre 1"/>
          <p:cNvSpPr txBox="1">
            <a:spLocks/>
          </p:cNvSpPr>
          <p:nvPr/>
        </p:nvSpPr>
        <p:spPr>
          <a:xfrm>
            <a:off x="470415" y="5863714"/>
            <a:ext cx="4269217" cy="51575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200" b="1" dirty="0">
                <a:solidFill>
                  <a:prstClr val="black"/>
                </a:solidFill>
                <a:latin typeface="+mn-lt"/>
              </a:rPr>
              <a:t>A </a:t>
            </a:r>
            <a:r>
              <a:rPr lang="fr-FR" sz="1200" b="1" dirty="0" smtClean="0">
                <a:solidFill>
                  <a:prstClr val="black"/>
                </a:solidFill>
                <a:latin typeface="+mn-lt"/>
              </a:rPr>
              <a:t>new </a:t>
            </a:r>
            <a:r>
              <a:rPr lang="en-US" sz="1200" b="1" dirty="0" smtClean="0">
                <a:solidFill>
                  <a:prstClr val="black"/>
                </a:solidFill>
                <a:latin typeface="+mn-lt"/>
              </a:rPr>
              <a:t>Timestamping and Trigger System</a:t>
            </a:r>
            <a:r>
              <a:rPr lang="fr-FR" sz="12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fr-FR" sz="1200" b="1" dirty="0">
                <a:solidFill>
                  <a:prstClr val="black"/>
                </a:solidFill>
                <a:latin typeface="+mn-lt"/>
              </a:rPr>
              <a:t>for GANIL, AGATA, GRIT, …</a:t>
            </a:r>
          </a:p>
          <a:p>
            <a:pPr algn="l"/>
            <a:r>
              <a:rPr lang="fr-FR" sz="1200" b="1" dirty="0" smtClean="0">
                <a:solidFill>
                  <a:prstClr val="black"/>
                </a:solidFill>
                <a:latin typeface="+mn-lt"/>
              </a:rPr>
              <a:t>and </a:t>
            </a:r>
            <a:r>
              <a:rPr lang="en-US" sz="1200" b="1" dirty="0">
                <a:solidFill>
                  <a:prstClr val="black"/>
                </a:solidFill>
                <a:latin typeface="+mn-lt"/>
              </a:rPr>
              <a:t>available</a:t>
            </a:r>
            <a:r>
              <a:rPr lang="fr-FR" sz="1200" b="1" dirty="0">
                <a:solidFill>
                  <a:prstClr val="black"/>
                </a:solidFill>
                <a:latin typeface="+mn-lt"/>
              </a:rPr>
              <a:t> for </a:t>
            </a:r>
            <a:r>
              <a:rPr lang="en-US" sz="1200" b="1" dirty="0">
                <a:solidFill>
                  <a:prstClr val="black"/>
                </a:solidFill>
                <a:latin typeface="+mn-lt"/>
              </a:rPr>
              <a:t>any</a:t>
            </a:r>
            <a:r>
              <a:rPr lang="fr-FR" sz="1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+mn-lt"/>
              </a:rPr>
              <a:t>Lab</a:t>
            </a:r>
            <a:endParaRPr lang="en-US" sz="12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1" name="Rectangle à coins arrondis 80"/>
          <p:cNvSpPr/>
          <p:nvPr/>
        </p:nvSpPr>
        <p:spPr>
          <a:xfrm>
            <a:off x="8851807" y="5123692"/>
            <a:ext cx="1354136" cy="526918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8943764" y="5361297"/>
            <a:ext cx="126889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/>
              <a:t>END POINT</a:t>
            </a:r>
          </a:p>
        </p:txBody>
      </p:sp>
      <p:sp>
        <p:nvSpPr>
          <p:cNvPr id="87" name="ZoneTexte 86"/>
          <p:cNvSpPr txBox="1"/>
          <p:nvPr/>
        </p:nvSpPr>
        <p:spPr>
          <a:xfrm>
            <a:off x="8899412" y="5143524"/>
            <a:ext cx="1163267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dirty="0"/>
              <a:t>On the shelf board</a:t>
            </a:r>
          </a:p>
        </p:txBody>
      </p:sp>
      <p:sp>
        <p:nvSpPr>
          <p:cNvPr id="90" name="ZoneTexte 89"/>
          <p:cNvSpPr txBox="1"/>
          <p:nvPr/>
        </p:nvSpPr>
        <p:spPr>
          <a:xfrm>
            <a:off x="8877838" y="4333021"/>
            <a:ext cx="1125501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/>
              <a:t>AGATA Digitizer</a:t>
            </a:r>
          </a:p>
        </p:txBody>
      </p:sp>
      <p:cxnSp>
        <p:nvCxnSpPr>
          <p:cNvPr id="91" name="Connecteur droit avec flèche 90"/>
          <p:cNvCxnSpPr/>
          <p:nvPr/>
        </p:nvCxnSpPr>
        <p:spPr bwMode="auto">
          <a:xfrm flipV="1">
            <a:off x="6929764" y="4750026"/>
            <a:ext cx="1891525" cy="1860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93" name="Forme libre 92"/>
          <p:cNvSpPr/>
          <p:nvPr/>
        </p:nvSpPr>
        <p:spPr bwMode="auto">
          <a:xfrm>
            <a:off x="3785940" y="3536420"/>
            <a:ext cx="3725174" cy="2935857"/>
          </a:xfrm>
          <a:custGeom>
            <a:avLst/>
            <a:gdLst>
              <a:gd name="connsiteX0" fmla="*/ 0 w 3725174"/>
              <a:gd name="connsiteY0" fmla="*/ 0 h 2935857"/>
              <a:gd name="connsiteX1" fmla="*/ 793631 w 3725174"/>
              <a:gd name="connsiteY1" fmla="*/ 43132 h 2935857"/>
              <a:gd name="connsiteX2" fmla="*/ 1035170 w 3725174"/>
              <a:gd name="connsiteY2" fmla="*/ 250166 h 2935857"/>
              <a:gd name="connsiteX3" fmla="*/ 1233578 w 3725174"/>
              <a:gd name="connsiteY3" fmla="*/ 888521 h 2935857"/>
              <a:gd name="connsiteX4" fmla="*/ 1293963 w 3725174"/>
              <a:gd name="connsiteY4" fmla="*/ 2070340 h 2935857"/>
              <a:gd name="connsiteX5" fmla="*/ 1664899 w 3725174"/>
              <a:gd name="connsiteY5" fmla="*/ 2812212 h 2935857"/>
              <a:gd name="connsiteX6" fmla="*/ 3390182 w 3725174"/>
              <a:gd name="connsiteY6" fmla="*/ 2794959 h 2935857"/>
              <a:gd name="connsiteX7" fmla="*/ 3674853 w 3725174"/>
              <a:gd name="connsiteY7" fmla="*/ 1966823 h 2935857"/>
              <a:gd name="connsiteX8" fmla="*/ 3148642 w 3725174"/>
              <a:gd name="connsiteY8" fmla="*/ 1759789 h 2935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5174" h="2935857">
                <a:moveTo>
                  <a:pt x="0" y="0"/>
                </a:moveTo>
                <a:cubicBezTo>
                  <a:pt x="310551" y="719"/>
                  <a:pt x="621103" y="1438"/>
                  <a:pt x="793631" y="43132"/>
                </a:cubicBezTo>
                <a:cubicBezTo>
                  <a:pt x="966159" y="84826"/>
                  <a:pt x="961846" y="109268"/>
                  <a:pt x="1035170" y="250166"/>
                </a:cubicBezTo>
                <a:cubicBezTo>
                  <a:pt x="1108495" y="391064"/>
                  <a:pt x="1190446" y="585159"/>
                  <a:pt x="1233578" y="888521"/>
                </a:cubicBezTo>
                <a:cubicBezTo>
                  <a:pt x="1276710" y="1191883"/>
                  <a:pt x="1222076" y="1749725"/>
                  <a:pt x="1293963" y="2070340"/>
                </a:cubicBezTo>
                <a:cubicBezTo>
                  <a:pt x="1365850" y="2390955"/>
                  <a:pt x="1315529" y="2691442"/>
                  <a:pt x="1664899" y="2812212"/>
                </a:cubicBezTo>
                <a:cubicBezTo>
                  <a:pt x="2014269" y="2932982"/>
                  <a:pt x="3055190" y="2935857"/>
                  <a:pt x="3390182" y="2794959"/>
                </a:cubicBezTo>
                <a:cubicBezTo>
                  <a:pt x="3725174" y="2654061"/>
                  <a:pt x="3715110" y="2139351"/>
                  <a:pt x="3674853" y="1966823"/>
                </a:cubicBezTo>
                <a:cubicBezTo>
                  <a:pt x="3634596" y="1794295"/>
                  <a:pt x="3391619" y="1777042"/>
                  <a:pt x="3148642" y="1759789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94" name="Ellipse 93"/>
          <p:cNvSpPr/>
          <p:nvPr/>
        </p:nvSpPr>
        <p:spPr bwMode="auto">
          <a:xfrm>
            <a:off x="7891987" y="4713226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92" name="Ellipse 91"/>
          <p:cNvSpPr/>
          <p:nvPr/>
        </p:nvSpPr>
        <p:spPr bwMode="auto">
          <a:xfrm>
            <a:off x="7830827" y="2464139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95" name="Rectangle à coins arrondis 94"/>
          <p:cNvSpPr/>
          <p:nvPr/>
        </p:nvSpPr>
        <p:spPr>
          <a:xfrm>
            <a:off x="8843823" y="2306230"/>
            <a:ext cx="1354136" cy="467054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6" name="ZoneTexte 95"/>
          <p:cNvSpPr txBox="1"/>
          <p:nvPr/>
        </p:nvSpPr>
        <p:spPr>
          <a:xfrm>
            <a:off x="8971265" y="2475264"/>
            <a:ext cx="126889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/>
              <a:t>END POINT</a:t>
            </a:r>
          </a:p>
        </p:txBody>
      </p:sp>
      <p:sp>
        <p:nvSpPr>
          <p:cNvPr id="97" name="ZoneTexte 96"/>
          <p:cNvSpPr txBox="1"/>
          <p:nvPr/>
        </p:nvSpPr>
        <p:spPr>
          <a:xfrm>
            <a:off x="9132219" y="2258106"/>
            <a:ext cx="641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BEAST</a:t>
            </a:r>
          </a:p>
        </p:txBody>
      </p:sp>
      <p:cxnSp>
        <p:nvCxnSpPr>
          <p:cNvPr id="98" name="Connecteur droit avec flèche 97"/>
          <p:cNvCxnSpPr>
            <a:endCxn id="95" idx="1"/>
          </p:cNvCxnSpPr>
          <p:nvPr/>
        </p:nvCxnSpPr>
        <p:spPr bwMode="auto">
          <a:xfrm flipV="1">
            <a:off x="6913501" y="2539757"/>
            <a:ext cx="1930322" cy="666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99" name="Connecteur droit 98"/>
          <p:cNvCxnSpPr/>
          <p:nvPr/>
        </p:nvCxnSpPr>
        <p:spPr bwMode="auto">
          <a:xfrm>
            <a:off x="9578339" y="5674004"/>
            <a:ext cx="2253" cy="16709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Connecteur droit 99"/>
          <p:cNvCxnSpPr/>
          <p:nvPr/>
        </p:nvCxnSpPr>
        <p:spPr bwMode="auto">
          <a:xfrm>
            <a:off x="9521695" y="2121602"/>
            <a:ext cx="2253" cy="16709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Connecteur droit 100"/>
          <p:cNvCxnSpPr/>
          <p:nvPr/>
        </p:nvCxnSpPr>
        <p:spPr bwMode="auto">
          <a:xfrm>
            <a:off x="9552715" y="2808077"/>
            <a:ext cx="2253" cy="16709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02" name="Rectangle à coins arrondis 101"/>
          <p:cNvSpPr/>
          <p:nvPr/>
        </p:nvSpPr>
        <p:spPr>
          <a:xfrm>
            <a:off x="8849364" y="3704804"/>
            <a:ext cx="1354136" cy="505964"/>
          </a:xfrm>
          <a:prstGeom prst="roundRect">
            <a:avLst>
              <a:gd name="adj" fmla="val 1550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3" name="ZoneTexte 102"/>
          <p:cNvSpPr txBox="1"/>
          <p:nvPr/>
        </p:nvSpPr>
        <p:spPr>
          <a:xfrm>
            <a:off x="8941321" y="3921455"/>
            <a:ext cx="126889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/>
              <a:t>END POINT</a:t>
            </a:r>
          </a:p>
        </p:txBody>
      </p:sp>
      <p:sp>
        <p:nvSpPr>
          <p:cNvPr id="104" name="ZoneTexte 103"/>
          <p:cNvSpPr txBox="1"/>
          <p:nvPr/>
        </p:nvSpPr>
        <p:spPr>
          <a:xfrm>
            <a:off x="8900766" y="3668126"/>
            <a:ext cx="1125501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/>
              <a:t>AGATA Digitizer</a:t>
            </a:r>
          </a:p>
        </p:txBody>
      </p:sp>
      <p:cxnSp>
        <p:nvCxnSpPr>
          <p:cNvPr id="105" name="Connecteur droit avec flèche 104"/>
          <p:cNvCxnSpPr>
            <a:endCxn id="102" idx="1"/>
          </p:cNvCxnSpPr>
          <p:nvPr/>
        </p:nvCxnSpPr>
        <p:spPr bwMode="auto">
          <a:xfrm flipV="1">
            <a:off x="6936508" y="3957787"/>
            <a:ext cx="1912857" cy="7099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06" name="Connecteur droit 105"/>
          <p:cNvCxnSpPr/>
          <p:nvPr/>
        </p:nvCxnSpPr>
        <p:spPr bwMode="auto">
          <a:xfrm>
            <a:off x="9559458" y="3526920"/>
            <a:ext cx="2253" cy="16709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Connecteur droit 106"/>
          <p:cNvCxnSpPr/>
          <p:nvPr/>
        </p:nvCxnSpPr>
        <p:spPr bwMode="auto">
          <a:xfrm>
            <a:off x="9582385" y="4205303"/>
            <a:ext cx="2253" cy="16709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Connecteur droit 107"/>
          <p:cNvCxnSpPr/>
          <p:nvPr/>
        </p:nvCxnSpPr>
        <p:spPr bwMode="auto">
          <a:xfrm>
            <a:off x="9581036" y="4916054"/>
            <a:ext cx="2253" cy="16709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09" name="Ellipse 108"/>
          <p:cNvSpPr/>
          <p:nvPr/>
        </p:nvSpPr>
        <p:spPr bwMode="auto">
          <a:xfrm>
            <a:off x="7858270" y="4169711"/>
            <a:ext cx="106326" cy="11695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98633" y="632045"/>
            <a:ext cx="851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µTCA.0</a:t>
            </a:r>
          </a:p>
        </p:txBody>
      </p:sp>
      <p:pic>
        <p:nvPicPr>
          <p:cNvPr id="110" name="Picture 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5667" y="3233751"/>
            <a:ext cx="367496" cy="42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7109" y="4651726"/>
            <a:ext cx="367496" cy="42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3669" y="2650218"/>
            <a:ext cx="367496" cy="42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3273" y="1686151"/>
            <a:ext cx="367496" cy="42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Picture 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9241" y="5658642"/>
            <a:ext cx="367496" cy="42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290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966398"/>
              </p:ext>
            </p:extLst>
          </p:nvPr>
        </p:nvGraphicFramePr>
        <p:xfrm>
          <a:off x="1522889" y="1198654"/>
          <a:ext cx="9144000" cy="4754880"/>
        </p:xfrm>
        <a:graphic>
          <a:graphicData uri="http://schemas.openxmlformats.org/drawingml/2006/table">
            <a:tbl>
              <a:tblPr firstRow="1" bandRow="1"/>
              <a:tblGrid>
                <a:gridCol w="7001933">
                  <a:extLst>
                    <a:ext uri="{9D8B030D-6E8A-4147-A177-3AD203B41FA5}">
                      <a16:colId xmlns:a16="http://schemas.microsoft.com/office/drawing/2014/main" val="2185307139"/>
                    </a:ext>
                  </a:extLst>
                </a:gridCol>
                <a:gridCol w="2142067">
                  <a:extLst>
                    <a:ext uri="{9D8B030D-6E8A-4147-A177-3AD203B41FA5}">
                      <a16:colId xmlns:a16="http://schemas.microsoft.com/office/drawing/2014/main" val="3956088656"/>
                    </a:ext>
                  </a:extLst>
                </a:gridCol>
              </a:tblGrid>
              <a:tr h="17373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800" b="1" noProof="0" dirty="0" smtClean="0">
                          <a:solidFill>
                            <a:schemeClr val="tx1"/>
                          </a:solidFill>
                        </a:rPr>
                        <a:t>Main</a:t>
                      </a:r>
                      <a:r>
                        <a:rPr lang="en-US" sz="1800" b="1" baseline="0" noProof="0" dirty="0" smtClean="0">
                          <a:solidFill>
                            <a:schemeClr val="tx1"/>
                          </a:solidFill>
                        </a:rPr>
                        <a:t> tasks</a:t>
                      </a:r>
                    </a:p>
                    <a:p>
                      <a:pPr marL="457200" lvl="1" indent="0" algn="l">
                        <a:buFont typeface="Arial" panose="020B0604020202020204" pitchFamily="34" charset="0"/>
                        <a:buNone/>
                      </a:pPr>
                      <a:endParaRPr lang="en-US" sz="1800" b="1" baseline="0" noProof="0" dirty="0" smtClean="0"/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noProof="0" dirty="0" smtClean="0"/>
                        <a:t>Global architecture defined</a:t>
                      </a:r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u="none" baseline="0" noProof="0" dirty="0" smtClean="0"/>
                        <a:t>SOM Iwave iW-Rainbow-G47M chosen and ordered</a:t>
                      </a:r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u="none" baseline="0" noProof="0" dirty="0" smtClean="0"/>
                        <a:t>1</a:t>
                      </a:r>
                      <a:r>
                        <a:rPr lang="en-US" sz="1800" b="1" u="none" baseline="30000" noProof="0" dirty="0" smtClean="0"/>
                        <a:t>st</a:t>
                      </a:r>
                      <a:r>
                        <a:rPr lang="en-US" sz="1800" b="1" u="none" baseline="0" noProof="0" dirty="0" smtClean="0"/>
                        <a:t> SOM + Development platform delivered</a:t>
                      </a:r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noProof="0" dirty="0" smtClean="0"/>
                        <a:t>Embedded bare metal C code developed and tested on kit for required peripherals (LS1021A processor </a:t>
                      </a:r>
                      <a:r>
                        <a:rPr lang="en-AE" sz="1800" b="1" baseline="0" noProof="0" dirty="0" smtClean="0"/>
                        <a:t>–</a:t>
                      </a:r>
                      <a:r>
                        <a:rPr lang="en-US" sz="1800" b="1" baseline="0" noProof="0" dirty="0" smtClean="0"/>
                        <a:t> Code Warrior suite)</a:t>
                      </a:r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noProof="0" dirty="0" smtClean="0"/>
                        <a:t>19 new symbols developed for CAD tools (Cadence-Concept)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baseline="0" noProof="0" dirty="0" smtClean="0"/>
                        <a:t>2 Iwave SOM ordered for AGATA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baseline="0" noProof="0" dirty="0" smtClean="0"/>
                        <a:t>1</a:t>
                      </a:r>
                      <a:r>
                        <a:rPr lang="en-US" sz="1800" b="1" baseline="30000" noProof="0" dirty="0" smtClean="0"/>
                        <a:t>st</a:t>
                      </a:r>
                      <a:r>
                        <a:rPr lang="en-US" sz="1800" b="1" baseline="0" noProof="0" dirty="0" smtClean="0"/>
                        <a:t> firmware developed for KU19P FPGA (Xilinx-</a:t>
                      </a:r>
                      <a:r>
                        <a:rPr lang="en-US" sz="1800" b="1" baseline="0" noProof="0" dirty="0" err="1" smtClean="0"/>
                        <a:t>Vivado</a:t>
                      </a:r>
                      <a:r>
                        <a:rPr lang="en-US" sz="1800" b="1" baseline="0" noProof="0" dirty="0" smtClean="0"/>
                        <a:t> 2022.1)</a:t>
                      </a:r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noProof="0" dirty="0" smtClean="0"/>
                        <a:t>19 new footprints prepared for CAD tools (Cadence-Allegro)</a:t>
                      </a:r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noProof="0" dirty="0" smtClean="0"/>
                        <a:t>SMART MCH schematics</a:t>
                      </a:r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noProof="0" dirty="0" smtClean="0"/>
                        <a:t>SMART MCH board routing</a:t>
                      </a:r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noProof="0" dirty="0" smtClean="0"/>
                        <a:t>SMART MCH prototype assembly</a:t>
                      </a:r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noProof="0" dirty="0" smtClean="0"/>
                        <a:t>SMART MCH prototype tests (hardware, firmware, software)</a:t>
                      </a:r>
                    </a:p>
                    <a:p>
                      <a:pPr marL="800100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baseline="0" noProof="0" dirty="0" smtClean="0"/>
                        <a:t>SMART MCH Production (4 units </a:t>
                      </a:r>
                      <a:r>
                        <a:rPr lang="en-AE" sz="1800" b="1" baseline="0" noProof="0" dirty="0" smtClean="0"/>
                        <a:t>–&gt;</a:t>
                      </a:r>
                      <a:r>
                        <a:rPr lang="en-US" sz="1800" b="1" baseline="0" noProof="0" dirty="0" smtClean="0"/>
                        <a:t> 2 for AGATA &amp; 2 for GANIL)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noProof="0" dirty="0" smtClean="0">
                          <a:solidFill>
                            <a:schemeClr val="tx1"/>
                          </a:solidFill>
                        </a:rPr>
                        <a:t>Main key</a:t>
                      </a:r>
                      <a:r>
                        <a:rPr lang="en-US" sz="1800" b="1" baseline="0" noProof="0" dirty="0" smtClean="0">
                          <a:solidFill>
                            <a:schemeClr val="tx1"/>
                          </a:solidFill>
                        </a:rPr>
                        <a:t> dates</a:t>
                      </a:r>
                    </a:p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endParaRPr lang="en-US" sz="1800" noProof="0" dirty="0" smtClean="0"/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noProof="0" dirty="0" smtClean="0"/>
                        <a:t>September 2022</a:t>
                      </a:r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u="none" noProof="0" dirty="0" smtClean="0"/>
                        <a:t>October</a:t>
                      </a:r>
                      <a:r>
                        <a:rPr lang="en-US" sz="1800" i="0" u="none" baseline="0" noProof="0" dirty="0" smtClean="0"/>
                        <a:t> </a:t>
                      </a:r>
                      <a:r>
                        <a:rPr lang="en-US" sz="1800" i="0" u="none" noProof="0" dirty="0" smtClean="0"/>
                        <a:t>2022</a:t>
                      </a:r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u="none" noProof="0" dirty="0" smtClean="0"/>
                        <a:t>January</a:t>
                      </a:r>
                      <a:r>
                        <a:rPr lang="en-US" sz="1800" i="0" u="none" baseline="0" noProof="0" dirty="0" smtClean="0"/>
                        <a:t> 2023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i="0" u="none" noProof="0" dirty="0" smtClean="0"/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noProof="0" dirty="0" smtClean="0"/>
                        <a:t>Mai 2023</a:t>
                      </a:r>
                    </a:p>
                    <a:p>
                      <a:pPr marL="3429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i="0" baseline="0" noProof="0" dirty="0" smtClean="0"/>
                        <a:t>July </a:t>
                      </a:r>
                      <a:r>
                        <a:rPr lang="en-US" sz="1800" i="0" noProof="0" dirty="0" smtClean="0"/>
                        <a:t>2023</a:t>
                      </a:r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noProof="0" dirty="0" smtClean="0"/>
                        <a:t>August 2023</a:t>
                      </a:r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baseline="0" noProof="0" dirty="0" smtClean="0"/>
                        <a:t>September 2023</a:t>
                      </a:r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baseline="0" noProof="0" dirty="0" smtClean="0"/>
                        <a:t>January 2024</a:t>
                      </a:r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baseline="0" noProof="0" dirty="0" smtClean="0"/>
                        <a:t>January 2024</a:t>
                      </a:r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baseline="0" noProof="0" dirty="0" smtClean="0"/>
                        <a:t>April 2024</a:t>
                      </a:r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noProof="0" dirty="0" smtClean="0"/>
                        <a:t>June 2024</a:t>
                      </a:r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noProof="0" dirty="0" smtClean="0"/>
                        <a:t>September 2024</a:t>
                      </a:r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noProof="0" dirty="0" smtClean="0"/>
                        <a:t>March</a:t>
                      </a:r>
                      <a:r>
                        <a:rPr lang="en-US" sz="1800" i="0" baseline="0" noProof="0" dirty="0" smtClean="0"/>
                        <a:t> 2025</a:t>
                      </a:r>
                      <a:endParaRPr lang="en-US" sz="1800" i="0" noProof="0" dirty="0" smtClean="0"/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endParaRPr lang="en-US" sz="1800" i="0" noProof="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349012"/>
                  </a:ext>
                </a:extLst>
              </a:tr>
            </a:tbl>
          </a:graphicData>
        </a:graphic>
      </p:graphicFrame>
      <p:sp>
        <p:nvSpPr>
          <p:cNvPr id="7" name="Titre 1"/>
          <p:cNvSpPr txBox="1">
            <a:spLocks/>
          </p:cNvSpPr>
          <p:nvPr/>
        </p:nvSpPr>
        <p:spPr>
          <a:xfrm>
            <a:off x="3604781" y="76356"/>
            <a:ext cx="4441372" cy="3881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ZA" sz="2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SMART MCH project schedule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590338" y="4485491"/>
            <a:ext cx="4483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E" dirty="0" smtClean="0">
                <a:solidFill>
                  <a:srgbClr val="00B050"/>
                </a:solidFill>
                <a:sym typeface="Wingdings 3" panose="05040102010807070707" pitchFamily="18" charset="2"/>
              </a:rPr>
              <a:t>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7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08444" y="0"/>
            <a:ext cx="34900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 costs summary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(last update: August 2023)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34602"/>
              </p:ext>
            </p:extLst>
          </p:nvPr>
        </p:nvGraphicFramePr>
        <p:xfrm>
          <a:off x="1968618" y="1322487"/>
          <a:ext cx="8254767" cy="425288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36944">
                  <a:extLst>
                    <a:ext uri="{9D8B030D-6E8A-4147-A177-3AD203B41FA5}">
                      <a16:colId xmlns:a16="http://schemas.microsoft.com/office/drawing/2014/main" val="2585858239"/>
                    </a:ext>
                  </a:extLst>
                </a:gridCol>
                <a:gridCol w="2035182">
                  <a:extLst>
                    <a:ext uri="{9D8B030D-6E8A-4147-A177-3AD203B41FA5}">
                      <a16:colId xmlns:a16="http://schemas.microsoft.com/office/drawing/2014/main" val="641991096"/>
                    </a:ext>
                  </a:extLst>
                </a:gridCol>
                <a:gridCol w="2000092">
                  <a:extLst>
                    <a:ext uri="{9D8B030D-6E8A-4147-A177-3AD203B41FA5}">
                      <a16:colId xmlns:a16="http://schemas.microsoft.com/office/drawing/2014/main" val="3241803145"/>
                    </a:ext>
                  </a:extLst>
                </a:gridCol>
                <a:gridCol w="1982549">
                  <a:extLst>
                    <a:ext uri="{9D8B030D-6E8A-4147-A177-3AD203B41FA5}">
                      <a16:colId xmlns:a16="http://schemas.microsoft.com/office/drawing/2014/main" val="167662745"/>
                    </a:ext>
                  </a:extLst>
                </a:gridCol>
              </a:tblGrid>
              <a:tr h="57342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SMART AMC ROUTER  </a:t>
                      </a:r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SMART AMC HUB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SMART MCH</a:t>
                      </a:r>
                      <a:endParaRPr lang="en-US" dirty="0"/>
                    </a:p>
                  </a:txBody>
                  <a:tcPr marR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067852"/>
                  </a:ext>
                </a:extLst>
              </a:tr>
              <a:tr h="36911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PCB (14</a:t>
                      </a:r>
                      <a:r>
                        <a:rPr lang="en-US" sz="1600" baseline="0" dirty="0" smtClean="0"/>
                        <a:t> layers) 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640+150(VAT)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640+150(VAT)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~1000(estimation)</a:t>
                      </a:r>
                      <a:endParaRPr lang="en-US" sz="1600" dirty="0"/>
                    </a:p>
                  </a:txBody>
                  <a:tcPr marR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0364527"/>
                  </a:ext>
                </a:extLst>
              </a:tr>
              <a:tr h="55323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Front panel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kit</a:t>
                      </a:r>
                    </a:p>
                    <a:p>
                      <a:pPr algn="ctr"/>
                      <a:r>
                        <a:rPr lang="en-US" sz="1600" dirty="0" smtClean="0"/>
                        <a:t>+ Drilling</a:t>
                      </a:r>
                    </a:p>
                    <a:p>
                      <a:pPr algn="ctr"/>
                      <a:r>
                        <a:rPr lang="en-US" sz="1600" dirty="0" smtClean="0"/>
                        <a:t>+</a:t>
                      </a:r>
                      <a:r>
                        <a:rPr lang="en-US" sz="1600" baseline="0" dirty="0" smtClean="0"/>
                        <a:t> Silkscreen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R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7666"/>
                  </a:ext>
                </a:extLst>
              </a:tr>
              <a:tr h="61146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Assembly</a:t>
                      </a:r>
                      <a:endParaRPr lang="en-US" sz="1600" baseline="0" dirty="0" smtClean="0"/>
                    </a:p>
                    <a:p>
                      <a:pPr algn="ctr"/>
                      <a:r>
                        <a:rPr lang="en-US" sz="1600" baseline="0" dirty="0" smtClean="0"/>
                        <a:t>+ Passive components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850</a:t>
                      </a:r>
                      <a:endParaRPr lang="en-US" sz="16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850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900     </a:t>
                      </a:r>
                      <a:endParaRPr lang="en-US" sz="1600" dirty="0"/>
                    </a:p>
                  </a:txBody>
                  <a:tcPr marR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9266736"/>
                  </a:ext>
                </a:extLst>
              </a:tr>
              <a:tr h="596165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Active components (provided)</a:t>
                      </a:r>
                      <a:endParaRPr lang="en-US" sz="1600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600</a:t>
                      </a:r>
                      <a:endParaRPr lang="en-US" sz="16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158844"/>
                  </a:ext>
                </a:extLst>
              </a:tr>
              <a:tr h="352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SOM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2300</a:t>
                      </a:r>
                      <a:endParaRPr lang="en-US" sz="16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2600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9000    </a:t>
                      </a:r>
                      <a:endParaRPr lang="en-US" sz="1600" dirty="0"/>
                    </a:p>
                  </a:txBody>
                  <a:tcPr marL="0" marR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824721"/>
                  </a:ext>
                </a:extLst>
              </a:tr>
              <a:tr h="49499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UART2USB board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 120</a:t>
                      </a:r>
                    </a:p>
                  </a:txBody>
                  <a:tcPr marR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984429"/>
                  </a:ext>
                </a:extLst>
              </a:tr>
              <a:tr h="35118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Price/Unit (€)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4800</a:t>
                      </a:r>
                      <a:endParaRPr lang="en-US" b="1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5100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11860</a:t>
                      </a:r>
                      <a:endParaRPr lang="en-US" b="1" dirty="0"/>
                    </a:p>
                  </a:txBody>
                  <a:tcPr marR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0033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1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244375" y="6126392"/>
            <a:ext cx="23460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i="1" dirty="0"/>
              <a:t>also weaves its web !</a:t>
            </a:r>
            <a:endParaRPr lang="en-US" sz="1600" i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061" y="5043542"/>
            <a:ext cx="1257300" cy="1155700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5655923" y="6014267"/>
            <a:ext cx="1652724" cy="492443"/>
            <a:chOff x="2124808" y="4587386"/>
            <a:chExt cx="4894384" cy="1514699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494089" y="4872991"/>
              <a:ext cx="4349261" cy="93726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3200" dirty="0"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24808" y="4587386"/>
              <a:ext cx="4894384" cy="15146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3200" b="1" i="1" spc="-150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S</a:t>
              </a:r>
              <a:r>
                <a:rPr lang="fr-FR" sz="3200" b="1" i="1" dirty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MART</a:t>
              </a:r>
            </a:p>
          </p:txBody>
        </p:sp>
      </p:grpSp>
      <p:sp>
        <p:nvSpPr>
          <p:cNvPr id="14" name="Ellipse 13"/>
          <p:cNvSpPr/>
          <p:nvPr/>
        </p:nvSpPr>
        <p:spPr>
          <a:xfrm>
            <a:off x="1681943" y="390698"/>
            <a:ext cx="2298679" cy="14737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021555" y="646104"/>
            <a:ext cx="1652724" cy="1169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3200" b="1" i="1" spc="-15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fr-FR" sz="3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MART</a:t>
            </a:r>
          </a:p>
          <a:p>
            <a:pPr algn="ctr"/>
            <a:r>
              <a:rPr lang="fr-FR" sz="3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MCH</a:t>
            </a:r>
          </a:p>
          <a:p>
            <a:pPr algn="ctr"/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Master Trigger</a:t>
            </a:r>
          </a:p>
        </p:txBody>
      </p:sp>
      <p:sp>
        <p:nvSpPr>
          <p:cNvPr id="20" name="Ellipse 19"/>
          <p:cNvSpPr/>
          <p:nvPr/>
        </p:nvSpPr>
        <p:spPr>
          <a:xfrm>
            <a:off x="5775224" y="1488148"/>
            <a:ext cx="1735857" cy="83157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712746" y="1509533"/>
            <a:ext cx="183220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600" b="1" i="1" spc="-15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fr-FR" sz="16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MART</a:t>
            </a:r>
          </a:p>
          <a:p>
            <a:pPr algn="ctr"/>
            <a:r>
              <a:rPr lang="fr-FR" sz="16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AMC HUB</a:t>
            </a:r>
          </a:p>
          <a:p>
            <a:pPr algn="ctr"/>
            <a:r>
              <a:rPr lang="fr-FR" sz="16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CDT trigger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2640593" y="1840286"/>
            <a:ext cx="463905" cy="201914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à coins arrondis 27"/>
          <p:cNvSpPr/>
          <p:nvPr/>
        </p:nvSpPr>
        <p:spPr>
          <a:xfrm>
            <a:off x="1636090" y="2586892"/>
            <a:ext cx="1054064" cy="3578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656244" y="2590154"/>
            <a:ext cx="92969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200" b="1" i="1" spc="-15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MART </a:t>
            </a:r>
          </a:p>
          <a:p>
            <a:pPr algn="ctr"/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ROUTER</a:t>
            </a:r>
          </a:p>
        </p:txBody>
      </p:sp>
      <p:cxnSp>
        <p:nvCxnSpPr>
          <p:cNvPr id="30" name="Connecteur droit avec flèche 29"/>
          <p:cNvCxnSpPr/>
          <p:nvPr/>
        </p:nvCxnSpPr>
        <p:spPr>
          <a:xfrm flipH="1">
            <a:off x="2166838" y="1823127"/>
            <a:ext cx="257061" cy="74297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>
            <a:off x="2983500" y="1778924"/>
            <a:ext cx="410864" cy="322097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>
            <a:off x="3519055" y="1712423"/>
            <a:ext cx="490104" cy="349393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 flipV="1">
            <a:off x="3843252" y="1512916"/>
            <a:ext cx="1931973" cy="40055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à coins arrondis 58"/>
          <p:cNvSpPr/>
          <p:nvPr/>
        </p:nvSpPr>
        <p:spPr>
          <a:xfrm>
            <a:off x="1763089" y="3856893"/>
            <a:ext cx="1054064" cy="3578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783243" y="3860155"/>
            <a:ext cx="92969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200" b="1" i="1" spc="-15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MART </a:t>
            </a:r>
          </a:p>
          <a:p>
            <a:pPr algn="ctr"/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ROUTER</a:t>
            </a:r>
          </a:p>
        </p:txBody>
      </p:sp>
      <p:sp>
        <p:nvSpPr>
          <p:cNvPr id="62" name="Rectangle à coins arrondis 61"/>
          <p:cNvSpPr/>
          <p:nvPr/>
        </p:nvSpPr>
        <p:spPr>
          <a:xfrm>
            <a:off x="2279558" y="4999897"/>
            <a:ext cx="1054064" cy="3578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299712" y="5003159"/>
            <a:ext cx="92969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200" b="1" i="1" spc="-15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MART </a:t>
            </a:r>
          </a:p>
          <a:p>
            <a:pPr algn="ctr"/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ROUTER</a:t>
            </a:r>
          </a:p>
        </p:txBody>
      </p:sp>
      <p:sp>
        <p:nvSpPr>
          <p:cNvPr id="80" name="Losange 79"/>
          <p:cNvSpPr/>
          <p:nvPr/>
        </p:nvSpPr>
        <p:spPr>
          <a:xfrm>
            <a:off x="1554644" y="3161644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EP1</a:t>
            </a:r>
          </a:p>
        </p:txBody>
      </p:sp>
      <p:cxnSp>
        <p:nvCxnSpPr>
          <p:cNvPr id="81" name="Connecteur droit avec flèche 80"/>
          <p:cNvCxnSpPr/>
          <p:nvPr/>
        </p:nvCxnSpPr>
        <p:spPr>
          <a:xfrm>
            <a:off x="1769340" y="2957108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Losange 87"/>
          <p:cNvSpPr/>
          <p:nvPr/>
        </p:nvSpPr>
        <p:spPr>
          <a:xfrm>
            <a:off x="2248911" y="3170112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</a:t>
            </a:r>
          </a:p>
          <a:p>
            <a:pPr algn="ctr"/>
            <a:r>
              <a:rPr lang="en-US" sz="800" b="1" dirty="0">
                <a:solidFill>
                  <a:srgbClr val="FF0000"/>
                </a:solidFill>
              </a:rPr>
              <a:t>15</a:t>
            </a:r>
          </a:p>
        </p:txBody>
      </p:sp>
      <p:cxnSp>
        <p:nvCxnSpPr>
          <p:cNvPr id="89" name="Connecteur droit avec flèche 88"/>
          <p:cNvCxnSpPr/>
          <p:nvPr/>
        </p:nvCxnSpPr>
        <p:spPr>
          <a:xfrm>
            <a:off x="2463607" y="2965576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/>
          <p:cNvCxnSpPr/>
          <p:nvPr/>
        </p:nvCxnSpPr>
        <p:spPr>
          <a:xfrm>
            <a:off x="1972567" y="3401764"/>
            <a:ext cx="287867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Losange 99"/>
          <p:cNvSpPr/>
          <p:nvPr/>
        </p:nvSpPr>
        <p:spPr>
          <a:xfrm>
            <a:off x="1697763" y="4430240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EP1</a:t>
            </a:r>
          </a:p>
        </p:txBody>
      </p:sp>
      <p:cxnSp>
        <p:nvCxnSpPr>
          <p:cNvPr id="101" name="Connecteur droit avec flèche 100"/>
          <p:cNvCxnSpPr/>
          <p:nvPr/>
        </p:nvCxnSpPr>
        <p:spPr>
          <a:xfrm>
            <a:off x="1912459" y="4225704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Losange 101"/>
          <p:cNvSpPr/>
          <p:nvPr/>
        </p:nvSpPr>
        <p:spPr>
          <a:xfrm>
            <a:off x="2392030" y="4438708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</a:t>
            </a:r>
          </a:p>
          <a:p>
            <a:pPr algn="ctr"/>
            <a:r>
              <a:rPr lang="en-US" sz="800" b="1" dirty="0">
                <a:solidFill>
                  <a:srgbClr val="FF0000"/>
                </a:solidFill>
              </a:rPr>
              <a:t>15</a:t>
            </a:r>
          </a:p>
        </p:txBody>
      </p:sp>
      <p:cxnSp>
        <p:nvCxnSpPr>
          <p:cNvPr id="103" name="Connecteur droit avec flèche 102"/>
          <p:cNvCxnSpPr/>
          <p:nvPr/>
        </p:nvCxnSpPr>
        <p:spPr>
          <a:xfrm>
            <a:off x="2606726" y="4234172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/>
          <p:cNvCxnSpPr/>
          <p:nvPr/>
        </p:nvCxnSpPr>
        <p:spPr>
          <a:xfrm>
            <a:off x="2115686" y="4670360"/>
            <a:ext cx="287867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Losange 105"/>
          <p:cNvSpPr/>
          <p:nvPr/>
        </p:nvSpPr>
        <p:spPr>
          <a:xfrm>
            <a:off x="2257382" y="5566179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EP1</a:t>
            </a:r>
          </a:p>
        </p:txBody>
      </p:sp>
      <p:cxnSp>
        <p:nvCxnSpPr>
          <p:cNvPr id="107" name="Connecteur droit avec flèche 106"/>
          <p:cNvCxnSpPr/>
          <p:nvPr/>
        </p:nvCxnSpPr>
        <p:spPr>
          <a:xfrm>
            <a:off x="2472078" y="5361643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Losange 107"/>
          <p:cNvSpPr/>
          <p:nvPr/>
        </p:nvSpPr>
        <p:spPr>
          <a:xfrm>
            <a:off x="2951649" y="5574647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</a:t>
            </a:r>
          </a:p>
          <a:p>
            <a:pPr algn="ctr"/>
            <a:r>
              <a:rPr lang="en-US" sz="800" b="1" dirty="0">
                <a:solidFill>
                  <a:srgbClr val="FF0000"/>
                </a:solidFill>
              </a:rPr>
              <a:t>15</a:t>
            </a:r>
          </a:p>
        </p:txBody>
      </p:sp>
      <p:cxnSp>
        <p:nvCxnSpPr>
          <p:cNvPr id="109" name="Connecteur droit avec flèche 108"/>
          <p:cNvCxnSpPr/>
          <p:nvPr/>
        </p:nvCxnSpPr>
        <p:spPr>
          <a:xfrm>
            <a:off x="3166345" y="5370111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2675305" y="5806299"/>
            <a:ext cx="287867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à coins arrondis 112"/>
          <p:cNvSpPr/>
          <p:nvPr/>
        </p:nvSpPr>
        <p:spPr>
          <a:xfrm>
            <a:off x="3524160" y="5220033"/>
            <a:ext cx="1054064" cy="3578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3544314" y="5223295"/>
            <a:ext cx="92969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200" b="1" i="1" spc="-15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MART </a:t>
            </a:r>
          </a:p>
          <a:p>
            <a:pPr algn="ctr"/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ROUTER</a:t>
            </a:r>
          </a:p>
        </p:txBody>
      </p:sp>
      <p:sp>
        <p:nvSpPr>
          <p:cNvPr id="115" name="Losange 114"/>
          <p:cNvSpPr/>
          <p:nvPr/>
        </p:nvSpPr>
        <p:spPr>
          <a:xfrm>
            <a:off x="3501984" y="5786315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EP1</a:t>
            </a:r>
          </a:p>
        </p:txBody>
      </p:sp>
      <p:cxnSp>
        <p:nvCxnSpPr>
          <p:cNvPr id="116" name="Connecteur droit avec flèche 115"/>
          <p:cNvCxnSpPr/>
          <p:nvPr/>
        </p:nvCxnSpPr>
        <p:spPr>
          <a:xfrm>
            <a:off x="3716680" y="5581779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Losange 116"/>
          <p:cNvSpPr/>
          <p:nvPr/>
        </p:nvSpPr>
        <p:spPr>
          <a:xfrm>
            <a:off x="4196251" y="5794783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</a:t>
            </a:r>
          </a:p>
          <a:p>
            <a:pPr algn="ctr"/>
            <a:r>
              <a:rPr lang="en-US" sz="800" b="1" dirty="0">
                <a:solidFill>
                  <a:srgbClr val="FF0000"/>
                </a:solidFill>
              </a:rPr>
              <a:t>15</a:t>
            </a:r>
          </a:p>
        </p:txBody>
      </p:sp>
      <p:cxnSp>
        <p:nvCxnSpPr>
          <p:cNvPr id="118" name="Connecteur droit avec flèche 117"/>
          <p:cNvCxnSpPr/>
          <p:nvPr/>
        </p:nvCxnSpPr>
        <p:spPr>
          <a:xfrm>
            <a:off x="4410947" y="5590247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/>
          <p:cNvCxnSpPr/>
          <p:nvPr/>
        </p:nvCxnSpPr>
        <p:spPr>
          <a:xfrm>
            <a:off x="3919907" y="6026435"/>
            <a:ext cx="287867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Losange 123"/>
          <p:cNvSpPr/>
          <p:nvPr/>
        </p:nvSpPr>
        <p:spPr>
          <a:xfrm>
            <a:off x="4104272" y="4661893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EP1</a:t>
            </a:r>
          </a:p>
        </p:txBody>
      </p:sp>
      <p:cxnSp>
        <p:nvCxnSpPr>
          <p:cNvPr id="125" name="Connecteur droit avec flèche 124"/>
          <p:cNvCxnSpPr/>
          <p:nvPr/>
        </p:nvCxnSpPr>
        <p:spPr>
          <a:xfrm>
            <a:off x="4318968" y="4457357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Losange 125"/>
          <p:cNvSpPr/>
          <p:nvPr/>
        </p:nvSpPr>
        <p:spPr>
          <a:xfrm>
            <a:off x="4744238" y="4674139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</a:t>
            </a:r>
          </a:p>
          <a:p>
            <a:pPr algn="ctr"/>
            <a:r>
              <a:rPr lang="en-US" sz="800" b="1" dirty="0">
                <a:solidFill>
                  <a:srgbClr val="FF0000"/>
                </a:solidFill>
              </a:rPr>
              <a:t>15</a:t>
            </a:r>
          </a:p>
        </p:txBody>
      </p:sp>
      <p:cxnSp>
        <p:nvCxnSpPr>
          <p:cNvPr id="127" name="Connecteur droit avec flèche 126"/>
          <p:cNvCxnSpPr/>
          <p:nvPr/>
        </p:nvCxnSpPr>
        <p:spPr>
          <a:xfrm>
            <a:off x="4958934" y="4469603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/>
          <p:cNvCxnSpPr/>
          <p:nvPr/>
        </p:nvCxnSpPr>
        <p:spPr>
          <a:xfrm>
            <a:off x="4522195" y="4902013"/>
            <a:ext cx="287867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à coins arrondis 128"/>
          <p:cNvSpPr/>
          <p:nvPr/>
        </p:nvSpPr>
        <p:spPr>
          <a:xfrm>
            <a:off x="4099893" y="4077030"/>
            <a:ext cx="1054064" cy="3578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4120047" y="4080292"/>
            <a:ext cx="92969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200" b="1" i="1" spc="-15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MART </a:t>
            </a:r>
          </a:p>
          <a:p>
            <a:pPr algn="ctr"/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ROUTER</a:t>
            </a:r>
          </a:p>
        </p:txBody>
      </p:sp>
      <p:cxnSp>
        <p:nvCxnSpPr>
          <p:cNvPr id="131" name="Connecteur droit avec flèche 130"/>
          <p:cNvCxnSpPr>
            <a:stCxn id="14" idx="5"/>
          </p:cNvCxnSpPr>
          <p:nvPr/>
        </p:nvCxnSpPr>
        <p:spPr>
          <a:xfrm>
            <a:off x="3643988" y="1648662"/>
            <a:ext cx="940905" cy="241469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avec flèche 134"/>
          <p:cNvCxnSpPr>
            <a:endCxn id="142" idx="0"/>
          </p:cNvCxnSpPr>
          <p:nvPr/>
        </p:nvCxnSpPr>
        <p:spPr>
          <a:xfrm flipH="1">
            <a:off x="5837170" y="2314679"/>
            <a:ext cx="614834" cy="145066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à coins arrondis 135"/>
          <p:cNvSpPr/>
          <p:nvPr/>
        </p:nvSpPr>
        <p:spPr>
          <a:xfrm>
            <a:off x="4827236" y="2534411"/>
            <a:ext cx="1054064" cy="3578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4847390" y="2537673"/>
            <a:ext cx="92969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200" b="1" i="1" spc="-15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MART </a:t>
            </a:r>
          </a:p>
          <a:p>
            <a:pPr algn="ctr"/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ROUTER</a:t>
            </a:r>
          </a:p>
        </p:txBody>
      </p:sp>
      <p:cxnSp>
        <p:nvCxnSpPr>
          <p:cNvPr id="138" name="Connecteur droit avec flèche 137"/>
          <p:cNvCxnSpPr/>
          <p:nvPr/>
        </p:nvCxnSpPr>
        <p:spPr>
          <a:xfrm flipH="1">
            <a:off x="5476386" y="2154413"/>
            <a:ext cx="430424" cy="35193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/>
          <p:cNvCxnSpPr>
            <a:stCxn id="20" idx="4"/>
          </p:cNvCxnSpPr>
          <p:nvPr/>
        </p:nvCxnSpPr>
        <p:spPr>
          <a:xfrm flipH="1">
            <a:off x="6440902" y="2319722"/>
            <a:ext cx="202250" cy="261426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à coins arrondis 140"/>
          <p:cNvSpPr/>
          <p:nvPr/>
        </p:nvSpPr>
        <p:spPr>
          <a:xfrm>
            <a:off x="5352171" y="3762077"/>
            <a:ext cx="1054064" cy="3578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5372325" y="3765339"/>
            <a:ext cx="92969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200" b="1" i="1" spc="-15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MART </a:t>
            </a:r>
          </a:p>
          <a:p>
            <a:pPr algn="ctr"/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ROUTER</a:t>
            </a:r>
          </a:p>
        </p:txBody>
      </p:sp>
      <p:sp>
        <p:nvSpPr>
          <p:cNvPr id="143" name="Losange 142"/>
          <p:cNvSpPr/>
          <p:nvPr/>
        </p:nvSpPr>
        <p:spPr>
          <a:xfrm>
            <a:off x="4745790" y="3109163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EP1</a:t>
            </a:r>
          </a:p>
        </p:txBody>
      </p:sp>
      <p:cxnSp>
        <p:nvCxnSpPr>
          <p:cNvPr id="144" name="Connecteur droit avec flèche 143"/>
          <p:cNvCxnSpPr/>
          <p:nvPr/>
        </p:nvCxnSpPr>
        <p:spPr>
          <a:xfrm>
            <a:off x="4960486" y="2904627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Losange 144"/>
          <p:cNvSpPr/>
          <p:nvPr/>
        </p:nvSpPr>
        <p:spPr>
          <a:xfrm>
            <a:off x="5440057" y="3117631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</a:t>
            </a:r>
          </a:p>
          <a:p>
            <a:pPr algn="ctr"/>
            <a:r>
              <a:rPr lang="en-US" sz="800" b="1" dirty="0">
                <a:solidFill>
                  <a:srgbClr val="FF0000"/>
                </a:solidFill>
              </a:rPr>
              <a:t>15</a:t>
            </a:r>
          </a:p>
        </p:txBody>
      </p:sp>
      <p:cxnSp>
        <p:nvCxnSpPr>
          <p:cNvPr id="146" name="Connecteur droit avec flèche 145"/>
          <p:cNvCxnSpPr/>
          <p:nvPr/>
        </p:nvCxnSpPr>
        <p:spPr>
          <a:xfrm>
            <a:off x="5654753" y="2913095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146"/>
          <p:cNvCxnSpPr/>
          <p:nvPr/>
        </p:nvCxnSpPr>
        <p:spPr>
          <a:xfrm>
            <a:off x="5163713" y="3349283"/>
            <a:ext cx="287867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Losange 147"/>
          <p:cNvSpPr/>
          <p:nvPr/>
        </p:nvSpPr>
        <p:spPr>
          <a:xfrm>
            <a:off x="5298450" y="4331593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EP1</a:t>
            </a:r>
          </a:p>
        </p:txBody>
      </p:sp>
      <p:cxnSp>
        <p:nvCxnSpPr>
          <p:cNvPr id="149" name="Connecteur droit avec flèche 148"/>
          <p:cNvCxnSpPr/>
          <p:nvPr/>
        </p:nvCxnSpPr>
        <p:spPr>
          <a:xfrm>
            <a:off x="5501541" y="4130888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Losange 149"/>
          <p:cNvSpPr/>
          <p:nvPr/>
        </p:nvSpPr>
        <p:spPr>
          <a:xfrm>
            <a:off x="5981112" y="4343892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</a:t>
            </a:r>
          </a:p>
          <a:p>
            <a:pPr algn="ctr"/>
            <a:r>
              <a:rPr lang="en-US" sz="800" b="1" dirty="0">
                <a:solidFill>
                  <a:srgbClr val="FF0000"/>
                </a:solidFill>
              </a:rPr>
              <a:t>15</a:t>
            </a:r>
          </a:p>
        </p:txBody>
      </p:sp>
      <p:cxnSp>
        <p:nvCxnSpPr>
          <p:cNvPr id="151" name="Connecteur droit avec flèche 150"/>
          <p:cNvCxnSpPr/>
          <p:nvPr/>
        </p:nvCxnSpPr>
        <p:spPr>
          <a:xfrm>
            <a:off x="6195808" y="4139356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151"/>
          <p:cNvCxnSpPr/>
          <p:nvPr/>
        </p:nvCxnSpPr>
        <p:spPr>
          <a:xfrm>
            <a:off x="5704768" y="4575544"/>
            <a:ext cx="287867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Losange 152"/>
          <p:cNvSpPr/>
          <p:nvPr/>
        </p:nvSpPr>
        <p:spPr>
          <a:xfrm>
            <a:off x="7032951" y="4651747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EP1</a:t>
            </a:r>
          </a:p>
        </p:txBody>
      </p:sp>
      <p:cxnSp>
        <p:nvCxnSpPr>
          <p:cNvPr id="154" name="Connecteur droit avec flèche 153"/>
          <p:cNvCxnSpPr/>
          <p:nvPr/>
        </p:nvCxnSpPr>
        <p:spPr>
          <a:xfrm>
            <a:off x="7247647" y="4447211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Losange 154"/>
          <p:cNvSpPr/>
          <p:nvPr/>
        </p:nvSpPr>
        <p:spPr>
          <a:xfrm>
            <a:off x="7727218" y="4660215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</a:t>
            </a:r>
          </a:p>
          <a:p>
            <a:pPr algn="ctr"/>
            <a:r>
              <a:rPr lang="en-US" sz="800" b="1" dirty="0">
                <a:solidFill>
                  <a:srgbClr val="FF0000"/>
                </a:solidFill>
              </a:rPr>
              <a:t>15</a:t>
            </a:r>
          </a:p>
        </p:txBody>
      </p:sp>
      <p:cxnSp>
        <p:nvCxnSpPr>
          <p:cNvPr id="156" name="Connecteur droit avec flèche 155"/>
          <p:cNvCxnSpPr/>
          <p:nvPr/>
        </p:nvCxnSpPr>
        <p:spPr>
          <a:xfrm>
            <a:off x="7032952" y="4122580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156"/>
          <p:cNvCxnSpPr/>
          <p:nvPr/>
        </p:nvCxnSpPr>
        <p:spPr>
          <a:xfrm>
            <a:off x="7450874" y="4891867"/>
            <a:ext cx="287867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Rectangle à coins arrondis 157"/>
          <p:cNvSpPr/>
          <p:nvPr/>
        </p:nvSpPr>
        <p:spPr>
          <a:xfrm>
            <a:off x="7028572" y="4066884"/>
            <a:ext cx="1054064" cy="3578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7048726" y="4070146"/>
            <a:ext cx="92969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200" b="1" i="1" spc="-15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MART </a:t>
            </a:r>
          </a:p>
          <a:p>
            <a:pPr algn="ctr"/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ROUTER</a:t>
            </a:r>
          </a:p>
        </p:txBody>
      </p:sp>
      <p:cxnSp>
        <p:nvCxnSpPr>
          <p:cNvPr id="160" name="Connecteur droit avec flèche 159"/>
          <p:cNvCxnSpPr/>
          <p:nvPr/>
        </p:nvCxnSpPr>
        <p:spPr>
          <a:xfrm>
            <a:off x="6988695" y="2314519"/>
            <a:ext cx="524876" cy="174716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Losange 161"/>
          <p:cNvSpPr/>
          <p:nvPr/>
        </p:nvSpPr>
        <p:spPr>
          <a:xfrm>
            <a:off x="5778587" y="5557711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EP1</a:t>
            </a:r>
          </a:p>
        </p:txBody>
      </p:sp>
      <p:cxnSp>
        <p:nvCxnSpPr>
          <p:cNvPr id="163" name="Connecteur droit avec flèche 162"/>
          <p:cNvCxnSpPr/>
          <p:nvPr/>
        </p:nvCxnSpPr>
        <p:spPr>
          <a:xfrm>
            <a:off x="5993283" y="5353175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Losange 163"/>
          <p:cNvSpPr/>
          <p:nvPr/>
        </p:nvSpPr>
        <p:spPr>
          <a:xfrm>
            <a:off x="6472854" y="5566179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</a:t>
            </a:r>
          </a:p>
          <a:p>
            <a:pPr algn="ctr"/>
            <a:r>
              <a:rPr lang="en-US" sz="800" b="1" dirty="0">
                <a:solidFill>
                  <a:srgbClr val="FF0000"/>
                </a:solidFill>
              </a:rPr>
              <a:t>15</a:t>
            </a:r>
          </a:p>
        </p:txBody>
      </p:sp>
      <p:cxnSp>
        <p:nvCxnSpPr>
          <p:cNvPr id="165" name="Connecteur droit avec flèche 164"/>
          <p:cNvCxnSpPr/>
          <p:nvPr/>
        </p:nvCxnSpPr>
        <p:spPr>
          <a:xfrm>
            <a:off x="6687550" y="5361643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165"/>
          <p:cNvCxnSpPr/>
          <p:nvPr/>
        </p:nvCxnSpPr>
        <p:spPr>
          <a:xfrm>
            <a:off x="6196510" y="5797831"/>
            <a:ext cx="287867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à coins arrondis 166"/>
          <p:cNvSpPr/>
          <p:nvPr/>
        </p:nvSpPr>
        <p:spPr>
          <a:xfrm>
            <a:off x="5774208" y="4972848"/>
            <a:ext cx="1054064" cy="3578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5794362" y="4976110"/>
            <a:ext cx="92969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200" b="1" i="1" spc="-15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MART </a:t>
            </a:r>
          </a:p>
          <a:p>
            <a:pPr algn="ctr"/>
            <a:r>
              <a:rPr lang="fr-FR" sz="12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ROUTER</a:t>
            </a:r>
          </a:p>
        </p:txBody>
      </p:sp>
      <p:sp>
        <p:nvSpPr>
          <p:cNvPr id="174" name="Ellipse 173"/>
          <p:cNvSpPr/>
          <p:nvPr/>
        </p:nvSpPr>
        <p:spPr>
          <a:xfrm>
            <a:off x="8482106" y="665018"/>
            <a:ext cx="2044579" cy="125522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8478200" y="773415"/>
            <a:ext cx="2048484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600" b="1" i="1" spc="-15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fr-FR" sz="16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MART</a:t>
            </a:r>
          </a:p>
          <a:p>
            <a:pPr algn="ctr"/>
            <a:r>
              <a:rPr lang="fr-FR" sz="16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AMC/MCH</a:t>
            </a:r>
          </a:p>
          <a:p>
            <a:pPr algn="ctr"/>
            <a:r>
              <a:rPr lang="fr-FR" sz="16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CDT TPC trigger</a:t>
            </a:r>
          </a:p>
          <a:p>
            <a:pPr algn="ctr"/>
            <a:r>
              <a:rPr lang="en-US" sz="16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example</a:t>
            </a:r>
          </a:p>
        </p:txBody>
      </p:sp>
      <p:cxnSp>
        <p:nvCxnSpPr>
          <p:cNvPr id="178" name="Connecteur droit avec flèche 177"/>
          <p:cNvCxnSpPr>
            <a:endCxn id="188" idx="0"/>
          </p:cNvCxnSpPr>
          <p:nvPr/>
        </p:nvCxnSpPr>
        <p:spPr>
          <a:xfrm flipH="1">
            <a:off x="8482132" y="1878676"/>
            <a:ext cx="656326" cy="180794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avec flèche 180"/>
          <p:cNvCxnSpPr>
            <a:stCxn id="174" idx="3"/>
          </p:cNvCxnSpPr>
          <p:nvPr/>
        </p:nvCxnSpPr>
        <p:spPr>
          <a:xfrm flipH="1">
            <a:off x="8049491" y="1736417"/>
            <a:ext cx="732036" cy="124785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avec flèche 181"/>
          <p:cNvCxnSpPr>
            <a:stCxn id="174" idx="4"/>
          </p:cNvCxnSpPr>
          <p:nvPr/>
        </p:nvCxnSpPr>
        <p:spPr>
          <a:xfrm flipH="1">
            <a:off x="9346277" y="1920241"/>
            <a:ext cx="158119" cy="175398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Losange 185"/>
          <p:cNvSpPr/>
          <p:nvPr/>
        </p:nvSpPr>
        <p:spPr>
          <a:xfrm>
            <a:off x="7819818" y="2996514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EP1</a:t>
            </a:r>
          </a:p>
        </p:txBody>
      </p:sp>
      <p:sp>
        <p:nvSpPr>
          <p:cNvPr id="188" name="Losange 187"/>
          <p:cNvSpPr/>
          <p:nvPr/>
        </p:nvSpPr>
        <p:spPr>
          <a:xfrm>
            <a:off x="8264704" y="3686625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</a:t>
            </a:r>
          </a:p>
          <a:p>
            <a:pPr algn="ctr"/>
            <a:r>
              <a:rPr lang="en-US" sz="800" b="1" dirty="0">
                <a:solidFill>
                  <a:srgbClr val="FF0000"/>
                </a:solidFill>
              </a:rPr>
              <a:t>16</a:t>
            </a:r>
          </a:p>
        </p:txBody>
      </p:sp>
      <p:cxnSp>
        <p:nvCxnSpPr>
          <p:cNvPr id="190" name="Connecteur droit 189"/>
          <p:cNvCxnSpPr/>
          <p:nvPr/>
        </p:nvCxnSpPr>
        <p:spPr>
          <a:xfrm>
            <a:off x="9210331" y="4300662"/>
            <a:ext cx="28786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Losange 192"/>
          <p:cNvSpPr/>
          <p:nvPr/>
        </p:nvSpPr>
        <p:spPr>
          <a:xfrm>
            <a:off x="9129340" y="3674290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</a:t>
            </a:r>
          </a:p>
          <a:p>
            <a:pPr algn="ctr"/>
            <a:r>
              <a:rPr lang="en-US" sz="800" b="1" dirty="0">
                <a:solidFill>
                  <a:srgbClr val="FF0000"/>
                </a:solidFill>
              </a:rPr>
              <a:t>17</a:t>
            </a:r>
          </a:p>
        </p:txBody>
      </p:sp>
      <p:cxnSp>
        <p:nvCxnSpPr>
          <p:cNvPr id="195" name="Connecteur droit 194"/>
          <p:cNvCxnSpPr/>
          <p:nvPr/>
        </p:nvCxnSpPr>
        <p:spPr>
          <a:xfrm flipV="1">
            <a:off x="9642705" y="3807230"/>
            <a:ext cx="460031" cy="107025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Losange 197"/>
          <p:cNvSpPr/>
          <p:nvPr/>
        </p:nvSpPr>
        <p:spPr>
          <a:xfrm>
            <a:off x="10063563" y="3466911"/>
            <a:ext cx="434856" cy="45574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EP</a:t>
            </a:r>
          </a:p>
          <a:p>
            <a:pPr algn="ctr"/>
            <a:r>
              <a:rPr lang="en-US" sz="800" b="1" dirty="0">
                <a:solidFill>
                  <a:srgbClr val="FF0000"/>
                </a:solidFill>
              </a:rPr>
              <a:t>31</a:t>
            </a:r>
          </a:p>
        </p:txBody>
      </p:sp>
      <p:cxnSp>
        <p:nvCxnSpPr>
          <p:cNvPr id="200" name="Connecteur droit 199"/>
          <p:cNvCxnSpPr/>
          <p:nvPr/>
        </p:nvCxnSpPr>
        <p:spPr>
          <a:xfrm>
            <a:off x="8124306" y="3399906"/>
            <a:ext cx="232757" cy="332509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avec flèche 202"/>
          <p:cNvCxnSpPr/>
          <p:nvPr/>
        </p:nvCxnSpPr>
        <p:spPr>
          <a:xfrm>
            <a:off x="9978045" y="1870364"/>
            <a:ext cx="290945" cy="157941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droit 207"/>
          <p:cNvCxnSpPr/>
          <p:nvPr/>
        </p:nvCxnSpPr>
        <p:spPr>
          <a:xfrm>
            <a:off x="9098122" y="5341131"/>
            <a:ext cx="28786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Connecteur droit avec flèche 216"/>
          <p:cNvCxnSpPr>
            <a:stCxn id="174" idx="2"/>
          </p:cNvCxnSpPr>
          <p:nvPr/>
        </p:nvCxnSpPr>
        <p:spPr>
          <a:xfrm flipH="1">
            <a:off x="3943953" y="1167832"/>
            <a:ext cx="4538152" cy="427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necteur droit avec flèche 229"/>
          <p:cNvCxnSpPr/>
          <p:nvPr/>
        </p:nvCxnSpPr>
        <p:spPr>
          <a:xfrm>
            <a:off x="7941912" y="4447211"/>
            <a:ext cx="2733" cy="1948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itre 1"/>
          <p:cNvSpPr>
            <a:spLocks noGrp="1"/>
          </p:cNvSpPr>
          <p:nvPr>
            <p:ph type="title" idx="4294967295"/>
          </p:nvPr>
        </p:nvSpPr>
        <p:spPr>
          <a:xfrm>
            <a:off x="4162311" y="55215"/>
            <a:ext cx="5940425" cy="1020763"/>
          </a:xfrm>
        </p:spPr>
        <p:txBody>
          <a:bodyPr>
            <a:normAutofit/>
          </a:bodyPr>
          <a:lstStyle/>
          <a:p>
            <a:r>
              <a:rPr lang="en-ZA" sz="3200" dirty="0">
                <a:latin typeface="+mn-lt"/>
              </a:rPr>
              <a:t>SMART tomorrow …</a:t>
            </a:r>
            <a:br>
              <a:rPr lang="en-ZA" sz="3200" dirty="0">
                <a:latin typeface="+mn-lt"/>
              </a:rPr>
            </a:br>
            <a:r>
              <a:rPr lang="en-ZA" sz="1600" dirty="0">
                <a:latin typeface="+mn-lt"/>
              </a:rPr>
              <a:t>A unique synchronization and trigger platform</a:t>
            </a:r>
            <a:br>
              <a:rPr lang="en-ZA" sz="1600" dirty="0">
                <a:latin typeface="+mn-lt"/>
              </a:rPr>
            </a:br>
            <a:r>
              <a:rPr lang="en-ZA" sz="1600" dirty="0">
                <a:latin typeface="+mn-lt"/>
              </a:rPr>
              <a:t>for several trigger types from GANIL to </a:t>
            </a:r>
            <a:r>
              <a:rPr lang="en-ZA" sz="1600" dirty="0">
                <a:latin typeface="Arial Narrow" panose="020B0606020202030204" pitchFamily="34" charset="0"/>
              </a:rPr>
              <a:t>SPIRAL</a:t>
            </a:r>
            <a:r>
              <a:rPr lang="en-ZA" sz="1600" dirty="0">
                <a:latin typeface="+mn-lt"/>
              </a:rPr>
              <a:t>2</a:t>
            </a:r>
            <a:endParaRPr lang="en-ZA" sz="1600" dirty="0"/>
          </a:p>
        </p:txBody>
      </p:sp>
      <p:cxnSp>
        <p:nvCxnSpPr>
          <p:cNvPr id="132" name="Connecteur droit 131"/>
          <p:cNvCxnSpPr>
            <a:stCxn id="188" idx="3"/>
          </p:cNvCxnSpPr>
          <p:nvPr/>
        </p:nvCxnSpPr>
        <p:spPr>
          <a:xfrm>
            <a:off x="8699560" y="3914499"/>
            <a:ext cx="380710" cy="796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7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72432" y="2632357"/>
            <a:ext cx="1510325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  <a:p>
            <a:pPr algn="ctr"/>
            <a:r>
              <a:rPr lang="fr-FR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questions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4270" y="1831612"/>
            <a:ext cx="36866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Merci de votre attention</a:t>
            </a:r>
            <a:endParaRPr lang="fr-FR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7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"/>
          <p:cNvSpPr>
            <a:spLocks noGrp="1"/>
          </p:cNvSpPr>
          <p:nvPr>
            <p:ph type="title" idx="4294967295"/>
          </p:nvPr>
        </p:nvSpPr>
        <p:spPr>
          <a:xfrm>
            <a:off x="4275419" y="147214"/>
            <a:ext cx="5054600" cy="430213"/>
          </a:xfrm>
        </p:spPr>
        <p:txBody>
          <a:bodyPr>
            <a:normAutofit/>
          </a:bodyPr>
          <a:lstStyle/>
          <a:p>
            <a:r>
              <a:rPr lang="en-Z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- Main characteristics (Phase 1)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034067" y="989909"/>
            <a:ext cx="85870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sym typeface="Wingdings"/>
              </a:rPr>
              <a:t>- </a:t>
            </a:r>
            <a:r>
              <a:rPr lang="en-US" sz="1600" b="1" dirty="0">
                <a:solidFill>
                  <a:prstClr val="black"/>
                </a:solidFill>
                <a:latin typeface="Calibri"/>
                <a:sym typeface="Wingdings"/>
              </a:rPr>
              <a:t>HUB ↔ ROUTER</a:t>
            </a:r>
            <a:r>
              <a:rPr lang="en-US" sz="1600" dirty="0">
                <a:solidFill>
                  <a:prstClr val="black"/>
                </a:solidFill>
                <a:latin typeface="Calibri"/>
                <a:sym typeface="Wingdings"/>
              </a:rPr>
              <a:t>: Line Rate = 4 Gb/s; Payload Data Rate = 400 MB/s; Reference Clock = 100 MHz</a:t>
            </a:r>
          </a:p>
          <a:p>
            <a:pPr>
              <a:defRPr/>
            </a:pPr>
            <a:endParaRPr lang="en-US" sz="1600" dirty="0">
              <a:solidFill>
                <a:prstClr val="black"/>
              </a:solidFill>
              <a:latin typeface="Calibri"/>
              <a:sym typeface="Wingdings"/>
            </a:endParaRPr>
          </a:p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sym typeface="Wingdings"/>
              </a:rPr>
              <a:t>- </a:t>
            </a:r>
            <a:r>
              <a:rPr lang="en-US" sz="1600" b="1" dirty="0">
                <a:solidFill>
                  <a:prstClr val="black"/>
                </a:solidFill>
                <a:latin typeface="Calibri"/>
                <a:sym typeface="Wingdings"/>
              </a:rPr>
              <a:t>ROUTER ↔ EP’s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600" dirty="0">
                <a:solidFill>
                  <a:prstClr val="black"/>
                </a:solidFill>
                <a:latin typeface="Calibri"/>
                <a:sym typeface="Wingdings"/>
              </a:rPr>
              <a:t>Line Rate = 2 Gb/s; Payload Data Rate = 200 MB/s; Reference Clock = 100 MHz</a:t>
            </a:r>
          </a:p>
          <a:p>
            <a:pPr>
              <a:defRPr/>
            </a:pPr>
            <a:endParaRPr lang="en-US" sz="1600" dirty="0">
              <a:solidFill>
                <a:prstClr val="black"/>
              </a:solidFill>
              <a:latin typeface="Calibri"/>
              <a:sym typeface="Wingding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13525" y="638102"/>
            <a:ext cx="2537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COMMUNICATION RATES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613526" y="1847758"/>
            <a:ext cx="258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CLOCK &amp; TIMESTAMPING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034066" y="2176083"/>
            <a:ext cx="8557023" cy="58477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sym typeface="Wingdings"/>
              </a:rPr>
              <a:t>HUB to ROUTER (to EP’s)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: 8B/10B encoding/decoding with Recovered </a:t>
            </a:r>
            <a:r>
              <a:rPr lang="en-US" sz="1600" dirty="0">
                <a:solidFill>
                  <a:prstClr val="black"/>
                </a:solidFill>
                <a:latin typeface="Calibri"/>
                <a:sym typeface="Wingdings"/>
              </a:rPr>
              <a:t>Clock = 100 MHz;</a:t>
            </a:r>
          </a:p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sym typeface="Wingdings"/>
              </a:rPr>
              <a:t>		               TS on 48 bits/10ns (more than 1 month of experiment)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613525" y="3614391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TRIGGER @ HUB LEVEL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064075" y="4256934"/>
            <a:ext cx="8261026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sym typeface="Wingdings"/>
              </a:rPr>
              <a:t>Multi-partitions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: 240, 480, up to 720 digitizer channels (typically 45x16ch-NUMEXO2 boards) </a:t>
            </a:r>
            <a:endParaRPr lang="en-US" sz="1600" dirty="0">
              <a:solidFill>
                <a:prstClr val="black"/>
              </a:solidFill>
              <a:latin typeface="Calibri"/>
              <a:sym typeface="Wingding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064074" y="4664828"/>
            <a:ext cx="8557023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sym typeface="Wingdings"/>
              </a:rPr>
              <a:t>Multiplicity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: threshold by partition</a:t>
            </a:r>
            <a:endParaRPr lang="en-US" sz="1600" dirty="0">
              <a:solidFill>
                <a:prstClr val="black"/>
              </a:solidFill>
              <a:latin typeface="Calibri"/>
              <a:sym typeface="Wingding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064074" y="5072722"/>
            <a:ext cx="7265945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sym typeface="Wingdings"/>
              </a:rPr>
              <a:t>Acceptance window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: for late channels arriving during a trigger cycle </a:t>
            </a:r>
            <a:endParaRPr lang="en-US" sz="1600" dirty="0">
              <a:solidFill>
                <a:prstClr val="black"/>
              </a:solidFill>
              <a:latin typeface="Calibri"/>
              <a:sym typeface="Wingding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64074" y="5480616"/>
            <a:ext cx="8557023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sym typeface="Wingdings"/>
              </a:rPr>
              <a:t>Logic Equation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: (OR/AND/NOT) between partitions for the final decision (ACCEPT/REJECT)</a:t>
            </a:r>
            <a:endParaRPr lang="en-US" sz="1600" dirty="0">
              <a:solidFill>
                <a:prstClr val="black"/>
              </a:solidFill>
              <a:latin typeface="Calibri"/>
              <a:sym typeface="Wingding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064074" y="3883710"/>
            <a:ext cx="9266535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sym typeface="Wingdings"/>
              </a:rPr>
              <a:t>Trigger req./val.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: based on uplink and downlink frames (build with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EP ID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recognition/digitizer type)</a:t>
            </a:r>
            <a:endParaRPr lang="en-US" sz="1600" dirty="0">
              <a:solidFill>
                <a:prstClr val="black"/>
              </a:solidFill>
              <a:latin typeface="Calibri"/>
              <a:sym typeface="Wingding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064074" y="5875368"/>
            <a:ext cx="8557023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sym typeface="Wingdings"/>
              </a:rPr>
              <a:t>32 bit Event Number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: for accepted returned frames</a:t>
            </a:r>
            <a:endParaRPr lang="en-US" sz="1600" dirty="0">
              <a:solidFill>
                <a:prstClr val="black"/>
              </a:solidFill>
              <a:latin typeface="Calibri"/>
              <a:sym typeface="Wingdings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613525" y="2772464"/>
            <a:ext cx="2532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AUTOMATIC ALIGNMENT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034066" y="3100788"/>
            <a:ext cx="3445489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sym typeface="Wingdings"/>
              </a:rPr>
              <a:t>HUB to EP’s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: with external TDC chip</a:t>
            </a:r>
            <a:endParaRPr lang="en-US" sz="1600" dirty="0">
              <a:solidFill>
                <a:prstClr val="black"/>
              </a:solidFill>
              <a:latin typeface="Calibri"/>
              <a:sym typeface="Wingding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064073" y="6213922"/>
            <a:ext cx="8557023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600" b="1" dirty="0">
                <a:solidFill>
                  <a:srgbClr val="00B050"/>
                </a:solidFill>
              </a:rPr>
              <a:t>Max 208 KHz/channel </a:t>
            </a:r>
            <a:r>
              <a:rPr lang="en-AE" sz="1600" b="1" dirty="0">
                <a:solidFill>
                  <a:srgbClr val="00B050"/>
                </a:solidFill>
              </a:rPr>
              <a:t>–</a:t>
            </a:r>
            <a:r>
              <a:rPr lang="en-US" sz="1600" b="1" dirty="0">
                <a:solidFill>
                  <a:srgbClr val="00B050"/>
                </a:solidFill>
              </a:rPr>
              <a:t> Total trigger rate @HUB level: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rgbClr val="00B050"/>
                </a:solidFill>
              </a:rPr>
              <a:t>800 Mtrig_req/s</a:t>
            </a:r>
            <a:endParaRPr lang="en-US" sz="1600" dirty="0">
              <a:solidFill>
                <a:srgbClr val="00B050"/>
              </a:solidFill>
              <a:latin typeface="Calibri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737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 idx="4294967295"/>
          </p:nvPr>
        </p:nvSpPr>
        <p:spPr>
          <a:xfrm>
            <a:off x="3551116" y="3811"/>
            <a:ext cx="4902200" cy="657226"/>
          </a:xfrm>
        </p:spPr>
        <p:txBody>
          <a:bodyPr>
            <a:noAutofit/>
          </a:bodyPr>
          <a:lstStyle/>
          <a:p>
            <a:r>
              <a:rPr lang="en-Z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AMC status in terms of</a:t>
            </a:r>
            <a:br>
              <a:rPr lang="en-Z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Z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Hardware and Production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7732321" y="731151"/>
            <a:ext cx="720995" cy="3627120"/>
            <a:chOff x="6250411" y="992777"/>
            <a:chExt cx="720995" cy="362712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0411" y="992777"/>
              <a:ext cx="720995" cy="362712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 rot="-300000">
              <a:off x="6707958" y="4477840"/>
              <a:ext cx="95794" cy="13062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pitchFamily="-112" charset="-128"/>
              </a:endParaRPr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9" y="722812"/>
            <a:ext cx="4847438" cy="361405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3313343" y="1482970"/>
            <a:ext cx="1785707" cy="180213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189663" y="4256304"/>
            <a:ext cx="521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SOM and SOC USED on SMART AMC BOARD (Phase 1)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488113" y="4624414"/>
            <a:ext cx="6419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sym typeface="Wingdings"/>
              </a:rPr>
              <a:t>- </a:t>
            </a:r>
            <a:r>
              <a:rPr lang="en-US" sz="1600" b="1" dirty="0">
                <a:solidFill>
                  <a:prstClr val="black"/>
                </a:solidFill>
                <a:latin typeface="Calibri"/>
                <a:sym typeface="Wingdings"/>
              </a:rPr>
              <a:t>HUB</a:t>
            </a:r>
            <a:r>
              <a:rPr lang="en-US" sz="1600" dirty="0">
                <a:solidFill>
                  <a:prstClr val="black"/>
                </a:solidFill>
                <a:latin typeface="Calibri"/>
                <a:sym typeface="Wingdings"/>
              </a:rPr>
              <a:t>: TE0784-01 from TRENZ Company with Xilinx XC7Z100-2FFG900I</a:t>
            </a:r>
          </a:p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sym typeface="Wingdings"/>
              </a:rPr>
              <a:t>- </a:t>
            </a:r>
            <a:r>
              <a:rPr lang="en-US" sz="1600" b="1" dirty="0">
                <a:solidFill>
                  <a:prstClr val="black"/>
                </a:solidFill>
                <a:latin typeface="Calibri"/>
                <a:sym typeface="Wingdings"/>
              </a:rPr>
              <a:t>ROUTER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: </a:t>
            </a:r>
            <a:r>
              <a:rPr lang="en-US" sz="1600" dirty="0">
                <a:solidFill>
                  <a:prstClr val="black"/>
                </a:solidFill>
                <a:latin typeface="Calibri"/>
                <a:sym typeface="Wingdings"/>
              </a:rPr>
              <a:t>TE0784-01 from TRENZ Company with Xilinx XC7Z045-2FFG900I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189663" y="5496733"/>
            <a:ext cx="7172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Production:  26 SOM ordered in 2023 for GANIL (2H/10R) and AGATA (14R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	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   26 SMART_AMC boards will be assembled in 2024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84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907953"/>
            <a:ext cx="3207878" cy="18418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858" y="2877699"/>
            <a:ext cx="3657143" cy="286666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160999" y="2087746"/>
            <a:ext cx="2276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QSFP to MPO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(Finisar FTL410 series)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7544" y="683164"/>
            <a:ext cx="2150457" cy="14654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743" y="685476"/>
            <a:ext cx="1842513" cy="150825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524000" y="4581806"/>
            <a:ext cx="30271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QSFP to 4xSFP+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(40G breakout passive cables)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idx="4294967295"/>
          </p:nvPr>
        </p:nvSpPr>
        <p:spPr>
          <a:xfrm>
            <a:off x="3198930" y="107143"/>
            <a:ext cx="6095989" cy="534988"/>
          </a:xfrm>
        </p:spPr>
        <p:txBody>
          <a:bodyPr vert="horz" lIns="0" tIns="0" rIns="0" bIns="0" rtlCol="0" anchor="ctr">
            <a:normAutofit fontScale="90000"/>
          </a:bodyPr>
          <a:lstStyle/>
          <a:p>
            <a:r>
              <a:rPr lang="en-Z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communication media qualified for SMART</a:t>
            </a:r>
            <a:br>
              <a:rPr lang="en-Z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Z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(all them remotely identified by “SFP_QSFP_device_checker”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760486" y="1929730"/>
            <a:ext cx="33621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2 Finisar SFP transceivers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0ne 6.1 Gb/s and one 8.5 Gb/s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(more than 150 m with OM3 fiber)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611" y="741548"/>
            <a:ext cx="1352617" cy="124150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962" y="753688"/>
            <a:ext cx="1387782" cy="127213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609284" y="4775396"/>
            <a:ext cx="2719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QSFP(ch.1) to SFP adapter 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(Useful with passive cables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or transceivers)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738" y="5711689"/>
            <a:ext cx="3619262" cy="31471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1975" y="5688529"/>
            <a:ext cx="3667898" cy="87187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90" y="510746"/>
            <a:ext cx="2293615" cy="1390907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813790" y="1801535"/>
            <a:ext cx="2283565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SFP+ to SFP+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(10Gb/s passive cables)</a:t>
            </a:r>
          </a:p>
        </p:txBody>
      </p:sp>
    </p:spTree>
    <p:extLst>
      <p:ext uri="{BB962C8B-B14F-4D97-AF65-F5344CB8AC3E}">
        <p14:creationId xmlns:p14="http://schemas.microsoft.com/office/powerpoint/2010/main" val="88122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332" y="3482622"/>
            <a:ext cx="2213020" cy="29642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840" y="3479486"/>
            <a:ext cx="2229841" cy="29674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005" y="671771"/>
            <a:ext cx="3616270" cy="27158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470" y="650718"/>
            <a:ext cx="3661915" cy="2745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4811" y="3490167"/>
            <a:ext cx="2216409" cy="29567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9681" y="3485298"/>
            <a:ext cx="2220058" cy="2961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3721768" y="64168"/>
            <a:ext cx="4232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SMART - Phase 1 Documentation</a:t>
            </a:r>
          </a:p>
        </p:txBody>
      </p:sp>
      <p:sp>
        <p:nvSpPr>
          <p:cNvPr id="3" name="Parchemin horizontal 2"/>
          <p:cNvSpPr/>
          <p:nvPr/>
        </p:nvSpPr>
        <p:spPr bwMode="auto">
          <a:xfrm rot="20087935">
            <a:off x="2576791" y="1664475"/>
            <a:ext cx="699641" cy="309648"/>
          </a:xfrm>
          <a:prstGeom prst="horizontalScrol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  <a:ea typeface="ＭＳ Ｐゴシック" pitchFamily="-112" charset="-128"/>
              </a:rPr>
              <a:t>written</a:t>
            </a:r>
          </a:p>
        </p:txBody>
      </p:sp>
      <p:sp>
        <p:nvSpPr>
          <p:cNvPr id="15" name="Parchemin horizontal 14"/>
          <p:cNvSpPr/>
          <p:nvPr/>
        </p:nvSpPr>
        <p:spPr bwMode="auto">
          <a:xfrm rot="20087935">
            <a:off x="6619266" y="1491411"/>
            <a:ext cx="699641" cy="309648"/>
          </a:xfrm>
          <a:prstGeom prst="horizontalScrol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  <a:ea typeface="ＭＳ Ｐゴシック" pitchFamily="-112" charset="-128"/>
              </a:rPr>
              <a:t>written</a:t>
            </a:r>
          </a:p>
        </p:txBody>
      </p:sp>
      <p:sp>
        <p:nvSpPr>
          <p:cNvPr id="17" name="Parchemin horizontal 16"/>
          <p:cNvSpPr/>
          <p:nvPr/>
        </p:nvSpPr>
        <p:spPr bwMode="auto">
          <a:xfrm rot="20087935">
            <a:off x="1729551" y="4529079"/>
            <a:ext cx="699641" cy="309648"/>
          </a:xfrm>
          <a:prstGeom prst="horizontalScrol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  <a:ea typeface="ＭＳ Ｐゴシック" pitchFamily="-112" charset="-128"/>
              </a:rPr>
              <a:t>written</a:t>
            </a:r>
          </a:p>
        </p:txBody>
      </p:sp>
      <p:sp>
        <p:nvSpPr>
          <p:cNvPr id="18" name="Parchemin horizontal 17"/>
          <p:cNvSpPr/>
          <p:nvPr/>
        </p:nvSpPr>
        <p:spPr bwMode="auto">
          <a:xfrm rot="20087935">
            <a:off x="3992304" y="4529078"/>
            <a:ext cx="699641" cy="309648"/>
          </a:xfrm>
          <a:prstGeom prst="horizontalScrol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  <a:ea typeface="ＭＳ Ｐゴシック" pitchFamily="-112" charset="-128"/>
              </a:rPr>
              <a:t>written</a:t>
            </a:r>
          </a:p>
        </p:txBody>
      </p:sp>
      <p:sp>
        <p:nvSpPr>
          <p:cNvPr id="19" name="Parchemin horizontal 18"/>
          <p:cNvSpPr/>
          <p:nvPr/>
        </p:nvSpPr>
        <p:spPr bwMode="auto">
          <a:xfrm rot="20087935">
            <a:off x="6248437" y="4544877"/>
            <a:ext cx="709951" cy="365788"/>
          </a:xfrm>
          <a:prstGeom prst="horizontalScrol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" charset="0"/>
                <a:ea typeface="ＭＳ Ｐゴシック" pitchFamily="-112" charset="-128"/>
              </a:rPr>
              <a:t>to be written</a:t>
            </a:r>
          </a:p>
        </p:txBody>
      </p:sp>
      <p:sp>
        <p:nvSpPr>
          <p:cNvPr id="20" name="Parchemin horizontal 19"/>
          <p:cNvSpPr/>
          <p:nvPr/>
        </p:nvSpPr>
        <p:spPr bwMode="auto">
          <a:xfrm rot="20087935">
            <a:off x="8466068" y="4533087"/>
            <a:ext cx="789600" cy="365788"/>
          </a:xfrm>
          <a:prstGeom prst="horizontalScrol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" charset="0"/>
                <a:ea typeface="ＭＳ Ｐゴシック" pitchFamily="-112" charset="-128"/>
              </a:rPr>
              <a:t> writing in progress</a:t>
            </a:r>
          </a:p>
        </p:txBody>
      </p:sp>
    </p:spTree>
    <p:extLst>
      <p:ext uri="{BB962C8B-B14F-4D97-AF65-F5344CB8AC3E}">
        <p14:creationId xmlns:p14="http://schemas.microsoft.com/office/powerpoint/2010/main" val="395809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 idx="4294967295"/>
          </p:nvPr>
        </p:nvSpPr>
        <p:spPr>
          <a:xfrm>
            <a:off x="3072653" y="125894"/>
            <a:ext cx="5788958" cy="363538"/>
          </a:xfrm>
        </p:spPr>
        <p:txBody>
          <a:bodyPr>
            <a:noAutofit/>
          </a:bodyPr>
          <a:lstStyle/>
          <a:p>
            <a:r>
              <a:rPr lang="en-Z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AMC </a:t>
            </a:r>
            <a:r>
              <a:rPr lang="en-Z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delay measurement results 1/2</a:t>
            </a:r>
            <a:endParaRPr lang="en-Z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84" y="548636"/>
            <a:ext cx="4191471" cy="5951551"/>
          </a:xfrm>
          <a:prstGeom prst="rect">
            <a:avLst/>
          </a:prstGeom>
        </p:spPr>
      </p:pic>
      <p:cxnSp>
        <p:nvCxnSpPr>
          <p:cNvPr id="13" name="Connecteur droit avec flèche 12"/>
          <p:cNvCxnSpPr/>
          <p:nvPr/>
        </p:nvCxnSpPr>
        <p:spPr bwMode="auto">
          <a:xfrm flipH="1">
            <a:off x="5746143" y="2647785"/>
            <a:ext cx="6122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Connecteur droit avec flèche 15"/>
          <p:cNvCxnSpPr/>
          <p:nvPr/>
        </p:nvCxnSpPr>
        <p:spPr bwMode="auto">
          <a:xfrm flipH="1">
            <a:off x="5747469" y="3070528"/>
            <a:ext cx="6122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Connecteur droit avec flèche 16"/>
          <p:cNvCxnSpPr/>
          <p:nvPr/>
        </p:nvCxnSpPr>
        <p:spPr bwMode="auto">
          <a:xfrm flipH="1">
            <a:off x="5740843" y="3668201"/>
            <a:ext cx="6122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ZoneTexte 17"/>
          <p:cNvSpPr txBox="1"/>
          <p:nvPr/>
        </p:nvSpPr>
        <p:spPr>
          <a:xfrm>
            <a:off x="6334539" y="2496711"/>
            <a:ext cx="1653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OM3 fiber – 5 m</a:t>
            </a:r>
          </a:p>
          <a:p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10Gb Copper cord – 2 m</a:t>
            </a:r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OM3 fiber – 100 m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74" y="1925857"/>
            <a:ext cx="6830171" cy="38971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951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80" y="739472"/>
            <a:ext cx="4257886" cy="5504513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 bwMode="auto">
          <a:xfrm flipH="1">
            <a:off x="5881315" y="2600079"/>
            <a:ext cx="6122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Connecteur droit avec flèche 12"/>
          <p:cNvCxnSpPr/>
          <p:nvPr/>
        </p:nvCxnSpPr>
        <p:spPr bwMode="auto">
          <a:xfrm flipH="1">
            <a:off x="5882641" y="3022822"/>
            <a:ext cx="6122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Connecteur droit avec flèche 13"/>
          <p:cNvCxnSpPr/>
          <p:nvPr/>
        </p:nvCxnSpPr>
        <p:spPr bwMode="auto">
          <a:xfrm flipH="1">
            <a:off x="5876015" y="3620495"/>
            <a:ext cx="6122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6469711" y="2449005"/>
            <a:ext cx="1653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OM3 fiber – 5 m</a:t>
            </a:r>
          </a:p>
          <a:p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10Gb Copper cord – 2 m</a:t>
            </a:r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OM3 fiber – 100 m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575" y="1098232"/>
            <a:ext cx="7426518" cy="42227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3072653" y="125894"/>
            <a:ext cx="5788958" cy="363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Z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AMC delay measurement results 2/2</a:t>
            </a:r>
            <a:endParaRPr lang="en-Z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298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50505"/>
            <a:ext cx="7154890" cy="43225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335" y="618008"/>
            <a:ext cx="1384505" cy="592685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8715176" y="618008"/>
            <a:ext cx="17610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June</a:t>
            </a:r>
            <a:r>
              <a:rPr lang="fr-FR" sz="900" dirty="0"/>
              <a:t> </a:t>
            </a:r>
            <a:r>
              <a:rPr lang="en-GB" sz="900" dirty="0"/>
              <a:t>2023</a:t>
            </a:r>
            <a:r>
              <a:rPr lang="fr-FR" sz="900" dirty="0"/>
              <a:t> </a:t>
            </a:r>
            <a:r>
              <a:rPr lang="en-AE" sz="900" dirty="0"/>
              <a:t>–</a:t>
            </a:r>
            <a:r>
              <a:rPr lang="fr-FR" sz="900" dirty="0"/>
              <a:t> One </a:t>
            </a:r>
            <a:r>
              <a:rPr lang="en-GB" sz="900" dirty="0"/>
              <a:t>month</a:t>
            </a:r>
            <a:r>
              <a:rPr lang="fr-FR" sz="900" dirty="0"/>
              <a:t> of test 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501149" y="125894"/>
            <a:ext cx="4867835" cy="363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Z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AMC </a:t>
            </a:r>
            <a:r>
              <a:rPr lang="en-AE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Z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End Point delay setup </a:t>
            </a:r>
            <a:endParaRPr lang="en-Z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635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12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1712</Words>
  <Application>Microsoft Office PowerPoint</Application>
  <PresentationFormat>Grand écran</PresentationFormat>
  <Paragraphs>647</Paragraphs>
  <Slides>23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23</vt:i4>
      </vt:variant>
    </vt:vector>
  </HeadingPairs>
  <TitlesOfParts>
    <vt:vector size="48" baseType="lpstr">
      <vt:lpstr>ＭＳ Ｐゴシック</vt:lpstr>
      <vt:lpstr>Arial</vt:lpstr>
      <vt:lpstr>Arial Narrow</vt:lpstr>
      <vt:lpstr>Calibri</vt:lpstr>
      <vt:lpstr>Calibri Light</vt:lpstr>
      <vt:lpstr>Franklin Gothic Medium Cond</vt:lpstr>
      <vt:lpstr>Times New Roman</vt:lpstr>
      <vt:lpstr>Wingdings</vt:lpstr>
      <vt:lpstr>Wingdings 3</vt:lpstr>
      <vt:lpstr>Thème Office</vt:lpstr>
      <vt:lpstr>2_Nouvelle présentation</vt:lpstr>
      <vt:lpstr>13_Conception personnalisée</vt:lpstr>
      <vt:lpstr>12_Conception personnalisée</vt:lpstr>
      <vt:lpstr>11_Conception personnalisée</vt:lpstr>
      <vt:lpstr>10_Conception personnalisée</vt:lpstr>
      <vt:lpstr>9_Conception personnalisée</vt:lpstr>
      <vt:lpstr>8_Conception personnalisée</vt:lpstr>
      <vt:lpstr>1_Conception personnalisée</vt:lpstr>
      <vt:lpstr>2_Conception personnalisée</vt:lpstr>
      <vt:lpstr>3_Conception personnalisée</vt:lpstr>
      <vt:lpstr>4_Conception personnalisée</vt:lpstr>
      <vt:lpstr>5_Conception personnalisée</vt:lpstr>
      <vt:lpstr>6_Conception personnalisée</vt:lpstr>
      <vt:lpstr>7_Conception personnalisée</vt:lpstr>
      <vt:lpstr>Conception personnalisée</vt:lpstr>
      <vt:lpstr>Présentation PowerPoint</vt:lpstr>
      <vt:lpstr>SMART_AMC Architecture (Phase 1)</vt:lpstr>
      <vt:lpstr>A - Main characteristics (Phase 1)</vt:lpstr>
      <vt:lpstr>SMART AMC status in terms of  Hardware and Production</vt:lpstr>
      <vt:lpstr>New communication media qualified for SMART (all them remotely identified by “SFP_QSFP_device_checker”</vt:lpstr>
      <vt:lpstr>Présentation PowerPoint</vt:lpstr>
      <vt:lpstr>SMART AMC delay measurement results 1/2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SMART (Phase 2) Full Architecture</vt:lpstr>
      <vt:lpstr>Présentation PowerPoint</vt:lpstr>
      <vt:lpstr>SOM provider for SMART MCH</vt:lpstr>
      <vt:lpstr>Présentation PowerPoint</vt:lpstr>
      <vt:lpstr>Présentation PowerPoint</vt:lpstr>
      <vt:lpstr>SMART MCH implantation</vt:lpstr>
      <vt:lpstr>Présentation PowerPoint</vt:lpstr>
      <vt:lpstr>Présentation PowerPoint</vt:lpstr>
      <vt:lpstr>SMART tomorrow … A unique synchronization and trigger platform for several trigger types from GANIL to SPIRAL2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Robinet</dc:creator>
  <cp:lastModifiedBy>Wittwer Gilles</cp:lastModifiedBy>
  <cp:revision>103</cp:revision>
  <dcterms:created xsi:type="dcterms:W3CDTF">2024-02-01T13:48:29Z</dcterms:created>
  <dcterms:modified xsi:type="dcterms:W3CDTF">2024-03-21T08:47:33Z</dcterms:modified>
</cp:coreProperties>
</file>