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4.jpg" ContentType="image/png"/>
  <Override PartName="/ppt/notesSlides/notesSlide10.xml" ContentType="application/vnd.openxmlformats-officedocument.presentationml.notesSlide+xml"/>
  <Override PartName="/ppt/media/image85.jpg" ContentType="image/png"/>
  <Override PartName="/ppt/media/image88.jpg" ContentType="image/png"/>
  <Override PartName="/ppt/notesSlides/notesSlide11.xml" ContentType="application/vnd.openxmlformats-officedocument.presentationml.notesSlide+xml"/>
  <Override PartName="/ppt/media/image91.jpg" ContentType="image/png"/>
  <Override PartName="/ppt/media/image92.jpg" ContentType="image/png"/>
  <Override PartName="/ppt/media/image96.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220" r:id="rId2"/>
  </p:sldMasterIdLst>
  <p:notesMasterIdLst>
    <p:notesMasterId r:id="rId46"/>
  </p:notesMasterIdLst>
  <p:sldIdLst>
    <p:sldId id="730" r:id="rId3"/>
    <p:sldId id="304" r:id="rId4"/>
    <p:sldId id="256" r:id="rId5"/>
    <p:sldId id="799" r:id="rId6"/>
    <p:sldId id="802" r:id="rId7"/>
    <p:sldId id="751" r:id="rId8"/>
    <p:sldId id="757" r:id="rId9"/>
    <p:sldId id="760" r:id="rId10"/>
    <p:sldId id="762" r:id="rId11"/>
    <p:sldId id="766" r:id="rId12"/>
    <p:sldId id="807" r:id="rId13"/>
    <p:sldId id="767" r:id="rId14"/>
    <p:sldId id="258" r:id="rId15"/>
    <p:sldId id="262" r:id="rId16"/>
    <p:sldId id="265" r:id="rId17"/>
    <p:sldId id="264" r:id="rId18"/>
    <p:sldId id="768" r:id="rId19"/>
    <p:sldId id="261" r:id="rId20"/>
    <p:sldId id="260" r:id="rId21"/>
    <p:sldId id="790" r:id="rId22"/>
    <p:sldId id="788" r:id="rId23"/>
    <p:sldId id="776" r:id="rId24"/>
    <p:sldId id="782" r:id="rId25"/>
    <p:sldId id="783" r:id="rId26"/>
    <p:sldId id="763" r:id="rId27"/>
    <p:sldId id="794" r:id="rId28"/>
    <p:sldId id="764" r:id="rId29"/>
    <p:sldId id="793" r:id="rId30"/>
    <p:sldId id="733" r:id="rId31"/>
    <p:sldId id="753" r:id="rId32"/>
    <p:sldId id="765" r:id="rId33"/>
    <p:sldId id="784" r:id="rId34"/>
    <p:sldId id="791" r:id="rId35"/>
    <p:sldId id="749" r:id="rId36"/>
    <p:sldId id="796" r:id="rId37"/>
    <p:sldId id="803" r:id="rId38"/>
    <p:sldId id="797" r:id="rId39"/>
    <p:sldId id="798" r:id="rId40"/>
    <p:sldId id="795" r:id="rId41"/>
    <p:sldId id="761" r:id="rId42"/>
    <p:sldId id="806" r:id="rId43"/>
    <p:sldId id="755" r:id="rId44"/>
    <p:sldId id="792" r:id="rId45"/>
  </p:sldIdLst>
  <p:sldSz cx="9144000" cy="6858000" type="screen4x3"/>
  <p:notesSz cx="6797675" cy="9926638"/>
  <p:defaultTextStyle>
    <a:defPPr>
      <a:defRPr lang="en-GB"/>
    </a:defPPr>
    <a:lvl1pPr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1pPr>
    <a:lvl2pPr marL="742950" indent="-285750"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2pPr>
    <a:lvl3pPr marL="1143000" indent="-228600"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3pPr>
    <a:lvl4pPr marL="1600200" indent="-228600"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4pPr>
    <a:lvl5pPr marL="2057400" indent="-228600"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5pPr>
    <a:lvl6pPr marL="2286000" algn="l" defTabSz="914400" rtl="0" eaLnBrk="1" latinLnBrk="0" hangingPunct="1">
      <a:defRPr kern="1200">
        <a:solidFill>
          <a:schemeClr val="bg1"/>
        </a:solidFill>
        <a:latin typeface="Verdana" charset="0"/>
        <a:ea typeface="ＭＳ Ｐゴシック" charset="-128"/>
        <a:cs typeface="+mn-cs"/>
      </a:defRPr>
    </a:lvl6pPr>
    <a:lvl7pPr marL="2743200" algn="l" defTabSz="914400" rtl="0" eaLnBrk="1" latinLnBrk="0" hangingPunct="1">
      <a:defRPr kern="1200">
        <a:solidFill>
          <a:schemeClr val="bg1"/>
        </a:solidFill>
        <a:latin typeface="Verdana" charset="0"/>
        <a:ea typeface="ＭＳ Ｐゴシック" charset="-128"/>
        <a:cs typeface="+mn-cs"/>
      </a:defRPr>
    </a:lvl7pPr>
    <a:lvl8pPr marL="3200400" algn="l" defTabSz="914400" rtl="0" eaLnBrk="1" latinLnBrk="0" hangingPunct="1">
      <a:defRPr kern="1200">
        <a:solidFill>
          <a:schemeClr val="bg1"/>
        </a:solidFill>
        <a:latin typeface="Verdana" charset="0"/>
        <a:ea typeface="ＭＳ Ｐゴシック" charset="-128"/>
        <a:cs typeface="+mn-cs"/>
      </a:defRPr>
    </a:lvl8pPr>
    <a:lvl9pPr marL="3657600" algn="l" defTabSz="914400" rtl="0" eaLnBrk="1" latinLnBrk="0" hangingPunct="1">
      <a:defRPr kern="1200">
        <a:solidFill>
          <a:schemeClr val="bg1"/>
        </a:solidFill>
        <a:latin typeface="Verdan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76" userDrawn="1">
          <p15:clr>
            <a:srgbClr val="A4A3A4"/>
          </p15:clr>
        </p15:guide>
        <p15:guide id="2" pos="21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B0F0"/>
    <a:srgbClr val="E46C0A"/>
    <a:srgbClr val="590744"/>
    <a:srgbClr val="B85808"/>
    <a:srgbClr val="942092"/>
    <a:srgbClr val="0070C0"/>
    <a:srgbClr val="FFFFFF"/>
    <a:srgbClr val="1563FF"/>
    <a:srgbClr val="D8AED7"/>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9" autoAdjust="0"/>
    <p:restoredTop sz="95482" autoAdjust="0"/>
  </p:normalViewPr>
  <p:slideViewPr>
    <p:cSldViewPr>
      <p:cViewPr varScale="1">
        <p:scale>
          <a:sx n="100" d="100"/>
          <a:sy n="100" d="100"/>
        </p:scale>
        <p:origin x="1704" y="90"/>
      </p:cViewPr>
      <p:guideLst>
        <p:guide orient="horz" pos="2160"/>
        <p:guide pos="2880"/>
      </p:guideLst>
    </p:cSldViewPr>
  </p:slideViewPr>
  <p:outlineViewPr>
    <p:cViewPr varScale="1">
      <p:scale>
        <a:sx n="170" d="200"/>
        <a:sy n="170" d="200"/>
      </p:scale>
      <p:origin x="0" y="-14136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78" d="100"/>
          <a:sy n="78" d="100"/>
        </p:scale>
        <p:origin x="3978" y="96"/>
      </p:cViewPr>
      <p:guideLst>
        <p:guide orient="horz" pos="2876"/>
        <p:guide pos="215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AutoShape 1"/>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312" tIns="45656" rIns="91312" bIns="45656" anchor="ctr"/>
          <a:lstStyle/>
          <a:p>
            <a:pPr>
              <a:buClr>
                <a:srgbClr val="000000"/>
              </a:buClr>
              <a:buSzPct val="100000"/>
              <a:buFont typeface="Times New Roman" charset="0"/>
              <a:buNone/>
            </a:pPr>
            <a:endParaRPr lang="fr-FR" altLang="en-US"/>
          </a:p>
        </p:txBody>
      </p:sp>
      <p:sp>
        <p:nvSpPr>
          <p:cNvPr id="31747" name="Text Box 2"/>
          <p:cNvSpPr txBox="1">
            <a:spLocks noChangeArrowheads="1"/>
          </p:cNvSpPr>
          <p:nvPr/>
        </p:nvSpPr>
        <p:spPr bwMode="auto">
          <a:xfrm>
            <a:off x="0" y="0"/>
            <a:ext cx="2945448" cy="4962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312" tIns="45656" rIns="91312" bIns="45656" anchor="ctr"/>
          <a:lstStyle/>
          <a:p>
            <a:pPr>
              <a:buClr>
                <a:srgbClr val="000000"/>
              </a:buClr>
              <a:buSzPct val="100000"/>
              <a:buFont typeface="Times New Roman" charset="0"/>
              <a:buNone/>
            </a:pPr>
            <a:endParaRPr lang="fr-FR" altLang="en-US"/>
          </a:p>
        </p:txBody>
      </p:sp>
      <p:sp>
        <p:nvSpPr>
          <p:cNvPr id="31748" name="Text Box 3"/>
          <p:cNvSpPr txBox="1">
            <a:spLocks noChangeArrowheads="1"/>
          </p:cNvSpPr>
          <p:nvPr/>
        </p:nvSpPr>
        <p:spPr bwMode="auto">
          <a:xfrm>
            <a:off x="3850643" y="0"/>
            <a:ext cx="2945448" cy="4962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312" tIns="45656" rIns="91312" bIns="45656" anchor="ctr"/>
          <a:lstStyle/>
          <a:p>
            <a:pPr>
              <a:buClr>
                <a:srgbClr val="000000"/>
              </a:buClr>
              <a:buSzPct val="100000"/>
              <a:buFont typeface="Times New Roman" charset="0"/>
              <a:buNone/>
            </a:pPr>
            <a:endParaRPr lang="fr-FR" altLang="en-US"/>
          </a:p>
        </p:txBody>
      </p:sp>
      <p:sp>
        <p:nvSpPr>
          <p:cNvPr id="31749" name="Rectangle 4"/>
          <p:cNvSpPr>
            <a:spLocks noGrp="1" noRot="1" noChangeAspect="1" noChangeArrowheads="1"/>
          </p:cNvSpPr>
          <p:nvPr>
            <p:ph type="sldImg"/>
          </p:nvPr>
        </p:nvSpPr>
        <p:spPr bwMode="auto">
          <a:xfrm>
            <a:off x="920750" y="744538"/>
            <a:ext cx="4959350" cy="3719512"/>
          </a:xfrm>
          <a:prstGeom prst="rect">
            <a:avLst/>
          </a:prstGeom>
          <a:noFill/>
          <a:ln w="9360" cap="sq">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 name="Rectangle 5"/>
          <p:cNvSpPr>
            <a:spLocks noGrp="1" noChangeArrowheads="1"/>
          </p:cNvSpPr>
          <p:nvPr>
            <p:ph type="body"/>
          </p:nvPr>
        </p:nvSpPr>
        <p:spPr bwMode="auto">
          <a:xfrm>
            <a:off x="680086" y="4713608"/>
            <a:ext cx="5435920" cy="44662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12" tIns="45656" rIns="91312" bIns="45656" numCol="1" anchor="t" anchorCtr="0" compatLnSpc="1">
            <a:prstTxWarp prst="textNoShape">
              <a:avLst/>
            </a:prstTxWarp>
          </a:bodyPr>
          <a:lstStyle/>
          <a:p>
            <a:pPr lvl="0"/>
            <a:endParaRPr lang="fr-FR" altLang="fr-FR" noProof="0"/>
          </a:p>
        </p:txBody>
      </p:sp>
      <p:sp>
        <p:nvSpPr>
          <p:cNvPr id="19462" name="Rectangle 6"/>
          <p:cNvSpPr>
            <a:spLocks noGrp="1" noChangeArrowheads="1"/>
          </p:cNvSpPr>
          <p:nvPr>
            <p:ph type="ftr"/>
          </p:nvPr>
        </p:nvSpPr>
        <p:spPr bwMode="auto">
          <a:xfrm>
            <a:off x="0" y="9428800"/>
            <a:ext cx="2943863" cy="4946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12" tIns="45656" rIns="91312" bIns="45656" numCol="1" anchor="b" anchorCtr="0" compatLnSpc="1">
            <a:prstTxWarp prst="textNoShape">
              <a:avLst/>
            </a:prstTxWarp>
          </a:bodyPr>
          <a:lstStyle>
            <a:lvl1pPr eaLnBrk="1" hangingPunct="1">
              <a:buClrTx/>
              <a:buSzPct val="100000"/>
              <a:buFontTx/>
              <a:buNone/>
              <a:tabLst>
                <a:tab pos="0" algn="l"/>
                <a:tab pos="913120" algn="l"/>
                <a:tab pos="1826240" algn="l"/>
                <a:tab pos="2739360" algn="l"/>
                <a:tab pos="3652479" algn="l"/>
                <a:tab pos="4565599" algn="l"/>
                <a:tab pos="5478719" algn="l"/>
                <a:tab pos="6391839" algn="l"/>
                <a:tab pos="7304959" algn="l"/>
                <a:tab pos="8218079" algn="l"/>
                <a:tab pos="9131198" algn="l"/>
                <a:tab pos="10044318" algn="l"/>
              </a:tabLst>
              <a:defRPr sz="1200">
                <a:solidFill>
                  <a:srgbClr val="000000"/>
                </a:solidFill>
                <a:latin typeface="Arial" panose="020B0604020202020204" pitchFamily="34" charset="0"/>
                <a:ea typeface="+mn-ea"/>
                <a:cs typeface="Arial" panose="020B0604020202020204" pitchFamily="34" charset="0"/>
              </a:defRPr>
            </a:lvl1pPr>
          </a:lstStyle>
          <a:p>
            <a:pPr>
              <a:defRPr/>
            </a:pPr>
            <a:r>
              <a:rPr lang="fr-FR" altLang="fr-FR"/>
              <a:t>Groupe          Evaluation AERES          13-14 janvier 2011</a:t>
            </a:r>
          </a:p>
        </p:txBody>
      </p:sp>
      <p:sp>
        <p:nvSpPr>
          <p:cNvPr id="19463" name="Rectangle 7"/>
          <p:cNvSpPr>
            <a:spLocks noGrp="1" noChangeArrowheads="1"/>
          </p:cNvSpPr>
          <p:nvPr>
            <p:ph type="sldNum"/>
          </p:nvPr>
        </p:nvSpPr>
        <p:spPr bwMode="auto">
          <a:xfrm>
            <a:off x="3850643" y="9428800"/>
            <a:ext cx="2943862" cy="4946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12" tIns="45656" rIns="91312" bIns="45656" numCol="1" anchor="b" anchorCtr="0" compatLnSpc="1">
            <a:prstTxWarp prst="textNoShape">
              <a:avLst/>
            </a:prstTxWarp>
          </a:bodyPr>
          <a:lstStyle>
            <a:lvl1pPr algn="r" eaLnBrk="1" hangingPunct="1">
              <a:buSzPct val="100000"/>
              <a:tabLst>
                <a:tab pos="0" algn="l"/>
                <a:tab pos="913120" algn="l"/>
                <a:tab pos="1826240" algn="l"/>
                <a:tab pos="2739360" algn="l"/>
                <a:tab pos="3652479" algn="l"/>
                <a:tab pos="4565599" algn="l"/>
                <a:tab pos="5478719" algn="l"/>
                <a:tab pos="6391839" algn="l"/>
                <a:tab pos="7304959" algn="l"/>
                <a:tab pos="8218079" algn="l"/>
                <a:tab pos="9131198" algn="l"/>
                <a:tab pos="10044318" algn="l"/>
              </a:tabLst>
              <a:defRPr sz="1200">
                <a:solidFill>
                  <a:srgbClr val="000000"/>
                </a:solidFill>
                <a:latin typeface="Arial" panose="020B0604020202020204" pitchFamily="34" charset="0"/>
                <a:ea typeface="ＭＳ Ｐゴシック" panose="020B0600070205080204" pitchFamily="34" charset="-128"/>
                <a:cs typeface="Arial" panose="020B0604020202020204" pitchFamily="34" charset="0"/>
              </a:defRPr>
            </a:lvl1pPr>
          </a:lstStyle>
          <a:p>
            <a:pPr>
              <a:defRPr/>
            </a:pPr>
            <a:fld id="{CC47D3DB-D2E3-DC46-A2AB-9484D0453C3E}" type="slidenum">
              <a:rPr lang="fr-FR" altLang="fr-FR"/>
              <a:pPr>
                <a:defRPr/>
              </a:pPr>
              <a:t>‹N°›</a:t>
            </a:fld>
            <a:endParaRPr lang="fr-FR" altLang="fr-FR"/>
          </a:p>
        </p:txBody>
      </p:sp>
    </p:spTree>
    <p:extLst>
      <p:ext uri="{BB962C8B-B14F-4D97-AF65-F5344CB8AC3E}">
        <p14:creationId xmlns:p14="http://schemas.microsoft.com/office/powerpoint/2010/main" val="3764509989"/>
      </p:ext>
    </p:extLst>
  </p:cSld>
  <p:clrMap bg1="lt1" tx1="dk1" bg2="lt2" tx2="dk2" accent1="accent1" accent2="accent2" accent3="accent3" accent4="accent4" accent5="accent5" accent6="accent6" hlink="hlink" folHlink="folHlink"/>
  <p:hf hdr="0" dt="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1</a:t>
            </a:fld>
            <a:endParaRPr lang="fr-FR" altLang="fr-FR"/>
          </a:p>
        </p:txBody>
      </p:sp>
    </p:spTree>
    <p:extLst>
      <p:ext uri="{BB962C8B-B14F-4D97-AF65-F5344CB8AC3E}">
        <p14:creationId xmlns:p14="http://schemas.microsoft.com/office/powerpoint/2010/main" val="264611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23</a:t>
            </a:fld>
            <a:endParaRPr lang="fr-FR" altLang="fr-FR"/>
          </a:p>
        </p:txBody>
      </p:sp>
    </p:spTree>
    <p:extLst>
      <p:ext uri="{BB962C8B-B14F-4D97-AF65-F5344CB8AC3E}">
        <p14:creationId xmlns:p14="http://schemas.microsoft.com/office/powerpoint/2010/main" val="133875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24</a:t>
            </a:fld>
            <a:endParaRPr lang="fr-FR" altLang="fr-FR"/>
          </a:p>
        </p:txBody>
      </p:sp>
    </p:spTree>
    <p:extLst>
      <p:ext uri="{BB962C8B-B14F-4D97-AF65-F5344CB8AC3E}">
        <p14:creationId xmlns:p14="http://schemas.microsoft.com/office/powerpoint/2010/main" val="338707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25</a:t>
            </a:fld>
            <a:endParaRPr lang="fr-FR" altLang="fr-FR"/>
          </a:p>
        </p:txBody>
      </p:sp>
    </p:spTree>
    <p:extLst>
      <p:ext uri="{BB962C8B-B14F-4D97-AF65-F5344CB8AC3E}">
        <p14:creationId xmlns:p14="http://schemas.microsoft.com/office/powerpoint/2010/main" val="80199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26</a:t>
            </a:fld>
            <a:endParaRPr lang="fr-FR" altLang="fr-FR"/>
          </a:p>
        </p:txBody>
      </p:sp>
    </p:spTree>
    <p:extLst>
      <p:ext uri="{BB962C8B-B14F-4D97-AF65-F5344CB8AC3E}">
        <p14:creationId xmlns:p14="http://schemas.microsoft.com/office/powerpoint/2010/main" val="271684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28</a:t>
            </a:fld>
            <a:endParaRPr lang="fr-FR" altLang="fr-FR"/>
          </a:p>
        </p:txBody>
      </p:sp>
    </p:spTree>
    <p:extLst>
      <p:ext uri="{BB962C8B-B14F-4D97-AF65-F5344CB8AC3E}">
        <p14:creationId xmlns:p14="http://schemas.microsoft.com/office/powerpoint/2010/main" val="2200341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Trouver un moyen d’améliorer le processus de réalisation </a:t>
            </a:r>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29</a:t>
            </a:fld>
            <a:endParaRPr lang="fr-FR" altLang="fr-FR"/>
          </a:p>
        </p:txBody>
      </p:sp>
    </p:spTree>
    <p:extLst>
      <p:ext uri="{BB962C8B-B14F-4D97-AF65-F5344CB8AC3E}">
        <p14:creationId xmlns:p14="http://schemas.microsoft.com/office/powerpoint/2010/main" val="406141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30</a:t>
            </a:fld>
            <a:endParaRPr lang="fr-FR" altLang="fr-FR"/>
          </a:p>
        </p:txBody>
      </p:sp>
    </p:spTree>
    <p:extLst>
      <p:ext uri="{BB962C8B-B14F-4D97-AF65-F5344CB8AC3E}">
        <p14:creationId xmlns:p14="http://schemas.microsoft.com/office/powerpoint/2010/main" val="2249454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31</a:t>
            </a:fld>
            <a:endParaRPr lang="fr-FR" altLang="fr-FR"/>
          </a:p>
        </p:txBody>
      </p:sp>
    </p:spTree>
    <p:extLst>
      <p:ext uri="{BB962C8B-B14F-4D97-AF65-F5344CB8AC3E}">
        <p14:creationId xmlns:p14="http://schemas.microsoft.com/office/powerpoint/2010/main" val="623959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35</a:t>
            </a:fld>
            <a:endParaRPr lang="fr-FR" altLang="fr-FR"/>
          </a:p>
        </p:txBody>
      </p:sp>
    </p:spTree>
    <p:extLst>
      <p:ext uri="{BB962C8B-B14F-4D97-AF65-F5344CB8AC3E}">
        <p14:creationId xmlns:p14="http://schemas.microsoft.com/office/powerpoint/2010/main" val="240300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36</a:t>
            </a:fld>
            <a:endParaRPr lang="fr-FR" altLang="fr-FR"/>
          </a:p>
        </p:txBody>
      </p:sp>
    </p:spTree>
    <p:extLst>
      <p:ext uri="{BB962C8B-B14F-4D97-AF65-F5344CB8AC3E}">
        <p14:creationId xmlns:p14="http://schemas.microsoft.com/office/powerpoint/2010/main" val="289889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DF839C-5C37-554C-ADDF-14DA6086E6E5}" type="slidenum">
              <a:rPr lang="fr-FR" altLang="fr-FR" smtClean="0"/>
              <a:pPr>
                <a:defRPr/>
              </a:pPr>
              <a:t>2</a:t>
            </a:fld>
            <a:endParaRPr lang="fr-FR" altLang="fr-FR"/>
          </a:p>
        </p:txBody>
      </p:sp>
      <p:sp>
        <p:nvSpPr>
          <p:cNvPr id="5" name="Espace réservé du pied de page 4">
            <a:extLst>
              <a:ext uri="{FF2B5EF4-FFF2-40B4-BE49-F238E27FC236}">
                <a16:creationId xmlns:a16="http://schemas.microsoft.com/office/drawing/2014/main" id="{294A1EC2-AEF8-4218-A556-D14D2C3DB68C}"/>
              </a:ext>
            </a:extLst>
          </p:cNvPr>
          <p:cNvSpPr>
            <a:spLocks noGrp="1"/>
          </p:cNvSpPr>
          <p:nvPr>
            <p:ph type="ftr" sz="quarter" idx="4"/>
          </p:nvPr>
        </p:nvSpPr>
        <p:spPr/>
        <p:txBody>
          <a:bodyPr/>
          <a:lstStyle/>
          <a:p>
            <a:pPr>
              <a:defRPr/>
            </a:pPr>
            <a:r>
              <a:rPr lang="fr-FR" altLang="en-FR"/>
              <a:t>31/05/2023</a:t>
            </a:r>
          </a:p>
        </p:txBody>
      </p:sp>
    </p:spTree>
    <p:extLst>
      <p:ext uri="{BB962C8B-B14F-4D97-AF65-F5344CB8AC3E}">
        <p14:creationId xmlns:p14="http://schemas.microsoft.com/office/powerpoint/2010/main" val="4214578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37</a:t>
            </a:fld>
            <a:endParaRPr lang="fr-FR" altLang="fr-FR"/>
          </a:p>
        </p:txBody>
      </p:sp>
    </p:spTree>
    <p:extLst>
      <p:ext uri="{BB962C8B-B14F-4D97-AF65-F5344CB8AC3E}">
        <p14:creationId xmlns:p14="http://schemas.microsoft.com/office/powerpoint/2010/main" val="1578962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38</a:t>
            </a:fld>
            <a:endParaRPr lang="fr-FR" altLang="fr-FR"/>
          </a:p>
        </p:txBody>
      </p:sp>
    </p:spTree>
    <p:extLst>
      <p:ext uri="{BB962C8B-B14F-4D97-AF65-F5344CB8AC3E}">
        <p14:creationId xmlns:p14="http://schemas.microsoft.com/office/powerpoint/2010/main" val="1104806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39</a:t>
            </a:fld>
            <a:endParaRPr lang="fr-FR" altLang="fr-FR"/>
          </a:p>
        </p:txBody>
      </p:sp>
    </p:spTree>
    <p:extLst>
      <p:ext uri="{BB962C8B-B14F-4D97-AF65-F5344CB8AC3E}">
        <p14:creationId xmlns:p14="http://schemas.microsoft.com/office/powerpoint/2010/main" val="1278848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40</a:t>
            </a:fld>
            <a:endParaRPr lang="fr-FR" altLang="fr-FR"/>
          </a:p>
        </p:txBody>
      </p:sp>
    </p:spTree>
    <p:extLst>
      <p:ext uri="{BB962C8B-B14F-4D97-AF65-F5344CB8AC3E}">
        <p14:creationId xmlns:p14="http://schemas.microsoft.com/office/powerpoint/2010/main" val="1975359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41</a:t>
            </a:fld>
            <a:endParaRPr lang="fr-FR" altLang="fr-FR"/>
          </a:p>
        </p:txBody>
      </p:sp>
    </p:spTree>
    <p:extLst>
      <p:ext uri="{BB962C8B-B14F-4D97-AF65-F5344CB8AC3E}">
        <p14:creationId xmlns:p14="http://schemas.microsoft.com/office/powerpoint/2010/main" val="306564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42</a:t>
            </a:fld>
            <a:endParaRPr lang="fr-FR" altLang="fr-FR"/>
          </a:p>
        </p:txBody>
      </p:sp>
    </p:spTree>
    <p:extLst>
      <p:ext uri="{BB962C8B-B14F-4D97-AF65-F5344CB8AC3E}">
        <p14:creationId xmlns:p14="http://schemas.microsoft.com/office/powerpoint/2010/main" val="2377802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A0C3B19B-D766-4BAB-B96F-AA3E55E844FF}" type="slidenum">
              <a:rPr lang="fr-FR"/>
              <a:pPr/>
              <a:t>3</a:t>
            </a:fld>
            <a:endParaRPr lang="fr-FR"/>
          </a:p>
        </p:txBody>
      </p:sp>
      <p:sp>
        <p:nvSpPr>
          <p:cNvPr id="4099" name="Rectangle 2"/>
          <p:cNvSpPr>
            <a:spLocks noGrp="1" noRot="1" noChangeAspect="1" noChangeArrowheads="1" noTextEdit="1"/>
          </p:cNvSpPr>
          <p:nvPr>
            <p:ph type="sldImg"/>
          </p:nvPr>
        </p:nvSpPr>
        <p:spPr>
          <a:xfrm>
            <a:off x="920750" y="744538"/>
            <a:ext cx="4960938" cy="3721100"/>
          </a:xfrm>
          <a:ln/>
        </p:spPr>
      </p:sp>
      <p:sp>
        <p:nvSpPr>
          <p:cNvPr id="410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4</a:t>
            </a:fld>
            <a:endParaRPr lang="fr-FR" altLang="fr-FR"/>
          </a:p>
        </p:txBody>
      </p:sp>
    </p:spTree>
    <p:extLst>
      <p:ext uri="{BB962C8B-B14F-4D97-AF65-F5344CB8AC3E}">
        <p14:creationId xmlns:p14="http://schemas.microsoft.com/office/powerpoint/2010/main" val="226150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5</a:t>
            </a:fld>
            <a:endParaRPr lang="fr-FR" altLang="fr-FR"/>
          </a:p>
        </p:txBody>
      </p:sp>
    </p:spTree>
    <p:extLst>
      <p:ext uri="{BB962C8B-B14F-4D97-AF65-F5344CB8AC3E}">
        <p14:creationId xmlns:p14="http://schemas.microsoft.com/office/powerpoint/2010/main" val="389943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6</a:t>
            </a:fld>
            <a:endParaRPr lang="fr-FR" altLang="fr-FR"/>
          </a:p>
        </p:txBody>
      </p:sp>
    </p:spTree>
    <p:extLst>
      <p:ext uri="{BB962C8B-B14F-4D97-AF65-F5344CB8AC3E}">
        <p14:creationId xmlns:p14="http://schemas.microsoft.com/office/powerpoint/2010/main" val="315564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p:nvPr>
        </p:nvSpPr>
        <p:spPr/>
        <p:txBody>
          <a:bodyPr/>
          <a:lstStyle/>
          <a:p>
            <a:pPr>
              <a:defRPr/>
            </a:pPr>
            <a:r>
              <a:rPr lang="fr-FR" altLang="fr-FR"/>
              <a:t>Groupe          Evaluation AERES          13-14 janvier 2011</a:t>
            </a:r>
          </a:p>
        </p:txBody>
      </p:sp>
      <p:sp>
        <p:nvSpPr>
          <p:cNvPr id="5" name="Espace réservé du numéro de diapositive 4"/>
          <p:cNvSpPr>
            <a:spLocks noGrp="1"/>
          </p:cNvSpPr>
          <p:nvPr>
            <p:ph type="sldNum"/>
          </p:nvPr>
        </p:nvSpPr>
        <p:spPr/>
        <p:txBody>
          <a:bodyPr/>
          <a:lstStyle/>
          <a:p>
            <a:pPr>
              <a:defRPr/>
            </a:pPr>
            <a:fld id="{CC47D3DB-D2E3-DC46-A2AB-9484D0453C3E}" type="slidenum">
              <a:rPr lang="fr-FR" altLang="fr-FR" smtClean="0"/>
              <a:pPr>
                <a:defRPr/>
              </a:pPr>
              <a:t>8</a:t>
            </a:fld>
            <a:endParaRPr lang="fr-FR" altLang="fr-FR"/>
          </a:p>
        </p:txBody>
      </p:sp>
    </p:spTree>
    <p:extLst>
      <p:ext uri="{BB962C8B-B14F-4D97-AF65-F5344CB8AC3E}">
        <p14:creationId xmlns:p14="http://schemas.microsoft.com/office/powerpoint/2010/main" val="416043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39F001C-5D70-4492-A149-D9C1FE14DFCE}" type="slidenum">
              <a:rPr lang="fr-FR" smtClean="0"/>
              <a:t>13</a:t>
            </a:fld>
            <a:endParaRPr lang="fr-FR"/>
          </a:p>
        </p:txBody>
      </p:sp>
    </p:spTree>
    <p:extLst>
      <p:ext uri="{BB962C8B-B14F-4D97-AF65-F5344CB8AC3E}">
        <p14:creationId xmlns:p14="http://schemas.microsoft.com/office/powerpoint/2010/main" val="412699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39F001C-5D70-4492-A149-D9C1FE14DFCE}" type="slidenum">
              <a:rPr lang="fr-FR" smtClean="0"/>
              <a:t>16</a:t>
            </a:fld>
            <a:endParaRPr lang="fr-FR"/>
          </a:p>
        </p:txBody>
      </p:sp>
    </p:spTree>
    <p:extLst>
      <p:ext uri="{BB962C8B-B14F-4D97-AF65-F5344CB8AC3E}">
        <p14:creationId xmlns:p14="http://schemas.microsoft.com/office/powerpoint/2010/main" val="4333406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5400">
                <a:solidFill>
                  <a:srgbClr val="00B0F0"/>
                </a:solidFill>
              </a:defRPr>
            </a:lvl1pPr>
          </a:lstStyle>
          <a:p>
            <a:r>
              <a:rPr lang="fr-FR"/>
              <a:t>Modifiez le style du titre</a:t>
            </a:r>
            <a:endParaRPr lang="fr-FR" dirty="0"/>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solidFill>
                  <a:schemeClr val="bg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Rectangle 3"/>
          <p:cNvSpPr>
            <a:spLocks noGrp="1" noChangeArrowheads="1"/>
          </p:cNvSpPr>
          <p:nvPr>
            <p:ph type="dt" idx="10"/>
          </p:nvPr>
        </p:nvSpPr>
        <p:spPr>
          <a:ln/>
        </p:spPr>
        <p:txBody>
          <a:bodyPr/>
          <a:lstStyle>
            <a:lvl1pPr>
              <a:defRPr/>
            </a:lvl1pPr>
          </a:lstStyle>
          <a:p>
            <a:pPr>
              <a:defRPr/>
            </a:pPr>
            <a:r>
              <a:rPr lang="fr-FR" altLang="fr-FR"/>
              <a:t>23/01/2024 - SAS</a:t>
            </a:r>
            <a:endParaRPr lang="fr-FR" altLang="fr-FR" dirty="0"/>
          </a:p>
        </p:txBody>
      </p:sp>
      <p:sp>
        <p:nvSpPr>
          <p:cNvPr id="5" name="Rectangle 4"/>
          <p:cNvSpPr>
            <a:spLocks noGrp="1" noChangeArrowheads="1"/>
          </p:cNvSpPr>
          <p:nvPr>
            <p:ph type="ftr" idx="11"/>
          </p:nvPr>
        </p:nvSpPr>
        <p:spPr>
          <a:ln/>
        </p:spPr>
        <p:txBody>
          <a:bodyPr/>
          <a:lstStyle>
            <a:lvl1pPr>
              <a:defRPr/>
            </a:lvl1pPr>
          </a:lstStyle>
          <a:p>
            <a:pPr>
              <a:defRPr/>
            </a:pPr>
            <a:r>
              <a:rPr lang="fr-FR" altLang="fr-FR"/>
              <a:t>Réunion Générale CPPM</a:t>
            </a:r>
            <a:endParaRPr lang="fr-FR" altLang="fr-FR" dirty="0"/>
          </a:p>
        </p:txBody>
      </p:sp>
      <p:sp>
        <p:nvSpPr>
          <p:cNvPr id="6" name="Rectangle 5"/>
          <p:cNvSpPr>
            <a:spLocks noGrp="1" noChangeArrowheads="1"/>
          </p:cNvSpPr>
          <p:nvPr>
            <p:ph type="sldNum" idx="12"/>
          </p:nvPr>
        </p:nvSpPr>
        <p:spPr>
          <a:ln/>
        </p:spPr>
        <p:txBody>
          <a:bodyPr/>
          <a:lstStyle>
            <a:lvl1pPr>
              <a:defRPr/>
            </a:lvl1pPr>
          </a:lstStyle>
          <a:p>
            <a:pPr>
              <a:defRPr/>
            </a:pPr>
            <a:fld id="{73FCF931-5CF2-7942-92A9-AACEE2BC712C}" type="slidenum">
              <a:rPr lang="fr-FR" altLang="fr-FR"/>
              <a:pPr>
                <a:defRPr/>
              </a:pPr>
              <a:t>‹N°›</a:t>
            </a:fld>
            <a:endParaRPr lang="fr-FR" altLang="fr-FR"/>
          </a:p>
        </p:txBody>
      </p:sp>
      <p:pic>
        <p:nvPicPr>
          <p:cNvPr id="8" name="Picture 3"/>
          <p:cNvPicPr>
            <a:picLocks noChangeAspect="1" noChangeArrowheads="1"/>
          </p:cNvPicPr>
          <p:nvPr userDrawn="1"/>
        </p:nvPicPr>
        <p:blipFill>
          <a:blip r:embed="rId2">
            <a:alphaModFix amt="78000"/>
            <a:extLst>
              <a:ext uri="{BEBA8EAE-BF5A-486C-A8C5-ECC9F3942E4B}">
                <a14:imgProps xmlns:a14="http://schemas.microsoft.com/office/drawing/2010/main">
                  <a14:imgLayer r:embed="rId3">
                    <a14:imgEffect>
                      <a14:colorTemperature colorTemp="5964"/>
                    </a14:imgEffect>
                    <a14:imgEffect>
                      <a14:saturation sat="123000"/>
                    </a14:imgEffect>
                  </a14:imgLayer>
                </a14:imgProps>
              </a:ext>
              <a:ext uri="{28A0092B-C50C-407E-A947-70E740481C1C}">
                <a14:useLocalDpi xmlns:a14="http://schemas.microsoft.com/office/drawing/2010/main" val="0"/>
              </a:ext>
            </a:extLst>
          </a:blip>
          <a:srcRect/>
          <a:stretch>
            <a:fillRect/>
          </a:stretch>
        </p:blipFill>
        <p:spPr bwMode="auto">
          <a:xfrm>
            <a:off x="0" y="-1"/>
            <a:ext cx="971600" cy="17897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3"/>
          <p:cNvPicPr>
            <a:picLocks noChangeAspect="1" noChangeArrowheads="1"/>
          </p:cNvPicPr>
          <p:nvPr userDrawn="1"/>
        </p:nvPicPr>
        <p:blipFill>
          <a:blip r:embed="rId4">
            <a:extLst>
              <a:ext uri="{BEBA8EAE-BF5A-486C-A8C5-ECC9F3942E4B}">
                <a14:imgProps xmlns:a14="http://schemas.microsoft.com/office/drawing/2010/main">
                  <a14:imgLayer r:embed="rId3">
                    <a14:imgEffect>
                      <a14:colorTemperature colorTemp="4501"/>
                    </a14:imgEffect>
                  </a14:imgLayer>
                </a14:imgProps>
              </a:ext>
              <a:ext uri="{28A0092B-C50C-407E-A947-70E740481C1C}">
                <a14:useLocalDpi xmlns:a14="http://schemas.microsoft.com/office/drawing/2010/main" val="0"/>
              </a:ext>
            </a:extLst>
          </a:blip>
          <a:srcRect/>
          <a:stretch>
            <a:fillRect/>
          </a:stretch>
        </p:blipFill>
        <p:spPr bwMode="auto">
          <a:xfrm>
            <a:off x="0" y="0"/>
            <a:ext cx="723900" cy="13335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 name="Picture 3"/>
          <p:cNvPicPr>
            <a:picLocks noChangeAspect="1" noChangeArrowheads="1"/>
          </p:cNvPicPr>
          <p:nvPr userDrawn="1"/>
        </p:nvPicPr>
        <p:blipFill>
          <a:blip r:embed="rId5" cstate="print">
            <a:alphaModFix/>
            <a:extLst>
              <a:ext uri="{28A0092B-C50C-407E-A947-70E740481C1C}">
                <a14:useLocalDpi xmlns:a14="http://schemas.microsoft.com/office/drawing/2010/main" val="0"/>
              </a:ext>
            </a:extLst>
          </a:blip>
          <a:srcRect/>
          <a:stretch>
            <a:fillRect/>
          </a:stretch>
        </p:blipFill>
        <p:spPr bwMode="auto">
          <a:xfrm>
            <a:off x="0" y="6003"/>
            <a:ext cx="529136" cy="974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104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5"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6" name="Rectangle 5"/>
          <p:cNvSpPr>
            <a:spLocks noGrp="1" noChangeArrowheads="1"/>
          </p:cNvSpPr>
          <p:nvPr>
            <p:ph type="sldNum" idx="12"/>
          </p:nvPr>
        </p:nvSpPr>
        <p:spPr>
          <a:ln/>
        </p:spPr>
        <p:txBody>
          <a:bodyPr/>
          <a:lstStyle>
            <a:lvl1pPr>
              <a:defRPr/>
            </a:lvl1pPr>
          </a:lstStyle>
          <a:p>
            <a:pPr>
              <a:defRPr/>
            </a:pPr>
            <a:fld id="{F4EFEB23-35BB-B148-8AC1-83B7EBAF10C9}" type="slidenum">
              <a:rPr lang="fr-FR" altLang="fr-FR"/>
              <a:pPr>
                <a:defRPr/>
              </a:pPr>
              <a:t>‹N°›</a:t>
            </a:fld>
            <a:endParaRPr lang="fr-FR" altLang="fr-FR"/>
          </a:p>
        </p:txBody>
      </p:sp>
    </p:spTree>
    <p:extLst>
      <p:ext uri="{BB962C8B-B14F-4D97-AF65-F5344CB8AC3E}">
        <p14:creationId xmlns:p14="http://schemas.microsoft.com/office/powerpoint/2010/main" val="989877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5813" cy="584993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4993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5"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6" name="Rectangle 5"/>
          <p:cNvSpPr>
            <a:spLocks noGrp="1" noChangeArrowheads="1"/>
          </p:cNvSpPr>
          <p:nvPr>
            <p:ph type="sldNum" idx="12"/>
          </p:nvPr>
        </p:nvSpPr>
        <p:spPr>
          <a:ln/>
        </p:spPr>
        <p:txBody>
          <a:bodyPr/>
          <a:lstStyle>
            <a:lvl1pPr>
              <a:defRPr/>
            </a:lvl1pPr>
          </a:lstStyle>
          <a:p>
            <a:pPr>
              <a:defRPr/>
            </a:pPr>
            <a:fld id="{6B967219-517C-8B43-BF80-BBAF27F9CA8B}" type="slidenum">
              <a:rPr lang="fr-FR" altLang="fr-FR"/>
              <a:pPr>
                <a:defRPr/>
              </a:pPr>
              <a:t>‹N°›</a:t>
            </a:fld>
            <a:endParaRPr lang="fr-FR" altLang="fr-FR"/>
          </a:p>
        </p:txBody>
      </p:sp>
    </p:spTree>
    <p:extLst>
      <p:ext uri="{BB962C8B-B14F-4D97-AF65-F5344CB8AC3E}">
        <p14:creationId xmlns:p14="http://schemas.microsoft.com/office/powerpoint/2010/main" val="317245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position personnalisée1">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323528" y="1196752"/>
            <a:ext cx="8496944" cy="5112568"/>
          </a:xfrm>
          <a:prstGeom prst="rect">
            <a:avLst/>
          </a:prstGeom>
        </p:spPr>
        <p:txBody>
          <a:bodyPr/>
          <a:lstStyle>
            <a:lvl1pPr>
              <a:buClr>
                <a:srgbClr val="D84800"/>
              </a:buClr>
              <a:defRPr sz="2400" b="0">
                <a:solidFill>
                  <a:srgbClr val="1F497D"/>
                </a:solidFill>
                <a:latin typeface="Helvetica Neue"/>
                <a:cs typeface="Helvetica Neue"/>
              </a:defRPr>
            </a:lvl1pPr>
            <a:lvl2pPr>
              <a:buClr>
                <a:srgbClr val="D84800"/>
              </a:buClr>
              <a:defRPr sz="2000">
                <a:solidFill>
                  <a:srgbClr val="1F497D"/>
                </a:solidFill>
                <a:latin typeface="Helvetica Neue"/>
                <a:cs typeface="Helvetica Neue"/>
              </a:defRPr>
            </a:lvl2pPr>
            <a:lvl3pPr>
              <a:buClr>
                <a:srgbClr val="D84800"/>
              </a:buClr>
              <a:defRPr sz="1800">
                <a:solidFill>
                  <a:srgbClr val="1F497D"/>
                </a:solidFill>
                <a:latin typeface="Helvetica Neue"/>
                <a:cs typeface="Helvetica Neue"/>
              </a:defRPr>
            </a:lvl3pPr>
            <a:lvl4pPr>
              <a:buClr>
                <a:srgbClr val="D84800"/>
              </a:buClr>
              <a:defRPr sz="1600">
                <a:solidFill>
                  <a:srgbClr val="1F497D"/>
                </a:solidFill>
                <a:latin typeface="Helvetica Neue"/>
                <a:cs typeface="Helvetica Neue"/>
              </a:defRPr>
            </a:lvl4pPr>
            <a:lvl5pPr>
              <a:buClr>
                <a:srgbClr val="D84800"/>
              </a:buClr>
              <a:defRPr sz="1400">
                <a:solidFill>
                  <a:srgbClr val="1F497D"/>
                </a:solidFill>
                <a:latin typeface="Helvetica Neue"/>
                <a:cs typeface="Helvetica Neue"/>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titre 10"/>
          <p:cNvSpPr>
            <a:spLocks noGrp="1"/>
          </p:cNvSpPr>
          <p:nvPr>
            <p:ph type="title"/>
          </p:nvPr>
        </p:nvSpPr>
        <p:spPr bwMode="auto">
          <a:xfrm>
            <a:off x="1835696" y="115888"/>
            <a:ext cx="7308304" cy="638175"/>
          </a:xfrm>
          <a:prstGeom prst="rect">
            <a:avLst/>
          </a:prstGeom>
          <a:noFill/>
          <a:ln>
            <a:noFill/>
          </a:ln>
        </p:spPr>
        <p:txBody>
          <a:bodyPr/>
          <a:lstStyle/>
          <a:p>
            <a:pPr lvl="0"/>
            <a:r>
              <a:rPr lang="fr-FR" altLang="fr-FR" dirty="0"/>
              <a:t>Modifiez le style du titre</a:t>
            </a:r>
          </a:p>
        </p:txBody>
      </p:sp>
    </p:spTree>
    <p:extLst>
      <p:ext uri="{BB962C8B-B14F-4D97-AF65-F5344CB8AC3E}">
        <p14:creationId xmlns:p14="http://schemas.microsoft.com/office/powerpoint/2010/main" val="104983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n modèl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072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7" name="Image 18" descr="Groupe CPPM complet 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5101" y="2160588"/>
            <a:ext cx="6273800" cy="2260600"/>
          </a:xfrm>
          <a:prstGeom prst="rect">
            <a:avLst/>
          </a:prstGeom>
          <a:noFill/>
          <a:ln w="9525">
            <a:noFill/>
            <a:miter lim="800000"/>
            <a:headEnd/>
            <a:tailEnd/>
          </a:ln>
        </p:spPr>
      </p:pic>
      <p:sp>
        <p:nvSpPr>
          <p:cNvPr id="8" name="Rectangle 19"/>
          <p:cNvSpPr>
            <a:spLocks noChangeArrowheads="1"/>
          </p:cNvSpPr>
          <p:nvPr userDrawn="1"/>
        </p:nvSpPr>
        <p:spPr bwMode="auto">
          <a:xfrm>
            <a:off x="1435101" y="4427539"/>
            <a:ext cx="6273800" cy="346249"/>
          </a:xfrm>
          <a:prstGeom prst="rect">
            <a:avLst/>
          </a:prstGeom>
          <a:noFill/>
          <a:ln w="9525">
            <a:noFill/>
            <a:miter lim="800000"/>
            <a:headEnd/>
            <a:tailEnd/>
          </a:ln>
        </p:spPr>
        <p:txBody>
          <a:bodyPr>
            <a:prstTxWarp prst="textNoShape">
              <a:avLst/>
            </a:prstTxWarp>
            <a:spAutoFit/>
          </a:bodyPr>
          <a:lstStyle/>
          <a:p>
            <a:pPr algn="ctr" defTabSz="342900"/>
            <a:r>
              <a:rPr lang="fr-FR" sz="1650" dirty="0">
                <a:solidFill>
                  <a:srgbClr val="1147AC"/>
                </a:solidFill>
                <a:latin typeface="Colobri" charset="0"/>
                <a:ea typeface="Cabin Bold" charset="0"/>
              </a:rPr>
              <a:t>EVALUATION AERES 12-13-14 JANVIER 2011</a:t>
            </a:r>
          </a:p>
        </p:txBody>
      </p:sp>
      <p:sp>
        <p:nvSpPr>
          <p:cNvPr id="9" name="ZoneTexte 20"/>
          <p:cNvSpPr txBox="1">
            <a:spLocks noChangeArrowheads="1"/>
          </p:cNvSpPr>
          <p:nvPr userDrawn="1"/>
        </p:nvSpPr>
        <p:spPr bwMode="auto">
          <a:xfrm>
            <a:off x="6342062" y="6477002"/>
            <a:ext cx="2657475" cy="209549"/>
          </a:xfrm>
          <a:prstGeom prst="rect">
            <a:avLst/>
          </a:prstGeom>
          <a:noFill/>
          <a:ln w="9525">
            <a:noFill/>
            <a:miter lim="800000"/>
            <a:headEnd/>
            <a:tailEnd/>
          </a:ln>
        </p:spPr>
        <p:txBody>
          <a:bodyPr wrap="none">
            <a:prstTxWarp prst="textNoShape">
              <a:avLst/>
            </a:prstTxWarp>
          </a:bodyPr>
          <a:lstStyle/>
          <a:p>
            <a:pPr algn="r" defTabSz="342900"/>
            <a:r>
              <a:rPr lang="fr-FR" sz="750" dirty="0">
                <a:solidFill>
                  <a:srgbClr val="1147AC"/>
                </a:solidFill>
                <a:latin typeface="Colibri" charset="0"/>
                <a:ea typeface="Cabin Bold" charset="0"/>
              </a:rPr>
              <a:t>Eric KAJFASZ</a:t>
            </a:r>
          </a:p>
        </p:txBody>
      </p:sp>
      <p:pic>
        <p:nvPicPr>
          <p:cNvPr id="10" name="Image 15" descr="cppm RVB.ai"/>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70800" y="-196850"/>
            <a:ext cx="1454150" cy="2058988"/>
          </a:xfrm>
          <a:prstGeom prst="rect">
            <a:avLst/>
          </a:prstGeom>
          <a:noFill/>
          <a:ln w="9525">
            <a:noFill/>
            <a:miter lim="800000"/>
            <a:headEnd/>
            <a:tailEnd/>
          </a:ln>
        </p:spPr>
      </p:pic>
      <p:pic>
        <p:nvPicPr>
          <p:cNvPr id="11" name="Image 11" descr="amu.ai"/>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282701" y="6048375"/>
            <a:ext cx="1593850" cy="622300"/>
          </a:xfrm>
          <a:prstGeom prst="rect">
            <a:avLst/>
          </a:prstGeom>
          <a:noFill/>
          <a:ln w="9525">
            <a:noFill/>
            <a:miter lim="800000"/>
            <a:headEnd/>
            <a:tailEnd/>
          </a:ln>
        </p:spPr>
      </p:pic>
      <p:pic>
        <p:nvPicPr>
          <p:cNvPr id="12" name="Image 12" descr="Logo cnrs.ai"/>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8264" y="6030913"/>
            <a:ext cx="1079500" cy="596900"/>
          </a:xfrm>
          <a:prstGeom prst="rect">
            <a:avLst/>
          </a:prstGeom>
          <a:noFill/>
          <a:ln w="9525">
            <a:noFill/>
            <a:miter lim="800000"/>
            <a:headEnd/>
            <a:tailEnd/>
          </a:ln>
        </p:spPr>
      </p:pic>
    </p:spTree>
    <p:extLst>
      <p:ext uri="{BB962C8B-B14F-4D97-AF65-F5344CB8AC3E}">
        <p14:creationId xmlns:p14="http://schemas.microsoft.com/office/powerpoint/2010/main" val="3742674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Rectangle 2"/>
          <p:cNvSpPr/>
          <p:nvPr userDrawn="1"/>
        </p:nvSpPr>
        <p:spPr>
          <a:xfrm>
            <a:off x="3149601" y="871538"/>
            <a:ext cx="3060700" cy="360362"/>
          </a:xfrm>
          <a:prstGeom prst="rect">
            <a:avLst/>
          </a:prstGeom>
          <a:solidFill>
            <a:srgbClr val="1147AC"/>
          </a:solidFill>
          <a:ln>
            <a:solidFill>
              <a:srgbClr val="1147AC"/>
            </a:solidFill>
          </a:ln>
          <a:effectLst/>
        </p:spPr>
        <p:style>
          <a:lnRef idx="1">
            <a:schemeClr val="accent1"/>
          </a:lnRef>
          <a:fillRef idx="3">
            <a:schemeClr val="accent1"/>
          </a:fillRef>
          <a:effectRef idx="2">
            <a:schemeClr val="accent1"/>
          </a:effectRef>
          <a:fontRef idx="minor">
            <a:schemeClr val="lt1"/>
          </a:fontRef>
        </p:style>
        <p:txBody>
          <a:bodyPr wrap="none" anchor="ctr"/>
          <a:lstStyle/>
          <a:p>
            <a:pPr algn="ctr" defTabSz="342900">
              <a:defRPr/>
            </a:pPr>
            <a:r>
              <a:rPr lang="fr-FR" sz="1650" dirty="0">
                <a:solidFill>
                  <a:prstClr val="white"/>
                </a:solidFill>
                <a:cs typeface="Calibri"/>
              </a:rPr>
              <a:t>PLAN DE PRESENTATION</a:t>
            </a:r>
          </a:p>
        </p:txBody>
      </p:sp>
      <p:pic>
        <p:nvPicPr>
          <p:cNvPr id="4" name="Image 15" descr="cppm RVB.ai"/>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99438" y="-163513"/>
            <a:ext cx="963612" cy="1363663"/>
          </a:xfrm>
          <a:prstGeom prst="rect">
            <a:avLst/>
          </a:prstGeom>
          <a:noFill/>
          <a:ln w="9525">
            <a:noFill/>
            <a:miter lim="800000"/>
            <a:headEnd/>
            <a:tailEnd/>
          </a:ln>
        </p:spPr>
      </p:pic>
      <p:sp>
        <p:nvSpPr>
          <p:cNvPr id="7" name="Rectangle 6"/>
          <p:cNvSpPr/>
          <p:nvPr userDrawn="1"/>
        </p:nvSpPr>
        <p:spPr>
          <a:xfrm>
            <a:off x="1354138" y="1938339"/>
            <a:ext cx="3192462" cy="3158557"/>
          </a:xfrm>
          <a:prstGeom prst="rect">
            <a:avLst/>
          </a:prstGeom>
        </p:spPr>
        <p:txBody>
          <a:bodyPr>
            <a:spAutoFit/>
          </a:bodyPr>
          <a:lstStyle/>
          <a:p>
            <a:pPr defTabSz="342900">
              <a:spcAft>
                <a:spcPts val="450"/>
              </a:spcAft>
              <a:defRPr/>
            </a:pPr>
            <a:r>
              <a:rPr lang="fr-FR" sz="1350" dirty="0">
                <a:solidFill>
                  <a:srgbClr val="1147AC"/>
                </a:solidFill>
                <a:cs typeface="Calibri"/>
              </a:rPr>
              <a:t>1. MISSION DU LABORATOIRE</a:t>
            </a:r>
          </a:p>
          <a:p>
            <a:pPr marL="135000" defTabSz="342900">
              <a:defRPr/>
            </a:pPr>
            <a:r>
              <a:rPr lang="fr-FR" sz="1125" dirty="0">
                <a:solidFill>
                  <a:prstClr val="black"/>
                </a:solidFill>
                <a:cs typeface="Calibri"/>
              </a:rPr>
              <a:t>• L’objectif final</a:t>
            </a:r>
          </a:p>
          <a:p>
            <a:pPr marL="135000" defTabSz="342900">
              <a:defRPr/>
            </a:pPr>
            <a:r>
              <a:rPr lang="fr-FR" sz="1125" dirty="0">
                <a:solidFill>
                  <a:prstClr val="black"/>
                </a:solidFill>
                <a:cs typeface="Calibri"/>
              </a:rPr>
              <a:t>• Relation client offre</a:t>
            </a:r>
          </a:p>
          <a:p>
            <a:pPr marL="135000" defTabSz="342900">
              <a:defRPr/>
            </a:pPr>
            <a:r>
              <a:rPr lang="fr-FR" sz="1125" dirty="0">
                <a:solidFill>
                  <a:prstClr val="black"/>
                </a:solidFill>
                <a:cs typeface="Calibri"/>
              </a:rPr>
              <a:t>• Un exemple concret</a:t>
            </a:r>
          </a:p>
          <a:p>
            <a:pPr marL="135000" defTabSz="342900">
              <a:defRPr/>
            </a:pPr>
            <a:endParaRPr lang="fr-FR" sz="1125" dirty="0">
              <a:solidFill>
                <a:prstClr val="black"/>
              </a:solidFill>
              <a:latin typeface="Cabin Regular"/>
              <a:cs typeface="Cabin Regular"/>
            </a:endParaRPr>
          </a:p>
          <a:p>
            <a:pPr defTabSz="342900">
              <a:spcAft>
                <a:spcPts val="450"/>
              </a:spcAft>
              <a:defRPr/>
            </a:pPr>
            <a:r>
              <a:rPr lang="fr-FR" sz="1350" dirty="0">
                <a:solidFill>
                  <a:srgbClr val="1147AC"/>
                </a:solidFill>
                <a:cs typeface="Calibri"/>
              </a:rPr>
              <a:t>2. ATLAS</a:t>
            </a:r>
          </a:p>
          <a:p>
            <a:pPr marL="135000" defTabSz="342900">
              <a:defRPr/>
            </a:pPr>
            <a:r>
              <a:rPr lang="fr-FR" sz="1125" dirty="0">
                <a:solidFill>
                  <a:prstClr val="black"/>
                </a:solidFill>
                <a:cs typeface="Calibri"/>
              </a:rPr>
              <a:t>• L’objectif final</a:t>
            </a:r>
          </a:p>
          <a:p>
            <a:pPr marL="135000" defTabSz="342900">
              <a:defRPr/>
            </a:pPr>
            <a:r>
              <a:rPr lang="fr-FR" sz="1125" dirty="0">
                <a:solidFill>
                  <a:prstClr val="black"/>
                </a:solidFill>
                <a:cs typeface="Calibri"/>
              </a:rPr>
              <a:t>• Relation client offre</a:t>
            </a:r>
          </a:p>
          <a:p>
            <a:pPr marL="135000" defTabSz="342900">
              <a:defRPr/>
            </a:pPr>
            <a:r>
              <a:rPr lang="fr-FR" sz="1125" dirty="0">
                <a:solidFill>
                  <a:prstClr val="black"/>
                </a:solidFill>
                <a:cs typeface="Calibri"/>
              </a:rPr>
              <a:t>• Un exemple concret</a:t>
            </a:r>
          </a:p>
          <a:p>
            <a:pPr marL="135000" defTabSz="342900">
              <a:defRPr/>
            </a:pPr>
            <a:endParaRPr lang="fr-FR" sz="1125" dirty="0">
              <a:solidFill>
                <a:prstClr val="black"/>
              </a:solidFill>
              <a:latin typeface="Cabin Regular"/>
              <a:cs typeface="Cabin Regular"/>
            </a:endParaRPr>
          </a:p>
          <a:p>
            <a:pPr defTabSz="342900">
              <a:spcAft>
                <a:spcPts val="450"/>
              </a:spcAft>
              <a:defRPr/>
            </a:pPr>
            <a:r>
              <a:rPr lang="fr-FR" sz="1350" dirty="0">
                <a:solidFill>
                  <a:srgbClr val="1147AC"/>
                </a:solidFill>
                <a:cs typeface="Calibri"/>
              </a:rPr>
              <a:t>3. RENOIR</a:t>
            </a:r>
          </a:p>
          <a:p>
            <a:pPr marL="135000" defTabSz="342900">
              <a:defRPr/>
            </a:pPr>
            <a:r>
              <a:rPr lang="fr-FR" sz="1125" dirty="0">
                <a:solidFill>
                  <a:prstClr val="black"/>
                </a:solidFill>
                <a:cs typeface="Calibri"/>
              </a:rPr>
              <a:t>• L’objectif final</a:t>
            </a:r>
          </a:p>
          <a:p>
            <a:pPr marL="135000" defTabSz="342900">
              <a:defRPr/>
            </a:pPr>
            <a:r>
              <a:rPr lang="fr-FR" sz="1125" dirty="0">
                <a:solidFill>
                  <a:prstClr val="black"/>
                </a:solidFill>
                <a:cs typeface="Calibri"/>
              </a:rPr>
              <a:t>• Relation client offre</a:t>
            </a:r>
          </a:p>
          <a:p>
            <a:pPr marL="135000" defTabSz="342900">
              <a:defRPr/>
            </a:pPr>
            <a:r>
              <a:rPr lang="fr-FR" sz="1125" dirty="0">
                <a:solidFill>
                  <a:prstClr val="black"/>
                </a:solidFill>
                <a:cs typeface="Calibri"/>
              </a:rPr>
              <a:t>• Un exemple concret</a:t>
            </a:r>
          </a:p>
          <a:p>
            <a:pPr marL="135000" defTabSz="342900">
              <a:defRPr/>
            </a:pPr>
            <a:endParaRPr lang="fr-FR" sz="1125" dirty="0">
              <a:solidFill>
                <a:prstClr val="black"/>
              </a:solidFill>
              <a:latin typeface="Cabin Regular"/>
              <a:cs typeface="Cabin Regular"/>
            </a:endParaRPr>
          </a:p>
          <a:p>
            <a:pPr marL="135000" defTabSz="342900">
              <a:defRPr/>
            </a:pPr>
            <a:endParaRPr lang="fr-FR" sz="1125" dirty="0">
              <a:solidFill>
                <a:prstClr val="black"/>
              </a:solidFill>
              <a:latin typeface="Cabin Regular"/>
              <a:cs typeface="Cabin Regular"/>
            </a:endParaRPr>
          </a:p>
        </p:txBody>
      </p:sp>
      <p:sp>
        <p:nvSpPr>
          <p:cNvPr id="8" name="Rectangle 7"/>
          <p:cNvSpPr/>
          <p:nvPr userDrawn="1"/>
        </p:nvSpPr>
        <p:spPr>
          <a:xfrm>
            <a:off x="5006976" y="1938338"/>
            <a:ext cx="3192463" cy="3158557"/>
          </a:xfrm>
          <a:prstGeom prst="rect">
            <a:avLst/>
          </a:prstGeom>
        </p:spPr>
        <p:txBody>
          <a:bodyPr>
            <a:spAutoFit/>
          </a:bodyPr>
          <a:lstStyle/>
          <a:p>
            <a:pPr defTabSz="342900">
              <a:spcAft>
                <a:spcPts val="450"/>
              </a:spcAft>
              <a:defRPr/>
            </a:pPr>
            <a:r>
              <a:rPr lang="fr-FR" sz="1350" dirty="0">
                <a:solidFill>
                  <a:srgbClr val="1147AC"/>
                </a:solidFill>
                <a:cs typeface="Calibri"/>
              </a:rPr>
              <a:t>4. IMXGAM</a:t>
            </a:r>
          </a:p>
          <a:p>
            <a:pPr marL="135000" defTabSz="342900">
              <a:defRPr/>
            </a:pPr>
            <a:r>
              <a:rPr lang="fr-FR" sz="1125" dirty="0">
                <a:solidFill>
                  <a:prstClr val="black"/>
                </a:solidFill>
                <a:cs typeface="Calibri"/>
              </a:rPr>
              <a:t>• L’objectif final</a:t>
            </a:r>
          </a:p>
          <a:p>
            <a:pPr marL="135000" defTabSz="342900">
              <a:defRPr/>
            </a:pPr>
            <a:r>
              <a:rPr lang="fr-FR" sz="1125" dirty="0">
                <a:solidFill>
                  <a:prstClr val="black"/>
                </a:solidFill>
                <a:cs typeface="Calibri"/>
              </a:rPr>
              <a:t>• Relation client offre</a:t>
            </a:r>
          </a:p>
          <a:p>
            <a:pPr marL="135000" defTabSz="342900">
              <a:defRPr/>
            </a:pPr>
            <a:r>
              <a:rPr lang="fr-FR" sz="1125" dirty="0">
                <a:solidFill>
                  <a:prstClr val="black"/>
                </a:solidFill>
                <a:cs typeface="Calibri"/>
              </a:rPr>
              <a:t>• Un exemple concret</a:t>
            </a:r>
          </a:p>
          <a:p>
            <a:pPr marL="135000" defTabSz="342900">
              <a:defRPr/>
            </a:pPr>
            <a:endParaRPr lang="fr-FR" sz="1125" dirty="0">
              <a:solidFill>
                <a:prstClr val="black"/>
              </a:solidFill>
              <a:latin typeface="Cabin Regular"/>
              <a:cs typeface="Cabin Regular"/>
            </a:endParaRPr>
          </a:p>
          <a:p>
            <a:pPr defTabSz="342900">
              <a:spcAft>
                <a:spcPts val="450"/>
              </a:spcAft>
              <a:defRPr/>
            </a:pPr>
            <a:r>
              <a:rPr lang="fr-FR" sz="1350" dirty="0">
                <a:solidFill>
                  <a:srgbClr val="1147AC"/>
                </a:solidFill>
                <a:cs typeface="Calibri"/>
              </a:rPr>
              <a:t>5. GRILLE DE CALCUL</a:t>
            </a:r>
          </a:p>
          <a:p>
            <a:pPr marL="135000" defTabSz="342900">
              <a:defRPr/>
            </a:pPr>
            <a:r>
              <a:rPr lang="fr-FR" sz="1125" dirty="0">
                <a:solidFill>
                  <a:prstClr val="black"/>
                </a:solidFill>
                <a:cs typeface="Calibri"/>
              </a:rPr>
              <a:t>• L’objectif final</a:t>
            </a:r>
          </a:p>
          <a:p>
            <a:pPr marL="135000" defTabSz="342900">
              <a:defRPr/>
            </a:pPr>
            <a:r>
              <a:rPr lang="fr-FR" sz="1125" dirty="0">
                <a:solidFill>
                  <a:prstClr val="black"/>
                </a:solidFill>
                <a:cs typeface="Calibri"/>
              </a:rPr>
              <a:t>• Relation client offre</a:t>
            </a:r>
          </a:p>
          <a:p>
            <a:pPr marL="135000" defTabSz="342900">
              <a:defRPr/>
            </a:pPr>
            <a:r>
              <a:rPr lang="fr-FR" sz="1125" dirty="0">
                <a:solidFill>
                  <a:prstClr val="black"/>
                </a:solidFill>
                <a:cs typeface="Calibri"/>
              </a:rPr>
              <a:t>• Un exemple concret</a:t>
            </a:r>
          </a:p>
          <a:p>
            <a:pPr marL="135000" defTabSz="342900">
              <a:defRPr/>
            </a:pPr>
            <a:endParaRPr lang="fr-FR" sz="1125" dirty="0">
              <a:solidFill>
                <a:prstClr val="black"/>
              </a:solidFill>
              <a:latin typeface="Cabin Regular"/>
              <a:cs typeface="Cabin Regular"/>
            </a:endParaRPr>
          </a:p>
          <a:p>
            <a:pPr defTabSz="342900">
              <a:spcAft>
                <a:spcPts val="450"/>
              </a:spcAft>
              <a:defRPr/>
            </a:pPr>
            <a:r>
              <a:rPr lang="fr-FR" sz="1350" dirty="0">
                <a:solidFill>
                  <a:srgbClr val="1147AC"/>
                </a:solidFill>
                <a:cs typeface="Calibri"/>
              </a:rPr>
              <a:t>6. SUPERNEMO</a:t>
            </a:r>
          </a:p>
          <a:p>
            <a:pPr marL="135000" defTabSz="342900">
              <a:defRPr/>
            </a:pPr>
            <a:r>
              <a:rPr lang="fr-FR" sz="1125" dirty="0">
                <a:solidFill>
                  <a:prstClr val="black"/>
                </a:solidFill>
                <a:cs typeface="Calibri"/>
              </a:rPr>
              <a:t>• L’objectif final</a:t>
            </a:r>
          </a:p>
          <a:p>
            <a:pPr marL="135000" defTabSz="342900">
              <a:defRPr/>
            </a:pPr>
            <a:r>
              <a:rPr lang="fr-FR" sz="1125" dirty="0">
                <a:solidFill>
                  <a:prstClr val="black"/>
                </a:solidFill>
                <a:cs typeface="Calibri"/>
              </a:rPr>
              <a:t>• Relation client offre</a:t>
            </a:r>
          </a:p>
          <a:p>
            <a:pPr marL="135000" defTabSz="342900">
              <a:defRPr/>
            </a:pPr>
            <a:r>
              <a:rPr lang="fr-FR" sz="1125" dirty="0">
                <a:solidFill>
                  <a:prstClr val="black"/>
                </a:solidFill>
                <a:cs typeface="Calibri"/>
              </a:rPr>
              <a:t>• Un exemple concret</a:t>
            </a:r>
          </a:p>
          <a:p>
            <a:pPr marL="135000" defTabSz="342900">
              <a:defRPr/>
            </a:pPr>
            <a:endParaRPr lang="fr-FR" sz="1125" dirty="0">
              <a:solidFill>
                <a:prstClr val="black"/>
              </a:solidFill>
              <a:latin typeface="Cabin Regular"/>
              <a:cs typeface="Cabin Regular"/>
            </a:endParaRPr>
          </a:p>
          <a:p>
            <a:pPr marL="135000" defTabSz="342900">
              <a:defRPr/>
            </a:pPr>
            <a:endParaRPr lang="fr-FR" sz="1125" dirty="0">
              <a:solidFill>
                <a:prstClr val="black"/>
              </a:solidFill>
              <a:latin typeface="Cabin Regular"/>
              <a:cs typeface="Cabin Regular"/>
            </a:endParaRPr>
          </a:p>
        </p:txBody>
      </p:sp>
    </p:spTree>
    <p:extLst>
      <p:ext uri="{BB962C8B-B14F-4D97-AF65-F5344CB8AC3E}">
        <p14:creationId xmlns:p14="http://schemas.microsoft.com/office/powerpoint/2010/main" val="3053829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Rectangle 2"/>
          <p:cNvSpPr/>
          <p:nvPr userDrawn="1"/>
        </p:nvSpPr>
        <p:spPr>
          <a:xfrm>
            <a:off x="1354138" y="871538"/>
            <a:ext cx="2646362" cy="360362"/>
          </a:xfrm>
          <a:prstGeom prst="rect">
            <a:avLst/>
          </a:prstGeom>
          <a:solidFill>
            <a:srgbClr val="1147AC"/>
          </a:solidFill>
          <a:ln>
            <a:solidFill>
              <a:srgbClr val="1147AC"/>
            </a:solidFill>
          </a:ln>
          <a:effectLst/>
        </p:spPr>
        <p:style>
          <a:lnRef idx="1">
            <a:schemeClr val="accent1"/>
          </a:lnRef>
          <a:fillRef idx="3">
            <a:schemeClr val="accent1"/>
          </a:fillRef>
          <a:effectRef idx="2">
            <a:schemeClr val="accent1"/>
          </a:effectRef>
          <a:fontRef idx="minor">
            <a:schemeClr val="lt1"/>
          </a:fontRef>
        </p:style>
        <p:txBody>
          <a:bodyPr wrap="none" anchor="ctr"/>
          <a:lstStyle/>
          <a:p>
            <a:pPr defTabSz="342900">
              <a:defRPr/>
            </a:pPr>
            <a:r>
              <a:rPr lang="fr-FR" sz="1200" dirty="0">
                <a:solidFill>
                  <a:prstClr val="white"/>
                </a:solidFill>
                <a:cs typeface="Calibri"/>
              </a:rPr>
              <a:t>1. MISSION DU LABORATOIRE</a:t>
            </a:r>
          </a:p>
        </p:txBody>
      </p:sp>
      <p:sp>
        <p:nvSpPr>
          <p:cNvPr id="4" name="ZoneTexte 13"/>
          <p:cNvSpPr txBox="1">
            <a:spLocks noChangeArrowheads="1"/>
          </p:cNvSpPr>
          <p:nvPr userDrawn="1"/>
        </p:nvSpPr>
        <p:spPr bwMode="auto">
          <a:xfrm>
            <a:off x="1354139" y="1303340"/>
            <a:ext cx="7129462" cy="815975"/>
          </a:xfrm>
          <a:prstGeom prst="rect">
            <a:avLst/>
          </a:prstGeom>
          <a:noFill/>
          <a:ln w="9525">
            <a:noFill/>
            <a:miter lim="800000"/>
            <a:headEnd/>
            <a:tailEnd/>
          </a:ln>
        </p:spPr>
        <p:txBody>
          <a:bodyPr wrap="none">
            <a:prstTxWarp prst="textNoShape">
              <a:avLst/>
            </a:prstTxWarp>
          </a:bodyPr>
          <a:lstStyle/>
          <a:p>
            <a:pPr defTabSz="342900">
              <a:spcAft>
                <a:spcPts val="900"/>
              </a:spcAft>
            </a:pPr>
            <a:r>
              <a:rPr lang="fr-FR" sz="1200">
                <a:solidFill>
                  <a:prstClr val="black"/>
                </a:solidFill>
                <a:ea typeface="Cabin Medium" charset="0"/>
              </a:rPr>
              <a:t>L’OBJECTIF FINAL</a:t>
            </a:r>
          </a:p>
          <a:p>
            <a:pPr defTabSz="342900"/>
            <a:r>
              <a:rPr lang="fr-FR" sz="1200">
                <a:solidFill>
                  <a:srgbClr val="1147AC"/>
                </a:solidFill>
                <a:ea typeface="Cabin Medium" charset="0"/>
              </a:rPr>
              <a:t>De l’infiniment petit à l’infiniment grand, comprendre notre Univers,</a:t>
            </a:r>
          </a:p>
          <a:p>
            <a:pPr defTabSz="342900"/>
            <a:r>
              <a:rPr lang="fr-FR" sz="1200">
                <a:solidFill>
                  <a:srgbClr val="1147AC"/>
                </a:solidFill>
                <a:ea typeface="Cabin Medium" charset="0"/>
              </a:rPr>
              <a:t>De quoi il est fait et comment il évolue… </a:t>
            </a:r>
          </a:p>
        </p:txBody>
      </p:sp>
      <p:pic>
        <p:nvPicPr>
          <p:cNvPr id="5" name="Image 7" descr="Sans titre-1.psd"/>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8638" y="2455863"/>
            <a:ext cx="4800600" cy="3962400"/>
          </a:xfrm>
          <a:prstGeom prst="rect">
            <a:avLst/>
          </a:prstGeom>
          <a:noFill/>
          <a:ln w="9525">
            <a:noFill/>
            <a:miter lim="800000"/>
            <a:headEnd/>
            <a:tailEnd/>
          </a:ln>
        </p:spPr>
      </p:pic>
      <p:pic>
        <p:nvPicPr>
          <p:cNvPr id="6" name="Image 8" descr="BULLES.pdf"/>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481638" y="3009900"/>
            <a:ext cx="3314700" cy="2768600"/>
          </a:xfrm>
          <a:prstGeom prst="rect">
            <a:avLst/>
          </a:prstGeom>
          <a:noFill/>
          <a:ln w="9525">
            <a:noFill/>
            <a:miter lim="800000"/>
            <a:headEnd/>
            <a:tailEnd/>
          </a:ln>
        </p:spPr>
      </p:pic>
      <p:pic>
        <p:nvPicPr>
          <p:cNvPr id="7" name="Image 15" descr="cppm RVB.ai"/>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199438" y="-163513"/>
            <a:ext cx="963612" cy="1363663"/>
          </a:xfrm>
          <a:prstGeom prst="rect">
            <a:avLst/>
          </a:prstGeom>
          <a:noFill/>
          <a:ln w="9525">
            <a:noFill/>
            <a:miter lim="800000"/>
            <a:headEnd/>
            <a:tailEnd/>
          </a:ln>
        </p:spPr>
      </p:pic>
    </p:spTree>
    <p:extLst>
      <p:ext uri="{BB962C8B-B14F-4D97-AF65-F5344CB8AC3E}">
        <p14:creationId xmlns:p14="http://schemas.microsoft.com/office/powerpoint/2010/main" val="96590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15" descr="cppm RVB.ai"/>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99438" y="-163513"/>
            <a:ext cx="963612" cy="1363663"/>
          </a:xfrm>
          <a:prstGeom prst="rect">
            <a:avLst/>
          </a:prstGeom>
          <a:noFill/>
          <a:ln w="9525">
            <a:noFill/>
            <a:miter lim="800000"/>
            <a:headEnd/>
            <a:tailEnd/>
          </a:ln>
        </p:spPr>
      </p:pic>
    </p:spTree>
    <p:extLst>
      <p:ext uri="{BB962C8B-B14F-4D97-AF65-F5344CB8AC3E}">
        <p14:creationId xmlns:p14="http://schemas.microsoft.com/office/powerpoint/2010/main" val="2562460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15" descr="cppm RVB.ai"/>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99438" y="-163513"/>
            <a:ext cx="963612" cy="1363663"/>
          </a:xfrm>
          <a:prstGeom prst="rect">
            <a:avLst/>
          </a:prstGeom>
          <a:noFill/>
          <a:ln w="9525">
            <a:noFill/>
            <a:miter lim="800000"/>
            <a:headEnd/>
            <a:tailEnd/>
          </a:ln>
        </p:spPr>
      </p:pic>
    </p:spTree>
    <p:extLst>
      <p:ext uri="{BB962C8B-B14F-4D97-AF65-F5344CB8AC3E}">
        <p14:creationId xmlns:p14="http://schemas.microsoft.com/office/powerpoint/2010/main" val="1072979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628650" y="6356351"/>
            <a:ext cx="2057400" cy="365125"/>
          </a:xfrm>
          <a:prstGeom prst="rect">
            <a:avLst/>
          </a:prstGeom>
        </p:spPr>
        <p:txBody>
          <a:bodyPr/>
          <a:lstStyle/>
          <a:p>
            <a:r>
              <a:rPr lang="fr-FR"/>
              <a:t>23/01/2024 - SAS</a:t>
            </a:r>
          </a:p>
        </p:txBody>
      </p:sp>
      <p:sp>
        <p:nvSpPr>
          <p:cNvPr id="5" name="Espace réservé du pied de page 4"/>
          <p:cNvSpPr>
            <a:spLocks noGrp="1"/>
          </p:cNvSpPr>
          <p:nvPr>
            <p:ph type="ftr" sz="quarter" idx="11"/>
          </p:nvPr>
        </p:nvSpPr>
        <p:spPr>
          <a:xfrm>
            <a:off x="3028950" y="6356351"/>
            <a:ext cx="3086100" cy="365125"/>
          </a:xfrm>
          <a:prstGeom prst="rect">
            <a:avLst/>
          </a:prstGeom>
        </p:spPr>
        <p:txBody>
          <a:bodyPr/>
          <a:lstStyle/>
          <a:p>
            <a:r>
              <a:rPr lang="fr-FR"/>
              <a:t>Réunion Générale CPPM</a:t>
            </a:r>
          </a:p>
        </p:txBody>
      </p:sp>
      <p:sp>
        <p:nvSpPr>
          <p:cNvPr id="6" name="Espace réservé du numéro de diapositive 5"/>
          <p:cNvSpPr>
            <a:spLocks noGrp="1"/>
          </p:cNvSpPr>
          <p:nvPr>
            <p:ph type="sldNum" sz="quarter" idx="12"/>
          </p:nvPr>
        </p:nvSpPr>
        <p:spPr>
          <a:xfrm>
            <a:off x="6457950" y="6356351"/>
            <a:ext cx="2057400" cy="365125"/>
          </a:xfrm>
          <a:prstGeom prst="rect">
            <a:avLst/>
          </a:prstGeom>
        </p:spPr>
        <p:txBody>
          <a:bodyPr/>
          <a:lstStyle/>
          <a:p>
            <a:fld id="{01ECAA13-4B49-4B2B-B39F-C228BAAF6A40}" type="slidenum">
              <a:rPr lang="fr-FR" smtClean="0"/>
              <a:t>‹N°›</a:t>
            </a:fld>
            <a:endParaRPr lang="fr-FR"/>
          </a:p>
        </p:txBody>
      </p:sp>
    </p:spTree>
    <p:extLst>
      <p:ext uri="{BB962C8B-B14F-4D97-AF65-F5344CB8AC3E}">
        <p14:creationId xmlns:p14="http://schemas.microsoft.com/office/powerpoint/2010/main" val="168330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712968" cy="706090"/>
          </a:xfrm>
        </p:spPr>
        <p:txBody>
          <a:bodyPr/>
          <a:lstStyle>
            <a:lvl1pPr>
              <a:defRPr sz="3600" b="0">
                <a:solidFill>
                  <a:srgbClr val="00B0F0"/>
                </a:solidFill>
              </a:defRPr>
            </a:lvl1pPr>
          </a:lstStyle>
          <a:p>
            <a:r>
              <a:rPr lang="fr-FR"/>
              <a:t>Modifiez le style du titre</a:t>
            </a:r>
            <a:endParaRPr lang="fr-FR" dirty="0"/>
          </a:p>
        </p:txBody>
      </p:sp>
      <p:sp>
        <p:nvSpPr>
          <p:cNvPr id="3" name="Espace réservé du contenu 2"/>
          <p:cNvSpPr>
            <a:spLocks noGrp="1"/>
          </p:cNvSpPr>
          <p:nvPr>
            <p:ph idx="1"/>
          </p:nvPr>
        </p:nvSpPr>
        <p:spPr>
          <a:xfrm>
            <a:off x="251520" y="1124744"/>
            <a:ext cx="8712968" cy="4999831"/>
          </a:xfrm>
        </p:spPr>
        <p:txBody>
          <a:bodyPr>
            <a:normAutofit/>
          </a:bodyPr>
          <a:lstStyle>
            <a:lvl1pPr marL="457200" indent="-457200">
              <a:buFont typeface="Courier New" charset="0"/>
              <a:buChar char="o"/>
              <a:defRPr sz="2800">
                <a:solidFill>
                  <a:srgbClr val="0070C0"/>
                </a:solidFill>
              </a:defRPr>
            </a:lvl1pPr>
            <a:lvl2pPr marL="800100" indent="-342900">
              <a:buFont typeface="Courier New" charset="0"/>
              <a:buChar char="o"/>
              <a:defRPr sz="2400">
                <a:solidFill>
                  <a:schemeClr val="accent6">
                    <a:lumMod val="60000"/>
                    <a:lumOff val="40000"/>
                  </a:schemeClr>
                </a:solidFill>
              </a:defRPr>
            </a:lvl2pPr>
            <a:lvl3pPr marL="1257300" indent="-342900">
              <a:buFont typeface="Courier New" charset="0"/>
              <a:buChar char="o"/>
              <a:defRPr sz="2000">
                <a:solidFill>
                  <a:schemeClr val="accent6">
                    <a:lumMod val="75000"/>
                  </a:schemeClr>
                </a:solidFill>
              </a:defRPr>
            </a:lvl3pPr>
            <a:lvl4pPr marL="1714500" indent="-342900">
              <a:buFont typeface="Courier New" charset="0"/>
              <a:buChar char="o"/>
              <a:defRPr/>
            </a:lvl4pPr>
            <a:lvl5pPr marL="2171700" indent="-342900">
              <a:buFont typeface="Courier New" charset="0"/>
              <a:buChar char="o"/>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3"/>
          <p:cNvSpPr>
            <a:spLocks noGrp="1" noChangeArrowheads="1"/>
          </p:cNvSpPr>
          <p:nvPr>
            <p:ph type="dt" idx="10"/>
          </p:nvPr>
        </p:nvSpPr>
        <p:spPr>
          <a:ln/>
        </p:spPr>
        <p:txBody>
          <a:bodyPr/>
          <a:lstStyle>
            <a:lvl1pPr>
              <a:defRPr/>
            </a:lvl1pPr>
          </a:lstStyle>
          <a:p>
            <a:pPr>
              <a:defRPr/>
            </a:pPr>
            <a:r>
              <a:rPr lang="fr-FR" altLang="fr-FR"/>
              <a:t>23/01/2024 - SAS</a:t>
            </a:r>
            <a:endParaRPr lang="fr-FR" altLang="fr-FR" dirty="0"/>
          </a:p>
        </p:txBody>
      </p:sp>
      <p:sp>
        <p:nvSpPr>
          <p:cNvPr id="5" name="Rectangle 4"/>
          <p:cNvSpPr>
            <a:spLocks noGrp="1" noChangeArrowheads="1"/>
          </p:cNvSpPr>
          <p:nvPr>
            <p:ph type="ftr" idx="11"/>
          </p:nvPr>
        </p:nvSpPr>
        <p:spPr>
          <a:xfrm>
            <a:off x="3263837" y="6356350"/>
            <a:ext cx="2894013" cy="363538"/>
          </a:xfrm>
          <a:ln/>
        </p:spPr>
        <p:txBody>
          <a:bodyPr/>
          <a:lstStyle>
            <a:lvl1pPr>
              <a:defRPr/>
            </a:lvl1pPr>
          </a:lstStyle>
          <a:p>
            <a:pPr>
              <a:defRPr/>
            </a:pPr>
            <a:r>
              <a:rPr lang="fr-FR" altLang="fr-FR" dirty="0"/>
              <a:t>Réunion Générale CPPM</a:t>
            </a:r>
          </a:p>
        </p:txBody>
      </p:sp>
      <p:sp>
        <p:nvSpPr>
          <p:cNvPr id="6" name="Rectangle 5"/>
          <p:cNvSpPr>
            <a:spLocks noGrp="1" noChangeArrowheads="1"/>
          </p:cNvSpPr>
          <p:nvPr>
            <p:ph type="sldNum" idx="12"/>
          </p:nvPr>
        </p:nvSpPr>
        <p:spPr>
          <a:xfrm>
            <a:off x="6832475" y="6356350"/>
            <a:ext cx="2132013" cy="363538"/>
          </a:xfrm>
          <a:ln/>
        </p:spPr>
        <p:txBody>
          <a:bodyPr/>
          <a:lstStyle>
            <a:lvl1pPr>
              <a:defRPr/>
            </a:lvl1pPr>
          </a:lstStyle>
          <a:p>
            <a:pPr>
              <a:defRPr/>
            </a:pPr>
            <a:fld id="{0A0FB817-97B8-4046-A94F-3C4AD34C55D3}" type="slidenum">
              <a:rPr lang="fr-FR" altLang="fr-FR" smtClean="0"/>
              <a:pPr>
                <a:defRPr/>
              </a:pPr>
              <a:t>‹N°›</a:t>
            </a:fld>
            <a:endParaRPr lang="fr-FR" altLang="fr-FR" dirty="0"/>
          </a:p>
        </p:txBody>
      </p:sp>
      <p:pic>
        <p:nvPicPr>
          <p:cNvPr id="9" name="Picture 3"/>
          <p:cNvPicPr>
            <a:picLocks noChangeAspect="1" noChangeArrowheads="1"/>
          </p:cNvPicPr>
          <p:nvPr userDrawn="1"/>
        </p:nvPicPr>
        <p:blipFill>
          <a:blip r:embed="rId2">
            <a:alphaModFix amt="96000"/>
            <a:extLst>
              <a:ext uri="{BEBA8EAE-BF5A-486C-A8C5-ECC9F3942E4B}">
                <a14:imgProps xmlns:a14="http://schemas.microsoft.com/office/drawing/2010/main">
                  <a14:imgLayer r:embed="rId3">
                    <a14:imgEffect>
                      <a14:colorTemperature colorTemp="5964"/>
                    </a14:imgEffect>
                    <a14:imgEffect>
                      <a14:saturation sat="123000"/>
                    </a14:imgEffect>
                  </a14:imgLayer>
                </a14:imgProps>
              </a:ext>
              <a:ext uri="{28A0092B-C50C-407E-A947-70E740481C1C}">
                <a14:useLocalDpi xmlns:a14="http://schemas.microsoft.com/office/drawing/2010/main" val="0"/>
              </a:ext>
            </a:extLst>
          </a:blip>
          <a:srcRect/>
          <a:stretch>
            <a:fillRect/>
          </a:stretch>
        </p:blipFill>
        <p:spPr bwMode="auto">
          <a:xfrm>
            <a:off x="0" y="0"/>
            <a:ext cx="723900" cy="13335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900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5"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6" name="Rectangle 5"/>
          <p:cNvSpPr>
            <a:spLocks noGrp="1" noChangeArrowheads="1"/>
          </p:cNvSpPr>
          <p:nvPr>
            <p:ph type="sldNum" idx="12"/>
          </p:nvPr>
        </p:nvSpPr>
        <p:spPr>
          <a:ln/>
        </p:spPr>
        <p:txBody>
          <a:bodyPr/>
          <a:lstStyle>
            <a:lvl1pPr>
              <a:defRPr/>
            </a:lvl1pPr>
          </a:lstStyle>
          <a:p>
            <a:pPr>
              <a:defRPr/>
            </a:pPr>
            <a:fld id="{0CDD00AC-05A8-1545-A319-FF77EB831705}" type="slidenum">
              <a:rPr lang="fr-FR" altLang="fr-FR"/>
              <a:pPr>
                <a:defRPr/>
              </a:pPr>
              <a:t>‹N°›</a:t>
            </a:fld>
            <a:endParaRPr lang="fr-FR" altLang="fr-FR"/>
          </a:p>
        </p:txBody>
      </p:sp>
    </p:spTree>
    <p:extLst>
      <p:ext uri="{BB962C8B-B14F-4D97-AF65-F5344CB8AC3E}">
        <p14:creationId xmlns:p14="http://schemas.microsoft.com/office/powerpoint/2010/main" val="1214823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7013" cy="45243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6613" y="1600200"/>
            <a:ext cx="4038600" cy="45243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6"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7" name="Rectangle 5"/>
          <p:cNvSpPr>
            <a:spLocks noGrp="1" noChangeArrowheads="1"/>
          </p:cNvSpPr>
          <p:nvPr>
            <p:ph type="sldNum" idx="12"/>
          </p:nvPr>
        </p:nvSpPr>
        <p:spPr>
          <a:ln/>
        </p:spPr>
        <p:txBody>
          <a:bodyPr/>
          <a:lstStyle>
            <a:lvl1pPr>
              <a:defRPr/>
            </a:lvl1pPr>
          </a:lstStyle>
          <a:p>
            <a:pPr>
              <a:defRPr/>
            </a:pPr>
            <a:fld id="{BFFF0E30-3EBC-C545-850C-E4B0FF2B8AE2}" type="slidenum">
              <a:rPr lang="fr-FR" altLang="fr-FR"/>
              <a:pPr>
                <a:defRPr/>
              </a:pPr>
              <a:t>‹N°›</a:t>
            </a:fld>
            <a:endParaRPr lang="fr-FR" altLang="fr-FR"/>
          </a:p>
        </p:txBody>
      </p:sp>
    </p:spTree>
    <p:extLst>
      <p:ext uri="{BB962C8B-B14F-4D97-AF65-F5344CB8AC3E}">
        <p14:creationId xmlns:p14="http://schemas.microsoft.com/office/powerpoint/2010/main" val="1404792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8"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9" name="Rectangle 5"/>
          <p:cNvSpPr>
            <a:spLocks noGrp="1" noChangeArrowheads="1"/>
          </p:cNvSpPr>
          <p:nvPr>
            <p:ph type="sldNum" idx="12"/>
          </p:nvPr>
        </p:nvSpPr>
        <p:spPr>
          <a:ln/>
        </p:spPr>
        <p:txBody>
          <a:bodyPr/>
          <a:lstStyle>
            <a:lvl1pPr>
              <a:defRPr/>
            </a:lvl1pPr>
          </a:lstStyle>
          <a:p>
            <a:pPr>
              <a:defRPr/>
            </a:pPr>
            <a:fld id="{9B0F8873-5107-E241-B371-3BD64729BC65}" type="slidenum">
              <a:rPr lang="fr-FR" altLang="fr-FR"/>
              <a:pPr>
                <a:defRPr/>
              </a:pPr>
              <a:t>‹N°›</a:t>
            </a:fld>
            <a:endParaRPr lang="fr-FR" altLang="fr-FR"/>
          </a:p>
        </p:txBody>
      </p:sp>
    </p:spTree>
    <p:extLst>
      <p:ext uri="{BB962C8B-B14F-4D97-AF65-F5344CB8AC3E}">
        <p14:creationId xmlns:p14="http://schemas.microsoft.com/office/powerpoint/2010/main" val="918450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4"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5" name="Rectangle 5"/>
          <p:cNvSpPr>
            <a:spLocks noGrp="1" noChangeArrowheads="1"/>
          </p:cNvSpPr>
          <p:nvPr>
            <p:ph type="sldNum" idx="12"/>
          </p:nvPr>
        </p:nvSpPr>
        <p:spPr>
          <a:ln/>
        </p:spPr>
        <p:txBody>
          <a:bodyPr/>
          <a:lstStyle>
            <a:lvl1pPr>
              <a:defRPr/>
            </a:lvl1pPr>
          </a:lstStyle>
          <a:p>
            <a:pPr>
              <a:defRPr/>
            </a:pPr>
            <a:fld id="{FB50C567-9CEF-0D40-A839-2618B7CD0E7F}" type="slidenum">
              <a:rPr lang="fr-FR" altLang="fr-FR"/>
              <a:pPr>
                <a:defRPr/>
              </a:pPr>
              <a:t>‹N°›</a:t>
            </a:fld>
            <a:endParaRPr lang="fr-FR" altLang="fr-FR"/>
          </a:p>
        </p:txBody>
      </p:sp>
    </p:spTree>
    <p:extLst>
      <p:ext uri="{BB962C8B-B14F-4D97-AF65-F5344CB8AC3E}">
        <p14:creationId xmlns:p14="http://schemas.microsoft.com/office/powerpoint/2010/main" val="278880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3"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4" name="Rectangle 5"/>
          <p:cNvSpPr>
            <a:spLocks noGrp="1" noChangeArrowheads="1"/>
          </p:cNvSpPr>
          <p:nvPr>
            <p:ph type="sldNum" idx="12"/>
          </p:nvPr>
        </p:nvSpPr>
        <p:spPr>
          <a:ln/>
        </p:spPr>
        <p:txBody>
          <a:bodyPr/>
          <a:lstStyle>
            <a:lvl1pPr>
              <a:defRPr/>
            </a:lvl1pPr>
          </a:lstStyle>
          <a:p>
            <a:pPr>
              <a:defRPr/>
            </a:pPr>
            <a:fld id="{E1B8C222-AA39-464A-AA8F-5BAC51779525}" type="slidenum">
              <a:rPr lang="fr-FR" altLang="fr-FR"/>
              <a:pPr>
                <a:defRPr/>
              </a:pPr>
              <a:t>‹N°›</a:t>
            </a:fld>
            <a:endParaRPr lang="fr-FR" altLang="fr-FR"/>
          </a:p>
        </p:txBody>
      </p:sp>
    </p:spTree>
    <p:extLst>
      <p:ext uri="{BB962C8B-B14F-4D97-AF65-F5344CB8AC3E}">
        <p14:creationId xmlns:p14="http://schemas.microsoft.com/office/powerpoint/2010/main" val="133144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6"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7" name="Rectangle 5"/>
          <p:cNvSpPr>
            <a:spLocks noGrp="1" noChangeArrowheads="1"/>
          </p:cNvSpPr>
          <p:nvPr>
            <p:ph type="sldNum" idx="12"/>
          </p:nvPr>
        </p:nvSpPr>
        <p:spPr>
          <a:ln/>
        </p:spPr>
        <p:txBody>
          <a:bodyPr/>
          <a:lstStyle>
            <a:lvl1pPr>
              <a:defRPr/>
            </a:lvl1pPr>
          </a:lstStyle>
          <a:p>
            <a:pPr>
              <a:defRPr/>
            </a:pPr>
            <a:fld id="{AAF28459-E296-BF42-BF65-D00BCD71F7D5}" type="slidenum">
              <a:rPr lang="fr-FR" altLang="fr-FR"/>
              <a:pPr>
                <a:defRPr/>
              </a:pPr>
              <a:t>‹N°›</a:t>
            </a:fld>
            <a:endParaRPr lang="fr-FR" altLang="fr-FR"/>
          </a:p>
        </p:txBody>
      </p:sp>
    </p:spTree>
    <p:extLst>
      <p:ext uri="{BB962C8B-B14F-4D97-AF65-F5344CB8AC3E}">
        <p14:creationId xmlns:p14="http://schemas.microsoft.com/office/powerpoint/2010/main" val="85624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r>
              <a:rPr lang="fr-FR" altLang="fr-FR"/>
              <a:t>23/01/2024 - SAS</a:t>
            </a:r>
          </a:p>
        </p:txBody>
      </p:sp>
      <p:sp>
        <p:nvSpPr>
          <p:cNvPr id="6" name="Rectangle 4"/>
          <p:cNvSpPr>
            <a:spLocks noGrp="1" noChangeArrowheads="1"/>
          </p:cNvSpPr>
          <p:nvPr>
            <p:ph type="ftr" idx="11"/>
          </p:nvPr>
        </p:nvSpPr>
        <p:spPr>
          <a:ln/>
        </p:spPr>
        <p:txBody>
          <a:bodyPr/>
          <a:lstStyle>
            <a:lvl1pPr>
              <a:defRPr/>
            </a:lvl1pPr>
          </a:lstStyle>
          <a:p>
            <a:pPr>
              <a:defRPr/>
            </a:pPr>
            <a:r>
              <a:rPr lang="fr-FR" altLang="fr-FR"/>
              <a:t>Réunion Générale CPPM</a:t>
            </a:r>
          </a:p>
        </p:txBody>
      </p:sp>
      <p:sp>
        <p:nvSpPr>
          <p:cNvPr id="7" name="Rectangle 5"/>
          <p:cNvSpPr>
            <a:spLocks noGrp="1" noChangeArrowheads="1"/>
          </p:cNvSpPr>
          <p:nvPr>
            <p:ph type="sldNum" idx="12"/>
          </p:nvPr>
        </p:nvSpPr>
        <p:spPr>
          <a:ln/>
        </p:spPr>
        <p:txBody>
          <a:bodyPr/>
          <a:lstStyle>
            <a:lvl1pPr>
              <a:defRPr/>
            </a:lvl1pPr>
          </a:lstStyle>
          <a:p>
            <a:pPr>
              <a:defRPr/>
            </a:pPr>
            <a:fld id="{F028CEE5-50A9-864A-B6CB-77AC2447C907}" type="slidenum">
              <a:rPr lang="fr-FR" altLang="fr-FR"/>
              <a:pPr>
                <a:defRPr/>
              </a:pPr>
              <a:t>‹N°›</a:t>
            </a:fld>
            <a:endParaRPr lang="fr-FR" altLang="fr-FR"/>
          </a:p>
        </p:txBody>
      </p:sp>
    </p:spTree>
    <p:extLst>
      <p:ext uri="{BB962C8B-B14F-4D97-AF65-F5344CB8AC3E}">
        <p14:creationId xmlns:p14="http://schemas.microsoft.com/office/powerpoint/2010/main" val="621930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fr-FR"/>
              <a:t>Cliquez pour éditer le format du texte-titre</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898989"/>
                </a:solidFill>
                <a:latin typeface="Verdana" panose="020B0604030504040204" pitchFamily="34" charset="0"/>
                <a:ea typeface="+mn-ea"/>
                <a:cs typeface="Arial" panose="020B0604020202020204" pitchFamily="34" charset="0"/>
              </a:defRPr>
            </a:lvl1pPr>
          </a:lstStyle>
          <a:p>
            <a:pPr>
              <a:defRPr/>
            </a:pPr>
            <a:r>
              <a:rPr lang="fr-FR" altLang="fr-FR"/>
              <a:t>23/01/2024 - SAS</a:t>
            </a:r>
          </a:p>
        </p:txBody>
      </p:sp>
      <p:sp>
        <p:nvSpPr>
          <p:cNvPr id="1028" name="Rectangle 4"/>
          <p:cNvSpPr>
            <a:spLocks noGrp="1" noChangeArrowheads="1"/>
          </p:cNvSpPr>
          <p:nvPr>
            <p:ph type="ftr"/>
          </p:nvPr>
        </p:nvSpPr>
        <p:spPr bwMode="auto">
          <a:xfrm>
            <a:off x="3124200" y="6356350"/>
            <a:ext cx="2894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898989"/>
                </a:solidFill>
                <a:latin typeface="Verdana" panose="020B0604030504040204" pitchFamily="34" charset="0"/>
                <a:ea typeface="+mn-ea"/>
                <a:cs typeface="Arial" panose="020B0604020202020204" pitchFamily="34" charset="0"/>
              </a:defRPr>
            </a:lvl1pPr>
          </a:lstStyle>
          <a:p>
            <a:pPr>
              <a:defRPr/>
            </a:pPr>
            <a:r>
              <a:rPr lang="fr-FR" altLang="fr-FR"/>
              <a:t>Réunion Générale CPPM</a:t>
            </a:r>
          </a:p>
        </p:txBody>
      </p:sp>
      <p:sp>
        <p:nvSpPr>
          <p:cNvPr id="1029"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898989"/>
                </a:solidFill>
                <a:latin typeface="Verdana" panose="020B0604030504040204" pitchFamily="34" charset="0"/>
                <a:ea typeface="ＭＳ Ｐゴシック" panose="020B0600070205080204" pitchFamily="34" charset="-128"/>
                <a:cs typeface="Arial" panose="020B0604020202020204" pitchFamily="34" charset="0"/>
              </a:defRPr>
            </a:lvl1pPr>
          </a:lstStyle>
          <a:p>
            <a:pPr>
              <a:defRPr/>
            </a:pPr>
            <a:fld id="{B509A75C-F33C-8E45-BE88-C5A5866D98C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 id="2147485227" r:id="rId12"/>
    <p:sldLayoutId id="2147485228" r:id="rId13"/>
  </p:sldLayoutIdLst>
  <p:hf hdr="0" ftr="0"/>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Calibri" panose="020F0502020204030204" pitchFamily="34" charset="0"/>
          <a:ea typeface="ＭＳ Ｐゴシック" panose="020B0600070205080204" pitchFamily="34" charset="-128"/>
        </a:defRPr>
      </a:lvl2pPr>
      <a:lvl3pPr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Calibri" panose="020F0502020204030204" pitchFamily="34" charset="0"/>
          <a:ea typeface="ＭＳ Ｐゴシック" panose="020B0600070205080204" pitchFamily="34" charset="-128"/>
        </a:defRPr>
      </a:lvl3pPr>
      <a:lvl4pPr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Calibri" panose="020F0502020204030204" pitchFamily="34" charset="0"/>
          <a:ea typeface="ＭＳ Ｐゴシック" panose="020B0600070205080204" pitchFamily="34" charset="-128"/>
        </a:defRPr>
      </a:lvl4pPr>
      <a:lvl5pPr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Calibri" panose="020F0502020204030204" pitchFamily="34" charset="0"/>
          <a:ea typeface="ＭＳ Ｐゴシック" panose="020B0600070205080204" pitchFamily="34" charset="-128"/>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ZoneTexte 11"/>
          <p:cNvSpPr txBox="1">
            <a:spLocks noChangeArrowheads="1"/>
          </p:cNvSpPr>
          <p:nvPr userDrawn="1"/>
        </p:nvSpPr>
        <p:spPr bwMode="auto">
          <a:xfrm>
            <a:off x="6224588" y="6678613"/>
            <a:ext cx="2809875" cy="214312"/>
          </a:xfrm>
          <a:prstGeom prst="rect">
            <a:avLst/>
          </a:prstGeom>
          <a:noFill/>
          <a:ln w="9525">
            <a:noFill/>
            <a:miter lim="800000"/>
            <a:headEnd/>
            <a:tailEnd/>
          </a:ln>
        </p:spPr>
        <p:txBody>
          <a:bodyPr wrap="none">
            <a:prstTxWarp prst="textNoShape">
              <a:avLst/>
            </a:prstTxWarp>
          </a:bodyPr>
          <a:lstStyle/>
          <a:p>
            <a:pPr algn="r" defTabSz="342900"/>
            <a:r>
              <a:rPr lang="fr-FR" sz="525" i="1">
                <a:solidFill>
                  <a:prstClr val="white"/>
                </a:solidFill>
                <a:ea typeface="Cabin Bold" charset="0"/>
              </a:rPr>
              <a:t>EVALUATION AERES 12-13-14 JANVIER 2011 # 01</a:t>
            </a:r>
            <a:endParaRPr lang="fr-FR" sz="525">
              <a:solidFill>
                <a:prstClr val="white"/>
              </a:solidFill>
              <a:ea typeface="Cabin Bold" charset="0"/>
            </a:endParaRPr>
          </a:p>
        </p:txBody>
      </p:sp>
      <p:pic>
        <p:nvPicPr>
          <p:cNvPr id="9" name="Image 17" descr="Coin.ai"/>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0" y="0"/>
            <a:ext cx="723900" cy="1333500"/>
          </a:xfrm>
          <a:prstGeom prst="rect">
            <a:avLst/>
          </a:prstGeom>
          <a:noFill/>
          <a:ln w="9525">
            <a:noFill/>
            <a:miter lim="800000"/>
            <a:headEnd/>
            <a:tailEnd/>
          </a:ln>
        </p:spPr>
      </p:pic>
      <p:sp>
        <p:nvSpPr>
          <p:cNvPr id="15" name="Rectangle 14"/>
          <p:cNvSpPr/>
          <p:nvPr userDrawn="1"/>
        </p:nvSpPr>
        <p:spPr>
          <a:xfrm>
            <a:off x="0" y="6692900"/>
            <a:ext cx="9144000" cy="179388"/>
          </a:xfrm>
          <a:prstGeom prst="rect">
            <a:avLst/>
          </a:prstGeom>
          <a:solidFill>
            <a:srgbClr val="1147AC"/>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fr-FR" sz="1350" dirty="0">
                <a:solidFill>
                  <a:prstClr val="white"/>
                </a:solidFill>
              </a:rPr>
              <a:t>  </a:t>
            </a:r>
          </a:p>
        </p:txBody>
      </p:sp>
      <p:sp>
        <p:nvSpPr>
          <p:cNvPr id="16" name="ZoneTexte 11"/>
          <p:cNvSpPr txBox="1">
            <a:spLocks noChangeArrowheads="1"/>
          </p:cNvSpPr>
          <p:nvPr userDrawn="1"/>
        </p:nvSpPr>
        <p:spPr bwMode="auto">
          <a:xfrm>
            <a:off x="6224588" y="6675438"/>
            <a:ext cx="2809875" cy="214312"/>
          </a:xfrm>
          <a:prstGeom prst="rect">
            <a:avLst/>
          </a:prstGeom>
          <a:noFill/>
          <a:ln w="9525">
            <a:noFill/>
            <a:miter lim="800000"/>
            <a:headEnd/>
            <a:tailEnd/>
          </a:ln>
        </p:spPr>
        <p:txBody>
          <a:bodyPr wrap="none">
            <a:prstTxWarp prst="textNoShape">
              <a:avLst/>
            </a:prstTxWarp>
          </a:bodyPr>
          <a:lstStyle/>
          <a:p>
            <a:pPr algn="r" defTabSz="342900"/>
            <a:r>
              <a:rPr lang="fr-FR" sz="800" baseline="0" dirty="0">
                <a:solidFill>
                  <a:prstClr val="white"/>
                </a:solidFill>
                <a:latin typeface="Tahoma" panose="020B0604030504040204" pitchFamily="34" charset="0"/>
                <a:ea typeface="Tahoma" panose="020B0604030504040204" pitchFamily="34" charset="0"/>
                <a:cs typeface="Tahoma" panose="020B0604030504040204" pitchFamily="34" charset="0"/>
              </a:rPr>
              <a:t>Mercredi 6 juillet 2016 – Page </a:t>
            </a:r>
            <a:fld id="{603EE76A-6AFC-4ABB-911C-A01F2316BFFB}" type="slidenum">
              <a:rPr lang="fr-FR" sz="800" baseline="0" smtClean="0">
                <a:solidFill>
                  <a:prstClr val="white"/>
                </a:solidFill>
                <a:latin typeface="Tahoma" panose="020B0604030504040204" pitchFamily="34" charset="0"/>
                <a:ea typeface="Tahoma" panose="020B0604030504040204" pitchFamily="34" charset="0"/>
                <a:cs typeface="Tahoma" panose="020B0604030504040204" pitchFamily="34" charset="0"/>
              </a:rPr>
              <a:pPr algn="r" defTabSz="342900"/>
              <a:t>‹N°›</a:t>
            </a:fld>
            <a:r>
              <a:rPr lang="fr-FR" sz="525" baseline="0" dirty="0">
                <a:solidFill>
                  <a:prstClr val="white"/>
                </a:solidFill>
                <a:ea typeface="Cabin Bold" charset="0"/>
              </a:rPr>
              <a:t> </a:t>
            </a:r>
            <a:endParaRPr lang="fr-FR" sz="525" dirty="0">
              <a:solidFill>
                <a:prstClr val="white"/>
              </a:solidFill>
              <a:ea typeface="Cabin Bold" charset="0"/>
            </a:endParaRPr>
          </a:p>
        </p:txBody>
      </p:sp>
    </p:spTree>
    <p:extLst>
      <p:ext uri="{BB962C8B-B14F-4D97-AF65-F5344CB8AC3E}">
        <p14:creationId xmlns:p14="http://schemas.microsoft.com/office/powerpoint/2010/main" val="3415653681"/>
      </p:ext>
    </p:extLst>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Lst>
  <p:hf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13.png"/><Relationship Id="rId21" Type="http://schemas.openxmlformats.org/officeDocument/2006/relationships/image" Target="../media/image38.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8.xml"/><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40.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3.png"/><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13.png"/><Relationship Id="rId4" Type="http://schemas.openxmlformats.org/officeDocument/2006/relationships/image" Target="../media/image59.jpeg"/><Relationship Id="rId9"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indico.in2p3.fr/event/28932/" TargetMode="External"/><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cppm.in2p3.fr/transfert/LSPM_INAUGURATION/Retrospective/Inauguration_LSPM_240223.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hyperlink" Target="https://www.youtube.com/watch?v=0LxuD0T8QLA" TargetMode="External"/><Relationship Id="rId5" Type="http://schemas.openxmlformats.org/officeDocument/2006/relationships/image" Target="../media/image72.png"/><Relationship Id="rId4" Type="http://schemas.openxmlformats.org/officeDocument/2006/relationships/hyperlink" Target="https://www.echosciences-paca.fr/communautes/videos/articles/video-echoscientifique-n-26"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indico.in2p3.fr/category/1212/" TargetMode="Externa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indico.in2p3.fr/event/30065/" TargetMode="Externa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16.jp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83.jpg"/><Relationship Id="rId13" Type="http://schemas.openxmlformats.org/officeDocument/2006/relationships/image" Target="../media/image88.jpg"/><Relationship Id="rId3" Type="http://schemas.openxmlformats.org/officeDocument/2006/relationships/image" Target="../media/image13.png"/><Relationship Id="rId7" Type="http://schemas.openxmlformats.org/officeDocument/2006/relationships/image" Target="../media/image82.jpg"/><Relationship Id="rId12"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jpg"/><Relationship Id="rId4" Type="http://schemas.openxmlformats.org/officeDocument/2006/relationships/image" Target="../media/image17.png"/><Relationship Id="rId9" Type="http://schemas.openxmlformats.org/officeDocument/2006/relationships/image" Target="../media/image84.jpeg"/></Relationships>
</file>

<file path=ppt/slides/_rels/slide24.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13.png"/><Relationship Id="rId7" Type="http://schemas.openxmlformats.org/officeDocument/2006/relationships/image" Target="../media/image91.jpg"/><Relationship Id="rId12" Type="http://schemas.openxmlformats.org/officeDocument/2006/relationships/image" Target="../media/image96.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g"/><Relationship Id="rId4" Type="http://schemas.openxmlformats.org/officeDocument/2006/relationships/image" Target="../media/image17.png"/><Relationship Id="rId9" Type="http://schemas.openxmlformats.org/officeDocument/2006/relationships/image" Target="../media/image93.jp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indico.in2p3.fr/event/30141/" TargetMode="External"/><Relationship Id="rId13" Type="http://schemas.openxmlformats.org/officeDocument/2006/relationships/hyperlink" Target="https://indico.in2p3.fr/event/31117/" TargetMode="External"/><Relationship Id="rId3" Type="http://schemas.openxmlformats.org/officeDocument/2006/relationships/hyperlink" Target="https://indico.in2p3.fr/event/29639/" TargetMode="External"/><Relationship Id="rId7" Type="http://schemas.openxmlformats.org/officeDocument/2006/relationships/hyperlink" Target="https://indico.in2p3.fr/event/29948/" TargetMode="External"/><Relationship Id="rId12" Type="http://schemas.openxmlformats.org/officeDocument/2006/relationships/hyperlink" Target="https://indico.in2p3.fr/event/3098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indico.in2p3.fr/event/29834/" TargetMode="External"/><Relationship Id="rId11" Type="http://schemas.openxmlformats.org/officeDocument/2006/relationships/hyperlink" Target="https://indico.in2p3.fr/event/30837/" TargetMode="External"/><Relationship Id="rId5" Type="http://schemas.openxmlformats.org/officeDocument/2006/relationships/hyperlink" Target="https://indico.in2p3.fr/event/29628/" TargetMode="External"/><Relationship Id="rId10" Type="http://schemas.openxmlformats.org/officeDocument/2006/relationships/hyperlink" Target="https://indico.in2p3.fr/event/30832/" TargetMode="External"/><Relationship Id="rId4" Type="http://schemas.openxmlformats.org/officeDocument/2006/relationships/hyperlink" Target="https://indico.in2p3.fr/event/29634/" TargetMode="External"/><Relationship Id="rId9" Type="http://schemas.openxmlformats.org/officeDocument/2006/relationships/hyperlink" Target="https://indico.in2p3.fr/event/3027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images.cnrs.fr/recherche?direct-query=cppm" TargetMode="External"/><Relationship Id="rId5" Type="http://schemas.openxmlformats.org/officeDocument/2006/relationships/hyperlink" Target="https://phototheque.in2p3.fr/index.php?/category/540" TargetMode="External"/><Relationship Id="rId4" Type="http://schemas.openxmlformats.org/officeDocument/2006/relationships/hyperlink" Target="https://www.cppm.in2p3.fr/web/fr/laboratoire/media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indico.in2p3.fr/event/27164/" TargetMode="External"/><Relationship Id="rId7" Type="http://schemas.openxmlformats.org/officeDocument/2006/relationships/hyperlink" Target="https://indico.in2p3.fr/category/26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indico.in2p3.fr/category/1101/" TargetMode="External"/><Relationship Id="rId5" Type="http://schemas.openxmlformats.org/officeDocument/2006/relationships/hyperlink" Target="https://treize.lis-lab.fr/" TargetMode="External"/><Relationship Id="rId4" Type="http://schemas.openxmlformats.org/officeDocument/2006/relationships/hyperlink" Target="https://indico.in2p3.fr/event/27680/"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sciencesetavenir.fr/fondamental/a-2500-metres-de-profondeur-au-large-de-toulon-un-observatoire-unique_169636" TargetMode="External"/><Relationship Id="rId3" Type="http://schemas.openxmlformats.org/officeDocument/2006/relationships/hyperlink" Target="https://www.cppm.in2p3.fr/internal/medias/" TargetMode="External"/><Relationship Id="rId7" Type="http://schemas.openxmlformats.org/officeDocument/2006/relationships/hyperlink" Target="https://www.lamarseillaise.fr/societe/au-fond-de-la-mer-un-labo-perce-le-secret-des-neutrinos-AC13333452" TargetMode="External"/><Relationship Id="rId12" Type="http://schemas.openxmlformats.org/officeDocument/2006/relationships/hyperlink" Target="https://www.echosciences-paca.fr/communautes/videos/articles/video-echoscientifique-n-2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laprovence.com/article/region/1832568840724416/le-telescope-des-abysses-part-a-la-chasse-aux-neutrinos" TargetMode="External"/><Relationship Id="rId11" Type="http://schemas.openxmlformats.org/officeDocument/2006/relationships/hyperlink" Target="https://www.youtube.com/watch?v=0LxuD0T8QLA" TargetMode="External"/><Relationship Id="rId5" Type="http://schemas.openxmlformats.org/officeDocument/2006/relationships/hyperlink" Target="https://www.20minutes.fr/sciences/4024905-20230225-euclid-passionnante-mission-spatiale-europeenne-recherche-matiere-noire-energie-noire" TargetMode="External"/><Relationship Id="rId10" Type="http://schemas.openxmlformats.org/officeDocument/2006/relationships/hyperlink" Target="https://www.laprovence.com/article/ecoplanete/1888333111042316/un-laboratoire-sous-marin-inaugure-sur-le-site-daix-marseille-universite" TargetMode="External"/><Relationship Id="rId4" Type="http://schemas.openxmlformats.org/officeDocument/2006/relationships/hyperlink" Target="https://www.ouest-france.fr/sciences/espace/reportage-a-cannes-une-visite-a-euclid-chasseur-de-matiere-noire-dd72af82-b28b-11ed-9424-745bc29e29f2" TargetMode="External"/><Relationship Id="rId9" Type="http://schemas.openxmlformats.org/officeDocument/2006/relationships/hyperlink" Target="https://actualite.20minutes.fr/sciences/4025691-20230228-marseille-telescope-taille-vieux-port-va-sonder-ciel-depuis-abyss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0.emf"/><Relationship Id="rId1" Type="http://schemas.openxmlformats.org/officeDocument/2006/relationships/slideLayout" Target="../slideLayouts/slideLayout13.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ppm.in2p3.fr/transfert/RA2022/CPPM-RA2022_OK.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hyperlink" Target="mailto:groupeweb@cppm.in2p3.f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cppm.in2p3.fr/internal/news/news.php?command=derniere" TargetMode="External"/><Relationship Id="rId4" Type="http://schemas.openxmlformats.org/officeDocument/2006/relationships/hyperlink" Target="https://www.cppm.in2p3.fr/internal/news/news.php"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hyperlink" Target="https://www.cppm.in2p3.fr/web/fr/laboratoire/media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hyperlink" Target="https://www.cppm.in2p3.fr/~benamar/cppm-maste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hyperlink" Target="https://marprod.in2p3.fr/limbra_cppm" TargetMode="External"/><Relationship Id="rId7" Type="http://schemas.openxmlformats.org/officeDocument/2006/relationships/hyperlink" Target="https://www.univ-amu.fr/fr/public/drv-charte-daix-marseille-universite-en-faveur-de-la-science-ouvert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cience-ouverte.cnrs.fr/" TargetMode="External"/><Relationship Id="rId5" Type="http://schemas.openxmlformats.org/officeDocument/2006/relationships/hyperlink" Target="https://hal.science/CPPM" TargetMode="External"/><Relationship Id="rId4" Type="http://schemas.openxmlformats.org/officeDocument/2006/relationships/hyperlink" Target="https://www.cppm.in2p3.fr/web/fr/recherche/publication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indico.in2p3.fr/category/263/" TargetMode="External"/><Relationship Id="rId3" Type="http://schemas.openxmlformats.org/officeDocument/2006/relationships/hyperlink" Target="https://indico.in2p3.fr/event/31603/" TargetMode="External"/><Relationship Id="rId7" Type="http://schemas.openxmlformats.org/officeDocument/2006/relationships/hyperlink" Target="https://treize.lis-lab.fr/"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indico.in2p3.fr/event/31609/" TargetMode="External"/><Relationship Id="rId5" Type="http://schemas.openxmlformats.org/officeDocument/2006/relationships/hyperlink" Target="https://indico.in2p3.fr/category/831/" TargetMode="External"/><Relationship Id="rId4" Type="http://schemas.openxmlformats.org/officeDocument/2006/relationships/hyperlink" Target="https://indico.in2p3.fr/event/29634/" TargetMode="External"/><Relationship Id="rId9" Type="http://schemas.openxmlformats.org/officeDocument/2006/relationships/hyperlink" Target="https://www.in2p3.cnrs.fr/fr/evenement/demain-mais-en-mieux-lin2p3-rejoint-ledition-2024-du-festival-de-limaginaire-yggdrasi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inp.com@cnrs.f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indico.in2p3.fr/category/1160/" TargetMode="External"/><Relationship Id="rId5" Type="http://schemas.openxmlformats.org/officeDocument/2006/relationships/hyperlink" Target="mailto:strebler@cppm.in2p3.fr" TargetMode="External"/><Relationship Id="rId4" Type="http://schemas.openxmlformats.org/officeDocument/2006/relationships/hyperlink" Target="https://indico.in2p3.fr/category/120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marintra.in2p3.fr/?q=fr/content/medias" TargetMode="External"/><Relationship Id="rId3" Type="http://schemas.openxmlformats.org/officeDocument/2006/relationships/hyperlink" Target="https://marintra.in2p3.fr/?q=fr/content/abonnements" TargetMode="External"/><Relationship Id="rId7" Type="http://schemas.openxmlformats.org/officeDocument/2006/relationships/hyperlink" Target="https://marintra.in2p3.fr/?q=fr/content/bases-de-donn%C3%A9es" TargetMode="External"/><Relationship Id="rId12" Type="http://schemas.openxmlformats.org/officeDocument/2006/relationships/hyperlink" Target="https://marintra.in2p3.fr/?q=fr/content/enseignemen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marintra.in2p3.fr/?q=fr/content/linformation-scientifique-et-technique-ist" TargetMode="External"/><Relationship Id="rId11" Type="http://schemas.openxmlformats.org/officeDocument/2006/relationships/hyperlink" Target="https://marintra.in2p3.fr/?q=fr/content/interventions" TargetMode="External"/><Relationship Id="rId5" Type="http://schemas.openxmlformats.org/officeDocument/2006/relationships/hyperlink" Target="https://bu.univ-amu.fr/" TargetMode="External"/><Relationship Id="rId10" Type="http://schemas.openxmlformats.org/officeDocument/2006/relationships/hyperlink" Target="https://marintra.in2p3.fr/?q=fr/content/organisation-de-rencontres-scientifiques" TargetMode="External"/><Relationship Id="rId4" Type="http://schemas.openxmlformats.org/officeDocument/2006/relationships/hyperlink" Target="https://koha3.in2p3.fr/" TargetMode="External"/><Relationship Id="rId9" Type="http://schemas.openxmlformats.org/officeDocument/2006/relationships/hyperlink" Target="https://marintra.in2p3.fr/?q=fr/content/responsabilit%C3%A9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indico.in2p3.fr/category/1160/" TargetMode="External"/><Relationship Id="rId13"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hyperlink" Target="https://indico.in2p3.fr/event/30065/" TargetMode="External"/><Relationship Id="rId12"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indico.in2p3.fr/category/1212/" TargetMode="External"/><Relationship Id="rId11" Type="http://schemas.openxmlformats.org/officeDocument/2006/relationships/image" Target="../media/image15.png"/><Relationship Id="rId5" Type="http://schemas.openxmlformats.org/officeDocument/2006/relationships/hyperlink" Target="https://indico.in2p3.fr/category/1122/" TargetMode="External"/><Relationship Id="rId10" Type="http://schemas.openxmlformats.org/officeDocument/2006/relationships/image" Target="../media/image14.png"/><Relationship Id="rId4" Type="http://schemas.openxmlformats.org/officeDocument/2006/relationships/hyperlink" Target="https://indico.in2p3.fr/category/1171/" TargetMode="Externa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3" y="1700808"/>
            <a:ext cx="9099978" cy="2952328"/>
          </a:xfrm>
        </p:spPr>
        <p:txBody>
          <a:bodyPr/>
          <a:lstStyle/>
          <a:p>
            <a:r>
              <a:rPr lang="en-US" sz="2800" b="1" dirty="0">
                <a:solidFill>
                  <a:srgbClr val="0070C0"/>
                </a:solidFill>
              </a:rPr>
              <a:t>Suivi annuel du service (SAS)</a:t>
            </a:r>
            <a:br>
              <a:rPr lang="en-US" sz="2800" b="1" dirty="0">
                <a:solidFill>
                  <a:srgbClr val="0070C0"/>
                </a:solidFill>
              </a:rPr>
            </a:br>
            <a:br>
              <a:rPr lang="en-US" sz="2800" b="1" dirty="0">
                <a:solidFill>
                  <a:srgbClr val="0070C0"/>
                </a:solidFill>
              </a:rPr>
            </a:br>
            <a:r>
              <a:rPr lang="en-US" sz="2800" b="1" dirty="0">
                <a:solidFill>
                  <a:srgbClr val="0070C0"/>
                </a:solidFill>
              </a:rPr>
              <a:t>“Science ouverte et Communication”</a:t>
            </a:r>
            <a:br>
              <a:rPr lang="en-US" sz="2800" b="1" dirty="0">
                <a:solidFill>
                  <a:srgbClr val="0070C0"/>
                </a:solidFill>
              </a:rPr>
            </a:br>
            <a:br>
              <a:rPr lang="en-US" sz="2800" b="1" dirty="0">
                <a:solidFill>
                  <a:srgbClr val="0070C0"/>
                </a:solidFill>
              </a:rPr>
            </a:br>
            <a:r>
              <a:rPr lang="en-US" sz="2000" dirty="0" err="1">
                <a:solidFill>
                  <a:srgbClr val="B85808"/>
                </a:solidFill>
              </a:rPr>
              <a:t>Activités</a:t>
            </a:r>
            <a:r>
              <a:rPr lang="en-US" sz="2000" dirty="0">
                <a:solidFill>
                  <a:srgbClr val="B85808"/>
                </a:solidFill>
              </a:rPr>
              <a:t> </a:t>
            </a:r>
            <a:r>
              <a:rPr lang="en-US" sz="2000" dirty="0" err="1">
                <a:solidFill>
                  <a:srgbClr val="B85808"/>
                </a:solidFill>
              </a:rPr>
              <a:t>en</a:t>
            </a:r>
            <a:r>
              <a:rPr lang="en-US" sz="2000" dirty="0">
                <a:solidFill>
                  <a:srgbClr val="B85808"/>
                </a:solidFill>
              </a:rPr>
              <a:t> :</a:t>
            </a:r>
            <a:br>
              <a:rPr lang="en-US" sz="2000" dirty="0">
                <a:solidFill>
                  <a:srgbClr val="B85808"/>
                </a:solidFill>
              </a:rPr>
            </a:br>
            <a:r>
              <a:rPr lang="en-US" sz="2000" dirty="0">
                <a:solidFill>
                  <a:srgbClr val="B85808"/>
                </a:solidFill>
              </a:rPr>
              <a:t>- information </a:t>
            </a:r>
            <a:r>
              <a:rPr lang="en-US" sz="2000" dirty="0" err="1">
                <a:solidFill>
                  <a:srgbClr val="B85808"/>
                </a:solidFill>
              </a:rPr>
              <a:t>scientifique</a:t>
            </a:r>
            <a:r>
              <a:rPr lang="en-US" sz="2000" dirty="0">
                <a:solidFill>
                  <a:srgbClr val="B85808"/>
                </a:solidFill>
              </a:rPr>
              <a:t> et technique</a:t>
            </a:r>
            <a:br>
              <a:rPr lang="en-US" sz="2000" dirty="0">
                <a:solidFill>
                  <a:srgbClr val="B85808"/>
                </a:solidFill>
              </a:rPr>
            </a:br>
            <a:r>
              <a:rPr lang="en-US" sz="2000" dirty="0">
                <a:solidFill>
                  <a:srgbClr val="B85808"/>
                </a:solidFill>
              </a:rPr>
              <a:t>- communication</a:t>
            </a:r>
            <a:br>
              <a:rPr lang="en-US" sz="2000" dirty="0">
                <a:solidFill>
                  <a:srgbClr val="B85808"/>
                </a:solidFill>
              </a:rPr>
            </a:br>
            <a:r>
              <a:rPr lang="en-US" sz="2000" dirty="0">
                <a:solidFill>
                  <a:srgbClr val="B85808"/>
                </a:solidFill>
              </a:rPr>
              <a:t>- culture </a:t>
            </a:r>
            <a:r>
              <a:rPr lang="en-US" sz="2000" dirty="0" err="1">
                <a:solidFill>
                  <a:srgbClr val="B85808"/>
                </a:solidFill>
              </a:rPr>
              <a:t>scientifique</a:t>
            </a:r>
            <a:r>
              <a:rPr lang="en-US" sz="2000" dirty="0">
                <a:solidFill>
                  <a:srgbClr val="B85808"/>
                </a:solidFill>
              </a:rPr>
              <a:t> et technique</a:t>
            </a:r>
            <a:br>
              <a:rPr lang="en-US" sz="2000" b="1" dirty="0">
                <a:solidFill>
                  <a:srgbClr val="B85808"/>
                </a:solidFill>
              </a:rPr>
            </a:br>
            <a:endParaRPr lang="en-US" sz="2000" b="1" dirty="0">
              <a:solidFill>
                <a:srgbClr val="B85808"/>
              </a:solidFill>
            </a:endParaRPr>
          </a:p>
        </p:txBody>
      </p:sp>
      <p:sp>
        <p:nvSpPr>
          <p:cNvPr id="7" name="Rectangle 6"/>
          <p:cNvSpPr/>
          <p:nvPr/>
        </p:nvSpPr>
        <p:spPr>
          <a:xfrm>
            <a:off x="252745" y="2060848"/>
            <a:ext cx="8879904" cy="615553"/>
          </a:xfrm>
          <a:prstGeom prst="rect">
            <a:avLst/>
          </a:prstGeom>
        </p:spPr>
        <p:txBody>
          <a:bodyPr wrap="square">
            <a:spAutoFit/>
          </a:bodyPr>
          <a:lstStyle/>
          <a:p>
            <a:endParaRPr lang="fr-FR" sz="1600" b="1" dirty="0">
              <a:solidFill>
                <a:srgbClr val="002060"/>
              </a:solidFill>
              <a:latin typeface="+mn-lt"/>
            </a:endParaRPr>
          </a:p>
          <a:p>
            <a:r>
              <a:rPr lang="fr-FR" b="1" dirty="0">
                <a:solidFill>
                  <a:srgbClr val="E46C0A"/>
                </a:solidFill>
                <a:latin typeface="+mn-lt"/>
              </a:rPr>
              <a:t> </a:t>
            </a:r>
          </a:p>
        </p:txBody>
      </p:sp>
      <p:sp>
        <p:nvSpPr>
          <p:cNvPr id="6" name="Date Placeholder 3">
            <a:extLst>
              <a:ext uri="{FF2B5EF4-FFF2-40B4-BE49-F238E27FC236}">
                <a16:creationId xmlns:a16="http://schemas.microsoft.com/office/drawing/2014/main" id="{794DEA92-DAE7-4EEE-BB9E-938DF89EB47E}"/>
              </a:ext>
            </a:extLst>
          </p:cNvPr>
          <p:cNvSpPr>
            <a:spLocks noGrp="1"/>
          </p:cNvSpPr>
          <p:nvPr>
            <p:ph type="dt" idx="10"/>
          </p:nvPr>
        </p:nvSpPr>
        <p:spPr>
          <a:xfrm>
            <a:off x="0" y="6472030"/>
            <a:ext cx="1763687" cy="385970"/>
          </a:xfrm>
        </p:spPr>
        <p:txBody>
          <a:bodyPr/>
          <a:lstStyle/>
          <a:p>
            <a:pPr algn="ctr">
              <a:defRPr/>
            </a:pPr>
            <a:r>
              <a:rPr lang="fr-FR" altLang="fr-FR" sz="1400">
                <a:latin typeface="+mj-lt"/>
              </a:rPr>
              <a:t>23/01/2024 - SAS</a:t>
            </a:r>
            <a:endParaRPr lang="fr-FR" altLang="fr-FR" sz="1400" dirty="0">
              <a:latin typeface="+mj-lt"/>
            </a:endParaRPr>
          </a:p>
        </p:txBody>
      </p:sp>
      <p:sp>
        <p:nvSpPr>
          <p:cNvPr id="3" name="ZoneTexte 2">
            <a:extLst>
              <a:ext uri="{FF2B5EF4-FFF2-40B4-BE49-F238E27FC236}">
                <a16:creationId xmlns:a16="http://schemas.microsoft.com/office/drawing/2014/main" id="{24E031AD-8DAE-4DCD-813B-63529795B513}"/>
              </a:ext>
            </a:extLst>
          </p:cNvPr>
          <p:cNvSpPr txBox="1"/>
          <p:nvPr/>
        </p:nvSpPr>
        <p:spPr>
          <a:xfrm>
            <a:off x="6804248" y="6323020"/>
            <a:ext cx="2328401" cy="523220"/>
          </a:xfrm>
          <a:prstGeom prst="rect">
            <a:avLst/>
          </a:prstGeom>
          <a:noFill/>
        </p:spPr>
        <p:txBody>
          <a:bodyPr wrap="square" rtlCol="0">
            <a:spAutoFit/>
          </a:bodyPr>
          <a:lstStyle/>
          <a:p>
            <a:pPr algn="ctr"/>
            <a:r>
              <a:rPr lang="fr-FR" sz="1400" dirty="0">
                <a:solidFill>
                  <a:schemeClr val="tx1">
                    <a:lumMod val="50000"/>
                    <a:lumOff val="50000"/>
                  </a:schemeClr>
                </a:solidFill>
                <a:latin typeface="Calibri" panose="020F0502020204030204" pitchFamily="34" charset="0"/>
                <a:cs typeface="Calibri" panose="020F0502020204030204" pitchFamily="34" charset="0"/>
              </a:rPr>
              <a:t>Magali Damoiseaux</a:t>
            </a:r>
          </a:p>
          <a:p>
            <a:pPr algn="ctr"/>
            <a:r>
              <a:rPr lang="fr-FR" sz="1400" dirty="0">
                <a:solidFill>
                  <a:schemeClr val="tx1">
                    <a:lumMod val="50000"/>
                    <a:lumOff val="50000"/>
                  </a:schemeClr>
                </a:solidFill>
                <a:latin typeface="Calibri" panose="020F0502020204030204" pitchFamily="34" charset="0"/>
                <a:cs typeface="Calibri" panose="020F0502020204030204" pitchFamily="34" charset="0"/>
              </a:rPr>
              <a:t> Marie Roger-Chantin</a:t>
            </a:r>
          </a:p>
        </p:txBody>
      </p:sp>
      <p:sp>
        <p:nvSpPr>
          <p:cNvPr id="5" name="ZoneTexte 4">
            <a:extLst>
              <a:ext uri="{FF2B5EF4-FFF2-40B4-BE49-F238E27FC236}">
                <a16:creationId xmlns:a16="http://schemas.microsoft.com/office/drawing/2014/main" id="{C1496EC9-61A7-4C98-933C-640BFCD0FE80}"/>
              </a:ext>
            </a:extLst>
          </p:cNvPr>
          <p:cNvSpPr txBox="1"/>
          <p:nvPr/>
        </p:nvSpPr>
        <p:spPr>
          <a:xfrm>
            <a:off x="2843808" y="6381328"/>
            <a:ext cx="2448272" cy="461665"/>
          </a:xfrm>
          <a:prstGeom prst="rect">
            <a:avLst/>
          </a:prstGeom>
          <a:noFill/>
        </p:spPr>
        <p:txBody>
          <a:bodyPr wrap="square" rtlCol="0">
            <a:spAutoFit/>
          </a:bodyPr>
          <a:lstStyle/>
          <a:p>
            <a:pPr algn="ctr"/>
            <a:r>
              <a:rPr lang="fr-FR" sz="1200" dirty="0">
                <a:solidFill>
                  <a:schemeClr val="tx1">
                    <a:lumMod val="50000"/>
                    <a:lumOff val="50000"/>
                  </a:schemeClr>
                </a:solidFill>
                <a:latin typeface="+mj-lt"/>
              </a:rPr>
              <a:t>V7 après discussion au cours de la réunion SAS, précisions apportées</a:t>
            </a:r>
          </a:p>
        </p:txBody>
      </p:sp>
    </p:spTree>
    <p:extLst>
      <p:ext uri="{BB962C8B-B14F-4D97-AF65-F5344CB8AC3E}">
        <p14:creationId xmlns:p14="http://schemas.microsoft.com/office/powerpoint/2010/main" val="1206872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E1AE3-A367-444C-82AF-6FCCB6256D30}"/>
              </a:ext>
            </a:extLst>
          </p:cNvPr>
          <p:cNvSpPr>
            <a:spLocks noGrp="1"/>
          </p:cNvSpPr>
          <p:nvPr>
            <p:ph type="title"/>
          </p:nvPr>
        </p:nvSpPr>
        <p:spPr>
          <a:xfrm>
            <a:off x="0" y="62616"/>
            <a:ext cx="9144000" cy="706090"/>
          </a:xfrm>
        </p:spPr>
        <p:txBody>
          <a:bodyPr/>
          <a:lstStyle/>
          <a:p>
            <a:r>
              <a:rPr lang="fr-FR" sz="2800" dirty="0">
                <a:solidFill>
                  <a:srgbClr val="B85808"/>
                </a:solidFill>
              </a:rPr>
              <a:t>40 ans du CPPM dans la news </a:t>
            </a:r>
            <a:r>
              <a:rPr lang="fr-FR" sz="2800" dirty="0" err="1">
                <a:solidFill>
                  <a:srgbClr val="B85808"/>
                </a:solidFill>
              </a:rPr>
              <a:t>letter</a:t>
            </a:r>
            <a:endParaRPr lang="fr-FR" sz="1800" dirty="0">
              <a:solidFill>
                <a:srgbClr val="002060"/>
              </a:solidFill>
            </a:endParaRPr>
          </a:p>
        </p:txBody>
      </p:sp>
      <p:sp>
        <p:nvSpPr>
          <p:cNvPr id="7" name="Espace réservé du contenu 6">
            <a:extLst>
              <a:ext uri="{FF2B5EF4-FFF2-40B4-BE49-F238E27FC236}">
                <a16:creationId xmlns:a16="http://schemas.microsoft.com/office/drawing/2014/main" id="{D63344B5-EC2B-4C04-A47B-7608A13B224B}"/>
              </a:ext>
            </a:extLst>
          </p:cNvPr>
          <p:cNvSpPr>
            <a:spLocks noGrp="1"/>
          </p:cNvSpPr>
          <p:nvPr>
            <p:ph idx="1"/>
          </p:nvPr>
        </p:nvSpPr>
        <p:spPr>
          <a:xfrm>
            <a:off x="215516" y="693000"/>
            <a:ext cx="8712968" cy="4999831"/>
          </a:xfrm>
        </p:spPr>
        <p:txBody>
          <a:bodyPr/>
          <a:lstStyle/>
          <a:p>
            <a:pPr lvl="1"/>
            <a:r>
              <a:rPr lang="fr-FR" dirty="0"/>
              <a:t>Témoignages des « anciens » du CPPM</a:t>
            </a:r>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marL="914400" lvl="2" indent="0">
              <a:buNone/>
            </a:pPr>
            <a:endParaRPr lang="fr-FR" dirty="0"/>
          </a:p>
          <a:p>
            <a:pPr lvl="2"/>
            <a:endParaRPr lang="fr-FR" dirty="0"/>
          </a:p>
          <a:p>
            <a:pPr lvl="2"/>
            <a:endParaRPr lang="fr-FR" dirty="0"/>
          </a:p>
          <a:p>
            <a:pPr lvl="2"/>
            <a:endParaRPr lang="fr-FR" dirty="0"/>
          </a:p>
          <a:p>
            <a:pPr lvl="2"/>
            <a:endParaRPr lang="fr-FR" dirty="0"/>
          </a:p>
        </p:txBody>
      </p:sp>
      <p:sp>
        <p:nvSpPr>
          <p:cNvPr id="4" name="Date Placeholder 3">
            <a:extLst>
              <a:ext uri="{FF2B5EF4-FFF2-40B4-BE49-F238E27FC236}">
                <a16:creationId xmlns:a16="http://schemas.microsoft.com/office/drawing/2014/main" id="{F3BCC1A0-F32B-4DC8-8676-B5879B6064E5}"/>
              </a:ext>
            </a:extLst>
          </p:cNvPr>
          <p:cNvSpPr>
            <a:spLocks noGrp="1"/>
          </p:cNvSpPr>
          <p:nvPr>
            <p:ph type="dt" idx="10"/>
          </p:nvPr>
        </p:nvSpPr>
        <p:spPr>
          <a:xfrm>
            <a:off x="28954" y="6472030"/>
            <a:ext cx="1806741" cy="346874"/>
          </a:xfrm>
        </p:spPr>
        <p:txBody>
          <a:bodyPr/>
          <a:lstStyle/>
          <a:p>
            <a:pPr>
              <a:defRPr/>
            </a:pPr>
            <a:r>
              <a:rPr lang="fr-FR" altLang="fr-FR" dirty="0"/>
              <a:t>23/01/2024 - SAS</a:t>
            </a:r>
          </a:p>
        </p:txBody>
      </p:sp>
      <p:pic>
        <p:nvPicPr>
          <p:cNvPr id="6" name="Image 5">
            <a:extLst>
              <a:ext uri="{FF2B5EF4-FFF2-40B4-BE49-F238E27FC236}">
                <a16:creationId xmlns:a16="http://schemas.microsoft.com/office/drawing/2014/main" id="{0FE30769-CF30-4112-96A3-51EAF71A6839}"/>
              </a:ext>
            </a:extLst>
          </p:cNvPr>
          <p:cNvPicPr>
            <a:picLocks noChangeAspect="1"/>
          </p:cNvPicPr>
          <p:nvPr/>
        </p:nvPicPr>
        <p:blipFill>
          <a:blip r:embed="rId2"/>
          <a:stretch/>
        </p:blipFill>
        <p:spPr bwMode="auto">
          <a:xfrm>
            <a:off x="7704000" y="0"/>
            <a:ext cx="1440000" cy="1386000"/>
          </a:xfrm>
          <a:prstGeom prst="rect">
            <a:avLst/>
          </a:prstGeom>
        </p:spPr>
      </p:pic>
      <p:pic>
        <p:nvPicPr>
          <p:cNvPr id="8" name="Espace réservé pour une image  5" descr="Gestion NewsLetter au CPPM — Mozilla Firefox">
            <a:extLst>
              <a:ext uri="{FF2B5EF4-FFF2-40B4-BE49-F238E27FC236}">
                <a16:creationId xmlns:a16="http://schemas.microsoft.com/office/drawing/2014/main" id="{CB08DA20-1168-4472-80A1-E629B4EAA5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665" y="1152717"/>
            <a:ext cx="4374176" cy="2160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9" name="Espace réservé pour une image  5" descr="Gestion NewsLetter au CPPM — Mozilla Firefox">
            <a:extLst>
              <a:ext uri="{FF2B5EF4-FFF2-40B4-BE49-F238E27FC236}">
                <a16:creationId xmlns:a16="http://schemas.microsoft.com/office/drawing/2014/main" id="{527C397B-1AAD-46E8-AEAA-3FE0C3F855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6837" y="3075554"/>
            <a:ext cx="4377163" cy="32807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3" name="Espace réservé du numéro de diapositive 2">
            <a:extLst>
              <a:ext uri="{FF2B5EF4-FFF2-40B4-BE49-F238E27FC236}">
                <a16:creationId xmlns:a16="http://schemas.microsoft.com/office/drawing/2014/main" id="{686DB346-9E76-4EFD-8CEE-6B3B616C8039}"/>
              </a:ext>
            </a:extLst>
          </p:cNvPr>
          <p:cNvSpPr>
            <a:spLocks noGrp="1"/>
          </p:cNvSpPr>
          <p:nvPr>
            <p:ph type="sldNum" idx="12"/>
          </p:nvPr>
        </p:nvSpPr>
        <p:spPr/>
        <p:txBody>
          <a:bodyPr/>
          <a:lstStyle/>
          <a:p>
            <a:pPr>
              <a:defRPr/>
            </a:pPr>
            <a:fld id="{0A0FB817-97B8-4046-A94F-3C4AD34C55D3}" type="slidenum">
              <a:rPr lang="fr-FR" altLang="fr-FR" smtClean="0"/>
              <a:pPr>
                <a:defRPr/>
              </a:pPr>
              <a:t>10</a:t>
            </a:fld>
            <a:endParaRPr lang="fr-FR" altLang="fr-FR" dirty="0"/>
          </a:p>
        </p:txBody>
      </p:sp>
    </p:spTree>
    <p:extLst>
      <p:ext uri="{BB962C8B-B14F-4D97-AF65-F5344CB8AC3E}">
        <p14:creationId xmlns:p14="http://schemas.microsoft.com/office/powerpoint/2010/main" val="3497257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E1AE3-A367-444C-82AF-6FCCB6256D30}"/>
              </a:ext>
            </a:extLst>
          </p:cNvPr>
          <p:cNvSpPr>
            <a:spLocks noGrp="1"/>
          </p:cNvSpPr>
          <p:nvPr>
            <p:ph type="title"/>
          </p:nvPr>
        </p:nvSpPr>
        <p:spPr>
          <a:xfrm>
            <a:off x="0" y="62616"/>
            <a:ext cx="9144000" cy="706090"/>
          </a:xfrm>
        </p:spPr>
        <p:txBody>
          <a:bodyPr/>
          <a:lstStyle/>
          <a:p>
            <a:r>
              <a:rPr lang="fr-FR" sz="2800" dirty="0">
                <a:solidFill>
                  <a:srgbClr val="B85808"/>
                </a:solidFill>
              </a:rPr>
              <a:t>40 ans du CPPM dans la news </a:t>
            </a:r>
            <a:r>
              <a:rPr lang="fr-FR" sz="2800" dirty="0" err="1">
                <a:solidFill>
                  <a:srgbClr val="B85808"/>
                </a:solidFill>
              </a:rPr>
              <a:t>letter</a:t>
            </a:r>
            <a:endParaRPr lang="fr-FR" sz="1800" dirty="0">
              <a:solidFill>
                <a:srgbClr val="002060"/>
              </a:solidFill>
            </a:endParaRPr>
          </a:p>
        </p:txBody>
      </p:sp>
      <p:sp>
        <p:nvSpPr>
          <p:cNvPr id="7" name="Espace réservé du contenu 6">
            <a:extLst>
              <a:ext uri="{FF2B5EF4-FFF2-40B4-BE49-F238E27FC236}">
                <a16:creationId xmlns:a16="http://schemas.microsoft.com/office/drawing/2014/main" id="{D63344B5-EC2B-4C04-A47B-7608A13B224B}"/>
              </a:ext>
            </a:extLst>
          </p:cNvPr>
          <p:cNvSpPr>
            <a:spLocks noGrp="1"/>
          </p:cNvSpPr>
          <p:nvPr>
            <p:ph idx="1"/>
          </p:nvPr>
        </p:nvSpPr>
        <p:spPr>
          <a:xfrm>
            <a:off x="215516" y="1117823"/>
            <a:ext cx="8712968" cy="4999831"/>
          </a:xfrm>
        </p:spPr>
        <p:txBody>
          <a:bodyPr/>
          <a:lstStyle/>
          <a:p>
            <a:pPr lvl="1"/>
            <a:r>
              <a:rPr lang="fr-FR" dirty="0"/>
              <a:t>Témoignages des « anciens » du CPPM</a:t>
            </a:r>
          </a:p>
          <a:p>
            <a:pPr lvl="2"/>
            <a:r>
              <a:rPr lang="fr-FR" dirty="0">
                <a:solidFill>
                  <a:srgbClr val="B85808"/>
                </a:solidFill>
              </a:rPr>
              <a:t>David Rousseau (lettre 323)</a:t>
            </a:r>
          </a:p>
          <a:p>
            <a:pPr lvl="2"/>
            <a:r>
              <a:rPr lang="fr-FR" dirty="0">
                <a:solidFill>
                  <a:srgbClr val="B85808"/>
                </a:solidFill>
              </a:rPr>
              <a:t>Stéphane Basa (lettre 324)</a:t>
            </a:r>
          </a:p>
          <a:p>
            <a:pPr lvl="2"/>
            <a:r>
              <a:rPr lang="fr-FR" dirty="0">
                <a:solidFill>
                  <a:srgbClr val="B85808"/>
                </a:solidFill>
              </a:rPr>
              <a:t>Isabelle </a:t>
            </a:r>
            <a:r>
              <a:rPr lang="fr-FR" dirty="0" err="1">
                <a:solidFill>
                  <a:srgbClr val="B85808"/>
                </a:solidFill>
              </a:rPr>
              <a:t>Négri</a:t>
            </a:r>
            <a:r>
              <a:rPr lang="fr-FR" dirty="0">
                <a:solidFill>
                  <a:srgbClr val="B85808"/>
                </a:solidFill>
              </a:rPr>
              <a:t> (lettre 326)</a:t>
            </a:r>
          </a:p>
          <a:p>
            <a:pPr lvl="2"/>
            <a:r>
              <a:rPr lang="fr-FR" dirty="0" err="1">
                <a:solidFill>
                  <a:srgbClr val="B85808"/>
                </a:solidFill>
              </a:rPr>
              <a:t>Siddharth</a:t>
            </a:r>
            <a:r>
              <a:rPr lang="fr-FR" dirty="0">
                <a:solidFill>
                  <a:srgbClr val="B85808"/>
                </a:solidFill>
              </a:rPr>
              <a:t> </a:t>
            </a:r>
            <a:r>
              <a:rPr lang="fr-FR" dirty="0" err="1">
                <a:solidFill>
                  <a:srgbClr val="B85808"/>
                </a:solidFill>
              </a:rPr>
              <a:t>Bhat</a:t>
            </a:r>
            <a:r>
              <a:rPr lang="fr-FR" dirty="0">
                <a:solidFill>
                  <a:srgbClr val="B85808"/>
                </a:solidFill>
              </a:rPr>
              <a:t> (lettre 327)</a:t>
            </a:r>
          </a:p>
          <a:p>
            <a:pPr lvl="2"/>
            <a:r>
              <a:rPr lang="fr-FR" dirty="0">
                <a:solidFill>
                  <a:srgbClr val="B85808"/>
                </a:solidFill>
              </a:rPr>
              <a:t>Fabrice Hubaut (lettre 328)</a:t>
            </a:r>
          </a:p>
          <a:p>
            <a:pPr lvl="2"/>
            <a:r>
              <a:rPr lang="fr-FR" dirty="0">
                <a:solidFill>
                  <a:srgbClr val="B85808"/>
                </a:solidFill>
              </a:rPr>
              <a:t>Julien Babel (lettre 329)</a:t>
            </a:r>
          </a:p>
          <a:p>
            <a:pPr lvl="2"/>
            <a:r>
              <a:rPr lang="fr-FR" dirty="0">
                <a:solidFill>
                  <a:srgbClr val="B85808"/>
                </a:solidFill>
              </a:rPr>
              <a:t>David Calvet (lettre 332)</a:t>
            </a:r>
          </a:p>
          <a:p>
            <a:pPr lvl="2"/>
            <a:r>
              <a:rPr lang="fr-FR" dirty="0">
                <a:solidFill>
                  <a:srgbClr val="B85808"/>
                </a:solidFill>
              </a:rPr>
              <a:t>Anne-Fleur </a:t>
            </a:r>
            <a:r>
              <a:rPr lang="fr-FR" dirty="0" err="1">
                <a:solidFill>
                  <a:srgbClr val="B85808"/>
                </a:solidFill>
              </a:rPr>
              <a:t>Barfuss</a:t>
            </a:r>
            <a:r>
              <a:rPr lang="fr-FR" dirty="0">
                <a:solidFill>
                  <a:srgbClr val="B85808"/>
                </a:solidFill>
              </a:rPr>
              <a:t> (lettre 336)</a:t>
            </a:r>
          </a:p>
          <a:p>
            <a:pPr lvl="2"/>
            <a:r>
              <a:rPr lang="fr-FR" dirty="0" err="1">
                <a:solidFill>
                  <a:srgbClr val="B85808"/>
                </a:solidFill>
              </a:rPr>
              <a:t>DianeTalon</a:t>
            </a:r>
            <a:r>
              <a:rPr lang="fr-FR" dirty="0">
                <a:solidFill>
                  <a:srgbClr val="B85808"/>
                </a:solidFill>
              </a:rPr>
              <a:t> – </a:t>
            </a:r>
            <a:r>
              <a:rPr lang="fr-FR" dirty="0" err="1">
                <a:solidFill>
                  <a:srgbClr val="B85808"/>
                </a:solidFill>
              </a:rPr>
              <a:t>Esmieu</a:t>
            </a:r>
            <a:r>
              <a:rPr lang="fr-FR" dirty="0">
                <a:solidFill>
                  <a:srgbClr val="B85808"/>
                </a:solidFill>
              </a:rPr>
              <a:t> (lettre 337)</a:t>
            </a:r>
          </a:p>
          <a:p>
            <a:pPr lvl="2"/>
            <a:r>
              <a:rPr lang="fr-FR" dirty="0">
                <a:solidFill>
                  <a:srgbClr val="B85808"/>
                </a:solidFill>
              </a:rPr>
              <a:t>Stéphanie </a:t>
            </a:r>
            <a:r>
              <a:rPr lang="fr-FR" dirty="0" err="1">
                <a:solidFill>
                  <a:srgbClr val="B85808"/>
                </a:solidFill>
              </a:rPr>
              <a:t>Barrillon</a:t>
            </a:r>
            <a:r>
              <a:rPr lang="fr-FR" dirty="0">
                <a:solidFill>
                  <a:srgbClr val="B85808"/>
                </a:solidFill>
              </a:rPr>
              <a:t> – </a:t>
            </a:r>
            <a:r>
              <a:rPr lang="fr-FR" dirty="0" err="1">
                <a:solidFill>
                  <a:srgbClr val="B85808"/>
                </a:solidFill>
              </a:rPr>
              <a:t>Baffioni</a:t>
            </a:r>
            <a:r>
              <a:rPr lang="fr-FR" dirty="0">
                <a:solidFill>
                  <a:srgbClr val="B85808"/>
                </a:solidFill>
              </a:rPr>
              <a:t> (lettre 338)</a:t>
            </a: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lvl="2"/>
            <a:endParaRPr lang="fr-FR" dirty="0">
              <a:solidFill>
                <a:srgbClr val="C00000"/>
              </a:solidFill>
            </a:endParaRPr>
          </a:p>
          <a:p>
            <a:pPr marL="914400" lvl="2" indent="0">
              <a:buNone/>
            </a:pPr>
            <a:endParaRPr lang="fr-FR" dirty="0"/>
          </a:p>
          <a:p>
            <a:pPr lvl="2"/>
            <a:endParaRPr lang="fr-FR" dirty="0"/>
          </a:p>
          <a:p>
            <a:pPr lvl="2"/>
            <a:endParaRPr lang="fr-FR" dirty="0"/>
          </a:p>
          <a:p>
            <a:pPr lvl="2"/>
            <a:endParaRPr lang="fr-FR" dirty="0"/>
          </a:p>
          <a:p>
            <a:pPr lvl="2"/>
            <a:endParaRPr lang="fr-FR" dirty="0"/>
          </a:p>
        </p:txBody>
      </p:sp>
      <p:sp>
        <p:nvSpPr>
          <p:cNvPr id="4" name="Date Placeholder 3">
            <a:extLst>
              <a:ext uri="{FF2B5EF4-FFF2-40B4-BE49-F238E27FC236}">
                <a16:creationId xmlns:a16="http://schemas.microsoft.com/office/drawing/2014/main" id="{F3BCC1A0-F32B-4DC8-8676-B5879B6064E5}"/>
              </a:ext>
            </a:extLst>
          </p:cNvPr>
          <p:cNvSpPr>
            <a:spLocks noGrp="1"/>
          </p:cNvSpPr>
          <p:nvPr>
            <p:ph type="dt" idx="10"/>
          </p:nvPr>
        </p:nvSpPr>
        <p:spPr>
          <a:xfrm>
            <a:off x="28954" y="6472030"/>
            <a:ext cx="1806741" cy="346874"/>
          </a:xfrm>
        </p:spPr>
        <p:txBody>
          <a:bodyPr/>
          <a:lstStyle/>
          <a:p>
            <a:pPr>
              <a:defRPr/>
            </a:pPr>
            <a:r>
              <a:rPr lang="fr-FR" altLang="fr-FR" dirty="0"/>
              <a:t>23/01/2024 - SAS</a:t>
            </a:r>
          </a:p>
        </p:txBody>
      </p:sp>
      <p:pic>
        <p:nvPicPr>
          <p:cNvPr id="6" name="Image 5">
            <a:extLst>
              <a:ext uri="{FF2B5EF4-FFF2-40B4-BE49-F238E27FC236}">
                <a16:creationId xmlns:a16="http://schemas.microsoft.com/office/drawing/2014/main" id="{0FE30769-CF30-4112-96A3-51EAF71A6839}"/>
              </a:ext>
            </a:extLst>
          </p:cNvPr>
          <p:cNvPicPr>
            <a:picLocks noChangeAspect="1"/>
          </p:cNvPicPr>
          <p:nvPr/>
        </p:nvPicPr>
        <p:blipFill>
          <a:blip r:embed="rId2"/>
          <a:stretch/>
        </p:blipFill>
        <p:spPr bwMode="auto">
          <a:xfrm>
            <a:off x="7704000" y="0"/>
            <a:ext cx="1440000" cy="1386000"/>
          </a:xfrm>
          <a:prstGeom prst="rect">
            <a:avLst/>
          </a:prstGeom>
        </p:spPr>
      </p:pic>
      <p:sp>
        <p:nvSpPr>
          <p:cNvPr id="3" name="Espace réservé du numéro de diapositive 2">
            <a:extLst>
              <a:ext uri="{FF2B5EF4-FFF2-40B4-BE49-F238E27FC236}">
                <a16:creationId xmlns:a16="http://schemas.microsoft.com/office/drawing/2014/main" id="{686DB346-9E76-4EFD-8CEE-6B3B616C8039}"/>
              </a:ext>
            </a:extLst>
          </p:cNvPr>
          <p:cNvSpPr>
            <a:spLocks noGrp="1"/>
          </p:cNvSpPr>
          <p:nvPr>
            <p:ph type="sldNum" idx="12"/>
          </p:nvPr>
        </p:nvSpPr>
        <p:spPr/>
        <p:txBody>
          <a:bodyPr/>
          <a:lstStyle/>
          <a:p>
            <a:pPr>
              <a:defRPr/>
            </a:pPr>
            <a:fld id="{0A0FB817-97B8-4046-A94F-3C4AD34C55D3}" type="slidenum">
              <a:rPr lang="fr-FR" altLang="fr-FR" smtClean="0"/>
              <a:pPr>
                <a:defRPr/>
              </a:pPr>
              <a:t>11</a:t>
            </a:fld>
            <a:endParaRPr lang="fr-FR" altLang="fr-FR" dirty="0"/>
          </a:p>
        </p:txBody>
      </p:sp>
    </p:spTree>
    <p:extLst>
      <p:ext uri="{BB962C8B-B14F-4D97-AF65-F5344CB8AC3E}">
        <p14:creationId xmlns:p14="http://schemas.microsoft.com/office/powerpoint/2010/main" val="2592787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E1AE3-A367-444C-82AF-6FCCB6256D30}"/>
              </a:ext>
            </a:extLst>
          </p:cNvPr>
          <p:cNvSpPr>
            <a:spLocks noGrp="1"/>
          </p:cNvSpPr>
          <p:nvPr>
            <p:ph type="title"/>
          </p:nvPr>
        </p:nvSpPr>
        <p:spPr/>
        <p:txBody>
          <a:bodyPr/>
          <a:lstStyle/>
          <a:p>
            <a:r>
              <a:rPr lang="fr-FR" sz="2800" dirty="0">
                <a:solidFill>
                  <a:srgbClr val="B85808"/>
                </a:solidFill>
              </a:rPr>
              <a:t>40 ans du CPPM : journées du labo</a:t>
            </a:r>
            <a:endParaRPr lang="fr-FR" sz="1800" dirty="0">
              <a:solidFill>
                <a:srgbClr val="002060"/>
              </a:solidFill>
            </a:endParaRPr>
          </a:p>
        </p:txBody>
      </p:sp>
      <p:sp>
        <p:nvSpPr>
          <p:cNvPr id="7" name="Espace réservé du contenu 6">
            <a:extLst>
              <a:ext uri="{FF2B5EF4-FFF2-40B4-BE49-F238E27FC236}">
                <a16:creationId xmlns:a16="http://schemas.microsoft.com/office/drawing/2014/main" id="{D63344B5-EC2B-4C04-A47B-7608A13B224B}"/>
              </a:ext>
            </a:extLst>
          </p:cNvPr>
          <p:cNvSpPr>
            <a:spLocks noGrp="1"/>
          </p:cNvSpPr>
          <p:nvPr>
            <p:ph idx="1"/>
          </p:nvPr>
        </p:nvSpPr>
        <p:spPr/>
        <p:txBody>
          <a:bodyPr/>
          <a:lstStyle/>
          <a:p>
            <a:pPr lvl="1"/>
            <a:r>
              <a:rPr lang="fr-FR" dirty="0"/>
              <a:t>Journées pour le personnel</a:t>
            </a:r>
          </a:p>
          <a:p>
            <a:pPr marL="1085850" lvl="1">
              <a:buFont typeface="Wingdings" panose="05000000000000000000" pitchFamily="2" charset="2"/>
              <a:buChar char="§"/>
              <a:defRPr/>
            </a:pPr>
            <a:r>
              <a:rPr lang="fr-FR" sz="2000" dirty="0">
                <a:solidFill>
                  <a:srgbClr val="0070C0"/>
                </a:solidFill>
              </a:rPr>
              <a:t>Mardi 20 et mercredi 21 juin : journées pour tout le personnel</a:t>
            </a:r>
          </a:p>
          <a:p>
            <a:pPr marL="1085850" lvl="1">
              <a:buFont typeface="Wingdings" panose="05000000000000000000" pitchFamily="2" charset="2"/>
              <a:buChar char="§"/>
              <a:defRPr/>
            </a:pPr>
            <a:r>
              <a:rPr lang="fr-FR" sz="2000" dirty="0">
                <a:solidFill>
                  <a:srgbClr val="0070C0"/>
                </a:solidFill>
              </a:rPr>
              <a:t>23 novembre : ½ journée institutionnelle</a:t>
            </a:r>
            <a:endParaRPr lang="fr-FR" dirty="0"/>
          </a:p>
          <a:p>
            <a:pPr lvl="2"/>
            <a:endParaRPr lang="fr-FR" dirty="0"/>
          </a:p>
          <a:p>
            <a:pPr lvl="2"/>
            <a:endParaRPr lang="fr-FR" dirty="0"/>
          </a:p>
          <a:p>
            <a:pPr lvl="2"/>
            <a:endParaRPr lang="fr-FR" dirty="0"/>
          </a:p>
          <a:p>
            <a:pPr lvl="2"/>
            <a:endParaRPr lang="fr-FR" dirty="0"/>
          </a:p>
          <a:p>
            <a:pPr lvl="2"/>
            <a:endParaRPr lang="fr-FR" dirty="0"/>
          </a:p>
        </p:txBody>
      </p:sp>
      <p:sp>
        <p:nvSpPr>
          <p:cNvPr id="4" name="Date Placeholder 3">
            <a:extLst>
              <a:ext uri="{FF2B5EF4-FFF2-40B4-BE49-F238E27FC236}">
                <a16:creationId xmlns:a16="http://schemas.microsoft.com/office/drawing/2014/main" id="{F3BCC1A0-F32B-4DC8-8676-B5879B6064E5}"/>
              </a:ext>
            </a:extLst>
          </p:cNvPr>
          <p:cNvSpPr>
            <a:spLocks noGrp="1"/>
          </p:cNvSpPr>
          <p:nvPr>
            <p:ph type="dt" idx="10"/>
          </p:nvPr>
        </p:nvSpPr>
        <p:spPr>
          <a:xfrm>
            <a:off x="28954" y="6472030"/>
            <a:ext cx="1662725" cy="346874"/>
          </a:xfrm>
        </p:spPr>
        <p:txBody>
          <a:bodyPr/>
          <a:lstStyle/>
          <a:p>
            <a:pPr>
              <a:defRPr/>
            </a:pPr>
            <a:r>
              <a:rPr lang="fr-FR" altLang="fr-FR" dirty="0"/>
              <a:t>23/01/2024 - SAS</a:t>
            </a:r>
          </a:p>
        </p:txBody>
      </p:sp>
      <p:graphicFrame>
        <p:nvGraphicFramePr>
          <p:cNvPr id="8" name="Tableau 7">
            <a:extLst>
              <a:ext uri="{FF2B5EF4-FFF2-40B4-BE49-F238E27FC236}">
                <a16:creationId xmlns:a16="http://schemas.microsoft.com/office/drawing/2014/main" id="{0157414C-3D00-4C38-82AA-884A3213EDF0}"/>
              </a:ext>
            </a:extLst>
          </p:cNvPr>
          <p:cNvGraphicFramePr>
            <a:graphicFrameLocks noGrp="1"/>
          </p:cNvGraphicFramePr>
          <p:nvPr>
            <p:extLst>
              <p:ext uri="{D42A27DB-BD31-4B8C-83A1-F6EECF244321}">
                <p14:modId xmlns:p14="http://schemas.microsoft.com/office/powerpoint/2010/main" val="2195834526"/>
              </p:ext>
            </p:extLst>
          </p:nvPr>
        </p:nvGraphicFramePr>
        <p:xfrm>
          <a:off x="417464" y="2492896"/>
          <a:ext cx="8309070" cy="3136680"/>
        </p:xfrm>
        <a:graphic>
          <a:graphicData uri="http://schemas.openxmlformats.org/drawingml/2006/table">
            <a:tbl>
              <a:tblPr firstRow="1" bandRow="1">
                <a:tableStyleId>{5C22544A-7EE6-4342-B048-85BDC9FD1C3A}</a:tableStyleId>
              </a:tblPr>
              <a:tblGrid>
                <a:gridCol w="1490302">
                  <a:extLst>
                    <a:ext uri="{9D8B030D-6E8A-4147-A177-3AD203B41FA5}">
                      <a16:colId xmlns:a16="http://schemas.microsoft.com/office/drawing/2014/main" val="402538480"/>
                    </a:ext>
                  </a:extLst>
                </a:gridCol>
                <a:gridCol w="3240298">
                  <a:extLst>
                    <a:ext uri="{9D8B030D-6E8A-4147-A177-3AD203B41FA5}">
                      <a16:colId xmlns:a16="http://schemas.microsoft.com/office/drawing/2014/main" val="207109209"/>
                    </a:ext>
                  </a:extLst>
                </a:gridCol>
                <a:gridCol w="3578470">
                  <a:extLst>
                    <a:ext uri="{9D8B030D-6E8A-4147-A177-3AD203B41FA5}">
                      <a16:colId xmlns:a16="http://schemas.microsoft.com/office/drawing/2014/main" val="800877707"/>
                    </a:ext>
                  </a:extLst>
                </a:gridCol>
              </a:tblGrid>
              <a:tr h="473894">
                <a:tc>
                  <a:txBody>
                    <a:bodyPr/>
                    <a:lstStyle/>
                    <a:p>
                      <a:pPr algn="ctr"/>
                      <a:endParaRPr lang="fr-FR" dirty="0"/>
                    </a:p>
                  </a:txBody>
                  <a:tcPr/>
                </a:tc>
                <a:tc>
                  <a:txBody>
                    <a:bodyPr/>
                    <a:lstStyle/>
                    <a:p>
                      <a:pPr algn="ctr"/>
                      <a:r>
                        <a:rPr lang="fr-FR" dirty="0"/>
                        <a:t>Mardi 20 juin</a:t>
                      </a:r>
                    </a:p>
                  </a:txBody>
                  <a:tcPr anchor="ctr"/>
                </a:tc>
                <a:tc>
                  <a:txBody>
                    <a:bodyPr/>
                    <a:lstStyle/>
                    <a:p>
                      <a:pPr algn="ctr"/>
                      <a:r>
                        <a:rPr lang="fr-FR" dirty="0"/>
                        <a:t>Mercredi 21 juin</a:t>
                      </a:r>
                    </a:p>
                  </a:txBody>
                  <a:tcPr anchor="ctr"/>
                </a:tc>
                <a:extLst>
                  <a:ext uri="{0D108BD9-81ED-4DB2-BD59-A6C34878D82A}">
                    <a16:rowId xmlns:a16="http://schemas.microsoft.com/office/drawing/2014/main" val="4133029894"/>
                  </a:ext>
                </a:extLst>
              </a:tr>
              <a:tr h="986386">
                <a:tc>
                  <a:txBody>
                    <a:bodyPr/>
                    <a:lstStyle/>
                    <a:p>
                      <a:r>
                        <a:rPr lang="fr-FR" dirty="0"/>
                        <a:t>Matin</a:t>
                      </a:r>
                    </a:p>
                  </a:txBody>
                  <a:tcPr anchor="ctr"/>
                </a:tc>
                <a:tc>
                  <a:txBody>
                    <a:bodyPr/>
                    <a:lstStyle/>
                    <a:p>
                      <a:endParaRPr lang="fr-FR" sz="1600" dirty="0"/>
                    </a:p>
                  </a:txBody>
                  <a:tcPr/>
                </a:tc>
                <a:tc>
                  <a:txBody>
                    <a:bodyPr/>
                    <a:lstStyle/>
                    <a:p>
                      <a:pPr algn="ctr"/>
                      <a:r>
                        <a:rPr lang="fr-FR" sz="1600" dirty="0"/>
                        <a:t>Mon métier en 180 sec</a:t>
                      </a:r>
                    </a:p>
                    <a:p>
                      <a:pPr algn="ctr"/>
                      <a:r>
                        <a:rPr lang="fr-FR" sz="1600" dirty="0"/>
                        <a:t>Quiz</a:t>
                      </a:r>
                    </a:p>
                    <a:p>
                      <a:pPr algn="ctr"/>
                      <a:r>
                        <a:rPr lang="fr-FR" sz="1600" dirty="0"/>
                        <a:t>Conférence grand public</a:t>
                      </a:r>
                    </a:p>
                  </a:txBody>
                  <a:tcPr/>
                </a:tc>
                <a:extLst>
                  <a:ext uri="{0D108BD9-81ED-4DB2-BD59-A6C34878D82A}">
                    <a16:rowId xmlns:a16="http://schemas.microsoft.com/office/drawing/2014/main" val="2718541230"/>
                  </a:ext>
                </a:extLst>
              </a:tr>
              <a:tr h="339428">
                <a:tc>
                  <a:txBody>
                    <a:bodyPr/>
                    <a:lstStyle/>
                    <a:p>
                      <a:r>
                        <a:rPr lang="fr-FR" dirty="0"/>
                        <a:t>Déjeuner</a:t>
                      </a:r>
                    </a:p>
                  </a:txBody>
                  <a:tcPr/>
                </a:tc>
                <a:tc>
                  <a:txBody>
                    <a:bodyPr/>
                    <a:lstStyle/>
                    <a:p>
                      <a:endParaRPr lang="fr-FR" sz="1600" dirty="0"/>
                    </a:p>
                  </a:txBody>
                  <a:tcPr/>
                </a:tc>
                <a:tc>
                  <a:txBody>
                    <a:bodyPr/>
                    <a:lstStyle/>
                    <a:p>
                      <a:pPr algn="ctr"/>
                      <a:r>
                        <a:rPr lang="fr-FR" sz="1600" i="1" dirty="0"/>
                        <a:t>BBQ + dessert participatif</a:t>
                      </a:r>
                    </a:p>
                  </a:txBody>
                  <a:tcPr/>
                </a:tc>
                <a:extLst>
                  <a:ext uri="{0D108BD9-81ED-4DB2-BD59-A6C34878D82A}">
                    <a16:rowId xmlns:a16="http://schemas.microsoft.com/office/drawing/2014/main" val="2762335550"/>
                  </a:ext>
                </a:extLst>
              </a:tr>
              <a:tr h="1195174">
                <a:tc>
                  <a:txBody>
                    <a:bodyPr/>
                    <a:lstStyle/>
                    <a:p>
                      <a:r>
                        <a:rPr lang="fr-FR" dirty="0"/>
                        <a:t>Après-midi</a:t>
                      </a:r>
                    </a:p>
                  </a:txBody>
                  <a:tcPr anchor="ctr"/>
                </a:tc>
                <a:tc>
                  <a:txBody>
                    <a:bodyPr/>
                    <a:lstStyle/>
                    <a:p>
                      <a:pPr algn="l"/>
                      <a:r>
                        <a:rPr lang="fr-FR" sz="1600" dirty="0"/>
                        <a:t>Visite du laboratoire avec 14 stands</a:t>
                      </a:r>
                    </a:p>
                    <a:p>
                      <a:pPr algn="ctr"/>
                      <a:r>
                        <a:rPr lang="fr-FR" sz="1600" dirty="0"/>
                        <a:t>Posters Iceberg des métiers</a:t>
                      </a:r>
                    </a:p>
                    <a:p>
                      <a:pPr algn="ctr"/>
                      <a:r>
                        <a:rPr lang="fr-FR" sz="1600" dirty="0"/>
                        <a:t>Diaporama photos</a:t>
                      </a:r>
                    </a:p>
                    <a:p>
                      <a:pPr algn="ctr"/>
                      <a:r>
                        <a:rPr lang="fr-FR" sz="1600" dirty="0"/>
                        <a:t>Affiches des conférences, </a:t>
                      </a:r>
                      <a:br>
                        <a:rPr lang="fr-FR" sz="1600" dirty="0"/>
                      </a:br>
                      <a:r>
                        <a:rPr lang="fr-FR" sz="1600" dirty="0"/>
                        <a:t>cartes de vœux, rapports d’activité</a:t>
                      </a:r>
                    </a:p>
                  </a:txBody>
                  <a:tcPr/>
                </a:tc>
                <a:tc>
                  <a:txBody>
                    <a:bodyPr/>
                    <a:lstStyle/>
                    <a:p>
                      <a:r>
                        <a:rPr lang="fr-FR" sz="1600" b="1" dirty="0"/>
                        <a:t>Activités ludiques </a:t>
                      </a:r>
                      <a:r>
                        <a:rPr lang="fr-FR" sz="1600" dirty="0"/>
                        <a:t>:</a:t>
                      </a:r>
                    </a:p>
                    <a:p>
                      <a:r>
                        <a:rPr lang="fr-FR" sz="1600" dirty="0"/>
                        <a:t>Pétanque, jeux de société et de plein air</a:t>
                      </a:r>
                    </a:p>
                  </a:txBody>
                  <a:tcPr/>
                </a:tc>
                <a:extLst>
                  <a:ext uri="{0D108BD9-81ED-4DB2-BD59-A6C34878D82A}">
                    <a16:rowId xmlns:a16="http://schemas.microsoft.com/office/drawing/2014/main" val="4061305990"/>
                  </a:ext>
                </a:extLst>
              </a:tr>
            </a:tbl>
          </a:graphicData>
        </a:graphic>
      </p:graphicFrame>
      <p:pic>
        <p:nvPicPr>
          <p:cNvPr id="9" name="Image 8">
            <a:extLst>
              <a:ext uri="{FF2B5EF4-FFF2-40B4-BE49-F238E27FC236}">
                <a16:creationId xmlns:a16="http://schemas.microsoft.com/office/drawing/2014/main" id="{57BF2F86-B7FD-4D91-A07D-9722C4140571}"/>
              </a:ext>
            </a:extLst>
          </p:cNvPr>
          <p:cNvPicPr>
            <a:picLocks noChangeAspect="1"/>
          </p:cNvPicPr>
          <p:nvPr/>
        </p:nvPicPr>
        <p:blipFill>
          <a:blip r:embed="rId2"/>
          <a:stretch/>
        </p:blipFill>
        <p:spPr bwMode="auto">
          <a:xfrm>
            <a:off x="7704000" y="0"/>
            <a:ext cx="1440000" cy="1386000"/>
          </a:xfrm>
          <a:prstGeom prst="rect">
            <a:avLst/>
          </a:prstGeom>
        </p:spPr>
      </p:pic>
      <p:sp>
        <p:nvSpPr>
          <p:cNvPr id="3" name="Espace réservé du numéro de diapositive 2">
            <a:extLst>
              <a:ext uri="{FF2B5EF4-FFF2-40B4-BE49-F238E27FC236}">
                <a16:creationId xmlns:a16="http://schemas.microsoft.com/office/drawing/2014/main" id="{3CB641B5-B327-4CFD-8DFE-831A61F4DB9F}"/>
              </a:ext>
            </a:extLst>
          </p:cNvPr>
          <p:cNvSpPr>
            <a:spLocks noGrp="1"/>
          </p:cNvSpPr>
          <p:nvPr>
            <p:ph type="sldNum" idx="12"/>
          </p:nvPr>
        </p:nvSpPr>
        <p:spPr/>
        <p:txBody>
          <a:bodyPr/>
          <a:lstStyle/>
          <a:p>
            <a:pPr>
              <a:defRPr/>
            </a:pPr>
            <a:fld id="{0A0FB817-97B8-4046-A94F-3C4AD34C55D3}" type="slidenum">
              <a:rPr lang="fr-FR" altLang="fr-FR" smtClean="0"/>
              <a:pPr>
                <a:defRPr/>
              </a:pPr>
              <a:t>12</a:t>
            </a:fld>
            <a:endParaRPr lang="fr-FR" altLang="fr-FR" dirty="0"/>
          </a:p>
        </p:txBody>
      </p:sp>
    </p:spTree>
    <p:extLst>
      <p:ext uri="{BB962C8B-B14F-4D97-AF65-F5344CB8AC3E}">
        <p14:creationId xmlns:p14="http://schemas.microsoft.com/office/powerpoint/2010/main" val="631130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numéro de diapositive 2"/>
          <p:cNvSpPr>
            <a:spLocks noGrp="1"/>
          </p:cNvSpPr>
          <p:nvPr>
            <p:ph type="sldNum" idx="12"/>
          </p:nvPr>
        </p:nvSpPr>
        <p:spPr bwMode="auto">
          <a:xfrm>
            <a:off x="7011988" y="6494462"/>
            <a:ext cx="2132013" cy="363538"/>
          </a:xfrm>
        </p:spPr>
        <p:txBody>
          <a:bodyPr/>
          <a:lstStyle/>
          <a:p>
            <a:pPr>
              <a:defRPr/>
            </a:pPr>
            <a:fld id="{0A0FB817-97B8-4046-A94F-3C4AD34C55D3}" type="slidenum">
              <a:rPr lang="fr-FR"/>
              <a:t>13</a:t>
            </a:fld>
            <a:endParaRPr lang="fr-FR"/>
          </a:p>
        </p:txBody>
      </p:sp>
      <p:sp>
        <p:nvSpPr>
          <p:cNvPr id="8" name="ZoneTexte 7"/>
          <p:cNvSpPr txBox="1"/>
          <p:nvPr/>
        </p:nvSpPr>
        <p:spPr bwMode="auto">
          <a:xfrm>
            <a:off x="20772" y="20802"/>
            <a:ext cx="9146052" cy="523220"/>
          </a:xfrm>
          <a:prstGeom prst="rect">
            <a:avLst/>
          </a:prstGeom>
          <a:noFill/>
        </p:spPr>
        <p:txBody>
          <a:bodyPr wrap="square" rtlCol="0">
            <a:spAutoFit/>
          </a:bodyPr>
          <a:lstStyle/>
          <a:p>
            <a:pPr algn="ctr">
              <a:defRPr/>
            </a:pPr>
            <a:r>
              <a:rPr lang="fr-FR" sz="2800" dirty="0">
                <a:solidFill>
                  <a:srgbClr val="E57316"/>
                </a:solidFill>
                <a:latin typeface="Calibri"/>
              </a:rPr>
              <a:t>Mardi 20 juin : </a:t>
            </a:r>
            <a:r>
              <a:rPr lang="fr-FR" sz="2800" dirty="0">
                <a:solidFill>
                  <a:srgbClr val="00B0F0"/>
                </a:solidFill>
                <a:latin typeface="Calibri"/>
              </a:rPr>
              <a:t>portes ouvertes du labo</a:t>
            </a:r>
            <a:endParaRPr sz="2800" dirty="0"/>
          </a:p>
        </p:txBody>
      </p:sp>
      <p:pic>
        <p:nvPicPr>
          <p:cNvPr id="957799454" name="Image 957799453"/>
          <p:cNvPicPr>
            <a:picLocks noChangeAspect="1"/>
          </p:cNvPicPr>
          <p:nvPr/>
        </p:nvPicPr>
        <p:blipFill>
          <a:blip r:embed="rId3"/>
          <a:stretch/>
        </p:blipFill>
        <p:spPr bwMode="auto">
          <a:xfrm>
            <a:off x="7704000" y="0"/>
            <a:ext cx="1440000" cy="1386000"/>
          </a:xfrm>
          <a:prstGeom prst="rect">
            <a:avLst/>
          </a:prstGeom>
        </p:spPr>
      </p:pic>
      <p:grpSp>
        <p:nvGrpSpPr>
          <p:cNvPr id="30" name="Groupe 29">
            <a:extLst>
              <a:ext uri="{FF2B5EF4-FFF2-40B4-BE49-F238E27FC236}">
                <a16:creationId xmlns:a16="http://schemas.microsoft.com/office/drawing/2014/main" id="{F3C5B644-6CED-4367-B571-2956A83DD260}"/>
              </a:ext>
            </a:extLst>
          </p:cNvPr>
          <p:cNvGrpSpPr/>
          <p:nvPr/>
        </p:nvGrpSpPr>
        <p:grpSpPr>
          <a:xfrm>
            <a:off x="7435336" y="3870031"/>
            <a:ext cx="1512422" cy="1269722"/>
            <a:chOff x="214794" y="2420719"/>
            <a:chExt cx="1512422" cy="1269722"/>
          </a:xfrm>
          <a:solidFill>
            <a:srgbClr val="FFC000"/>
          </a:solidFill>
        </p:grpSpPr>
        <p:pic>
          <p:nvPicPr>
            <p:cNvPr id="13" name="Image 12">
              <a:extLst>
                <a:ext uri="{FF2B5EF4-FFF2-40B4-BE49-F238E27FC236}">
                  <a16:creationId xmlns:a16="http://schemas.microsoft.com/office/drawing/2014/main" id="{23B04B37-9EB6-4BE5-9DD1-6F9F86EBC8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94" y="2420719"/>
              <a:ext cx="1512422" cy="1008281"/>
            </a:xfrm>
            <a:prstGeom prst="rect">
              <a:avLst/>
            </a:prstGeom>
            <a:grpFill/>
          </p:spPr>
        </p:pic>
        <p:sp>
          <p:nvSpPr>
            <p:cNvPr id="16" name="ZoneTexte 15">
              <a:extLst>
                <a:ext uri="{FF2B5EF4-FFF2-40B4-BE49-F238E27FC236}">
                  <a16:creationId xmlns:a16="http://schemas.microsoft.com/office/drawing/2014/main" id="{716FC3DD-5AB4-4839-87CB-9E0CC63AD6CB}"/>
                </a:ext>
              </a:extLst>
            </p:cNvPr>
            <p:cNvSpPr txBox="1"/>
            <p:nvPr/>
          </p:nvSpPr>
          <p:spPr bwMode="auto">
            <a:xfrm>
              <a:off x="214794" y="3428831"/>
              <a:ext cx="1512422" cy="261610"/>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Eco-responsabilité</a:t>
              </a:r>
            </a:p>
          </p:txBody>
        </p:sp>
      </p:grpSp>
      <p:grpSp>
        <p:nvGrpSpPr>
          <p:cNvPr id="957799448" name="Groupe 957799447">
            <a:extLst>
              <a:ext uri="{FF2B5EF4-FFF2-40B4-BE49-F238E27FC236}">
                <a16:creationId xmlns:a16="http://schemas.microsoft.com/office/drawing/2014/main" id="{BDC9140E-D848-44EC-B2B9-42737BD95E04}"/>
              </a:ext>
            </a:extLst>
          </p:cNvPr>
          <p:cNvGrpSpPr/>
          <p:nvPr/>
        </p:nvGrpSpPr>
        <p:grpSpPr>
          <a:xfrm>
            <a:off x="258399" y="2090046"/>
            <a:ext cx="1527190" cy="1429569"/>
            <a:chOff x="258399" y="2090046"/>
            <a:chExt cx="1527190" cy="1429569"/>
          </a:xfrm>
        </p:grpSpPr>
        <p:pic>
          <p:nvPicPr>
            <p:cNvPr id="17" name="Image 16">
              <a:extLst>
                <a:ext uri="{FF2B5EF4-FFF2-40B4-BE49-F238E27FC236}">
                  <a16:creationId xmlns:a16="http://schemas.microsoft.com/office/drawing/2014/main" id="{20C075EF-1CDE-4E44-B900-0626A430F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10" y="2090046"/>
              <a:ext cx="1516157" cy="1010771"/>
            </a:xfrm>
            <a:prstGeom prst="rect">
              <a:avLst/>
            </a:prstGeom>
          </p:spPr>
        </p:pic>
        <p:sp>
          <p:nvSpPr>
            <p:cNvPr id="19" name="ZoneTexte 18">
              <a:extLst>
                <a:ext uri="{FF2B5EF4-FFF2-40B4-BE49-F238E27FC236}">
                  <a16:creationId xmlns:a16="http://schemas.microsoft.com/office/drawing/2014/main" id="{AAB204C6-F80D-49BF-A5D2-2BEAE5ECC93C}"/>
                </a:ext>
              </a:extLst>
            </p:cNvPr>
            <p:cNvSpPr txBox="1"/>
            <p:nvPr/>
          </p:nvSpPr>
          <p:spPr bwMode="auto">
            <a:xfrm>
              <a:off x="258399" y="3088728"/>
              <a:ext cx="1527190" cy="430887"/>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Activités en électronique</a:t>
              </a:r>
            </a:p>
          </p:txBody>
        </p:sp>
      </p:grpSp>
      <p:grpSp>
        <p:nvGrpSpPr>
          <p:cNvPr id="957799445" name="Groupe 957799444">
            <a:extLst>
              <a:ext uri="{FF2B5EF4-FFF2-40B4-BE49-F238E27FC236}">
                <a16:creationId xmlns:a16="http://schemas.microsoft.com/office/drawing/2014/main" id="{27E4F678-67B2-4A3B-985A-C910E1C3CD42}"/>
              </a:ext>
            </a:extLst>
          </p:cNvPr>
          <p:cNvGrpSpPr/>
          <p:nvPr/>
        </p:nvGrpSpPr>
        <p:grpSpPr>
          <a:xfrm>
            <a:off x="2099984" y="3881006"/>
            <a:ext cx="1512423" cy="1249764"/>
            <a:chOff x="2099984" y="3881006"/>
            <a:chExt cx="1512423" cy="1249764"/>
          </a:xfrm>
        </p:grpSpPr>
        <p:pic>
          <p:nvPicPr>
            <p:cNvPr id="20" name="Image 19">
              <a:extLst>
                <a:ext uri="{FF2B5EF4-FFF2-40B4-BE49-F238E27FC236}">
                  <a16:creationId xmlns:a16="http://schemas.microsoft.com/office/drawing/2014/main" id="{87588739-D35B-4F74-847D-57E7DDA94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9984" y="3881006"/>
              <a:ext cx="1512423" cy="1008282"/>
            </a:xfrm>
            <a:prstGeom prst="rect">
              <a:avLst/>
            </a:prstGeom>
            <a:solidFill>
              <a:srgbClr val="FFC000"/>
            </a:solidFill>
          </p:spPr>
        </p:pic>
        <p:sp>
          <p:nvSpPr>
            <p:cNvPr id="22" name="ZoneTexte 21">
              <a:extLst>
                <a:ext uri="{FF2B5EF4-FFF2-40B4-BE49-F238E27FC236}">
                  <a16:creationId xmlns:a16="http://schemas.microsoft.com/office/drawing/2014/main" id="{0C226B2D-B5CE-4311-A644-B7EEF4A60F98}"/>
                </a:ext>
              </a:extLst>
            </p:cNvPr>
            <p:cNvSpPr txBox="1"/>
            <p:nvPr/>
          </p:nvSpPr>
          <p:spPr bwMode="auto">
            <a:xfrm>
              <a:off x="2099984" y="4869160"/>
              <a:ext cx="1512422" cy="261610"/>
            </a:xfrm>
            <a:prstGeom prst="rect">
              <a:avLst/>
            </a:prstGeom>
            <a:solidFill>
              <a:schemeClr val="accent3">
                <a:lumMod val="95000"/>
              </a:schemeClr>
            </a:solidFill>
          </p:spPr>
          <p:txBody>
            <a:bodyPr wrap="square" rtlCol="0">
              <a:spAutoFit/>
            </a:bodyPr>
            <a:lstStyle/>
            <a:p>
              <a:pPr algn="ctr"/>
              <a:r>
                <a:rPr lang="fr-FR" sz="1100" dirty="0" err="1">
                  <a:solidFill>
                    <a:srgbClr val="00B0F0"/>
                  </a:solidFill>
                </a:rPr>
                <a:t>Dark</a:t>
              </a:r>
              <a:r>
                <a:rPr lang="fr-FR" sz="1100" dirty="0">
                  <a:solidFill>
                    <a:srgbClr val="00B0F0"/>
                  </a:solidFill>
                </a:rPr>
                <a:t> </a:t>
              </a:r>
              <a:r>
                <a:rPr lang="fr-FR" sz="1100" dirty="0" err="1">
                  <a:solidFill>
                    <a:srgbClr val="00B0F0"/>
                  </a:solidFill>
                </a:rPr>
                <a:t>Side</a:t>
              </a:r>
              <a:endParaRPr lang="fr-FR" sz="1100" dirty="0">
                <a:solidFill>
                  <a:srgbClr val="00B0F0"/>
                </a:solidFill>
              </a:endParaRPr>
            </a:p>
          </p:txBody>
        </p:sp>
      </p:grpSp>
      <p:grpSp>
        <p:nvGrpSpPr>
          <p:cNvPr id="35" name="Groupe 34">
            <a:extLst>
              <a:ext uri="{FF2B5EF4-FFF2-40B4-BE49-F238E27FC236}">
                <a16:creationId xmlns:a16="http://schemas.microsoft.com/office/drawing/2014/main" id="{63BCBD1C-0AD9-47F5-A8FD-A19ABAE538D8}"/>
              </a:ext>
            </a:extLst>
          </p:cNvPr>
          <p:cNvGrpSpPr/>
          <p:nvPr/>
        </p:nvGrpSpPr>
        <p:grpSpPr>
          <a:xfrm>
            <a:off x="265395" y="3580377"/>
            <a:ext cx="1512423" cy="1249652"/>
            <a:chOff x="2339752" y="2269403"/>
            <a:chExt cx="1512423" cy="1249652"/>
          </a:xfrm>
          <a:solidFill>
            <a:srgbClr val="FFC000"/>
          </a:solidFill>
        </p:grpSpPr>
        <p:sp>
          <p:nvSpPr>
            <p:cNvPr id="14" name="ZoneTexte 13">
              <a:extLst>
                <a:ext uri="{FF2B5EF4-FFF2-40B4-BE49-F238E27FC236}">
                  <a16:creationId xmlns:a16="http://schemas.microsoft.com/office/drawing/2014/main" id="{05FCD796-6934-4F62-B4D5-B2031A7195B6}"/>
                </a:ext>
              </a:extLst>
            </p:cNvPr>
            <p:cNvSpPr txBox="1"/>
            <p:nvPr/>
          </p:nvSpPr>
          <p:spPr>
            <a:xfrm>
              <a:off x="2339752" y="3247845"/>
              <a:ext cx="1512422" cy="271210"/>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Atelier mécanique</a:t>
              </a:r>
            </a:p>
          </p:txBody>
        </p:sp>
        <p:pic>
          <p:nvPicPr>
            <p:cNvPr id="34" name="Image 33">
              <a:extLst>
                <a:ext uri="{FF2B5EF4-FFF2-40B4-BE49-F238E27FC236}">
                  <a16:creationId xmlns:a16="http://schemas.microsoft.com/office/drawing/2014/main" id="{0227ED9D-5EEF-4F42-8999-5BA705B22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9752" y="2269403"/>
              <a:ext cx="1512423" cy="1008282"/>
            </a:xfrm>
            <a:prstGeom prst="rect">
              <a:avLst/>
            </a:prstGeom>
            <a:grpFill/>
          </p:spPr>
        </p:pic>
      </p:grpSp>
      <p:grpSp>
        <p:nvGrpSpPr>
          <p:cNvPr id="957799436" name="Groupe 957799435">
            <a:extLst>
              <a:ext uri="{FF2B5EF4-FFF2-40B4-BE49-F238E27FC236}">
                <a16:creationId xmlns:a16="http://schemas.microsoft.com/office/drawing/2014/main" id="{8E3EA75C-A914-4240-82FD-0968929FCC13}"/>
              </a:ext>
            </a:extLst>
          </p:cNvPr>
          <p:cNvGrpSpPr/>
          <p:nvPr/>
        </p:nvGrpSpPr>
        <p:grpSpPr>
          <a:xfrm>
            <a:off x="214212" y="647258"/>
            <a:ext cx="7632808" cy="1296104"/>
            <a:chOff x="297892" y="656419"/>
            <a:chExt cx="7632808" cy="1296104"/>
          </a:xfrm>
        </p:grpSpPr>
        <p:pic>
          <p:nvPicPr>
            <p:cNvPr id="5" name="Image 4">
              <a:extLst>
                <a:ext uri="{FF2B5EF4-FFF2-40B4-BE49-F238E27FC236}">
                  <a16:creationId xmlns:a16="http://schemas.microsoft.com/office/drawing/2014/main" id="{04E82799-2BAC-4F19-A461-1E03A22D33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696" y="689656"/>
              <a:ext cx="1512168" cy="1008112"/>
            </a:xfrm>
            <a:prstGeom prst="rect">
              <a:avLst/>
            </a:prstGeom>
          </p:spPr>
        </p:pic>
        <p:pic>
          <p:nvPicPr>
            <p:cNvPr id="11" name="Image 10">
              <a:extLst>
                <a:ext uri="{FF2B5EF4-FFF2-40B4-BE49-F238E27FC236}">
                  <a16:creationId xmlns:a16="http://schemas.microsoft.com/office/drawing/2014/main" id="{7C78A2EB-50F5-4054-8005-6EFCA1A51E5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399" r="12705"/>
            <a:stretch/>
          </p:blipFill>
          <p:spPr>
            <a:xfrm rot="5400000">
              <a:off x="6863490" y="704266"/>
              <a:ext cx="1008112" cy="989856"/>
            </a:xfrm>
            <a:prstGeom prst="rect">
              <a:avLst/>
            </a:prstGeom>
          </p:spPr>
        </p:pic>
        <p:pic>
          <p:nvPicPr>
            <p:cNvPr id="25" name="Image 24">
              <a:extLst>
                <a:ext uri="{FF2B5EF4-FFF2-40B4-BE49-F238E27FC236}">
                  <a16:creationId xmlns:a16="http://schemas.microsoft.com/office/drawing/2014/main" id="{68140C48-C8F0-410F-901B-4CBE403E54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31058" y="686164"/>
              <a:ext cx="1512167" cy="1008111"/>
            </a:xfrm>
            <a:prstGeom prst="rect">
              <a:avLst/>
            </a:prstGeom>
          </p:spPr>
        </p:pic>
        <p:pic>
          <p:nvPicPr>
            <p:cNvPr id="27" name="Image 26">
              <a:extLst>
                <a:ext uri="{FF2B5EF4-FFF2-40B4-BE49-F238E27FC236}">
                  <a16:creationId xmlns:a16="http://schemas.microsoft.com/office/drawing/2014/main" id="{B6BBF5A8-1DE1-4B38-B78C-2E12272ECA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8073" y="656419"/>
              <a:ext cx="1512168" cy="1008112"/>
            </a:xfrm>
            <a:prstGeom prst="rect">
              <a:avLst/>
            </a:prstGeom>
          </p:spPr>
        </p:pic>
        <p:pic>
          <p:nvPicPr>
            <p:cNvPr id="29" name="Image 28">
              <a:extLst>
                <a:ext uri="{FF2B5EF4-FFF2-40B4-BE49-F238E27FC236}">
                  <a16:creationId xmlns:a16="http://schemas.microsoft.com/office/drawing/2014/main" id="{F8BDD12E-0A5E-4DE5-928A-6CDEEB7A7F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76257" y="689486"/>
              <a:ext cx="1512423" cy="1008282"/>
            </a:xfrm>
            <a:prstGeom prst="rect">
              <a:avLst/>
            </a:prstGeom>
          </p:spPr>
        </p:pic>
        <p:sp>
          <p:nvSpPr>
            <p:cNvPr id="36" name="ZoneTexte 35">
              <a:extLst>
                <a:ext uri="{FF2B5EF4-FFF2-40B4-BE49-F238E27FC236}">
                  <a16:creationId xmlns:a16="http://schemas.microsoft.com/office/drawing/2014/main" id="{63F16BA3-31A4-4EAB-B05F-59BFF405DF9C}"/>
                </a:ext>
              </a:extLst>
            </p:cNvPr>
            <p:cNvSpPr txBox="1"/>
            <p:nvPr/>
          </p:nvSpPr>
          <p:spPr bwMode="auto">
            <a:xfrm>
              <a:off x="297892" y="1690913"/>
              <a:ext cx="7632808" cy="261610"/>
            </a:xfrm>
            <a:prstGeom prst="rect">
              <a:avLst/>
            </a:prstGeom>
            <a:noFill/>
          </p:spPr>
          <p:txBody>
            <a:bodyPr wrap="square" rtlCol="0">
              <a:spAutoFit/>
            </a:bodyPr>
            <a:lstStyle/>
            <a:p>
              <a:pPr algn="ctr"/>
              <a:r>
                <a:rPr lang="fr-FR" sz="1100" b="1" dirty="0">
                  <a:solidFill>
                    <a:srgbClr val="E57316"/>
                  </a:solidFill>
                </a:rPr>
                <a:t>Après une introduction par </a:t>
              </a:r>
              <a:r>
                <a:rPr lang="fr-FR" sz="1100" b="1" dirty="0" err="1">
                  <a:solidFill>
                    <a:srgbClr val="E57316"/>
                  </a:solidFill>
                </a:rPr>
                <a:t>Cristi</a:t>
              </a:r>
              <a:r>
                <a:rPr lang="fr-FR" sz="1100" b="1" dirty="0">
                  <a:solidFill>
                    <a:srgbClr val="E57316"/>
                  </a:solidFill>
                </a:rPr>
                <a:t> et des explications par Elisabeth, découverte des 14 stands</a:t>
              </a:r>
            </a:p>
          </p:txBody>
        </p:sp>
      </p:grpSp>
      <p:grpSp>
        <p:nvGrpSpPr>
          <p:cNvPr id="957799430" name="Groupe 957799429">
            <a:extLst>
              <a:ext uri="{FF2B5EF4-FFF2-40B4-BE49-F238E27FC236}">
                <a16:creationId xmlns:a16="http://schemas.microsoft.com/office/drawing/2014/main" id="{6A38C8D4-B361-450A-AFFF-D23CD58463BB}"/>
              </a:ext>
            </a:extLst>
          </p:cNvPr>
          <p:cNvGrpSpPr/>
          <p:nvPr/>
        </p:nvGrpSpPr>
        <p:grpSpPr>
          <a:xfrm>
            <a:off x="1773038" y="5382571"/>
            <a:ext cx="1524973" cy="1256750"/>
            <a:chOff x="4688253" y="2253066"/>
            <a:chExt cx="1524973" cy="1256750"/>
          </a:xfrm>
          <a:solidFill>
            <a:srgbClr val="FFC000"/>
          </a:solidFill>
        </p:grpSpPr>
        <p:pic>
          <p:nvPicPr>
            <p:cNvPr id="38" name="Image 37">
              <a:extLst>
                <a:ext uri="{FF2B5EF4-FFF2-40B4-BE49-F238E27FC236}">
                  <a16:creationId xmlns:a16="http://schemas.microsoft.com/office/drawing/2014/main" id="{1DF3C4E2-1931-4B11-B7DF-1CE81C53CA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88253" y="2253066"/>
              <a:ext cx="1512423" cy="1008282"/>
            </a:xfrm>
            <a:prstGeom prst="rect">
              <a:avLst/>
            </a:prstGeom>
            <a:grpFill/>
          </p:spPr>
        </p:pic>
        <p:sp>
          <p:nvSpPr>
            <p:cNvPr id="40" name="ZoneTexte 39">
              <a:extLst>
                <a:ext uri="{FF2B5EF4-FFF2-40B4-BE49-F238E27FC236}">
                  <a16:creationId xmlns:a16="http://schemas.microsoft.com/office/drawing/2014/main" id="{7126E11D-A78B-4258-9E29-B21648F424FA}"/>
                </a:ext>
              </a:extLst>
            </p:cNvPr>
            <p:cNvSpPr txBox="1"/>
            <p:nvPr/>
          </p:nvSpPr>
          <p:spPr bwMode="auto">
            <a:xfrm>
              <a:off x="4700804" y="3248206"/>
              <a:ext cx="1512422" cy="261610"/>
            </a:xfrm>
            <a:prstGeom prst="rect">
              <a:avLst/>
            </a:prstGeom>
            <a:solidFill>
              <a:schemeClr val="accent3">
                <a:lumMod val="95000"/>
              </a:schemeClr>
            </a:solidFill>
          </p:spPr>
          <p:txBody>
            <a:bodyPr wrap="square" rtlCol="0">
              <a:spAutoFit/>
            </a:bodyPr>
            <a:lstStyle/>
            <a:p>
              <a:pPr algn="ctr"/>
              <a:r>
                <a:rPr lang="fr-FR" sz="1100" dirty="0" err="1">
                  <a:solidFill>
                    <a:srgbClr val="00B0F0"/>
                  </a:solidFill>
                </a:rPr>
                <a:t>imXgam</a:t>
              </a:r>
              <a:endParaRPr lang="fr-FR" sz="1100" dirty="0">
                <a:solidFill>
                  <a:srgbClr val="00B0F0"/>
                </a:solidFill>
              </a:endParaRPr>
            </a:p>
          </p:txBody>
        </p:sp>
      </p:grpSp>
      <p:grpSp>
        <p:nvGrpSpPr>
          <p:cNvPr id="46" name="Groupe 45">
            <a:extLst>
              <a:ext uri="{FF2B5EF4-FFF2-40B4-BE49-F238E27FC236}">
                <a16:creationId xmlns:a16="http://schemas.microsoft.com/office/drawing/2014/main" id="{E294C094-A0D2-4DC6-ADF8-E1D3538B0AAA}"/>
              </a:ext>
            </a:extLst>
          </p:cNvPr>
          <p:cNvGrpSpPr/>
          <p:nvPr/>
        </p:nvGrpSpPr>
        <p:grpSpPr>
          <a:xfrm>
            <a:off x="5737558" y="2066263"/>
            <a:ext cx="1498476" cy="1253008"/>
            <a:chOff x="5725284" y="2275907"/>
            <a:chExt cx="1498476" cy="1253008"/>
          </a:xfrm>
          <a:solidFill>
            <a:srgbClr val="FFC000"/>
          </a:solidFill>
        </p:grpSpPr>
        <p:pic>
          <p:nvPicPr>
            <p:cNvPr id="42" name="Image 41">
              <a:extLst>
                <a:ext uri="{FF2B5EF4-FFF2-40B4-BE49-F238E27FC236}">
                  <a16:creationId xmlns:a16="http://schemas.microsoft.com/office/drawing/2014/main" id="{9E10EDCA-A397-4242-80DE-F654BED8C43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5284" y="2275907"/>
              <a:ext cx="1498476" cy="998984"/>
            </a:xfrm>
            <a:prstGeom prst="rect">
              <a:avLst/>
            </a:prstGeom>
            <a:grpFill/>
          </p:spPr>
        </p:pic>
        <p:sp>
          <p:nvSpPr>
            <p:cNvPr id="44" name="ZoneTexte 43">
              <a:extLst>
                <a:ext uri="{FF2B5EF4-FFF2-40B4-BE49-F238E27FC236}">
                  <a16:creationId xmlns:a16="http://schemas.microsoft.com/office/drawing/2014/main" id="{60607798-003E-45A6-85BC-9743B4559142}"/>
                </a:ext>
              </a:extLst>
            </p:cNvPr>
            <p:cNvSpPr txBox="1"/>
            <p:nvPr/>
          </p:nvSpPr>
          <p:spPr bwMode="auto">
            <a:xfrm>
              <a:off x="5725284" y="3267305"/>
              <a:ext cx="1498476" cy="261610"/>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Service Finances</a:t>
              </a:r>
            </a:p>
          </p:txBody>
        </p:sp>
      </p:grpSp>
      <p:grpSp>
        <p:nvGrpSpPr>
          <p:cNvPr id="957799439" name="Groupe 957799438">
            <a:extLst>
              <a:ext uri="{FF2B5EF4-FFF2-40B4-BE49-F238E27FC236}">
                <a16:creationId xmlns:a16="http://schemas.microsoft.com/office/drawing/2014/main" id="{AD7B517A-F50F-4B4D-9FE7-D8B7C09EF0D1}"/>
              </a:ext>
            </a:extLst>
          </p:cNvPr>
          <p:cNvGrpSpPr/>
          <p:nvPr/>
        </p:nvGrpSpPr>
        <p:grpSpPr>
          <a:xfrm>
            <a:off x="7540024" y="2351757"/>
            <a:ext cx="1476564" cy="1206400"/>
            <a:chOff x="7349154" y="2097920"/>
            <a:chExt cx="1476564" cy="1206400"/>
          </a:xfrm>
          <a:solidFill>
            <a:srgbClr val="FFC000"/>
          </a:solidFill>
        </p:grpSpPr>
        <p:pic>
          <p:nvPicPr>
            <p:cNvPr id="45" name="Image 44">
              <a:extLst>
                <a:ext uri="{FF2B5EF4-FFF2-40B4-BE49-F238E27FC236}">
                  <a16:creationId xmlns:a16="http://schemas.microsoft.com/office/drawing/2014/main" id="{47432FF8-E781-4379-8994-C04194D92A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70602" y="2097920"/>
              <a:ext cx="1455116" cy="970077"/>
            </a:xfrm>
            <a:prstGeom prst="rect">
              <a:avLst/>
            </a:prstGeom>
            <a:grpFill/>
          </p:spPr>
        </p:pic>
        <p:sp>
          <p:nvSpPr>
            <p:cNvPr id="47" name="ZoneTexte 46">
              <a:extLst>
                <a:ext uri="{FF2B5EF4-FFF2-40B4-BE49-F238E27FC236}">
                  <a16:creationId xmlns:a16="http://schemas.microsoft.com/office/drawing/2014/main" id="{C6A8FD8B-3F8D-4093-B261-70734813DD5D}"/>
                </a:ext>
              </a:extLst>
            </p:cNvPr>
            <p:cNvSpPr txBox="1"/>
            <p:nvPr/>
          </p:nvSpPr>
          <p:spPr bwMode="auto">
            <a:xfrm>
              <a:off x="7349154" y="3042710"/>
              <a:ext cx="1476564" cy="261610"/>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Service Qualité</a:t>
              </a:r>
            </a:p>
          </p:txBody>
        </p:sp>
      </p:grpSp>
      <p:grpSp>
        <p:nvGrpSpPr>
          <p:cNvPr id="63" name="Groupe 62">
            <a:extLst>
              <a:ext uri="{FF2B5EF4-FFF2-40B4-BE49-F238E27FC236}">
                <a16:creationId xmlns:a16="http://schemas.microsoft.com/office/drawing/2014/main" id="{977B75A0-3632-4860-8C8F-ACF4514CD56A}"/>
              </a:ext>
            </a:extLst>
          </p:cNvPr>
          <p:cNvGrpSpPr/>
          <p:nvPr/>
        </p:nvGrpSpPr>
        <p:grpSpPr>
          <a:xfrm>
            <a:off x="272557" y="4915615"/>
            <a:ext cx="1218608" cy="1840456"/>
            <a:chOff x="268766" y="3656481"/>
            <a:chExt cx="1291506" cy="2062022"/>
          </a:xfrm>
        </p:grpSpPr>
        <p:pic>
          <p:nvPicPr>
            <p:cNvPr id="49" name="Image 48">
              <a:extLst>
                <a:ext uri="{FF2B5EF4-FFF2-40B4-BE49-F238E27FC236}">
                  <a16:creationId xmlns:a16="http://schemas.microsoft.com/office/drawing/2014/main" id="{52E41230-6374-4B25-BFDF-15D8BED0F79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064"/>
            <a:stretch/>
          </p:blipFill>
          <p:spPr>
            <a:xfrm rot="5400000">
              <a:off x="14314" y="3910935"/>
              <a:ext cx="1800411" cy="1291504"/>
            </a:xfrm>
            <a:prstGeom prst="rect">
              <a:avLst/>
            </a:prstGeom>
          </p:spPr>
        </p:pic>
        <p:sp>
          <p:nvSpPr>
            <p:cNvPr id="51" name="ZoneTexte 50">
              <a:extLst>
                <a:ext uri="{FF2B5EF4-FFF2-40B4-BE49-F238E27FC236}">
                  <a16:creationId xmlns:a16="http://schemas.microsoft.com/office/drawing/2014/main" id="{A57D9876-2D29-413E-810E-02ABD6705101}"/>
                </a:ext>
              </a:extLst>
            </p:cNvPr>
            <p:cNvSpPr txBox="1"/>
            <p:nvPr/>
          </p:nvSpPr>
          <p:spPr bwMode="auto">
            <a:xfrm>
              <a:off x="268766" y="5456893"/>
              <a:ext cx="1291505" cy="261610"/>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Euclid</a:t>
              </a:r>
            </a:p>
          </p:txBody>
        </p:sp>
      </p:grpSp>
      <p:grpSp>
        <p:nvGrpSpPr>
          <p:cNvPr id="957799441" name="Groupe 957799440">
            <a:extLst>
              <a:ext uri="{FF2B5EF4-FFF2-40B4-BE49-F238E27FC236}">
                <a16:creationId xmlns:a16="http://schemas.microsoft.com/office/drawing/2014/main" id="{8B8A19E1-ADFB-436E-A732-A030DD1B18DF}"/>
              </a:ext>
            </a:extLst>
          </p:cNvPr>
          <p:cNvGrpSpPr/>
          <p:nvPr/>
        </p:nvGrpSpPr>
        <p:grpSpPr>
          <a:xfrm>
            <a:off x="4021906" y="4114816"/>
            <a:ext cx="1513211" cy="1276462"/>
            <a:chOff x="3876613" y="4222522"/>
            <a:chExt cx="1513211" cy="1276462"/>
          </a:xfrm>
        </p:grpSpPr>
        <p:pic>
          <p:nvPicPr>
            <p:cNvPr id="52" name="Image 51">
              <a:extLst>
                <a:ext uri="{FF2B5EF4-FFF2-40B4-BE49-F238E27FC236}">
                  <a16:creationId xmlns:a16="http://schemas.microsoft.com/office/drawing/2014/main" id="{A359CA8C-AE38-4724-A2C4-38C1A736EFB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77401" y="4222522"/>
              <a:ext cx="1512423" cy="1008282"/>
            </a:xfrm>
            <a:prstGeom prst="rect">
              <a:avLst/>
            </a:prstGeom>
            <a:solidFill>
              <a:srgbClr val="FFC000"/>
            </a:solidFill>
          </p:spPr>
        </p:pic>
        <p:sp>
          <p:nvSpPr>
            <p:cNvPr id="54" name="ZoneTexte 53">
              <a:extLst>
                <a:ext uri="{FF2B5EF4-FFF2-40B4-BE49-F238E27FC236}">
                  <a16:creationId xmlns:a16="http://schemas.microsoft.com/office/drawing/2014/main" id="{155CA6E7-2DA5-478F-9F19-AC90CF7CFAC0}"/>
                </a:ext>
              </a:extLst>
            </p:cNvPr>
            <p:cNvSpPr txBox="1"/>
            <p:nvPr/>
          </p:nvSpPr>
          <p:spPr bwMode="auto">
            <a:xfrm>
              <a:off x="3876613" y="5237374"/>
              <a:ext cx="1512422" cy="261610"/>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ATLAS/</a:t>
              </a:r>
              <a:r>
                <a:rPr lang="fr-FR" sz="1100" dirty="0" err="1">
                  <a:solidFill>
                    <a:srgbClr val="00B0F0"/>
                  </a:solidFill>
                </a:rPr>
                <a:t>ITk</a:t>
              </a:r>
              <a:endParaRPr lang="fr-FR" sz="1100" dirty="0">
                <a:solidFill>
                  <a:srgbClr val="00B0F0"/>
                </a:solidFill>
              </a:endParaRPr>
            </a:p>
          </p:txBody>
        </p:sp>
      </p:grpSp>
      <p:grpSp>
        <p:nvGrpSpPr>
          <p:cNvPr id="957799428" name="Groupe 957799427">
            <a:extLst>
              <a:ext uri="{FF2B5EF4-FFF2-40B4-BE49-F238E27FC236}">
                <a16:creationId xmlns:a16="http://schemas.microsoft.com/office/drawing/2014/main" id="{2E6A7492-FB66-49EB-8D85-6E76355255BF}"/>
              </a:ext>
            </a:extLst>
          </p:cNvPr>
          <p:cNvGrpSpPr/>
          <p:nvPr/>
        </p:nvGrpSpPr>
        <p:grpSpPr>
          <a:xfrm>
            <a:off x="5789234" y="3765580"/>
            <a:ext cx="1512422" cy="1255420"/>
            <a:chOff x="5502812" y="4231631"/>
            <a:chExt cx="1512422" cy="1255420"/>
          </a:xfrm>
          <a:solidFill>
            <a:srgbClr val="FFC000"/>
          </a:solidFill>
        </p:grpSpPr>
        <p:pic>
          <p:nvPicPr>
            <p:cNvPr id="56" name="Image 55">
              <a:extLst>
                <a:ext uri="{FF2B5EF4-FFF2-40B4-BE49-F238E27FC236}">
                  <a16:creationId xmlns:a16="http://schemas.microsoft.com/office/drawing/2014/main" id="{44CC829A-8CD8-4961-8453-8553FA3CC8B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09826" y="4231631"/>
              <a:ext cx="1502162" cy="1001441"/>
            </a:xfrm>
            <a:prstGeom prst="rect">
              <a:avLst/>
            </a:prstGeom>
            <a:grpFill/>
          </p:spPr>
        </p:pic>
        <p:sp>
          <p:nvSpPr>
            <p:cNvPr id="58" name="ZoneTexte 57">
              <a:extLst>
                <a:ext uri="{FF2B5EF4-FFF2-40B4-BE49-F238E27FC236}">
                  <a16:creationId xmlns:a16="http://schemas.microsoft.com/office/drawing/2014/main" id="{6220D717-E8E0-4E4F-8EB8-0B5088392FA5}"/>
                </a:ext>
              </a:extLst>
            </p:cNvPr>
            <p:cNvSpPr txBox="1"/>
            <p:nvPr/>
          </p:nvSpPr>
          <p:spPr bwMode="auto">
            <a:xfrm>
              <a:off x="5502812" y="5225441"/>
              <a:ext cx="1512422" cy="261610"/>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LSST</a:t>
              </a:r>
            </a:p>
          </p:txBody>
        </p:sp>
      </p:grpSp>
      <p:grpSp>
        <p:nvGrpSpPr>
          <p:cNvPr id="957799442" name="Groupe 957799441">
            <a:extLst>
              <a:ext uri="{FF2B5EF4-FFF2-40B4-BE49-F238E27FC236}">
                <a16:creationId xmlns:a16="http://schemas.microsoft.com/office/drawing/2014/main" id="{9DAC472B-6408-4FFC-A303-0E14F896349E}"/>
              </a:ext>
            </a:extLst>
          </p:cNvPr>
          <p:cNvGrpSpPr/>
          <p:nvPr/>
        </p:nvGrpSpPr>
        <p:grpSpPr>
          <a:xfrm>
            <a:off x="2237117" y="2170020"/>
            <a:ext cx="1646206" cy="1406863"/>
            <a:chOff x="2237117" y="2170020"/>
            <a:chExt cx="1646206" cy="1406863"/>
          </a:xfrm>
        </p:grpSpPr>
        <p:pic>
          <p:nvPicPr>
            <p:cNvPr id="60" name="Image 59">
              <a:extLst>
                <a:ext uri="{FF2B5EF4-FFF2-40B4-BE49-F238E27FC236}">
                  <a16:creationId xmlns:a16="http://schemas.microsoft.com/office/drawing/2014/main" id="{07FD9BD3-806E-42CD-BAC4-153C0825D22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9526" t="37630" b="-220"/>
            <a:stretch/>
          </p:blipFill>
          <p:spPr>
            <a:xfrm>
              <a:off x="2237117" y="2170020"/>
              <a:ext cx="1646206" cy="975976"/>
            </a:xfrm>
            <a:prstGeom prst="rect">
              <a:avLst/>
            </a:prstGeom>
            <a:solidFill>
              <a:srgbClr val="FFC000"/>
            </a:solidFill>
          </p:spPr>
        </p:pic>
        <p:sp>
          <p:nvSpPr>
            <p:cNvPr id="62" name="ZoneTexte 61">
              <a:extLst>
                <a:ext uri="{FF2B5EF4-FFF2-40B4-BE49-F238E27FC236}">
                  <a16:creationId xmlns:a16="http://schemas.microsoft.com/office/drawing/2014/main" id="{5A449276-6E8C-479C-8BEB-C1C85E5FE81E}"/>
                </a:ext>
              </a:extLst>
            </p:cNvPr>
            <p:cNvSpPr txBox="1"/>
            <p:nvPr/>
          </p:nvSpPr>
          <p:spPr bwMode="auto">
            <a:xfrm>
              <a:off x="2237117" y="3145996"/>
              <a:ext cx="1639495" cy="430887"/>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Informatique </a:t>
              </a:r>
              <a:br>
                <a:rPr lang="fr-FR" sz="1100" dirty="0">
                  <a:solidFill>
                    <a:srgbClr val="00B0F0"/>
                  </a:solidFill>
                </a:rPr>
              </a:br>
              <a:r>
                <a:rPr lang="fr-FR" sz="1100" dirty="0">
                  <a:solidFill>
                    <a:srgbClr val="00B0F0"/>
                  </a:solidFill>
                </a:rPr>
                <a:t>et salle des serveurs</a:t>
              </a:r>
            </a:p>
          </p:txBody>
        </p:sp>
      </p:grpSp>
      <p:grpSp>
        <p:nvGrpSpPr>
          <p:cNvPr id="957799429" name="Groupe 957799428">
            <a:extLst>
              <a:ext uri="{FF2B5EF4-FFF2-40B4-BE49-F238E27FC236}">
                <a16:creationId xmlns:a16="http://schemas.microsoft.com/office/drawing/2014/main" id="{4929B8D6-C93B-4155-A1A9-2D968DF2B844}"/>
              </a:ext>
            </a:extLst>
          </p:cNvPr>
          <p:cNvGrpSpPr/>
          <p:nvPr/>
        </p:nvGrpSpPr>
        <p:grpSpPr>
          <a:xfrm>
            <a:off x="5715209" y="5349020"/>
            <a:ext cx="3137314" cy="1202734"/>
            <a:chOff x="4026974" y="5585681"/>
            <a:chExt cx="3137314" cy="1202734"/>
          </a:xfrm>
          <a:solidFill>
            <a:srgbClr val="FFC000"/>
          </a:solidFill>
        </p:grpSpPr>
        <p:pic>
          <p:nvPicPr>
            <p:cNvPr id="957799425" name="Image 957799424">
              <a:extLst>
                <a:ext uri="{FF2B5EF4-FFF2-40B4-BE49-F238E27FC236}">
                  <a16:creationId xmlns:a16="http://schemas.microsoft.com/office/drawing/2014/main" id="{723D6103-4813-4A2B-929D-9A984F39B6B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36089" y="5589240"/>
              <a:ext cx="1406248" cy="937498"/>
            </a:xfrm>
            <a:prstGeom prst="rect">
              <a:avLst/>
            </a:prstGeom>
            <a:grpFill/>
          </p:spPr>
        </p:pic>
        <p:pic>
          <p:nvPicPr>
            <p:cNvPr id="957799427" name="Image 957799426">
              <a:extLst>
                <a:ext uri="{FF2B5EF4-FFF2-40B4-BE49-F238E27FC236}">
                  <a16:creationId xmlns:a16="http://schemas.microsoft.com/office/drawing/2014/main" id="{73F127A5-E3FA-4394-9E0A-A82492707636}"/>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9371"/>
            <a:stretch/>
          </p:blipFill>
          <p:spPr>
            <a:xfrm>
              <a:off x="5420192" y="5585681"/>
              <a:ext cx="1744096" cy="937499"/>
            </a:xfrm>
            <a:prstGeom prst="rect">
              <a:avLst/>
            </a:prstGeom>
            <a:grpFill/>
          </p:spPr>
        </p:pic>
        <p:sp>
          <p:nvSpPr>
            <p:cNvPr id="69" name="ZoneTexte 68">
              <a:extLst>
                <a:ext uri="{FF2B5EF4-FFF2-40B4-BE49-F238E27FC236}">
                  <a16:creationId xmlns:a16="http://schemas.microsoft.com/office/drawing/2014/main" id="{A5C67DAC-C533-4944-B72E-013542F29D72}"/>
                </a:ext>
              </a:extLst>
            </p:cNvPr>
            <p:cNvSpPr txBox="1"/>
            <p:nvPr/>
          </p:nvSpPr>
          <p:spPr bwMode="auto">
            <a:xfrm>
              <a:off x="4026974" y="6523180"/>
              <a:ext cx="3137313" cy="265235"/>
            </a:xfrm>
            <a:prstGeom prst="rect">
              <a:avLst/>
            </a:prstGeom>
            <a:solidFill>
              <a:schemeClr val="accent3">
                <a:lumMod val="95000"/>
              </a:schemeClr>
            </a:solidFill>
          </p:spPr>
          <p:txBody>
            <a:bodyPr wrap="square" rtlCol="0">
              <a:spAutoFit/>
            </a:bodyPr>
            <a:lstStyle/>
            <a:p>
              <a:pPr algn="ctr"/>
              <a:r>
                <a:rPr lang="fr-FR" sz="1100" dirty="0" err="1">
                  <a:solidFill>
                    <a:srgbClr val="00B0F0"/>
                  </a:solidFill>
                </a:rPr>
                <a:t>App’Labo</a:t>
              </a:r>
              <a:r>
                <a:rPr lang="fr-FR" sz="1100" dirty="0">
                  <a:solidFill>
                    <a:srgbClr val="00B0F0"/>
                  </a:solidFill>
                </a:rPr>
                <a:t> Culture Science </a:t>
              </a:r>
              <a:r>
                <a:rPr lang="fr-FR" sz="1100">
                  <a:solidFill>
                    <a:srgbClr val="00B0F0"/>
                  </a:solidFill>
                </a:rPr>
                <a:t>et Technique</a:t>
              </a:r>
              <a:endParaRPr lang="fr-FR" sz="1100" dirty="0">
                <a:solidFill>
                  <a:srgbClr val="00B0F0"/>
                </a:solidFill>
              </a:endParaRPr>
            </a:p>
          </p:txBody>
        </p:sp>
      </p:grpSp>
      <p:grpSp>
        <p:nvGrpSpPr>
          <p:cNvPr id="957799444" name="Groupe 957799443">
            <a:extLst>
              <a:ext uri="{FF2B5EF4-FFF2-40B4-BE49-F238E27FC236}">
                <a16:creationId xmlns:a16="http://schemas.microsoft.com/office/drawing/2014/main" id="{573E35C8-56C1-4E15-B727-F49D83701C48}"/>
              </a:ext>
            </a:extLst>
          </p:cNvPr>
          <p:cNvGrpSpPr/>
          <p:nvPr/>
        </p:nvGrpSpPr>
        <p:grpSpPr>
          <a:xfrm>
            <a:off x="4122665" y="1906871"/>
            <a:ext cx="1310903" cy="2097032"/>
            <a:chOff x="4122665" y="1906871"/>
            <a:chExt cx="1310903" cy="2097032"/>
          </a:xfrm>
          <a:solidFill>
            <a:schemeClr val="accent3">
              <a:lumMod val="95000"/>
            </a:schemeClr>
          </a:solidFill>
        </p:grpSpPr>
        <p:pic>
          <p:nvPicPr>
            <p:cNvPr id="957799433" name="Image 957799432">
              <a:extLst>
                <a:ext uri="{FF2B5EF4-FFF2-40B4-BE49-F238E27FC236}">
                  <a16:creationId xmlns:a16="http://schemas.microsoft.com/office/drawing/2014/main" id="{18233A4B-8D7B-4842-B0F2-A78329083A96}"/>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681" t="13626" r="8239" b="12078"/>
            <a:stretch/>
          </p:blipFill>
          <p:spPr>
            <a:xfrm>
              <a:off x="4125912" y="1906871"/>
              <a:ext cx="1307656" cy="1692997"/>
            </a:xfrm>
            <a:prstGeom prst="rect">
              <a:avLst/>
            </a:prstGeom>
            <a:grpFill/>
          </p:spPr>
        </p:pic>
        <p:sp>
          <p:nvSpPr>
            <p:cNvPr id="76" name="ZoneTexte 75">
              <a:extLst>
                <a:ext uri="{FF2B5EF4-FFF2-40B4-BE49-F238E27FC236}">
                  <a16:creationId xmlns:a16="http://schemas.microsoft.com/office/drawing/2014/main" id="{BD60DED6-DD00-4671-8A62-89405EFB88D5}"/>
                </a:ext>
              </a:extLst>
            </p:cNvPr>
            <p:cNvSpPr txBox="1"/>
            <p:nvPr/>
          </p:nvSpPr>
          <p:spPr bwMode="auto">
            <a:xfrm>
              <a:off x="4122665" y="3573016"/>
              <a:ext cx="1307656" cy="430887"/>
            </a:xfrm>
            <a:prstGeom prst="rect">
              <a:avLst/>
            </a:prstGeom>
            <a:grpFill/>
          </p:spPr>
          <p:txBody>
            <a:bodyPr wrap="square" rtlCol="0">
              <a:spAutoFit/>
            </a:bodyPr>
            <a:lstStyle/>
            <a:p>
              <a:pPr algn="ctr"/>
              <a:r>
                <a:rPr lang="fr-FR" sz="1100" dirty="0">
                  <a:solidFill>
                    <a:srgbClr val="00B0F0"/>
                  </a:solidFill>
                </a:rPr>
                <a:t>Bureau d’études</a:t>
              </a:r>
            </a:p>
          </p:txBody>
        </p:sp>
      </p:grpSp>
      <p:grpSp>
        <p:nvGrpSpPr>
          <p:cNvPr id="957799446" name="Groupe 957799445">
            <a:extLst>
              <a:ext uri="{FF2B5EF4-FFF2-40B4-BE49-F238E27FC236}">
                <a16:creationId xmlns:a16="http://schemas.microsoft.com/office/drawing/2014/main" id="{96A15A43-A5DB-4327-9765-66F1969E4EDB}"/>
              </a:ext>
            </a:extLst>
          </p:cNvPr>
          <p:cNvGrpSpPr/>
          <p:nvPr/>
        </p:nvGrpSpPr>
        <p:grpSpPr>
          <a:xfrm>
            <a:off x="3980678" y="5560736"/>
            <a:ext cx="1549483" cy="1226218"/>
            <a:chOff x="3980678" y="5560736"/>
            <a:chExt cx="1549483" cy="1226218"/>
          </a:xfrm>
        </p:grpSpPr>
        <p:pic>
          <p:nvPicPr>
            <p:cNvPr id="957799438" name="Image 957799437">
              <a:extLst>
                <a:ext uri="{FF2B5EF4-FFF2-40B4-BE49-F238E27FC236}">
                  <a16:creationId xmlns:a16="http://schemas.microsoft.com/office/drawing/2014/main" id="{4F9B2784-D113-4746-979F-D110E8D60684}"/>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249" b="2160"/>
            <a:stretch/>
          </p:blipFill>
          <p:spPr>
            <a:xfrm>
              <a:off x="3980678" y="5560736"/>
              <a:ext cx="1549483" cy="1008282"/>
            </a:xfrm>
            <a:prstGeom prst="rect">
              <a:avLst/>
            </a:prstGeom>
            <a:solidFill>
              <a:srgbClr val="FFC000"/>
            </a:solidFill>
          </p:spPr>
        </p:pic>
        <p:sp>
          <p:nvSpPr>
            <p:cNvPr id="82" name="ZoneTexte 81">
              <a:extLst>
                <a:ext uri="{FF2B5EF4-FFF2-40B4-BE49-F238E27FC236}">
                  <a16:creationId xmlns:a16="http://schemas.microsoft.com/office/drawing/2014/main" id="{D8AF920B-97E1-422D-86E3-F5B8C94E53DC}"/>
                </a:ext>
              </a:extLst>
            </p:cNvPr>
            <p:cNvSpPr txBox="1"/>
            <p:nvPr/>
          </p:nvSpPr>
          <p:spPr bwMode="auto">
            <a:xfrm>
              <a:off x="3980679" y="6525344"/>
              <a:ext cx="1549482" cy="261610"/>
            </a:xfrm>
            <a:prstGeom prst="rect">
              <a:avLst/>
            </a:prstGeom>
            <a:solidFill>
              <a:schemeClr val="accent3">
                <a:lumMod val="95000"/>
              </a:schemeClr>
            </a:solidFill>
          </p:spPr>
          <p:txBody>
            <a:bodyPr wrap="square" rtlCol="0">
              <a:spAutoFit/>
            </a:bodyPr>
            <a:lstStyle/>
            <a:p>
              <a:pPr algn="ctr"/>
              <a:r>
                <a:rPr lang="fr-FR" sz="1100" dirty="0">
                  <a:solidFill>
                    <a:srgbClr val="00B0F0"/>
                  </a:solidFill>
                </a:rPr>
                <a:t>KM3NeT</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numéro de diapositive 2"/>
          <p:cNvSpPr>
            <a:spLocks noGrp="1"/>
          </p:cNvSpPr>
          <p:nvPr>
            <p:ph type="sldNum" idx="12"/>
          </p:nvPr>
        </p:nvSpPr>
        <p:spPr bwMode="auto">
          <a:xfrm>
            <a:off x="7011988" y="6494462"/>
            <a:ext cx="2132013" cy="363538"/>
          </a:xfrm>
        </p:spPr>
        <p:txBody>
          <a:bodyPr/>
          <a:lstStyle/>
          <a:p>
            <a:pPr>
              <a:defRPr/>
            </a:pPr>
            <a:fld id="{0A0FB817-97B8-4046-A94F-3C4AD34C55D3}" type="slidenum">
              <a:rPr lang="fr-FR"/>
              <a:t>14</a:t>
            </a:fld>
            <a:endParaRPr lang="fr-FR"/>
          </a:p>
        </p:txBody>
      </p:sp>
      <p:pic>
        <p:nvPicPr>
          <p:cNvPr id="957799454" name="Image 957799453"/>
          <p:cNvPicPr>
            <a:picLocks noChangeAspect="1"/>
          </p:cNvPicPr>
          <p:nvPr/>
        </p:nvPicPr>
        <p:blipFill>
          <a:blip r:embed="rId2"/>
          <a:stretch/>
        </p:blipFill>
        <p:spPr bwMode="auto">
          <a:xfrm>
            <a:off x="7704000" y="0"/>
            <a:ext cx="1440000" cy="1386000"/>
          </a:xfrm>
          <a:prstGeom prst="rect">
            <a:avLst/>
          </a:prstGeom>
        </p:spPr>
      </p:pic>
      <p:sp>
        <p:nvSpPr>
          <p:cNvPr id="7" name="ZoneTexte 6">
            <a:extLst>
              <a:ext uri="{FF2B5EF4-FFF2-40B4-BE49-F238E27FC236}">
                <a16:creationId xmlns:a16="http://schemas.microsoft.com/office/drawing/2014/main" id="{5CDB23BC-F8EC-4215-B171-48B5C01064B9}"/>
              </a:ext>
            </a:extLst>
          </p:cNvPr>
          <p:cNvSpPr txBox="1"/>
          <p:nvPr/>
        </p:nvSpPr>
        <p:spPr bwMode="auto">
          <a:xfrm>
            <a:off x="20772" y="20802"/>
            <a:ext cx="9146052" cy="1384995"/>
          </a:xfrm>
          <a:prstGeom prst="rect">
            <a:avLst/>
          </a:prstGeom>
          <a:noFill/>
        </p:spPr>
        <p:txBody>
          <a:bodyPr wrap="square" rtlCol="0">
            <a:spAutoFit/>
          </a:bodyPr>
          <a:lstStyle/>
          <a:p>
            <a:pPr algn="ctr">
              <a:defRPr/>
            </a:pPr>
            <a:r>
              <a:rPr lang="fr-FR" sz="2800" dirty="0">
                <a:solidFill>
                  <a:srgbClr val="E57316"/>
                </a:solidFill>
                <a:latin typeface="Calibri"/>
              </a:rPr>
              <a:t>Mercredi 21 juin matin : </a:t>
            </a:r>
            <a:br>
              <a:rPr lang="fr-FR" sz="2800" dirty="0">
                <a:solidFill>
                  <a:srgbClr val="E57316"/>
                </a:solidFill>
                <a:latin typeface="Calibri"/>
              </a:rPr>
            </a:br>
            <a:r>
              <a:rPr lang="fr-FR" sz="2800" dirty="0">
                <a:solidFill>
                  <a:srgbClr val="00B0F0"/>
                </a:solidFill>
                <a:latin typeface="Calibri"/>
              </a:rPr>
              <a:t>mon métier en 180 sec.</a:t>
            </a:r>
          </a:p>
          <a:p>
            <a:pPr algn="ctr">
              <a:defRPr/>
            </a:pPr>
            <a:r>
              <a:rPr lang="fr-FR" sz="2800" dirty="0">
                <a:solidFill>
                  <a:srgbClr val="00B0F0"/>
                </a:solidFill>
                <a:latin typeface="Calibri"/>
              </a:rPr>
              <a:t>quizz et conférence</a:t>
            </a:r>
            <a:endParaRPr sz="2800" dirty="0"/>
          </a:p>
        </p:txBody>
      </p:sp>
      <p:pic>
        <p:nvPicPr>
          <p:cNvPr id="12" name="Image 11">
            <a:extLst>
              <a:ext uri="{FF2B5EF4-FFF2-40B4-BE49-F238E27FC236}">
                <a16:creationId xmlns:a16="http://schemas.microsoft.com/office/drawing/2014/main" id="{9CCBC09E-A65E-4AB8-BA4D-554E356A6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19" y="3806204"/>
            <a:ext cx="2380659" cy="1587106"/>
          </a:xfrm>
          <a:prstGeom prst="rect">
            <a:avLst/>
          </a:prstGeom>
        </p:spPr>
      </p:pic>
      <p:pic>
        <p:nvPicPr>
          <p:cNvPr id="16" name="Image 15">
            <a:extLst>
              <a:ext uri="{FF2B5EF4-FFF2-40B4-BE49-F238E27FC236}">
                <a16:creationId xmlns:a16="http://schemas.microsoft.com/office/drawing/2014/main" id="{D1ACC7C5-2B1A-4D53-9761-48FC9DD312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275" y="1882496"/>
            <a:ext cx="2380659" cy="1587106"/>
          </a:xfrm>
          <a:prstGeom prst="rect">
            <a:avLst/>
          </a:prstGeom>
        </p:spPr>
      </p:pic>
      <p:pic>
        <p:nvPicPr>
          <p:cNvPr id="20" name="Image 19">
            <a:extLst>
              <a:ext uri="{FF2B5EF4-FFF2-40B4-BE49-F238E27FC236}">
                <a16:creationId xmlns:a16="http://schemas.microsoft.com/office/drawing/2014/main" id="{68B697D1-1918-46E4-B5FB-39689A2909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58" t="1" r="7215" b="8236"/>
          <a:stretch/>
        </p:blipFill>
        <p:spPr>
          <a:xfrm>
            <a:off x="2878179" y="1873170"/>
            <a:ext cx="2181608" cy="1569643"/>
          </a:xfrm>
          <a:prstGeom prst="rect">
            <a:avLst/>
          </a:prstGeom>
        </p:spPr>
      </p:pic>
      <p:pic>
        <p:nvPicPr>
          <p:cNvPr id="24" name="Image 23">
            <a:extLst>
              <a:ext uri="{FF2B5EF4-FFF2-40B4-BE49-F238E27FC236}">
                <a16:creationId xmlns:a16="http://schemas.microsoft.com/office/drawing/2014/main" id="{7EEEB4AD-A0D0-4221-8752-2142D1328B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620" r="12600"/>
          <a:stretch/>
        </p:blipFill>
        <p:spPr>
          <a:xfrm rot="5400000">
            <a:off x="7430976" y="1790529"/>
            <a:ext cx="1800846" cy="1523954"/>
          </a:xfrm>
          <a:prstGeom prst="rect">
            <a:avLst/>
          </a:prstGeom>
        </p:spPr>
      </p:pic>
      <p:pic>
        <p:nvPicPr>
          <p:cNvPr id="26" name="Image 25">
            <a:extLst>
              <a:ext uri="{FF2B5EF4-FFF2-40B4-BE49-F238E27FC236}">
                <a16:creationId xmlns:a16="http://schemas.microsoft.com/office/drawing/2014/main" id="{2747B779-C498-4004-9E30-93A1D23F25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24" r="9632"/>
          <a:stretch/>
        </p:blipFill>
        <p:spPr>
          <a:xfrm rot="5400000">
            <a:off x="1250967" y="1831460"/>
            <a:ext cx="1717016" cy="1478064"/>
          </a:xfrm>
          <a:prstGeom prst="rect">
            <a:avLst/>
          </a:prstGeom>
        </p:spPr>
      </p:pic>
      <p:pic>
        <p:nvPicPr>
          <p:cNvPr id="28" name="Image 27">
            <a:extLst>
              <a:ext uri="{FF2B5EF4-FFF2-40B4-BE49-F238E27FC236}">
                <a16:creationId xmlns:a16="http://schemas.microsoft.com/office/drawing/2014/main" id="{E1D168B8-A000-409E-988F-DF902F8F04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588" t="50798" r="2145" b="19284"/>
          <a:stretch/>
        </p:blipFill>
        <p:spPr>
          <a:xfrm>
            <a:off x="56260" y="2238115"/>
            <a:ext cx="1284512" cy="1204698"/>
          </a:xfrm>
          <a:prstGeom prst="rect">
            <a:avLst/>
          </a:prstGeom>
        </p:spPr>
      </p:pic>
      <p:pic>
        <p:nvPicPr>
          <p:cNvPr id="30" name="Image 29">
            <a:extLst>
              <a:ext uri="{FF2B5EF4-FFF2-40B4-BE49-F238E27FC236}">
                <a16:creationId xmlns:a16="http://schemas.microsoft.com/office/drawing/2014/main" id="{1F84978E-BFB4-4F86-89D9-19193648950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4746"/>
          <a:stretch/>
        </p:blipFill>
        <p:spPr>
          <a:xfrm>
            <a:off x="4197022" y="3980627"/>
            <a:ext cx="2458817" cy="1922735"/>
          </a:xfrm>
          <a:prstGeom prst="rect">
            <a:avLst/>
          </a:prstGeom>
        </p:spPr>
      </p:pic>
      <p:pic>
        <p:nvPicPr>
          <p:cNvPr id="32" name="Image 31">
            <a:extLst>
              <a:ext uri="{FF2B5EF4-FFF2-40B4-BE49-F238E27FC236}">
                <a16:creationId xmlns:a16="http://schemas.microsoft.com/office/drawing/2014/main" id="{6638645C-799F-4F4B-809B-A01D8EE1D0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8310" y="4357018"/>
            <a:ext cx="2206324" cy="1654743"/>
          </a:xfrm>
          <a:prstGeom prst="rect">
            <a:avLst/>
          </a:prstGeom>
        </p:spPr>
      </p:pic>
      <p:sp>
        <p:nvSpPr>
          <p:cNvPr id="33" name="ZoneTexte 32">
            <a:extLst>
              <a:ext uri="{FF2B5EF4-FFF2-40B4-BE49-F238E27FC236}">
                <a16:creationId xmlns:a16="http://schemas.microsoft.com/office/drawing/2014/main" id="{7E74053C-62DC-48C7-B600-AF008E2EDA36}"/>
              </a:ext>
            </a:extLst>
          </p:cNvPr>
          <p:cNvSpPr txBox="1"/>
          <p:nvPr/>
        </p:nvSpPr>
        <p:spPr>
          <a:xfrm>
            <a:off x="4283968" y="5864251"/>
            <a:ext cx="2371871" cy="830997"/>
          </a:xfrm>
          <a:prstGeom prst="rect">
            <a:avLst/>
          </a:prstGeom>
          <a:noFill/>
        </p:spPr>
        <p:txBody>
          <a:bodyPr wrap="square" rtlCol="0">
            <a:spAutoFit/>
          </a:bodyPr>
          <a:lstStyle/>
          <a:p>
            <a:pPr algn="ctr"/>
            <a:r>
              <a:rPr lang="fr-FR" sz="1200" dirty="0">
                <a:solidFill>
                  <a:srgbClr val="0070C0"/>
                </a:solidFill>
              </a:rPr>
              <a:t>Quizz et distribution du sac « CPPM 40 ans » aux gagnants et aussi à tous </a:t>
            </a:r>
            <a:r>
              <a:rPr lang="fr-FR" sz="1200">
                <a:solidFill>
                  <a:srgbClr val="0070C0"/>
                </a:solidFill>
              </a:rPr>
              <a:t>les présents !</a:t>
            </a:r>
            <a:endParaRPr lang="fr-FR" sz="1200" dirty="0">
              <a:solidFill>
                <a:srgbClr val="0070C0"/>
              </a:solidFill>
            </a:endParaRPr>
          </a:p>
        </p:txBody>
      </p:sp>
      <p:sp>
        <p:nvSpPr>
          <p:cNvPr id="34" name="ZoneTexte 33">
            <a:extLst>
              <a:ext uri="{FF2B5EF4-FFF2-40B4-BE49-F238E27FC236}">
                <a16:creationId xmlns:a16="http://schemas.microsoft.com/office/drawing/2014/main" id="{4ECDF695-B29A-414B-8A90-83B7F8298139}"/>
              </a:ext>
            </a:extLst>
          </p:cNvPr>
          <p:cNvSpPr txBox="1"/>
          <p:nvPr/>
        </p:nvSpPr>
        <p:spPr>
          <a:xfrm>
            <a:off x="6738562" y="6029900"/>
            <a:ext cx="2206324" cy="461665"/>
          </a:xfrm>
          <a:prstGeom prst="rect">
            <a:avLst/>
          </a:prstGeom>
          <a:noFill/>
        </p:spPr>
        <p:txBody>
          <a:bodyPr wrap="square" rtlCol="0">
            <a:spAutoFit/>
          </a:bodyPr>
          <a:lstStyle/>
          <a:p>
            <a:pPr algn="ctr"/>
            <a:r>
              <a:rPr lang="fr-FR" sz="1200" dirty="0">
                <a:solidFill>
                  <a:srgbClr val="0070C0"/>
                </a:solidFill>
              </a:rPr>
              <a:t>Sac qui voyage… </a:t>
            </a:r>
            <a:br>
              <a:rPr lang="fr-FR" sz="1200" dirty="0">
                <a:solidFill>
                  <a:srgbClr val="0070C0"/>
                </a:solidFill>
              </a:rPr>
            </a:br>
            <a:r>
              <a:rPr lang="fr-FR" sz="1200" dirty="0">
                <a:solidFill>
                  <a:srgbClr val="0070C0"/>
                </a:solidFill>
              </a:rPr>
              <a:t>jusqu’en Sicile !</a:t>
            </a:r>
          </a:p>
        </p:txBody>
      </p:sp>
      <p:sp>
        <p:nvSpPr>
          <p:cNvPr id="35" name="ZoneTexte 34">
            <a:extLst>
              <a:ext uri="{FF2B5EF4-FFF2-40B4-BE49-F238E27FC236}">
                <a16:creationId xmlns:a16="http://schemas.microsoft.com/office/drawing/2014/main" id="{494185BD-AAB6-4078-A89B-42A05F3E75D0}"/>
              </a:ext>
            </a:extLst>
          </p:cNvPr>
          <p:cNvSpPr txBox="1"/>
          <p:nvPr/>
        </p:nvSpPr>
        <p:spPr>
          <a:xfrm>
            <a:off x="133887" y="5645179"/>
            <a:ext cx="1675550" cy="646331"/>
          </a:xfrm>
          <a:prstGeom prst="rect">
            <a:avLst/>
          </a:prstGeom>
          <a:noFill/>
        </p:spPr>
        <p:txBody>
          <a:bodyPr wrap="square" rtlCol="0">
            <a:spAutoFit/>
          </a:bodyPr>
          <a:lstStyle/>
          <a:p>
            <a:r>
              <a:rPr lang="fr-FR" sz="1200" dirty="0">
                <a:solidFill>
                  <a:srgbClr val="0070C0"/>
                </a:solidFill>
              </a:rPr>
              <a:t>Richard </a:t>
            </a:r>
            <a:r>
              <a:rPr lang="fr-FR" sz="1200" dirty="0" err="1">
                <a:solidFill>
                  <a:srgbClr val="0070C0"/>
                </a:solidFill>
              </a:rPr>
              <a:t>Sempéré</a:t>
            </a:r>
            <a:br>
              <a:rPr lang="fr-FR" sz="1200" dirty="0">
                <a:solidFill>
                  <a:srgbClr val="0070C0"/>
                </a:solidFill>
              </a:rPr>
            </a:br>
            <a:r>
              <a:rPr lang="fr-FR" sz="1200" dirty="0">
                <a:solidFill>
                  <a:srgbClr val="0070C0"/>
                </a:solidFill>
              </a:rPr>
              <a:t>« les plastiques dans les océans »</a:t>
            </a:r>
          </a:p>
        </p:txBody>
      </p:sp>
      <p:sp>
        <p:nvSpPr>
          <p:cNvPr id="36" name="ZoneTexte 35">
            <a:extLst>
              <a:ext uri="{FF2B5EF4-FFF2-40B4-BE49-F238E27FC236}">
                <a16:creationId xmlns:a16="http://schemas.microsoft.com/office/drawing/2014/main" id="{BB5CEDE9-2F86-40A2-B5A5-E3DF7FB7D01D}"/>
              </a:ext>
            </a:extLst>
          </p:cNvPr>
          <p:cNvSpPr txBox="1"/>
          <p:nvPr/>
        </p:nvSpPr>
        <p:spPr>
          <a:xfrm>
            <a:off x="112125" y="3472499"/>
            <a:ext cx="9011103" cy="276999"/>
          </a:xfrm>
          <a:prstGeom prst="rect">
            <a:avLst/>
          </a:prstGeom>
          <a:noFill/>
        </p:spPr>
        <p:txBody>
          <a:bodyPr wrap="square" rtlCol="0">
            <a:spAutoFit/>
          </a:bodyPr>
          <a:lstStyle/>
          <a:p>
            <a:pPr algn="ctr"/>
            <a:r>
              <a:rPr lang="fr-FR" sz="1200" dirty="0">
                <a:solidFill>
                  <a:srgbClr val="0070C0"/>
                </a:solidFill>
              </a:rPr>
              <a:t>Métier/activité en 3 minutes avec Victoria, Marie, Magali, </a:t>
            </a:r>
            <a:r>
              <a:rPr lang="fr-FR" sz="1200" dirty="0" err="1">
                <a:solidFill>
                  <a:srgbClr val="0070C0"/>
                </a:solidFill>
              </a:rPr>
              <a:t>Eric</a:t>
            </a:r>
            <a:r>
              <a:rPr lang="fr-FR" sz="1200" dirty="0">
                <a:solidFill>
                  <a:srgbClr val="0070C0"/>
                </a:solidFill>
              </a:rPr>
              <a:t>, </a:t>
            </a:r>
            <a:r>
              <a:rPr lang="fr-FR" sz="1200" dirty="0" err="1">
                <a:solidFill>
                  <a:srgbClr val="0070C0"/>
                </a:solidFill>
              </a:rPr>
              <a:t>Cristi</a:t>
            </a:r>
            <a:endParaRPr lang="fr-FR" sz="1200" dirty="0">
              <a:solidFill>
                <a:srgbClr val="0070C0"/>
              </a:solidFill>
            </a:endParaRPr>
          </a:p>
        </p:txBody>
      </p:sp>
      <p:sp>
        <p:nvSpPr>
          <p:cNvPr id="2" name="Espace réservé de la date 1">
            <a:extLst>
              <a:ext uri="{FF2B5EF4-FFF2-40B4-BE49-F238E27FC236}">
                <a16:creationId xmlns:a16="http://schemas.microsoft.com/office/drawing/2014/main" id="{7FF64C8E-A8B5-4797-B722-4C02C7543FF4}"/>
              </a:ext>
            </a:extLst>
          </p:cNvPr>
          <p:cNvSpPr>
            <a:spLocks noGrp="1"/>
          </p:cNvSpPr>
          <p:nvPr>
            <p:ph type="dt" idx="10"/>
          </p:nvPr>
        </p:nvSpPr>
        <p:spPr/>
        <p:txBody>
          <a:bodyPr/>
          <a:lstStyle/>
          <a:p>
            <a:pPr>
              <a:defRPr/>
            </a:pPr>
            <a:r>
              <a:rPr lang="fr-FR" altLang="fr-FR"/>
              <a:t>23/01/2024 - SAS</a:t>
            </a:r>
            <a:endParaRPr lang="fr-FR" altLang="fr-FR" dirty="0"/>
          </a:p>
        </p:txBody>
      </p:sp>
      <p:pic>
        <p:nvPicPr>
          <p:cNvPr id="14" name="Image 13">
            <a:extLst>
              <a:ext uri="{FF2B5EF4-FFF2-40B4-BE49-F238E27FC236}">
                <a16:creationId xmlns:a16="http://schemas.microsoft.com/office/drawing/2014/main" id="{2318CCE8-2703-46D1-9FFC-11FCE44DAB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1655" y="4804963"/>
            <a:ext cx="2354465" cy="1569643"/>
          </a:xfrm>
          <a:prstGeom prst="rect">
            <a:avLst/>
          </a:prstGeom>
        </p:spPr>
      </p:pic>
    </p:spTree>
    <p:extLst>
      <p:ext uri="{BB962C8B-B14F-4D97-AF65-F5344CB8AC3E}">
        <p14:creationId xmlns:p14="http://schemas.microsoft.com/office/powerpoint/2010/main" val="2754946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Image 12">
            <a:extLst>
              <a:ext uri="{FF2B5EF4-FFF2-40B4-BE49-F238E27FC236}">
                <a16:creationId xmlns:a16="http://schemas.microsoft.com/office/drawing/2014/main" id="{44B8733A-2872-46F2-B46F-1CE89DCACE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9922" y="4836401"/>
            <a:ext cx="2918028" cy="1945352"/>
          </a:xfrm>
          <a:prstGeom prst="rect">
            <a:avLst/>
          </a:prstGeom>
        </p:spPr>
      </p:pic>
      <p:sp>
        <p:nvSpPr>
          <p:cNvPr id="3" name="Espace réservé du numéro de diapositive 2"/>
          <p:cNvSpPr>
            <a:spLocks noGrp="1"/>
          </p:cNvSpPr>
          <p:nvPr>
            <p:ph type="sldNum" idx="12"/>
          </p:nvPr>
        </p:nvSpPr>
        <p:spPr bwMode="auto">
          <a:xfrm>
            <a:off x="7011988" y="6494462"/>
            <a:ext cx="2132013" cy="363538"/>
          </a:xfrm>
        </p:spPr>
        <p:txBody>
          <a:bodyPr/>
          <a:lstStyle/>
          <a:p>
            <a:pPr>
              <a:defRPr/>
            </a:pPr>
            <a:fld id="{0A0FB817-97B8-4046-A94F-3C4AD34C55D3}" type="slidenum">
              <a:rPr lang="fr-FR"/>
              <a:t>15</a:t>
            </a:fld>
            <a:endParaRPr lang="fr-FR"/>
          </a:p>
        </p:txBody>
      </p:sp>
      <p:pic>
        <p:nvPicPr>
          <p:cNvPr id="957799454" name="Image 957799453"/>
          <p:cNvPicPr>
            <a:picLocks noChangeAspect="1"/>
          </p:cNvPicPr>
          <p:nvPr/>
        </p:nvPicPr>
        <p:blipFill>
          <a:blip r:embed="rId3"/>
          <a:stretch/>
        </p:blipFill>
        <p:spPr bwMode="auto">
          <a:xfrm>
            <a:off x="7704000" y="0"/>
            <a:ext cx="1440000" cy="1386000"/>
          </a:xfrm>
          <a:prstGeom prst="rect">
            <a:avLst/>
          </a:prstGeom>
        </p:spPr>
      </p:pic>
      <p:sp>
        <p:nvSpPr>
          <p:cNvPr id="7" name="ZoneTexte 6">
            <a:extLst>
              <a:ext uri="{FF2B5EF4-FFF2-40B4-BE49-F238E27FC236}">
                <a16:creationId xmlns:a16="http://schemas.microsoft.com/office/drawing/2014/main" id="{5CDB23BC-F8EC-4215-B171-48B5C01064B9}"/>
              </a:ext>
            </a:extLst>
          </p:cNvPr>
          <p:cNvSpPr txBox="1"/>
          <p:nvPr/>
        </p:nvSpPr>
        <p:spPr bwMode="auto">
          <a:xfrm>
            <a:off x="20772" y="20802"/>
            <a:ext cx="9146052" cy="954107"/>
          </a:xfrm>
          <a:prstGeom prst="rect">
            <a:avLst/>
          </a:prstGeom>
          <a:noFill/>
        </p:spPr>
        <p:txBody>
          <a:bodyPr wrap="square" rtlCol="0">
            <a:spAutoFit/>
          </a:bodyPr>
          <a:lstStyle/>
          <a:p>
            <a:pPr algn="ctr">
              <a:defRPr/>
            </a:pPr>
            <a:r>
              <a:rPr lang="fr-FR" sz="2800" dirty="0">
                <a:solidFill>
                  <a:srgbClr val="E57316"/>
                </a:solidFill>
                <a:latin typeface="Calibri"/>
              </a:rPr>
              <a:t>Mercredi 21 juin midi : </a:t>
            </a:r>
            <a:br>
              <a:rPr lang="fr-FR" sz="2800" dirty="0">
                <a:solidFill>
                  <a:srgbClr val="E57316"/>
                </a:solidFill>
                <a:latin typeface="Calibri"/>
              </a:rPr>
            </a:br>
            <a:r>
              <a:rPr lang="fr-FR" sz="2800" dirty="0">
                <a:solidFill>
                  <a:srgbClr val="00B0F0"/>
                </a:solidFill>
                <a:latin typeface="Calibri"/>
              </a:rPr>
              <a:t>repas champêtre sous le chêne</a:t>
            </a:r>
            <a:endParaRPr sz="2800" dirty="0"/>
          </a:p>
        </p:txBody>
      </p:sp>
      <p:pic>
        <p:nvPicPr>
          <p:cNvPr id="9" name="Image 8">
            <a:extLst>
              <a:ext uri="{FF2B5EF4-FFF2-40B4-BE49-F238E27FC236}">
                <a16:creationId xmlns:a16="http://schemas.microsoft.com/office/drawing/2014/main" id="{0A2314E8-D419-438B-99CD-5C60B4DB2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20" y="1139726"/>
            <a:ext cx="2893851" cy="1929234"/>
          </a:xfrm>
          <a:prstGeom prst="rect">
            <a:avLst/>
          </a:prstGeom>
        </p:spPr>
      </p:pic>
      <p:pic>
        <p:nvPicPr>
          <p:cNvPr id="11" name="Image 10">
            <a:extLst>
              <a:ext uri="{FF2B5EF4-FFF2-40B4-BE49-F238E27FC236}">
                <a16:creationId xmlns:a16="http://schemas.microsoft.com/office/drawing/2014/main" id="{A75BA077-F133-40E1-AE72-F8174B6951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044"/>
          <a:stretch/>
        </p:blipFill>
        <p:spPr>
          <a:xfrm rot="5400000">
            <a:off x="3974415" y="4631756"/>
            <a:ext cx="2344748" cy="2005193"/>
          </a:xfrm>
          <a:prstGeom prst="rect">
            <a:avLst/>
          </a:prstGeom>
        </p:spPr>
      </p:pic>
      <p:pic>
        <p:nvPicPr>
          <p:cNvPr id="5" name="Image 4">
            <a:extLst>
              <a:ext uri="{FF2B5EF4-FFF2-40B4-BE49-F238E27FC236}">
                <a16:creationId xmlns:a16="http://schemas.microsoft.com/office/drawing/2014/main" id="{2839C6BC-B8D2-4BBC-A89A-E8F5A815A0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48666" y="3536831"/>
            <a:ext cx="2636912" cy="1757941"/>
          </a:xfrm>
          <a:prstGeom prst="rect">
            <a:avLst/>
          </a:prstGeom>
        </p:spPr>
      </p:pic>
      <p:pic>
        <p:nvPicPr>
          <p:cNvPr id="10" name="Image 9">
            <a:extLst>
              <a:ext uri="{FF2B5EF4-FFF2-40B4-BE49-F238E27FC236}">
                <a16:creationId xmlns:a16="http://schemas.microsoft.com/office/drawing/2014/main" id="{F31E6A28-15DC-4E13-88EB-F44976E27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5933" y="1160831"/>
            <a:ext cx="2862194" cy="1908129"/>
          </a:xfrm>
          <a:prstGeom prst="rect">
            <a:avLst/>
          </a:prstGeom>
        </p:spPr>
      </p:pic>
      <p:pic>
        <p:nvPicPr>
          <p:cNvPr id="15" name="Image 14">
            <a:extLst>
              <a:ext uri="{FF2B5EF4-FFF2-40B4-BE49-F238E27FC236}">
                <a16:creationId xmlns:a16="http://schemas.microsoft.com/office/drawing/2014/main" id="{C449277B-1113-4118-880A-5839D0F3E0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3" t="25227"/>
          <a:stretch/>
        </p:blipFill>
        <p:spPr>
          <a:xfrm>
            <a:off x="6084888" y="1337451"/>
            <a:ext cx="2904808" cy="1908129"/>
          </a:xfrm>
          <a:prstGeom prst="rect">
            <a:avLst/>
          </a:prstGeom>
        </p:spPr>
      </p:pic>
      <p:pic>
        <p:nvPicPr>
          <p:cNvPr id="19" name="Image 18">
            <a:extLst>
              <a:ext uri="{FF2B5EF4-FFF2-40B4-BE49-F238E27FC236}">
                <a16:creationId xmlns:a16="http://schemas.microsoft.com/office/drawing/2014/main" id="{9AACB892-BD29-4132-A9FE-FB5AF6CBD7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586195" y="4002567"/>
            <a:ext cx="2996952" cy="1997968"/>
          </a:xfrm>
          <a:prstGeom prst="rect">
            <a:avLst/>
          </a:prstGeom>
        </p:spPr>
      </p:pic>
      <p:pic>
        <p:nvPicPr>
          <p:cNvPr id="21" name="Image 20">
            <a:extLst>
              <a:ext uri="{FF2B5EF4-FFF2-40B4-BE49-F238E27FC236}">
                <a16:creationId xmlns:a16="http://schemas.microsoft.com/office/drawing/2014/main" id="{2E21B5C8-7C00-490E-95AC-73E0C5B27AC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288" t="9742" b="33055"/>
          <a:stretch/>
        </p:blipFill>
        <p:spPr>
          <a:xfrm>
            <a:off x="4557030" y="3254882"/>
            <a:ext cx="3347253" cy="1581519"/>
          </a:xfrm>
          <a:prstGeom prst="rect">
            <a:avLst/>
          </a:prstGeom>
        </p:spPr>
      </p:pic>
      <p:sp>
        <p:nvSpPr>
          <p:cNvPr id="2" name="Espace réservé de la date 1">
            <a:extLst>
              <a:ext uri="{FF2B5EF4-FFF2-40B4-BE49-F238E27FC236}">
                <a16:creationId xmlns:a16="http://schemas.microsoft.com/office/drawing/2014/main" id="{B8226F7C-2907-4736-A3A6-191E24CCC09C}"/>
              </a:ext>
            </a:extLst>
          </p:cNvPr>
          <p:cNvSpPr>
            <a:spLocks noGrp="1"/>
          </p:cNvSpPr>
          <p:nvPr>
            <p:ph type="dt" idx="10"/>
          </p:nvPr>
        </p:nvSpPr>
        <p:spPr/>
        <p:txBody>
          <a:bodyPr/>
          <a:lstStyle/>
          <a:p>
            <a:pPr>
              <a:defRPr/>
            </a:pPr>
            <a:r>
              <a:rPr lang="fr-FR" altLang="fr-FR"/>
              <a:t>23/01/2024 - SAS</a:t>
            </a:r>
            <a:endParaRPr lang="fr-FR" altLang="fr-FR" dirty="0"/>
          </a:p>
        </p:txBody>
      </p:sp>
    </p:spTree>
    <p:extLst>
      <p:ext uri="{BB962C8B-B14F-4D97-AF65-F5344CB8AC3E}">
        <p14:creationId xmlns:p14="http://schemas.microsoft.com/office/powerpoint/2010/main" val="320696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 name="Image 14">
            <a:extLst>
              <a:ext uri="{FF2B5EF4-FFF2-40B4-BE49-F238E27FC236}">
                <a16:creationId xmlns:a16="http://schemas.microsoft.com/office/drawing/2014/main" id="{DF96FD48-CEDC-446B-BD09-09B3A4A32B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64" y="1139994"/>
            <a:ext cx="3055856" cy="2039946"/>
          </a:xfrm>
          <a:prstGeom prst="rect">
            <a:avLst/>
          </a:prstGeom>
        </p:spPr>
      </p:pic>
      <p:pic>
        <p:nvPicPr>
          <p:cNvPr id="13" name="Image 12">
            <a:extLst>
              <a:ext uri="{FF2B5EF4-FFF2-40B4-BE49-F238E27FC236}">
                <a16:creationId xmlns:a16="http://schemas.microsoft.com/office/drawing/2014/main" id="{D04E652D-647A-418C-AE65-E2C3CB6228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966"/>
          <a:stretch/>
        </p:blipFill>
        <p:spPr>
          <a:xfrm>
            <a:off x="3166095" y="4889480"/>
            <a:ext cx="3923928" cy="1755909"/>
          </a:xfrm>
          <a:prstGeom prst="rect">
            <a:avLst/>
          </a:prstGeom>
        </p:spPr>
      </p:pic>
      <p:sp>
        <p:nvSpPr>
          <p:cNvPr id="3" name="Espace réservé du numéro de diapositive 2"/>
          <p:cNvSpPr>
            <a:spLocks noGrp="1"/>
          </p:cNvSpPr>
          <p:nvPr>
            <p:ph type="sldNum" idx="12"/>
          </p:nvPr>
        </p:nvSpPr>
        <p:spPr bwMode="auto">
          <a:xfrm>
            <a:off x="7011988" y="6494462"/>
            <a:ext cx="2132013" cy="363538"/>
          </a:xfrm>
        </p:spPr>
        <p:txBody>
          <a:bodyPr/>
          <a:lstStyle/>
          <a:p>
            <a:pPr>
              <a:defRPr/>
            </a:pPr>
            <a:fld id="{0A0FB817-97B8-4046-A94F-3C4AD34C55D3}" type="slidenum">
              <a:rPr lang="fr-FR"/>
              <a:t>16</a:t>
            </a:fld>
            <a:endParaRPr lang="fr-FR"/>
          </a:p>
        </p:txBody>
      </p:sp>
      <p:pic>
        <p:nvPicPr>
          <p:cNvPr id="957799454" name="Image 957799453"/>
          <p:cNvPicPr>
            <a:picLocks noChangeAspect="1"/>
          </p:cNvPicPr>
          <p:nvPr/>
        </p:nvPicPr>
        <p:blipFill>
          <a:blip r:embed="rId5"/>
          <a:stretch/>
        </p:blipFill>
        <p:spPr bwMode="auto">
          <a:xfrm>
            <a:off x="7704000" y="0"/>
            <a:ext cx="1440000" cy="1386000"/>
          </a:xfrm>
          <a:prstGeom prst="rect">
            <a:avLst/>
          </a:prstGeom>
        </p:spPr>
      </p:pic>
      <p:sp>
        <p:nvSpPr>
          <p:cNvPr id="7" name="ZoneTexte 6">
            <a:extLst>
              <a:ext uri="{FF2B5EF4-FFF2-40B4-BE49-F238E27FC236}">
                <a16:creationId xmlns:a16="http://schemas.microsoft.com/office/drawing/2014/main" id="{5CDB23BC-F8EC-4215-B171-48B5C01064B9}"/>
              </a:ext>
            </a:extLst>
          </p:cNvPr>
          <p:cNvSpPr txBox="1"/>
          <p:nvPr/>
        </p:nvSpPr>
        <p:spPr bwMode="auto">
          <a:xfrm>
            <a:off x="20772" y="20802"/>
            <a:ext cx="9146052" cy="954107"/>
          </a:xfrm>
          <a:prstGeom prst="rect">
            <a:avLst/>
          </a:prstGeom>
          <a:noFill/>
        </p:spPr>
        <p:txBody>
          <a:bodyPr wrap="square" rtlCol="0">
            <a:spAutoFit/>
          </a:bodyPr>
          <a:lstStyle/>
          <a:p>
            <a:pPr algn="ctr">
              <a:defRPr/>
            </a:pPr>
            <a:r>
              <a:rPr lang="fr-FR" sz="2800" dirty="0">
                <a:solidFill>
                  <a:srgbClr val="E57316"/>
                </a:solidFill>
                <a:latin typeface="Calibri"/>
              </a:rPr>
              <a:t>Mercredi 21 juin après-midi : </a:t>
            </a:r>
            <a:br>
              <a:rPr lang="fr-FR" sz="2800" dirty="0">
                <a:solidFill>
                  <a:srgbClr val="E57316"/>
                </a:solidFill>
                <a:latin typeface="Calibri"/>
              </a:rPr>
            </a:br>
            <a:r>
              <a:rPr lang="fr-FR" sz="2800" dirty="0">
                <a:solidFill>
                  <a:srgbClr val="00B0F0"/>
                </a:solidFill>
                <a:latin typeface="Calibri"/>
              </a:rPr>
              <a:t>jeux de société et de plein air </a:t>
            </a:r>
            <a:endParaRPr sz="2800" dirty="0"/>
          </a:p>
        </p:txBody>
      </p:sp>
      <p:pic>
        <p:nvPicPr>
          <p:cNvPr id="4" name="Image 3">
            <a:extLst>
              <a:ext uri="{FF2B5EF4-FFF2-40B4-BE49-F238E27FC236}">
                <a16:creationId xmlns:a16="http://schemas.microsoft.com/office/drawing/2014/main" id="{C9CCEA52-EF14-4C6E-B949-497E48A5EA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3558261"/>
            <a:ext cx="2922049" cy="1950623"/>
          </a:xfrm>
          <a:prstGeom prst="rect">
            <a:avLst/>
          </a:prstGeom>
        </p:spPr>
      </p:pic>
      <p:pic>
        <p:nvPicPr>
          <p:cNvPr id="11" name="Image 10">
            <a:extLst>
              <a:ext uri="{FF2B5EF4-FFF2-40B4-BE49-F238E27FC236}">
                <a16:creationId xmlns:a16="http://schemas.microsoft.com/office/drawing/2014/main" id="{C2C8E868-32EF-4BBC-9BB5-060B7525C5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8039" y="3026578"/>
            <a:ext cx="2843968" cy="1898500"/>
          </a:xfrm>
          <a:prstGeom prst="rect">
            <a:avLst/>
          </a:prstGeom>
        </p:spPr>
      </p:pic>
      <p:pic>
        <p:nvPicPr>
          <p:cNvPr id="9" name="Image 8">
            <a:extLst>
              <a:ext uri="{FF2B5EF4-FFF2-40B4-BE49-F238E27FC236}">
                <a16:creationId xmlns:a16="http://schemas.microsoft.com/office/drawing/2014/main" id="{93EA1665-D972-4564-AA22-1A0CE9C52C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9426" y="1343722"/>
            <a:ext cx="2843966" cy="1898499"/>
          </a:xfrm>
          <a:prstGeom prst="rect">
            <a:avLst/>
          </a:prstGeom>
        </p:spPr>
      </p:pic>
      <p:pic>
        <p:nvPicPr>
          <p:cNvPr id="5" name="Image 4">
            <a:extLst>
              <a:ext uri="{FF2B5EF4-FFF2-40B4-BE49-F238E27FC236}">
                <a16:creationId xmlns:a16="http://schemas.microsoft.com/office/drawing/2014/main" id="{EF20232B-35A7-43B3-A430-BB304423CA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3176970" y="2076527"/>
            <a:ext cx="2850153" cy="1900102"/>
          </a:xfrm>
          <a:prstGeom prst="rect">
            <a:avLst/>
          </a:prstGeom>
        </p:spPr>
      </p:pic>
      <p:sp>
        <p:nvSpPr>
          <p:cNvPr id="2" name="Espace réservé de la date 1">
            <a:extLst>
              <a:ext uri="{FF2B5EF4-FFF2-40B4-BE49-F238E27FC236}">
                <a16:creationId xmlns:a16="http://schemas.microsoft.com/office/drawing/2014/main" id="{1DB4AC31-AFFE-429F-A007-06413A49EEB8}"/>
              </a:ext>
            </a:extLst>
          </p:cNvPr>
          <p:cNvSpPr>
            <a:spLocks noGrp="1"/>
          </p:cNvSpPr>
          <p:nvPr>
            <p:ph type="dt" idx="10"/>
          </p:nvPr>
        </p:nvSpPr>
        <p:spPr/>
        <p:txBody>
          <a:bodyPr/>
          <a:lstStyle/>
          <a:p>
            <a:pPr>
              <a:defRPr/>
            </a:pPr>
            <a:r>
              <a:rPr lang="fr-FR" altLang="fr-FR"/>
              <a:t>23/01/2024 - SAS</a:t>
            </a:r>
            <a:endParaRPr lang="fr-FR" altLang="fr-FR" dirty="0"/>
          </a:p>
        </p:txBody>
      </p:sp>
    </p:spTree>
    <p:extLst>
      <p:ext uri="{BB962C8B-B14F-4D97-AF65-F5344CB8AC3E}">
        <p14:creationId xmlns:p14="http://schemas.microsoft.com/office/powerpoint/2010/main" val="389533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E1AE3-A367-444C-82AF-6FCCB6256D30}"/>
              </a:ext>
            </a:extLst>
          </p:cNvPr>
          <p:cNvSpPr>
            <a:spLocks noGrp="1"/>
          </p:cNvSpPr>
          <p:nvPr>
            <p:ph type="title"/>
          </p:nvPr>
        </p:nvSpPr>
        <p:spPr/>
        <p:txBody>
          <a:bodyPr/>
          <a:lstStyle/>
          <a:p>
            <a:r>
              <a:rPr lang="fr-FR" sz="2800" dirty="0">
                <a:solidFill>
                  <a:srgbClr val="B85808"/>
                </a:solidFill>
              </a:rPr>
              <a:t>40 ans du CPPM : journée institutionnelle</a:t>
            </a:r>
            <a:endParaRPr lang="fr-FR" sz="1800" dirty="0">
              <a:solidFill>
                <a:srgbClr val="002060"/>
              </a:solidFill>
            </a:endParaRPr>
          </a:p>
        </p:txBody>
      </p:sp>
      <p:sp>
        <p:nvSpPr>
          <p:cNvPr id="7" name="Espace réservé du contenu 6">
            <a:extLst>
              <a:ext uri="{FF2B5EF4-FFF2-40B4-BE49-F238E27FC236}">
                <a16:creationId xmlns:a16="http://schemas.microsoft.com/office/drawing/2014/main" id="{D63344B5-EC2B-4C04-A47B-7608A13B224B}"/>
              </a:ext>
            </a:extLst>
          </p:cNvPr>
          <p:cNvSpPr>
            <a:spLocks noGrp="1"/>
          </p:cNvSpPr>
          <p:nvPr>
            <p:ph idx="1"/>
          </p:nvPr>
        </p:nvSpPr>
        <p:spPr/>
        <p:txBody>
          <a:bodyPr/>
          <a:lstStyle/>
          <a:p>
            <a:pPr lvl="1"/>
            <a:r>
              <a:rPr lang="fr-FR" dirty="0"/>
              <a:t>Journées pour les tutelles, les partenaires scientifiques, financeurs, partenaires industriels</a:t>
            </a:r>
          </a:p>
          <a:p>
            <a:pPr lvl="2"/>
            <a:endParaRPr lang="fr-FR" dirty="0">
              <a:solidFill>
                <a:srgbClr val="0070C0"/>
              </a:solidFill>
            </a:endParaRPr>
          </a:p>
          <a:p>
            <a:pPr marL="0" indent="0">
              <a:buNone/>
              <a:defRPr/>
            </a:pPr>
            <a:endParaRPr lang="fr-FR" sz="2200" dirty="0">
              <a:ea typeface="Calibri"/>
              <a:cs typeface="Calibri"/>
            </a:endParaRPr>
          </a:p>
          <a:p>
            <a:pPr>
              <a:defRPr/>
            </a:pPr>
            <a:endParaRPr lang="fr-FR" sz="2200" dirty="0">
              <a:ea typeface="Calibri"/>
              <a:cs typeface="Calibri"/>
            </a:endParaRPr>
          </a:p>
          <a:p>
            <a:pPr lvl="2"/>
            <a:endParaRPr lang="fr-FR" dirty="0"/>
          </a:p>
          <a:p>
            <a:pPr lvl="2"/>
            <a:endParaRPr lang="fr-FR" dirty="0"/>
          </a:p>
          <a:p>
            <a:pPr lvl="2"/>
            <a:endParaRPr lang="fr-FR" dirty="0"/>
          </a:p>
          <a:p>
            <a:pPr lvl="2"/>
            <a:endParaRPr lang="fr-FR" dirty="0"/>
          </a:p>
          <a:p>
            <a:pPr lvl="2"/>
            <a:endParaRPr lang="fr-FR" dirty="0"/>
          </a:p>
          <a:p>
            <a:pPr lvl="2"/>
            <a:endParaRPr lang="fr-FR" dirty="0"/>
          </a:p>
        </p:txBody>
      </p:sp>
      <p:sp>
        <p:nvSpPr>
          <p:cNvPr id="4" name="Date Placeholder 3">
            <a:extLst>
              <a:ext uri="{FF2B5EF4-FFF2-40B4-BE49-F238E27FC236}">
                <a16:creationId xmlns:a16="http://schemas.microsoft.com/office/drawing/2014/main" id="{F3BCC1A0-F32B-4DC8-8676-B5879B6064E5}"/>
              </a:ext>
            </a:extLst>
          </p:cNvPr>
          <p:cNvSpPr>
            <a:spLocks noGrp="1"/>
          </p:cNvSpPr>
          <p:nvPr>
            <p:ph type="dt" idx="10"/>
          </p:nvPr>
        </p:nvSpPr>
        <p:spPr>
          <a:xfrm>
            <a:off x="28954" y="6472030"/>
            <a:ext cx="1734733" cy="346874"/>
          </a:xfrm>
        </p:spPr>
        <p:txBody>
          <a:bodyPr/>
          <a:lstStyle/>
          <a:p>
            <a:pPr>
              <a:defRPr/>
            </a:pPr>
            <a:r>
              <a:rPr lang="fr-FR" altLang="fr-FR" dirty="0"/>
              <a:t>23/01/2024 - SAS</a:t>
            </a:r>
          </a:p>
        </p:txBody>
      </p:sp>
      <p:pic>
        <p:nvPicPr>
          <p:cNvPr id="6" name="Espace réservé pour une image  5" descr="40 ans cppm - Recherche / X — Mozilla Firefox">
            <a:extLst>
              <a:ext uri="{FF2B5EF4-FFF2-40B4-BE49-F238E27FC236}">
                <a16:creationId xmlns:a16="http://schemas.microsoft.com/office/drawing/2014/main" id="{36373CE2-549B-48FF-AC51-0A4A825A6E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7603" y="3212976"/>
            <a:ext cx="3508051" cy="32075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8" name="Espace réservé pour une image  5" descr="40 ans cppm - Recherche / X — Mozilla Firefox">
            <a:extLst>
              <a:ext uri="{FF2B5EF4-FFF2-40B4-BE49-F238E27FC236}">
                <a16:creationId xmlns:a16="http://schemas.microsoft.com/office/drawing/2014/main" id="{7AB9EC8B-38B6-4312-983D-3072638005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11788"/>
            <a:ext cx="3508051" cy="31683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3" name="Espace réservé du numéro de diapositive 2">
            <a:extLst>
              <a:ext uri="{FF2B5EF4-FFF2-40B4-BE49-F238E27FC236}">
                <a16:creationId xmlns:a16="http://schemas.microsoft.com/office/drawing/2014/main" id="{7569092D-EBC7-44E4-A5C9-664544ED57FE}"/>
              </a:ext>
            </a:extLst>
          </p:cNvPr>
          <p:cNvSpPr>
            <a:spLocks noGrp="1"/>
          </p:cNvSpPr>
          <p:nvPr>
            <p:ph type="sldNum" idx="12"/>
          </p:nvPr>
        </p:nvSpPr>
        <p:spPr/>
        <p:txBody>
          <a:bodyPr/>
          <a:lstStyle/>
          <a:p>
            <a:pPr>
              <a:defRPr/>
            </a:pPr>
            <a:fld id="{0A0FB817-97B8-4046-A94F-3C4AD34C55D3}" type="slidenum">
              <a:rPr lang="fr-FR" altLang="fr-FR" smtClean="0"/>
              <a:pPr>
                <a:defRPr/>
              </a:pPr>
              <a:t>17</a:t>
            </a:fld>
            <a:endParaRPr lang="fr-FR" altLang="fr-FR" dirty="0"/>
          </a:p>
        </p:txBody>
      </p:sp>
    </p:spTree>
    <p:extLst>
      <p:ext uri="{BB962C8B-B14F-4D97-AF65-F5344CB8AC3E}">
        <p14:creationId xmlns:p14="http://schemas.microsoft.com/office/powerpoint/2010/main" val="1084959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DF643A2-A449-4BE7-9DB9-88F8CEDBBC4F}"/>
              </a:ext>
            </a:extLst>
          </p:cNvPr>
          <p:cNvPicPr>
            <a:picLocks noChangeAspect="1"/>
          </p:cNvPicPr>
          <p:nvPr/>
        </p:nvPicPr>
        <p:blipFill>
          <a:blip r:embed="rId2"/>
          <a:stretch>
            <a:fillRect/>
          </a:stretch>
        </p:blipFill>
        <p:spPr>
          <a:xfrm>
            <a:off x="7873284" y="179645"/>
            <a:ext cx="1090425" cy="1090425"/>
          </a:xfrm>
          <a:prstGeom prst="rect">
            <a:avLst/>
          </a:prstGeom>
        </p:spPr>
      </p:pic>
      <p:sp>
        <p:nvSpPr>
          <p:cNvPr id="3" name="Espace réservé du contenu 2">
            <a:extLst>
              <a:ext uri="{FF2B5EF4-FFF2-40B4-BE49-F238E27FC236}">
                <a16:creationId xmlns:a16="http://schemas.microsoft.com/office/drawing/2014/main" id="{DEAE74F4-F2DB-4B18-A712-22D328E774FB}"/>
              </a:ext>
            </a:extLst>
          </p:cNvPr>
          <p:cNvSpPr>
            <a:spLocks noGrp="1"/>
          </p:cNvSpPr>
          <p:nvPr>
            <p:ph idx="1"/>
          </p:nvPr>
        </p:nvSpPr>
        <p:spPr>
          <a:xfrm>
            <a:off x="266975" y="724858"/>
            <a:ext cx="7959977" cy="3626115"/>
          </a:xfrm>
        </p:spPr>
        <p:txBody>
          <a:bodyPr>
            <a:normAutofit/>
          </a:bodyPr>
          <a:lstStyle/>
          <a:p>
            <a:pPr lvl="1"/>
            <a:r>
              <a:rPr lang="fr-FR" sz="1400" b="1" dirty="0">
                <a:solidFill>
                  <a:schemeClr val="accent2">
                    <a:lumMod val="75000"/>
                  </a:schemeClr>
                </a:solidFill>
              </a:rPr>
              <a:t>le 24 février à 14 heures</a:t>
            </a:r>
            <a:r>
              <a:rPr lang="fr-FR" sz="1400" dirty="0">
                <a:solidFill>
                  <a:schemeClr val="accent2">
                    <a:lumMod val="75000"/>
                  </a:schemeClr>
                </a:solidFill>
              </a:rPr>
              <a:t>, </a:t>
            </a:r>
          </a:p>
          <a:p>
            <a:pPr lvl="1"/>
            <a:r>
              <a:rPr lang="fr-FR" sz="1400" b="1" dirty="0">
                <a:solidFill>
                  <a:schemeClr val="accent2">
                    <a:lumMod val="75000"/>
                  </a:schemeClr>
                </a:solidFill>
              </a:rPr>
              <a:t>Objectif</a:t>
            </a:r>
            <a:r>
              <a:rPr lang="fr-FR" sz="1400" dirty="0">
                <a:solidFill>
                  <a:schemeClr val="accent2">
                    <a:lumMod val="75000"/>
                  </a:schemeClr>
                </a:solidFill>
              </a:rPr>
              <a:t> : </a:t>
            </a:r>
            <a:r>
              <a:rPr lang="fr-FR" sz="1400" dirty="0"/>
              <a:t>faire connaitre les enjeux de la plateforme essentiellement aux partenaires financiers pour qu’ils soutiennent la plateforme et les projets associés</a:t>
            </a:r>
          </a:p>
          <a:p>
            <a:pPr lvl="1"/>
            <a:r>
              <a:rPr lang="fr-FR" sz="1400" b="1" dirty="0">
                <a:solidFill>
                  <a:schemeClr val="accent2">
                    <a:lumMod val="75000"/>
                  </a:schemeClr>
                </a:solidFill>
              </a:rPr>
              <a:t>Invitation</a:t>
            </a:r>
            <a:r>
              <a:rPr lang="fr-FR" sz="1400" dirty="0">
                <a:solidFill>
                  <a:schemeClr val="accent2">
                    <a:lumMod val="75000"/>
                  </a:schemeClr>
                </a:solidFill>
              </a:rPr>
              <a:t> :</a:t>
            </a:r>
            <a:r>
              <a:rPr lang="fr-FR" sz="1400" dirty="0"/>
              <a:t> carton d’invitation envoyé à 250 invités, 140 personnes présentes en présence d’Antoine Petit</a:t>
            </a:r>
          </a:p>
          <a:p>
            <a:pPr lvl="1"/>
            <a:r>
              <a:rPr lang="fr-FR" sz="1400" b="1" dirty="0">
                <a:solidFill>
                  <a:schemeClr val="accent2">
                    <a:lumMod val="75000"/>
                  </a:schemeClr>
                </a:solidFill>
              </a:rPr>
              <a:t>Moyens de communication </a:t>
            </a:r>
            <a:r>
              <a:rPr lang="fr-FR" sz="1400" dirty="0">
                <a:solidFill>
                  <a:schemeClr val="accent2">
                    <a:lumMod val="75000"/>
                  </a:schemeClr>
                </a:solidFill>
              </a:rPr>
              <a:t>: </a:t>
            </a:r>
            <a:r>
              <a:rPr lang="fr-FR" sz="1400" dirty="0"/>
              <a:t>plaquette, photos, posters, présentations, expo° des instruments, dossier de presse</a:t>
            </a:r>
          </a:p>
          <a:p>
            <a:pPr lvl="1"/>
            <a:r>
              <a:rPr lang="fr-FR" sz="1400" b="1" dirty="0">
                <a:solidFill>
                  <a:schemeClr val="accent2">
                    <a:lumMod val="75000"/>
                  </a:schemeClr>
                </a:solidFill>
              </a:rPr>
              <a:t>Programme, </a:t>
            </a:r>
            <a:r>
              <a:rPr lang="fr-FR" sz="1400" b="1" dirty="0" err="1">
                <a:solidFill>
                  <a:schemeClr val="accent2">
                    <a:lumMod val="75000"/>
                  </a:schemeClr>
                </a:solidFill>
              </a:rPr>
              <a:t>webcast</a:t>
            </a:r>
            <a:r>
              <a:rPr lang="fr-FR" sz="1400" b="1" dirty="0">
                <a:solidFill>
                  <a:schemeClr val="accent2">
                    <a:lumMod val="75000"/>
                  </a:schemeClr>
                </a:solidFill>
              </a:rPr>
              <a:t> : </a:t>
            </a:r>
            <a:r>
              <a:rPr lang="fr-FR" sz="1400" dirty="0">
                <a:hlinkClick r:id="rId3"/>
              </a:rPr>
              <a:t>https://indico.in2p3.fr/event/28932/</a:t>
            </a:r>
            <a:endParaRPr lang="fr-FR" sz="1400" dirty="0"/>
          </a:p>
          <a:p>
            <a:pPr lvl="1"/>
            <a:r>
              <a:rPr lang="fr-FR" sz="1400" b="1" dirty="0">
                <a:solidFill>
                  <a:schemeClr val="accent2">
                    <a:lumMod val="75000"/>
                  </a:schemeClr>
                </a:solidFill>
              </a:rPr>
              <a:t>Rétrospective en images : </a:t>
            </a:r>
            <a:r>
              <a:rPr lang="fr-FR" sz="1400" dirty="0">
                <a:solidFill>
                  <a:schemeClr val="tx1"/>
                </a:solidFill>
                <a:hlinkClick r:id="rId4"/>
              </a:rPr>
              <a:t>https://www.cppm.in2p3.fr/transfert/LSPM_INAUGURATION/Retrospective/Inauguration_LSPM_240223.mp4</a:t>
            </a:r>
            <a:endParaRPr lang="fr-FR" sz="1400" dirty="0">
              <a:solidFill>
                <a:schemeClr val="tx1"/>
              </a:solidFill>
            </a:endParaRPr>
          </a:p>
        </p:txBody>
      </p:sp>
      <p:pic>
        <p:nvPicPr>
          <p:cNvPr id="12" name="Espace réservé pour une image  5" descr="Window">
            <a:extLst>
              <a:ext uri="{FF2B5EF4-FFF2-40B4-BE49-F238E27FC236}">
                <a16:creationId xmlns:a16="http://schemas.microsoft.com/office/drawing/2014/main" id="{7F896B5B-C54D-44CC-BCDF-D33050AFF2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5765" y="3936025"/>
            <a:ext cx="2295870" cy="1788362"/>
          </a:xfrm>
          <a:prstGeom prst="rect">
            <a:avLst/>
          </a:prstGeom>
        </p:spPr>
      </p:pic>
      <p:pic>
        <p:nvPicPr>
          <p:cNvPr id="13" name="Espace réservé pour une image  5" descr="Window">
            <a:extLst>
              <a:ext uri="{FF2B5EF4-FFF2-40B4-BE49-F238E27FC236}">
                <a16:creationId xmlns:a16="http://schemas.microsoft.com/office/drawing/2014/main" id="{85529029-F852-4210-A558-B85B9C075D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354112" y="4860085"/>
            <a:ext cx="2094432" cy="1699868"/>
          </a:xfrm>
          <a:prstGeom prst="rect">
            <a:avLst/>
          </a:prstGeom>
        </p:spPr>
      </p:pic>
      <p:pic>
        <p:nvPicPr>
          <p:cNvPr id="14" name="Espace réservé pour une image  5" descr="Window">
            <a:extLst>
              <a:ext uri="{FF2B5EF4-FFF2-40B4-BE49-F238E27FC236}">
                <a16:creationId xmlns:a16="http://schemas.microsoft.com/office/drawing/2014/main" id="{703C237D-0BC8-4362-9DC2-BE5AD7D81A2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547324" y="3700302"/>
            <a:ext cx="2251936" cy="2456395"/>
          </a:xfrm>
          <a:prstGeom prst="rect">
            <a:avLst/>
          </a:prstGeom>
        </p:spPr>
      </p:pic>
      <p:pic>
        <p:nvPicPr>
          <p:cNvPr id="15" name="Espace réservé pour une image  5" descr="Window">
            <a:extLst>
              <a:ext uri="{FF2B5EF4-FFF2-40B4-BE49-F238E27FC236}">
                <a16:creationId xmlns:a16="http://schemas.microsoft.com/office/drawing/2014/main" id="{DB5AF0D4-80C3-4CC1-A0DA-FD90A355FBF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792736" y="4675123"/>
            <a:ext cx="2188975" cy="1705585"/>
          </a:xfrm>
          <a:prstGeom prst="rect">
            <a:avLst/>
          </a:prstGeom>
        </p:spPr>
      </p:pic>
      <p:sp>
        <p:nvSpPr>
          <p:cNvPr id="9" name="Titre 1">
            <a:extLst>
              <a:ext uri="{FF2B5EF4-FFF2-40B4-BE49-F238E27FC236}">
                <a16:creationId xmlns:a16="http://schemas.microsoft.com/office/drawing/2014/main" id="{DB0BC6F9-3628-408A-8308-A8B5562F1519}"/>
              </a:ext>
            </a:extLst>
          </p:cNvPr>
          <p:cNvSpPr>
            <a:spLocks noGrp="1"/>
          </p:cNvSpPr>
          <p:nvPr>
            <p:ph type="title"/>
          </p:nvPr>
        </p:nvSpPr>
        <p:spPr>
          <a:xfrm>
            <a:off x="-2859" y="-29804"/>
            <a:ext cx="9146859" cy="832267"/>
          </a:xfrm>
        </p:spPr>
        <p:txBody>
          <a:bodyPr/>
          <a:lstStyle/>
          <a:p>
            <a:r>
              <a:rPr lang="fr-FR" sz="2800" dirty="0">
                <a:solidFill>
                  <a:srgbClr val="B85808"/>
                </a:solidFill>
              </a:rPr>
              <a:t>Inauguration du LSPM</a:t>
            </a:r>
            <a:endParaRPr lang="fr-FR" sz="1800" dirty="0">
              <a:solidFill>
                <a:srgbClr val="002060"/>
              </a:solidFill>
            </a:endParaRPr>
          </a:p>
        </p:txBody>
      </p:sp>
      <p:sp>
        <p:nvSpPr>
          <p:cNvPr id="2" name="Espace réservé de la date 1">
            <a:extLst>
              <a:ext uri="{FF2B5EF4-FFF2-40B4-BE49-F238E27FC236}">
                <a16:creationId xmlns:a16="http://schemas.microsoft.com/office/drawing/2014/main" id="{08A49A15-5C5D-4F18-B05B-6F5B7974DBA7}"/>
              </a:ext>
            </a:extLst>
          </p:cNvPr>
          <p:cNvSpPr>
            <a:spLocks noGrp="1"/>
          </p:cNvSpPr>
          <p:nvPr>
            <p:ph type="dt" idx="10"/>
          </p:nvPr>
        </p:nvSpPr>
        <p:spPr/>
        <p:txBody>
          <a:bodyPr/>
          <a:lstStyle/>
          <a:p>
            <a:pPr>
              <a:defRPr/>
            </a:pPr>
            <a:r>
              <a:rPr lang="fr-FR" altLang="fr-FR"/>
              <a:t>23/01/2024 - SAS</a:t>
            </a:r>
            <a:endParaRPr lang="fr-FR" altLang="fr-FR" dirty="0"/>
          </a:p>
        </p:txBody>
      </p:sp>
      <p:sp>
        <p:nvSpPr>
          <p:cNvPr id="4" name="Espace réservé du numéro de diapositive 3">
            <a:extLst>
              <a:ext uri="{FF2B5EF4-FFF2-40B4-BE49-F238E27FC236}">
                <a16:creationId xmlns:a16="http://schemas.microsoft.com/office/drawing/2014/main" id="{0AD5C824-6B34-49B3-AF29-339D7D4E09D4}"/>
              </a:ext>
            </a:extLst>
          </p:cNvPr>
          <p:cNvSpPr>
            <a:spLocks noGrp="1"/>
          </p:cNvSpPr>
          <p:nvPr>
            <p:ph type="sldNum" idx="12"/>
          </p:nvPr>
        </p:nvSpPr>
        <p:spPr/>
        <p:txBody>
          <a:bodyPr/>
          <a:lstStyle/>
          <a:p>
            <a:pPr>
              <a:defRPr/>
            </a:pPr>
            <a:fld id="{0A0FB817-97B8-4046-A94F-3C4AD34C55D3}" type="slidenum">
              <a:rPr lang="fr-FR" altLang="fr-FR" smtClean="0"/>
              <a:pPr>
                <a:defRPr/>
              </a:pPr>
              <a:t>18</a:t>
            </a:fld>
            <a:endParaRPr lang="fr-FR" altLang="fr-FR" dirty="0"/>
          </a:p>
        </p:txBody>
      </p:sp>
    </p:spTree>
    <p:extLst>
      <p:ext uri="{BB962C8B-B14F-4D97-AF65-F5344CB8AC3E}">
        <p14:creationId xmlns:p14="http://schemas.microsoft.com/office/powerpoint/2010/main" val="2029156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5" descr="Window">
            <a:extLst>
              <a:ext uri="{FF2B5EF4-FFF2-40B4-BE49-F238E27FC236}">
                <a16:creationId xmlns:a16="http://schemas.microsoft.com/office/drawing/2014/main" id="{645A1D34-2F9E-41D3-A039-72C7647532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72000" y="2264015"/>
            <a:ext cx="4455887" cy="3626114"/>
          </a:xfrm>
          <a:prstGeom prst="rect">
            <a:avLst/>
          </a:prstGeom>
        </p:spPr>
      </p:pic>
      <p:pic>
        <p:nvPicPr>
          <p:cNvPr id="7" name="Image 6">
            <a:extLst>
              <a:ext uri="{FF2B5EF4-FFF2-40B4-BE49-F238E27FC236}">
                <a16:creationId xmlns:a16="http://schemas.microsoft.com/office/drawing/2014/main" id="{3DF643A2-A449-4BE7-9DB9-88F8CEDBBC4F}"/>
              </a:ext>
            </a:extLst>
          </p:cNvPr>
          <p:cNvPicPr>
            <a:picLocks noChangeAspect="1"/>
          </p:cNvPicPr>
          <p:nvPr/>
        </p:nvPicPr>
        <p:blipFill>
          <a:blip r:embed="rId3"/>
          <a:stretch>
            <a:fillRect/>
          </a:stretch>
        </p:blipFill>
        <p:spPr>
          <a:xfrm>
            <a:off x="7740352" y="321026"/>
            <a:ext cx="1090425" cy="1090425"/>
          </a:xfrm>
          <a:prstGeom prst="rect">
            <a:avLst/>
          </a:prstGeom>
        </p:spPr>
      </p:pic>
      <p:sp>
        <p:nvSpPr>
          <p:cNvPr id="3" name="Espace réservé du contenu 2">
            <a:extLst>
              <a:ext uri="{FF2B5EF4-FFF2-40B4-BE49-F238E27FC236}">
                <a16:creationId xmlns:a16="http://schemas.microsoft.com/office/drawing/2014/main" id="{DEAE74F4-F2DB-4B18-A712-22D328E774FB}"/>
              </a:ext>
            </a:extLst>
          </p:cNvPr>
          <p:cNvSpPr>
            <a:spLocks noGrp="1"/>
          </p:cNvSpPr>
          <p:nvPr>
            <p:ph idx="1"/>
          </p:nvPr>
        </p:nvSpPr>
        <p:spPr>
          <a:xfrm>
            <a:off x="233283" y="684969"/>
            <a:ext cx="7219037" cy="1303872"/>
          </a:xfrm>
        </p:spPr>
        <p:txBody>
          <a:bodyPr>
            <a:normAutofit/>
          </a:bodyPr>
          <a:lstStyle/>
          <a:p>
            <a:pPr marL="808038" indent="-361950"/>
            <a:r>
              <a:rPr lang="fr-FR" sz="1300" b="1" dirty="0">
                <a:solidFill>
                  <a:schemeClr val="accent2">
                    <a:lumMod val="75000"/>
                  </a:schemeClr>
                </a:solidFill>
              </a:rPr>
              <a:t>Vidéos : </a:t>
            </a:r>
            <a:r>
              <a:rPr lang="fr-FR" sz="1400" dirty="0">
                <a:solidFill>
                  <a:schemeClr val="tx1"/>
                </a:solidFill>
              </a:rPr>
              <a:t> </a:t>
            </a:r>
            <a:r>
              <a:rPr lang="fr-FR" sz="1400" dirty="0" err="1">
                <a:solidFill>
                  <a:schemeClr val="tx1"/>
                </a:solidFill>
              </a:rPr>
              <a:t>EchoSciences</a:t>
            </a:r>
            <a:r>
              <a:rPr lang="fr-FR" sz="1400" dirty="0">
                <a:solidFill>
                  <a:schemeClr val="tx1"/>
                </a:solidFill>
              </a:rPr>
              <a:t> Sud PACA</a:t>
            </a:r>
          </a:p>
          <a:p>
            <a:pPr lvl="1"/>
            <a:r>
              <a:rPr lang="fr-FR" sz="1300" dirty="0">
                <a:solidFill>
                  <a:schemeClr val="tx1"/>
                </a:solidFill>
              </a:rPr>
              <a:t>Grand Luminy : </a:t>
            </a:r>
            <a:r>
              <a:rPr lang="fr-FR" sz="1300" dirty="0">
                <a:solidFill>
                  <a:schemeClr val="tx1"/>
                </a:solidFill>
                <a:hlinkClick r:id="rId4"/>
              </a:rPr>
              <a:t>https://www.youtube.com/watch?v=0LxuD0T8QLA</a:t>
            </a:r>
          </a:p>
          <a:p>
            <a:pPr lvl="1"/>
            <a:r>
              <a:rPr lang="fr-FR" sz="1300" dirty="0" err="1">
                <a:solidFill>
                  <a:schemeClr val="tx1"/>
                </a:solidFill>
              </a:rPr>
              <a:t>EchoSciences</a:t>
            </a:r>
            <a:r>
              <a:rPr lang="fr-FR" sz="1300" dirty="0">
                <a:solidFill>
                  <a:schemeClr val="tx1"/>
                </a:solidFill>
              </a:rPr>
              <a:t> Sud PACA : </a:t>
            </a:r>
            <a:r>
              <a:rPr lang="fr-FR" sz="1300" dirty="0">
                <a:solidFill>
                  <a:schemeClr val="tx1"/>
                </a:solidFill>
                <a:hlinkClick r:id="rId4"/>
              </a:rPr>
              <a:t>https://www.echosciences-paca.fr/communautes/videos/articles/video-echoscientifique-n-26</a:t>
            </a:r>
            <a:endParaRPr lang="fr-FR" sz="1300" dirty="0">
              <a:solidFill>
                <a:schemeClr val="tx1"/>
              </a:solidFill>
            </a:endParaRPr>
          </a:p>
          <a:p>
            <a:pPr lvl="1"/>
            <a:endParaRPr lang="fr-FR" sz="1200" u="sng" dirty="0"/>
          </a:p>
        </p:txBody>
      </p:sp>
      <p:pic>
        <p:nvPicPr>
          <p:cNvPr id="16" name="Espace réservé pour une image  5" descr="https://www.echosciences-paca.fr/communautes/videos/articles/video-echoscientifique-n-26&#10;&#10;">
            <a:extLst>
              <a:ext uri="{FF2B5EF4-FFF2-40B4-BE49-F238E27FC236}">
                <a16:creationId xmlns:a16="http://schemas.microsoft.com/office/drawing/2014/main" id="{ECF54868-6817-4604-BF61-3085212101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04545" y="2132856"/>
            <a:ext cx="2594477" cy="1944216"/>
          </a:xfrm>
          <a:prstGeom prst="rect">
            <a:avLst/>
          </a:prstGeom>
        </p:spPr>
      </p:pic>
      <p:pic>
        <p:nvPicPr>
          <p:cNvPr id="17" name="Espace réservé pour une image  5" descr="Window">
            <a:hlinkClick r:id="rId6"/>
            <a:extLst>
              <a:ext uri="{FF2B5EF4-FFF2-40B4-BE49-F238E27FC236}">
                <a16:creationId xmlns:a16="http://schemas.microsoft.com/office/drawing/2014/main" id="{B6A2D07B-F37A-4A28-8F05-09AAA055005D}"/>
              </a:ext>
            </a:extLst>
          </p:cNvPr>
          <p:cNvPicPr>
            <a:picLocks noChangeAspect="1"/>
          </p:cNvPicPr>
          <p:nvPr/>
        </p:nvPicPr>
        <p:blipFill rotWithShape="1">
          <a:blip r:embed="rId7">
            <a:extLst>
              <a:ext uri="{28A0092B-C50C-407E-A947-70E740481C1C}">
                <a14:useLocalDpi xmlns:a14="http://schemas.microsoft.com/office/drawing/2010/main" val="0"/>
              </a:ext>
            </a:extLst>
          </a:blip>
          <a:srcRect r="2399"/>
          <a:stretch/>
        </p:blipFill>
        <p:spPr>
          <a:xfrm>
            <a:off x="1241768" y="4311083"/>
            <a:ext cx="3221520" cy="2192106"/>
          </a:xfrm>
          <a:prstGeom prst="rect">
            <a:avLst/>
          </a:prstGeom>
        </p:spPr>
      </p:pic>
      <p:sp>
        <p:nvSpPr>
          <p:cNvPr id="8" name="Titre 1">
            <a:extLst>
              <a:ext uri="{FF2B5EF4-FFF2-40B4-BE49-F238E27FC236}">
                <a16:creationId xmlns:a16="http://schemas.microsoft.com/office/drawing/2014/main" id="{F1E53160-4824-4ADB-B1BA-A48B3D64843D}"/>
              </a:ext>
            </a:extLst>
          </p:cNvPr>
          <p:cNvSpPr>
            <a:spLocks noGrp="1"/>
          </p:cNvSpPr>
          <p:nvPr>
            <p:ph type="title"/>
          </p:nvPr>
        </p:nvSpPr>
        <p:spPr>
          <a:xfrm>
            <a:off x="-2859" y="-29804"/>
            <a:ext cx="9146859" cy="832267"/>
          </a:xfrm>
        </p:spPr>
        <p:txBody>
          <a:bodyPr/>
          <a:lstStyle/>
          <a:p>
            <a:r>
              <a:rPr lang="fr-FR" sz="2800" dirty="0">
                <a:solidFill>
                  <a:srgbClr val="B85808"/>
                </a:solidFill>
              </a:rPr>
              <a:t>Inauguration du LSPM</a:t>
            </a:r>
            <a:endParaRPr lang="fr-FR" sz="1800" dirty="0">
              <a:solidFill>
                <a:srgbClr val="002060"/>
              </a:solidFill>
            </a:endParaRPr>
          </a:p>
        </p:txBody>
      </p:sp>
      <p:sp>
        <p:nvSpPr>
          <p:cNvPr id="2" name="Espace réservé de la date 1">
            <a:extLst>
              <a:ext uri="{FF2B5EF4-FFF2-40B4-BE49-F238E27FC236}">
                <a16:creationId xmlns:a16="http://schemas.microsoft.com/office/drawing/2014/main" id="{4FB91C86-668C-48A8-BCB4-079C779C3A40}"/>
              </a:ext>
            </a:extLst>
          </p:cNvPr>
          <p:cNvSpPr>
            <a:spLocks noGrp="1"/>
          </p:cNvSpPr>
          <p:nvPr>
            <p:ph type="dt" idx="10"/>
          </p:nvPr>
        </p:nvSpPr>
        <p:spPr/>
        <p:txBody>
          <a:bodyPr/>
          <a:lstStyle/>
          <a:p>
            <a:pPr>
              <a:defRPr/>
            </a:pPr>
            <a:r>
              <a:rPr lang="fr-FR" altLang="fr-FR"/>
              <a:t>23/01/2024 - SAS</a:t>
            </a:r>
            <a:endParaRPr lang="fr-FR" altLang="fr-FR" dirty="0"/>
          </a:p>
        </p:txBody>
      </p:sp>
      <p:sp>
        <p:nvSpPr>
          <p:cNvPr id="4" name="Espace réservé du numéro de diapositive 3">
            <a:extLst>
              <a:ext uri="{FF2B5EF4-FFF2-40B4-BE49-F238E27FC236}">
                <a16:creationId xmlns:a16="http://schemas.microsoft.com/office/drawing/2014/main" id="{96980FAD-F94B-40F6-8E8B-2132E60B1B20}"/>
              </a:ext>
            </a:extLst>
          </p:cNvPr>
          <p:cNvSpPr>
            <a:spLocks noGrp="1"/>
          </p:cNvSpPr>
          <p:nvPr>
            <p:ph type="sldNum" idx="12"/>
          </p:nvPr>
        </p:nvSpPr>
        <p:spPr/>
        <p:txBody>
          <a:bodyPr/>
          <a:lstStyle/>
          <a:p>
            <a:pPr>
              <a:defRPr/>
            </a:pPr>
            <a:fld id="{0A0FB817-97B8-4046-A94F-3C4AD34C55D3}" type="slidenum">
              <a:rPr lang="fr-FR" altLang="fr-FR" smtClean="0"/>
              <a:pPr>
                <a:defRPr/>
              </a:pPr>
              <a:t>19</a:t>
            </a:fld>
            <a:endParaRPr lang="fr-FR" altLang="fr-FR" dirty="0"/>
          </a:p>
        </p:txBody>
      </p:sp>
    </p:spTree>
    <p:extLst>
      <p:ext uri="{BB962C8B-B14F-4D97-AF65-F5344CB8AC3E}">
        <p14:creationId xmlns:p14="http://schemas.microsoft.com/office/powerpoint/2010/main" val="3148970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4C48A-B007-D64B-8519-41B7203819AA}"/>
              </a:ext>
            </a:extLst>
          </p:cNvPr>
          <p:cNvSpPr>
            <a:spLocks noGrp="1"/>
          </p:cNvSpPr>
          <p:nvPr>
            <p:ph type="body" sz="quarter" idx="13"/>
          </p:nvPr>
        </p:nvSpPr>
        <p:spPr>
          <a:xfrm>
            <a:off x="539552" y="1556792"/>
            <a:ext cx="8604448" cy="4752528"/>
          </a:xfrm>
        </p:spPr>
        <p:txBody>
          <a:bodyPr/>
          <a:lstStyle/>
          <a:p>
            <a:endParaRPr lang="fr-FR" sz="1800" dirty="0">
              <a:latin typeface="+mj-lt"/>
            </a:endParaRPr>
          </a:p>
          <a:p>
            <a:r>
              <a:rPr lang="fr-FR" sz="1600" dirty="0">
                <a:solidFill>
                  <a:srgbClr val="B85808"/>
                </a:solidFill>
                <a:latin typeface="+mj-lt"/>
              </a:rPr>
              <a:t>Les activités de la Cellule s’inscrivent dans le cadre des objectifs suivants :</a:t>
            </a:r>
          </a:p>
          <a:p>
            <a:pPr>
              <a:buFont typeface="Wingdings" panose="05000000000000000000" pitchFamily="2" charset="2"/>
              <a:buChar char="Ø"/>
            </a:pPr>
            <a:r>
              <a:rPr lang="fr-FR" sz="1600" dirty="0">
                <a:latin typeface="+mj-lt"/>
              </a:rPr>
              <a:t>Valoriser les activités du laboratoire et promouvoir son image</a:t>
            </a:r>
          </a:p>
          <a:p>
            <a:pPr>
              <a:buFont typeface="Wingdings" panose="05000000000000000000" pitchFamily="2" charset="2"/>
              <a:buChar char="Ø"/>
            </a:pPr>
            <a:r>
              <a:rPr lang="fr-FR" sz="1600" dirty="0">
                <a:latin typeface="+mj-lt"/>
              </a:rPr>
              <a:t>Assurer la diffusion et le partage des résultats de la recherche</a:t>
            </a:r>
          </a:p>
          <a:p>
            <a:pPr>
              <a:buFont typeface="Wingdings" panose="05000000000000000000" pitchFamily="2" charset="2"/>
              <a:buChar char="Ø"/>
            </a:pPr>
            <a:r>
              <a:rPr lang="fr-FR" sz="1600" dirty="0">
                <a:latin typeface="+mj-lt"/>
              </a:rPr>
              <a:t>Faciliter les échanges en interne</a:t>
            </a:r>
          </a:p>
          <a:p>
            <a:pPr>
              <a:buFont typeface="Wingdings" panose="05000000000000000000" pitchFamily="2" charset="2"/>
              <a:buChar char="Ø"/>
            </a:pPr>
            <a:r>
              <a:rPr lang="fr-FR" sz="1600" dirty="0">
                <a:latin typeface="+mj-lt"/>
              </a:rPr>
              <a:t>Contribuer au dialogue entre Science et Société</a:t>
            </a:r>
          </a:p>
          <a:p>
            <a:pPr>
              <a:buFont typeface="Wingdings" panose="05000000000000000000" pitchFamily="2" charset="2"/>
              <a:buChar char="Ø"/>
            </a:pPr>
            <a:r>
              <a:rPr lang="fr-FR" sz="1600" dirty="0">
                <a:latin typeface="+mj-lt"/>
              </a:rPr>
              <a:t>Favoriser le partage des connaissances</a:t>
            </a:r>
          </a:p>
          <a:p>
            <a:pPr>
              <a:buFont typeface="Wingdings" panose="05000000000000000000" pitchFamily="2" charset="2"/>
              <a:buChar char="Ø"/>
            </a:pPr>
            <a:r>
              <a:rPr lang="fr-FR" sz="1600" dirty="0">
                <a:latin typeface="+mj-lt"/>
              </a:rPr>
              <a:t>Sensibiliser les jeunes aux sciences</a:t>
            </a:r>
          </a:p>
          <a:p>
            <a:endParaRPr lang="fr-FR" sz="1600" dirty="0">
              <a:latin typeface="+mj-lt"/>
            </a:endParaRPr>
          </a:p>
          <a:p>
            <a:r>
              <a:rPr lang="fr-FR" sz="1600" dirty="0">
                <a:solidFill>
                  <a:srgbClr val="B85808"/>
                </a:solidFill>
                <a:latin typeface="+mj-lt"/>
              </a:rPr>
              <a:t>Les activités sont menées en cohérence avec celles du CNRS et d’AMU et en lien avec les réseaux de :</a:t>
            </a:r>
          </a:p>
          <a:p>
            <a:pPr>
              <a:buFont typeface="Wingdings" panose="05000000000000000000" pitchFamily="2" charset="2"/>
              <a:buChar char="Ø"/>
            </a:pPr>
            <a:r>
              <a:rPr lang="fr-FR" sz="1600" dirty="0">
                <a:latin typeface="+mj-lt"/>
              </a:rPr>
              <a:t>Communication : Com’IN2P3, </a:t>
            </a:r>
            <a:r>
              <a:rPr lang="fr-FR" sz="1600" dirty="0" err="1">
                <a:latin typeface="+mj-lt"/>
              </a:rPr>
              <a:t>Com’On</a:t>
            </a:r>
            <a:r>
              <a:rPr lang="fr-FR" sz="1600" dirty="0">
                <a:latin typeface="+mj-lt"/>
              </a:rPr>
              <a:t> CNRS, Com'CNRS-DR12</a:t>
            </a:r>
          </a:p>
          <a:p>
            <a:pPr>
              <a:buFont typeface="Wingdings" panose="05000000000000000000" pitchFamily="2" charset="2"/>
              <a:buChar char="Ø"/>
            </a:pPr>
            <a:r>
              <a:rPr lang="fr-FR" sz="1600" dirty="0">
                <a:latin typeface="+mj-lt"/>
              </a:rPr>
              <a:t>Culture Scientifique et Technique (CST) : CST-AMU, CST-Culture Science Paca</a:t>
            </a:r>
          </a:p>
          <a:p>
            <a:pPr>
              <a:buFont typeface="Wingdings" panose="05000000000000000000" pitchFamily="2" charset="2"/>
              <a:buChar char="Ø"/>
            </a:pPr>
            <a:r>
              <a:rPr lang="fr-FR" sz="1600" dirty="0">
                <a:latin typeface="+mj-lt"/>
              </a:rPr>
              <a:t>Information Scientifique et Technique : Démocrite-IN2P3, </a:t>
            </a:r>
            <a:r>
              <a:rPr lang="fr-FR" sz="1600" dirty="0" err="1">
                <a:latin typeface="+mj-lt"/>
              </a:rPr>
              <a:t>Renatis</a:t>
            </a:r>
            <a:r>
              <a:rPr lang="fr-FR" sz="1600" dirty="0">
                <a:latin typeface="+mj-lt"/>
              </a:rPr>
              <a:t>-CNRS</a:t>
            </a:r>
          </a:p>
          <a:p>
            <a:pPr marL="0" indent="0">
              <a:buNone/>
            </a:pPr>
            <a:endParaRPr lang="fr-FR" dirty="0">
              <a:solidFill>
                <a:srgbClr val="0070C0"/>
              </a:solidFill>
            </a:endParaRPr>
          </a:p>
          <a:p>
            <a:pPr marL="0" indent="0">
              <a:buNone/>
            </a:pPr>
            <a:endParaRPr lang="fr-FR" dirty="0">
              <a:solidFill>
                <a:srgbClr val="0070C0"/>
              </a:solidFill>
            </a:endParaRPr>
          </a:p>
          <a:p>
            <a:endParaRPr lang="fr-FR" dirty="0">
              <a:solidFill>
                <a:srgbClr val="0070C0"/>
              </a:solidFill>
            </a:endParaRPr>
          </a:p>
          <a:p>
            <a:endParaRPr lang="fr-FR" dirty="0">
              <a:solidFill>
                <a:srgbClr val="0070C0"/>
              </a:solidFill>
            </a:endParaRPr>
          </a:p>
          <a:p>
            <a:endParaRPr lang="fr-FR" dirty="0">
              <a:solidFill>
                <a:srgbClr val="0070C0"/>
              </a:solidFill>
            </a:endParaRPr>
          </a:p>
        </p:txBody>
      </p:sp>
      <p:sp>
        <p:nvSpPr>
          <p:cNvPr id="6" name="ZoneTexte 5">
            <a:extLst>
              <a:ext uri="{FF2B5EF4-FFF2-40B4-BE49-F238E27FC236}">
                <a16:creationId xmlns:a16="http://schemas.microsoft.com/office/drawing/2014/main" id="{0299D66E-70D0-4522-A78D-D4AF1A3E02DE}"/>
              </a:ext>
            </a:extLst>
          </p:cNvPr>
          <p:cNvSpPr txBox="1"/>
          <p:nvPr/>
        </p:nvSpPr>
        <p:spPr>
          <a:xfrm>
            <a:off x="0" y="260648"/>
            <a:ext cx="9144001" cy="490134"/>
          </a:xfrm>
          <a:prstGeom prst="rect">
            <a:avLst/>
          </a:prstGeom>
          <a:noFill/>
        </p:spPr>
        <p:txBody>
          <a:bodyPr wrap="square" rtlCol="0">
            <a:spAutoFit/>
          </a:bodyPr>
          <a:lstStyle/>
          <a:p>
            <a:pPr algn="ctr"/>
            <a:r>
              <a:rPr lang="fr-FR" sz="2585" dirty="0">
                <a:solidFill>
                  <a:srgbClr val="B85808"/>
                </a:solidFill>
                <a:latin typeface="Calibri" panose="020F0502020204030204" pitchFamily="34" charset="0"/>
                <a:cs typeface="Calibri" panose="020F0502020204030204" pitchFamily="34" charset="0"/>
              </a:rPr>
              <a:t>Activités de la cellule</a:t>
            </a:r>
          </a:p>
        </p:txBody>
      </p:sp>
      <p:sp>
        <p:nvSpPr>
          <p:cNvPr id="7" name="ZoneTexte 6">
            <a:extLst>
              <a:ext uri="{FF2B5EF4-FFF2-40B4-BE49-F238E27FC236}">
                <a16:creationId xmlns:a16="http://schemas.microsoft.com/office/drawing/2014/main" id="{BAD02A4E-0E78-45F3-B525-DA6C37B67D19}"/>
              </a:ext>
            </a:extLst>
          </p:cNvPr>
          <p:cNvSpPr txBox="1"/>
          <p:nvPr/>
        </p:nvSpPr>
        <p:spPr>
          <a:xfrm>
            <a:off x="3131840" y="750782"/>
            <a:ext cx="4464496" cy="1046440"/>
          </a:xfrm>
          <a:prstGeom prst="rect">
            <a:avLst/>
          </a:prstGeom>
          <a:noFill/>
        </p:spPr>
        <p:txBody>
          <a:bodyPr wrap="square" rtlCol="0">
            <a:spAutoFit/>
          </a:bodyPr>
          <a:lstStyle/>
          <a:p>
            <a:r>
              <a:rPr lang="fr-FR" sz="1600" dirty="0">
                <a:solidFill>
                  <a:srgbClr val="002060"/>
                </a:solidFill>
                <a:latin typeface="+mj-lt"/>
              </a:rPr>
              <a:t>Magali Damoiseaux</a:t>
            </a:r>
          </a:p>
          <a:p>
            <a:r>
              <a:rPr lang="fr-FR" sz="1600" dirty="0">
                <a:solidFill>
                  <a:srgbClr val="002060"/>
                </a:solidFill>
                <a:latin typeface="+mj-lt"/>
              </a:rPr>
              <a:t>Marie Roger-</a:t>
            </a:r>
            <a:r>
              <a:rPr lang="fr-FR" sz="1600" dirty="0" err="1">
                <a:solidFill>
                  <a:srgbClr val="002060"/>
                </a:solidFill>
                <a:latin typeface="+mj-lt"/>
              </a:rPr>
              <a:t>Chantin</a:t>
            </a:r>
            <a:r>
              <a:rPr lang="fr-FR" sz="1600" dirty="0">
                <a:solidFill>
                  <a:srgbClr val="002060"/>
                </a:solidFill>
                <a:latin typeface="+mj-lt"/>
              </a:rPr>
              <a:t>, </a:t>
            </a:r>
            <a:r>
              <a:rPr lang="fr-FR" sz="1200" b="1" i="1" dirty="0">
                <a:solidFill>
                  <a:srgbClr val="002060"/>
                </a:solidFill>
                <a:latin typeface="+mj-lt"/>
              </a:rPr>
              <a:t>CDD IE Ressources documentaires </a:t>
            </a:r>
            <a:r>
              <a:rPr lang="fr-FR" sz="1200" i="1" dirty="0">
                <a:solidFill>
                  <a:srgbClr val="002060"/>
                </a:solidFill>
                <a:latin typeface="+mj-lt"/>
              </a:rPr>
              <a:t>(sept. 2022-août 2024, poste mutualisé CPPM/IN2P3, 50%)</a:t>
            </a:r>
          </a:p>
          <a:p>
            <a:endParaRPr lang="fr-FR" dirty="0"/>
          </a:p>
        </p:txBody>
      </p:sp>
      <p:sp>
        <p:nvSpPr>
          <p:cNvPr id="8" name="Date Placeholder 3">
            <a:extLst>
              <a:ext uri="{FF2B5EF4-FFF2-40B4-BE49-F238E27FC236}">
                <a16:creationId xmlns:a16="http://schemas.microsoft.com/office/drawing/2014/main" id="{410C6B33-22B4-4C5B-88F7-2C7F54DA4DD7}"/>
              </a:ext>
            </a:extLst>
          </p:cNvPr>
          <p:cNvSpPr txBox="1">
            <a:spLocks/>
          </p:cNvSpPr>
          <p:nvPr/>
        </p:nvSpPr>
        <p:spPr>
          <a:xfrm>
            <a:off x="0" y="6472030"/>
            <a:ext cx="2051720" cy="269338"/>
          </a:xfrm>
          <a:prstGeom prst="rect">
            <a:avLst/>
          </a:prstGeom>
        </p:spPr>
        <p:txBody>
          <a:bodyPr/>
          <a:lstStyle>
            <a:defPPr>
              <a:defRPr lang="en-GB"/>
            </a:defPPr>
            <a:lvl1pPr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1pPr>
            <a:lvl2pPr marL="742950" indent="-285750"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2pPr>
            <a:lvl3pPr marL="1143000" indent="-228600"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3pPr>
            <a:lvl4pPr marL="1600200" indent="-228600"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4pPr>
            <a:lvl5pPr marL="2057400" indent="-228600" algn="l" defTabSz="449263" rtl="0" eaLnBrk="0" fontAlgn="base" hangingPunct="0">
              <a:spcBef>
                <a:spcPct val="0"/>
              </a:spcBef>
              <a:spcAft>
                <a:spcPct val="0"/>
              </a:spcAft>
              <a:defRPr kern="1200">
                <a:solidFill>
                  <a:schemeClr val="bg1"/>
                </a:solidFill>
                <a:latin typeface="Verdana" charset="0"/>
                <a:ea typeface="ＭＳ Ｐゴシック" charset="-128"/>
                <a:cs typeface="+mn-cs"/>
              </a:defRPr>
            </a:lvl5pPr>
            <a:lvl6pPr marL="2286000" algn="l" defTabSz="914400" rtl="0" eaLnBrk="1" latinLnBrk="0" hangingPunct="1">
              <a:defRPr kern="1200">
                <a:solidFill>
                  <a:schemeClr val="bg1"/>
                </a:solidFill>
                <a:latin typeface="Verdana" charset="0"/>
                <a:ea typeface="ＭＳ Ｐゴシック" charset="-128"/>
                <a:cs typeface="+mn-cs"/>
              </a:defRPr>
            </a:lvl6pPr>
            <a:lvl7pPr marL="2743200" algn="l" defTabSz="914400" rtl="0" eaLnBrk="1" latinLnBrk="0" hangingPunct="1">
              <a:defRPr kern="1200">
                <a:solidFill>
                  <a:schemeClr val="bg1"/>
                </a:solidFill>
                <a:latin typeface="Verdana" charset="0"/>
                <a:ea typeface="ＭＳ Ｐゴシック" charset="-128"/>
                <a:cs typeface="+mn-cs"/>
              </a:defRPr>
            </a:lvl7pPr>
            <a:lvl8pPr marL="3200400" algn="l" defTabSz="914400" rtl="0" eaLnBrk="1" latinLnBrk="0" hangingPunct="1">
              <a:defRPr kern="1200">
                <a:solidFill>
                  <a:schemeClr val="bg1"/>
                </a:solidFill>
                <a:latin typeface="Verdana" charset="0"/>
                <a:ea typeface="ＭＳ Ｐゴシック" charset="-128"/>
                <a:cs typeface="+mn-cs"/>
              </a:defRPr>
            </a:lvl8pPr>
            <a:lvl9pPr marL="3657600" algn="l" defTabSz="914400" rtl="0" eaLnBrk="1" latinLnBrk="0" hangingPunct="1">
              <a:defRPr kern="1200">
                <a:solidFill>
                  <a:schemeClr val="bg1"/>
                </a:solidFill>
                <a:latin typeface="Verdana" charset="0"/>
                <a:ea typeface="ＭＳ Ｐゴシック" charset="-128"/>
                <a:cs typeface="+mn-cs"/>
              </a:defRPr>
            </a:lvl9pPr>
          </a:lstStyle>
          <a:p>
            <a:pPr algn="ctr">
              <a:defRPr/>
            </a:pPr>
            <a:r>
              <a:rPr lang="fr-FR" altLang="fr-FR" sz="1400" dirty="0">
                <a:solidFill>
                  <a:schemeClr val="tx1">
                    <a:lumMod val="50000"/>
                    <a:lumOff val="50000"/>
                  </a:schemeClr>
                </a:solidFill>
                <a:latin typeface="+mj-lt"/>
              </a:rPr>
              <a:t>23/01/2024 - SAS</a:t>
            </a:r>
          </a:p>
        </p:txBody>
      </p:sp>
    </p:spTree>
    <p:extLst>
      <p:ext uri="{BB962C8B-B14F-4D97-AF65-F5344CB8AC3E}">
        <p14:creationId xmlns:p14="http://schemas.microsoft.com/office/powerpoint/2010/main" val="1591104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E1AE3-A367-444C-82AF-6FCCB6256D30}"/>
              </a:ext>
            </a:extLst>
          </p:cNvPr>
          <p:cNvSpPr>
            <a:spLocks noGrp="1"/>
          </p:cNvSpPr>
          <p:nvPr>
            <p:ph type="title"/>
          </p:nvPr>
        </p:nvSpPr>
        <p:spPr>
          <a:xfrm>
            <a:off x="0" y="51762"/>
            <a:ext cx="9132649" cy="706090"/>
          </a:xfrm>
        </p:spPr>
        <p:txBody>
          <a:bodyPr/>
          <a:lstStyle/>
          <a:p>
            <a:r>
              <a:rPr lang="fr-FR" sz="2800" dirty="0">
                <a:solidFill>
                  <a:srgbClr val="B85808"/>
                </a:solidFill>
              </a:rPr>
              <a:t>Exposition des abysses au cosmos</a:t>
            </a:r>
            <a:endParaRPr lang="fr-FR" sz="1800" dirty="0">
              <a:solidFill>
                <a:srgbClr val="002060"/>
              </a:solidFill>
            </a:endParaRPr>
          </a:p>
        </p:txBody>
      </p:sp>
      <p:sp>
        <p:nvSpPr>
          <p:cNvPr id="7" name="Espace réservé du contenu 6">
            <a:extLst>
              <a:ext uri="{FF2B5EF4-FFF2-40B4-BE49-F238E27FC236}">
                <a16:creationId xmlns:a16="http://schemas.microsoft.com/office/drawing/2014/main" id="{D63344B5-EC2B-4C04-A47B-7608A13B224B}"/>
              </a:ext>
            </a:extLst>
          </p:cNvPr>
          <p:cNvSpPr>
            <a:spLocks noGrp="1"/>
          </p:cNvSpPr>
          <p:nvPr>
            <p:ph idx="1"/>
          </p:nvPr>
        </p:nvSpPr>
        <p:spPr>
          <a:xfrm>
            <a:off x="179512" y="620688"/>
            <a:ext cx="5710906" cy="5380236"/>
          </a:xfrm>
        </p:spPr>
        <p:txBody>
          <a:bodyPr>
            <a:normAutofit/>
          </a:bodyPr>
          <a:lstStyle/>
          <a:p>
            <a:pPr marL="0" indent="0" algn="just">
              <a:buNone/>
            </a:pPr>
            <a:r>
              <a:rPr lang="fr-FR" sz="1300" b="1" dirty="0"/>
              <a:t>Exposition au fort Napoléon "Des abysses au cosmos", pour découvrir 20 ans d’exploration sous-marine du cosmos au large de La Seyne-sur-Mer ainsi que les défis et innovations scientifiques et technologiques pour l'étude des neutrinos et de l'environnement marin profond </a:t>
            </a:r>
            <a:endParaRPr lang="fr-FR" sz="1300" dirty="0"/>
          </a:p>
          <a:p>
            <a:pPr marL="0" indent="0" algn="just">
              <a:buNone/>
            </a:pPr>
            <a:r>
              <a:rPr lang="fr-FR" sz="1300" b="1" dirty="0"/>
              <a:t>Du 15 septembre au 8 octobre</a:t>
            </a:r>
            <a:r>
              <a:rPr lang="fr-FR" sz="1300" dirty="0"/>
              <a:t>, cette exposition s'adresse au grand public et est adaptée aussi aux scolaires, primaires, collégiens, lycéens. Elle pourra être visitée pendant trois semaines au fort Napoléon de La Seyne-sur-Mer, entre les journées du patrimoine et la Fête de la science, en visite libre ou visite encadrée par des scientifiques sur rendez-vous.</a:t>
            </a:r>
          </a:p>
          <a:p>
            <a:pPr marL="0" indent="0" algn="just">
              <a:buNone/>
            </a:pPr>
            <a:r>
              <a:rPr lang="fr-FR" sz="1300" dirty="0"/>
              <a:t>Cette manifestation de culture scientifique et technique est basée au fort Napoléon de La Seyne-sur-Mer, situé dans un écrin de verdure dominant la rade de Toulon. </a:t>
            </a:r>
          </a:p>
          <a:p>
            <a:pPr marL="0" indent="0" algn="just">
              <a:buNone/>
            </a:pPr>
            <a:r>
              <a:rPr lang="fr-FR" sz="1300" b="1" dirty="0"/>
              <a:t>Cette exposition « Des abysses au cosmos » est organisée par le CPPM et la Mairie de La Seyne-sur-Mer, avec des scientifiques, des industriels et des artistes. Elle a été conçue par le CPPM, dans le cadre de ses 40 ans, pour faire découvrir au plus grand nombre les coulisses de la recherche internationale. Et, pour une plus grande portée de ce type d’actions culturelles, le CPPM bénéficie du soutien de ses partenaires institutionnels et académiques, du réseau Culture science Sud Provence Alpes Côte d’Azur ainsi que des labels « Année de la physique 2023-2024 » et « Fête de la science 2023 ». </a:t>
            </a:r>
            <a:endParaRPr lang="fr-FR" sz="1300" dirty="0"/>
          </a:p>
          <a:p>
            <a:pPr marL="0" indent="0">
              <a:buNone/>
              <a:defRPr/>
            </a:pPr>
            <a:r>
              <a:rPr lang="fr-FR" sz="1300" dirty="0">
                <a:ea typeface="Calibri"/>
                <a:cs typeface="Calibri"/>
                <a:hlinkClick r:id="rId2"/>
              </a:rPr>
              <a:t>https://indico.in2p3.fr/category/1212/</a:t>
            </a:r>
            <a:endParaRPr lang="fr-FR" sz="1300" dirty="0">
              <a:ea typeface="Calibri"/>
              <a:cs typeface="Calibri"/>
            </a:endParaRPr>
          </a:p>
          <a:p>
            <a:pPr marL="0" indent="0">
              <a:buNone/>
              <a:defRPr/>
            </a:pPr>
            <a:endParaRPr lang="fr-FR" sz="1300" dirty="0">
              <a:ea typeface="Calibri"/>
              <a:cs typeface="Calibri"/>
            </a:endParaRPr>
          </a:p>
          <a:p>
            <a:pPr marL="0" indent="0">
              <a:buNone/>
              <a:defRPr/>
            </a:pPr>
            <a:endParaRPr lang="fr-FR" sz="2200" dirty="0">
              <a:ea typeface="Calibri"/>
              <a:cs typeface="Calibri"/>
            </a:endParaRPr>
          </a:p>
          <a:p>
            <a:pPr marL="0" indent="0">
              <a:buNone/>
              <a:defRPr/>
            </a:pPr>
            <a:endParaRPr lang="fr-FR" sz="2200" dirty="0">
              <a:ea typeface="Calibri"/>
              <a:cs typeface="Calibri"/>
            </a:endParaRPr>
          </a:p>
          <a:p>
            <a:pPr>
              <a:defRPr/>
            </a:pPr>
            <a:endParaRPr lang="fr-FR" sz="2200" dirty="0">
              <a:ea typeface="Calibri"/>
              <a:cs typeface="Calibri"/>
            </a:endParaRPr>
          </a:p>
          <a:p>
            <a:pPr lvl="2"/>
            <a:endParaRPr lang="fr-FR" dirty="0"/>
          </a:p>
          <a:p>
            <a:pPr lvl="2"/>
            <a:endParaRPr lang="fr-FR" dirty="0"/>
          </a:p>
          <a:p>
            <a:pPr lvl="2"/>
            <a:endParaRPr lang="fr-FR" dirty="0"/>
          </a:p>
          <a:p>
            <a:pPr lvl="2"/>
            <a:endParaRPr lang="fr-FR" dirty="0"/>
          </a:p>
          <a:p>
            <a:pPr lvl="2"/>
            <a:endParaRPr lang="fr-FR" dirty="0"/>
          </a:p>
          <a:p>
            <a:pPr lvl="2"/>
            <a:endParaRPr lang="fr-FR" dirty="0"/>
          </a:p>
        </p:txBody>
      </p:sp>
      <p:sp>
        <p:nvSpPr>
          <p:cNvPr id="4" name="Date Placeholder 3">
            <a:extLst>
              <a:ext uri="{FF2B5EF4-FFF2-40B4-BE49-F238E27FC236}">
                <a16:creationId xmlns:a16="http://schemas.microsoft.com/office/drawing/2014/main" id="{F3BCC1A0-F32B-4DC8-8676-B5879B6064E5}"/>
              </a:ext>
            </a:extLst>
          </p:cNvPr>
          <p:cNvSpPr>
            <a:spLocks noGrp="1"/>
          </p:cNvSpPr>
          <p:nvPr>
            <p:ph type="dt" idx="10"/>
          </p:nvPr>
        </p:nvSpPr>
        <p:spPr>
          <a:xfrm>
            <a:off x="28954" y="6472030"/>
            <a:ext cx="2094773" cy="346874"/>
          </a:xfrm>
        </p:spPr>
        <p:txBody>
          <a:bodyPr/>
          <a:lstStyle/>
          <a:p>
            <a:pPr>
              <a:defRPr/>
            </a:pPr>
            <a:r>
              <a:rPr lang="fr-FR" altLang="fr-FR" dirty="0"/>
              <a:t>23/01/2024 - SAS</a:t>
            </a:r>
          </a:p>
        </p:txBody>
      </p:sp>
      <p:pic>
        <p:nvPicPr>
          <p:cNvPr id="6" name="Image 5">
            <a:extLst>
              <a:ext uri="{FF2B5EF4-FFF2-40B4-BE49-F238E27FC236}">
                <a16:creationId xmlns:a16="http://schemas.microsoft.com/office/drawing/2014/main" id="{5B80792C-8DE0-408B-A4EB-A26663383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929084"/>
            <a:ext cx="3054730" cy="4320480"/>
          </a:xfrm>
          <a:prstGeom prst="rect">
            <a:avLst/>
          </a:prstGeom>
        </p:spPr>
      </p:pic>
      <p:pic>
        <p:nvPicPr>
          <p:cNvPr id="8" name="Image 7">
            <a:extLst>
              <a:ext uri="{FF2B5EF4-FFF2-40B4-BE49-F238E27FC236}">
                <a16:creationId xmlns:a16="http://schemas.microsoft.com/office/drawing/2014/main" id="{ACD6E2F1-6EA9-4CA0-8B9A-7792B55E8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440" y="5283780"/>
            <a:ext cx="1992308" cy="1494231"/>
          </a:xfrm>
          <a:prstGeom prst="rect">
            <a:avLst/>
          </a:prstGeom>
        </p:spPr>
      </p:pic>
      <p:pic>
        <p:nvPicPr>
          <p:cNvPr id="12" name="Image 11">
            <a:extLst>
              <a:ext uri="{FF2B5EF4-FFF2-40B4-BE49-F238E27FC236}">
                <a16:creationId xmlns:a16="http://schemas.microsoft.com/office/drawing/2014/main" id="{E08C6BAE-5289-4438-9ADF-3BB023732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074098" y="5283779"/>
            <a:ext cx="1992308" cy="1494231"/>
          </a:xfrm>
          <a:prstGeom prst="rect">
            <a:avLst/>
          </a:prstGeom>
        </p:spPr>
      </p:pic>
      <p:pic>
        <p:nvPicPr>
          <p:cNvPr id="14" name="Image 13">
            <a:extLst>
              <a:ext uri="{FF2B5EF4-FFF2-40B4-BE49-F238E27FC236}">
                <a16:creationId xmlns:a16="http://schemas.microsoft.com/office/drawing/2014/main" id="{47D6E3DA-9542-441F-B61B-753AA9697A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893168" y="5086861"/>
            <a:ext cx="1892829" cy="1419622"/>
          </a:xfrm>
          <a:prstGeom prst="rect">
            <a:avLst/>
          </a:prstGeom>
        </p:spPr>
      </p:pic>
      <p:sp>
        <p:nvSpPr>
          <p:cNvPr id="3" name="Espace réservé du numéro de diapositive 2">
            <a:extLst>
              <a:ext uri="{FF2B5EF4-FFF2-40B4-BE49-F238E27FC236}">
                <a16:creationId xmlns:a16="http://schemas.microsoft.com/office/drawing/2014/main" id="{8B0E0674-8CE0-4AD3-896A-F86666C0A0F7}"/>
              </a:ext>
            </a:extLst>
          </p:cNvPr>
          <p:cNvSpPr>
            <a:spLocks noGrp="1"/>
          </p:cNvSpPr>
          <p:nvPr>
            <p:ph type="sldNum" idx="12"/>
          </p:nvPr>
        </p:nvSpPr>
        <p:spPr/>
        <p:txBody>
          <a:bodyPr/>
          <a:lstStyle/>
          <a:p>
            <a:pPr>
              <a:defRPr/>
            </a:pPr>
            <a:fld id="{0A0FB817-97B8-4046-A94F-3C4AD34C55D3}" type="slidenum">
              <a:rPr lang="fr-FR" altLang="fr-FR" smtClean="0"/>
              <a:pPr>
                <a:defRPr/>
              </a:pPr>
              <a:t>20</a:t>
            </a:fld>
            <a:endParaRPr lang="fr-FR" altLang="fr-FR" dirty="0"/>
          </a:p>
        </p:txBody>
      </p:sp>
    </p:spTree>
    <p:extLst>
      <p:ext uri="{BB962C8B-B14F-4D97-AF65-F5344CB8AC3E}">
        <p14:creationId xmlns:p14="http://schemas.microsoft.com/office/powerpoint/2010/main" val="2469535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Window">
            <a:extLst>
              <a:ext uri="{FF2B5EF4-FFF2-40B4-BE49-F238E27FC236}">
                <a16:creationId xmlns:a16="http://schemas.microsoft.com/office/drawing/2014/main" id="{FA4A9973-1033-4F04-932D-F71E11A965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39236" y="909101"/>
            <a:ext cx="4036444" cy="5678815"/>
          </a:xfrm>
          <a:prstGeom prst="rect">
            <a:avLst/>
          </a:prstGeom>
        </p:spPr>
      </p:pic>
      <p:pic>
        <p:nvPicPr>
          <p:cNvPr id="7" name="Espace réservé pour une image  5" descr="Window">
            <a:extLst>
              <a:ext uri="{FF2B5EF4-FFF2-40B4-BE49-F238E27FC236}">
                <a16:creationId xmlns:a16="http://schemas.microsoft.com/office/drawing/2014/main" id="{A9756A93-5233-4AAC-8726-04298C4BD0F0}"/>
              </a:ext>
            </a:extLst>
          </p:cNvPr>
          <p:cNvPicPr>
            <a:picLocks noChangeAspect="1"/>
          </p:cNvPicPr>
          <p:nvPr/>
        </p:nvPicPr>
        <p:blipFill rotWithShape="1">
          <a:blip r:embed="rId3">
            <a:extLst>
              <a:ext uri="{28A0092B-C50C-407E-A947-70E740481C1C}">
                <a14:useLocalDpi xmlns:a14="http://schemas.microsoft.com/office/drawing/2010/main" val="0"/>
              </a:ext>
            </a:extLst>
          </a:blip>
          <a:srcRect r="23573"/>
          <a:stretch/>
        </p:blipFill>
        <p:spPr>
          <a:xfrm>
            <a:off x="323528" y="1015552"/>
            <a:ext cx="3917801" cy="5465911"/>
          </a:xfrm>
          <a:prstGeom prst="rect">
            <a:avLst/>
          </a:prstGeom>
        </p:spPr>
      </p:pic>
      <p:sp>
        <p:nvSpPr>
          <p:cNvPr id="10" name="ZoneTexte 9">
            <a:extLst>
              <a:ext uri="{FF2B5EF4-FFF2-40B4-BE49-F238E27FC236}">
                <a16:creationId xmlns:a16="http://schemas.microsoft.com/office/drawing/2014/main" id="{AB830AD7-9CF9-4759-8189-B3D16EFC1591}"/>
              </a:ext>
            </a:extLst>
          </p:cNvPr>
          <p:cNvSpPr txBox="1"/>
          <p:nvPr/>
        </p:nvSpPr>
        <p:spPr>
          <a:xfrm>
            <a:off x="0" y="182751"/>
            <a:ext cx="9172446" cy="584775"/>
          </a:xfrm>
          <a:prstGeom prst="rect">
            <a:avLst/>
          </a:prstGeom>
          <a:noFill/>
        </p:spPr>
        <p:txBody>
          <a:bodyPr wrap="square" rtlCol="0">
            <a:spAutoFit/>
          </a:bodyPr>
          <a:lstStyle/>
          <a:p>
            <a:pPr algn="ctr"/>
            <a:r>
              <a:rPr lang="fr-FR" sz="3200" dirty="0">
                <a:solidFill>
                  <a:srgbClr val="0033FF"/>
                </a:solidFill>
                <a:latin typeface="Calibri" panose="020F0502020204030204" pitchFamily="34" charset="0"/>
                <a:cs typeface="Calibri" panose="020F0502020204030204" pitchFamily="34" charset="0"/>
              </a:rPr>
              <a:t>Retombées presse</a:t>
            </a:r>
          </a:p>
        </p:txBody>
      </p:sp>
    </p:spTree>
    <p:extLst>
      <p:ext uri="{BB962C8B-B14F-4D97-AF65-F5344CB8AC3E}">
        <p14:creationId xmlns:p14="http://schemas.microsoft.com/office/powerpoint/2010/main" val="2752600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56C04CA-ADFE-451C-9A21-8A5236CC8384}"/>
              </a:ext>
            </a:extLst>
          </p:cNvPr>
          <p:cNvPicPr>
            <a:picLocks noChangeAspect="1"/>
          </p:cNvPicPr>
          <p:nvPr/>
        </p:nvPicPr>
        <p:blipFill>
          <a:blip r:embed="rId2"/>
          <a:stretch>
            <a:fillRect/>
          </a:stretch>
        </p:blipFill>
        <p:spPr>
          <a:xfrm>
            <a:off x="7169184" y="1105523"/>
            <a:ext cx="1466348" cy="1412776"/>
          </a:xfrm>
          <a:prstGeom prst="rect">
            <a:avLst/>
          </a:prstGeom>
        </p:spPr>
      </p:pic>
      <p:sp>
        <p:nvSpPr>
          <p:cNvPr id="9" name="Rectangle 1">
            <a:extLst>
              <a:ext uri="{FF2B5EF4-FFF2-40B4-BE49-F238E27FC236}">
                <a16:creationId xmlns:a16="http://schemas.microsoft.com/office/drawing/2014/main" id="{9EB979C8-B198-4C9E-B6A9-1947C295D768}"/>
              </a:ext>
            </a:extLst>
          </p:cNvPr>
          <p:cNvSpPr>
            <a:spLocks noChangeArrowheads="1"/>
          </p:cNvSpPr>
          <p:nvPr/>
        </p:nvSpPr>
        <p:spPr bwMode="auto">
          <a:xfrm>
            <a:off x="30609" y="749085"/>
            <a:ext cx="9130844" cy="592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a:tabLst>
                <a:tab pos="914400" algn="l"/>
              </a:tabLst>
              <a:defRPr>
                <a:solidFill>
                  <a:schemeClr val="tx1"/>
                </a:solidFill>
                <a:latin typeface="Arial" panose="020B0604020202020204" pitchFamily="34" charset="0"/>
              </a:defRPr>
            </a:lvl1pPr>
            <a:lvl2pPr marL="457200">
              <a:tabLst>
                <a:tab pos="914400" algn="l"/>
              </a:tabLst>
              <a:defRPr>
                <a:solidFill>
                  <a:schemeClr val="tx1"/>
                </a:solidFill>
                <a:latin typeface="Arial" panose="020B0604020202020204" pitchFamily="34" charset="0"/>
              </a:defRPr>
            </a:lvl2pPr>
            <a:lvl3pPr marL="914400">
              <a:tabLst>
                <a:tab pos="914400" algn="l"/>
              </a:tabLst>
              <a:defRPr>
                <a:solidFill>
                  <a:schemeClr val="tx1"/>
                </a:solidFill>
                <a:latin typeface="Arial" panose="020B0604020202020204" pitchFamily="34" charset="0"/>
              </a:defRPr>
            </a:lvl3pPr>
            <a:lvl4pPr marL="1371600">
              <a:tabLst>
                <a:tab pos="914400" algn="l"/>
              </a:tabLst>
              <a:defRPr>
                <a:solidFill>
                  <a:schemeClr val="tx1"/>
                </a:solidFill>
                <a:latin typeface="Arial" panose="020B0604020202020204" pitchFamily="34" charset="0"/>
              </a:defRPr>
            </a:lvl4pPr>
            <a:lvl5pPr marL="1828800">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742950" lvl="1" defTabSz="914400">
              <a:buFont typeface="Wingdings" panose="05000000000000000000" pitchFamily="2" charset="2"/>
              <a:buChar char="v"/>
              <a:tabLst>
                <a:tab pos="263525" algn="l"/>
                <a:tab pos="914400" algn="l"/>
              </a:tabLst>
            </a:pPr>
            <a:r>
              <a:rPr lang="fr-FR" altLang="zh-CN" sz="1600" dirty="0">
                <a:solidFill>
                  <a:srgbClr val="002060"/>
                </a:solidFill>
                <a:latin typeface="+mn-lt"/>
                <a:ea typeface="SimSun" panose="02010600030101010101" pitchFamily="2" charset="-122"/>
                <a:cs typeface="Times New Roman" panose="02020603050405020304" pitchFamily="18" charset="0"/>
              </a:rPr>
              <a:t>Evénement de culture scientifique et technique, du 6 au 16 octobre 2023</a:t>
            </a:r>
          </a:p>
          <a:p>
            <a:pPr marL="742950" lvl="1" defTabSz="914400">
              <a:buFont typeface="Wingdings" panose="05000000000000000000" pitchFamily="2" charset="2"/>
              <a:buChar char="v"/>
              <a:tabLst>
                <a:tab pos="263525" algn="l"/>
                <a:tab pos="914400" algn="l"/>
              </a:tabLst>
            </a:pPr>
            <a:r>
              <a:rPr lang="fr-FR" altLang="zh-CN" sz="1600" dirty="0">
                <a:solidFill>
                  <a:srgbClr val="002060"/>
                </a:solidFill>
                <a:latin typeface="Calibri" panose="020F0502020204030204" pitchFamily="34" charset="0"/>
                <a:ea typeface="SimSun" panose="02010600030101010101" pitchFamily="2" charset="-122"/>
                <a:cs typeface="Calibri" panose="020F0502020204030204" pitchFamily="34" charset="0"/>
              </a:rPr>
              <a:t>Thématique nationale : science et sport</a:t>
            </a:r>
          </a:p>
          <a:p>
            <a:pPr marL="742950" lvl="1" defTabSz="914400">
              <a:buFont typeface="Wingdings" panose="05000000000000000000" pitchFamily="2" charset="2"/>
              <a:buChar char="v"/>
              <a:tabLst>
                <a:tab pos="263525" algn="l"/>
                <a:tab pos="914400" algn="l"/>
              </a:tabLst>
            </a:pPr>
            <a:r>
              <a:rPr lang="fr-FR" altLang="zh-CN" sz="1600" dirty="0">
                <a:solidFill>
                  <a:srgbClr val="002060"/>
                </a:solidFill>
                <a:latin typeface="+mn-lt"/>
                <a:ea typeface="SimSun" panose="02010600030101010101" pitchFamily="2" charset="-122"/>
                <a:cs typeface="Times New Roman" panose="02020603050405020304" pitchFamily="18" charset="0"/>
              </a:rPr>
              <a:t>Occasion de montrer la science qui se fait au CPPM</a:t>
            </a:r>
          </a:p>
          <a:p>
            <a:pPr marL="742950" lvl="1" defTabSz="914400">
              <a:buFont typeface="Wingdings" panose="05000000000000000000" pitchFamily="2" charset="2"/>
              <a:buChar char="v"/>
              <a:tabLst>
                <a:tab pos="263525" algn="l"/>
                <a:tab pos="914400" algn="l"/>
              </a:tabLst>
            </a:pPr>
            <a:r>
              <a:rPr lang="fr-FR" altLang="zh-CN" sz="1600" dirty="0">
                <a:solidFill>
                  <a:srgbClr val="002060"/>
                </a:solidFill>
                <a:latin typeface="+mn-lt"/>
                <a:ea typeface="SimSun" panose="02010600030101010101" pitchFamily="2" charset="-122"/>
                <a:cs typeface="Times New Roman" panose="02020603050405020304" pitchFamily="18" charset="0"/>
              </a:rPr>
              <a:t>Nouvelles formes de médiation de la part des équipes du CPPM</a:t>
            </a:r>
          </a:p>
          <a:p>
            <a:pPr marL="742950" lvl="1" defTabSz="914400">
              <a:buFont typeface="Wingdings" panose="05000000000000000000" pitchFamily="2" charset="2"/>
              <a:buChar char="v"/>
              <a:tabLst>
                <a:tab pos="263525" algn="l"/>
                <a:tab pos="914400" algn="l"/>
              </a:tabLst>
            </a:pPr>
            <a:r>
              <a:rPr lang="fr-FR" altLang="zh-CN" sz="1600" dirty="0">
                <a:solidFill>
                  <a:srgbClr val="002060"/>
                </a:solidFill>
                <a:latin typeface="+mn-lt"/>
                <a:ea typeface="SimSun" panose="02010600030101010101" pitchFamily="2" charset="-122"/>
                <a:cs typeface="Times New Roman" panose="02020603050405020304" pitchFamily="18" charset="0"/>
              </a:rPr>
              <a:t>Expérience très formatrice en matière de transmission des connaissances</a:t>
            </a:r>
          </a:p>
          <a:p>
            <a:pPr marL="742950" lvl="1" defTabSz="914400">
              <a:buFont typeface="Wingdings" panose="05000000000000000000" pitchFamily="2" charset="2"/>
              <a:buChar char="v"/>
              <a:tabLst>
                <a:tab pos="263525" algn="l"/>
                <a:tab pos="914400" algn="l"/>
              </a:tabLst>
            </a:pPr>
            <a:endParaRPr lang="fr-FR" altLang="zh-CN" sz="1600" dirty="0">
              <a:solidFill>
                <a:srgbClr val="002060"/>
              </a:solidFill>
              <a:latin typeface="+mn-lt"/>
              <a:ea typeface="SimSun" panose="02010600030101010101" pitchFamily="2" charset="-122"/>
              <a:cs typeface="Times New Roman" panose="02020603050405020304" pitchFamily="18" charset="0"/>
            </a:endParaRPr>
          </a:p>
          <a:p>
            <a:pPr marL="742950" lvl="1" defTabSz="914400">
              <a:buFont typeface="Wingdings" panose="05000000000000000000" pitchFamily="2" charset="2"/>
              <a:buChar char="v"/>
              <a:tabLst>
                <a:tab pos="263525" algn="l"/>
                <a:tab pos="914400" algn="l"/>
              </a:tabLst>
            </a:pPr>
            <a:r>
              <a:rPr lang="fr-FR" sz="1500" b="1" dirty="0">
                <a:solidFill>
                  <a:srgbClr val="002060"/>
                </a:solidFill>
                <a:latin typeface="Calibri" panose="020F0502020204030204" pitchFamily="34" charset="0"/>
                <a:cs typeface="Calibri" panose="020F0502020204030204" pitchFamily="34" charset="0"/>
              </a:rPr>
              <a:t>Exposition « Des abysses au cosmos »</a:t>
            </a:r>
            <a:r>
              <a:rPr lang="fr-FR" sz="1500" dirty="0">
                <a:solidFill>
                  <a:srgbClr val="002060"/>
                </a:solidFill>
                <a:latin typeface="Calibri" panose="020F0502020204030204" pitchFamily="34" charset="0"/>
                <a:cs typeface="Calibri" panose="020F0502020204030204" pitchFamily="34" charset="0"/>
              </a:rPr>
              <a:t> à La Seyne-sur-Mer : 6-8/10</a:t>
            </a:r>
            <a:br>
              <a:rPr lang="fr-FR" sz="1500" dirty="0">
                <a:solidFill>
                  <a:srgbClr val="002060"/>
                </a:solidFill>
                <a:latin typeface="Calibri" panose="020F0502020204030204" pitchFamily="34" charset="0"/>
                <a:cs typeface="Calibri" panose="020F0502020204030204" pitchFamily="34" charset="0"/>
              </a:rPr>
            </a:br>
            <a:r>
              <a:rPr lang="fr-FR" sz="1500" dirty="0">
                <a:solidFill>
                  <a:srgbClr val="002060"/>
                </a:solidFill>
                <a:latin typeface="Calibri" panose="020F0502020204030204" pitchFamily="34" charset="0"/>
                <a:cs typeface="Calibri" panose="020F0502020204030204" pitchFamily="34" charset="0"/>
              </a:rPr>
              <a:t>Equipe KM3NeT</a:t>
            </a:r>
            <a:br>
              <a:rPr lang="fr-FR" sz="1500" dirty="0">
                <a:solidFill>
                  <a:srgbClr val="002060"/>
                </a:solidFill>
                <a:latin typeface="Calibri" panose="020F0502020204030204" pitchFamily="34" charset="0"/>
                <a:cs typeface="Calibri" panose="020F0502020204030204" pitchFamily="34" charset="0"/>
              </a:rPr>
            </a:br>
            <a:r>
              <a:rPr lang="fr-FR" sz="1500" dirty="0">
                <a:solidFill>
                  <a:srgbClr val="E46C0A"/>
                </a:solidFill>
                <a:latin typeface="Calibri" panose="020F0502020204030204" pitchFamily="34" charset="0"/>
                <a:cs typeface="Calibri" panose="020F0502020204030204" pitchFamily="34" charset="0"/>
              </a:rPr>
              <a:t>~500 personnes (2125 personnes au total)</a:t>
            </a:r>
          </a:p>
          <a:p>
            <a:pPr marL="742950" lvl="1" defTabSz="914400">
              <a:buFont typeface="Wingdings" panose="05000000000000000000" pitchFamily="2" charset="2"/>
              <a:buChar char="v"/>
              <a:tabLst>
                <a:tab pos="263525" algn="l"/>
                <a:tab pos="914400" algn="l"/>
              </a:tabLst>
            </a:pPr>
            <a:endParaRPr lang="fr-FR" sz="1500" dirty="0">
              <a:solidFill>
                <a:srgbClr val="E46C0A"/>
              </a:solidFill>
              <a:latin typeface="Calibri" panose="020F0502020204030204" pitchFamily="34" charset="0"/>
              <a:cs typeface="Calibri" panose="020F0502020204030204" pitchFamily="34" charset="0"/>
            </a:endParaRPr>
          </a:p>
          <a:p>
            <a:pPr marL="742950" lvl="1" defTabSz="914400">
              <a:buFont typeface="Wingdings" panose="05000000000000000000" pitchFamily="2" charset="2"/>
              <a:buChar char="v"/>
              <a:tabLst>
                <a:tab pos="263525" algn="l"/>
                <a:tab pos="914400" algn="l"/>
              </a:tabLst>
            </a:pPr>
            <a:r>
              <a:rPr lang="fr-FR" sz="1500" b="1" dirty="0">
                <a:solidFill>
                  <a:srgbClr val="002060"/>
                </a:solidFill>
                <a:latin typeface="Calibri" panose="020F0502020204030204" pitchFamily="34" charset="0"/>
                <a:cs typeface="Calibri" panose="020F0502020204030204" pitchFamily="34" charset="0"/>
              </a:rPr>
              <a:t>Visites insolites </a:t>
            </a:r>
            <a:r>
              <a:rPr lang="fr-FR" sz="1500" dirty="0">
                <a:solidFill>
                  <a:srgbClr val="002060"/>
                </a:solidFill>
                <a:latin typeface="Calibri" panose="020F0502020204030204" pitchFamily="34" charset="0"/>
                <a:cs typeface="Calibri" panose="020F0502020204030204" pitchFamily="34" charset="0"/>
              </a:rPr>
              <a:t>: le 12/10</a:t>
            </a:r>
            <a:br>
              <a:rPr lang="fr-FR" sz="1500" dirty="0">
                <a:solidFill>
                  <a:srgbClr val="002060"/>
                </a:solidFill>
                <a:latin typeface="Calibri" panose="020F0502020204030204" pitchFamily="34" charset="0"/>
                <a:cs typeface="Calibri" panose="020F0502020204030204" pitchFamily="34" charset="0"/>
              </a:rPr>
            </a:br>
            <a:r>
              <a:rPr lang="fr-FR" sz="1500" dirty="0">
                <a:solidFill>
                  <a:srgbClr val="002060"/>
                </a:solidFill>
                <a:latin typeface="Calibri" panose="020F0502020204030204" pitchFamily="34" charset="0"/>
                <a:cs typeface="Calibri" panose="020F0502020204030204" pitchFamily="34" charset="0"/>
              </a:rPr>
              <a:t>Cosmophone</a:t>
            </a:r>
            <a:br>
              <a:rPr lang="fr-FR" sz="1500" dirty="0">
                <a:solidFill>
                  <a:srgbClr val="002060"/>
                </a:solidFill>
                <a:latin typeface="Calibri" panose="020F0502020204030204" pitchFamily="34" charset="0"/>
                <a:cs typeface="Calibri" panose="020F0502020204030204" pitchFamily="34" charset="0"/>
              </a:rPr>
            </a:br>
            <a:r>
              <a:rPr lang="fr-FR" sz="1500" dirty="0">
                <a:solidFill>
                  <a:srgbClr val="E46C0A"/>
                </a:solidFill>
                <a:latin typeface="Calibri" panose="020F0502020204030204" pitchFamily="34" charset="0"/>
                <a:cs typeface="Calibri" panose="020F0502020204030204" pitchFamily="34" charset="0"/>
              </a:rPr>
              <a:t>20 personnes</a:t>
            </a:r>
          </a:p>
          <a:p>
            <a:pPr marL="742950" lvl="1" defTabSz="914400">
              <a:buFont typeface="Wingdings" panose="05000000000000000000" pitchFamily="2" charset="2"/>
              <a:buChar char="v"/>
              <a:tabLst>
                <a:tab pos="263525" algn="l"/>
                <a:tab pos="914400" algn="l"/>
              </a:tabLst>
            </a:pPr>
            <a:endParaRPr lang="fr-FR" sz="1500" dirty="0">
              <a:solidFill>
                <a:srgbClr val="E46C0A"/>
              </a:solidFill>
              <a:latin typeface="Calibri" panose="020F0502020204030204" pitchFamily="34" charset="0"/>
              <a:cs typeface="Calibri" panose="020F0502020204030204" pitchFamily="34" charset="0"/>
            </a:endParaRPr>
          </a:p>
          <a:p>
            <a:pPr marL="742950" lvl="1" defTabSz="914400">
              <a:buFont typeface="Wingdings" panose="05000000000000000000" pitchFamily="2" charset="2"/>
              <a:buChar char="v"/>
              <a:tabLst>
                <a:tab pos="263525" algn="l"/>
                <a:tab pos="914400" algn="l"/>
              </a:tabLst>
            </a:pPr>
            <a:r>
              <a:rPr lang="fr-FR" altLang="zh-CN" sz="1500" b="1" dirty="0">
                <a:solidFill>
                  <a:srgbClr val="002060"/>
                </a:solidFill>
                <a:latin typeface="Calibri" panose="020F0502020204030204" pitchFamily="34" charset="0"/>
                <a:ea typeface="SimSun" panose="02010600030101010101" pitchFamily="2" charset="-122"/>
                <a:cs typeface="Calibri" panose="020F0502020204030204" pitchFamily="34" charset="0"/>
              </a:rPr>
              <a:t>Festival des sciences de Marseille :</a:t>
            </a:r>
            <a:r>
              <a:rPr lang="fr-FR" altLang="zh-CN" sz="1500" dirty="0">
                <a:solidFill>
                  <a:srgbClr val="002060"/>
                </a:solidFill>
                <a:latin typeface="Calibri" panose="020F0502020204030204" pitchFamily="34" charset="0"/>
                <a:ea typeface="SimSun" panose="02010600030101010101" pitchFamily="2" charset="-122"/>
                <a:cs typeface="Calibri" panose="020F0502020204030204" pitchFamily="34" charset="0"/>
              </a:rPr>
              <a:t> 13-15/10</a:t>
            </a:r>
            <a: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t> </a:t>
            </a:r>
            <a:b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br>
            <a:r>
              <a:rPr lang="fr-FR" altLang="zh-CN" sz="1500" dirty="0">
                <a:solidFill>
                  <a:srgbClr val="002060"/>
                </a:solidFill>
                <a:latin typeface="Calibri" panose="020F0502020204030204" pitchFamily="34" charset="0"/>
                <a:ea typeface="SimSun" panose="02010600030101010101" pitchFamily="2" charset="-122"/>
                <a:cs typeface="Calibri" panose="020F0502020204030204" pitchFamily="34" charset="0"/>
              </a:rPr>
              <a:t>Equipes ATLAS, Belle II, Matière noire, CTA, Renoir</a:t>
            </a:r>
            <a:b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br>
            <a: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t>1340 scolaires </a:t>
            </a:r>
            <a: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t>60 collégiens sur le stand du CPPM</a:t>
            </a:r>
            <a:b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br>
            <a: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t>3310 personnes le samedi </a:t>
            </a:r>
            <a:b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br>
            <a:r>
              <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rPr>
              <a:t>2500 personnes le dimanche</a:t>
            </a:r>
          </a:p>
          <a:p>
            <a:pPr marL="742950" lvl="1" defTabSz="914400">
              <a:buFont typeface="Wingdings" panose="05000000000000000000" pitchFamily="2" charset="2"/>
              <a:buChar char="v"/>
              <a:tabLst>
                <a:tab pos="263525" algn="l"/>
                <a:tab pos="914400" algn="l"/>
              </a:tabLst>
            </a:pPr>
            <a:endParaRPr lang="fr-FR" altLang="zh-CN" sz="1500" dirty="0">
              <a:solidFill>
                <a:srgbClr val="E46C0A"/>
              </a:solidFill>
              <a:latin typeface="Calibri" panose="020F0502020204030204" pitchFamily="34" charset="0"/>
              <a:ea typeface="SimSun" panose="02010600030101010101" pitchFamily="2" charset="-122"/>
              <a:cs typeface="Calibri" panose="020F0502020204030204" pitchFamily="34" charset="0"/>
            </a:endParaRPr>
          </a:p>
          <a:p>
            <a:pPr marL="742950" lvl="1" defTabSz="914400">
              <a:buFont typeface="Wingdings" panose="05000000000000000000" pitchFamily="2" charset="2"/>
              <a:buChar char="v"/>
              <a:tabLst>
                <a:tab pos="263525" algn="l"/>
                <a:tab pos="914400" algn="l"/>
              </a:tabLst>
            </a:pPr>
            <a:r>
              <a:rPr lang="fr-FR" sz="1500" b="1" dirty="0">
                <a:solidFill>
                  <a:srgbClr val="002060"/>
                </a:solidFill>
                <a:latin typeface="Calibri" panose="020F0502020204030204" pitchFamily="34" charset="0"/>
                <a:cs typeface="Calibri" panose="020F0502020204030204" pitchFamily="34" charset="0"/>
              </a:rPr>
              <a:t>Cycle de conférences du CPPM </a:t>
            </a:r>
            <a:r>
              <a:rPr lang="fr-FR" sz="1500" dirty="0">
                <a:solidFill>
                  <a:srgbClr val="002060"/>
                </a:solidFill>
                <a:latin typeface="Calibri" panose="020F0502020204030204" pitchFamily="34" charset="0"/>
                <a:cs typeface="Calibri" panose="020F0502020204030204" pitchFamily="34" charset="0"/>
              </a:rPr>
              <a:t>: le 14/10</a:t>
            </a:r>
            <a:br>
              <a:rPr lang="fr-FR" sz="1500" dirty="0">
                <a:solidFill>
                  <a:srgbClr val="002060"/>
                </a:solidFill>
                <a:latin typeface="Calibri" panose="020F0502020204030204" pitchFamily="34" charset="0"/>
                <a:cs typeface="Calibri" panose="020F0502020204030204" pitchFamily="34" charset="0"/>
              </a:rPr>
            </a:br>
            <a:r>
              <a:rPr lang="fr-FR" sz="1500" dirty="0">
                <a:solidFill>
                  <a:srgbClr val="002060"/>
                </a:solidFill>
                <a:latin typeface="Calibri" panose="020F0502020204030204" pitchFamily="34" charset="0"/>
                <a:cs typeface="Calibri" panose="020F0502020204030204" pitchFamily="34" charset="0"/>
              </a:rPr>
              <a:t>Caroline Champenois sur les travaux d’Alain Aspect (</a:t>
            </a:r>
            <a:r>
              <a:rPr lang="fr-FR" sz="1500" dirty="0" err="1">
                <a:solidFill>
                  <a:srgbClr val="002060"/>
                </a:solidFill>
                <a:latin typeface="Calibri" panose="020F0502020204030204" pitchFamily="34" charset="0"/>
                <a:cs typeface="Calibri" panose="020F0502020204030204" pitchFamily="34" charset="0"/>
              </a:rPr>
              <a:t>cf</a:t>
            </a:r>
            <a:r>
              <a:rPr lang="fr-FR" sz="1500" dirty="0">
                <a:solidFill>
                  <a:srgbClr val="002060"/>
                </a:solidFill>
                <a:latin typeface="Calibri" panose="020F0502020204030204" pitchFamily="34" charset="0"/>
                <a:cs typeface="Calibri" panose="020F0502020204030204" pitchFamily="34" charset="0"/>
              </a:rPr>
              <a:t> photo)</a:t>
            </a:r>
            <a:br>
              <a:rPr lang="fr-FR" sz="1500" dirty="0">
                <a:solidFill>
                  <a:srgbClr val="002060"/>
                </a:solidFill>
                <a:latin typeface="Calibri" panose="020F0502020204030204" pitchFamily="34" charset="0"/>
                <a:cs typeface="Calibri" panose="020F0502020204030204" pitchFamily="34" charset="0"/>
              </a:rPr>
            </a:br>
            <a:r>
              <a:rPr lang="fr-FR" sz="1500" dirty="0">
                <a:solidFill>
                  <a:srgbClr val="E46C0A"/>
                </a:solidFill>
                <a:latin typeface="Calibri" panose="020F0502020204030204" pitchFamily="34" charset="0"/>
                <a:cs typeface="Calibri" panose="020F0502020204030204" pitchFamily="34" charset="0"/>
              </a:rPr>
              <a:t>~100 personnes </a:t>
            </a:r>
          </a:p>
          <a:p>
            <a:pPr marL="742950" lvl="1" defTabSz="914400">
              <a:buFont typeface="Wingdings" panose="05000000000000000000" pitchFamily="2" charset="2"/>
              <a:buChar char="v"/>
              <a:tabLst>
                <a:tab pos="263525" algn="l"/>
                <a:tab pos="914400" algn="l"/>
              </a:tabLst>
            </a:pPr>
            <a:endParaRPr lang="fr-FR" sz="1500" dirty="0">
              <a:solidFill>
                <a:srgbClr val="E46C0A"/>
              </a:solidFill>
              <a:latin typeface="Calibri" panose="020F0502020204030204" pitchFamily="34" charset="0"/>
              <a:cs typeface="Calibri" panose="020F0502020204030204" pitchFamily="34" charset="0"/>
            </a:endParaRPr>
          </a:p>
          <a:p>
            <a:pPr marL="742950" lvl="1" defTabSz="914400">
              <a:buFont typeface="Wingdings" panose="05000000000000000000" pitchFamily="2" charset="2"/>
              <a:buChar char="v"/>
              <a:tabLst>
                <a:tab pos="263525" algn="l"/>
                <a:tab pos="914400" algn="l"/>
              </a:tabLst>
            </a:pPr>
            <a:r>
              <a:rPr lang="fr-FR" sz="1600" dirty="0">
                <a:solidFill>
                  <a:srgbClr val="00B0F0"/>
                </a:solidFill>
                <a:latin typeface="+mn-lt"/>
              </a:rPr>
              <a:t>Toutes les infos : </a:t>
            </a:r>
            <a:r>
              <a:rPr lang="fr-FR" sz="1600" dirty="0">
                <a:solidFill>
                  <a:srgbClr val="00B0F0"/>
                </a:solidFill>
                <a:latin typeface="+mn-lt"/>
                <a:hlinkClick r:id="rId3"/>
              </a:rPr>
              <a:t>https://indico.in2p3.fr/event/30065/</a:t>
            </a:r>
            <a:endParaRPr lang="fr-FR" sz="1600" dirty="0">
              <a:solidFill>
                <a:srgbClr val="00B0F0"/>
              </a:solidFill>
              <a:latin typeface="+mn-lt"/>
            </a:endParaRPr>
          </a:p>
        </p:txBody>
      </p:sp>
      <p:pic>
        <p:nvPicPr>
          <p:cNvPr id="8" name="Image 7">
            <a:extLst>
              <a:ext uri="{FF2B5EF4-FFF2-40B4-BE49-F238E27FC236}">
                <a16:creationId xmlns:a16="http://schemas.microsoft.com/office/drawing/2014/main" id="{C82D0903-1FDA-42E8-990F-DE6ED5BF9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903" y="193834"/>
            <a:ext cx="1352939" cy="537858"/>
          </a:xfrm>
          <a:prstGeom prst="rect">
            <a:avLst/>
          </a:prstGeom>
        </p:spPr>
      </p:pic>
      <p:sp>
        <p:nvSpPr>
          <p:cNvPr id="10" name="ZoneTexte 9">
            <a:extLst>
              <a:ext uri="{FF2B5EF4-FFF2-40B4-BE49-F238E27FC236}">
                <a16:creationId xmlns:a16="http://schemas.microsoft.com/office/drawing/2014/main" id="{AB830AD7-9CF9-4759-8189-B3D16EFC1591}"/>
              </a:ext>
            </a:extLst>
          </p:cNvPr>
          <p:cNvSpPr txBox="1"/>
          <p:nvPr/>
        </p:nvSpPr>
        <p:spPr>
          <a:xfrm>
            <a:off x="0" y="-43904"/>
            <a:ext cx="9161453" cy="584775"/>
          </a:xfrm>
          <a:prstGeom prst="rect">
            <a:avLst/>
          </a:prstGeom>
          <a:noFill/>
        </p:spPr>
        <p:txBody>
          <a:bodyPr wrap="square" rtlCol="0">
            <a:spAutoFit/>
          </a:bodyPr>
          <a:lstStyle/>
          <a:p>
            <a:pPr algn="ctr"/>
            <a:r>
              <a:rPr lang="fr-FR" sz="3200" dirty="0">
                <a:solidFill>
                  <a:srgbClr val="B85808"/>
                </a:solidFill>
                <a:latin typeface="Calibri" panose="020F0502020204030204" pitchFamily="34" charset="0"/>
                <a:cs typeface="Calibri" panose="020F0502020204030204" pitchFamily="34" charset="0"/>
              </a:rPr>
              <a:t>Fête de la science</a:t>
            </a:r>
          </a:p>
        </p:txBody>
      </p:sp>
      <p:pic>
        <p:nvPicPr>
          <p:cNvPr id="12" name="Image 11">
            <a:extLst>
              <a:ext uri="{FF2B5EF4-FFF2-40B4-BE49-F238E27FC236}">
                <a16:creationId xmlns:a16="http://schemas.microsoft.com/office/drawing/2014/main" id="{AD54B695-8335-402B-AED2-63B97DCE6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264" y="2553086"/>
            <a:ext cx="1606921" cy="1015505"/>
          </a:xfrm>
          <a:prstGeom prst="rect">
            <a:avLst/>
          </a:prstGeom>
        </p:spPr>
      </p:pic>
      <p:pic>
        <p:nvPicPr>
          <p:cNvPr id="6" name="Image 5">
            <a:extLst>
              <a:ext uri="{FF2B5EF4-FFF2-40B4-BE49-F238E27FC236}">
                <a16:creationId xmlns:a16="http://schemas.microsoft.com/office/drawing/2014/main" id="{942320A4-0393-41F3-B031-E7CF0E0A250F}"/>
              </a:ext>
            </a:extLst>
          </p:cNvPr>
          <p:cNvPicPr>
            <a:picLocks noChangeAspect="1"/>
          </p:cNvPicPr>
          <p:nvPr/>
        </p:nvPicPr>
        <p:blipFill rotWithShape="1">
          <a:blip r:embed="rId6"/>
          <a:srcRect l="13054" t="4968" r="3976" b="15564"/>
          <a:stretch/>
        </p:blipFill>
        <p:spPr>
          <a:xfrm>
            <a:off x="6549419" y="3717032"/>
            <a:ext cx="2199045" cy="2808311"/>
          </a:xfrm>
          <a:prstGeom prst="rect">
            <a:avLst/>
          </a:prstGeom>
        </p:spPr>
      </p:pic>
    </p:spTree>
    <p:extLst>
      <p:ext uri="{BB962C8B-B14F-4D97-AF65-F5344CB8AC3E}">
        <p14:creationId xmlns:p14="http://schemas.microsoft.com/office/powerpoint/2010/main" val="4012510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56C04CA-ADFE-451C-9A21-8A5236CC8384}"/>
              </a:ext>
            </a:extLst>
          </p:cNvPr>
          <p:cNvPicPr>
            <a:picLocks noChangeAspect="1"/>
          </p:cNvPicPr>
          <p:nvPr/>
        </p:nvPicPr>
        <p:blipFill>
          <a:blip r:embed="rId3"/>
          <a:stretch>
            <a:fillRect/>
          </a:stretch>
        </p:blipFill>
        <p:spPr>
          <a:xfrm>
            <a:off x="7671074" y="0"/>
            <a:ext cx="1466348" cy="1412776"/>
          </a:xfrm>
          <a:prstGeom prst="rect">
            <a:avLst/>
          </a:prstGeom>
        </p:spPr>
      </p:pic>
      <p:pic>
        <p:nvPicPr>
          <p:cNvPr id="8" name="Image 7">
            <a:extLst>
              <a:ext uri="{FF2B5EF4-FFF2-40B4-BE49-F238E27FC236}">
                <a16:creationId xmlns:a16="http://schemas.microsoft.com/office/drawing/2014/main" id="{C82D0903-1FDA-42E8-990F-DE6ED5BF9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22" y="226846"/>
            <a:ext cx="1352939" cy="537858"/>
          </a:xfrm>
          <a:prstGeom prst="rect">
            <a:avLst/>
          </a:prstGeom>
        </p:spPr>
      </p:pic>
      <p:sp>
        <p:nvSpPr>
          <p:cNvPr id="10" name="ZoneTexte 9">
            <a:extLst>
              <a:ext uri="{FF2B5EF4-FFF2-40B4-BE49-F238E27FC236}">
                <a16:creationId xmlns:a16="http://schemas.microsoft.com/office/drawing/2014/main" id="{AB830AD7-9CF9-4759-8189-B3D16EFC1591}"/>
              </a:ext>
            </a:extLst>
          </p:cNvPr>
          <p:cNvSpPr txBox="1"/>
          <p:nvPr/>
        </p:nvSpPr>
        <p:spPr>
          <a:xfrm>
            <a:off x="-27654" y="65737"/>
            <a:ext cx="9172446" cy="584775"/>
          </a:xfrm>
          <a:prstGeom prst="rect">
            <a:avLst/>
          </a:prstGeom>
          <a:noFill/>
        </p:spPr>
        <p:txBody>
          <a:bodyPr wrap="square" rtlCol="0">
            <a:spAutoFit/>
          </a:bodyPr>
          <a:lstStyle/>
          <a:p>
            <a:pPr algn="ctr"/>
            <a:r>
              <a:rPr lang="fr-FR" sz="3200" dirty="0">
                <a:solidFill>
                  <a:srgbClr val="0033FF"/>
                </a:solidFill>
                <a:latin typeface="Calibri" panose="020F0502020204030204" pitchFamily="34" charset="0"/>
                <a:cs typeface="Calibri" panose="020F0502020204030204" pitchFamily="34" charset="0"/>
              </a:rPr>
              <a:t>A La Seyne-sur-Mer</a:t>
            </a:r>
          </a:p>
        </p:txBody>
      </p:sp>
      <p:pic>
        <p:nvPicPr>
          <p:cNvPr id="15" name="Image 14">
            <a:extLst>
              <a:ext uri="{FF2B5EF4-FFF2-40B4-BE49-F238E27FC236}">
                <a16:creationId xmlns:a16="http://schemas.microsoft.com/office/drawing/2014/main" id="{CC1D435A-3256-480F-BB4E-B733EC98DD48}"/>
              </a:ext>
            </a:extLst>
          </p:cNvPr>
          <p:cNvPicPr>
            <a:picLocks noChangeAspect="1"/>
          </p:cNvPicPr>
          <p:nvPr/>
        </p:nvPicPr>
        <p:blipFill rotWithShape="1">
          <a:blip r:embed="rId5">
            <a:extLst>
              <a:ext uri="{28A0092B-C50C-407E-A947-70E740481C1C}">
                <a14:useLocalDpi xmlns:a14="http://schemas.microsoft.com/office/drawing/2010/main" val="0"/>
              </a:ext>
            </a:extLst>
          </a:blip>
          <a:srcRect l="30977" r="10267"/>
          <a:stretch/>
        </p:blipFill>
        <p:spPr>
          <a:xfrm rot="5400000">
            <a:off x="539248" y="2674968"/>
            <a:ext cx="1842229" cy="2351563"/>
          </a:xfrm>
          <a:prstGeom prst="rect">
            <a:avLst/>
          </a:prstGeom>
        </p:spPr>
      </p:pic>
      <p:pic>
        <p:nvPicPr>
          <p:cNvPr id="4" name="Image 3">
            <a:extLst>
              <a:ext uri="{FF2B5EF4-FFF2-40B4-BE49-F238E27FC236}">
                <a16:creationId xmlns:a16="http://schemas.microsoft.com/office/drawing/2014/main" id="{31C0EE5A-482D-4481-A5F4-54C0D34C2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999901" y="4688570"/>
            <a:ext cx="2585208" cy="1938906"/>
          </a:xfrm>
          <a:prstGeom prst="rect">
            <a:avLst/>
          </a:prstGeom>
        </p:spPr>
      </p:pic>
      <p:pic>
        <p:nvPicPr>
          <p:cNvPr id="3" name="Image 2">
            <a:extLst>
              <a:ext uri="{FF2B5EF4-FFF2-40B4-BE49-F238E27FC236}">
                <a16:creationId xmlns:a16="http://schemas.microsoft.com/office/drawing/2014/main" id="{C20C33B0-FE87-464F-8C47-C1C3281250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048" y="5019199"/>
            <a:ext cx="2375974" cy="1584176"/>
          </a:xfrm>
          <a:prstGeom prst="rect">
            <a:avLst/>
          </a:prstGeom>
        </p:spPr>
      </p:pic>
      <p:pic>
        <p:nvPicPr>
          <p:cNvPr id="7" name="Image 6">
            <a:extLst>
              <a:ext uri="{FF2B5EF4-FFF2-40B4-BE49-F238E27FC236}">
                <a16:creationId xmlns:a16="http://schemas.microsoft.com/office/drawing/2014/main" id="{D05EC2EE-1DC0-4776-AC02-42FB7AF8DA6C}"/>
              </a:ext>
            </a:extLst>
          </p:cNvPr>
          <p:cNvPicPr>
            <a:picLocks noChangeAspect="1"/>
          </p:cNvPicPr>
          <p:nvPr/>
        </p:nvPicPr>
        <p:blipFill rotWithShape="1">
          <a:blip r:embed="rId8">
            <a:extLst>
              <a:ext uri="{28A0092B-C50C-407E-A947-70E740481C1C}">
                <a14:useLocalDpi xmlns:a14="http://schemas.microsoft.com/office/drawing/2010/main" val="0"/>
              </a:ext>
            </a:extLst>
          </a:blip>
          <a:srcRect l="18580" t="20273" b="20238"/>
          <a:stretch/>
        </p:blipFill>
        <p:spPr>
          <a:xfrm>
            <a:off x="2842329" y="3202714"/>
            <a:ext cx="3017256" cy="1412776"/>
          </a:xfrm>
          <a:prstGeom prst="rect">
            <a:avLst/>
          </a:prstGeom>
        </p:spPr>
      </p:pic>
      <p:pic>
        <p:nvPicPr>
          <p:cNvPr id="16" name="Image 15">
            <a:extLst>
              <a:ext uri="{FF2B5EF4-FFF2-40B4-BE49-F238E27FC236}">
                <a16:creationId xmlns:a16="http://schemas.microsoft.com/office/drawing/2014/main" id="{2E03D0A2-50D7-4D5D-B60D-D493D36C7726}"/>
              </a:ext>
            </a:extLst>
          </p:cNvPr>
          <p:cNvPicPr>
            <a:picLocks noChangeAspect="1"/>
          </p:cNvPicPr>
          <p:nvPr/>
        </p:nvPicPr>
        <p:blipFill rotWithShape="1">
          <a:blip r:embed="rId9">
            <a:extLst>
              <a:ext uri="{28A0092B-C50C-407E-A947-70E740481C1C}">
                <a14:useLocalDpi xmlns:a14="http://schemas.microsoft.com/office/drawing/2010/main" val="0"/>
              </a:ext>
            </a:extLst>
          </a:blip>
          <a:srcRect t="2395" r="2036" b="18500"/>
          <a:stretch/>
        </p:blipFill>
        <p:spPr>
          <a:xfrm rot="10800000">
            <a:off x="284581" y="946552"/>
            <a:ext cx="2845912" cy="1723534"/>
          </a:xfrm>
          <a:prstGeom prst="rect">
            <a:avLst/>
          </a:prstGeom>
        </p:spPr>
      </p:pic>
      <p:pic>
        <p:nvPicPr>
          <p:cNvPr id="18" name="Image 17">
            <a:extLst>
              <a:ext uri="{FF2B5EF4-FFF2-40B4-BE49-F238E27FC236}">
                <a16:creationId xmlns:a16="http://schemas.microsoft.com/office/drawing/2014/main" id="{FD5D7229-7899-43D0-813D-CDE502CAC950}"/>
              </a:ext>
            </a:extLst>
          </p:cNvPr>
          <p:cNvPicPr>
            <a:picLocks noChangeAspect="1"/>
          </p:cNvPicPr>
          <p:nvPr/>
        </p:nvPicPr>
        <p:blipFill rotWithShape="1">
          <a:blip r:embed="rId10">
            <a:extLst>
              <a:ext uri="{28A0092B-C50C-407E-A947-70E740481C1C}">
                <a14:useLocalDpi xmlns:a14="http://schemas.microsoft.com/office/drawing/2010/main" val="0"/>
              </a:ext>
            </a:extLst>
          </a:blip>
          <a:srcRect t="20601" r="7407" b="10101"/>
          <a:stretch/>
        </p:blipFill>
        <p:spPr>
          <a:xfrm>
            <a:off x="5948865" y="1491212"/>
            <a:ext cx="3017256" cy="1693648"/>
          </a:xfrm>
          <a:prstGeom prst="rect">
            <a:avLst/>
          </a:prstGeom>
        </p:spPr>
      </p:pic>
      <p:pic>
        <p:nvPicPr>
          <p:cNvPr id="19" name="Image 18">
            <a:extLst>
              <a:ext uri="{FF2B5EF4-FFF2-40B4-BE49-F238E27FC236}">
                <a16:creationId xmlns:a16="http://schemas.microsoft.com/office/drawing/2014/main" id="{5C7C27B5-A218-4F35-AF39-F9BFAA040DF2}"/>
              </a:ext>
            </a:extLst>
          </p:cNvPr>
          <p:cNvPicPr>
            <a:picLocks noChangeAspect="1"/>
          </p:cNvPicPr>
          <p:nvPr/>
        </p:nvPicPr>
        <p:blipFill rotWithShape="1">
          <a:blip r:embed="rId11"/>
          <a:srcRect t="15141"/>
          <a:stretch/>
        </p:blipFill>
        <p:spPr>
          <a:xfrm>
            <a:off x="6233357" y="3202714"/>
            <a:ext cx="2448272" cy="1558185"/>
          </a:xfrm>
          <a:prstGeom prst="rect">
            <a:avLst/>
          </a:prstGeom>
        </p:spPr>
      </p:pic>
      <p:pic>
        <p:nvPicPr>
          <p:cNvPr id="21" name="Image 20">
            <a:extLst>
              <a:ext uri="{FF2B5EF4-FFF2-40B4-BE49-F238E27FC236}">
                <a16:creationId xmlns:a16="http://schemas.microsoft.com/office/drawing/2014/main" id="{ACA94EA4-F7F0-4CB3-A48E-297CA929727E}"/>
              </a:ext>
            </a:extLst>
          </p:cNvPr>
          <p:cNvPicPr>
            <a:picLocks noChangeAspect="1"/>
          </p:cNvPicPr>
          <p:nvPr/>
        </p:nvPicPr>
        <p:blipFill rotWithShape="1">
          <a:blip r:embed="rId12">
            <a:extLst>
              <a:ext uri="{28A0092B-C50C-407E-A947-70E740481C1C}">
                <a14:useLocalDpi xmlns:a14="http://schemas.microsoft.com/office/drawing/2010/main" val="0"/>
              </a:ext>
            </a:extLst>
          </a:blip>
          <a:srcRect l="18501" t="8001" r="1546" b="3800"/>
          <a:stretch/>
        </p:blipFill>
        <p:spPr>
          <a:xfrm rot="5400000">
            <a:off x="3468051" y="947603"/>
            <a:ext cx="2388199" cy="1975865"/>
          </a:xfrm>
          <a:prstGeom prst="rect">
            <a:avLst/>
          </a:prstGeom>
        </p:spPr>
      </p:pic>
      <p:pic>
        <p:nvPicPr>
          <p:cNvPr id="23" name="Image 22">
            <a:extLst>
              <a:ext uri="{FF2B5EF4-FFF2-40B4-BE49-F238E27FC236}">
                <a16:creationId xmlns:a16="http://schemas.microsoft.com/office/drawing/2014/main" id="{90E8ED7F-2780-408E-95B9-85F697A12F40}"/>
              </a:ext>
            </a:extLst>
          </p:cNvPr>
          <p:cNvPicPr>
            <a:picLocks noChangeAspect="1"/>
          </p:cNvPicPr>
          <p:nvPr/>
        </p:nvPicPr>
        <p:blipFill rotWithShape="1">
          <a:blip r:embed="rId13">
            <a:extLst>
              <a:ext uri="{28A0092B-C50C-407E-A947-70E740481C1C}">
                <a14:useLocalDpi xmlns:a14="http://schemas.microsoft.com/office/drawing/2010/main" val="0"/>
              </a:ext>
            </a:extLst>
          </a:blip>
          <a:srcRect l="1176" t="7278" r="4901" b="1506"/>
          <a:stretch/>
        </p:blipFill>
        <p:spPr>
          <a:xfrm>
            <a:off x="6261655" y="4987449"/>
            <a:ext cx="2391675" cy="1584177"/>
          </a:xfrm>
          <a:prstGeom prst="rect">
            <a:avLst/>
          </a:prstGeom>
        </p:spPr>
      </p:pic>
    </p:spTree>
    <p:extLst>
      <p:ext uri="{BB962C8B-B14F-4D97-AF65-F5344CB8AC3E}">
        <p14:creationId xmlns:p14="http://schemas.microsoft.com/office/powerpoint/2010/main" val="4055865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56C04CA-ADFE-451C-9A21-8A5236CC8384}"/>
              </a:ext>
            </a:extLst>
          </p:cNvPr>
          <p:cNvPicPr>
            <a:picLocks noChangeAspect="1"/>
          </p:cNvPicPr>
          <p:nvPr/>
        </p:nvPicPr>
        <p:blipFill>
          <a:blip r:embed="rId3"/>
          <a:stretch>
            <a:fillRect/>
          </a:stretch>
        </p:blipFill>
        <p:spPr>
          <a:xfrm>
            <a:off x="7671074" y="0"/>
            <a:ext cx="1466348" cy="1412776"/>
          </a:xfrm>
          <a:prstGeom prst="rect">
            <a:avLst/>
          </a:prstGeom>
        </p:spPr>
      </p:pic>
      <p:pic>
        <p:nvPicPr>
          <p:cNvPr id="8" name="Image 7">
            <a:extLst>
              <a:ext uri="{FF2B5EF4-FFF2-40B4-BE49-F238E27FC236}">
                <a16:creationId xmlns:a16="http://schemas.microsoft.com/office/drawing/2014/main" id="{C82D0903-1FDA-42E8-990F-DE6ED5BF9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22" y="226846"/>
            <a:ext cx="1352939" cy="537858"/>
          </a:xfrm>
          <a:prstGeom prst="rect">
            <a:avLst/>
          </a:prstGeom>
        </p:spPr>
      </p:pic>
      <p:sp>
        <p:nvSpPr>
          <p:cNvPr id="10" name="ZoneTexte 9">
            <a:extLst>
              <a:ext uri="{FF2B5EF4-FFF2-40B4-BE49-F238E27FC236}">
                <a16:creationId xmlns:a16="http://schemas.microsoft.com/office/drawing/2014/main" id="{AB830AD7-9CF9-4759-8189-B3D16EFC1591}"/>
              </a:ext>
            </a:extLst>
          </p:cNvPr>
          <p:cNvSpPr txBox="1"/>
          <p:nvPr/>
        </p:nvSpPr>
        <p:spPr>
          <a:xfrm>
            <a:off x="-14223" y="76617"/>
            <a:ext cx="9172446" cy="584775"/>
          </a:xfrm>
          <a:prstGeom prst="rect">
            <a:avLst/>
          </a:prstGeom>
          <a:noFill/>
        </p:spPr>
        <p:txBody>
          <a:bodyPr wrap="square" rtlCol="0">
            <a:spAutoFit/>
          </a:bodyPr>
          <a:lstStyle/>
          <a:p>
            <a:pPr algn="ctr"/>
            <a:r>
              <a:rPr lang="fr-FR" sz="3200" dirty="0">
                <a:solidFill>
                  <a:srgbClr val="0033FF"/>
                </a:solidFill>
                <a:latin typeface="Calibri" panose="020F0502020204030204" pitchFamily="34" charset="0"/>
                <a:cs typeface="Calibri" panose="020F0502020204030204" pitchFamily="34" charset="0"/>
              </a:rPr>
              <a:t>A Marseille</a:t>
            </a:r>
          </a:p>
        </p:txBody>
      </p:sp>
      <p:pic>
        <p:nvPicPr>
          <p:cNvPr id="3" name="Image 2">
            <a:extLst>
              <a:ext uri="{FF2B5EF4-FFF2-40B4-BE49-F238E27FC236}">
                <a16:creationId xmlns:a16="http://schemas.microsoft.com/office/drawing/2014/main" id="{F2E1498D-B237-4EF8-87B7-07EA497C9D6C}"/>
              </a:ext>
            </a:extLst>
          </p:cNvPr>
          <p:cNvPicPr>
            <a:picLocks noChangeAspect="1"/>
          </p:cNvPicPr>
          <p:nvPr/>
        </p:nvPicPr>
        <p:blipFill rotWithShape="1">
          <a:blip r:embed="rId5">
            <a:extLst>
              <a:ext uri="{28A0092B-C50C-407E-A947-70E740481C1C}">
                <a14:useLocalDpi xmlns:a14="http://schemas.microsoft.com/office/drawing/2010/main" val="0"/>
              </a:ext>
            </a:extLst>
          </a:blip>
          <a:srcRect l="27235" t="24390" r="-12" b="7602"/>
          <a:stretch/>
        </p:blipFill>
        <p:spPr>
          <a:xfrm>
            <a:off x="6083735" y="4619702"/>
            <a:ext cx="2808312" cy="1968214"/>
          </a:xfrm>
          <a:prstGeom prst="rect">
            <a:avLst/>
          </a:prstGeom>
        </p:spPr>
      </p:pic>
      <p:pic>
        <p:nvPicPr>
          <p:cNvPr id="11" name="Image 10">
            <a:extLst>
              <a:ext uri="{FF2B5EF4-FFF2-40B4-BE49-F238E27FC236}">
                <a16:creationId xmlns:a16="http://schemas.microsoft.com/office/drawing/2014/main" id="{9541A00C-9CA1-46CD-BE55-95C9D8131E54}"/>
              </a:ext>
            </a:extLst>
          </p:cNvPr>
          <p:cNvPicPr>
            <a:picLocks noChangeAspect="1"/>
          </p:cNvPicPr>
          <p:nvPr/>
        </p:nvPicPr>
        <p:blipFill rotWithShape="1">
          <a:blip r:embed="rId6">
            <a:extLst>
              <a:ext uri="{28A0092B-C50C-407E-A947-70E740481C1C}">
                <a14:useLocalDpi xmlns:a14="http://schemas.microsoft.com/office/drawing/2010/main" val="0"/>
              </a:ext>
            </a:extLst>
          </a:blip>
          <a:srcRect l="23613" t="19943" b="31407"/>
          <a:stretch/>
        </p:blipFill>
        <p:spPr>
          <a:xfrm>
            <a:off x="2808026" y="4920083"/>
            <a:ext cx="2957733" cy="1412776"/>
          </a:xfrm>
          <a:prstGeom prst="rect">
            <a:avLst/>
          </a:prstGeom>
        </p:spPr>
      </p:pic>
      <p:pic>
        <p:nvPicPr>
          <p:cNvPr id="15" name="Image 14">
            <a:extLst>
              <a:ext uri="{FF2B5EF4-FFF2-40B4-BE49-F238E27FC236}">
                <a16:creationId xmlns:a16="http://schemas.microsoft.com/office/drawing/2014/main" id="{4C031759-E3B5-4C50-9915-2BF520AE17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7964" y="2785858"/>
            <a:ext cx="2015791" cy="1511843"/>
          </a:xfrm>
          <a:prstGeom prst="rect">
            <a:avLst/>
          </a:prstGeom>
        </p:spPr>
      </p:pic>
      <p:pic>
        <p:nvPicPr>
          <p:cNvPr id="21" name="Image 20">
            <a:extLst>
              <a:ext uri="{FF2B5EF4-FFF2-40B4-BE49-F238E27FC236}">
                <a16:creationId xmlns:a16="http://schemas.microsoft.com/office/drawing/2014/main" id="{C23CB6E9-9C36-4C11-A61B-45BE1BF476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953" y="4622009"/>
            <a:ext cx="2238098" cy="1678573"/>
          </a:xfrm>
          <a:prstGeom prst="rect">
            <a:avLst/>
          </a:prstGeom>
        </p:spPr>
      </p:pic>
      <p:pic>
        <p:nvPicPr>
          <p:cNvPr id="23" name="Image 22">
            <a:extLst>
              <a:ext uri="{FF2B5EF4-FFF2-40B4-BE49-F238E27FC236}">
                <a16:creationId xmlns:a16="http://schemas.microsoft.com/office/drawing/2014/main" id="{A014EFE2-764B-4D7F-B9F3-76B6D99F8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8933" y="2993290"/>
            <a:ext cx="3319288" cy="1746140"/>
          </a:xfrm>
          <a:prstGeom prst="rect">
            <a:avLst/>
          </a:prstGeom>
        </p:spPr>
      </p:pic>
      <p:pic>
        <p:nvPicPr>
          <p:cNvPr id="13" name="Image 12">
            <a:extLst>
              <a:ext uri="{FF2B5EF4-FFF2-40B4-BE49-F238E27FC236}">
                <a16:creationId xmlns:a16="http://schemas.microsoft.com/office/drawing/2014/main" id="{79CA0B6B-2A67-4633-9958-5B5FD397A8BA}"/>
              </a:ext>
            </a:extLst>
          </p:cNvPr>
          <p:cNvPicPr>
            <a:picLocks noChangeAspect="1"/>
          </p:cNvPicPr>
          <p:nvPr/>
        </p:nvPicPr>
        <p:blipFill rotWithShape="1">
          <a:blip r:embed="rId10">
            <a:extLst>
              <a:ext uri="{28A0092B-C50C-407E-A947-70E740481C1C}">
                <a14:useLocalDpi xmlns:a14="http://schemas.microsoft.com/office/drawing/2010/main" val="0"/>
              </a:ext>
            </a:extLst>
          </a:blip>
          <a:srcRect b="31215"/>
          <a:stretch/>
        </p:blipFill>
        <p:spPr>
          <a:xfrm>
            <a:off x="4579649" y="854859"/>
            <a:ext cx="2650690" cy="1673758"/>
          </a:xfrm>
          <a:prstGeom prst="rect">
            <a:avLst/>
          </a:prstGeom>
        </p:spPr>
      </p:pic>
      <p:pic>
        <p:nvPicPr>
          <p:cNvPr id="7" name="Image 6">
            <a:extLst>
              <a:ext uri="{FF2B5EF4-FFF2-40B4-BE49-F238E27FC236}">
                <a16:creationId xmlns:a16="http://schemas.microsoft.com/office/drawing/2014/main" id="{098EDE7B-4B2C-4DE2-A79D-9E922EDBDB8F}"/>
              </a:ext>
            </a:extLst>
          </p:cNvPr>
          <p:cNvPicPr>
            <a:picLocks noChangeAspect="1"/>
          </p:cNvPicPr>
          <p:nvPr/>
        </p:nvPicPr>
        <p:blipFill rotWithShape="1">
          <a:blip r:embed="rId11">
            <a:extLst>
              <a:ext uri="{28A0092B-C50C-407E-A947-70E740481C1C}">
                <a14:useLocalDpi xmlns:a14="http://schemas.microsoft.com/office/drawing/2010/main" val="0"/>
              </a:ext>
            </a:extLst>
          </a:blip>
          <a:srcRect l="-3538" t="3653" r="6134" b="15089"/>
          <a:stretch/>
        </p:blipFill>
        <p:spPr>
          <a:xfrm>
            <a:off x="-46743" y="2630791"/>
            <a:ext cx="2682781" cy="1678573"/>
          </a:xfrm>
          <a:prstGeom prst="rect">
            <a:avLst/>
          </a:prstGeom>
        </p:spPr>
      </p:pic>
      <p:pic>
        <p:nvPicPr>
          <p:cNvPr id="17" name="Image 16">
            <a:extLst>
              <a:ext uri="{FF2B5EF4-FFF2-40B4-BE49-F238E27FC236}">
                <a16:creationId xmlns:a16="http://schemas.microsoft.com/office/drawing/2014/main" id="{D23F2CB3-607C-45FE-A346-4DA2887E2AB4}"/>
              </a:ext>
            </a:extLst>
          </p:cNvPr>
          <p:cNvPicPr>
            <a:picLocks noChangeAspect="1"/>
          </p:cNvPicPr>
          <p:nvPr/>
        </p:nvPicPr>
        <p:blipFill rotWithShape="1">
          <a:blip r:embed="rId12">
            <a:extLst>
              <a:ext uri="{28A0092B-C50C-407E-A947-70E740481C1C}">
                <a14:useLocalDpi xmlns:a14="http://schemas.microsoft.com/office/drawing/2010/main" val="0"/>
              </a:ext>
            </a:extLst>
          </a:blip>
          <a:srcRect l="27390" t="3589" b="34606"/>
          <a:stretch/>
        </p:blipFill>
        <p:spPr>
          <a:xfrm>
            <a:off x="1468875" y="896741"/>
            <a:ext cx="2649519" cy="1691444"/>
          </a:xfrm>
          <a:prstGeom prst="rect">
            <a:avLst/>
          </a:prstGeom>
        </p:spPr>
      </p:pic>
    </p:spTree>
    <p:extLst>
      <p:ext uri="{BB962C8B-B14F-4D97-AF65-F5344CB8AC3E}">
        <p14:creationId xmlns:p14="http://schemas.microsoft.com/office/powerpoint/2010/main" val="427736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1BD66CA-B026-426E-A2C9-98F651D36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072" y="-99392"/>
            <a:ext cx="2947611" cy="1815882"/>
          </a:xfrm>
          <a:prstGeom prst="rect">
            <a:avLst/>
          </a:prstGeom>
        </p:spPr>
      </p:pic>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91680"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34535" y="260648"/>
            <a:ext cx="9132648" cy="800219"/>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EPS-HEP 2025</a:t>
            </a:r>
            <a:br>
              <a:rPr lang="fr-FR" sz="2800" dirty="0">
                <a:solidFill>
                  <a:srgbClr val="B85808"/>
                </a:solidFill>
                <a:latin typeface="Calibri" panose="020F0502020204030204" pitchFamily="34" charset="0"/>
                <a:cs typeface="Calibri" panose="020F0502020204030204" pitchFamily="34" charset="0"/>
              </a:rPr>
            </a:br>
            <a:endParaRPr lang="fr-FR" dirty="0">
              <a:solidFill>
                <a:srgbClr val="00206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59F7E2E4-CEFB-472F-80EB-6FF42B83EACD}"/>
              </a:ext>
            </a:extLst>
          </p:cNvPr>
          <p:cNvSpPr/>
          <p:nvPr/>
        </p:nvSpPr>
        <p:spPr>
          <a:xfrm>
            <a:off x="323528" y="1965957"/>
            <a:ext cx="8136904" cy="3539430"/>
          </a:xfrm>
          <a:prstGeom prst="rect">
            <a:avLst/>
          </a:prstGeom>
        </p:spPr>
        <p:txBody>
          <a:bodyPr wrap="square">
            <a:spAutoFit/>
          </a:bodyPr>
          <a:lstStyle/>
          <a:p>
            <a:pPr algn="just"/>
            <a:r>
              <a:rPr lang="fr-FR" sz="1600" b="1" dirty="0" err="1">
                <a:solidFill>
                  <a:srgbClr val="00B0F0"/>
                </a:solidFill>
                <a:latin typeface="+mj-lt"/>
              </a:rPr>
              <a:t>European</a:t>
            </a:r>
            <a:r>
              <a:rPr lang="fr-FR" sz="1600" b="1" dirty="0">
                <a:solidFill>
                  <a:srgbClr val="00B0F0"/>
                </a:solidFill>
                <a:latin typeface="+mj-lt"/>
              </a:rPr>
              <a:t> Physical Society </a:t>
            </a:r>
            <a:r>
              <a:rPr lang="fr-FR" sz="1600" b="1" dirty="0" err="1">
                <a:solidFill>
                  <a:srgbClr val="00B0F0"/>
                </a:solidFill>
                <a:latin typeface="+mj-lt"/>
              </a:rPr>
              <a:t>Conference</a:t>
            </a:r>
            <a:r>
              <a:rPr lang="fr-FR" sz="1600" b="1" dirty="0">
                <a:solidFill>
                  <a:srgbClr val="00B0F0"/>
                </a:solidFill>
                <a:latin typeface="+mj-lt"/>
              </a:rPr>
              <a:t> on High Energy </a:t>
            </a:r>
            <a:r>
              <a:rPr lang="fr-FR" sz="1600" b="1" dirty="0" err="1">
                <a:solidFill>
                  <a:srgbClr val="00B0F0"/>
                </a:solidFill>
                <a:latin typeface="+mj-lt"/>
              </a:rPr>
              <a:t>Physics</a:t>
            </a:r>
            <a:r>
              <a:rPr lang="fr-FR" sz="1600" dirty="0">
                <a:solidFill>
                  <a:srgbClr val="00B0F0"/>
                </a:solidFill>
                <a:latin typeface="+mj-lt"/>
              </a:rPr>
              <a:t> est une conférence internationale d'envergure et est l'une des principales conférences faisant le point sur la recherche en physique des hautes énergies, tous les deux ans, depuis 1971, qui rassemble près de 900 participants. </a:t>
            </a:r>
          </a:p>
          <a:p>
            <a:pPr algn="just"/>
            <a:endParaRPr lang="fr-FR" sz="1600" dirty="0">
              <a:solidFill>
                <a:srgbClr val="00B0F0"/>
              </a:solidFill>
              <a:latin typeface="+mj-lt"/>
            </a:endParaRPr>
          </a:p>
          <a:p>
            <a:pPr algn="just"/>
            <a:r>
              <a:rPr lang="fr-FR" sz="1600" dirty="0">
                <a:solidFill>
                  <a:srgbClr val="00B0F0"/>
                </a:solidFill>
                <a:latin typeface="+mj-lt"/>
              </a:rPr>
              <a:t>Elle est organisée par la division de la physique des hautes énergies et des particules de la Société européenne de physique. Les dernières conférences de cette série se sont tenues à Cracovie, Manchester, Lisbonne, Aix-la-Chapelle, Hambourg.</a:t>
            </a:r>
          </a:p>
          <a:p>
            <a:endParaRPr lang="fr-FR" sz="1600" dirty="0">
              <a:solidFill>
                <a:srgbClr val="00B0F0"/>
              </a:solidFill>
              <a:latin typeface="+mj-lt"/>
            </a:endParaRPr>
          </a:p>
          <a:p>
            <a:r>
              <a:rPr lang="fr-FR" sz="1600" dirty="0">
                <a:solidFill>
                  <a:srgbClr val="00B0F0"/>
                </a:solidFill>
                <a:latin typeface="+mj-lt"/>
              </a:rPr>
              <a:t>Le </a:t>
            </a:r>
            <a:r>
              <a:rPr lang="fr-FR" sz="1600" dirty="0" err="1">
                <a:solidFill>
                  <a:srgbClr val="00B0F0"/>
                </a:solidFill>
                <a:latin typeface="+mj-lt"/>
              </a:rPr>
              <a:t>Board</a:t>
            </a:r>
            <a:r>
              <a:rPr lang="fr-FR" sz="1600" dirty="0">
                <a:solidFill>
                  <a:srgbClr val="00B0F0"/>
                </a:solidFill>
                <a:latin typeface="+mj-lt"/>
              </a:rPr>
              <a:t> HEP de l'EPS (https://eps-hepp.web.cern.ch/eps-hepp/) a désigné Marseille comme la ville hôte de la conférence HEP-EPS 2025. Le CPPM coordonnera l'organisation avec le LAM et le CPT sous l'égide de l'</a:t>
            </a:r>
            <a:r>
              <a:rPr lang="fr-FR" sz="1600" dirty="0" err="1">
                <a:solidFill>
                  <a:srgbClr val="00B0F0"/>
                </a:solidFill>
                <a:latin typeface="+mj-lt"/>
              </a:rPr>
              <a:t>IPhU</a:t>
            </a:r>
            <a:r>
              <a:rPr lang="fr-FR" sz="1600" dirty="0">
                <a:solidFill>
                  <a:srgbClr val="00B0F0"/>
                </a:solidFill>
                <a:latin typeface="+mj-lt"/>
              </a:rPr>
              <a:t>/AMU, L2IT (Toulouse), LUPM (Montpellier) et le CC-IN2P3 (Lyon).</a:t>
            </a:r>
          </a:p>
          <a:p>
            <a:endParaRPr lang="fr-FR" sz="1600" dirty="0">
              <a:solidFill>
                <a:srgbClr val="00B0F0"/>
              </a:solidFill>
              <a:latin typeface="+mj-lt"/>
            </a:endParaRPr>
          </a:p>
          <a:p>
            <a:r>
              <a:rPr lang="fr-FR" sz="1600" b="1" dirty="0">
                <a:solidFill>
                  <a:srgbClr val="00B0F0"/>
                </a:solidFill>
                <a:latin typeface="+mj-lt"/>
              </a:rPr>
              <a:t>Thomas </a:t>
            </a:r>
            <a:r>
              <a:rPr lang="fr-FR" sz="1600" b="1" dirty="0" err="1">
                <a:solidFill>
                  <a:srgbClr val="00B0F0"/>
                </a:solidFill>
                <a:latin typeface="+mj-lt"/>
              </a:rPr>
              <a:t>Strebler</a:t>
            </a:r>
            <a:r>
              <a:rPr lang="fr-FR" sz="1600" b="1" dirty="0">
                <a:solidFill>
                  <a:srgbClr val="00B0F0"/>
                </a:solidFill>
                <a:latin typeface="+mj-lt"/>
              </a:rPr>
              <a:t> coordonne cette conférence majeure en physique des hautes énergies</a:t>
            </a:r>
          </a:p>
        </p:txBody>
      </p:sp>
      <p:sp>
        <p:nvSpPr>
          <p:cNvPr id="2" name="Espace réservé du numéro de diapositive 1">
            <a:extLst>
              <a:ext uri="{FF2B5EF4-FFF2-40B4-BE49-F238E27FC236}">
                <a16:creationId xmlns:a16="http://schemas.microsoft.com/office/drawing/2014/main" id="{75FD44C3-0673-47C7-90F1-757F32C7356C}"/>
              </a:ext>
            </a:extLst>
          </p:cNvPr>
          <p:cNvSpPr>
            <a:spLocks noGrp="1"/>
          </p:cNvSpPr>
          <p:nvPr>
            <p:ph type="sldNum" idx="12"/>
          </p:nvPr>
        </p:nvSpPr>
        <p:spPr/>
        <p:txBody>
          <a:bodyPr/>
          <a:lstStyle/>
          <a:p>
            <a:pPr>
              <a:defRPr/>
            </a:pPr>
            <a:fld id="{0A0FB817-97B8-4046-A94F-3C4AD34C55D3}" type="slidenum">
              <a:rPr lang="fr-FR" altLang="fr-FR" smtClean="0"/>
              <a:pPr>
                <a:defRPr/>
              </a:pPr>
              <a:t>25</a:t>
            </a:fld>
            <a:endParaRPr lang="fr-FR" altLang="fr-FR" dirty="0"/>
          </a:p>
        </p:txBody>
      </p:sp>
    </p:spTree>
    <p:extLst>
      <p:ext uri="{BB962C8B-B14F-4D97-AF65-F5344CB8AC3E}">
        <p14:creationId xmlns:p14="http://schemas.microsoft.com/office/powerpoint/2010/main" val="3312440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1BD66CA-B026-426E-A2C9-98F651D36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072" y="-99392"/>
            <a:ext cx="2947611" cy="1815882"/>
          </a:xfrm>
          <a:prstGeom prst="rect">
            <a:avLst/>
          </a:prstGeom>
        </p:spPr>
      </p:pic>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91680"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34535" y="260648"/>
            <a:ext cx="9132648" cy="800219"/>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EPS-HEP 2025</a:t>
            </a:r>
            <a:br>
              <a:rPr lang="fr-FR" sz="2800" dirty="0">
                <a:solidFill>
                  <a:srgbClr val="B85808"/>
                </a:solidFill>
                <a:latin typeface="Calibri" panose="020F0502020204030204" pitchFamily="34" charset="0"/>
                <a:cs typeface="Calibri" panose="020F0502020204030204" pitchFamily="34" charset="0"/>
              </a:rPr>
            </a:br>
            <a:endParaRPr lang="fr-FR" dirty="0">
              <a:solidFill>
                <a:srgbClr val="00206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59F7E2E4-CEFB-472F-80EB-6FF42B83EACD}"/>
              </a:ext>
            </a:extLst>
          </p:cNvPr>
          <p:cNvSpPr/>
          <p:nvPr/>
        </p:nvSpPr>
        <p:spPr>
          <a:xfrm>
            <a:off x="323528" y="1878268"/>
            <a:ext cx="8820472" cy="3631763"/>
          </a:xfrm>
          <a:prstGeom prst="rect">
            <a:avLst/>
          </a:prstGeom>
        </p:spPr>
        <p:txBody>
          <a:bodyPr wrap="square">
            <a:spAutoFit/>
          </a:bodyPr>
          <a:lstStyle/>
          <a:p>
            <a:pPr algn="just"/>
            <a:r>
              <a:rPr lang="fr-FR" sz="1600" b="1" dirty="0">
                <a:solidFill>
                  <a:srgbClr val="00B0F0"/>
                </a:solidFill>
                <a:latin typeface="+mn-lt"/>
              </a:rPr>
              <a:t>Programme d’actions de culture scientifique et technique</a:t>
            </a:r>
          </a:p>
          <a:p>
            <a:pPr algn="just"/>
            <a:endParaRPr lang="fr-FR" sz="1400" b="1" dirty="0">
              <a:solidFill>
                <a:schemeClr val="tx1"/>
              </a:solidFill>
              <a:latin typeface="+mn-lt"/>
            </a:endParaRPr>
          </a:p>
          <a:p>
            <a:r>
              <a:rPr lang="fr-FR" sz="1400" dirty="0">
                <a:solidFill>
                  <a:schemeClr val="tx1"/>
                </a:solidFill>
                <a:latin typeface="+mn-lt"/>
              </a:rPr>
              <a:t>Actions prévisionnelles durant l’année 2024-2025 : </a:t>
            </a:r>
          </a:p>
          <a:p>
            <a:endParaRPr lang="fr-FR" sz="1400" dirty="0">
              <a:solidFill>
                <a:schemeClr val="tx1"/>
              </a:solidFill>
              <a:latin typeface="+mn-lt"/>
            </a:endParaRPr>
          </a:p>
          <a:p>
            <a:pPr marL="285750" indent="-285750">
              <a:buFont typeface="Wingdings" panose="05000000000000000000" pitchFamily="2" charset="2"/>
              <a:buChar char="Ø"/>
            </a:pPr>
            <a:r>
              <a:rPr lang="fr-FR" sz="1400" dirty="0">
                <a:solidFill>
                  <a:schemeClr val="tx1"/>
                </a:solidFill>
                <a:latin typeface="+mn-lt"/>
              </a:rPr>
              <a:t>Fresque des deux infinis (Thierry Masson)</a:t>
            </a:r>
          </a:p>
          <a:p>
            <a:pPr marL="285750" indent="-285750">
              <a:buFont typeface="Wingdings" panose="05000000000000000000" pitchFamily="2" charset="2"/>
              <a:buChar char="Ø"/>
            </a:pPr>
            <a:r>
              <a:rPr lang="fr-FR" sz="1400" dirty="0">
                <a:solidFill>
                  <a:schemeClr val="tx1"/>
                </a:solidFill>
                <a:latin typeface="+mn-lt"/>
              </a:rPr>
              <a:t>Un spectacle en cours d’écriture combinant danse, musique et physique (Justine Serrano) </a:t>
            </a:r>
          </a:p>
          <a:p>
            <a:pPr marL="285750" indent="-285750">
              <a:buFont typeface="Wingdings" panose="05000000000000000000" pitchFamily="2" charset="2"/>
              <a:buChar char="Ø"/>
            </a:pPr>
            <a:r>
              <a:rPr lang="fr-FR" sz="1400" dirty="0">
                <a:solidFill>
                  <a:schemeClr val="tx1"/>
                </a:solidFill>
                <a:latin typeface="+mn-lt"/>
              </a:rPr>
              <a:t>L’adaptation d’une pièce de théâtre consacrée à la vie de Wolfgang Pauli, prix Nobel de physique 1945 (à l’étude)</a:t>
            </a:r>
          </a:p>
          <a:p>
            <a:pPr marL="285750" indent="-285750">
              <a:buFont typeface="Wingdings" panose="05000000000000000000" pitchFamily="2" charset="2"/>
              <a:buChar char="Ø"/>
            </a:pPr>
            <a:r>
              <a:rPr lang="fr-FR" sz="1400" dirty="0">
                <a:solidFill>
                  <a:schemeClr val="tx1"/>
                </a:solidFill>
                <a:latin typeface="+mn-lt"/>
              </a:rPr>
              <a:t>Un cycle de conférences grand public (José </a:t>
            </a:r>
            <a:r>
              <a:rPr lang="fr-FR" sz="1400" dirty="0" err="1">
                <a:solidFill>
                  <a:schemeClr val="tx1"/>
                </a:solidFill>
                <a:latin typeface="+mn-lt"/>
              </a:rPr>
              <a:t>Busto</a:t>
            </a:r>
            <a:r>
              <a:rPr lang="fr-FR" sz="1400" dirty="0">
                <a:solidFill>
                  <a:schemeClr val="tx1"/>
                </a:solidFill>
                <a:latin typeface="+mn-lt"/>
              </a:rPr>
              <a:t>)</a:t>
            </a:r>
          </a:p>
          <a:p>
            <a:pPr marL="285750" indent="-285750">
              <a:buFont typeface="Wingdings" panose="05000000000000000000" pitchFamily="2" charset="2"/>
              <a:buChar char="Ø"/>
            </a:pPr>
            <a:r>
              <a:rPr lang="fr-FR" sz="1400" dirty="0">
                <a:solidFill>
                  <a:schemeClr val="tx1"/>
                </a:solidFill>
                <a:latin typeface="+mn-lt"/>
              </a:rPr>
              <a:t>Des </a:t>
            </a:r>
            <a:r>
              <a:rPr lang="fr-FR" sz="1400" dirty="0" err="1">
                <a:solidFill>
                  <a:schemeClr val="tx1"/>
                </a:solidFill>
                <a:latin typeface="+mn-lt"/>
              </a:rPr>
              <a:t>Masterclasses</a:t>
            </a:r>
            <a:r>
              <a:rPr lang="fr-FR" sz="1400" dirty="0">
                <a:solidFill>
                  <a:schemeClr val="tx1"/>
                </a:solidFill>
                <a:latin typeface="+mn-lt"/>
              </a:rPr>
              <a:t> (équipe </a:t>
            </a:r>
            <a:r>
              <a:rPr lang="fr-FR" sz="1400" dirty="0" err="1">
                <a:solidFill>
                  <a:schemeClr val="tx1"/>
                </a:solidFill>
                <a:latin typeface="+mn-lt"/>
              </a:rPr>
              <a:t>Masterclasses</a:t>
            </a:r>
            <a:r>
              <a:rPr lang="fr-FR" sz="1400" dirty="0">
                <a:solidFill>
                  <a:schemeClr val="tx1"/>
                </a:solidFill>
                <a:latin typeface="+mn-lt"/>
              </a:rPr>
              <a:t>) </a:t>
            </a:r>
          </a:p>
          <a:p>
            <a:pPr marL="285750" indent="-285750">
              <a:buFont typeface="Wingdings" panose="05000000000000000000" pitchFamily="2" charset="2"/>
              <a:buChar char="Ø"/>
            </a:pPr>
            <a:r>
              <a:rPr lang="fr-FR" sz="1400" dirty="0">
                <a:solidFill>
                  <a:schemeClr val="tx1"/>
                </a:solidFill>
                <a:latin typeface="+mn-lt"/>
              </a:rPr>
              <a:t>Des actions menées en partenariat avec le rectorat d’Aix-Marseille dans le cadre du dispositif des Cordées de la réussite, à destination de classes des réseaux d’éducation prioritaire (à l’étude)</a:t>
            </a:r>
          </a:p>
          <a:p>
            <a:pPr marL="285750" indent="-285750">
              <a:buFont typeface="Wingdings" panose="05000000000000000000" pitchFamily="2" charset="2"/>
              <a:buChar char="Ø"/>
            </a:pPr>
            <a:r>
              <a:rPr lang="fr-FR" sz="1400" dirty="0">
                <a:solidFill>
                  <a:schemeClr val="tx1"/>
                </a:solidFill>
                <a:latin typeface="+mn-lt"/>
              </a:rPr>
              <a:t>Une exposition photo présentant des expériences majeures en physique des hautes énergies (à l’étude)</a:t>
            </a:r>
          </a:p>
          <a:p>
            <a:pPr marL="285750" indent="-285750">
              <a:buFont typeface="Wingdings" panose="05000000000000000000" pitchFamily="2" charset="2"/>
              <a:buChar char="Ø"/>
            </a:pPr>
            <a:r>
              <a:rPr lang="fr-FR" sz="1400" dirty="0">
                <a:solidFill>
                  <a:schemeClr val="tx1"/>
                </a:solidFill>
                <a:latin typeface="+mn-lt"/>
              </a:rPr>
              <a:t>Des rencontres speed-dating avec des chercheurs et une conférence grand public organisées au moment de la conférence scientifique (à ‘étude)</a:t>
            </a:r>
          </a:p>
          <a:p>
            <a:pPr marL="285750" indent="-285750">
              <a:buFont typeface="Wingdings" panose="05000000000000000000" pitchFamily="2" charset="2"/>
              <a:buChar char="Ø"/>
            </a:pPr>
            <a:r>
              <a:rPr lang="fr-FR" sz="1400" dirty="0">
                <a:solidFill>
                  <a:schemeClr val="tx1"/>
                </a:solidFill>
                <a:latin typeface="+mn-lt"/>
              </a:rPr>
              <a:t>Conférence grand public au cours de la conférence scientifique (à l’étude)</a:t>
            </a:r>
            <a:endParaRPr lang="fr-FR" sz="1600" dirty="0">
              <a:solidFill>
                <a:srgbClr val="00B0F0"/>
              </a:solidFill>
              <a:latin typeface="+mj-lt"/>
            </a:endParaRPr>
          </a:p>
          <a:p>
            <a:pPr algn="just"/>
            <a:endParaRPr lang="fr-FR" sz="1600" b="1" dirty="0">
              <a:solidFill>
                <a:srgbClr val="00B0F0"/>
              </a:solidFill>
              <a:latin typeface="+mj-lt"/>
            </a:endParaRPr>
          </a:p>
        </p:txBody>
      </p:sp>
      <p:sp>
        <p:nvSpPr>
          <p:cNvPr id="2" name="Espace réservé du numéro de diapositive 1">
            <a:extLst>
              <a:ext uri="{FF2B5EF4-FFF2-40B4-BE49-F238E27FC236}">
                <a16:creationId xmlns:a16="http://schemas.microsoft.com/office/drawing/2014/main" id="{A5DFAE97-80F9-494E-8106-6F5FF842FECA}"/>
              </a:ext>
            </a:extLst>
          </p:cNvPr>
          <p:cNvSpPr>
            <a:spLocks noGrp="1"/>
          </p:cNvSpPr>
          <p:nvPr>
            <p:ph type="sldNum" idx="12"/>
          </p:nvPr>
        </p:nvSpPr>
        <p:spPr/>
        <p:txBody>
          <a:bodyPr/>
          <a:lstStyle/>
          <a:p>
            <a:pPr>
              <a:defRPr/>
            </a:pPr>
            <a:fld id="{0A0FB817-97B8-4046-A94F-3C4AD34C55D3}" type="slidenum">
              <a:rPr lang="fr-FR" altLang="fr-FR" smtClean="0"/>
              <a:pPr>
                <a:defRPr/>
              </a:pPr>
              <a:t>26</a:t>
            </a:fld>
            <a:endParaRPr lang="fr-FR" altLang="fr-FR" dirty="0"/>
          </a:p>
        </p:txBody>
      </p:sp>
    </p:spTree>
    <p:extLst>
      <p:ext uri="{BB962C8B-B14F-4D97-AF65-F5344CB8AC3E}">
        <p14:creationId xmlns:p14="http://schemas.microsoft.com/office/powerpoint/2010/main" val="1857909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E1AE3-A367-444C-82AF-6FCCB6256D30}"/>
              </a:ext>
            </a:extLst>
          </p:cNvPr>
          <p:cNvSpPr>
            <a:spLocks noGrp="1"/>
          </p:cNvSpPr>
          <p:nvPr>
            <p:ph type="title"/>
          </p:nvPr>
        </p:nvSpPr>
        <p:spPr>
          <a:xfrm>
            <a:off x="28955" y="-14257"/>
            <a:ext cx="9103694" cy="765513"/>
          </a:xfrm>
        </p:spPr>
        <p:txBody>
          <a:bodyPr/>
          <a:lstStyle/>
          <a:p>
            <a:r>
              <a:rPr lang="fr-FR" sz="2800" dirty="0">
                <a:solidFill>
                  <a:srgbClr val="B85808"/>
                </a:solidFill>
              </a:rPr>
              <a:t>Faits marquants scientifiques</a:t>
            </a:r>
            <a:br>
              <a:rPr lang="fr-FR" sz="2800" dirty="0">
                <a:solidFill>
                  <a:srgbClr val="B85808"/>
                </a:solidFill>
              </a:rPr>
            </a:br>
            <a:endParaRPr lang="fr-FR" sz="1400" dirty="0">
              <a:solidFill>
                <a:srgbClr val="002060"/>
              </a:solidFill>
            </a:endParaRPr>
          </a:p>
        </p:txBody>
      </p:sp>
      <p:sp>
        <p:nvSpPr>
          <p:cNvPr id="7" name="Espace réservé du contenu 6">
            <a:extLst>
              <a:ext uri="{FF2B5EF4-FFF2-40B4-BE49-F238E27FC236}">
                <a16:creationId xmlns:a16="http://schemas.microsoft.com/office/drawing/2014/main" id="{D63344B5-EC2B-4C04-A47B-7608A13B224B}"/>
              </a:ext>
            </a:extLst>
          </p:cNvPr>
          <p:cNvSpPr>
            <a:spLocks noGrp="1"/>
          </p:cNvSpPr>
          <p:nvPr>
            <p:ph idx="1"/>
          </p:nvPr>
        </p:nvSpPr>
        <p:spPr>
          <a:xfrm>
            <a:off x="407757" y="715188"/>
            <a:ext cx="2022039" cy="5301059"/>
          </a:xfrm>
        </p:spPr>
        <p:txBody>
          <a:bodyPr>
            <a:normAutofit fontScale="85000" lnSpcReduction="20000"/>
          </a:bodyPr>
          <a:lstStyle/>
          <a:p>
            <a:r>
              <a:rPr lang="fr-FR" sz="1200" dirty="0"/>
              <a:t>Sursaut gamma GRB 221009A</a:t>
            </a:r>
          </a:p>
          <a:p>
            <a:r>
              <a:rPr lang="fr-FR" sz="1200" dirty="0"/>
              <a:t>Succès du lancement du satellite Euclid de l’ESA depuis Cap Canaveral en Floride, États-Unis </a:t>
            </a:r>
          </a:p>
          <a:p>
            <a:r>
              <a:rPr lang="fr-FR" sz="1200" dirty="0"/>
              <a:t>Un laboratoire franco-allemand pour identifier la nature de la matière noire </a:t>
            </a:r>
          </a:p>
          <a:p>
            <a:r>
              <a:rPr lang="fr-FR" sz="1200" dirty="0"/>
              <a:t>Nouvelle publication sur le potentiel de recherche de sources galactiques de rayons cosmiques avec CTA</a:t>
            </a:r>
          </a:p>
          <a:p>
            <a:r>
              <a:rPr lang="fr-FR" sz="1200" dirty="0"/>
              <a:t>Trois lignes de détection KM3NeT/ORCA supplémentaires </a:t>
            </a:r>
          </a:p>
          <a:p>
            <a:r>
              <a:rPr lang="fr-FR" sz="1200" dirty="0"/>
              <a:t>Connexion de nouveaux instruments scientifiques sous-marins à l'infrastructure du LSPM </a:t>
            </a:r>
          </a:p>
          <a:p>
            <a:r>
              <a:rPr lang="fr-FR" sz="1200" dirty="0"/>
              <a:t>JUNO : un géant pour écouter la discrète valse des neutrinos</a:t>
            </a:r>
          </a:p>
          <a:p>
            <a:r>
              <a:rPr lang="fr-FR" sz="1200" dirty="0" err="1"/>
              <a:t>LHCb</a:t>
            </a:r>
            <a:r>
              <a:rPr lang="fr-FR" sz="1200" dirty="0"/>
              <a:t> présente les meilleures mesures mondiales de sin2beta et </a:t>
            </a:r>
            <a:r>
              <a:rPr lang="fr-FR" sz="1200" dirty="0" err="1"/>
              <a:t>phi_s</a:t>
            </a:r>
            <a:endParaRPr lang="fr-FR" sz="1200" dirty="0"/>
          </a:p>
          <a:p>
            <a:r>
              <a:rPr lang="fr-FR" sz="1200" dirty="0"/>
              <a:t>Déménagement de </a:t>
            </a:r>
            <a:r>
              <a:rPr lang="fr-FR" sz="1200" dirty="0" err="1"/>
              <a:t>Pixscan</a:t>
            </a:r>
            <a:r>
              <a:rPr lang="fr-FR" sz="1200" dirty="0"/>
              <a:t> à </a:t>
            </a:r>
            <a:r>
              <a:rPr lang="fr-FR" sz="1200" dirty="0" err="1"/>
              <a:t>Cerimed</a:t>
            </a:r>
            <a:endParaRPr lang="fr-FR" sz="1200" dirty="0"/>
          </a:p>
          <a:p>
            <a:r>
              <a:rPr lang="fr-FR" sz="1200" dirty="0"/>
              <a:t>Pose de la première pierre du bâtiment MEUST</a:t>
            </a:r>
            <a:endParaRPr lang="fr-FR" sz="2000" dirty="0"/>
          </a:p>
          <a:p>
            <a:endParaRPr lang="fr-FR" dirty="0"/>
          </a:p>
          <a:p>
            <a:endParaRPr lang="fr-FR" dirty="0"/>
          </a:p>
          <a:p>
            <a:endParaRPr lang="fr-FR" dirty="0"/>
          </a:p>
        </p:txBody>
      </p:sp>
      <p:sp>
        <p:nvSpPr>
          <p:cNvPr id="5" name="Date Placeholder 3">
            <a:extLst>
              <a:ext uri="{FF2B5EF4-FFF2-40B4-BE49-F238E27FC236}">
                <a16:creationId xmlns:a16="http://schemas.microsoft.com/office/drawing/2014/main" id="{94595D12-E23A-4290-9578-10D6A7E2CD5F}"/>
              </a:ext>
            </a:extLst>
          </p:cNvPr>
          <p:cNvSpPr>
            <a:spLocks noGrp="1"/>
          </p:cNvSpPr>
          <p:nvPr>
            <p:ph type="dt" idx="10"/>
          </p:nvPr>
        </p:nvSpPr>
        <p:spPr>
          <a:xfrm>
            <a:off x="28954" y="6472030"/>
            <a:ext cx="1662725" cy="346874"/>
          </a:xfrm>
        </p:spPr>
        <p:txBody>
          <a:bodyPr/>
          <a:lstStyle/>
          <a:p>
            <a:pPr>
              <a:defRPr/>
            </a:pPr>
            <a:r>
              <a:rPr lang="fr-FR" altLang="fr-FR" dirty="0"/>
              <a:t>23/01/2024 - SAS</a:t>
            </a:r>
          </a:p>
        </p:txBody>
      </p:sp>
      <p:pic>
        <p:nvPicPr>
          <p:cNvPr id="6" name="Espace réservé pour une image  5" descr="Cafeyn - Abonnement aux magazines en ligne — Mozilla Firefox">
            <a:extLst>
              <a:ext uri="{FF2B5EF4-FFF2-40B4-BE49-F238E27FC236}">
                <a16:creationId xmlns:a16="http://schemas.microsoft.com/office/drawing/2014/main" id="{A295E8D8-F76E-4063-B39F-BE5E4BEF89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1800" y="992187"/>
            <a:ext cx="2650702" cy="4873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3" name="ZoneTexte 2">
            <a:extLst>
              <a:ext uri="{FF2B5EF4-FFF2-40B4-BE49-F238E27FC236}">
                <a16:creationId xmlns:a16="http://schemas.microsoft.com/office/drawing/2014/main" id="{013E5908-BC2E-449D-AA5A-7FBF9F5165F7}"/>
              </a:ext>
            </a:extLst>
          </p:cNvPr>
          <p:cNvSpPr txBox="1"/>
          <p:nvPr/>
        </p:nvSpPr>
        <p:spPr>
          <a:xfrm>
            <a:off x="5396990" y="715188"/>
            <a:ext cx="2880321" cy="276999"/>
          </a:xfrm>
          <a:prstGeom prst="rect">
            <a:avLst/>
          </a:prstGeom>
          <a:noFill/>
        </p:spPr>
        <p:txBody>
          <a:bodyPr wrap="square" rtlCol="0">
            <a:spAutoFit/>
          </a:bodyPr>
          <a:lstStyle/>
          <a:p>
            <a:r>
              <a:rPr lang="fr-FR" sz="1200" dirty="0">
                <a:solidFill>
                  <a:srgbClr val="B85808"/>
                </a:solidFill>
                <a:latin typeface="+mj-lt"/>
              </a:rPr>
              <a:t>La Marseillaise, samedi 18 novembre 2023</a:t>
            </a:r>
          </a:p>
        </p:txBody>
      </p:sp>
      <p:pic>
        <p:nvPicPr>
          <p:cNvPr id="8" name="Espace réservé pour une image  5" descr="Cafeyn - Abonnement aux magazines en ligne — Mozilla Firefox">
            <a:extLst>
              <a:ext uri="{FF2B5EF4-FFF2-40B4-BE49-F238E27FC236}">
                <a16:creationId xmlns:a16="http://schemas.microsoft.com/office/drawing/2014/main" id="{A2C66A69-1F18-4E98-8CCD-27D46C81C7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4246" y="1084868"/>
            <a:ext cx="2827157" cy="4873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9" name="ZoneTexte 8">
            <a:extLst>
              <a:ext uri="{FF2B5EF4-FFF2-40B4-BE49-F238E27FC236}">
                <a16:creationId xmlns:a16="http://schemas.microsoft.com/office/drawing/2014/main" id="{BC8091C8-8914-41D0-9644-7AE05942FFE7}"/>
              </a:ext>
            </a:extLst>
          </p:cNvPr>
          <p:cNvSpPr txBox="1"/>
          <p:nvPr/>
        </p:nvSpPr>
        <p:spPr>
          <a:xfrm>
            <a:off x="2691082" y="719581"/>
            <a:ext cx="2880321" cy="276999"/>
          </a:xfrm>
          <a:prstGeom prst="rect">
            <a:avLst/>
          </a:prstGeom>
          <a:noFill/>
        </p:spPr>
        <p:txBody>
          <a:bodyPr wrap="square" rtlCol="0">
            <a:spAutoFit/>
          </a:bodyPr>
          <a:lstStyle/>
          <a:p>
            <a:r>
              <a:rPr lang="fr-FR" sz="1200" dirty="0">
                <a:solidFill>
                  <a:srgbClr val="B85808"/>
                </a:solidFill>
                <a:latin typeface="+mj-lt"/>
              </a:rPr>
              <a:t>Var Matin, samedi 11 novembre 2023</a:t>
            </a:r>
          </a:p>
        </p:txBody>
      </p:sp>
      <p:sp>
        <p:nvSpPr>
          <p:cNvPr id="10" name="Espace réservé du numéro de diapositive 9">
            <a:extLst>
              <a:ext uri="{FF2B5EF4-FFF2-40B4-BE49-F238E27FC236}">
                <a16:creationId xmlns:a16="http://schemas.microsoft.com/office/drawing/2014/main" id="{C609AD62-6F08-49CE-AAA0-46F2A3A8B878}"/>
              </a:ext>
            </a:extLst>
          </p:cNvPr>
          <p:cNvSpPr>
            <a:spLocks noGrp="1"/>
          </p:cNvSpPr>
          <p:nvPr>
            <p:ph type="sldNum" idx="12"/>
          </p:nvPr>
        </p:nvSpPr>
        <p:spPr/>
        <p:txBody>
          <a:bodyPr/>
          <a:lstStyle/>
          <a:p>
            <a:pPr>
              <a:defRPr/>
            </a:pPr>
            <a:fld id="{0A0FB817-97B8-4046-A94F-3C4AD34C55D3}" type="slidenum">
              <a:rPr lang="fr-FR" altLang="fr-FR" smtClean="0"/>
              <a:pPr>
                <a:defRPr/>
              </a:pPr>
              <a:t>27</a:t>
            </a:fld>
            <a:endParaRPr lang="fr-FR" altLang="fr-FR" dirty="0"/>
          </a:p>
        </p:txBody>
      </p:sp>
    </p:spTree>
    <p:extLst>
      <p:ext uri="{BB962C8B-B14F-4D97-AF65-F5344CB8AC3E}">
        <p14:creationId xmlns:p14="http://schemas.microsoft.com/office/powerpoint/2010/main" val="406433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2051720"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11352" y="369331"/>
            <a:ext cx="9132648" cy="800219"/>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Visites 2023</a:t>
            </a:r>
            <a:br>
              <a:rPr lang="fr-FR" sz="2800" dirty="0">
                <a:solidFill>
                  <a:srgbClr val="B85808"/>
                </a:solidFill>
                <a:latin typeface="Calibri" panose="020F0502020204030204" pitchFamily="34" charset="0"/>
                <a:cs typeface="Calibri" panose="020F0502020204030204" pitchFamily="34" charset="0"/>
              </a:rPr>
            </a:br>
            <a:endParaRPr lang="fr-FR" dirty="0">
              <a:solidFill>
                <a:srgbClr val="00206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6488A92-5286-4049-A83F-9D42A12F252F}"/>
              </a:ext>
            </a:extLst>
          </p:cNvPr>
          <p:cNvSpPr/>
          <p:nvPr/>
        </p:nvSpPr>
        <p:spPr>
          <a:xfrm>
            <a:off x="-22583" y="1628800"/>
            <a:ext cx="9132648" cy="3293209"/>
          </a:xfrm>
          <a:prstGeom prst="rect">
            <a:avLst/>
          </a:prstGeom>
        </p:spPr>
        <p:txBody>
          <a:bodyPr wrap="square">
            <a:spAutoFit/>
          </a:bodyPr>
          <a:lstStyle/>
          <a:p>
            <a:pPr marL="985838" indent="-285750">
              <a:buFont typeface="Wingdings" panose="05000000000000000000" pitchFamily="2" charset="2"/>
              <a:buChar char="Ø"/>
            </a:pPr>
            <a:r>
              <a:rPr lang="fr-FR" sz="1600" dirty="0">
                <a:solidFill>
                  <a:srgbClr val="B85808"/>
                </a:solidFill>
                <a:latin typeface="+mn-lt"/>
                <a:cs typeface="Calibri" panose="020F0502020204030204" pitchFamily="34" charset="0"/>
              </a:rPr>
              <a:t>8 mars E</a:t>
            </a:r>
            <a:r>
              <a:rPr lang="fr-FR" sz="1600" dirty="0">
                <a:latin typeface="+mn-lt"/>
                <a:hlinkClick r:id="rId3"/>
              </a:rPr>
              <a:t>tudiants en L3 Physique et Physique-Chimie</a:t>
            </a:r>
            <a:r>
              <a:rPr lang="fr-FR" sz="1600" dirty="0">
                <a:latin typeface="+mn-lt"/>
              </a:rPr>
              <a:t> </a:t>
            </a:r>
            <a:r>
              <a:rPr lang="fr-FR" sz="1600" dirty="0">
                <a:solidFill>
                  <a:srgbClr val="00B0F0"/>
                </a:solidFill>
                <a:latin typeface="+mn-lt"/>
              </a:rPr>
              <a:t>(Christian Morel)</a:t>
            </a:r>
            <a:endParaRPr lang="fr-FR" sz="1600" dirty="0">
              <a:solidFill>
                <a:srgbClr val="00B0F0"/>
              </a:solidFill>
              <a:latin typeface="+mn-lt"/>
              <a:cs typeface="Calibri" panose="020F0502020204030204" pitchFamily="34" charset="0"/>
            </a:endParaRPr>
          </a:p>
          <a:p>
            <a:pPr marL="985838" lvl="0" indent="-285750">
              <a:buFont typeface="Wingdings" panose="05000000000000000000" pitchFamily="2" charset="2"/>
              <a:buChar char="Ø"/>
            </a:pPr>
            <a:r>
              <a:rPr lang="fr-FR" sz="1600" dirty="0">
                <a:solidFill>
                  <a:srgbClr val="B85808"/>
                </a:solidFill>
                <a:latin typeface="+mn-lt"/>
                <a:cs typeface="Calibri" panose="020F0502020204030204" pitchFamily="34" charset="0"/>
              </a:rPr>
              <a:t>14 mars </a:t>
            </a:r>
            <a:r>
              <a:rPr lang="fr-FR" sz="1600" dirty="0">
                <a:latin typeface="+mj-lt"/>
                <a:hlinkClick r:id="rId4"/>
              </a:rPr>
              <a:t>23e Rencontres Enseignants/Chercheurs </a:t>
            </a:r>
            <a:endParaRPr lang="fr-FR" sz="1600" dirty="0">
              <a:solidFill>
                <a:srgbClr val="00B0F0"/>
              </a:solidFill>
              <a:latin typeface="+mj-lt"/>
              <a:cs typeface="Calibri" panose="020F0502020204030204" pitchFamily="34" charset="0"/>
            </a:endParaRPr>
          </a:p>
          <a:p>
            <a:pPr marL="985838" indent="-285750">
              <a:buFont typeface="Wingdings" panose="05000000000000000000" pitchFamily="2" charset="2"/>
              <a:buChar char="Ø"/>
            </a:pPr>
            <a:r>
              <a:rPr lang="fr-FR" sz="1600" dirty="0">
                <a:solidFill>
                  <a:srgbClr val="B85808"/>
                </a:solidFill>
                <a:latin typeface="+mn-lt"/>
                <a:cs typeface="Calibri" panose="020F0502020204030204" pitchFamily="34" charset="0"/>
              </a:rPr>
              <a:t>23 mars </a:t>
            </a:r>
            <a:r>
              <a:rPr lang="fr-FR" sz="1600" dirty="0" err="1">
                <a:solidFill>
                  <a:srgbClr val="942092"/>
                </a:solidFill>
                <a:latin typeface="+mn-lt"/>
                <a:hlinkClick r:id="rId5">
                  <a:extLst>
                    <a:ext uri="{A12FA001-AC4F-418D-AE19-62706E023703}">
                      <ahyp:hlinkClr xmlns:ahyp="http://schemas.microsoft.com/office/drawing/2018/hyperlinkcolor" val="tx"/>
                    </a:ext>
                  </a:extLst>
                </a:hlinkClick>
              </a:rPr>
              <a:t>Masterclasse</a:t>
            </a:r>
            <a:r>
              <a:rPr lang="fr-FR" sz="1600" dirty="0">
                <a:solidFill>
                  <a:srgbClr val="942092"/>
                </a:solidFill>
                <a:latin typeface="+mn-lt"/>
                <a:hlinkClick r:id="rId5">
                  <a:extLst>
                    <a:ext uri="{A12FA001-AC4F-418D-AE19-62706E023703}">
                      <ahyp:hlinkClr xmlns:ahyp="http://schemas.microsoft.com/office/drawing/2018/hyperlinkcolor" val="tx"/>
                    </a:ext>
                  </a:extLst>
                </a:hlinkClick>
              </a:rPr>
              <a:t> Belle II </a:t>
            </a:r>
            <a:r>
              <a:rPr lang="fr-FR" sz="1600" dirty="0">
                <a:solidFill>
                  <a:srgbClr val="B85808"/>
                </a:solidFill>
                <a:latin typeface="+mn-lt"/>
              </a:rPr>
              <a:t>dans le cadre des cordées de la réussite</a:t>
            </a:r>
            <a:endParaRPr lang="fr-FR" sz="1600" dirty="0">
              <a:solidFill>
                <a:srgbClr val="B85808"/>
              </a:solidFill>
              <a:latin typeface="+mn-lt"/>
              <a:cs typeface="Calibri" panose="020F0502020204030204" pitchFamily="34" charset="0"/>
            </a:endParaRPr>
          </a:p>
          <a:p>
            <a:pPr marL="985838" lvl="0" indent="-285750">
              <a:buFont typeface="Wingdings" panose="05000000000000000000" pitchFamily="2" charset="2"/>
              <a:buChar char="Ø"/>
            </a:pPr>
            <a:r>
              <a:rPr lang="fr-FR" sz="1600" dirty="0">
                <a:solidFill>
                  <a:srgbClr val="B85808"/>
                </a:solidFill>
                <a:latin typeface="+mn-lt"/>
              </a:rPr>
              <a:t>30 mars : </a:t>
            </a:r>
            <a:r>
              <a:rPr lang="fr-FR" sz="1600" dirty="0">
                <a:latin typeface="+mn-lt"/>
                <a:hlinkClick r:id="rId6"/>
              </a:rPr>
              <a:t>Délégation du Conseil départemental du Var</a:t>
            </a:r>
            <a:endParaRPr lang="fr-FR" sz="1600" dirty="0">
              <a:solidFill>
                <a:srgbClr val="00B0F0"/>
              </a:solidFill>
              <a:latin typeface="+mn-lt"/>
            </a:endParaRPr>
          </a:p>
          <a:p>
            <a:pPr marL="985838" lvl="0" indent="-285750">
              <a:buFont typeface="Wingdings" panose="05000000000000000000" pitchFamily="2" charset="2"/>
              <a:buChar char="Ø"/>
            </a:pPr>
            <a:r>
              <a:rPr lang="fr-FR" sz="1600" dirty="0">
                <a:solidFill>
                  <a:srgbClr val="B85808"/>
                </a:solidFill>
                <a:latin typeface="+mn-lt"/>
                <a:cs typeface="Calibri" panose="020F0502020204030204" pitchFamily="34" charset="0"/>
              </a:rPr>
              <a:t>13 avril </a:t>
            </a:r>
            <a:r>
              <a:rPr lang="fr-FR" sz="1600" dirty="0">
                <a:latin typeface="+mn-lt"/>
                <a:hlinkClick r:id="rId7"/>
              </a:rPr>
              <a:t>Lycée </a:t>
            </a:r>
            <a:r>
              <a:rPr lang="fr-FR" sz="1600" dirty="0" err="1">
                <a:latin typeface="+mn-lt"/>
                <a:hlinkClick r:id="rId7"/>
              </a:rPr>
              <a:t>Montgrand</a:t>
            </a:r>
            <a:r>
              <a:rPr lang="fr-FR" sz="1600" dirty="0">
                <a:latin typeface="+mn-lt"/>
                <a:hlinkClick r:id="rId7"/>
              </a:rPr>
              <a:t> de Marseille</a:t>
            </a:r>
            <a:r>
              <a:rPr lang="fr-FR" sz="1600" dirty="0">
                <a:solidFill>
                  <a:srgbClr val="B85808"/>
                </a:solidFill>
                <a:latin typeface="+mn-lt"/>
                <a:cs typeface="Calibri" panose="020F0502020204030204" pitchFamily="34" charset="0"/>
              </a:rPr>
              <a:t> </a:t>
            </a:r>
            <a:r>
              <a:rPr lang="fr-FR" sz="1600" dirty="0">
                <a:solidFill>
                  <a:srgbClr val="B85808"/>
                </a:solidFill>
                <a:latin typeface="+mj-lt"/>
              </a:rPr>
              <a:t>dans le cadre des cordées de la réussite</a:t>
            </a:r>
          </a:p>
          <a:p>
            <a:pPr marL="985838" lvl="0" indent="-285750">
              <a:buFont typeface="Wingdings" panose="05000000000000000000" pitchFamily="2" charset="2"/>
              <a:buChar char="Ø"/>
            </a:pPr>
            <a:r>
              <a:rPr lang="fr-FR" sz="1600" dirty="0">
                <a:solidFill>
                  <a:srgbClr val="B85808"/>
                </a:solidFill>
                <a:latin typeface="+mn-lt"/>
                <a:cs typeface="Calibri" panose="020F0502020204030204" pitchFamily="34" charset="0"/>
              </a:rPr>
              <a:t>2 juin </a:t>
            </a:r>
            <a:r>
              <a:rPr lang="fr-FR" sz="1600" dirty="0">
                <a:latin typeface="+mn-lt"/>
                <a:hlinkClick r:id="rId8"/>
              </a:rPr>
              <a:t>Direction de Polytech </a:t>
            </a:r>
            <a:endParaRPr lang="fr-FR" sz="1600" dirty="0">
              <a:latin typeface="+mn-lt"/>
            </a:endParaRPr>
          </a:p>
          <a:p>
            <a:pPr marL="985838" lvl="0" indent="-285750">
              <a:buFont typeface="Wingdings" panose="05000000000000000000" pitchFamily="2" charset="2"/>
              <a:buChar char="Ø"/>
            </a:pPr>
            <a:r>
              <a:rPr lang="fr-FR" sz="1600" dirty="0">
                <a:solidFill>
                  <a:srgbClr val="B85808"/>
                </a:solidFill>
                <a:latin typeface="+mn-lt"/>
                <a:cs typeface="Calibri" panose="020F0502020204030204" pitchFamily="34" charset="0"/>
              </a:rPr>
              <a:t>26 juin </a:t>
            </a:r>
            <a:r>
              <a:rPr lang="fr-FR" sz="1600" dirty="0">
                <a:latin typeface="+mn-lt"/>
                <a:hlinkClick r:id="rId9"/>
              </a:rPr>
              <a:t>Délégation du CEA/LISM </a:t>
            </a:r>
            <a:endParaRPr lang="fr-FR" sz="1600" dirty="0">
              <a:solidFill>
                <a:srgbClr val="B85808"/>
              </a:solidFill>
              <a:latin typeface="+mn-lt"/>
              <a:cs typeface="Calibri" panose="020F0502020204030204" pitchFamily="34" charset="0"/>
            </a:endParaRPr>
          </a:p>
          <a:p>
            <a:pPr marL="985838" lvl="0" indent="-285750">
              <a:buFont typeface="Wingdings" panose="05000000000000000000" pitchFamily="2" charset="2"/>
              <a:buChar char="Ø"/>
            </a:pPr>
            <a:r>
              <a:rPr lang="fr-FR" sz="1600" dirty="0">
                <a:solidFill>
                  <a:srgbClr val="B85808"/>
                </a:solidFill>
                <a:latin typeface="+mn-lt"/>
                <a:cs typeface="Calibri" panose="020F0502020204030204" pitchFamily="34" charset="0"/>
              </a:rPr>
              <a:t>5 octobre </a:t>
            </a:r>
            <a:r>
              <a:rPr lang="en-US" sz="1600" dirty="0">
                <a:latin typeface="+mn-lt"/>
                <a:hlinkClick r:id="rId10"/>
              </a:rPr>
              <a:t>Exposition "Des abysses au cosmos" // Visit to the "From the abyss to the cosmos" exhibition </a:t>
            </a:r>
            <a:endParaRPr lang="en-US" sz="1600" dirty="0">
              <a:latin typeface="+mn-lt"/>
            </a:endParaRPr>
          </a:p>
          <a:p>
            <a:pPr marL="985838" lvl="0" indent="-285750">
              <a:buFont typeface="Wingdings" panose="05000000000000000000" pitchFamily="2" charset="2"/>
              <a:buChar char="Ø"/>
            </a:pPr>
            <a:r>
              <a:rPr lang="en-US" sz="1600" dirty="0">
                <a:solidFill>
                  <a:srgbClr val="B85808"/>
                </a:solidFill>
                <a:latin typeface="+mn-lt"/>
                <a:cs typeface="Calibri" panose="020F0502020204030204" pitchFamily="34" charset="0"/>
              </a:rPr>
              <a:t>6 </a:t>
            </a:r>
            <a:r>
              <a:rPr lang="en-US" sz="1600" dirty="0" err="1">
                <a:solidFill>
                  <a:srgbClr val="B85808"/>
                </a:solidFill>
                <a:latin typeface="+mn-lt"/>
                <a:cs typeface="Calibri" panose="020F0502020204030204" pitchFamily="34" charset="0"/>
              </a:rPr>
              <a:t>octobre</a:t>
            </a:r>
            <a:r>
              <a:rPr lang="en-US" sz="1600" dirty="0">
                <a:solidFill>
                  <a:srgbClr val="B85808"/>
                </a:solidFill>
                <a:latin typeface="+mn-lt"/>
                <a:cs typeface="Calibri" panose="020F0502020204030204" pitchFamily="34" charset="0"/>
              </a:rPr>
              <a:t> </a:t>
            </a:r>
            <a:r>
              <a:rPr lang="fr-FR" sz="1600" dirty="0">
                <a:latin typeface="+mn-lt"/>
                <a:hlinkClick r:id="rId11"/>
              </a:rPr>
              <a:t>Etudiants M1/M2 </a:t>
            </a:r>
            <a:r>
              <a:rPr lang="fr-FR" sz="1600" dirty="0" err="1">
                <a:latin typeface="+mn-lt"/>
                <a:hlinkClick r:id="rId11"/>
              </a:rPr>
              <a:t>FunPhys</a:t>
            </a:r>
            <a:r>
              <a:rPr lang="fr-FR" sz="1600" dirty="0">
                <a:latin typeface="+mn-lt"/>
                <a:hlinkClick r:id="rId11"/>
              </a:rPr>
              <a:t> </a:t>
            </a:r>
            <a:endParaRPr lang="fr-FR" sz="1600" dirty="0">
              <a:solidFill>
                <a:srgbClr val="00B0F0"/>
              </a:solidFill>
              <a:latin typeface="+mn-lt"/>
              <a:cs typeface="Calibri" panose="020F0502020204030204" pitchFamily="34" charset="0"/>
            </a:endParaRPr>
          </a:p>
          <a:p>
            <a:pPr marL="985838" lvl="0" indent="-285750">
              <a:buFont typeface="Wingdings" panose="05000000000000000000" pitchFamily="2" charset="2"/>
              <a:buChar char="Ø"/>
            </a:pPr>
            <a:r>
              <a:rPr lang="fr-FR" sz="1600" dirty="0">
                <a:solidFill>
                  <a:srgbClr val="B85808"/>
                </a:solidFill>
                <a:latin typeface="+mn-lt"/>
                <a:cs typeface="Calibri" panose="020F0502020204030204" pitchFamily="34" charset="0"/>
              </a:rPr>
              <a:t>19 octobre </a:t>
            </a:r>
            <a:r>
              <a:rPr lang="fr-FR" sz="1600" dirty="0">
                <a:latin typeface="+mn-lt"/>
                <a:hlinkClick r:id="rId12"/>
              </a:rPr>
              <a:t>Participants à la formation </a:t>
            </a:r>
            <a:r>
              <a:rPr lang="fr-FR" sz="1600" dirty="0" err="1">
                <a:latin typeface="+mn-lt"/>
                <a:hlinkClick r:id="rId12"/>
              </a:rPr>
              <a:t>TeamLab</a:t>
            </a:r>
            <a:r>
              <a:rPr lang="fr-FR" sz="1600" dirty="0">
                <a:latin typeface="+mn-lt"/>
                <a:hlinkClick r:id="rId12"/>
              </a:rPr>
              <a:t> </a:t>
            </a:r>
            <a:endParaRPr lang="fr-FR" sz="1600" dirty="0">
              <a:solidFill>
                <a:srgbClr val="B85808"/>
              </a:solidFill>
              <a:latin typeface="+mn-lt"/>
              <a:cs typeface="Calibri" panose="020F0502020204030204" pitchFamily="34" charset="0"/>
            </a:endParaRPr>
          </a:p>
          <a:p>
            <a:pPr marL="985838" lvl="0" indent="-285750">
              <a:buFont typeface="Wingdings" panose="05000000000000000000" pitchFamily="2" charset="2"/>
              <a:buChar char="Ø"/>
            </a:pPr>
            <a:r>
              <a:rPr lang="fr-FR" sz="1600" dirty="0">
                <a:solidFill>
                  <a:srgbClr val="B85808"/>
                </a:solidFill>
                <a:latin typeface="+mn-lt"/>
                <a:cs typeface="Calibri" panose="020F0502020204030204" pitchFamily="34" charset="0"/>
              </a:rPr>
              <a:t>Du 18 au 22 décembre </a:t>
            </a:r>
            <a:r>
              <a:rPr lang="fr-FR" sz="1600" dirty="0">
                <a:latin typeface="+mn-lt"/>
                <a:hlinkClick r:id="rId13"/>
              </a:rPr>
              <a:t>Collégiens </a:t>
            </a:r>
            <a:endParaRPr lang="fr-FR" sz="1600" dirty="0">
              <a:solidFill>
                <a:srgbClr val="00B0F0"/>
              </a:solidFill>
              <a:latin typeface="+mn-lt"/>
              <a:cs typeface="Calibri" panose="020F0502020204030204" pitchFamily="34" charset="0"/>
            </a:endParaRPr>
          </a:p>
          <a:p>
            <a:pPr marL="985838" lvl="0" indent="-285750">
              <a:buFont typeface="Wingdings" panose="05000000000000000000" pitchFamily="2" charset="2"/>
              <a:buChar char="Ø"/>
            </a:pPr>
            <a:endParaRPr lang="fr-FR" sz="1600" dirty="0">
              <a:solidFill>
                <a:srgbClr val="B85808"/>
              </a:solidFill>
              <a:latin typeface="Calibri" panose="020F0502020204030204" pitchFamily="34" charset="0"/>
              <a:cs typeface="Calibri" panose="020F0502020204030204" pitchFamily="34" charset="0"/>
            </a:endParaRPr>
          </a:p>
        </p:txBody>
      </p:sp>
      <p:sp>
        <p:nvSpPr>
          <p:cNvPr id="3" name="Espace réservé du numéro de diapositive 2">
            <a:extLst>
              <a:ext uri="{FF2B5EF4-FFF2-40B4-BE49-F238E27FC236}">
                <a16:creationId xmlns:a16="http://schemas.microsoft.com/office/drawing/2014/main" id="{1DD16671-FD5C-4B01-8AAB-43BCEDE17DB0}"/>
              </a:ext>
            </a:extLst>
          </p:cNvPr>
          <p:cNvSpPr>
            <a:spLocks noGrp="1"/>
          </p:cNvSpPr>
          <p:nvPr>
            <p:ph type="sldNum" idx="12"/>
          </p:nvPr>
        </p:nvSpPr>
        <p:spPr/>
        <p:txBody>
          <a:bodyPr/>
          <a:lstStyle/>
          <a:p>
            <a:pPr>
              <a:defRPr/>
            </a:pPr>
            <a:fld id="{0A0FB817-97B8-4046-A94F-3C4AD34C55D3}" type="slidenum">
              <a:rPr lang="fr-FR" altLang="fr-FR" smtClean="0"/>
              <a:pPr>
                <a:defRPr/>
              </a:pPr>
              <a:t>28</a:t>
            </a:fld>
            <a:endParaRPr lang="fr-FR" altLang="fr-FR" dirty="0"/>
          </a:p>
        </p:txBody>
      </p:sp>
    </p:spTree>
    <p:extLst>
      <p:ext uri="{BB962C8B-B14F-4D97-AF65-F5344CB8AC3E}">
        <p14:creationId xmlns:p14="http://schemas.microsoft.com/office/powerpoint/2010/main" val="934657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86CDF3E-7D53-4F87-B33F-2D07AE82804D}"/>
              </a:ext>
            </a:extLst>
          </p:cNvPr>
          <p:cNvPicPr>
            <a:picLocks noChangeAspect="1"/>
          </p:cNvPicPr>
          <p:nvPr/>
        </p:nvPicPr>
        <p:blipFill rotWithShape="1">
          <a:blip r:embed="rId3">
            <a:extLst>
              <a:ext uri="{28A0092B-C50C-407E-A947-70E740481C1C}">
                <a14:useLocalDpi xmlns:a14="http://schemas.microsoft.com/office/drawing/2010/main" val="0"/>
              </a:ext>
            </a:extLst>
          </a:blip>
          <a:srcRect l="62020"/>
          <a:stretch/>
        </p:blipFill>
        <p:spPr>
          <a:xfrm>
            <a:off x="7751947" y="1594739"/>
            <a:ext cx="1380702" cy="1997340"/>
          </a:xfrm>
          <a:prstGeom prst="rect">
            <a:avLst/>
          </a:prstGeom>
        </p:spPr>
      </p:pic>
      <p:pic>
        <p:nvPicPr>
          <p:cNvPr id="13" name="Image 12">
            <a:extLst>
              <a:ext uri="{FF2B5EF4-FFF2-40B4-BE49-F238E27FC236}">
                <a16:creationId xmlns:a16="http://schemas.microsoft.com/office/drawing/2014/main" id="{E1CD2181-5149-4DAB-B92F-4E401F572AA3}"/>
              </a:ext>
            </a:extLst>
          </p:cNvPr>
          <p:cNvPicPr>
            <a:picLocks noChangeAspect="1"/>
          </p:cNvPicPr>
          <p:nvPr/>
        </p:nvPicPr>
        <p:blipFill rotWithShape="1">
          <a:blip r:embed="rId3">
            <a:extLst>
              <a:ext uri="{28A0092B-C50C-407E-A947-70E740481C1C}">
                <a14:useLocalDpi xmlns:a14="http://schemas.microsoft.com/office/drawing/2010/main" val="0"/>
              </a:ext>
            </a:extLst>
          </a:blip>
          <a:srcRect r="37980"/>
          <a:stretch/>
        </p:blipFill>
        <p:spPr>
          <a:xfrm>
            <a:off x="6682478" y="4346878"/>
            <a:ext cx="2254669" cy="1997340"/>
          </a:xfrm>
          <a:prstGeom prst="rect">
            <a:avLst/>
          </a:prstGeom>
        </p:spPr>
      </p:pic>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91680"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0"/>
            <a:ext cx="913264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Moyens de communication</a:t>
            </a:r>
          </a:p>
        </p:txBody>
      </p:sp>
      <p:sp>
        <p:nvSpPr>
          <p:cNvPr id="20" name="ZoneTexte 19">
            <a:extLst>
              <a:ext uri="{FF2B5EF4-FFF2-40B4-BE49-F238E27FC236}">
                <a16:creationId xmlns:a16="http://schemas.microsoft.com/office/drawing/2014/main" id="{7E53C85F-F74D-496A-82D8-68A47B5D12BE}"/>
              </a:ext>
            </a:extLst>
          </p:cNvPr>
          <p:cNvSpPr txBox="1"/>
          <p:nvPr/>
        </p:nvSpPr>
        <p:spPr>
          <a:xfrm>
            <a:off x="218737" y="577739"/>
            <a:ext cx="8913912" cy="1107996"/>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Rapport d’activité</a:t>
            </a:r>
          </a:p>
          <a:p>
            <a:pPr marL="285750" indent="-28575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Publication de l’édition 2022 en français </a:t>
            </a:r>
          </a:p>
          <a:p>
            <a:pPr marL="285750" indent="-285750">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Version anglaise à faire</a:t>
            </a:r>
          </a:p>
          <a:p>
            <a:pPr marL="285750" indent="-285750">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Présentation de la structure (éd°2023 aux RES le 19 janvier 2024)</a:t>
            </a:r>
          </a:p>
        </p:txBody>
      </p:sp>
      <p:sp>
        <p:nvSpPr>
          <p:cNvPr id="21" name="ZoneTexte 20">
            <a:extLst>
              <a:ext uri="{FF2B5EF4-FFF2-40B4-BE49-F238E27FC236}">
                <a16:creationId xmlns:a16="http://schemas.microsoft.com/office/drawing/2014/main" id="{72C7679E-7945-4365-9CEA-755F1D455309}"/>
              </a:ext>
            </a:extLst>
          </p:cNvPr>
          <p:cNvSpPr txBox="1"/>
          <p:nvPr/>
        </p:nvSpPr>
        <p:spPr>
          <a:xfrm>
            <a:off x="207954" y="1851782"/>
            <a:ext cx="7564090" cy="1354217"/>
          </a:xfrm>
          <a:prstGeom prst="rect">
            <a:avLst/>
          </a:prstGeom>
          <a:noFill/>
        </p:spPr>
        <p:txBody>
          <a:bodyPr wrap="square" rtlCol="0">
            <a:spAutoFit/>
          </a:bodyPr>
          <a:lstStyle/>
          <a:p>
            <a:r>
              <a:rPr lang="fr-FR" dirty="0">
                <a:solidFill>
                  <a:srgbClr val="00B0F0"/>
                </a:solidFill>
                <a:latin typeface="+mn-lt"/>
                <a:cs typeface="Calibri" panose="020F0502020204030204" pitchFamily="34" charset="0"/>
              </a:rPr>
              <a:t>Sites web (externe et interne)</a:t>
            </a:r>
          </a:p>
          <a:p>
            <a:pPr marL="285750" indent="-285750">
              <a:buFont typeface="Wingdings" panose="05000000000000000000" pitchFamily="2" charset="2"/>
              <a:buChar char="Ø"/>
            </a:pPr>
            <a:r>
              <a:rPr lang="fr-FR" sz="1600" dirty="0">
                <a:solidFill>
                  <a:srgbClr val="002060"/>
                </a:solidFill>
                <a:latin typeface="+mn-lt"/>
                <a:cs typeface="Calibri" panose="020F0502020204030204" pitchFamily="34" charset="0"/>
              </a:rPr>
              <a:t>Groupe WEB constitué de Hafid B., </a:t>
            </a:r>
            <a:r>
              <a:rPr lang="fr-FR" sz="1600" dirty="0">
                <a:solidFill>
                  <a:srgbClr val="002060"/>
                </a:solidFill>
                <a:latin typeface="Calibri" panose="020F0502020204030204" pitchFamily="34" charset="0"/>
                <a:cs typeface="Calibri" panose="020F0502020204030204" pitchFamily="34" charset="0"/>
              </a:rPr>
              <a:t>Mathieu D., Thierry M., Angélique P., Mathieu P.-T., Adrien R., </a:t>
            </a:r>
            <a:r>
              <a:rPr lang="fr-FR" sz="1600" dirty="0" err="1">
                <a:solidFill>
                  <a:srgbClr val="002060"/>
                </a:solidFill>
                <a:latin typeface="Calibri" panose="020F0502020204030204" pitchFamily="34" charset="0"/>
                <a:cs typeface="Calibri" panose="020F0502020204030204" pitchFamily="34" charset="0"/>
              </a:rPr>
              <a:t>Cristi</a:t>
            </a:r>
            <a:r>
              <a:rPr lang="fr-FR" sz="1600" dirty="0">
                <a:solidFill>
                  <a:srgbClr val="002060"/>
                </a:solidFill>
                <a:latin typeface="Calibri" panose="020F0502020204030204" pitchFamily="34" charset="0"/>
                <a:cs typeface="Calibri" panose="020F0502020204030204" pitchFamily="34" charset="0"/>
              </a:rPr>
              <a:t>, Magali D. et Marie R.-C. </a:t>
            </a:r>
          </a:p>
          <a:p>
            <a:pPr marL="1028700" lvl="1">
              <a:buFont typeface="Wingdings" panose="05000000000000000000" pitchFamily="2" charset="2"/>
              <a:buChar char="Ø"/>
            </a:pPr>
            <a:r>
              <a:rPr lang="fr-FR" sz="1600" dirty="0">
                <a:solidFill>
                  <a:srgbClr val="B85808"/>
                </a:solidFill>
                <a:latin typeface="+mn-lt"/>
                <a:cs typeface="Calibri" panose="020F0502020204030204" pitchFamily="34" charset="0"/>
              </a:rPr>
              <a:t>Améliorer la lisibilité des informations (structuration, catégories, …)</a:t>
            </a:r>
          </a:p>
          <a:p>
            <a:pPr marL="1028700" lvl="1">
              <a:buFont typeface="Wingdings" panose="05000000000000000000" pitchFamily="2" charset="2"/>
              <a:buChar char="Ø"/>
            </a:pPr>
            <a:r>
              <a:rPr lang="fr-FR" sz="1600" dirty="0">
                <a:solidFill>
                  <a:srgbClr val="B85808"/>
                </a:solidFill>
                <a:latin typeface="+mn-lt"/>
                <a:cs typeface="Calibri" panose="020F0502020204030204" pitchFamily="34" charset="0"/>
              </a:rPr>
              <a:t>Inciter les responsables de rubriques à mettre à jour « leurs » informations</a:t>
            </a:r>
          </a:p>
        </p:txBody>
      </p:sp>
      <p:sp>
        <p:nvSpPr>
          <p:cNvPr id="22" name="ZoneTexte 21">
            <a:extLst>
              <a:ext uri="{FF2B5EF4-FFF2-40B4-BE49-F238E27FC236}">
                <a16:creationId xmlns:a16="http://schemas.microsoft.com/office/drawing/2014/main" id="{FDD3D00B-5F29-4F30-B7DB-CE25463DAC89}"/>
              </a:ext>
            </a:extLst>
          </p:cNvPr>
          <p:cNvSpPr txBox="1"/>
          <p:nvPr/>
        </p:nvSpPr>
        <p:spPr>
          <a:xfrm>
            <a:off x="182052" y="3087985"/>
            <a:ext cx="7126252" cy="1600438"/>
          </a:xfrm>
          <a:prstGeom prst="rect">
            <a:avLst/>
          </a:prstGeom>
          <a:noFill/>
        </p:spPr>
        <p:txBody>
          <a:bodyPr wrap="square" rtlCol="0">
            <a:spAutoFit/>
          </a:bodyPr>
          <a:lstStyle/>
          <a:p>
            <a:r>
              <a:rPr lang="fr-FR" dirty="0">
                <a:solidFill>
                  <a:srgbClr val="00B0F0"/>
                </a:solidFill>
                <a:latin typeface="+mn-lt"/>
                <a:cs typeface="Calibri" panose="020F0502020204030204" pitchFamily="34" charset="0"/>
              </a:rPr>
              <a:t>Photos</a:t>
            </a:r>
          </a:p>
          <a:p>
            <a:pPr marL="285750" indent="-285750">
              <a:buFont typeface="Wingdings" panose="05000000000000000000" pitchFamily="2" charset="2"/>
              <a:buChar char="Ø"/>
            </a:pPr>
            <a:r>
              <a:rPr lang="fr-FR" sz="1600" dirty="0">
                <a:solidFill>
                  <a:srgbClr val="002060"/>
                </a:solidFill>
                <a:latin typeface="+mn-lt"/>
                <a:cs typeface="Calibri" panose="020F0502020204030204" pitchFamily="34" charset="0"/>
              </a:rPr>
              <a:t>Valoriser les activités scientifiques et techniques avec des photos</a:t>
            </a:r>
            <a:endParaRPr lang="fr-FR" sz="1600" dirty="0">
              <a:solidFill>
                <a:srgbClr val="B85808"/>
              </a:solidFill>
              <a:latin typeface="+mn-lt"/>
              <a:cs typeface="Calibri" panose="020F0502020204030204" pitchFamily="34" charset="0"/>
            </a:endParaRPr>
          </a:p>
          <a:p>
            <a:pPr marL="285750" indent="-285750">
              <a:buFont typeface="Wingdings" panose="05000000000000000000" pitchFamily="2" charset="2"/>
              <a:buChar char="Ø"/>
            </a:pPr>
            <a:r>
              <a:rPr lang="fr-FR" sz="1600" dirty="0">
                <a:solidFill>
                  <a:srgbClr val="002060"/>
                </a:solidFill>
                <a:latin typeface="+mn-lt"/>
                <a:cs typeface="Calibri" panose="020F0502020204030204" pitchFamily="34" charset="0"/>
              </a:rPr>
              <a:t>Site du CPPM, </a:t>
            </a:r>
            <a:r>
              <a:rPr lang="fr-FR" sz="1200" dirty="0">
                <a:solidFill>
                  <a:srgbClr val="002060"/>
                </a:solidFill>
                <a:latin typeface="+mn-lt"/>
                <a:cs typeface="Calibri" panose="020F0502020204030204" pitchFamily="34" charset="0"/>
                <a:hlinkClick r:id="rId4"/>
              </a:rPr>
              <a:t>https://www.cppm.in2p3.fr/web/fr/laboratoire/medias/</a:t>
            </a:r>
            <a:endParaRPr lang="fr-FR" sz="1200" dirty="0">
              <a:solidFill>
                <a:srgbClr val="002060"/>
              </a:solidFill>
              <a:latin typeface="+mn-lt"/>
              <a:cs typeface="Calibri" panose="020F0502020204030204" pitchFamily="34" charset="0"/>
            </a:endParaRPr>
          </a:p>
          <a:p>
            <a:pPr marL="285750" indent="-285750">
              <a:buFont typeface="Wingdings" panose="05000000000000000000" pitchFamily="2" charset="2"/>
              <a:buChar char="Ø"/>
            </a:pPr>
            <a:r>
              <a:rPr lang="fr-FR" sz="1600" dirty="0">
                <a:solidFill>
                  <a:srgbClr val="002060"/>
                </a:solidFill>
                <a:latin typeface="+mj-lt"/>
                <a:cs typeface="Calibri" panose="020F0502020204030204" pitchFamily="34" charset="0"/>
              </a:rPr>
              <a:t>Photothèque de l’IN2P3, </a:t>
            </a:r>
            <a:r>
              <a:rPr lang="fr-FR" sz="1200" dirty="0">
                <a:solidFill>
                  <a:srgbClr val="002060"/>
                </a:solidFill>
                <a:latin typeface="+mj-lt"/>
                <a:cs typeface="Calibri" panose="020F0502020204030204" pitchFamily="34" charset="0"/>
                <a:hlinkClick r:id="rId5"/>
              </a:rPr>
              <a:t>https://phototheque.in2p3.fr/index.php?/category/540</a:t>
            </a:r>
            <a:endParaRPr lang="fr-FR" sz="1200" dirty="0">
              <a:solidFill>
                <a:srgbClr val="002060"/>
              </a:solidFill>
              <a:latin typeface="+mj-lt"/>
              <a:cs typeface="Calibri" panose="020F0502020204030204" pitchFamily="34" charset="0"/>
            </a:endParaRPr>
          </a:p>
          <a:p>
            <a:pPr marL="285750" indent="-285750">
              <a:buFont typeface="Wingdings" panose="05000000000000000000" pitchFamily="2" charset="2"/>
              <a:buChar char="Ø"/>
            </a:pPr>
            <a:r>
              <a:rPr lang="fr-FR" sz="1600" dirty="0">
                <a:solidFill>
                  <a:srgbClr val="002060"/>
                </a:solidFill>
                <a:latin typeface="+mj-lt"/>
                <a:cs typeface="Calibri" panose="020F0502020204030204" pitchFamily="34" charset="0"/>
              </a:rPr>
              <a:t>Photothèque de </a:t>
            </a:r>
            <a:r>
              <a:rPr lang="fr-FR" sz="1600" dirty="0">
                <a:solidFill>
                  <a:srgbClr val="002060"/>
                </a:solidFill>
                <a:latin typeface="+mn-lt"/>
                <a:cs typeface="Calibri" panose="020F0502020204030204" pitchFamily="34" charset="0"/>
              </a:rPr>
              <a:t>CNRS Images, </a:t>
            </a:r>
            <a:r>
              <a:rPr lang="fr-FR" sz="1200" dirty="0">
                <a:solidFill>
                  <a:srgbClr val="002060"/>
                </a:solidFill>
                <a:latin typeface="+mn-lt"/>
                <a:cs typeface="Calibri" panose="020F0502020204030204" pitchFamily="34" charset="0"/>
                <a:hlinkClick r:id="rId6"/>
              </a:rPr>
              <a:t>https://images.cnrs.fr/recherche?direct-query=cppm</a:t>
            </a:r>
            <a:endParaRPr lang="fr-FR" sz="1200" dirty="0">
              <a:solidFill>
                <a:srgbClr val="002060"/>
              </a:solidFill>
              <a:latin typeface="+mn-lt"/>
              <a:cs typeface="Calibri" panose="020F0502020204030204" pitchFamily="34" charset="0"/>
            </a:endParaRPr>
          </a:p>
          <a:p>
            <a:pPr marL="285750" indent="-285750">
              <a:buFont typeface="Wingdings" panose="05000000000000000000" pitchFamily="2" charset="2"/>
              <a:buChar char="Ø"/>
            </a:pPr>
            <a:endParaRPr lang="fr-FR" sz="1600" dirty="0">
              <a:solidFill>
                <a:srgbClr val="002060"/>
              </a:solidFill>
              <a:latin typeface="+mn-lt"/>
              <a:cs typeface="Calibri" panose="020F0502020204030204" pitchFamily="34" charset="0"/>
            </a:endParaRPr>
          </a:p>
        </p:txBody>
      </p:sp>
      <p:sp>
        <p:nvSpPr>
          <p:cNvPr id="9" name="ZoneTexte 8">
            <a:extLst>
              <a:ext uri="{FF2B5EF4-FFF2-40B4-BE49-F238E27FC236}">
                <a16:creationId xmlns:a16="http://schemas.microsoft.com/office/drawing/2014/main" id="{7F8F48A0-70F8-4907-BED0-918969717A25}"/>
              </a:ext>
            </a:extLst>
          </p:cNvPr>
          <p:cNvSpPr txBox="1"/>
          <p:nvPr/>
        </p:nvSpPr>
        <p:spPr>
          <a:xfrm>
            <a:off x="182052" y="4595341"/>
            <a:ext cx="6688400" cy="1107996"/>
          </a:xfrm>
          <a:prstGeom prst="rect">
            <a:avLst/>
          </a:prstGeom>
          <a:noFill/>
        </p:spPr>
        <p:txBody>
          <a:bodyPr wrap="square" rtlCol="0">
            <a:spAutoFit/>
          </a:bodyPr>
          <a:lstStyle/>
          <a:p>
            <a:r>
              <a:rPr lang="fr-FR" dirty="0">
                <a:solidFill>
                  <a:srgbClr val="00B0F0"/>
                </a:solidFill>
                <a:latin typeface="+mn-lt"/>
                <a:cs typeface="Calibri" panose="020F0502020204030204" pitchFamily="34" charset="0"/>
              </a:rPr>
              <a:t>Twitter</a:t>
            </a:r>
          </a:p>
          <a:p>
            <a:pPr marL="285750" indent="-285750">
              <a:buFont typeface="Wingdings" panose="05000000000000000000" pitchFamily="2" charset="2"/>
              <a:buChar char="Ø"/>
            </a:pPr>
            <a:r>
              <a:rPr lang="fr-FR" sz="1600" dirty="0">
                <a:solidFill>
                  <a:srgbClr val="002060"/>
                </a:solidFill>
                <a:latin typeface="+mn-lt"/>
                <a:cs typeface="Calibri" panose="020F0502020204030204" pitchFamily="34" charset="0"/>
              </a:rPr>
              <a:t>382 abonnés </a:t>
            </a:r>
            <a:r>
              <a:rPr lang="fr-FR" sz="1200" dirty="0">
                <a:solidFill>
                  <a:srgbClr val="002060"/>
                </a:solidFill>
                <a:latin typeface="+mn-lt"/>
                <a:cs typeface="Calibri" panose="020F0502020204030204" pitchFamily="34" charset="0"/>
              </a:rPr>
              <a:t>fin 2019 </a:t>
            </a:r>
            <a:r>
              <a:rPr lang="fr-FR" sz="1600" dirty="0">
                <a:solidFill>
                  <a:srgbClr val="002060"/>
                </a:solidFill>
                <a:latin typeface="+mn-lt"/>
                <a:cs typeface="Calibri" panose="020F0502020204030204" pitchFamily="34" charset="0"/>
              </a:rPr>
              <a:t>// 460 </a:t>
            </a:r>
            <a:r>
              <a:rPr lang="fr-FR" sz="1200" dirty="0">
                <a:solidFill>
                  <a:srgbClr val="002060"/>
                </a:solidFill>
                <a:latin typeface="+mn-lt"/>
                <a:cs typeface="Calibri" panose="020F0502020204030204" pitchFamily="34" charset="0"/>
              </a:rPr>
              <a:t>début 2021 </a:t>
            </a:r>
            <a:r>
              <a:rPr lang="fr-FR" sz="1600" dirty="0">
                <a:solidFill>
                  <a:srgbClr val="002060"/>
                </a:solidFill>
                <a:latin typeface="+mn-lt"/>
                <a:cs typeface="Calibri" panose="020F0502020204030204" pitchFamily="34" charset="0"/>
              </a:rPr>
              <a:t>// 530 </a:t>
            </a:r>
            <a:r>
              <a:rPr lang="fr-FR" sz="1200" dirty="0">
                <a:solidFill>
                  <a:srgbClr val="002060"/>
                </a:solidFill>
                <a:latin typeface="+mn-lt"/>
                <a:cs typeface="Calibri" panose="020F0502020204030204" pitchFamily="34" charset="0"/>
              </a:rPr>
              <a:t>début 2023 </a:t>
            </a:r>
            <a:r>
              <a:rPr lang="fr-FR" sz="1600" dirty="0">
                <a:solidFill>
                  <a:srgbClr val="002060"/>
                </a:solidFill>
                <a:latin typeface="+mn-lt"/>
                <a:cs typeface="Calibri" panose="020F0502020204030204" pitchFamily="34" charset="0"/>
              </a:rPr>
              <a:t>// 589 </a:t>
            </a:r>
            <a:r>
              <a:rPr lang="fr-FR" sz="1200" dirty="0">
                <a:solidFill>
                  <a:srgbClr val="002060"/>
                </a:solidFill>
                <a:latin typeface="+mn-lt"/>
                <a:cs typeface="Calibri" panose="020F0502020204030204" pitchFamily="34" charset="0"/>
              </a:rPr>
              <a:t>début 2024</a:t>
            </a:r>
          </a:p>
          <a:p>
            <a:pPr marL="285750" indent="-285750">
              <a:buFont typeface="Wingdings" panose="05000000000000000000" pitchFamily="2" charset="2"/>
              <a:buChar char="Ø"/>
            </a:pPr>
            <a:r>
              <a:rPr lang="fr-FR" altLang="zh-CN" sz="1600" dirty="0">
                <a:solidFill>
                  <a:srgbClr val="B85808"/>
                </a:solidFill>
                <a:latin typeface="Calibri" panose="020F0502020204030204" pitchFamily="34" charset="0"/>
                <a:ea typeface="SimSun" panose="02010600030101010101" pitchFamily="2" charset="-122"/>
                <a:cs typeface="Times New Roman" panose="02020603050405020304" pitchFamily="18" charset="0"/>
              </a:rPr>
              <a:t>Un correspondant dans chaque équipe et service pour communiquer davantage sur Twitter ?</a:t>
            </a:r>
            <a:endParaRPr lang="fr-FR" sz="1600" dirty="0">
              <a:solidFill>
                <a:srgbClr val="B85808"/>
              </a:solidFill>
              <a:latin typeface="+mn-lt"/>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2EF1E978-5484-4F52-84A2-B1E6F8046360}"/>
              </a:ext>
            </a:extLst>
          </p:cNvPr>
          <p:cNvSpPr>
            <a:spLocks noGrp="1"/>
          </p:cNvSpPr>
          <p:nvPr>
            <p:ph type="sldNum" idx="12"/>
          </p:nvPr>
        </p:nvSpPr>
        <p:spPr/>
        <p:txBody>
          <a:bodyPr/>
          <a:lstStyle/>
          <a:p>
            <a:pPr>
              <a:defRPr/>
            </a:pPr>
            <a:fld id="{0A0FB817-97B8-4046-A94F-3C4AD34C55D3}" type="slidenum">
              <a:rPr lang="fr-FR" altLang="fr-FR" smtClean="0"/>
              <a:pPr>
                <a:defRPr/>
              </a:pPr>
              <a:t>29</a:t>
            </a:fld>
            <a:endParaRPr lang="fr-FR" altLang="fr-FR" dirty="0"/>
          </a:p>
        </p:txBody>
      </p:sp>
    </p:spTree>
    <p:extLst>
      <p:ext uri="{BB962C8B-B14F-4D97-AF65-F5344CB8AC3E}">
        <p14:creationId xmlns:p14="http://schemas.microsoft.com/office/powerpoint/2010/main" val="352400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llipse 27">
            <a:extLst>
              <a:ext uri="{FF2B5EF4-FFF2-40B4-BE49-F238E27FC236}">
                <a16:creationId xmlns:a16="http://schemas.microsoft.com/office/drawing/2014/main" id="{7F5501A3-B280-4330-9A67-AC3B2FAEFF87}"/>
              </a:ext>
            </a:extLst>
          </p:cNvPr>
          <p:cNvSpPr/>
          <p:nvPr/>
        </p:nvSpPr>
        <p:spPr>
          <a:xfrm>
            <a:off x="63027" y="2551551"/>
            <a:ext cx="2592892" cy="1036289"/>
          </a:xfrm>
          <a:prstGeom prst="ellipse">
            <a:avLst/>
          </a:prstGeom>
          <a:solidFill>
            <a:srgbClr val="EAE3D2">
              <a:alpha val="45000"/>
            </a:srgbClr>
          </a:solidFill>
          <a:ln w="19050">
            <a:solidFill>
              <a:srgbClr val="CBBA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rPr>
              <a:t>Cellule Science Ouverte et Communication</a:t>
            </a:r>
          </a:p>
          <a:p>
            <a:pPr algn="ctr"/>
            <a:br>
              <a:rPr lang="fr-FR" sz="1000" dirty="0">
                <a:solidFill>
                  <a:schemeClr val="tx1"/>
                </a:solidFill>
              </a:rPr>
            </a:br>
            <a:endParaRPr lang="fr-FR" sz="1000" dirty="0">
              <a:solidFill>
                <a:schemeClr val="tx1"/>
              </a:solidFill>
            </a:endParaRPr>
          </a:p>
        </p:txBody>
      </p:sp>
      <p:cxnSp>
        <p:nvCxnSpPr>
          <p:cNvPr id="1038" name="_s1038"/>
          <p:cNvCxnSpPr>
            <a:cxnSpLocks noChangeShapeType="1"/>
          </p:cNvCxnSpPr>
          <p:nvPr/>
        </p:nvCxnSpPr>
        <p:spPr bwMode="auto">
          <a:xfrm flipV="1">
            <a:off x="2676423" y="2141638"/>
            <a:ext cx="208717" cy="479280"/>
          </a:xfrm>
          <a:prstGeom prst="bentConnector2">
            <a:avLst/>
          </a:prstGeom>
          <a:noFill/>
          <a:ln w="12700">
            <a:noFill/>
            <a:miter lim="800000"/>
            <a:headEnd/>
            <a:tailEnd/>
          </a:ln>
        </p:spPr>
      </p:cxnSp>
      <p:sp>
        <p:nvSpPr>
          <p:cNvPr id="71" name="Ellipse 70"/>
          <p:cNvSpPr/>
          <p:nvPr/>
        </p:nvSpPr>
        <p:spPr>
          <a:xfrm>
            <a:off x="3688311" y="810089"/>
            <a:ext cx="4196050" cy="3529163"/>
          </a:xfrm>
          <a:prstGeom prst="ellipse">
            <a:avLst/>
          </a:prstGeom>
          <a:solidFill>
            <a:srgbClr val="EAE3D2">
              <a:alpha val="76000"/>
            </a:srgbClr>
          </a:solidFill>
          <a:ln w="15875">
            <a:solidFill>
              <a:srgbClr val="CBBA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651530" algn="l"/>
              </a:tabLst>
            </a:pPr>
            <a:endParaRPr lang="fr-FR" sz="831" b="1" dirty="0">
              <a:solidFill>
                <a:schemeClr val="tx2"/>
              </a:solidFill>
              <a:latin typeface="Calibri" pitchFamily="34" charset="0"/>
            </a:endParaRPr>
          </a:p>
          <a:p>
            <a:pPr algn="ctr">
              <a:tabLst>
                <a:tab pos="1651530" algn="l"/>
              </a:tabLst>
            </a:pPr>
            <a:r>
              <a:rPr lang="fr-FR" sz="1000" b="1" dirty="0">
                <a:solidFill>
                  <a:schemeClr val="tx2"/>
                </a:solidFill>
                <a:latin typeface="Calibri" pitchFamily="34" charset="0"/>
              </a:rPr>
              <a:t>Référents</a:t>
            </a:r>
          </a:p>
          <a:p>
            <a:pPr algn="ctr">
              <a:tabLst>
                <a:tab pos="1651530" algn="l"/>
              </a:tabLst>
            </a:pPr>
            <a:endParaRPr lang="fr-FR" sz="1000" b="1" dirty="0">
              <a:solidFill>
                <a:schemeClr val="tx2"/>
              </a:solidFill>
              <a:latin typeface="Calibri" pitchFamily="34" charset="0"/>
            </a:endParaRPr>
          </a:p>
          <a:p>
            <a:pPr>
              <a:tabLst>
                <a:tab pos="1569467" algn="l"/>
              </a:tabLst>
            </a:pPr>
            <a:r>
              <a:rPr lang="fr-FR" sz="1000" b="1" dirty="0">
                <a:solidFill>
                  <a:schemeClr val="tx2"/>
                </a:solidFill>
                <a:latin typeface="Calibri" pitchFamily="34" charset="0"/>
              </a:rPr>
              <a:t>      IST</a:t>
            </a:r>
            <a:r>
              <a:rPr lang="fr-FR" sz="1000" dirty="0">
                <a:solidFill>
                  <a:schemeClr val="tx2"/>
                </a:solidFill>
                <a:latin typeface="Calibri" pitchFamily="34" charset="0"/>
              </a:rPr>
              <a:t>	</a:t>
            </a:r>
            <a:r>
              <a:rPr lang="fr-FR" sz="1000" dirty="0" err="1">
                <a:solidFill>
                  <a:schemeClr val="tx2"/>
                </a:solidFill>
                <a:latin typeface="Calibri" pitchFamily="34" charset="0"/>
              </a:rPr>
              <a:t>Eric</a:t>
            </a:r>
            <a:r>
              <a:rPr lang="fr-FR" sz="1000" dirty="0">
                <a:solidFill>
                  <a:schemeClr val="tx2"/>
                </a:solidFill>
                <a:latin typeface="Calibri" pitchFamily="34" charset="0"/>
              </a:rPr>
              <a:t> </a:t>
            </a:r>
            <a:r>
              <a:rPr lang="fr-FR" sz="1000" dirty="0" err="1">
                <a:solidFill>
                  <a:schemeClr val="tx2"/>
                </a:solidFill>
                <a:latin typeface="Calibri" pitchFamily="34" charset="0"/>
              </a:rPr>
              <a:t>Kajfasz</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a:t>
            </a:r>
            <a:r>
              <a:rPr lang="fr-FR" sz="1000" b="1" dirty="0">
                <a:solidFill>
                  <a:schemeClr val="tx2"/>
                </a:solidFill>
                <a:latin typeface="Calibri" pitchFamily="34" charset="0"/>
              </a:rPr>
              <a:t>Outil IST LIMBRA</a:t>
            </a:r>
            <a:r>
              <a:rPr lang="fr-FR" sz="1000" dirty="0">
                <a:solidFill>
                  <a:schemeClr val="tx2"/>
                </a:solidFill>
                <a:latin typeface="Calibri" pitchFamily="34" charset="0"/>
              </a:rPr>
              <a:t>	Renaud Le </a:t>
            </a:r>
            <a:r>
              <a:rPr lang="fr-FR" sz="1000" dirty="0" err="1">
                <a:solidFill>
                  <a:schemeClr val="tx2"/>
                </a:solidFill>
                <a:latin typeface="Calibri" pitchFamily="34" charset="0"/>
              </a:rPr>
              <a:t>Gac</a:t>
            </a:r>
            <a:endParaRPr lang="fr-FR" sz="1000" dirty="0">
              <a:solidFill>
                <a:schemeClr val="tx2"/>
              </a:solidFill>
              <a:latin typeface="Calibri" pitchFamily="34" charset="0"/>
            </a:endParaRPr>
          </a:p>
          <a:p>
            <a:pPr>
              <a:tabLst>
                <a:tab pos="1569467" algn="l"/>
              </a:tabLst>
            </a:pPr>
            <a:r>
              <a:rPr lang="fr-FR" sz="1000" b="1" dirty="0">
                <a:solidFill>
                  <a:schemeClr val="tx2"/>
                </a:solidFill>
                <a:latin typeface="Calibri" pitchFamily="34" charset="0"/>
              </a:rPr>
              <a:t>      CST AMU</a:t>
            </a:r>
            <a:r>
              <a:rPr lang="fr-FR" sz="1000" dirty="0">
                <a:solidFill>
                  <a:schemeClr val="tx2"/>
                </a:solidFill>
                <a:latin typeface="Calibri" pitchFamily="34" charset="0"/>
              </a:rPr>
              <a:t>	Julian Bautista</a:t>
            </a:r>
            <a:br>
              <a:rPr lang="fr-FR" sz="1000" dirty="0">
                <a:solidFill>
                  <a:schemeClr val="tx2"/>
                </a:solidFill>
                <a:latin typeface="Calibri" pitchFamily="34" charset="0"/>
              </a:rPr>
            </a:br>
            <a:r>
              <a:rPr lang="fr-FR" sz="1000" dirty="0">
                <a:solidFill>
                  <a:schemeClr val="tx2"/>
                </a:solidFill>
                <a:latin typeface="Calibri" pitchFamily="34" charset="0"/>
              </a:rPr>
              <a:t>      </a:t>
            </a:r>
            <a:r>
              <a:rPr lang="fr-FR" sz="1000" b="1" dirty="0">
                <a:solidFill>
                  <a:schemeClr val="tx2"/>
                </a:solidFill>
                <a:latin typeface="Calibri" pitchFamily="34" charset="0"/>
              </a:rPr>
              <a:t>Ateliers </a:t>
            </a:r>
            <a:r>
              <a:rPr lang="fr-FR" sz="1000" b="1" dirty="0" err="1">
                <a:solidFill>
                  <a:schemeClr val="tx2"/>
                </a:solidFill>
                <a:latin typeface="Calibri" pitchFamily="34" charset="0"/>
              </a:rPr>
              <a:t>CinéSciences</a:t>
            </a:r>
            <a:r>
              <a:rPr lang="fr-FR" sz="1000" dirty="0">
                <a:solidFill>
                  <a:schemeClr val="tx2"/>
                </a:solidFill>
                <a:latin typeface="Calibri" pitchFamily="34" charset="0"/>
              </a:rPr>
              <a:t>	Yann </a:t>
            </a:r>
            <a:r>
              <a:rPr lang="fr-FR" sz="1000" dirty="0" err="1">
                <a:solidFill>
                  <a:schemeClr val="tx2"/>
                </a:solidFill>
                <a:latin typeface="Calibri" pitchFamily="34" charset="0"/>
              </a:rPr>
              <a:t>Coadou</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a:t>
            </a:r>
            <a:r>
              <a:rPr lang="fr-FR" sz="1000" b="1" dirty="0">
                <a:solidFill>
                  <a:schemeClr val="tx2"/>
                </a:solidFill>
                <a:latin typeface="Calibri" pitchFamily="34" charset="0"/>
              </a:rPr>
              <a:t>Sciences à l’école</a:t>
            </a:r>
            <a:r>
              <a:rPr lang="fr-FR" sz="1000" dirty="0">
                <a:solidFill>
                  <a:schemeClr val="tx2"/>
                </a:solidFill>
                <a:latin typeface="Calibri" pitchFamily="34" charset="0"/>
              </a:rPr>
              <a:t>	José </a:t>
            </a:r>
            <a:r>
              <a:rPr lang="fr-FR" sz="1000" dirty="0" err="1">
                <a:solidFill>
                  <a:schemeClr val="tx2"/>
                </a:solidFill>
                <a:latin typeface="Calibri" pitchFamily="34" charset="0"/>
              </a:rPr>
              <a:t>Busto</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a:t>
            </a:r>
            <a:r>
              <a:rPr lang="fr-FR" sz="1000" b="1" dirty="0" err="1">
                <a:solidFill>
                  <a:schemeClr val="tx2"/>
                </a:solidFill>
                <a:latin typeface="Calibri" pitchFamily="34" charset="0"/>
              </a:rPr>
              <a:t>Masterclasses</a:t>
            </a:r>
            <a:r>
              <a:rPr lang="fr-FR" sz="1000" b="1" dirty="0">
                <a:solidFill>
                  <a:schemeClr val="tx2"/>
                </a:solidFill>
                <a:latin typeface="Calibri" pitchFamily="34" charset="0"/>
              </a:rPr>
              <a:t> </a:t>
            </a:r>
            <a:r>
              <a:rPr lang="fr-FR" sz="1000" dirty="0">
                <a:solidFill>
                  <a:schemeClr val="tx2"/>
                </a:solidFill>
                <a:latin typeface="Calibri" pitchFamily="34" charset="0"/>
              </a:rPr>
              <a:t>	Julien </a:t>
            </a:r>
            <a:r>
              <a:rPr lang="fr-FR" sz="1000" dirty="0" err="1">
                <a:solidFill>
                  <a:schemeClr val="tx2"/>
                </a:solidFill>
                <a:latin typeface="Calibri" pitchFamily="34" charset="0"/>
              </a:rPr>
              <a:t>Cogan</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Elisabeth Petit</a:t>
            </a:r>
          </a:p>
          <a:p>
            <a:pPr>
              <a:tabLst>
                <a:tab pos="1569467" algn="l"/>
              </a:tabLst>
            </a:pPr>
            <a:r>
              <a:rPr lang="fr-FR" sz="1000" dirty="0">
                <a:solidFill>
                  <a:schemeClr val="tx2"/>
                </a:solidFill>
                <a:latin typeface="Calibri" pitchFamily="34" charset="0"/>
              </a:rPr>
              <a:t>	Justine Serrano</a:t>
            </a:r>
          </a:p>
          <a:p>
            <a:pPr>
              <a:tabLst>
                <a:tab pos="1569467" algn="l"/>
              </a:tabLst>
            </a:pPr>
            <a:r>
              <a:rPr lang="fr-FR" sz="1000" dirty="0">
                <a:solidFill>
                  <a:schemeClr val="tx2"/>
                </a:solidFill>
                <a:latin typeface="Calibri" pitchFamily="34" charset="0"/>
              </a:rPr>
              <a:t>      </a:t>
            </a:r>
            <a:r>
              <a:rPr lang="fr-FR" sz="1000" b="1" dirty="0">
                <a:solidFill>
                  <a:schemeClr val="tx2"/>
                </a:solidFill>
                <a:latin typeface="Calibri" pitchFamily="34" charset="0"/>
              </a:rPr>
              <a:t>Treize Minutes	</a:t>
            </a:r>
            <a:r>
              <a:rPr lang="fr-FR" sz="1000" dirty="0">
                <a:solidFill>
                  <a:schemeClr val="tx2"/>
                </a:solidFill>
                <a:latin typeface="Calibri" pitchFamily="34" charset="0"/>
              </a:rPr>
              <a:t>Yannick Boursier</a:t>
            </a:r>
          </a:p>
          <a:p>
            <a:pPr>
              <a:tabLst>
                <a:tab pos="1569467" algn="l"/>
              </a:tabLst>
            </a:pPr>
            <a:r>
              <a:rPr lang="fr-FR" sz="1000" b="1" dirty="0">
                <a:solidFill>
                  <a:schemeClr val="tx2"/>
                </a:solidFill>
                <a:latin typeface="Calibri" pitchFamily="34" charset="0"/>
              </a:rPr>
              <a:t>      Femmes de science*</a:t>
            </a:r>
            <a:r>
              <a:rPr lang="fr-FR" sz="1000" dirty="0">
                <a:solidFill>
                  <a:schemeClr val="tx2"/>
                </a:solidFill>
                <a:latin typeface="Calibri" pitchFamily="34" charset="0"/>
              </a:rPr>
              <a:t>	Stéphanie Escoffier</a:t>
            </a:r>
          </a:p>
          <a:p>
            <a:pPr>
              <a:tabLst>
                <a:tab pos="1569467" algn="l"/>
              </a:tabLst>
            </a:pPr>
            <a:r>
              <a:rPr lang="fr-FR" sz="1000" dirty="0">
                <a:solidFill>
                  <a:schemeClr val="tx2"/>
                </a:solidFill>
                <a:latin typeface="Calibri" pitchFamily="34" charset="0"/>
              </a:rPr>
              <a:t>      </a:t>
            </a:r>
            <a:r>
              <a:rPr lang="fr-FR" sz="1000" b="1" dirty="0">
                <a:solidFill>
                  <a:schemeClr val="tx2"/>
                </a:solidFill>
                <a:latin typeface="Calibri" pitchFamily="34" charset="0"/>
              </a:rPr>
              <a:t>Egalité Hommes Femmes* </a:t>
            </a:r>
            <a:r>
              <a:rPr lang="fr-FR" sz="1000" dirty="0">
                <a:solidFill>
                  <a:schemeClr val="tx2"/>
                </a:solidFill>
                <a:latin typeface="Calibri" pitchFamily="34" charset="0"/>
              </a:rPr>
              <a:t>Elisabeth Petit </a:t>
            </a:r>
          </a:p>
          <a:p>
            <a:pPr>
              <a:tabLst>
                <a:tab pos="1569467" algn="l"/>
              </a:tabLst>
            </a:pPr>
            <a:r>
              <a:rPr lang="fr-FR" sz="1000" dirty="0">
                <a:solidFill>
                  <a:schemeClr val="tx2"/>
                </a:solidFill>
                <a:latin typeface="Calibri" pitchFamily="34" charset="0"/>
              </a:rPr>
              <a:t>      </a:t>
            </a:r>
            <a:r>
              <a:rPr lang="fr-FR" sz="1000" b="1" dirty="0">
                <a:solidFill>
                  <a:schemeClr val="tx2"/>
                </a:solidFill>
                <a:latin typeface="Calibri" pitchFamily="34" charset="0"/>
              </a:rPr>
              <a:t>TIPE</a:t>
            </a:r>
            <a:r>
              <a:rPr lang="fr-FR" sz="1000" dirty="0">
                <a:solidFill>
                  <a:schemeClr val="tx2"/>
                </a:solidFill>
                <a:latin typeface="Calibri" pitchFamily="34" charset="0"/>
              </a:rPr>
              <a:t>	</a:t>
            </a:r>
            <a:r>
              <a:rPr lang="fr-FR" sz="1000" dirty="0" err="1">
                <a:solidFill>
                  <a:schemeClr val="tx2"/>
                </a:solidFill>
                <a:latin typeface="Calibri" pitchFamily="34" charset="0"/>
              </a:rPr>
              <a:t>Heide</a:t>
            </a:r>
            <a:r>
              <a:rPr lang="fr-FR" sz="1000" dirty="0">
                <a:solidFill>
                  <a:schemeClr val="tx2"/>
                </a:solidFill>
                <a:latin typeface="Calibri" pitchFamily="34" charset="0"/>
              </a:rPr>
              <a:t> </a:t>
            </a:r>
            <a:r>
              <a:rPr lang="fr-FR" sz="1000" dirty="0" err="1">
                <a:solidFill>
                  <a:schemeClr val="tx2"/>
                </a:solidFill>
                <a:latin typeface="Calibri" pitchFamily="34" charset="0"/>
              </a:rPr>
              <a:t>Costantini</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a:t>
            </a:r>
            <a:r>
              <a:rPr lang="fr-FR" sz="1000" b="1" dirty="0">
                <a:solidFill>
                  <a:schemeClr val="tx2"/>
                </a:solidFill>
                <a:latin typeface="Calibri" pitchFamily="34" charset="0"/>
              </a:rPr>
              <a:t>Stages</a:t>
            </a:r>
            <a:r>
              <a:rPr lang="fr-FR" sz="1000" dirty="0">
                <a:solidFill>
                  <a:schemeClr val="tx2"/>
                </a:solidFill>
                <a:latin typeface="Calibri" pitchFamily="34" charset="0"/>
              </a:rPr>
              <a:t> 	William </a:t>
            </a:r>
            <a:r>
              <a:rPr lang="fr-FR" sz="1000" dirty="0" err="1">
                <a:solidFill>
                  <a:schemeClr val="tx2"/>
                </a:solidFill>
                <a:latin typeface="Calibri" pitchFamily="34" charset="0"/>
              </a:rPr>
              <a:t>Gillard</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Frédéric </a:t>
            </a:r>
            <a:r>
              <a:rPr lang="fr-FR" sz="1000" dirty="0" err="1">
                <a:solidFill>
                  <a:schemeClr val="tx2"/>
                </a:solidFill>
                <a:latin typeface="Calibri" pitchFamily="34" charset="0"/>
              </a:rPr>
              <a:t>Hachon</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Fabrice </a:t>
            </a:r>
            <a:r>
              <a:rPr lang="fr-FR" sz="1000" dirty="0" err="1">
                <a:solidFill>
                  <a:schemeClr val="tx2"/>
                </a:solidFill>
                <a:latin typeface="Calibri" pitchFamily="34" charset="0"/>
              </a:rPr>
              <a:t>Feinstein</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Julien </a:t>
            </a:r>
            <a:r>
              <a:rPr lang="fr-FR" sz="1000" dirty="0" err="1">
                <a:solidFill>
                  <a:schemeClr val="tx2"/>
                </a:solidFill>
                <a:latin typeface="Calibri" pitchFamily="34" charset="0"/>
              </a:rPr>
              <a:t>Zoubian</a:t>
            </a:r>
            <a:endParaRPr lang="fr-FR" sz="1000" dirty="0">
              <a:solidFill>
                <a:schemeClr val="tx2"/>
              </a:solidFill>
              <a:latin typeface="Calibri" pitchFamily="34" charset="0"/>
            </a:endParaRPr>
          </a:p>
          <a:p>
            <a:pPr>
              <a:tabLst>
                <a:tab pos="1569467" algn="l"/>
              </a:tabLst>
            </a:pPr>
            <a:r>
              <a:rPr lang="fr-FR" sz="1000" dirty="0">
                <a:solidFill>
                  <a:schemeClr val="tx2"/>
                </a:solidFill>
                <a:latin typeface="Calibri" pitchFamily="34" charset="0"/>
              </a:rPr>
              <a:t>       </a:t>
            </a:r>
            <a:r>
              <a:rPr lang="fr-FR" sz="1000" b="1" dirty="0">
                <a:solidFill>
                  <a:schemeClr val="tx2"/>
                </a:solidFill>
                <a:latin typeface="Calibri" pitchFamily="34" charset="0"/>
              </a:rPr>
              <a:t>Animation Scientifique</a:t>
            </a:r>
            <a:r>
              <a:rPr lang="fr-FR" sz="1000" dirty="0">
                <a:solidFill>
                  <a:schemeClr val="tx2"/>
                </a:solidFill>
                <a:latin typeface="Calibri" pitchFamily="34" charset="0"/>
              </a:rPr>
              <a:t>	</a:t>
            </a:r>
            <a:r>
              <a:rPr lang="fr-FR" sz="1000" dirty="0" err="1">
                <a:solidFill>
                  <a:schemeClr val="tx2"/>
                </a:solidFill>
                <a:latin typeface="Calibri" pitchFamily="34" charset="0"/>
              </a:rPr>
              <a:t>Dorothea</a:t>
            </a:r>
            <a:r>
              <a:rPr lang="fr-FR" sz="1000" dirty="0">
                <a:solidFill>
                  <a:schemeClr val="tx2"/>
                </a:solidFill>
                <a:latin typeface="Calibri" pitchFamily="34" charset="0"/>
              </a:rPr>
              <a:t> </a:t>
            </a:r>
            <a:r>
              <a:rPr lang="fr-FR" sz="1000" dirty="0" err="1">
                <a:solidFill>
                  <a:schemeClr val="tx2"/>
                </a:solidFill>
                <a:latin typeface="Calibri" pitchFamily="34" charset="0"/>
              </a:rPr>
              <a:t>vom</a:t>
            </a:r>
            <a:r>
              <a:rPr lang="fr-FR" sz="1000" dirty="0">
                <a:solidFill>
                  <a:schemeClr val="tx2"/>
                </a:solidFill>
                <a:latin typeface="Calibri" pitchFamily="34" charset="0"/>
              </a:rPr>
              <a:t> Bruch</a:t>
            </a:r>
          </a:p>
          <a:p>
            <a:pPr>
              <a:tabLst>
                <a:tab pos="1569467" algn="l"/>
              </a:tabLst>
            </a:pPr>
            <a:r>
              <a:rPr lang="fr-FR" sz="1000" dirty="0">
                <a:solidFill>
                  <a:schemeClr val="tx2"/>
                </a:solidFill>
                <a:latin typeface="Calibri" pitchFamily="34" charset="0"/>
              </a:rPr>
              <a:t>	Benjamin Racine</a:t>
            </a:r>
          </a:p>
          <a:p>
            <a:pPr>
              <a:tabLst>
                <a:tab pos="1569467" algn="l"/>
              </a:tabLst>
            </a:pPr>
            <a:r>
              <a:rPr lang="fr-FR" sz="1000" dirty="0">
                <a:solidFill>
                  <a:schemeClr val="tx2"/>
                </a:solidFill>
                <a:latin typeface="Calibri" pitchFamily="34" charset="0"/>
              </a:rPr>
              <a:t>	Farès </a:t>
            </a:r>
            <a:r>
              <a:rPr lang="fr-FR" sz="1000" dirty="0" err="1">
                <a:solidFill>
                  <a:schemeClr val="tx2"/>
                </a:solidFill>
                <a:latin typeface="Calibri" pitchFamily="34" charset="0"/>
              </a:rPr>
              <a:t>Djama</a:t>
            </a:r>
            <a:endParaRPr lang="fr-FR" sz="1000" dirty="0">
              <a:solidFill>
                <a:schemeClr val="tx2"/>
              </a:solidFill>
              <a:latin typeface="Calibri" pitchFamily="34" charset="0"/>
            </a:endParaRPr>
          </a:p>
          <a:p>
            <a:pPr algn="ctr">
              <a:tabLst>
                <a:tab pos="1569467" algn="l"/>
              </a:tabLst>
            </a:pPr>
            <a:endParaRPr lang="fr-FR" sz="831" dirty="0">
              <a:solidFill>
                <a:schemeClr val="tx2"/>
              </a:solidFill>
              <a:latin typeface="Calibri" pitchFamily="34" charset="0"/>
            </a:endParaRPr>
          </a:p>
        </p:txBody>
      </p:sp>
      <p:sp>
        <p:nvSpPr>
          <p:cNvPr id="26" name="ZoneTexte 25">
            <a:extLst>
              <a:ext uri="{FF2B5EF4-FFF2-40B4-BE49-F238E27FC236}">
                <a16:creationId xmlns:a16="http://schemas.microsoft.com/office/drawing/2014/main" id="{BD2113A4-7B2C-44C6-8972-789E73196A2C}"/>
              </a:ext>
            </a:extLst>
          </p:cNvPr>
          <p:cNvSpPr txBox="1"/>
          <p:nvPr/>
        </p:nvSpPr>
        <p:spPr>
          <a:xfrm>
            <a:off x="9385" y="7214"/>
            <a:ext cx="9144001" cy="490134"/>
          </a:xfrm>
          <a:prstGeom prst="rect">
            <a:avLst/>
          </a:prstGeom>
          <a:noFill/>
        </p:spPr>
        <p:txBody>
          <a:bodyPr wrap="square" rtlCol="0">
            <a:spAutoFit/>
          </a:bodyPr>
          <a:lstStyle/>
          <a:p>
            <a:pPr algn="ctr"/>
            <a:r>
              <a:rPr lang="fr-FR" sz="2585" dirty="0">
                <a:solidFill>
                  <a:srgbClr val="B85808"/>
                </a:solidFill>
                <a:latin typeface="Calibri" panose="020F0502020204030204" pitchFamily="34" charset="0"/>
                <a:cs typeface="Calibri" panose="020F0502020204030204" pitchFamily="34" charset="0"/>
              </a:rPr>
              <a:t>Organisation fonctionnelle</a:t>
            </a:r>
          </a:p>
        </p:txBody>
      </p:sp>
      <p:sp>
        <p:nvSpPr>
          <p:cNvPr id="11" name="ZoneTexte 10">
            <a:extLst>
              <a:ext uri="{FF2B5EF4-FFF2-40B4-BE49-F238E27FC236}">
                <a16:creationId xmlns:a16="http://schemas.microsoft.com/office/drawing/2014/main" id="{D6490227-C708-4719-8D5D-1C819B90CDFF}"/>
              </a:ext>
            </a:extLst>
          </p:cNvPr>
          <p:cNvSpPr txBox="1"/>
          <p:nvPr/>
        </p:nvSpPr>
        <p:spPr>
          <a:xfrm>
            <a:off x="3688311" y="6070525"/>
            <a:ext cx="1963809" cy="338554"/>
          </a:xfrm>
          <a:prstGeom prst="rect">
            <a:avLst/>
          </a:prstGeom>
          <a:noFill/>
        </p:spPr>
        <p:txBody>
          <a:bodyPr wrap="square" rtlCol="0">
            <a:spAutoFit/>
          </a:bodyPr>
          <a:lstStyle/>
          <a:p>
            <a:r>
              <a:rPr lang="fr-FR" sz="800" dirty="0">
                <a:solidFill>
                  <a:schemeClr val="tx1"/>
                </a:solidFill>
                <a:latin typeface="Calibri" panose="020F0502020204030204" pitchFamily="34" charset="0"/>
                <a:cs typeface="Calibri" panose="020F0502020204030204" pitchFamily="34" charset="0"/>
              </a:rPr>
              <a:t>IST = Information scientifique et Technique</a:t>
            </a:r>
          </a:p>
          <a:p>
            <a:r>
              <a:rPr lang="fr-FR" sz="800" dirty="0">
                <a:solidFill>
                  <a:schemeClr val="tx1"/>
                </a:solidFill>
                <a:latin typeface="Calibri" panose="020F0502020204030204" pitchFamily="34" charset="0"/>
                <a:cs typeface="Calibri" panose="020F0502020204030204" pitchFamily="34" charset="0"/>
              </a:rPr>
              <a:t>CST = Culture Scientifique et Technique</a:t>
            </a:r>
          </a:p>
        </p:txBody>
      </p:sp>
      <p:sp>
        <p:nvSpPr>
          <p:cNvPr id="23" name="Ellipse 22">
            <a:extLst>
              <a:ext uri="{FF2B5EF4-FFF2-40B4-BE49-F238E27FC236}">
                <a16:creationId xmlns:a16="http://schemas.microsoft.com/office/drawing/2014/main" id="{4B69F482-2ED2-42BC-803B-6BCD49242241}"/>
              </a:ext>
            </a:extLst>
          </p:cNvPr>
          <p:cNvSpPr/>
          <p:nvPr/>
        </p:nvSpPr>
        <p:spPr>
          <a:xfrm>
            <a:off x="611560" y="1151762"/>
            <a:ext cx="2211923" cy="929769"/>
          </a:xfrm>
          <a:prstGeom prst="ellipse">
            <a:avLst/>
          </a:prstGeom>
          <a:solidFill>
            <a:srgbClr val="EAE3D2">
              <a:alpha val="45000"/>
            </a:srgbClr>
          </a:solidFill>
          <a:ln w="19050">
            <a:solidFill>
              <a:srgbClr val="CBBA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651530" algn="l"/>
              </a:tabLst>
            </a:pPr>
            <a:r>
              <a:rPr lang="fr-FR" sz="1000" b="1" dirty="0">
                <a:solidFill>
                  <a:schemeClr val="tx2"/>
                </a:solidFill>
                <a:latin typeface="Calibri" pitchFamily="34" charset="0"/>
              </a:rPr>
              <a:t>Direction et responsables d’équipes et de services </a:t>
            </a:r>
          </a:p>
        </p:txBody>
      </p:sp>
      <p:sp>
        <p:nvSpPr>
          <p:cNvPr id="24" name="Ellipse 23">
            <a:extLst>
              <a:ext uri="{FF2B5EF4-FFF2-40B4-BE49-F238E27FC236}">
                <a16:creationId xmlns:a16="http://schemas.microsoft.com/office/drawing/2014/main" id="{84C51CDD-750D-4B8A-BE9D-B4E049952B86}"/>
              </a:ext>
            </a:extLst>
          </p:cNvPr>
          <p:cNvSpPr/>
          <p:nvPr/>
        </p:nvSpPr>
        <p:spPr>
          <a:xfrm>
            <a:off x="1938356" y="4542999"/>
            <a:ext cx="1517833" cy="722537"/>
          </a:xfrm>
          <a:prstGeom prst="ellipse">
            <a:avLst/>
          </a:prstGeom>
          <a:solidFill>
            <a:srgbClr val="EAE3D2">
              <a:alpha val="45000"/>
            </a:srgbClr>
          </a:solidFill>
          <a:ln w="19050">
            <a:solidFill>
              <a:srgbClr val="CBBA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651530" algn="l"/>
              </a:tabLst>
            </a:pPr>
            <a:r>
              <a:rPr lang="fr-FR" sz="1000" b="1" dirty="0">
                <a:solidFill>
                  <a:schemeClr val="tx2"/>
                </a:solidFill>
                <a:latin typeface="Calibri" pitchFamily="34" charset="0"/>
              </a:rPr>
              <a:t>Correspondants publications</a:t>
            </a:r>
          </a:p>
        </p:txBody>
      </p:sp>
      <p:sp>
        <p:nvSpPr>
          <p:cNvPr id="25" name="Ellipse 24">
            <a:extLst>
              <a:ext uri="{FF2B5EF4-FFF2-40B4-BE49-F238E27FC236}">
                <a16:creationId xmlns:a16="http://schemas.microsoft.com/office/drawing/2014/main" id="{B834DE65-C8DB-4BA4-BBD0-6DB472D4078A}"/>
              </a:ext>
            </a:extLst>
          </p:cNvPr>
          <p:cNvSpPr/>
          <p:nvPr/>
        </p:nvSpPr>
        <p:spPr>
          <a:xfrm>
            <a:off x="278557" y="4557865"/>
            <a:ext cx="1517833" cy="731158"/>
          </a:xfrm>
          <a:prstGeom prst="ellipse">
            <a:avLst/>
          </a:prstGeom>
          <a:solidFill>
            <a:srgbClr val="EAE3D2">
              <a:alpha val="45000"/>
            </a:srgbClr>
          </a:solidFill>
          <a:ln w="19050">
            <a:solidFill>
              <a:srgbClr val="CBBA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651530" algn="l"/>
              </a:tabLst>
            </a:pPr>
            <a:r>
              <a:rPr lang="fr-FR" sz="1000" b="1" dirty="0">
                <a:solidFill>
                  <a:schemeClr val="tx2"/>
                </a:solidFill>
                <a:latin typeface="Calibri" pitchFamily="34" charset="0"/>
              </a:rPr>
              <a:t>Correspondants photos</a:t>
            </a:r>
          </a:p>
        </p:txBody>
      </p:sp>
      <p:sp>
        <p:nvSpPr>
          <p:cNvPr id="27" name="Ellipse 26">
            <a:extLst>
              <a:ext uri="{FF2B5EF4-FFF2-40B4-BE49-F238E27FC236}">
                <a16:creationId xmlns:a16="http://schemas.microsoft.com/office/drawing/2014/main" id="{135D6CCD-9489-4261-B3BD-E9F1F8D2D334}"/>
              </a:ext>
            </a:extLst>
          </p:cNvPr>
          <p:cNvSpPr/>
          <p:nvPr/>
        </p:nvSpPr>
        <p:spPr>
          <a:xfrm>
            <a:off x="4046076" y="4596800"/>
            <a:ext cx="3550260" cy="929769"/>
          </a:xfrm>
          <a:prstGeom prst="ellipse">
            <a:avLst/>
          </a:prstGeom>
          <a:solidFill>
            <a:srgbClr val="EAE3D2">
              <a:alpha val="45000"/>
            </a:srgbClr>
          </a:solidFill>
          <a:ln w="19050">
            <a:solidFill>
              <a:srgbClr val="CBBA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651530" algn="l"/>
              </a:tabLst>
            </a:pPr>
            <a:r>
              <a:rPr lang="fr-FR" sz="1000" b="1" dirty="0">
                <a:solidFill>
                  <a:schemeClr val="tx2"/>
                </a:solidFill>
                <a:latin typeface="Calibri" pitchFamily="34" charset="0"/>
              </a:rPr>
              <a:t>Services administration, infrastructure et informatique, patrimoine et logistique</a:t>
            </a:r>
            <a:endParaRPr lang="fr-FR" sz="1000" b="1" dirty="0">
              <a:solidFill>
                <a:schemeClr val="tx1"/>
              </a:solidFill>
              <a:latin typeface="Calibri" pitchFamily="34" charset="0"/>
            </a:endParaRPr>
          </a:p>
        </p:txBody>
      </p:sp>
      <p:cxnSp>
        <p:nvCxnSpPr>
          <p:cNvPr id="31" name="Connecteur droit avec flèche 30">
            <a:extLst>
              <a:ext uri="{FF2B5EF4-FFF2-40B4-BE49-F238E27FC236}">
                <a16:creationId xmlns:a16="http://schemas.microsoft.com/office/drawing/2014/main" id="{99C3C74E-9355-45E4-A06A-00AA7D5A4594}"/>
              </a:ext>
            </a:extLst>
          </p:cNvPr>
          <p:cNvCxnSpPr>
            <a:cxnSpLocks/>
            <a:stCxn id="28" idx="5"/>
            <a:endCxn id="27" idx="1"/>
          </p:cNvCxnSpPr>
          <p:nvPr/>
        </p:nvCxnSpPr>
        <p:spPr bwMode="auto">
          <a:xfrm>
            <a:off x="2276199" y="3436079"/>
            <a:ext cx="2289801" cy="1296883"/>
          </a:xfrm>
          <a:prstGeom prst="straightConnector1">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3" name="Connecteur droit avec flèche 32">
            <a:extLst>
              <a:ext uri="{FF2B5EF4-FFF2-40B4-BE49-F238E27FC236}">
                <a16:creationId xmlns:a16="http://schemas.microsoft.com/office/drawing/2014/main" id="{07954458-988A-4E79-8A79-0F97D92C22CE}"/>
              </a:ext>
            </a:extLst>
          </p:cNvPr>
          <p:cNvCxnSpPr>
            <a:cxnSpLocks/>
            <a:endCxn id="25" idx="0"/>
          </p:cNvCxnSpPr>
          <p:nvPr/>
        </p:nvCxnSpPr>
        <p:spPr bwMode="auto">
          <a:xfrm flipH="1">
            <a:off x="1037474" y="3587840"/>
            <a:ext cx="150150" cy="970025"/>
          </a:xfrm>
          <a:prstGeom prst="straightConnector1">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4" name="Connecteur droit avec flèche 33">
            <a:extLst>
              <a:ext uri="{FF2B5EF4-FFF2-40B4-BE49-F238E27FC236}">
                <a16:creationId xmlns:a16="http://schemas.microsoft.com/office/drawing/2014/main" id="{7B630874-FB73-43F0-9DDD-E663C7B4FE2B}"/>
              </a:ext>
            </a:extLst>
          </p:cNvPr>
          <p:cNvCxnSpPr>
            <a:cxnSpLocks/>
          </p:cNvCxnSpPr>
          <p:nvPr/>
        </p:nvCxnSpPr>
        <p:spPr bwMode="auto">
          <a:xfrm>
            <a:off x="1423628" y="2041284"/>
            <a:ext cx="0" cy="510267"/>
          </a:xfrm>
          <a:prstGeom prst="straightConnector1">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7" name="Connecteur droit avec flèche 36">
            <a:extLst>
              <a:ext uri="{FF2B5EF4-FFF2-40B4-BE49-F238E27FC236}">
                <a16:creationId xmlns:a16="http://schemas.microsoft.com/office/drawing/2014/main" id="{D09A7212-946E-450A-9477-31276500D1A8}"/>
              </a:ext>
            </a:extLst>
          </p:cNvPr>
          <p:cNvCxnSpPr>
            <a:cxnSpLocks/>
            <a:stCxn id="28" idx="6"/>
          </p:cNvCxnSpPr>
          <p:nvPr/>
        </p:nvCxnSpPr>
        <p:spPr bwMode="auto">
          <a:xfrm flipV="1">
            <a:off x="2655919" y="2656662"/>
            <a:ext cx="1032392" cy="413034"/>
          </a:xfrm>
          <a:prstGeom prst="straightConnector1">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5" name="Connecteur droit avec flèche 54">
            <a:extLst>
              <a:ext uri="{FF2B5EF4-FFF2-40B4-BE49-F238E27FC236}">
                <a16:creationId xmlns:a16="http://schemas.microsoft.com/office/drawing/2014/main" id="{F30D28EE-FF40-448A-9D46-DD13FAF9984B}"/>
              </a:ext>
            </a:extLst>
          </p:cNvPr>
          <p:cNvCxnSpPr>
            <a:cxnSpLocks/>
          </p:cNvCxnSpPr>
          <p:nvPr/>
        </p:nvCxnSpPr>
        <p:spPr bwMode="auto">
          <a:xfrm>
            <a:off x="1796390" y="3572974"/>
            <a:ext cx="759386" cy="970025"/>
          </a:xfrm>
          <a:prstGeom prst="straightConnector1">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Date Placeholder 3">
            <a:extLst>
              <a:ext uri="{FF2B5EF4-FFF2-40B4-BE49-F238E27FC236}">
                <a16:creationId xmlns:a16="http://schemas.microsoft.com/office/drawing/2014/main" id="{86B27567-A877-40A3-AD6A-07EF58ACE402}"/>
              </a:ext>
            </a:extLst>
          </p:cNvPr>
          <p:cNvSpPr>
            <a:spLocks noGrp="1"/>
          </p:cNvSpPr>
          <p:nvPr>
            <p:ph type="dt" idx="10"/>
          </p:nvPr>
        </p:nvSpPr>
        <p:spPr>
          <a:xfrm>
            <a:off x="0" y="6472030"/>
            <a:ext cx="1619671" cy="385970"/>
          </a:xfrm>
        </p:spPr>
        <p:txBody>
          <a:bodyPr/>
          <a:lstStyle/>
          <a:p>
            <a:pPr>
              <a:defRPr/>
            </a:pPr>
            <a:r>
              <a:rPr lang="fr-FR" altLang="fr-FR" dirty="0"/>
              <a:t>23/01/2024 - SAS</a:t>
            </a:r>
          </a:p>
        </p:txBody>
      </p:sp>
      <p:sp>
        <p:nvSpPr>
          <p:cNvPr id="2" name="ZoneTexte 1">
            <a:extLst>
              <a:ext uri="{FF2B5EF4-FFF2-40B4-BE49-F238E27FC236}">
                <a16:creationId xmlns:a16="http://schemas.microsoft.com/office/drawing/2014/main" id="{2C84F197-1C2C-4AD0-BEDA-3FA4E5D08BC4}"/>
              </a:ext>
            </a:extLst>
          </p:cNvPr>
          <p:cNvSpPr txBox="1"/>
          <p:nvPr/>
        </p:nvSpPr>
        <p:spPr>
          <a:xfrm>
            <a:off x="6063411" y="5690372"/>
            <a:ext cx="2783021" cy="861774"/>
          </a:xfrm>
          <a:prstGeom prst="rect">
            <a:avLst/>
          </a:prstGeom>
          <a:noFill/>
        </p:spPr>
        <p:txBody>
          <a:bodyPr wrap="square" rtlCol="0">
            <a:spAutoFit/>
          </a:bodyPr>
          <a:lstStyle/>
          <a:p>
            <a:r>
              <a:rPr lang="fr-FR" sz="1000" dirty="0">
                <a:solidFill>
                  <a:schemeClr val="tx1"/>
                </a:solidFill>
                <a:latin typeface="+mj-lt"/>
              </a:rPr>
              <a:t>* Dans cette thématique, l’initiative de Chiara </a:t>
            </a:r>
            <a:r>
              <a:rPr lang="fr-FR" sz="1000" dirty="0" err="1">
                <a:solidFill>
                  <a:schemeClr val="tx1"/>
                </a:solidFill>
                <a:latin typeface="+mj-lt"/>
              </a:rPr>
              <a:t>Lastoria</a:t>
            </a:r>
            <a:r>
              <a:rPr lang="fr-FR" sz="1000" dirty="0">
                <a:solidFill>
                  <a:schemeClr val="tx1"/>
                </a:solidFill>
                <a:latin typeface="+mj-lt"/>
              </a:rPr>
              <a:t> et de </a:t>
            </a:r>
            <a:r>
              <a:rPr lang="fr-FR" sz="1000" dirty="0" err="1">
                <a:solidFill>
                  <a:schemeClr val="tx1"/>
                </a:solidFill>
                <a:latin typeface="+mj-lt"/>
              </a:rPr>
              <a:t>Dorothea</a:t>
            </a:r>
            <a:r>
              <a:rPr lang="fr-FR" sz="1000" dirty="0">
                <a:solidFill>
                  <a:schemeClr val="tx1"/>
                </a:solidFill>
                <a:latin typeface="+mj-lt"/>
              </a:rPr>
              <a:t> </a:t>
            </a:r>
            <a:r>
              <a:rPr lang="fr-FR" sz="1000" dirty="0" err="1">
                <a:solidFill>
                  <a:schemeClr val="tx1"/>
                </a:solidFill>
                <a:latin typeface="+mj-lt"/>
              </a:rPr>
              <a:t>vom</a:t>
            </a:r>
            <a:r>
              <a:rPr lang="fr-FR" sz="1000" dirty="0">
                <a:solidFill>
                  <a:schemeClr val="tx1"/>
                </a:solidFill>
                <a:latin typeface="+mj-lt"/>
              </a:rPr>
              <a:t> Bruch sur la place des femmes en science, débouchera probablement sur des actions de communication spécifiques</a:t>
            </a:r>
          </a:p>
        </p:txBody>
      </p:sp>
      <p:sp>
        <p:nvSpPr>
          <p:cNvPr id="3" name="Espace réservé du numéro de diapositive 2">
            <a:extLst>
              <a:ext uri="{FF2B5EF4-FFF2-40B4-BE49-F238E27FC236}">
                <a16:creationId xmlns:a16="http://schemas.microsoft.com/office/drawing/2014/main" id="{86FD0462-8A8D-4210-9C4F-83254D7D55F7}"/>
              </a:ext>
            </a:extLst>
          </p:cNvPr>
          <p:cNvSpPr>
            <a:spLocks noGrp="1"/>
          </p:cNvSpPr>
          <p:nvPr>
            <p:ph type="sldNum" idx="12"/>
          </p:nvPr>
        </p:nvSpPr>
        <p:spPr/>
        <p:txBody>
          <a:bodyPr/>
          <a:lstStyle/>
          <a:p>
            <a:pPr>
              <a:defRPr/>
            </a:pPr>
            <a:fld id="{73FCF931-5CF2-7942-92A9-AACEE2BC712C}" type="slidenum">
              <a:rPr lang="fr-FR" altLang="fr-FR" smtClean="0"/>
              <a:pPr>
                <a:defRPr/>
              </a:pPr>
              <a:t>3</a:t>
            </a:fld>
            <a:endParaRPr lang="fr-FR" alt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2051720"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27384"/>
            <a:ext cx="913264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Activités 2023 « grand public »</a:t>
            </a:r>
          </a:p>
        </p:txBody>
      </p:sp>
      <p:sp>
        <p:nvSpPr>
          <p:cNvPr id="20" name="ZoneTexte 19">
            <a:extLst>
              <a:ext uri="{FF2B5EF4-FFF2-40B4-BE49-F238E27FC236}">
                <a16:creationId xmlns:a16="http://schemas.microsoft.com/office/drawing/2014/main" id="{7E53C85F-F74D-496A-82D8-68A47B5D12BE}"/>
              </a:ext>
            </a:extLst>
          </p:cNvPr>
          <p:cNvSpPr txBox="1"/>
          <p:nvPr/>
        </p:nvSpPr>
        <p:spPr>
          <a:xfrm>
            <a:off x="199286" y="1438463"/>
            <a:ext cx="8424935" cy="615553"/>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Femmes de sciences</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8 mars, journée des </a:t>
            </a:r>
            <a:r>
              <a:rPr lang="fr-FR" sz="1600" dirty="0" err="1">
                <a:solidFill>
                  <a:srgbClr val="002060"/>
                </a:solidFill>
                <a:latin typeface="Calibri" panose="020F0502020204030204" pitchFamily="34" charset="0"/>
                <a:cs typeface="Calibri" panose="020F0502020204030204" pitchFamily="34" charset="0"/>
              </a:rPr>
              <a:t>coquilicots</a:t>
            </a:r>
            <a:endParaRPr lang="fr-FR" sz="1600" dirty="0">
              <a:solidFill>
                <a:srgbClr val="002060"/>
              </a:solidFill>
              <a:latin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id="{72C7679E-7945-4365-9CEA-755F1D455309}"/>
              </a:ext>
            </a:extLst>
          </p:cNvPr>
          <p:cNvSpPr txBox="1"/>
          <p:nvPr/>
        </p:nvSpPr>
        <p:spPr>
          <a:xfrm>
            <a:off x="213212" y="2283756"/>
            <a:ext cx="8963789" cy="615553"/>
          </a:xfrm>
          <a:prstGeom prst="rect">
            <a:avLst/>
          </a:prstGeom>
          <a:noFill/>
        </p:spPr>
        <p:txBody>
          <a:bodyPr wrap="square" rtlCol="0">
            <a:spAutoFit/>
          </a:bodyPr>
          <a:lstStyle/>
          <a:p>
            <a:pPr lvl="0" defTabSz="914400" eaLnBrk="1" fontAlgn="auto" hangingPunct="1">
              <a:spcBef>
                <a:spcPts val="0"/>
              </a:spcBef>
              <a:spcAft>
                <a:spcPts val="0"/>
              </a:spcAft>
              <a:defRPr/>
            </a:pPr>
            <a:r>
              <a:rPr lang="fr-FR" dirty="0" err="1">
                <a:solidFill>
                  <a:srgbClr val="00B0F0"/>
                </a:solidFill>
                <a:latin typeface="Calibri" panose="020F0502020204030204" pitchFamily="34" charset="0"/>
                <a:cs typeface="Calibri" panose="020F0502020204030204" pitchFamily="34" charset="0"/>
              </a:rPr>
              <a:t>Masterclasse</a:t>
            </a:r>
            <a:r>
              <a:rPr lang="fr-FR" dirty="0">
                <a:solidFill>
                  <a:srgbClr val="00B0F0"/>
                </a:solidFill>
                <a:latin typeface="Calibri" panose="020F0502020204030204" pitchFamily="34" charset="0"/>
                <a:cs typeface="Calibri" panose="020F0502020204030204" pitchFamily="34" charset="0"/>
              </a:rPr>
              <a:t> internationale de physique </a:t>
            </a:r>
          </a:p>
          <a:p>
            <a:pPr marL="1085850" lvl="1" indent="-342900" defTabSz="914400" eaLnBrk="1" fontAlgn="auto" hangingPunct="1">
              <a:spcBef>
                <a:spcPts val="0"/>
              </a:spcBef>
              <a:spcAft>
                <a:spcPts val="0"/>
              </a:spcAft>
              <a:buFont typeface="Wingdings" panose="05000000000000000000" pitchFamily="2" charset="2"/>
              <a:buChar char="Ø"/>
              <a:defRPr/>
            </a:pPr>
            <a:r>
              <a:rPr lang="fr-FR" sz="1600" dirty="0">
                <a:solidFill>
                  <a:srgbClr val="002060"/>
                </a:solidFill>
                <a:latin typeface="Calibri" panose="020F0502020204030204" pitchFamily="34" charset="0"/>
                <a:cs typeface="Calibri" panose="020F0502020204030204" pitchFamily="34" charset="0"/>
              </a:rPr>
              <a:t>23 mars, Belle II et 1 classe du lycée </a:t>
            </a:r>
            <a:r>
              <a:rPr lang="fr-FR" sz="1600" dirty="0" err="1">
                <a:solidFill>
                  <a:srgbClr val="002060"/>
                </a:solidFill>
                <a:latin typeface="Calibri" panose="020F0502020204030204" pitchFamily="34" charset="0"/>
                <a:cs typeface="Calibri" panose="020F0502020204030204" pitchFamily="34" charset="0"/>
              </a:rPr>
              <a:t>Montgrand</a:t>
            </a:r>
            <a:r>
              <a:rPr lang="fr-FR" sz="1600" dirty="0">
                <a:solidFill>
                  <a:srgbClr val="002060"/>
                </a:solidFill>
                <a:latin typeface="Calibri" panose="020F0502020204030204" pitchFamily="34" charset="0"/>
                <a:cs typeface="Calibri" panose="020F0502020204030204" pitchFamily="34" charset="0"/>
              </a:rPr>
              <a:t> de Marseille</a:t>
            </a:r>
          </a:p>
        </p:txBody>
      </p:sp>
      <p:sp>
        <p:nvSpPr>
          <p:cNvPr id="9" name="ZoneTexte 8">
            <a:extLst>
              <a:ext uri="{FF2B5EF4-FFF2-40B4-BE49-F238E27FC236}">
                <a16:creationId xmlns:a16="http://schemas.microsoft.com/office/drawing/2014/main" id="{00F0E32D-1973-40DF-8518-826EED0CD57B}"/>
              </a:ext>
            </a:extLst>
          </p:cNvPr>
          <p:cNvSpPr txBox="1"/>
          <p:nvPr/>
        </p:nvSpPr>
        <p:spPr>
          <a:xfrm>
            <a:off x="199287" y="5195850"/>
            <a:ext cx="8424935" cy="1354217"/>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Fête de la science, </a:t>
            </a:r>
            <a:r>
              <a:rPr lang="fr-FR" dirty="0">
                <a:solidFill>
                  <a:srgbClr val="00B0F0"/>
                </a:solidFill>
                <a:latin typeface="Calibri" panose="020F0502020204030204" pitchFamily="34" charset="0"/>
                <a:cs typeface="Calibri" panose="020F0502020204030204" pitchFamily="34" charset="0"/>
                <a:hlinkClick r:id="rId3"/>
              </a:rPr>
              <a:t>https://indico.in2p3.fr/event/27164/</a:t>
            </a: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r>
              <a:rPr lang="fr-FR" altLang="zh-CN" sz="1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Exposition au fort Napoléon de La Seyne-sur-Mer</a:t>
            </a:r>
          </a:p>
          <a:p>
            <a:pPr marL="1028700" lvl="1">
              <a:buFont typeface="Wingdings" panose="05000000000000000000" pitchFamily="2" charset="2"/>
              <a:buChar char="Ø"/>
            </a:pPr>
            <a:r>
              <a:rPr lang="fr-FR" altLang="zh-CN" sz="1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Village des sciences à Marseille</a:t>
            </a:r>
          </a:p>
          <a:p>
            <a:pPr marL="1028700" lvl="1">
              <a:buFont typeface="Wingdings" panose="05000000000000000000" pitchFamily="2" charset="2"/>
              <a:buChar char="Ø"/>
            </a:pPr>
            <a:r>
              <a:rPr lang="fr-FR" altLang="zh-CN" sz="1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Visite insolite du CNRS « </a:t>
            </a:r>
            <a:r>
              <a:rPr lang="fr-FR" altLang="zh-CN" sz="16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Cosmophonie</a:t>
            </a:r>
            <a:r>
              <a:rPr lang="fr-FR" altLang="zh-CN" sz="1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Bilan présenté en RG d’octobre : </a:t>
            </a:r>
            <a:r>
              <a:rPr lang="fr-FR" sz="1600" dirty="0">
                <a:solidFill>
                  <a:srgbClr val="B85808"/>
                </a:solidFill>
                <a:latin typeface="Calibri" panose="020F0502020204030204" pitchFamily="34" charset="0"/>
                <a:cs typeface="Calibri" panose="020F0502020204030204" pitchFamily="34" charset="0"/>
                <a:hlinkClick r:id="rId4"/>
              </a:rPr>
              <a:t>https://indico.in2p3.fr/event/27680/</a:t>
            </a:r>
            <a:endParaRPr lang="fr-FR" sz="1600" dirty="0">
              <a:solidFill>
                <a:srgbClr val="B85808"/>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50D903CA-2A96-4D00-8441-6C313E62CDAE}"/>
              </a:ext>
            </a:extLst>
          </p:cNvPr>
          <p:cNvSpPr txBox="1"/>
          <p:nvPr/>
        </p:nvSpPr>
        <p:spPr>
          <a:xfrm>
            <a:off x="231335" y="3702799"/>
            <a:ext cx="8963789" cy="615553"/>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Treize Minutes, </a:t>
            </a:r>
            <a:r>
              <a:rPr lang="fr-FR" sz="1400" dirty="0">
                <a:latin typeface="+mj-lt"/>
                <a:hlinkClick r:id="rId5"/>
              </a:rPr>
              <a:t>https://treize.lis-lab.fr/</a:t>
            </a:r>
            <a:endParaRPr lang="fr-FR" sz="1400" dirty="0">
              <a:solidFill>
                <a:srgbClr val="00B0F0"/>
              </a:solidFill>
              <a:latin typeface="+mj-lt"/>
              <a:cs typeface="Calibri" panose="020F0502020204030204" pitchFamily="34" charset="0"/>
            </a:endParaRPr>
          </a:p>
          <a:p>
            <a:pPr marL="1085850" lvl="1" indent="-34290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Edition 2023 en avril</a:t>
            </a:r>
          </a:p>
        </p:txBody>
      </p:sp>
      <p:sp>
        <p:nvSpPr>
          <p:cNvPr id="3" name="ZoneTexte 2">
            <a:extLst>
              <a:ext uri="{FF2B5EF4-FFF2-40B4-BE49-F238E27FC236}">
                <a16:creationId xmlns:a16="http://schemas.microsoft.com/office/drawing/2014/main" id="{2C039D30-BF12-4836-8818-C2E2B37A8BE7}"/>
              </a:ext>
            </a:extLst>
          </p:cNvPr>
          <p:cNvSpPr txBox="1"/>
          <p:nvPr/>
        </p:nvSpPr>
        <p:spPr>
          <a:xfrm>
            <a:off x="204002" y="2948653"/>
            <a:ext cx="8661491" cy="553998"/>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Cordées de la réussite ( à vérifier), </a:t>
            </a:r>
            <a:r>
              <a:rPr lang="fr-FR" dirty="0">
                <a:solidFill>
                  <a:srgbClr val="00B0F0"/>
                </a:solidFill>
                <a:latin typeface="Calibri" panose="020F0502020204030204" pitchFamily="34" charset="0"/>
                <a:cs typeface="Calibri" panose="020F0502020204030204" pitchFamily="34" charset="0"/>
                <a:hlinkClick r:id="rId6"/>
              </a:rPr>
              <a:t>https://indico.in2p3.fr/category/1101/</a:t>
            </a:r>
            <a:endParaRPr lang="fr-FR" dirty="0">
              <a:solidFill>
                <a:srgbClr val="00B0F0"/>
              </a:solidFill>
              <a:latin typeface="Calibri" panose="020F0502020204030204" pitchFamily="34" charset="0"/>
              <a:cs typeface="Calibri" panose="020F0502020204030204" pitchFamily="34" charset="0"/>
            </a:endParaRPr>
          </a:p>
          <a:p>
            <a:r>
              <a:rPr lang="fr-FR" sz="1200" dirty="0">
                <a:solidFill>
                  <a:srgbClr val="00B0F0"/>
                </a:solidFill>
                <a:latin typeface="+mj-lt"/>
              </a:rPr>
              <a:t>"Réussir avec les sciences" avec la région académique Provence-Alpes-Côte d'Azur et Aix-Marseille Université (tête de cordée)</a:t>
            </a:r>
          </a:p>
        </p:txBody>
      </p:sp>
      <p:sp>
        <p:nvSpPr>
          <p:cNvPr id="4" name="ZoneTexte 3">
            <a:extLst>
              <a:ext uri="{FF2B5EF4-FFF2-40B4-BE49-F238E27FC236}">
                <a16:creationId xmlns:a16="http://schemas.microsoft.com/office/drawing/2014/main" id="{8E45E63B-CED9-499C-A66C-8D45E1E20460}"/>
              </a:ext>
            </a:extLst>
          </p:cNvPr>
          <p:cNvSpPr txBox="1"/>
          <p:nvPr/>
        </p:nvSpPr>
        <p:spPr>
          <a:xfrm>
            <a:off x="243159" y="4415733"/>
            <a:ext cx="7662454" cy="830997"/>
          </a:xfrm>
          <a:prstGeom prst="rect">
            <a:avLst/>
          </a:prstGeom>
          <a:noFill/>
        </p:spPr>
        <p:txBody>
          <a:bodyPr wrap="square" rtlCol="0">
            <a:spAutoFit/>
          </a:bodyPr>
          <a:lstStyle/>
          <a:p>
            <a:r>
              <a:rPr lang="fr-FR" dirty="0">
                <a:solidFill>
                  <a:srgbClr val="00B0F0"/>
                </a:solidFill>
                <a:latin typeface="+mj-lt"/>
              </a:rPr>
              <a:t>Cycle de conférences du CPPM</a:t>
            </a:r>
          </a:p>
          <a:p>
            <a:pPr marL="1028700" lvl="1">
              <a:buFont typeface="Wingdings" panose="05000000000000000000" pitchFamily="2" charset="2"/>
              <a:buChar char="Ø"/>
            </a:pPr>
            <a:r>
              <a:rPr lang="fr-FR" sz="1600" dirty="0">
                <a:solidFill>
                  <a:srgbClr val="002060"/>
                </a:solidFill>
                <a:latin typeface="+mj-lt"/>
                <a:hlinkClick r:id="rId7"/>
              </a:rPr>
              <a:t>https://indico.in2p3.fr/category/263/</a:t>
            </a:r>
            <a:endParaRPr lang="fr-FR" sz="1600" dirty="0">
              <a:solidFill>
                <a:srgbClr val="002060"/>
              </a:solidFill>
              <a:latin typeface="+mj-lt"/>
            </a:endParaRPr>
          </a:p>
          <a:p>
            <a:pPr lvl="1" indent="0"/>
            <a:endParaRPr lang="fr-FR" sz="1400" dirty="0">
              <a:solidFill>
                <a:srgbClr val="002060"/>
              </a:solidFill>
              <a:latin typeface="+mj-lt"/>
            </a:endParaRPr>
          </a:p>
        </p:txBody>
      </p:sp>
      <p:sp>
        <p:nvSpPr>
          <p:cNvPr id="13" name="ZoneTexte 12">
            <a:extLst>
              <a:ext uri="{FF2B5EF4-FFF2-40B4-BE49-F238E27FC236}">
                <a16:creationId xmlns:a16="http://schemas.microsoft.com/office/drawing/2014/main" id="{746A6E90-D6CB-4D26-A3E4-1784C7A02DB1}"/>
              </a:ext>
            </a:extLst>
          </p:cNvPr>
          <p:cNvSpPr txBox="1"/>
          <p:nvPr/>
        </p:nvSpPr>
        <p:spPr>
          <a:xfrm>
            <a:off x="239123" y="459043"/>
            <a:ext cx="8424935" cy="861774"/>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Projet « présentation du labo destinée à des jeunes »</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Hafid a importé les informations pour qu’elles soient intégrées prochainement aux  pages externes de notre site web</a:t>
            </a:r>
          </a:p>
        </p:txBody>
      </p:sp>
      <p:sp>
        <p:nvSpPr>
          <p:cNvPr id="2" name="Espace réservé du numéro de diapositive 1">
            <a:extLst>
              <a:ext uri="{FF2B5EF4-FFF2-40B4-BE49-F238E27FC236}">
                <a16:creationId xmlns:a16="http://schemas.microsoft.com/office/drawing/2014/main" id="{9FC3AE3C-A40D-4322-812D-7579E06E1E36}"/>
              </a:ext>
            </a:extLst>
          </p:cNvPr>
          <p:cNvSpPr>
            <a:spLocks noGrp="1"/>
          </p:cNvSpPr>
          <p:nvPr>
            <p:ph type="sldNum" idx="12"/>
          </p:nvPr>
        </p:nvSpPr>
        <p:spPr/>
        <p:txBody>
          <a:bodyPr/>
          <a:lstStyle/>
          <a:p>
            <a:pPr>
              <a:defRPr/>
            </a:pPr>
            <a:fld id="{0A0FB817-97B8-4046-A94F-3C4AD34C55D3}" type="slidenum">
              <a:rPr lang="fr-FR" altLang="fr-FR" smtClean="0"/>
              <a:pPr>
                <a:defRPr/>
              </a:pPr>
              <a:t>30</a:t>
            </a:fld>
            <a:endParaRPr lang="fr-FR" altLang="fr-FR" dirty="0"/>
          </a:p>
        </p:txBody>
      </p:sp>
    </p:spTree>
    <p:extLst>
      <p:ext uri="{BB962C8B-B14F-4D97-AF65-F5344CB8AC3E}">
        <p14:creationId xmlns:p14="http://schemas.microsoft.com/office/powerpoint/2010/main" val="536802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763688"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11352" y="0"/>
            <a:ext cx="9132648"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Echos dans les médias</a:t>
            </a:r>
          </a:p>
        </p:txBody>
      </p:sp>
      <p:sp>
        <p:nvSpPr>
          <p:cNvPr id="6" name="ZoneTexte 5">
            <a:extLst>
              <a:ext uri="{FF2B5EF4-FFF2-40B4-BE49-F238E27FC236}">
                <a16:creationId xmlns:a16="http://schemas.microsoft.com/office/drawing/2014/main" id="{17E5F463-D362-4C54-B626-9D207D152D31}"/>
              </a:ext>
            </a:extLst>
          </p:cNvPr>
          <p:cNvSpPr txBox="1"/>
          <p:nvPr/>
        </p:nvSpPr>
        <p:spPr>
          <a:xfrm>
            <a:off x="15966" y="826845"/>
            <a:ext cx="9128034" cy="5724644"/>
          </a:xfrm>
          <a:prstGeom prst="rect">
            <a:avLst/>
          </a:prstGeom>
          <a:noFill/>
        </p:spPr>
        <p:txBody>
          <a:bodyPr wrap="square" rtlCol="0">
            <a:spAutoFit/>
          </a:bodyPr>
          <a:lstStyle/>
          <a:p>
            <a:pPr marL="0" lvl="2" indent="0" defTabSz="914400">
              <a:tabLst>
                <a:tab pos="0" algn="l"/>
                <a:tab pos="914400" algn="l"/>
              </a:tabLst>
            </a:pPr>
            <a:r>
              <a:rPr lang="fr-FR" sz="1200" dirty="0">
                <a:solidFill>
                  <a:srgbClr val="00B0F0"/>
                </a:solidFill>
                <a:cs typeface="Calibri" panose="020F0502020204030204" pitchFamily="34" charset="0"/>
                <a:hlinkClick r:id="rId3">
                  <a:extLst>
                    <a:ext uri="{A12FA001-AC4F-418D-AE19-62706E023703}">
                      <ahyp:hlinkClr xmlns:ahyp="http://schemas.microsoft.com/office/drawing/2018/hyperlinkcolor" val="tx"/>
                    </a:ext>
                  </a:extLst>
                </a:hlinkClick>
              </a:rPr>
              <a:t>https://www.cppm.in2p3.fr/internal/medias/</a:t>
            </a:r>
            <a:r>
              <a:rPr lang="fr-FR" sz="1200" dirty="0">
                <a:solidFill>
                  <a:srgbClr val="00B0F0"/>
                </a:solidFill>
                <a:cs typeface="Calibri" panose="020F0502020204030204" pitchFamily="34" charset="0"/>
              </a:rPr>
              <a:t> à mettre à jour par tous !</a:t>
            </a:r>
          </a:p>
          <a:p>
            <a:pPr marL="0" lvl="2" indent="0" defTabSz="914400">
              <a:tabLst>
                <a:tab pos="0" algn="l"/>
                <a:tab pos="914400" algn="l"/>
              </a:tabLst>
            </a:pPr>
            <a:endParaRPr lang="fr-FR" sz="1200" dirty="0">
              <a:solidFill>
                <a:srgbClr val="E46C0A"/>
              </a:solidFill>
              <a:latin typeface="+mn-lt"/>
              <a:ea typeface="SimSun" panose="02010600030101010101" pitchFamily="2" charset="-122"/>
              <a:cs typeface="Times New Roman" panose="02020603050405020304" pitchFamily="18" charset="0"/>
            </a:endParaRPr>
          </a:p>
          <a:p>
            <a:pPr marL="271463" lvl="2" indent="-271463" defTabSz="914400">
              <a:buFont typeface="Wingdings" panose="05000000000000000000" pitchFamily="2" charset="2"/>
              <a:buChar char="v"/>
              <a:tabLst>
                <a:tab pos="0" algn="l"/>
                <a:tab pos="914400" algn="l"/>
              </a:tabLst>
            </a:pPr>
            <a:endParaRPr lang="fr-FR" sz="1200" dirty="0">
              <a:solidFill>
                <a:srgbClr val="E46C0A"/>
              </a:solidFill>
              <a:latin typeface="+mn-lt"/>
              <a:ea typeface="SimSun" panose="02010600030101010101" pitchFamily="2" charset="-122"/>
              <a:cs typeface="Times New Roman" panose="02020603050405020304" pitchFamily="18" charset="0"/>
            </a:endParaRPr>
          </a:p>
          <a:p>
            <a:pPr marL="271463" lvl="2" indent="-271463" defTabSz="914400">
              <a:buFont typeface="Wingdings" panose="05000000000000000000" pitchFamily="2" charset="2"/>
              <a:buChar char="v"/>
              <a:tabLst>
                <a:tab pos="0" algn="l"/>
                <a:tab pos="914400" algn="l"/>
              </a:tabLst>
            </a:pPr>
            <a:endParaRPr lang="fr-FR" sz="1200" dirty="0">
              <a:solidFill>
                <a:srgbClr val="E46C0A"/>
              </a:solidFill>
              <a:latin typeface="+mn-lt"/>
              <a:ea typeface="SimSun" panose="02010600030101010101" pitchFamily="2" charset="-122"/>
              <a:cs typeface="Times New Roman" panose="02020603050405020304" pitchFamily="18" charset="0"/>
            </a:endParaRPr>
          </a:p>
          <a:p>
            <a:pPr marL="271463" lvl="2" indent="-271463" defTabSz="914400">
              <a:buFont typeface="Wingdings" panose="05000000000000000000" pitchFamily="2" charset="2"/>
              <a:buChar char="v"/>
              <a:tabLst>
                <a:tab pos="0" algn="l"/>
                <a:tab pos="914400" algn="l"/>
              </a:tabLst>
            </a:pPr>
            <a:r>
              <a:rPr lang="fr-FR" sz="1200" dirty="0">
                <a:solidFill>
                  <a:srgbClr val="E46C0A"/>
                </a:solidFill>
                <a:latin typeface="+mn-lt"/>
                <a:ea typeface="SimSun" panose="02010600030101010101" pitchFamily="2" charset="-122"/>
                <a:cs typeface="Times New Roman" panose="02020603050405020304" pitchFamily="18" charset="0"/>
              </a:rPr>
              <a:t>Euclid </a:t>
            </a:r>
            <a:endParaRPr lang="fr-FR" sz="1200" dirty="0">
              <a:solidFill>
                <a:srgbClr val="002060"/>
              </a:solidFill>
              <a:latin typeface="+mn-lt"/>
              <a:ea typeface="SimSun" panose="02010600030101010101" pitchFamily="2" charset="-122"/>
              <a:cs typeface="Times New Roman" panose="02020603050405020304" pitchFamily="18" charset="0"/>
            </a:endParaRPr>
          </a:p>
          <a:p>
            <a:pPr marL="804863" lvl="4" indent="-271463" defTabSz="914400">
              <a:buFont typeface="Wingdings" panose="05000000000000000000" pitchFamily="2" charset="2"/>
              <a:buChar char="v"/>
              <a:tabLst>
                <a:tab pos="0" algn="l"/>
                <a:tab pos="914400" algn="l"/>
              </a:tabLst>
            </a:pPr>
            <a:r>
              <a:rPr lang="fr-FR" sz="1200" dirty="0">
                <a:solidFill>
                  <a:srgbClr val="002060"/>
                </a:solidFill>
                <a:latin typeface="+mn-lt"/>
              </a:rPr>
              <a:t>REPORTAGE. A Cannes : une visite à Euclid, chasseur de matière noire :</a:t>
            </a:r>
            <a:br>
              <a:rPr lang="fr-FR" sz="1200" dirty="0">
                <a:latin typeface="+mn-lt"/>
              </a:rPr>
            </a:br>
            <a:r>
              <a:rPr lang="fr-FR" sz="1200" dirty="0">
                <a:latin typeface="+mn-lt"/>
                <a:hlinkClick r:id="rId4"/>
              </a:rPr>
              <a:t>https://www.ouest-france.fr/sciences/espace/reportage-a-cannes-une-visite-a-euclid-chasseur-de-matiere-noire-dd72af82-b28b-11ed-9424-745bc29e29f2</a:t>
            </a:r>
            <a:endParaRPr lang="fr-FR" sz="1200" dirty="0">
              <a:latin typeface="+mn-lt"/>
            </a:endParaRPr>
          </a:p>
          <a:p>
            <a:pPr marL="804863" lvl="4" indent="-271463" defTabSz="914400">
              <a:buFont typeface="Wingdings" panose="05000000000000000000" pitchFamily="2" charset="2"/>
              <a:buChar char="v"/>
              <a:tabLst>
                <a:tab pos="0" algn="l"/>
                <a:tab pos="914400" algn="l"/>
              </a:tabLst>
            </a:pPr>
            <a:r>
              <a:rPr lang="fr-FR" sz="1200" dirty="0">
                <a:solidFill>
                  <a:srgbClr val="002060"/>
                </a:solidFill>
                <a:latin typeface="+mn-lt"/>
              </a:rPr>
              <a:t>Euclid, la passionnante mission spatiale européenne à la recherche de la matière noire et de l’énergie noire : </a:t>
            </a:r>
            <a:r>
              <a:rPr lang="fr-FR" sz="1200" dirty="0">
                <a:latin typeface="+mn-lt"/>
                <a:hlinkClick r:id="rId5"/>
              </a:rPr>
              <a:t>https://www.20minutes.fr/sciences/4024905-20230225-euclid-passionnante-mission-spatiale-europeenne-recherche-matiere-noire-energie-noire</a:t>
            </a:r>
            <a:endParaRPr lang="fr-FR" sz="1200" dirty="0">
              <a:latin typeface="+mn-lt"/>
            </a:endParaRPr>
          </a:p>
          <a:p>
            <a:pPr marL="533400" lvl="4" indent="0" defTabSz="914400">
              <a:tabLst>
                <a:tab pos="0" algn="l"/>
                <a:tab pos="914400" algn="l"/>
              </a:tabLst>
            </a:pPr>
            <a:endParaRPr lang="fr-FR" sz="1200" dirty="0">
              <a:solidFill>
                <a:srgbClr val="002060"/>
              </a:solidFill>
              <a:latin typeface="+mn-lt"/>
              <a:ea typeface="SimSun" panose="02010600030101010101" pitchFamily="2" charset="-122"/>
              <a:cs typeface="Times New Roman" panose="02020603050405020304" pitchFamily="18" charset="0"/>
            </a:endParaRPr>
          </a:p>
          <a:p>
            <a:pPr marL="271463" lvl="4" indent="-271463" defTabSz="914400">
              <a:buFont typeface="Wingdings" panose="05000000000000000000" pitchFamily="2" charset="2"/>
              <a:buChar char="v"/>
              <a:tabLst>
                <a:tab pos="0" algn="l"/>
                <a:tab pos="914400" algn="l"/>
              </a:tabLst>
            </a:pPr>
            <a:r>
              <a:rPr lang="fr-FR" sz="1200" dirty="0">
                <a:solidFill>
                  <a:srgbClr val="E46C0A"/>
                </a:solidFill>
                <a:latin typeface="+mn-lt"/>
                <a:ea typeface="SimSun" panose="02010600030101010101" pitchFamily="2" charset="-122"/>
                <a:cs typeface="Times New Roman" panose="02020603050405020304" pitchFamily="18" charset="0"/>
              </a:rPr>
              <a:t>LSPM</a:t>
            </a:r>
          </a:p>
          <a:p>
            <a:pPr marL="728663" lvl="5" indent="-271463">
              <a:buFont typeface="Wingdings" panose="05000000000000000000" pitchFamily="2" charset="2"/>
              <a:buChar char="v"/>
              <a:tabLst>
                <a:tab pos="0" algn="l"/>
                <a:tab pos="914400" algn="l"/>
              </a:tabLst>
            </a:pPr>
            <a:r>
              <a:rPr lang="fr-FR" sz="1200" dirty="0">
                <a:solidFill>
                  <a:srgbClr val="002060"/>
                </a:solidFill>
                <a:latin typeface="+mn-lt"/>
                <a:ea typeface="SimSun" panose="02010600030101010101" pitchFamily="2" charset="-122"/>
                <a:cs typeface="Times New Roman" panose="02020603050405020304" pitchFamily="18" charset="0"/>
              </a:rPr>
              <a:t>La Provence, samedi 25 février : </a:t>
            </a:r>
            <a:r>
              <a:rPr lang="fr-FR" sz="1200" dirty="0">
                <a:solidFill>
                  <a:srgbClr val="002060"/>
                </a:solidFill>
                <a:latin typeface="+mn-lt"/>
                <a:ea typeface="SimSun" panose="02010600030101010101" pitchFamily="2" charset="-122"/>
                <a:cs typeface="Times New Roman" panose="02020603050405020304" pitchFamily="18" charset="0"/>
                <a:hlinkClick r:id="rId6"/>
              </a:rPr>
              <a:t>https://www.laprovence.com/article/region/1832568840724416/le-telescope-des-abysses-part-a-la-chasse-aux-neutrinos</a:t>
            </a:r>
            <a:endParaRPr lang="fr-FR" sz="1200" dirty="0">
              <a:solidFill>
                <a:srgbClr val="002060"/>
              </a:solidFill>
              <a:latin typeface="+mn-lt"/>
              <a:ea typeface="SimSun" panose="02010600030101010101" pitchFamily="2" charset="-122"/>
              <a:cs typeface="Times New Roman" panose="02020603050405020304" pitchFamily="18" charset="0"/>
            </a:endParaRPr>
          </a:p>
          <a:p>
            <a:pPr marL="728663" lvl="5" indent="-271463">
              <a:buFont typeface="Wingdings" panose="05000000000000000000" pitchFamily="2" charset="2"/>
              <a:buChar char="v"/>
              <a:tabLst>
                <a:tab pos="0" algn="l"/>
                <a:tab pos="914400" algn="l"/>
              </a:tabLst>
            </a:pPr>
            <a:r>
              <a:rPr lang="fr-FR" sz="1200" dirty="0">
                <a:solidFill>
                  <a:srgbClr val="002060"/>
                </a:solidFill>
                <a:latin typeface="+mn-lt"/>
                <a:ea typeface="SimSun" panose="02010600030101010101" pitchFamily="2" charset="-122"/>
                <a:cs typeface="Times New Roman" panose="02020603050405020304" pitchFamily="18" charset="0"/>
              </a:rPr>
              <a:t>La Marseillaise, lundi27 février : </a:t>
            </a:r>
            <a:r>
              <a:rPr lang="fr-FR" sz="1200" u="sng" dirty="0">
                <a:latin typeface="+mn-lt"/>
                <a:cs typeface="Calibri" panose="020F0502020204030204" pitchFamily="34" charset="0"/>
                <a:hlinkClick r:id="rId7"/>
              </a:rPr>
              <a:t>https://www.lamarseillaise.fr/societe/au-fond-de-la-mer-un-labo-perce-le-secret-des-neutrinos-AC13333452</a:t>
            </a:r>
            <a:r>
              <a:rPr lang="fr-FR" sz="1200" dirty="0">
                <a:latin typeface="+mn-lt"/>
              </a:rPr>
              <a:t> </a:t>
            </a:r>
            <a:endParaRPr lang="fr-FR" sz="1200" dirty="0">
              <a:solidFill>
                <a:srgbClr val="002060"/>
              </a:solidFill>
              <a:latin typeface="+mn-lt"/>
              <a:ea typeface="SimSun" panose="02010600030101010101" pitchFamily="2" charset="-122"/>
              <a:cs typeface="Times New Roman" panose="02020603050405020304" pitchFamily="18" charset="0"/>
            </a:endParaRPr>
          </a:p>
          <a:p>
            <a:pPr marL="728663" lvl="5" indent="-271463">
              <a:buFont typeface="Wingdings" panose="05000000000000000000" pitchFamily="2" charset="2"/>
              <a:buChar char="v"/>
              <a:tabLst>
                <a:tab pos="0" algn="l"/>
                <a:tab pos="914400" algn="l"/>
              </a:tabLst>
            </a:pPr>
            <a:r>
              <a:rPr lang="fr-FR" sz="1200" dirty="0">
                <a:solidFill>
                  <a:srgbClr val="002060"/>
                </a:solidFill>
                <a:latin typeface="+mn-lt"/>
                <a:ea typeface="SimSun" panose="02010600030101010101" pitchFamily="2" charset="-122"/>
                <a:cs typeface="Times New Roman" panose="02020603050405020304" pitchFamily="18" charset="0"/>
              </a:rPr>
              <a:t>Science &amp; Avenir, jeudi 2 mars : </a:t>
            </a:r>
            <a:r>
              <a:rPr lang="fr-FR" sz="1200" dirty="0">
                <a:solidFill>
                  <a:srgbClr val="002060"/>
                </a:solidFill>
                <a:latin typeface="+mn-lt"/>
                <a:ea typeface="SimSun" panose="02010600030101010101" pitchFamily="2" charset="-122"/>
                <a:cs typeface="Times New Roman" panose="02020603050405020304" pitchFamily="18" charset="0"/>
                <a:hlinkClick r:id="rId8"/>
              </a:rPr>
              <a:t>https://www.sciencesetavenir.fr/fondamental/a-2500-metres-de-profondeur-au-large-de-toulon-un-observatoire-unique_169636</a:t>
            </a:r>
            <a:endParaRPr lang="fr-FR" sz="1200" dirty="0">
              <a:solidFill>
                <a:srgbClr val="002060"/>
              </a:solidFill>
              <a:latin typeface="+mn-lt"/>
              <a:ea typeface="SimSun" panose="02010600030101010101" pitchFamily="2" charset="-122"/>
              <a:cs typeface="Times New Roman" panose="02020603050405020304" pitchFamily="18" charset="0"/>
            </a:endParaRPr>
          </a:p>
          <a:p>
            <a:pPr marL="728663" lvl="5" indent="-271463">
              <a:buFont typeface="Wingdings" panose="05000000000000000000" pitchFamily="2" charset="2"/>
              <a:buChar char="v"/>
              <a:tabLst>
                <a:tab pos="0" algn="l"/>
                <a:tab pos="914400" algn="l"/>
              </a:tabLst>
            </a:pPr>
            <a:r>
              <a:rPr lang="fr-FR" sz="1200" dirty="0">
                <a:solidFill>
                  <a:srgbClr val="002060"/>
                </a:solidFill>
                <a:latin typeface="+mn-lt"/>
                <a:ea typeface="SimSun" panose="02010600030101010101" pitchFamily="2" charset="-122"/>
                <a:cs typeface="Times New Roman" panose="02020603050405020304" pitchFamily="18" charset="0"/>
              </a:rPr>
              <a:t>20 minutes, mardi 28 février : </a:t>
            </a:r>
            <a:r>
              <a:rPr lang="fr-FR" sz="1200" dirty="0">
                <a:solidFill>
                  <a:srgbClr val="002060"/>
                </a:solidFill>
                <a:latin typeface="+mn-lt"/>
                <a:ea typeface="SimSun" panose="02010600030101010101" pitchFamily="2" charset="-122"/>
                <a:cs typeface="Times New Roman" panose="02020603050405020304" pitchFamily="18" charset="0"/>
                <a:hlinkClick r:id="rId9"/>
              </a:rPr>
              <a:t>https://actualite.20minutes.fr/sciences/4025691-20230228-marseille-telescope-taille-vieux-port-va-sonder-ciel-depuis-abysses</a:t>
            </a:r>
            <a:endParaRPr lang="fr-FR" sz="1200" dirty="0">
              <a:solidFill>
                <a:srgbClr val="002060"/>
              </a:solidFill>
              <a:latin typeface="+mn-lt"/>
              <a:ea typeface="SimSun" panose="02010600030101010101" pitchFamily="2" charset="-122"/>
              <a:cs typeface="Times New Roman" panose="02020603050405020304" pitchFamily="18" charset="0"/>
            </a:endParaRPr>
          </a:p>
          <a:p>
            <a:pPr marL="728663" lvl="5" indent="-271463">
              <a:buFont typeface="Wingdings" panose="05000000000000000000" pitchFamily="2" charset="2"/>
              <a:buChar char="v"/>
              <a:tabLst>
                <a:tab pos="0" algn="l"/>
                <a:tab pos="914400" algn="l"/>
              </a:tabLst>
            </a:pPr>
            <a:r>
              <a:rPr lang="fr-FR" sz="1200" dirty="0">
                <a:solidFill>
                  <a:srgbClr val="002060"/>
                </a:solidFill>
                <a:latin typeface="+mn-lt"/>
                <a:ea typeface="SimSun" panose="02010600030101010101" pitchFamily="2" charset="-122"/>
                <a:cs typeface="Times New Roman" panose="02020603050405020304" pitchFamily="18" charset="0"/>
              </a:rPr>
              <a:t>La Provence, vendredi 3 mars : </a:t>
            </a:r>
            <a:r>
              <a:rPr lang="fr-FR" sz="1200" dirty="0">
                <a:solidFill>
                  <a:srgbClr val="002060"/>
                </a:solidFill>
                <a:latin typeface="+mn-lt"/>
                <a:ea typeface="SimSun" panose="02010600030101010101" pitchFamily="2" charset="-122"/>
                <a:cs typeface="Times New Roman" panose="02020603050405020304" pitchFamily="18" charset="0"/>
                <a:hlinkClick r:id="rId10"/>
              </a:rPr>
              <a:t>https://www.laprovence.com/article/ecoplanete/1888333111042316/un-laboratoire-sous-marin-inaugure-sur-le-site-daix-marseille-universite</a:t>
            </a:r>
            <a:endParaRPr lang="fr-FR" sz="1200" dirty="0">
              <a:solidFill>
                <a:srgbClr val="002060"/>
              </a:solidFill>
              <a:latin typeface="+mn-lt"/>
              <a:ea typeface="SimSun" panose="02010600030101010101" pitchFamily="2" charset="-122"/>
              <a:cs typeface="Times New Roman" panose="02020603050405020304" pitchFamily="18" charset="0"/>
            </a:endParaRPr>
          </a:p>
          <a:p>
            <a:pPr marL="728663" lvl="5" indent="-271463">
              <a:buFont typeface="Wingdings" panose="05000000000000000000" pitchFamily="2" charset="2"/>
              <a:buChar char="v"/>
              <a:tabLst>
                <a:tab pos="0" algn="l"/>
                <a:tab pos="914400" algn="l"/>
              </a:tabLst>
            </a:pPr>
            <a:r>
              <a:rPr lang="fr-FR" sz="1200" dirty="0">
                <a:solidFill>
                  <a:srgbClr val="002060"/>
                </a:solidFill>
                <a:latin typeface="+mn-lt"/>
                <a:ea typeface="SimSun" panose="02010600030101010101" pitchFamily="2" charset="-122"/>
                <a:cs typeface="Times New Roman" panose="02020603050405020304" pitchFamily="18" charset="0"/>
              </a:rPr>
              <a:t>Grand Luminy Technopôle : </a:t>
            </a:r>
            <a:r>
              <a:rPr lang="fr-FR" sz="1200" dirty="0">
                <a:solidFill>
                  <a:srgbClr val="002060"/>
                </a:solidFill>
                <a:latin typeface="+mn-lt"/>
                <a:ea typeface="SimSun" panose="02010600030101010101" pitchFamily="2" charset="-122"/>
                <a:cs typeface="Times New Roman" panose="02020603050405020304" pitchFamily="18" charset="0"/>
                <a:hlinkClick r:id="rId11"/>
              </a:rPr>
              <a:t>https://www.youtube.com/watch?v=0LxuD0T8QLA</a:t>
            </a:r>
            <a:endParaRPr lang="fr-FR" sz="1200" dirty="0">
              <a:solidFill>
                <a:srgbClr val="002060"/>
              </a:solidFill>
              <a:latin typeface="+mn-lt"/>
              <a:ea typeface="SimSun" panose="02010600030101010101" pitchFamily="2" charset="-122"/>
              <a:cs typeface="Times New Roman" panose="02020603050405020304" pitchFamily="18" charset="0"/>
            </a:endParaRPr>
          </a:p>
          <a:p>
            <a:pPr marL="728663" lvl="5" indent="-271463">
              <a:buFont typeface="Wingdings" panose="05000000000000000000" pitchFamily="2" charset="2"/>
              <a:buChar char="v"/>
              <a:tabLst>
                <a:tab pos="0" algn="l"/>
                <a:tab pos="914400" algn="l"/>
              </a:tabLst>
            </a:pPr>
            <a:r>
              <a:rPr lang="fr-FR" sz="1200" dirty="0" err="1">
                <a:solidFill>
                  <a:srgbClr val="002060"/>
                </a:solidFill>
                <a:latin typeface="+mn-lt"/>
                <a:ea typeface="SimSun" panose="02010600030101010101" pitchFamily="2" charset="-122"/>
                <a:cs typeface="Times New Roman" panose="02020603050405020304" pitchFamily="18" charset="0"/>
              </a:rPr>
              <a:t>EchoSciences</a:t>
            </a:r>
            <a:r>
              <a:rPr lang="fr-FR" sz="1200" dirty="0">
                <a:solidFill>
                  <a:srgbClr val="002060"/>
                </a:solidFill>
                <a:latin typeface="+mn-lt"/>
                <a:ea typeface="SimSun" panose="02010600030101010101" pitchFamily="2" charset="-122"/>
                <a:cs typeface="Times New Roman" panose="02020603050405020304" pitchFamily="18" charset="0"/>
              </a:rPr>
              <a:t> Sud Paca (2 vidéos) : </a:t>
            </a:r>
            <a:r>
              <a:rPr lang="fr-FR" sz="1200" dirty="0">
                <a:solidFill>
                  <a:srgbClr val="002060"/>
                </a:solidFill>
                <a:latin typeface="+mn-lt"/>
                <a:ea typeface="SimSun" panose="02010600030101010101" pitchFamily="2" charset="-122"/>
                <a:cs typeface="Times New Roman" panose="02020603050405020304" pitchFamily="18" charset="0"/>
                <a:hlinkClick r:id="rId12"/>
              </a:rPr>
              <a:t>https://www.echosciences-paca.fr/communautes/videos/articles/video-echoscientifique-n-26</a:t>
            </a:r>
            <a:endParaRPr lang="fr-FR" sz="1200" dirty="0">
              <a:solidFill>
                <a:srgbClr val="002060"/>
              </a:solidFill>
              <a:latin typeface="+mn-lt"/>
              <a:ea typeface="SimSun" panose="02010600030101010101" pitchFamily="2" charset="-122"/>
              <a:cs typeface="Times New Roman" panose="02020603050405020304" pitchFamily="18" charset="0"/>
            </a:endParaRPr>
          </a:p>
          <a:p>
            <a:endParaRPr lang="fr-FR" dirty="0">
              <a:solidFill>
                <a:srgbClr val="00B0F0"/>
              </a:solidFill>
              <a:latin typeface="+mn-lt"/>
              <a:cs typeface="Calibri" panose="020F0502020204030204" pitchFamily="34" charset="0"/>
            </a:endParaRPr>
          </a:p>
          <a:p>
            <a:endParaRPr lang="fr-FR" dirty="0">
              <a:solidFill>
                <a:srgbClr val="00B0F0"/>
              </a:solidFill>
              <a:latin typeface="+mn-lt"/>
              <a:cs typeface="Calibri" panose="020F0502020204030204" pitchFamily="34" charset="0"/>
            </a:endParaRPr>
          </a:p>
          <a:p>
            <a:pPr lvl="1" indent="0"/>
            <a:endParaRPr lang="fr-FR" sz="1600" dirty="0">
              <a:solidFill>
                <a:srgbClr val="002060"/>
              </a:solidFill>
              <a:latin typeface="Calibri" panose="020F0502020204030204" pitchFamily="34" charset="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343573EA-83C5-40EA-BD7D-DF0EF9863D24}"/>
              </a:ext>
            </a:extLst>
          </p:cNvPr>
          <p:cNvSpPr>
            <a:spLocks noGrp="1"/>
          </p:cNvSpPr>
          <p:nvPr>
            <p:ph type="sldNum" idx="12"/>
          </p:nvPr>
        </p:nvSpPr>
        <p:spPr/>
        <p:txBody>
          <a:bodyPr/>
          <a:lstStyle/>
          <a:p>
            <a:pPr>
              <a:defRPr/>
            </a:pPr>
            <a:fld id="{0A0FB817-97B8-4046-A94F-3C4AD34C55D3}" type="slidenum">
              <a:rPr lang="fr-FR" altLang="fr-FR" smtClean="0"/>
              <a:pPr>
                <a:defRPr/>
              </a:pPr>
              <a:t>31</a:t>
            </a:fld>
            <a:endParaRPr lang="fr-FR" altLang="fr-FR" dirty="0"/>
          </a:p>
        </p:txBody>
      </p:sp>
    </p:spTree>
    <p:extLst>
      <p:ext uri="{BB962C8B-B14F-4D97-AF65-F5344CB8AC3E}">
        <p14:creationId xmlns:p14="http://schemas.microsoft.com/office/powerpoint/2010/main" val="1465767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E379E1E-32AC-444D-A54B-39A871C436BF}"/>
              </a:ext>
            </a:extLst>
          </p:cNvPr>
          <p:cNvPicPr>
            <a:picLocks noChangeAspect="1"/>
          </p:cNvPicPr>
          <p:nvPr/>
        </p:nvPicPr>
        <p:blipFill>
          <a:blip r:embed="rId2"/>
          <a:stretch>
            <a:fillRect/>
          </a:stretch>
        </p:blipFill>
        <p:spPr>
          <a:xfrm>
            <a:off x="6303793" y="1121094"/>
            <a:ext cx="2734561" cy="4092665"/>
          </a:xfrm>
          <a:prstGeom prst="rect">
            <a:avLst/>
          </a:prstGeom>
        </p:spPr>
      </p:pic>
      <p:pic>
        <p:nvPicPr>
          <p:cNvPr id="5" name="Image 4">
            <a:extLst>
              <a:ext uri="{FF2B5EF4-FFF2-40B4-BE49-F238E27FC236}">
                <a16:creationId xmlns:a16="http://schemas.microsoft.com/office/drawing/2014/main" id="{856C04CA-ADFE-451C-9A21-8A5236CC8384}"/>
              </a:ext>
            </a:extLst>
          </p:cNvPr>
          <p:cNvPicPr>
            <a:picLocks noChangeAspect="1"/>
          </p:cNvPicPr>
          <p:nvPr/>
        </p:nvPicPr>
        <p:blipFill>
          <a:blip r:embed="rId3"/>
          <a:stretch>
            <a:fillRect/>
          </a:stretch>
        </p:blipFill>
        <p:spPr>
          <a:xfrm>
            <a:off x="7671074" y="0"/>
            <a:ext cx="1466348" cy="1412776"/>
          </a:xfrm>
          <a:prstGeom prst="rect">
            <a:avLst/>
          </a:prstGeom>
        </p:spPr>
      </p:pic>
      <p:pic>
        <p:nvPicPr>
          <p:cNvPr id="8" name="Image 7">
            <a:extLst>
              <a:ext uri="{FF2B5EF4-FFF2-40B4-BE49-F238E27FC236}">
                <a16:creationId xmlns:a16="http://schemas.microsoft.com/office/drawing/2014/main" id="{C82D0903-1FDA-42E8-990F-DE6ED5BF9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51240"/>
            <a:ext cx="1352939" cy="537858"/>
          </a:xfrm>
          <a:prstGeom prst="rect">
            <a:avLst/>
          </a:prstGeom>
        </p:spPr>
      </p:pic>
      <p:sp>
        <p:nvSpPr>
          <p:cNvPr id="10" name="ZoneTexte 9">
            <a:extLst>
              <a:ext uri="{FF2B5EF4-FFF2-40B4-BE49-F238E27FC236}">
                <a16:creationId xmlns:a16="http://schemas.microsoft.com/office/drawing/2014/main" id="{AB830AD7-9CF9-4759-8189-B3D16EFC1591}"/>
              </a:ext>
            </a:extLst>
          </p:cNvPr>
          <p:cNvSpPr txBox="1"/>
          <p:nvPr/>
        </p:nvSpPr>
        <p:spPr>
          <a:xfrm>
            <a:off x="-36512" y="790545"/>
            <a:ext cx="9172446" cy="584775"/>
          </a:xfrm>
          <a:prstGeom prst="rect">
            <a:avLst/>
          </a:prstGeom>
          <a:noFill/>
        </p:spPr>
        <p:txBody>
          <a:bodyPr wrap="square" rtlCol="0">
            <a:spAutoFit/>
          </a:bodyPr>
          <a:lstStyle/>
          <a:p>
            <a:pPr algn="ctr"/>
            <a:r>
              <a:rPr lang="fr-FR" sz="3200" dirty="0">
                <a:solidFill>
                  <a:srgbClr val="0033FF"/>
                </a:solidFill>
                <a:latin typeface="Calibri" panose="020F0502020204030204" pitchFamily="34" charset="0"/>
                <a:cs typeface="Calibri" panose="020F0502020204030204" pitchFamily="34" charset="0"/>
              </a:rPr>
              <a:t>Retombées presse Marseille</a:t>
            </a:r>
          </a:p>
        </p:txBody>
      </p:sp>
      <p:pic>
        <p:nvPicPr>
          <p:cNvPr id="2" name="Image 1">
            <a:extLst>
              <a:ext uri="{FF2B5EF4-FFF2-40B4-BE49-F238E27FC236}">
                <a16:creationId xmlns:a16="http://schemas.microsoft.com/office/drawing/2014/main" id="{6DE24998-743B-4101-93F6-B3DCA33ED129}"/>
              </a:ext>
            </a:extLst>
          </p:cNvPr>
          <p:cNvPicPr>
            <a:picLocks noChangeAspect="1"/>
          </p:cNvPicPr>
          <p:nvPr/>
        </p:nvPicPr>
        <p:blipFill>
          <a:blip r:embed="rId5"/>
          <a:stretch>
            <a:fillRect/>
          </a:stretch>
        </p:blipFill>
        <p:spPr>
          <a:xfrm>
            <a:off x="253059" y="2485523"/>
            <a:ext cx="3250868" cy="2738124"/>
          </a:xfrm>
          <a:prstGeom prst="rect">
            <a:avLst/>
          </a:prstGeom>
        </p:spPr>
      </p:pic>
      <p:pic>
        <p:nvPicPr>
          <p:cNvPr id="3" name="Image 2">
            <a:extLst>
              <a:ext uri="{FF2B5EF4-FFF2-40B4-BE49-F238E27FC236}">
                <a16:creationId xmlns:a16="http://schemas.microsoft.com/office/drawing/2014/main" id="{E66D9858-3632-4E22-BE65-ADD4F3C09AB8}"/>
              </a:ext>
            </a:extLst>
          </p:cNvPr>
          <p:cNvPicPr>
            <a:picLocks noChangeAspect="1"/>
          </p:cNvPicPr>
          <p:nvPr/>
        </p:nvPicPr>
        <p:blipFill>
          <a:blip r:embed="rId6"/>
          <a:stretch>
            <a:fillRect/>
          </a:stretch>
        </p:blipFill>
        <p:spPr>
          <a:xfrm>
            <a:off x="3668808" y="1551239"/>
            <a:ext cx="2470104" cy="3672408"/>
          </a:xfrm>
          <a:prstGeom prst="rect">
            <a:avLst/>
          </a:prstGeom>
        </p:spPr>
      </p:pic>
    </p:spTree>
    <p:extLst>
      <p:ext uri="{BB962C8B-B14F-4D97-AF65-F5344CB8AC3E}">
        <p14:creationId xmlns:p14="http://schemas.microsoft.com/office/powerpoint/2010/main" val="3391557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1DA931-6A0A-4119-BA5F-52624A685143}"/>
              </a:ext>
            </a:extLst>
          </p:cNvPr>
          <p:cNvSpPr>
            <a:spLocks noGrp="1"/>
          </p:cNvSpPr>
          <p:nvPr>
            <p:ph type="title"/>
          </p:nvPr>
        </p:nvSpPr>
        <p:spPr>
          <a:xfrm>
            <a:off x="0" y="2852936"/>
            <a:ext cx="9180512" cy="1224136"/>
          </a:xfrm>
        </p:spPr>
        <p:txBody>
          <a:bodyPr/>
          <a:lstStyle/>
          <a:p>
            <a:r>
              <a:rPr lang="fr-FR" dirty="0"/>
              <a:t>En 2024</a:t>
            </a:r>
            <a:br>
              <a:rPr lang="fr-FR" dirty="0"/>
            </a:br>
            <a:endParaRPr lang="fr-FR" sz="2400" dirty="0">
              <a:solidFill>
                <a:srgbClr val="B85808"/>
              </a:solidFill>
            </a:endParaRPr>
          </a:p>
        </p:txBody>
      </p:sp>
      <p:sp>
        <p:nvSpPr>
          <p:cNvPr id="6" name="Date Placeholder 3">
            <a:extLst>
              <a:ext uri="{FF2B5EF4-FFF2-40B4-BE49-F238E27FC236}">
                <a16:creationId xmlns:a16="http://schemas.microsoft.com/office/drawing/2014/main" id="{357F896E-2550-4CBE-BB47-0C359B414403}"/>
              </a:ext>
            </a:extLst>
          </p:cNvPr>
          <p:cNvSpPr>
            <a:spLocks noGrp="1"/>
          </p:cNvSpPr>
          <p:nvPr>
            <p:ph type="dt" idx="10"/>
          </p:nvPr>
        </p:nvSpPr>
        <p:spPr>
          <a:xfrm>
            <a:off x="0" y="6472030"/>
            <a:ext cx="1691680" cy="385970"/>
          </a:xfrm>
        </p:spPr>
        <p:txBody>
          <a:bodyPr/>
          <a:lstStyle/>
          <a:p>
            <a:pPr>
              <a:defRPr/>
            </a:pPr>
            <a:r>
              <a:rPr lang="fr-FR" altLang="fr-FR" dirty="0"/>
              <a:t>23/01/2024 - SAS</a:t>
            </a:r>
          </a:p>
        </p:txBody>
      </p:sp>
      <p:sp>
        <p:nvSpPr>
          <p:cNvPr id="3" name="Espace réservé du numéro de diapositive 2">
            <a:extLst>
              <a:ext uri="{FF2B5EF4-FFF2-40B4-BE49-F238E27FC236}">
                <a16:creationId xmlns:a16="http://schemas.microsoft.com/office/drawing/2014/main" id="{C227B07A-E4F4-4356-9819-19CF505451C5}"/>
              </a:ext>
            </a:extLst>
          </p:cNvPr>
          <p:cNvSpPr>
            <a:spLocks noGrp="1"/>
          </p:cNvSpPr>
          <p:nvPr>
            <p:ph type="sldNum" idx="12"/>
          </p:nvPr>
        </p:nvSpPr>
        <p:spPr/>
        <p:txBody>
          <a:bodyPr/>
          <a:lstStyle/>
          <a:p>
            <a:pPr>
              <a:defRPr/>
            </a:pPr>
            <a:fld id="{0A0FB817-97B8-4046-A94F-3C4AD34C55D3}" type="slidenum">
              <a:rPr lang="fr-FR" altLang="fr-FR" smtClean="0"/>
              <a:pPr>
                <a:defRPr/>
              </a:pPr>
              <a:t>33</a:t>
            </a:fld>
            <a:endParaRPr lang="fr-FR" altLang="fr-FR" dirty="0"/>
          </a:p>
        </p:txBody>
      </p:sp>
    </p:spTree>
    <p:extLst>
      <p:ext uri="{BB962C8B-B14F-4D97-AF65-F5344CB8AC3E}">
        <p14:creationId xmlns:p14="http://schemas.microsoft.com/office/powerpoint/2010/main" val="244578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4B5773-9DB6-484F-A517-B6D928DCF565}"/>
              </a:ext>
            </a:extLst>
          </p:cNvPr>
          <p:cNvSpPr>
            <a:spLocks noGrp="1"/>
          </p:cNvSpPr>
          <p:nvPr>
            <p:ph type="title"/>
          </p:nvPr>
        </p:nvSpPr>
        <p:spPr>
          <a:xfrm>
            <a:off x="-4693" y="0"/>
            <a:ext cx="9144000" cy="706090"/>
          </a:xfrm>
        </p:spPr>
        <p:txBody>
          <a:bodyPr/>
          <a:lstStyle/>
          <a:p>
            <a:r>
              <a:rPr lang="fr-FR" sz="2800" dirty="0">
                <a:solidFill>
                  <a:srgbClr val="B85808"/>
                </a:solidFill>
              </a:rPr>
              <a:t>Communication sur les projets</a:t>
            </a:r>
          </a:p>
        </p:txBody>
      </p:sp>
      <p:sp>
        <p:nvSpPr>
          <p:cNvPr id="6" name="ZoneTexte 5">
            <a:extLst>
              <a:ext uri="{FF2B5EF4-FFF2-40B4-BE49-F238E27FC236}">
                <a16:creationId xmlns:a16="http://schemas.microsoft.com/office/drawing/2014/main" id="{B487A70C-E8FC-45FF-8749-2BA32FE81678}"/>
              </a:ext>
            </a:extLst>
          </p:cNvPr>
          <p:cNvSpPr txBox="1"/>
          <p:nvPr/>
        </p:nvSpPr>
        <p:spPr>
          <a:xfrm>
            <a:off x="0" y="741473"/>
            <a:ext cx="9144000" cy="5262979"/>
          </a:xfrm>
          <a:prstGeom prst="rect">
            <a:avLst/>
          </a:prstGeom>
          <a:noFill/>
        </p:spPr>
        <p:txBody>
          <a:bodyPr wrap="square" rtlCol="0">
            <a:spAutoFit/>
          </a:bodyPr>
          <a:lstStyle/>
          <a:p>
            <a:r>
              <a:rPr lang="fr-FR" sz="2400" dirty="0">
                <a:solidFill>
                  <a:srgbClr val="00B0F0"/>
                </a:solidFill>
                <a:latin typeface="Calibri" panose="020F0502020204030204" pitchFamily="34" charset="0"/>
                <a:cs typeface="Calibri" panose="020F0502020204030204" pitchFamily="34" charset="0"/>
              </a:rPr>
              <a:t>Faits marquants ou principaux jalons </a:t>
            </a:r>
            <a:r>
              <a:rPr lang="fr-FR" sz="1200" dirty="0">
                <a:solidFill>
                  <a:srgbClr val="B85808"/>
                </a:solidFill>
                <a:latin typeface="Calibri" panose="020F0502020204030204" pitchFamily="34" charset="0"/>
                <a:cs typeface="Calibri" panose="020F0502020204030204" pitchFamily="34" charset="0"/>
              </a:rPr>
              <a:t>(Quoi ? Quand ? Explications et illustrations !)</a:t>
            </a:r>
          </a:p>
          <a:p>
            <a:pPr marL="1028700" lvl="1">
              <a:buFont typeface="Wingdings" panose="05000000000000000000" pitchFamily="2" charset="2"/>
              <a:buChar char="Ø"/>
            </a:pPr>
            <a:endParaRPr lang="fr-FR" sz="1600" dirty="0">
              <a:solidFill>
                <a:srgbClr val="00206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2024-2026 : démarrage de la prise de données de grandes expériences construites avec une forte implication du CPPM : CTA, LSST, Euclid, </a:t>
            </a:r>
            <a:r>
              <a:rPr lang="fr-FR" sz="1600" dirty="0" err="1">
                <a:solidFill>
                  <a:srgbClr val="002060"/>
                </a:solidFill>
                <a:latin typeface="Calibri" panose="020F0502020204030204" pitchFamily="34" charset="0"/>
                <a:cs typeface="Calibri" panose="020F0502020204030204" pitchFamily="34" charset="0"/>
              </a:rPr>
              <a:t>DarkSide</a:t>
            </a:r>
            <a:endParaRPr lang="fr-FR" sz="1600" dirty="0">
              <a:solidFill>
                <a:srgbClr val="002060"/>
              </a:solidFill>
              <a:latin typeface="Calibri" panose="020F0502020204030204" pitchFamily="34" charset="0"/>
              <a:cs typeface="Calibri" panose="020F0502020204030204" pitchFamily="34" charset="0"/>
            </a:endParaRPr>
          </a:p>
          <a:p>
            <a:pPr marL="1428750" lvl="2">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SVOM, le 24 juin 2024</a:t>
            </a:r>
          </a:p>
          <a:p>
            <a:pPr marL="1428750" lvl="2">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Colibri, en septembre 2024</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2025 : </a:t>
            </a:r>
          </a:p>
          <a:p>
            <a:pPr marL="1428750" lvl="2">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UNOC </a:t>
            </a:r>
            <a:r>
              <a:rPr lang="fr-FR" sz="1400" dirty="0">
                <a:solidFill>
                  <a:srgbClr val="002060"/>
                </a:solidFill>
                <a:latin typeface="+mj-lt"/>
                <a:cs typeface="Calibri" panose="020F0502020204030204" pitchFamily="34" charset="0"/>
              </a:rPr>
              <a:t>(</a:t>
            </a:r>
            <a:r>
              <a:rPr lang="fr-FR" sz="1400" dirty="0">
                <a:solidFill>
                  <a:srgbClr val="002060"/>
                </a:solidFill>
                <a:latin typeface="+mj-lt"/>
              </a:rPr>
              <a:t>Conférence des Nations Unies sur l'Océan)</a:t>
            </a:r>
            <a:r>
              <a:rPr lang="fr-FR" sz="1600" dirty="0">
                <a:solidFill>
                  <a:srgbClr val="002060"/>
                </a:solidFill>
                <a:latin typeface="Calibri" panose="020F0502020204030204" pitchFamily="34" charset="0"/>
                <a:cs typeface="Calibri" panose="020F0502020204030204" pitchFamily="34" charset="0"/>
              </a:rPr>
              <a:t> à Nice</a:t>
            </a:r>
          </a:p>
          <a:p>
            <a:pPr marL="1428750" lvl="2">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EPS-HEP </a:t>
            </a:r>
            <a:r>
              <a:rPr lang="fr-FR" sz="1400" dirty="0">
                <a:solidFill>
                  <a:srgbClr val="002060"/>
                </a:solidFill>
                <a:latin typeface="+mj-lt"/>
                <a:cs typeface="Calibri" panose="020F0502020204030204" pitchFamily="34" charset="0"/>
              </a:rPr>
              <a:t>(</a:t>
            </a:r>
            <a:r>
              <a:rPr lang="en-US" sz="1400" dirty="0">
                <a:solidFill>
                  <a:srgbClr val="002060"/>
                </a:solidFill>
                <a:latin typeface="+mj-lt"/>
              </a:rPr>
              <a:t>European Physical Society Conference on High Energy Physics) </a:t>
            </a:r>
            <a:r>
              <a:rPr lang="fr-FR" sz="1600" dirty="0">
                <a:solidFill>
                  <a:srgbClr val="002060"/>
                </a:solidFill>
                <a:latin typeface="+mj-lt"/>
                <a:cs typeface="Calibri" panose="020F0502020204030204" pitchFamily="34" charset="0"/>
              </a:rPr>
              <a:t>à Marseille</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2028 : démarrage de la deuxième phase du programme LHC avec une forte implication du CPPM dans les programmes de jouvence des expériences ATLAS et </a:t>
            </a:r>
            <a:r>
              <a:rPr lang="fr-FR" sz="1600" dirty="0" err="1">
                <a:solidFill>
                  <a:srgbClr val="002060"/>
                </a:solidFill>
                <a:latin typeface="Calibri" panose="020F0502020204030204" pitchFamily="34" charset="0"/>
                <a:cs typeface="Calibri" panose="020F0502020204030204" pitchFamily="34" charset="0"/>
              </a:rPr>
              <a:t>LHCb</a:t>
            </a:r>
            <a:endParaRPr lang="fr-FR" sz="1600" dirty="0">
              <a:solidFill>
                <a:srgbClr val="002060"/>
              </a:solidFill>
              <a:latin typeface="Calibri" panose="020F0502020204030204" pitchFamily="34" charset="0"/>
              <a:cs typeface="Calibri" panose="020F0502020204030204" pitchFamily="34" charset="0"/>
            </a:endParaRPr>
          </a:p>
          <a:p>
            <a:pPr marL="717550"/>
            <a:r>
              <a:rPr lang="fr-FR" sz="1600" dirty="0">
                <a:solidFill>
                  <a:srgbClr val="B85808"/>
                </a:solidFill>
                <a:latin typeface="Calibri" panose="020F0502020204030204" pitchFamily="34" charset="0"/>
                <a:cs typeface="Calibri" panose="020F0502020204030204" pitchFamily="34" charset="0"/>
                <a:sym typeface="Wingdings" panose="05000000000000000000" pitchFamily="2" charset="2"/>
              </a:rPr>
              <a:t> Autres événements ? </a:t>
            </a:r>
            <a:r>
              <a:rPr lang="fr-FR" sz="1200" dirty="0">
                <a:solidFill>
                  <a:srgbClr val="B85808"/>
                </a:solidFill>
                <a:latin typeface="Calibri" panose="020F0502020204030204" pitchFamily="34" charset="0"/>
                <a:cs typeface="Calibri" panose="020F0502020204030204" pitchFamily="34" charset="0"/>
                <a:sym typeface="Wingdings" panose="05000000000000000000" pitchFamily="2" charset="2"/>
              </a:rPr>
              <a:t>Discussion avec les responsables scientifiques et les responsables techniques, le 19 janvier 2024</a:t>
            </a:r>
            <a:endParaRPr lang="fr-FR" sz="1200" dirty="0">
              <a:solidFill>
                <a:srgbClr val="B85808"/>
              </a:solidFill>
              <a:latin typeface="Calibri" panose="020F0502020204030204" pitchFamily="34" charset="0"/>
              <a:cs typeface="Calibri" panose="020F0502020204030204" pitchFamily="34" charset="0"/>
            </a:endParaRPr>
          </a:p>
          <a:p>
            <a:endParaRPr lang="fr-FR" sz="2400" dirty="0">
              <a:solidFill>
                <a:srgbClr val="00B0F0"/>
              </a:solidFill>
              <a:latin typeface="Calibri" panose="020F0502020204030204" pitchFamily="34" charset="0"/>
              <a:cs typeface="Calibri" panose="020F0502020204030204" pitchFamily="34" charset="0"/>
            </a:endParaRPr>
          </a:p>
          <a:p>
            <a:r>
              <a:rPr lang="fr-FR" sz="1600" dirty="0">
                <a:solidFill>
                  <a:srgbClr val="00B0F0"/>
                </a:solidFill>
                <a:latin typeface="Calibri" panose="020F0502020204030204" pitchFamily="34" charset="0"/>
                <a:cs typeface="Calibri" panose="020F0502020204030204" pitchFamily="34" charset="0"/>
              </a:rPr>
              <a:t>Rappels : faire écho des faits marquants en fonction de la pertinence via différents canaux</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Newsletter interne hebdomadaire</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Présentations en RG</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Site web du CPPM, Twitter @</a:t>
            </a:r>
            <a:r>
              <a:rPr lang="fr-FR" sz="1600" dirty="0" err="1">
                <a:solidFill>
                  <a:srgbClr val="002060"/>
                </a:solidFill>
                <a:latin typeface="Calibri" panose="020F0502020204030204" pitchFamily="34" charset="0"/>
                <a:cs typeface="Calibri" panose="020F0502020204030204" pitchFamily="34" charset="0"/>
              </a:rPr>
              <a:t>CPPMLuminy</a:t>
            </a:r>
            <a:endParaRPr lang="fr-FR" sz="1600" dirty="0">
              <a:solidFill>
                <a:srgbClr val="00206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Lettres et sites institutionnels</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Communiqués de presse nationaux avec une déclinaison régionale</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Dossiers de présentation </a:t>
            </a:r>
            <a:endParaRPr lang="fr-FR" sz="2400" dirty="0">
              <a:solidFill>
                <a:srgbClr val="002060"/>
              </a:solidFill>
              <a:latin typeface="Calibri" panose="020F0502020204030204" pitchFamily="34" charset="0"/>
              <a:cs typeface="Calibri" panose="020F0502020204030204" pitchFamily="34" charset="0"/>
            </a:endParaRPr>
          </a:p>
        </p:txBody>
      </p:sp>
      <p:sp>
        <p:nvSpPr>
          <p:cNvPr id="5" name="Date Placeholder 3">
            <a:extLst>
              <a:ext uri="{FF2B5EF4-FFF2-40B4-BE49-F238E27FC236}">
                <a16:creationId xmlns:a16="http://schemas.microsoft.com/office/drawing/2014/main" id="{32CFF968-8829-4A1F-984A-732B9B6AC2A7}"/>
              </a:ext>
            </a:extLst>
          </p:cNvPr>
          <p:cNvSpPr>
            <a:spLocks noGrp="1"/>
          </p:cNvSpPr>
          <p:nvPr>
            <p:ph type="dt" idx="10"/>
          </p:nvPr>
        </p:nvSpPr>
        <p:spPr>
          <a:xfrm>
            <a:off x="0" y="6472030"/>
            <a:ext cx="1763688" cy="385970"/>
          </a:xfrm>
        </p:spPr>
        <p:txBody>
          <a:bodyPr/>
          <a:lstStyle/>
          <a:p>
            <a:pPr>
              <a:defRPr/>
            </a:pPr>
            <a:r>
              <a:rPr lang="fr-FR" altLang="fr-FR" dirty="0"/>
              <a:t>23/01/2024 - SAS</a:t>
            </a:r>
          </a:p>
        </p:txBody>
      </p:sp>
      <p:sp>
        <p:nvSpPr>
          <p:cNvPr id="3" name="Espace réservé du numéro de diapositive 2">
            <a:extLst>
              <a:ext uri="{FF2B5EF4-FFF2-40B4-BE49-F238E27FC236}">
                <a16:creationId xmlns:a16="http://schemas.microsoft.com/office/drawing/2014/main" id="{BCBFE67C-D118-4756-90A2-E9842740258E}"/>
              </a:ext>
            </a:extLst>
          </p:cNvPr>
          <p:cNvSpPr>
            <a:spLocks noGrp="1"/>
          </p:cNvSpPr>
          <p:nvPr>
            <p:ph type="sldNum" idx="12"/>
          </p:nvPr>
        </p:nvSpPr>
        <p:spPr/>
        <p:txBody>
          <a:bodyPr/>
          <a:lstStyle/>
          <a:p>
            <a:pPr>
              <a:defRPr/>
            </a:pPr>
            <a:fld id="{0A0FB817-97B8-4046-A94F-3C4AD34C55D3}" type="slidenum">
              <a:rPr lang="fr-FR" altLang="fr-FR" smtClean="0"/>
              <a:pPr>
                <a:defRPr/>
              </a:pPr>
              <a:t>34</a:t>
            </a:fld>
            <a:endParaRPr lang="fr-FR" altLang="fr-FR" dirty="0"/>
          </a:p>
        </p:txBody>
      </p:sp>
    </p:spTree>
    <p:extLst>
      <p:ext uri="{BB962C8B-B14F-4D97-AF65-F5344CB8AC3E}">
        <p14:creationId xmlns:p14="http://schemas.microsoft.com/office/powerpoint/2010/main" val="1632107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19672"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274267"/>
            <a:ext cx="914399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Moyens de communication</a:t>
            </a:r>
          </a:p>
        </p:txBody>
      </p:sp>
      <p:sp>
        <p:nvSpPr>
          <p:cNvPr id="20" name="ZoneTexte 19">
            <a:extLst>
              <a:ext uri="{FF2B5EF4-FFF2-40B4-BE49-F238E27FC236}">
                <a16:creationId xmlns:a16="http://schemas.microsoft.com/office/drawing/2014/main" id="{7E53C85F-F74D-496A-82D8-68A47B5D12BE}"/>
              </a:ext>
            </a:extLst>
          </p:cNvPr>
          <p:cNvSpPr txBox="1"/>
          <p:nvPr/>
        </p:nvSpPr>
        <p:spPr>
          <a:xfrm>
            <a:off x="290222" y="1783907"/>
            <a:ext cx="8424935" cy="1046440"/>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Rapports d’activité</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Traduction de l’édition 2022, </a:t>
            </a:r>
          </a:p>
          <a:p>
            <a:pPr marL="1028700" lvl="1">
              <a:buFont typeface="Wingdings" panose="05000000000000000000" pitchFamily="2" charset="2"/>
              <a:buChar char="Ø"/>
            </a:pPr>
            <a:r>
              <a:rPr lang="fr-FR" sz="1200" dirty="0">
                <a:solidFill>
                  <a:srgbClr val="B85808"/>
                </a:solidFill>
                <a:latin typeface="Calibri" panose="020F0502020204030204" pitchFamily="34" charset="0"/>
                <a:cs typeface="Calibri" panose="020F0502020204030204" pitchFamily="34" charset="0"/>
                <a:hlinkClick r:id="rId3"/>
              </a:rPr>
              <a:t>https://www.cppm.in2p3.fr/transfert/RA2022/CPPM-RA2022_OK.pdf</a:t>
            </a:r>
            <a:endParaRPr lang="fr-FR" sz="1200" dirty="0">
              <a:solidFill>
                <a:srgbClr val="B85808"/>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Réalisation de l’édition 2023</a:t>
            </a:r>
          </a:p>
        </p:txBody>
      </p:sp>
      <p:sp>
        <p:nvSpPr>
          <p:cNvPr id="21" name="ZoneTexte 20">
            <a:extLst>
              <a:ext uri="{FF2B5EF4-FFF2-40B4-BE49-F238E27FC236}">
                <a16:creationId xmlns:a16="http://schemas.microsoft.com/office/drawing/2014/main" id="{72C7679E-7945-4365-9CEA-755F1D455309}"/>
              </a:ext>
            </a:extLst>
          </p:cNvPr>
          <p:cNvSpPr txBox="1"/>
          <p:nvPr/>
        </p:nvSpPr>
        <p:spPr>
          <a:xfrm>
            <a:off x="278946" y="4800634"/>
            <a:ext cx="8870567" cy="1292662"/>
          </a:xfrm>
          <a:prstGeom prst="rect">
            <a:avLst/>
          </a:prstGeom>
          <a:noFill/>
        </p:spPr>
        <p:txBody>
          <a:bodyPr wrap="square" rtlCol="0">
            <a:spAutoFit/>
          </a:bodyPr>
          <a:lstStyle/>
          <a:p>
            <a:r>
              <a:rPr lang="fr-FR" dirty="0">
                <a:solidFill>
                  <a:srgbClr val="00B0F0"/>
                </a:solidFill>
                <a:latin typeface="+mn-lt"/>
                <a:cs typeface="Calibri" panose="020F0502020204030204" pitchFamily="34" charset="0"/>
              </a:rPr>
              <a:t>Site web externe</a:t>
            </a:r>
          </a:p>
          <a:p>
            <a:pPr marL="1028700" lvl="1">
              <a:buFont typeface="Wingdings" panose="05000000000000000000" pitchFamily="2" charset="2"/>
              <a:buChar char="Ø"/>
            </a:pPr>
            <a:r>
              <a:rPr lang="fr-FR" sz="1600" dirty="0">
                <a:solidFill>
                  <a:srgbClr val="002060"/>
                </a:solidFill>
                <a:latin typeface="+mn-lt"/>
                <a:cs typeface="Calibri" panose="020F0502020204030204" pitchFamily="34" charset="0"/>
              </a:rPr>
              <a:t>Réunion du 22 janvier 2024,</a:t>
            </a:r>
            <a:r>
              <a:rPr lang="fr-FR" sz="1600" dirty="0">
                <a:solidFill>
                  <a:srgbClr val="B85808"/>
                </a:solidFill>
                <a:latin typeface="+mn-lt"/>
                <a:cs typeface="Calibri" panose="020F0502020204030204" pitchFamily="34" charset="0"/>
              </a:rPr>
              <a:t> </a:t>
            </a:r>
            <a:r>
              <a:rPr lang="fr-FR" sz="1600" dirty="0">
                <a:solidFill>
                  <a:srgbClr val="002060"/>
                </a:solidFill>
                <a:latin typeface="+mn-lt"/>
                <a:hlinkClick r:id="rId4"/>
              </a:rPr>
              <a:t>groupeweb@cppm.in2p3.fr</a:t>
            </a:r>
            <a:endParaRPr lang="fr-FR" sz="1600" dirty="0">
              <a:solidFill>
                <a:srgbClr val="002060"/>
              </a:solidFill>
              <a:latin typeface="+mn-lt"/>
            </a:endParaRPr>
          </a:p>
          <a:p>
            <a:pPr marL="1028700" lvl="1">
              <a:buFont typeface="Wingdings" panose="05000000000000000000" pitchFamily="2" charset="2"/>
              <a:buChar char="Ø"/>
            </a:pPr>
            <a:r>
              <a:rPr lang="fr-FR" sz="1600" dirty="0">
                <a:solidFill>
                  <a:srgbClr val="B85808"/>
                </a:solidFill>
                <a:latin typeface="+mn-lt"/>
              </a:rPr>
              <a:t>Mises à jour des rubriques du site : présentation du labo, science ouverte…</a:t>
            </a:r>
          </a:p>
          <a:p>
            <a:pPr marL="1028700" lvl="1">
              <a:buFont typeface="Wingdings" panose="05000000000000000000" pitchFamily="2" charset="2"/>
              <a:buChar char="Ø"/>
            </a:pPr>
            <a:r>
              <a:rPr lang="fr-FR" sz="1600" dirty="0">
                <a:solidFill>
                  <a:srgbClr val="B85808"/>
                </a:solidFill>
                <a:latin typeface="+mn-lt"/>
              </a:rPr>
              <a:t>Mises à jour des rubriques scientifiques et techniques par les RES </a:t>
            </a:r>
            <a:r>
              <a:rPr lang="fr-FR" sz="1200" dirty="0">
                <a:solidFill>
                  <a:srgbClr val="B85808"/>
                </a:solidFill>
                <a:latin typeface="+mn-lt"/>
              </a:rPr>
              <a:t>(résumé, faits marquants, illustrations…)</a:t>
            </a:r>
            <a:endParaRPr lang="fr-FR" sz="1200" dirty="0">
              <a:solidFill>
                <a:srgbClr val="B85808"/>
              </a:solidFill>
            </a:endParaRPr>
          </a:p>
        </p:txBody>
      </p:sp>
      <p:sp>
        <p:nvSpPr>
          <p:cNvPr id="2" name="Espace réservé du numéro de diapositive 1">
            <a:extLst>
              <a:ext uri="{FF2B5EF4-FFF2-40B4-BE49-F238E27FC236}">
                <a16:creationId xmlns:a16="http://schemas.microsoft.com/office/drawing/2014/main" id="{497DC9B9-C7EC-4568-B61B-5CE53E92BCC3}"/>
              </a:ext>
            </a:extLst>
          </p:cNvPr>
          <p:cNvSpPr>
            <a:spLocks noGrp="1"/>
          </p:cNvSpPr>
          <p:nvPr>
            <p:ph type="sldNum" idx="12"/>
          </p:nvPr>
        </p:nvSpPr>
        <p:spPr/>
        <p:txBody>
          <a:bodyPr/>
          <a:lstStyle/>
          <a:p>
            <a:pPr>
              <a:defRPr/>
            </a:pPr>
            <a:fld id="{0A0FB817-97B8-4046-A94F-3C4AD34C55D3}" type="slidenum">
              <a:rPr lang="fr-FR" altLang="fr-FR" smtClean="0"/>
              <a:pPr>
                <a:defRPr/>
              </a:pPr>
              <a:t>35</a:t>
            </a:fld>
            <a:endParaRPr lang="fr-FR" altLang="fr-FR" dirty="0"/>
          </a:p>
        </p:txBody>
      </p:sp>
      <p:sp>
        <p:nvSpPr>
          <p:cNvPr id="10" name="ZoneTexte 9">
            <a:extLst>
              <a:ext uri="{FF2B5EF4-FFF2-40B4-BE49-F238E27FC236}">
                <a16:creationId xmlns:a16="http://schemas.microsoft.com/office/drawing/2014/main" id="{5AC9846A-D368-4763-BE8D-98601227132B}"/>
              </a:ext>
            </a:extLst>
          </p:cNvPr>
          <p:cNvSpPr txBox="1"/>
          <p:nvPr/>
        </p:nvSpPr>
        <p:spPr>
          <a:xfrm>
            <a:off x="278946" y="2864027"/>
            <a:ext cx="8424935" cy="1107996"/>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Plaquettes</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Plaquette de présentation des activités du labo</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Plaquette sur les savoir-faire, valorisation</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Fiches du CPPM et du LSPM pour l’IN2P3</a:t>
            </a:r>
            <a:endParaRPr lang="fr-FR" sz="1200" dirty="0">
              <a:solidFill>
                <a:srgbClr val="B85808"/>
              </a:solidFill>
              <a:latin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40B9B6EE-FA99-4002-B0FC-C0CDC005EB8C}"/>
              </a:ext>
            </a:extLst>
          </p:cNvPr>
          <p:cNvSpPr txBox="1"/>
          <p:nvPr/>
        </p:nvSpPr>
        <p:spPr>
          <a:xfrm>
            <a:off x="278946" y="3925505"/>
            <a:ext cx="8424935" cy="861774"/>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Autres documents</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Feuille de route 2024-2028</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Livret « 40 ans » </a:t>
            </a:r>
            <a:r>
              <a:rPr lang="fr-FR" sz="1600" dirty="0">
                <a:solidFill>
                  <a:srgbClr val="B85808"/>
                </a:solidFill>
                <a:latin typeface="Calibri" panose="020F0502020204030204" pitchFamily="34" charset="0"/>
                <a:cs typeface="Calibri" panose="020F0502020204030204" pitchFamily="34" charset="0"/>
                <a:sym typeface="Wingdings" panose="05000000000000000000" pitchFamily="2" charset="2"/>
              </a:rPr>
              <a:t> page web </a:t>
            </a:r>
            <a:endParaRPr lang="fr-FR" sz="1200" dirty="0">
              <a:solidFill>
                <a:srgbClr val="B85808"/>
              </a:solidFill>
              <a:latin typeface="Calibri" panose="020F0502020204030204" pitchFamily="34" charset="0"/>
              <a:cs typeface="Calibri" panose="020F0502020204030204" pitchFamily="34" charset="0"/>
            </a:endParaRPr>
          </a:p>
        </p:txBody>
      </p:sp>
      <p:pic>
        <p:nvPicPr>
          <p:cNvPr id="16" name="Espace réservé pour une image  5" descr="Window">
            <a:extLst>
              <a:ext uri="{FF2B5EF4-FFF2-40B4-BE49-F238E27FC236}">
                <a16:creationId xmlns:a16="http://schemas.microsoft.com/office/drawing/2014/main" id="{5D27A265-1F65-4D0D-AC41-62851F3A44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305587" y="1212938"/>
            <a:ext cx="2409570" cy="3439114"/>
          </a:xfrm>
          <a:prstGeom prst="rect">
            <a:avLst/>
          </a:prstGeom>
        </p:spPr>
      </p:pic>
    </p:spTree>
    <p:extLst>
      <p:ext uri="{BB962C8B-B14F-4D97-AF65-F5344CB8AC3E}">
        <p14:creationId xmlns:p14="http://schemas.microsoft.com/office/powerpoint/2010/main" val="3217609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pour une image  5" descr="Window">
            <a:extLst>
              <a:ext uri="{FF2B5EF4-FFF2-40B4-BE49-F238E27FC236}">
                <a16:creationId xmlns:a16="http://schemas.microsoft.com/office/drawing/2014/main" id="{0F9545F1-3107-4120-BF35-912FF1FECB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04074" y="915019"/>
            <a:ext cx="2504826" cy="2384447"/>
          </a:xfrm>
          <a:prstGeom prst="rect">
            <a:avLst/>
          </a:prstGeom>
        </p:spPr>
      </p:pic>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19672"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274267"/>
            <a:ext cx="914399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Moyens de communication</a:t>
            </a:r>
          </a:p>
        </p:txBody>
      </p:sp>
      <p:sp>
        <p:nvSpPr>
          <p:cNvPr id="12" name="ZoneTexte 11">
            <a:extLst>
              <a:ext uri="{FF2B5EF4-FFF2-40B4-BE49-F238E27FC236}">
                <a16:creationId xmlns:a16="http://schemas.microsoft.com/office/drawing/2014/main" id="{2010ABDE-9A5C-4FBB-ACED-09D829D3FE3A}"/>
              </a:ext>
            </a:extLst>
          </p:cNvPr>
          <p:cNvSpPr txBox="1"/>
          <p:nvPr/>
        </p:nvSpPr>
        <p:spPr>
          <a:xfrm>
            <a:off x="395536" y="4541639"/>
            <a:ext cx="8036454" cy="615553"/>
          </a:xfrm>
          <a:prstGeom prst="rect">
            <a:avLst/>
          </a:prstGeom>
          <a:noFill/>
        </p:spPr>
        <p:txBody>
          <a:bodyPr wrap="square" rtlCol="0">
            <a:spAutoFit/>
          </a:bodyPr>
          <a:lstStyle/>
          <a:p>
            <a:r>
              <a:rPr lang="fr-FR" dirty="0" err="1">
                <a:solidFill>
                  <a:srgbClr val="00B0F0"/>
                </a:solidFill>
                <a:latin typeface="+mn-lt"/>
              </a:rPr>
              <a:t>Wikipedia</a:t>
            </a:r>
            <a:endParaRPr lang="fr-FR" dirty="0">
              <a:solidFill>
                <a:srgbClr val="00B0F0"/>
              </a:solidFill>
              <a:latin typeface="+mn-lt"/>
            </a:endParaRPr>
          </a:p>
          <a:p>
            <a:pPr marL="1028700" lvl="1">
              <a:buFont typeface="Wingdings" panose="05000000000000000000" pitchFamily="2" charset="2"/>
              <a:buChar char="Ø"/>
            </a:pPr>
            <a:r>
              <a:rPr lang="fr-FR" sz="1600" dirty="0">
                <a:solidFill>
                  <a:srgbClr val="B85808"/>
                </a:solidFill>
                <a:latin typeface="+mn-lt"/>
                <a:cs typeface="Calibri" panose="020F0502020204030204" pitchFamily="34" charset="0"/>
              </a:rPr>
              <a:t>Mettre à jour le texte en français pour le traduire</a:t>
            </a:r>
          </a:p>
        </p:txBody>
      </p:sp>
      <p:sp>
        <p:nvSpPr>
          <p:cNvPr id="14" name="ZoneTexte 13">
            <a:extLst>
              <a:ext uri="{FF2B5EF4-FFF2-40B4-BE49-F238E27FC236}">
                <a16:creationId xmlns:a16="http://schemas.microsoft.com/office/drawing/2014/main" id="{EC093AF1-5219-43A2-A08C-6716859229F9}"/>
              </a:ext>
            </a:extLst>
          </p:cNvPr>
          <p:cNvSpPr txBox="1"/>
          <p:nvPr/>
        </p:nvSpPr>
        <p:spPr>
          <a:xfrm>
            <a:off x="395536" y="5117703"/>
            <a:ext cx="8839926" cy="615553"/>
          </a:xfrm>
          <a:prstGeom prst="rect">
            <a:avLst/>
          </a:prstGeom>
          <a:noFill/>
        </p:spPr>
        <p:txBody>
          <a:bodyPr wrap="square" rtlCol="0">
            <a:spAutoFit/>
          </a:bodyPr>
          <a:lstStyle/>
          <a:p>
            <a:r>
              <a:rPr lang="fr-FR" dirty="0">
                <a:solidFill>
                  <a:srgbClr val="00B0F0"/>
                </a:solidFill>
                <a:latin typeface="+mn-lt"/>
              </a:rPr>
              <a:t>LinkedIn</a:t>
            </a:r>
          </a:p>
          <a:p>
            <a:pPr marL="1028700" lvl="1">
              <a:buFont typeface="Wingdings" panose="05000000000000000000" pitchFamily="2" charset="2"/>
              <a:buChar char="Ø"/>
            </a:pPr>
            <a:r>
              <a:rPr lang="fr-FR" sz="1600" dirty="0">
                <a:solidFill>
                  <a:srgbClr val="B85808"/>
                </a:solidFill>
                <a:latin typeface="+mn-lt"/>
                <a:cs typeface="Calibri" panose="020F0502020204030204" pitchFamily="34" charset="0"/>
              </a:rPr>
              <a:t>Le site institutionnel pas suffisamment utilisé, notamment pour les offres d’emplois ?</a:t>
            </a:r>
          </a:p>
        </p:txBody>
      </p:sp>
      <p:sp>
        <p:nvSpPr>
          <p:cNvPr id="15" name="ZoneTexte 14">
            <a:extLst>
              <a:ext uri="{FF2B5EF4-FFF2-40B4-BE49-F238E27FC236}">
                <a16:creationId xmlns:a16="http://schemas.microsoft.com/office/drawing/2014/main" id="{E17F039D-8329-4F31-9AD5-86D322954403}"/>
              </a:ext>
            </a:extLst>
          </p:cNvPr>
          <p:cNvSpPr txBox="1"/>
          <p:nvPr/>
        </p:nvSpPr>
        <p:spPr>
          <a:xfrm>
            <a:off x="409387" y="5693767"/>
            <a:ext cx="8839926" cy="615553"/>
          </a:xfrm>
          <a:prstGeom prst="rect">
            <a:avLst/>
          </a:prstGeom>
          <a:noFill/>
        </p:spPr>
        <p:txBody>
          <a:bodyPr wrap="square" rtlCol="0">
            <a:spAutoFit/>
          </a:bodyPr>
          <a:lstStyle/>
          <a:p>
            <a:r>
              <a:rPr lang="fr-FR" dirty="0">
                <a:solidFill>
                  <a:srgbClr val="00B0F0"/>
                </a:solidFill>
                <a:latin typeface="+mn-lt"/>
              </a:rPr>
              <a:t>YouTube</a:t>
            </a:r>
          </a:p>
          <a:p>
            <a:pPr marL="1028700" lvl="1">
              <a:buFont typeface="Wingdings" panose="05000000000000000000" pitchFamily="2" charset="2"/>
              <a:buChar char="Ø"/>
            </a:pPr>
            <a:r>
              <a:rPr lang="fr-FR" sz="1600" dirty="0">
                <a:solidFill>
                  <a:srgbClr val="B85808"/>
                </a:solidFill>
                <a:latin typeface="+mn-lt"/>
                <a:cs typeface="Calibri" panose="020F0502020204030204" pitchFamily="34" charset="0"/>
              </a:rPr>
              <a:t>« Réactiver » son utilisation en déposant des vidéos </a:t>
            </a:r>
            <a:r>
              <a:rPr lang="fr-FR" sz="1200" dirty="0">
                <a:solidFill>
                  <a:srgbClr val="B85808"/>
                </a:solidFill>
                <a:latin typeface="+mn-lt"/>
                <a:cs typeface="Calibri" panose="020F0502020204030204" pitchFamily="34" charset="0"/>
              </a:rPr>
              <a:t>(de l’exposition des abysses au cosmos par ex.) </a:t>
            </a:r>
            <a:r>
              <a:rPr lang="fr-FR" sz="1600" dirty="0">
                <a:solidFill>
                  <a:srgbClr val="B85808"/>
                </a:solidFill>
                <a:latin typeface="+mn-lt"/>
                <a:cs typeface="Calibri" panose="020F0502020204030204" pitchFamily="34" charset="0"/>
              </a:rPr>
              <a:t>?</a:t>
            </a:r>
          </a:p>
        </p:txBody>
      </p:sp>
      <p:sp>
        <p:nvSpPr>
          <p:cNvPr id="2" name="Espace réservé du numéro de diapositive 1">
            <a:extLst>
              <a:ext uri="{FF2B5EF4-FFF2-40B4-BE49-F238E27FC236}">
                <a16:creationId xmlns:a16="http://schemas.microsoft.com/office/drawing/2014/main" id="{497DC9B9-C7EC-4568-B61B-5CE53E92BCC3}"/>
              </a:ext>
            </a:extLst>
          </p:cNvPr>
          <p:cNvSpPr>
            <a:spLocks noGrp="1"/>
          </p:cNvSpPr>
          <p:nvPr>
            <p:ph type="sldNum" idx="12"/>
          </p:nvPr>
        </p:nvSpPr>
        <p:spPr/>
        <p:txBody>
          <a:bodyPr/>
          <a:lstStyle/>
          <a:p>
            <a:pPr>
              <a:defRPr/>
            </a:pPr>
            <a:fld id="{0A0FB817-97B8-4046-A94F-3C4AD34C55D3}" type="slidenum">
              <a:rPr lang="fr-FR" altLang="fr-FR" smtClean="0"/>
              <a:pPr>
                <a:defRPr/>
              </a:pPr>
              <a:t>36</a:t>
            </a:fld>
            <a:endParaRPr lang="fr-FR" altLang="fr-FR" dirty="0"/>
          </a:p>
        </p:txBody>
      </p:sp>
      <p:sp>
        <p:nvSpPr>
          <p:cNvPr id="16" name="ZoneTexte 15">
            <a:extLst>
              <a:ext uri="{FF2B5EF4-FFF2-40B4-BE49-F238E27FC236}">
                <a16:creationId xmlns:a16="http://schemas.microsoft.com/office/drawing/2014/main" id="{96B7DF5E-E9C7-4CDF-BE7D-006C6A515122}"/>
              </a:ext>
            </a:extLst>
          </p:cNvPr>
          <p:cNvSpPr txBox="1"/>
          <p:nvPr/>
        </p:nvSpPr>
        <p:spPr>
          <a:xfrm>
            <a:off x="409386" y="3451066"/>
            <a:ext cx="7979037" cy="861774"/>
          </a:xfrm>
          <a:prstGeom prst="rect">
            <a:avLst/>
          </a:prstGeom>
          <a:noFill/>
        </p:spPr>
        <p:txBody>
          <a:bodyPr wrap="square" rtlCol="0">
            <a:spAutoFit/>
          </a:bodyPr>
          <a:lstStyle/>
          <a:p>
            <a:r>
              <a:rPr lang="fr-FR" dirty="0">
                <a:solidFill>
                  <a:srgbClr val="00B0F0"/>
                </a:solidFill>
                <a:latin typeface="+mn-lt"/>
              </a:rPr>
              <a:t>X (ex-Twitter)</a:t>
            </a:r>
          </a:p>
          <a:p>
            <a:pPr lvl="1" defTabSz="914400">
              <a:buFont typeface="Wingdings" panose="05000000000000000000" pitchFamily="2" charset="2"/>
              <a:buChar char="Ø"/>
              <a:tabLst>
                <a:tab pos="263525" algn="l"/>
                <a:tab pos="914400" algn="l"/>
              </a:tabLst>
            </a:pPr>
            <a:r>
              <a:rPr lang="fr-FR" altLang="zh-CN" sz="1600" dirty="0">
                <a:solidFill>
                  <a:srgbClr val="B85808"/>
                </a:solidFill>
                <a:latin typeface="+mj-lt"/>
                <a:ea typeface="SimSun" panose="02010600030101010101" pitchFamily="2" charset="-122"/>
                <a:cs typeface="Times New Roman" panose="02020603050405020304" pitchFamily="18" charset="0"/>
              </a:rPr>
              <a:t>Utilisé pour informer les partenaires académiques, scientifiques, industriels ainsi que le grand public de nos activités</a:t>
            </a:r>
          </a:p>
        </p:txBody>
      </p:sp>
      <p:sp>
        <p:nvSpPr>
          <p:cNvPr id="17" name="ZoneTexte 16">
            <a:extLst>
              <a:ext uri="{FF2B5EF4-FFF2-40B4-BE49-F238E27FC236}">
                <a16:creationId xmlns:a16="http://schemas.microsoft.com/office/drawing/2014/main" id="{68DF14A0-9357-4D41-9338-1E7DA031ACE1}"/>
              </a:ext>
            </a:extLst>
          </p:cNvPr>
          <p:cNvSpPr txBox="1"/>
          <p:nvPr/>
        </p:nvSpPr>
        <p:spPr>
          <a:xfrm>
            <a:off x="409386" y="1069263"/>
            <a:ext cx="8352928" cy="2092881"/>
          </a:xfrm>
          <a:prstGeom prst="rect">
            <a:avLst/>
          </a:prstGeom>
          <a:noFill/>
        </p:spPr>
        <p:txBody>
          <a:bodyPr wrap="square" rtlCol="0">
            <a:spAutoFit/>
          </a:bodyPr>
          <a:lstStyle/>
          <a:p>
            <a:r>
              <a:rPr lang="fr-FR" dirty="0">
                <a:solidFill>
                  <a:srgbClr val="00B0F0"/>
                </a:solidFill>
                <a:latin typeface="+mn-lt"/>
              </a:rPr>
              <a:t>Newsletter</a:t>
            </a:r>
          </a:p>
          <a:p>
            <a:pPr lvl="1" defTabSz="914400">
              <a:buFont typeface="Wingdings" panose="05000000000000000000" pitchFamily="2" charset="2"/>
              <a:buChar char="v"/>
            </a:pPr>
            <a:r>
              <a:rPr lang="fr-FR" altLang="zh-CN" sz="1600" dirty="0">
                <a:solidFill>
                  <a:srgbClr val="B85808"/>
                </a:solidFill>
                <a:latin typeface="+mj-lt"/>
                <a:ea typeface="SimSun" panose="02010600030101010101" pitchFamily="2" charset="-122"/>
                <a:cs typeface="Times New Roman" panose="02020603050405020304" pitchFamily="18" charset="0"/>
              </a:rPr>
              <a:t>N’hésitez pas à déposer des actualités scientifiques, </a:t>
            </a:r>
            <a:br>
              <a:rPr lang="fr-FR" altLang="zh-CN" sz="1600" dirty="0">
                <a:solidFill>
                  <a:srgbClr val="B85808"/>
                </a:solidFill>
                <a:latin typeface="+mj-lt"/>
                <a:ea typeface="SimSun" panose="02010600030101010101" pitchFamily="2" charset="-122"/>
                <a:cs typeface="Times New Roman" panose="02020603050405020304" pitchFamily="18" charset="0"/>
              </a:rPr>
            </a:br>
            <a:r>
              <a:rPr lang="fr-FR" altLang="zh-CN" sz="1600" dirty="0">
                <a:solidFill>
                  <a:srgbClr val="B85808"/>
                </a:solidFill>
                <a:latin typeface="+mj-lt"/>
                <a:ea typeface="SimSun" panose="02010600030101010101" pitchFamily="2" charset="-122"/>
                <a:cs typeface="Times New Roman" panose="02020603050405020304" pitchFamily="18" charset="0"/>
              </a:rPr>
              <a:t>techniques, administratives…</a:t>
            </a:r>
          </a:p>
          <a:p>
            <a:pPr lvl="1" defTabSz="914400">
              <a:buFont typeface="Wingdings" panose="05000000000000000000" pitchFamily="2" charset="2"/>
              <a:buChar char="v"/>
            </a:pPr>
            <a:r>
              <a:rPr lang="fr-FR" altLang="zh-CN" sz="1600" dirty="0">
                <a:solidFill>
                  <a:srgbClr val="B85808"/>
                </a:solidFill>
                <a:latin typeface="+mj-lt"/>
                <a:ea typeface="SimSun" panose="02010600030101010101" pitchFamily="2" charset="-122"/>
                <a:cs typeface="Times New Roman" panose="02020603050405020304" pitchFamily="18" charset="0"/>
              </a:rPr>
              <a:t>Ces actualités pourront être reprises sur la page « Actu » </a:t>
            </a:r>
            <a:br>
              <a:rPr lang="fr-FR" altLang="zh-CN" sz="1600" dirty="0">
                <a:solidFill>
                  <a:srgbClr val="B85808"/>
                </a:solidFill>
                <a:latin typeface="+mj-lt"/>
                <a:ea typeface="SimSun" panose="02010600030101010101" pitchFamily="2" charset="-122"/>
                <a:cs typeface="Times New Roman" panose="02020603050405020304" pitchFamily="18" charset="0"/>
              </a:rPr>
            </a:br>
            <a:r>
              <a:rPr lang="fr-FR" altLang="zh-CN" sz="1600" dirty="0">
                <a:solidFill>
                  <a:srgbClr val="B85808"/>
                </a:solidFill>
                <a:latin typeface="+mj-lt"/>
                <a:ea typeface="SimSun" panose="02010600030101010101" pitchFamily="2" charset="-122"/>
                <a:cs typeface="Times New Roman" panose="02020603050405020304" pitchFamily="18" charset="0"/>
              </a:rPr>
              <a:t>du site web et sur Twitter du CPPM, voire de l’IN2P3</a:t>
            </a:r>
          </a:p>
          <a:p>
            <a:pPr lvl="1" defTabSz="914400">
              <a:buFont typeface="Wingdings" panose="05000000000000000000" pitchFamily="2" charset="2"/>
              <a:buChar char="v"/>
            </a:pPr>
            <a:r>
              <a:rPr lang="fr-FR" altLang="zh-CN" sz="1600" dirty="0">
                <a:solidFill>
                  <a:srgbClr val="B85808"/>
                </a:solidFill>
                <a:latin typeface="+mj-lt"/>
                <a:ea typeface="SimSun" panose="02010600030101010101" pitchFamily="2" charset="-122"/>
                <a:cs typeface="Times New Roman" panose="02020603050405020304" pitchFamily="18" charset="0"/>
              </a:rPr>
              <a:t>Saisie : </a:t>
            </a:r>
            <a:r>
              <a:rPr lang="fr-FR" altLang="zh-CN" sz="1400" dirty="0">
                <a:solidFill>
                  <a:srgbClr val="0070C0"/>
                </a:solidFill>
                <a:latin typeface="+mj-lt"/>
                <a:ea typeface="SimSun"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https://www.cppm.in2p3.fr/internal/news/news.php</a:t>
            </a:r>
            <a:endParaRPr lang="fr-FR" altLang="zh-CN" sz="1400" dirty="0">
              <a:solidFill>
                <a:srgbClr val="0070C0"/>
              </a:solidFill>
              <a:latin typeface="+mj-lt"/>
              <a:ea typeface="SimSun" panose="02010600030101010101" pitchFamily="2" charset="-122"/>
              <a:cs typeface="Times New Roman" panose="02020603050405020304" pitchFamily="18" charset="0"/>
            </a:endParaRPr>
          </a:p>
          <a:p>
            <a:pPr lvl="1" defTabSz="914400">
              <a:buFont typeface="Wingdings" panose="05000000000000000000" pitchFamily="2" charset="2"/>
              <a:buChar char="v"/>
            </a:pPr>
            <a:r>
              <a:rPr lang="fr-FR" altLang="zh-CN" sz="1600" dirty="0">
                <a:solidFill>
                  <a:srgbClr val="B85808"/>
                </a:solidFill>
                <a:latin typeface="+mj-lt"/>
                <a:ea typeface="SimSun" panose="02010600030101010101" pitchFamily="2" charset="-122"/>
                <a:cs typeface="Times New Roman" panose="02020603050405020304" pitchFamily="18" charset="0"/>
              </a:rPr>
              <a:t>Voir les Newsletters :</a:t>
            </a:r>
            <a:br>
              <a:rPr lang="fr-FR" altLang="zh-CN" sz="1600" dirty="0">
                <a:solidFill>
                  <a:srgbClr val="B85808"/>
                </a:solidFill>
                <a:latin typeface="+mj-lt"/>
                <a:ea typeface="SimSun" panose="02010600030101010101" pitchFamily="2" charset="-122"/>
                <a:cs typeface="Times New Roman" panose="02020603050405020304" pitchFamily="18" charset="0"/>
              </a:rPr>
            </a:br>
            <a:r>
              <a:rPr lang="fr-FR" altLang="zh-CN" sz="1600" dirty="0">
                <a:solidFill>
                  <a:srgbClr val="B85808"/>
                </a:solidFill>
                <a:latin typeface="+mj-lt"/>
                <a:ea typeface="SimSun" panose="02010600030101010101" pitchFamily="2" charset="-122"/>
                <a:cs typeface="Times New Roman" panose="02020603050405020304" pitchFamily="18" charset="0"/>
              </a:rPr>
              <a:t> </a:t>
            </a:r>
            <a:r>
              <a:rPr lang="fr-FR" altLang="zh-CN" sz="1400" dirty="0">
                <a:solidFill>
                  <a:srgbClr val="0070C0"/>
                </a:solidFill>
                <a:latin typeface="+mj-lt"/>
                <a:ea typeface="SimSu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https://www.cppm.in2p3.fr/internal/news/news.php?command=derniere</a:t>
            </a:r>
            <a:endParaRPr lang="fr-FR" altLang="zh-CN" sz="1400" dirty="0">
              <a:solidFill>
                <a:srgbClr val="0070C0"/>
              </a:solidFill>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90315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75DE91F3-FF00-4866-B3E6-C5B20826F3CC}"/>
              </a:ext>
            </a:extLst>
          </p:cNvPr>
          <p:cNvPicPr>
            <a:picLocks noChangeAspect="1"/>
          </p:cNvPicPr>
          <p:nvPr/>
        </p:nvPicPr>
        <p:blipFill>
          <a:blip r:embed="rId3"/>
          <a:stretch>
            <a:fillRect/>
          </a:stretch>
        </p:blipFill>
        <p:spPr>
          <a:xfrm>
            <a:off x="4153967" y="1707554"/>
            <a:ext cx="4598252" cy="2586517"/>
          </a:xfrm>
          <a:prstGeom prst="rect">
            <a:avLst/>
          </a:prstGeom>
        </p:spPr>
      </p:pic>
      <p:pic>
        <p:nvPicPr>
          <p:cNvPr id="16" name="Image 15">
            <a:extLst>
              <a:ext uri="{FF2B5EF4-FFF2-40B4-BE49-F238E27FC236}">
                <a16:creationId xmlns:a16="http://schemas.microsoft.com/office/drawing/2014/main" id="{8570F98E-2F9D-4977-9D23-47A43A0083F6}"/>
              </a:ext>
            </a:extLst>
          </p:cNvPr>
          <p:cNvPicPr>
            <a:picLocks noChangeAspect="1"/>
          </p:cNvPicPr>
          <p:nvPr/>
        </p:nvPicPr>
        <p:blipFill>
          <a:blip r:embed="rId4"/>
          <a:stretch>
            <a:fillRect/>
          </a:stretch>
        </p:blipFill>
        <p:spPr>
          <a:xfrm>
            <a:off x="2151149" y="4020035"/>
            <a:ext cx="5045271" cy="2837965"/>
          </a:xfrm>
          <a:prstGeom prst="rect">
            <a:avLst/>
          </a:prstGeom>
        </p:spPr>
      </p:pic>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91680"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45205"/>
            <a:ext cx="914399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Moyens de communication</a:t>
            </a:r>
          </a:p>
        </p:txBody>
      </p:sp>
      <p:sp>
        <p:nvSpPr>
          <p:cNvPr id="10" name="ZoneTexte 9">
            <a:extLst>
              <a:ext uri="{FF2B5EF4-FFF2-40B4-BE49-F238E27FC236}">
                <a16:creationId xmlns:a16="http://schemas.microsoft.com/office/drawing/2014/main" id="{A67D04E1-34DA-4C2D-BF00-3178237DB65B}"/>
              </a:ext>
            </a:extLst>
          </p:cNvPr>
          <p:cNvSpPr txBox="1"/>
          <p:nvPr/>
        </p:nvSpPr>
        <p:spPr>
          <a:xfrm>
            <a:off x="263849" y="553251"/>
            <a:ext cx="8616300" cy="1107996"/>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Photos </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Concours photo IN2P3 – le personnel du labo est invité à soumettre des propositions</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Reportage par un photographe professionnel à programmer au 1</a:t>
            </a:r>
            <a:r>
              <a:rPr lang="fr-FR" sz="1600" baseline="30000" dirty="0">
                <a:solidFill>
                  <a:srgbClr val="B85808"/>
                </a:solidFill>
                <a:latin typeface="Calibri" panose="020F0502020204030204" pitchFamily="34" charset="0"/>
                <a:cs typeface="Calibri" panose="020F0502020204030204" pitchFamily="34" charset="0"/>
              </a:rPr>
              <a:t>er</a:t>
            </a:r>
            <a:r>
              <a:rPr lang="fr-FR" sz="1600" dirty="0">
                <a:solidFill>
                  <a:srgbClr val="B85808"/>
                </a:solidFill>
                <a:latin typeface="Calibri" panose="020F0502020204030204" pitchFamily="34" charset="0"/>
                <a:cs typeface="Calibri" panose="020F0502020204030204" pitchFamily="34" charset="0"/>
              </a:rPr>
              <a:t> trimestre 2024</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Les défis du CPPM (</a:t>
            </a:r>
            <a:r>
              <a:rPr lang="fr-FR" sz="1600" dirty="0" err="1">
                <a:solidFill>
                  <a:srgbClr val="B85808"/>
                </a:solidFill>
                <a:latin typeface="Calibri" panose="020F0502020204030204" pitchFamily="34" charset="0"/>
                <a:cs typeface="Calibri" panose="020F0502020204030204" pitchFamily="34" charset="0"/>
              </a:rPr>
              <a:t>cf</a:t>
            </a:r>
            <a:r>
              <a:rPr lang="fr-FR" sz="1600" dirty="0">
                <a:solidFill>
                  <a:srgbClr val="B85808"/>
                </a:solidFill>
                <a:latin typeface="Calibri" panose="020F0502020204030204" pitchFamily="34" charset="0"/>
                <a:cs typeface="Calibri" panose="020F0502020204030204" pitchFamily="34" charset="0"/>
              </a:rPr>
              <a:t> présentation du service SOC en RG du mois de mai 2023)</a:t>
            </a:r>
          </a:p>
        </p:txBody>
      </p:sp>
      <p:pic>
        <p:nvPicPr>
          <p:cNvPr id="14" name="Image 13">
            <a:extLst>
              <a:ext uri="{FF2B5EF4-FFF2-40B4-BE49-F238E27FC236}">
                <a16:creationId xmlns:a16="http://schemas.microsoft.com/office/drawing/2014/main" id="{A507CFA2-D737-4C7E-B55E-F9D5A0CB77CE}"/>
              </a:ext>
            </a:extLst>
          </p:cNvPr>
          <p:cNvPicPr>
            <a:picLocks noChangeAspect="1"/>
          </p:cNvPicPr>
          <p:nvPr/>
        </p:nvPicPr>
        <p:blipFill>
          <a:blip r:embed="rId5"/>
          <a:stretch>
            <a:fillRect/>
          </a:stretch>
        </p:blipFill>
        <p:spPr>
          <a:xfrm>
            <a:off x="288852" y="1661247"/>
            <a:ext cx="3737186" cy="2102167"/>
          </a:xfrm>
          <a:prstGeom prst="rect">
            <a:avLst/>
          </a:prstGeom>
        </p:spPr>
      </p:pic>
      <p:sp>
        <p:nvSpPr>
          <p:cNvPr id="2" name="Espace réservé du numéro de diapositive 1">
            <a:extLst>
              <a:ext uri="{FF2B5EF4-FFF2-40B4-BE49-F238E27FC236}">
                <a16:creationId xmlns:a16="http://schemas.microsoft.com/office/drawing/2014/main" id="{A7B7EF11-97D7-42AA-A739-014AA1277CE5}"/>
              </a:ext>
            </a:extLst>
          </p:cNvPr>
          <p:cNvSpPr>
            <a:spLocks noGrp="1"/>
          </p:cNvSpPr>
          <p:nvPr>
            <p:ph type="sldNum" idx="12"/>
          </p:nvPr>
        </p:nvSpPr>
        <p:spPr/>
        <p:txBody>
          <a:bodyPr/>
          <a:lstStyle/>
          <a:p>
            <a:pPr>
              <a:defRPr/>
            </a:pPr>
            <a:fld id="{0A0FB817-97B8-4046-A94F-3C4AD34C55D3}" type="slidenum">
              <a:rPr lang="fr-FR" altLang="fr-FR" smtClean="0"/>
              <a:pPr>
                <a:defRPr/>
              </a:pPr>
              <a:t>37</a:t>
            </a:fld>
            <a:endParaRPr lang="fr-FR" altLang="fr-FR" dirty="0"/>
          </a:p>
        </p:txBody>
      </p:sp>
    </p:spTree>
    <p:extLst>
      <p:ext uri="{BB962C8B-B14F-4D97-AF65-F5344CB8AC3E}">
        <p14:creationId xmlns:p14="http://schemas.microsoft.com/office/powerpoint/2010/main" val="334281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19672"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45205"/>
            <a:ext cx="914399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Moyens de communication</a:t>
            </a:r>
          </a:p>
        </p:txBody>
      </p:sp>
      <p:sp>
        <p:nvSpPr>
          <p:cNvPr id="10" name="ZoneTexte 9">
            <a:extLst>
              <a:ext uri="{FF2B5EF4-FFF2-40B4-BE49-F238E27FC236}">
                <a16:creationId xmlns:a16="http://schemas.microsoft.com/office/drawing/2014/main" id="{A67D04E1-34DA-4C2D-BF00-3178237DB65B}"/>
              </a:ext>
            </a:extLst>
          </p:cNvPr>
          <p:cNvSpPr txBox="1"/>
          <p:nvPr/>
        </p:nvSpPr>
        <p:spPr>
          <a:xfrm>
            <a:off x="263849" y="553251"/>
            <a:ext cx="8616300" cy="5601533"/>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Vidéos</a:t>
            </a:r>
          </a:p>
          <a:p>
            <a:pPr marL="1028700" lvl="1">
              <a:buFont typeface="Wingdings" panose="05000000000000000000" pitchFamily="2" charset="2"/>
              <a:buChar char="Ø"/>
            </a:pPr>
            <a:r>
              <a:rPr lang="fr-FR" dirty="0">
                <a:solidFill>
                  <a:srgbClr val="00B0F0"/>
                </a:solidFill>
                <a:latin typeface="Calibri" panose="020F0502020204030204" pitchFamily="34" charset="0"/>
                <a:cs typeface="Calibri" panose="020F0502020204030204" pitchFamily="34" charset="0"/>
                <a:hlinkClick r:id="rId3"/>
              </a:rPr>
              <a:t>https://www.cppm.in2p3.fr/web/fr/laboratoire/medias/</a:t>
            </a: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endParaRPr lang="fr-FR" dirty="0">
              <a:solidFill>
                <a:srgbClr val="00B0F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r>
              <a:rPr lang="fr-FR" dirty="0">
                <a:solidFill>
                  <a:srgbClr val="00B0F0"/>
                </a:solidFill>
                <a:latin typeface="Calibri" panose="020F0502020204030204" pitchFamily="34" charset="0"/>
                <a:cs typeface="Calibri" panose="020F0502020204030204" pitchFamily="34" charset="0"/>
              </a:rPr>
              <a:t>Vidéos réalisées dans le cadre de l’exposition « Des abysses au cosmos »</a:t>
            </a:r>
          </a:p>
          <a:p>
            <a:pPr marL="1428750" lvl="2">
              <a:buFont typeface="Wingdings" panose="05000000000000000000" pitchFamily="2" charset="2"/>
              <a:buChar char="Ø"/>
            </a:pPr>
            <a:r>
              <a:rPr lang="fr-FR" dirty="0">
                <a:solidFill>
                  <a:srgbClr val="00B0F0"/>
                </a:solidFill>
                <a:latin typeface="Calibri" panose="020F0502020204030204" pitchFamily="34" charset="0"/>
                <a:cs typeface="Calibri" panose="020F0502020204030204" pitchFamily="34" charset="0"/>
              </a:rPr>
              <a:t>À mettre sur le site web (pages externes)</a:t>
            </a:r>
          </a:p>
          <a:p>
            <a:pPr marL="1428750" lvl="2">
              <a:buFont typeface="Wingdings" panose="05000000000000000000" pitchFamily="2" charset="2"/>
              <a:buChar char="Ø"/>
            </a:pPr>
            <a:r>
              <a:rPr lang="fr-FR" dirty="0">
                <a:solidFill>
                  <a:srgbClr val="00B0F0"/>
                </a:solidFill>
                <a:latin typeface="Calibri" panose="020F0502020204030204" pitchFamily="34" charset="0"/>
                <a:cs typeface="Calibri" panose="020F0502020204030204" pitchFamily="34" charset="0"/>
              </a:rPr>
              <a:t>Twitter</a:t>
            </a:r>
          </a:p>
          <a:p>
            <a:pPr marL="1428750" lvl="2">
              <a:buFont typeface="Wingdings" panose="05000000000000000000" pitchFamily="2" charset="2"/>
              <a:buChar char="Ø"/>
            </a:pPr>
            <a:r>
              <a:rPr lang="fr-FR" dirty="0">
                <a:solidFill>
                  <a:srgbClr val="00B0F0"/>
                </a:solidFill>
                <a:latin typeface="Calibri" panose="020F0502020204030204" pitchFamily="34" charset="0"/>
                <a:cs typeface="Calibri" panose="020F0502020204030204" pitchFamily="34" charset="0"/>
              </a:rPr>
              <a:t>YouTube</a:t>
            </a:r>
          </a:p>
          <a:p>
            <a:pPr lvl="1" indent="0"/>
            <a:endParaRPr lang="fr-FR" sz="1600" dirty="0">
              <a:solidFill>
                <a:srgbClr val="B85808"/>
              </a:solidFill>
              <a:latin typeface="Calibri" panose="020F0502020204030204" pitchFamily="34" charset="0"/>
              <a:cs typeface="Calibri" panose="020F0502020204030204" pitchFamily="34" charset="0"/>
            </a:endParaRPr>
          </a:p>
        </p:txBody>
      </p:sp>
      <p:pic>
        <p:nvPicPr>
          <p:cNvPr id="9" name="Espace réservé pour une image  5" descr="Site Web du CPPM : Médias — Mozilla Firefox">
            <a:extLst>
              <a:ext uri="{FF2B5EF4-FFF2-40B4-BE49-F238E27FC236}">
                <a16:creationId xmlns:a16="http://schemas.microsoft.com/office/drawing/2014/main" id="{931A1896-23FE-4F49-A23B-CAE933F3C2A3}"/>
              </a:ext>
            </a:extLst>
          </p:cNvPr>
          <p:cNvPicPr>
            <a:picLocks noChangeAspect="1"/>
          </p:cNvPicPr>
          <p:nvPr/>
        </p:nvPicPr>
        <p:blipFill rotWithShape="1">
          <a:blip r:embed="rId4">
            <a:extLst>
              <a:ext uri="{28A0092B-C50C-407E-A947-70E740481C1C}">
                <a14:useLocalDpi xmlns:a14="http://schemas.microsoft.com/office/drawing/2010/main" val="0"/>
              </a:ext>
            </a:extLst>
          </a:blip>
          <a:srcRect t="10877"/>
          <a:stretch/>
        </p:blipFill>
        <p:spPr bwMode="auto">
          <a:xfrm>
            <a:off x="1075908" y="1414861"/>
            <a:ext cx="6992184" cy="272008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2" name="Espace réservé du numéro de diapositive 1">
            <a:extLst>
              <a:ext uri="{FF2B5EF4-FFF2-40B4-BE49-F238E27FC236}">
                <a16:creationId xmlns:a16="http://schemas.microsoft.com/office/drawing/2014/main" id="{5B363487-740B-48A6-9C1F-9E305B34F1F1}"/>
              </a:ext>
            </a:extLst>
          </p:cNvPr>
          <p:cNvSpPr>
            <a:spLocks noGrp="1"/>
          </p:cNvSpPr>
          <p:nvPr>
            <p:ph type="sldNum" idx="12"/>
          </p:nvPr>
        </p:nvSpPr>
        <p:spPr/>
        <p:txBody>
          <a:bodyPr/>
          <a:lstStyle/>
          <a:p>
            <a:pPr>
              <a:defRPr/>
            </a:pPr>
            <a:fld id="{0A0FB817-97B8-4046-A94F-3C4AD34C55D3}" type="slidenum">
              <a:rPr lang="fr-FR" altLang="fr-FR" smtClean="0"/>
              <a:pPr>
                <a:defRPr/>
              </a:pPr>
              <a:t>38</a:t>
            </a:fld>
            <a:endParaRPr lang="fr-FR" altLang="fr-FR" dirty="0"/>
          </a:p>
        </p:txBody>
      </p:sp>
    </p:spTree>
    <p:extLst>
      <p:ext uri="{BB962C8B-B14F-4D97-AF65-F5344CB8AC3E}">
        <p14:creationId xmlns:p14="http://schemas.microsoft.com/office/powerpoint/2010/main" val="163248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19672"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45205"/>
            <a:ext cx="914399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Moyens de communication</a:t>
            </a:r>
          </a:p>
        </p:txBody>
      </p:sp>
      <p:sp>
        <p:nvSpPr>
          <p:cNvPr id="9" name="ZoneTexte 8">
            <a:extLst>
              <a:ext uri="{FF2B5EF4-FFF2-40B4-BE49-F238E27FC236}">
                <a16:creationId xmlns:a16="http://schemas.microsoft.com/office/drawing/2014/main" id="{18B1C933-5761-4587-9BE2-E0E42D4F9DF6}"/>
              </a:ext>
            </a:extLst>
          </p:cNvPr>
          <p:cNvSpPr txBox="1"/>
          <p:nvPr/>
        </p:nvSpPr>
        <p:spPr>
          <a:xfrm>
            <a:off x="204172" y="1082178"/>
            <a:ext cx="8939828" cy="2739211"/>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Projet « présentation du labo destinée à des jeunes » </a:t>
            </a:r>
          </a:p>
          <a:p>
            <a:pPr marL="1028700" lvl="1">
              <a:buFont typeface="Wingdings" panose="05000000000000000000" pitchFamily="2" charset="2"/>
              <a:buChar char="Ø"/>
            </a:pPr>
            <a:r>
              <a:rPr lang="fr-FR" sz="1600" dirty="0">
                <a:solidFill>
                  <a:srgbClr val="002060"/>
                </a:solidFill>
                <a:latin typeface="+mj-lt"/>
              </a:rPr>
              <a:t>Equipe projet : Yannick Boursier, Yann </a:t>
            </a:r>
            <a:r>
              <a:rPr lang="fr-FR" sz="1600" dirty="0" err="1">
                <a:solidFill>
                  <a:srgbClr val="002060"/>
                </a:solidFill>
                <a:latin typeface="+mj-lt"/>
              </a:rPr>
              <a:t>Coadou</a:t>
            </a:r>
            <a:r>
              <a:rPr lang="fr-FR" sz="1600" dirty="0">
                <a:solidFill>
                  <a:srgbClr val="002060"/>
                </a:solidFill>
                <a:latin typeface="+mj-lt"/>
              </a:rPr>
              <a:t>, Damien Dornic, Stéphanie Escoffier, Julien </a:t>
            </a:r>
            <a:r>
              <a:rPr lang="fr-FR" sz="1600" dirty="0" err="1">
                <a:solidFill>
                  <a:srgbClr val="002060"/>
                </a:solidFill>
                <a:latin typeface="+mj-lt"/>
              </a:rPr>
              <a:t>Zoubian</a:t>
            </a:r>
            <a:r>
              <a:rPr lang="fr-FR" sz="1600" dirty="0">
                <a:solidFill>
                  <a:srgbClr val="002060"/>
                </a:solidFill>
                <a:latin typeface="+mj-lt"/>
              </a:rPr>
              <a:t> et Hafid, Marie, Magali… </a:t>
            </a:r>
            <a:r>
              <a:rPr lang="fr-FR" sz="1200" dirty="0">
                <a:solidFill>
                  <a:srgbClr val="B85808"/>
                </a:solidFill>
                <a:latin typeface="+mj-lt"/>
              </a:rPr>
              <a:t>d’autres volontaires ?</a:t>
            </a: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sym typeface="Wingdings" panose="05000000000000000000" pitchFamily="2" charset="2"/>
              </a:rPr>
              <a:t>Noms possibles pour le projet : « CPPM Tour » ou « </a:t>
            </a:r>
            <a:r>
              <a:rPr lang="fr-FR" sz="1600" dirty="0" err="1">
                <a:solidFill>
                  <a:srgbClr val="B85808"/>
                </a:solidFill>
                <a:latin typeface="Calibri" panose="020F0502020204030204" pitchFamily="34" charset="0"/>
                <a:cs typeface="Calibri" panose="020F0502020204030204" pitchFamily="34" charset="0"/>
                <a:sym typeface="Wingdings" panose="05000000000000000000" pitchFamily="2" charset="2"/>
              </a:rPr>
              <a:t>CPPM’Lab</a:t>
            </a:r>
            <a:r>
              <a:rPr lang="fr-FR" sz="1600" dirty="0">
                <a:solidFill>
                  <a:srgbClr val="B85808"/>
                </a:solidFill>
                <a:latin typeface="Calibri" panose="020F0502020204030204" pitchFamily="34" charset="0"/>
                <a:cs typeface="Calibri" panose="020F0502020204030204" pitchFamily="34" charset="0"/>
                <a:sym typeface="Wingdings" panose="05000000000000000000" pitchFamily="2" charset="2"/>
              </a:rPr>
              <a:t> » ou « Découvre le CPPM » ou « Matière et Univers » ou… </a:t>
            </a:r>
            <a:r>
              <a:rPr lang="fr-FR" sz="1400" dirty="0">
                <a:solidFill>
                  <a:srgbClr val="B85808"/>
                </a:solidFill>
                <a:latin typeface="Calibri" panose="020F0502020204030204" pitchFamily="34" charset="0"/>
                <a:cs typeface="Calibri" panose="020F0502020204030204" pitchFamily="34" charset="0"/>
                <a:sym typeface="Wingdings" panose="05000000000000000000" pitchFamily="2" charset="2"/>
              </a:rPr>
              <a:t>des idées ?</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Hafid a importé les informations pour qu’elles soient intégrées prochainement aux pages externes de notre site web</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Enrichir le contenu par des vidéos (réalisations, métiers…)</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Séquences de réalité virtuelle/augmentée ?</a:t>
            </a:r>
          </a:p>
          <a:p>
            <a:pPr marL="1028700" lvl="1">
              <a:buFont typeface="Wingdings" panose="05000000000000000000" pitchFamily="2" charset="2"/>
              <a:buChar char="Ø"/>
            </a:pPr>
            <a:r>
              <a:rPr lang="fr-FR" sz="1200" dirty="0">
                <a:solidFill>
                  <a:srgbClr val="B85808"/>
                </a:solidFill>
                <a:latin typeface="Calibri" panose="020F0502020204030204" pitchFamily="34" charset="0"/>
                <a:cs typeface="Calibri" panose="020F0502020204030204" pitchFamily="34" charset="0"/>
                <a:hlinkClick r:id="rId3"/>
              </a:rPr>
              <a:t>https://www.cppm.in2p3.fr/~benamar/cppm-master/</a:t>
            </a:r>
            <a:endParaRPr lang="fr-FR" sz="1200" dirty="0">
              <a:solidFill>
                <a:srgbClr val="B85808"/>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r>
              <a:rPr lang="fr-FR" sz="1400" dirty="0">
                <a:solidFill>
                  <a:srgbClr val="B85808"/>
                </a:solidFill>
                <a:latin typeface="Calibri" panose="020F0502020204030204" pitchFamily="34" charset="0"/>
                <a:cs typeface="Calibri" panose="020F0502020204030204" pitchFamily="34" charset="0"/>
              </a:rPr>
              <a:t>Réunion prochainement pour compléter les contenus : si personnes intéressées d’intégrer l’équipe projet…</a:t>
            </a:r>
          </a:p>
        </p:txBody>
      </p:sp>
      <p:pic>
        <p:nvPicPr>
          <p:cNvPr id="7" name="Espace réservé pour une image  5" descr="CPPM - Centre des particiHTML5 Website Template — Mozilla Firefox">
            <a:extLst>
              <a:ext uri="{FF2B5EF4-FFF2-40B4-BE49-F238E27FC236}">
                <a16:creationId xmlns:a16="http://schemas.microsoft.com/office/drawing/2014/main" id="{1511731E-245B-42B1-B519-6FF4F42B66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5525" y="3939944"/>
            <a:ext cx="5252947" cy="24441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2" name="Espace réservé du numéro de diapositive 1">
            <a:extLst>
              <a:ext uri="{FF2B5EF4-FFF2-40B4-BE49-F238E27FC236}">
                <a16:creationId xmlns:a16="http://schemas.microsoft.com/office/drawing/2014/main" id="{056EEF75-2954-454D-99B9-8983B059DA40}"/>
              </a:ext>
            </a:extLst>
          </p:cNvPr>
          <p:cNvSpPr>
            <a:spLocks noGrp="1"/>
          </p:cNvSpPr>
          <p:nvPr>
            <p:ph type="sldNum" idx="12"/>
          </p:nvPr>
        </p:nvSpPr>
        <p:spPr/>
        <p:txBody>
          <a:bodyPr/>
          <a:lstStyle/>
          <a:p>
            <a:pPr>
              <a:defRPr/>
            </a:pPr>
            <a:fld id="{0A0FB817-97B8-4046-A94F-3C4AD34C55D3}" type="slidenum">
              <a:rPr lang="fr-FR" altLang="fr-FR" smtClean="0"/>
              <a:pPr>
                <a:defRPr/>
              </a:pPr>
              <a:t>39</a:t>
            </a:fld>
            <a:endParaRPr lang="fr-FR" altLang="fr-FR" dirty="0"/>
          </a:p>
        </p:txBody>
      </p:sp>
    </p:spTree>
    <p:extLst>
      <p:ext uri="{BB962C8B-B14F-4D97-AF65-F5344CB8AC3E}">
        <p14:creationId xmlns:p14="http://schemas.microsoft.com/office/powerpoint/2010/main" val="4068146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94DEA92-DAE7-4EEE-BB9E-938DF89EB47E}"/>
              </a:ext>
            </a:extLst>
          </p:cNvPr>
          <p:cNvSpPr>
            <a:spLocks noGrp="1"/>
          </p:cNvSpPr>
          <p:nvPr>
            <p:ph type="dt" idx="10"/>
          </p:nvPr>
        </p:nvSpPr>
        <p:spPr>
          <a:xfrm>
            <a:off x="0" y="6472030"/>
            <a:ext cx="1907703" cy="385970"/>
          </a:xfrm>
        </p:spPr>
        <p:txBody>
          <a:bodyPr/>
          <a:lstStyle/>
          <a:p>
            <a:pPr>
              <a:defRPr/>
            </a:pPr>
            <a:r>
              <a:rPr lang="fr-FR" altLang="fr-FR" dirty="0"/>
              <a:t>23/01/2024 - SAS</a:t>
            </a:r>
          </a:p>
        </p:txBody>
      </p:sp>
      <p:sp>
        <p:nvSpPr>
          <p:cNvPr id="9" name="ZoneTexte 8">
            <a:extLst>
              <a:ext uri="{FF2B5EF4-FFF2-40B4-BE49-F238E27FC236}">
                <a16:creationId xmlns:a16="http://schemas.microsoft.com/office/drawing/2014/main" id="{3692B33B-9668-4F9C-86D7-1FBF7445DD31}"/>
              </a:ext>
            </a:extLst>
          </p:cNvPr>
          <p:cNvSpPr txBox="1"/>
          <p:nvPr/>
        </p:nvSpPr>
        <p:spPr>
          <a:xfrm>
            <a:off x="26546" y="3140968"/>
            <a:ext cx="9155121" cy="1692771"/>
          </a:xfrm>
          <a:prstGeom prst="rect">
            <a:avLst/>
          </a:prstGeom>
          <a:noFill/>
        </p:spPr>
        <p:txBody>
          <a:bodyPr wrap="square" rtlCol="0">
            <a:spAutoFit/>
          </a:bodyPr>
          <a:lstStyle/>
          <a:p>
            <a:r>
              <a:rPr lang="fr-FR" sz="2400" dirty="0">
                <a:solidFill>
                  <a:srgbClr val="00B0F0"/>
                </a:solidFill>
                <a:latin typeface="Calibri" panose="020F0502020204030204" pitchFamily="34" charset="0"/>
                <a:cs typeface="Calibri" panose="020F0502020204030204" pitchFamily="34" charset="0"/>
              </a:rPr>
              <a:t>Outils de valorisation</a:t>
            </a:r>
          </a:p>
          <a:p>
            <a:pPr marL="285750" indent="-28575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LIMBRA : outil du CPPM, </a:t>
            </a:r>
            <a:r>
              <a:rPr lang="fr-FR" sz="1400" dirty="0">
                <a:latin typeface="+mn-lt"/>
                <a:hlinkClick r:id="rId3"/>
              </a:rPr>
              <a:t>https://marprod.in2p3.fr/limbra_cppm</a:t>
            </a:r>
            <a:endParaRPr lang="fr-FR" sz="1400" dirty="0">
              <a:solidFill>
                <a:srgbClr val="002060"/>
              </a:solidFill>
              <a:latin typeface="+mn-lt"/>
              <a:cs typeface="Calibri" panose="020F0502020204030204" pitchFamily="34" charset="0"/>
            </a:endParaRPr>
          </a:p>
          <a:p>
            <a:pPr marL="1028700" lvl="1">
              <a:buFont typeface="Wingdings" panose="05000000000000000000" pitchFamily="2" charset="2"/>
              <a:buChar char="Ø"/>
            </a:pPr>
            <a:r>
              <a:rPr lang="fr-FR" sz="1600" dirty="0">
                <a:solidFill>
                  <a:srgbClr val="B85808"/>
                </a:solidFill>
                <a:latin typeface="Calibri" panose="020F0502020204030204" pitchFamily="34" charset="0"/>
                <a:cs typeface="Calibri" panose="020F0502020204030204" pitchFamily="34" charset="0"/>
              </a:rPr>
              <a:t>Correspondants publications</a:t>
            </a:r>
          </a:p>
          <a:p>
            <a:pPr marL="1028700" lvl="1">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Tableau récapitulatif, </a:t>
            </a:r>
            <a:r>
              <a:rPr lang="fr-FR" sz="1400" dirty="0">
                <a:solidFill>
                  <a:srgbClr val="94209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https://www.cppm.in2p3.fr/web/fr/recherche/publications/</a:t>
            </a:r>
            <a:endParaRPr lang="fr-FR" sz="1400" dirty="0">
              <a:solidFill>
                <a:srgbClr val="942092"/>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HAL : archive ouverte, </a:t>
            </a:r>
            <a:r>
              <a:rPr lang="fr-FR" sz="1400" u="sng" dirty="0">
                <a:solidFill>
                  <a:srgbClr val="942092"/>
                </a:solidFill>
                <a:latin typeface="+mj-lt"/>
                <a:hlinkClick r:id="rId5">
                  <a:extLst>
                    <a:ext uri="{A12FA001-AC4F-418D-AE19-62706E023703}">
                      <ahyp:hlinkClr xmlns:ahyp="http://schemas.microsoft.com/office/drawing/2018/hyperlinkcolor" val="tx"/>
                    </a:ext>
                  </a:extLst>
                </a:hlinkClick>
              </a:rPr>
              <a:t>https://hal.science/CPPM</a:t>
            </a:r>
            <a:r>
              <a:rPr lang="fr-FR" sz="1400" dirty="0">
                <a:solidFill>
                  <a:srgbClr val="002060"/>
                </a:solidFill>
                <a:latin typeface="Calibri" panose="020F0502020204030204" pitchFamily="34" charset="0"/>
                <a:cs typeface="Calibri" panose="020F0502020204030204" pitchFamily="34" charset="0"/>
              </a:rPr>
              <a:t>, </a:t>
            </a:r>
            <a:r>
              <a:rPr lang="fr-FR" sz="1600" dirty="0">
                <a:solidFill>
                  <a:srgbClr val="002060"/>
                </a:solidFill>
                <a:latin typeface="Calibri" panose="020F0502020204030204" pitchFamily="34" charset="0"/>
                <a:cs typeface="Calibri" panose="020F0502020204030204" pitchFamily="34" charset="0"/>
              </a:rPr>
              <a:t>référence pour AMU (Bonus), pour la Science Ouverte, pour les CRAC…</a:t>
            </a:r>
            <a:endParaRPr lang="fr-FR" sz="1400" dirty="0">
              <a:solidFill>
                <a:srgbClr val="B85808"/>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3060560A-5072-43B0-B81C-C06206C55115}"/>
              </a:ext>
            </a:extLst>
          </p:cNvPr>
          <p:cNvSpPr txBox="1"/>
          <p:nvPr/>
        </p:nvSpPr>
        <p:spPr>
          <a:xfrm>
            <a:off x="12695" y="0"/>
            <a:ext cx="911860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Information Scientifique et Technique</a:t>
            </a:r>
          </a:p>
        </p:txBody>
      </p:sp>
      <p:sp>
        <p:nvSpPr>
          <p:cNvPr id="2" name="Rectangle 1">
            <a:extLst>
              <a:ext uri="{FF2B5EF4-FFF2-40B4-BE49-F238E27FC236}">
                <a16:creationId xmlns:a16="http://schemas.microsoft.com/office/drawing/2014/main" id="{5ED1DA3F-6CAB-4F7F-A07D-C6AA46324C67}"/>
              </a:ext>
            </a:extLst>
          </p:cNvPr>
          <p:cNvSpPr/>
          <p:nvPr/>
        </p:nvSpPr>
        <p:spPr>
          <a:xfrm>
            <a:off x="107504" y="5148481"/>
            <a:ext cx="9023800" cy="584775"/>
          </a:xfrm>
          <a:prstGeom prst="rect">
            <a:avLst/>
          </a:prstGeom>
        </p:spPr>
        <p:txBody>
          <a:bodyPr wrap="square">
            <a:spAutoFit/>
          </a:bodyPr>
          <a:lstStyle/>
          <a:p>
            <a:r>
              <a:rPr lang="fr-FR" sz="1600" dirty="0">
                <a:solidFill>
                  <a:srgbClr val="FF0000"/>
                </a:solidFill>
                <a:latin typeface="+mj-lt"/>
                <a:sym typeface="Wingdings" panose="05000000000000000000" pitchFamily="2" charset="2"/>
              </a:rPr>
              <a:t></a:t>
            </a:r>
            <a:r>
              <a:rPr lang="fr-FR" sz="1600" dirty="0">
                <a:solidFill>
                  <a:srgbClr val="FF0000"/>
                </a:solidFill>
                <a:latin typeface="+mj-lt"/>
              </a:rPr>
              <a:t>Formation aux grands principes de la </a:t>
            </a:r>
            <a:r>
              <a:rPr lang="fr-FR" sz="1600" b="1" dirty="0">
                <a:solidFill>
                  <a:srgbClr val="FF0000"/>
                </a:solidFill>
                <a:latin typeface="+mj-lt"/>
              </a:rPr>
              <a:t>gestion des données de la recherche</a:t>
            </a:r>
            <a:r>
              <a:rPr lang="fr-FR" sz="1600" dirty="0">
                <a:solidFill>
                  <a:srgbClr val="FF0000"/>
                </a:solidFill>
                <a:latin typeface="+mj-lt"/>
              </a:rPr>
              <a:t>/AMU :  </a:t>
            </a:r>
            <a:br>
              <a:rPr lang="fr-FR" sz="1600" dirty="0">
                <a:solidFill>
                  <a:srgbClr val="FF0000"/>
                </a:solidFill>
                <a:latin typeface="+mj-lt"/>
              </a:rPr>
            </a:br>
            <a:r>
              <a:rPr lang="fr-FR" sz="1600" dirty="0">
                <a:solidFill>
                  <a:srgbClr val="FF0000"/>
                </a:solidFill>
                <a:latin typeface="+mj-lt"/>
              </a:rPr>
              <a:t>22 février 2024 à Aix en Provence et le 16 avril et le 29 mai 2024 à Marseille.</a:t>
            </a:r>
          </a:p>
        </p:txBody>
      </p:sp>
      <p:sp>
        <p:nvSpPr>
          <p:cNvPr id="10" name="ZoneTexte 9">
            <a:extLst>
              <a:ext uri="{FF2B5EF4-FFF2-40B4-BE49-F238E27FC236}">
                <a16:creationId xmlns:a16="http://schemas.microsoft.com/office/drawing/2014/main" id="{750C56B9-CF2D-4843-9193-748980B042F8}"/>
              </a:ext>
            </a:extLst>
          </p:cNvPr>
          <p:cNvSpPr txBox="1"/>
          <p:nvPr/>
        </p:nvSpPr>
        <p:spPr>
          <a:xfrm>
            <a:off x="27993" y="692696"/>
            <a:ext cx="9089461" cy="2585323"/>
          </a:xfrm>
          <a:prstGeom prst="rect">
            <a:avLst/>
          </a:prstGeom>
          <a:noFill/>
        </p:spPr>
        <p:txBody>
          <a:bodyPr wrap="square" rtlCol="0">
            <a:spAutoFit/>
          </a:bodyPr>
          <a:lstStyle/>
          <a:p>
            <a:r>
              <a:rPr lang="fr-FR" sz="2400" dirty="0">
                <a:solidFill>
                  <a:srgbClr val="00B0F0"/>
                </a:solidFill>
                <a:latin typeface="Calibri" panose="020F0502020204030204" pitchFamily="34" charset="0"/>
                <a:cs typeface="Calibri" panose="020F0502020204030204" pitchFamily="34" charset="0"/>
              </a:rPr>
              <a:t>Production scientifique et technique</a:t>
            </a:r>
          </a:p>
          <a:p>
            <a:r>
              <a:rPr lang="fr-FR" sz="1600" b="1" dirty="0">
                <a:solidFill>
                  <a:srgbClr val="E46C0A"/>
                </a:solidFill>
              </a:rPr>
              <a:t>Aix Marseille Univ, CNRS/IN2P3, CPPM, Marseille, France</a:t>
            </a:r>
            <a:endParaRPr lang="fr-FR" sz="1600" dirty="0">
              <a:solidFill>
                <a:srgbClr val="E46C0A"/>
              </a:solidFill>
              <a:cs typeface="Calibri" panose="020F0502020204030204" pitchFamily="34" charset="0"/>
            </a:endParaRPr>
          </a:p>
          <a:p>
            <a:endParaRPr lang="fr-FR" sz="2400" dirty="0">
              <a:solidFill>
                <a:srgbClr val="00B0F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1400" dirty="0">
                <a:solidFill>
                  <a:schemeClr val="tx1"/>
                </a:solidFill>
                <a:latin typeface="+mj-lt"/>
              </a:rPr>
              <a:t>Le CPPM s'inscrit dans la politique </a:t>
            </a:r>
            <a:r>
              <a:rPr lang="fr-FR" sz="1400" u="sng" dirty="0">
                <a:solidFill>
                  <a:schemeClr val="tx1"/>
                </a:solidFill>
                <a:latin typeface="+mj-lt"/>
              </a:rPr>
              <a:t>Science Ouverte du CNRS</a:t>
            </a:r>
            <a:r>
              <a:rPr lang="fr-FR" sz="1400" dirty="0">
                <a:solidFill>
                  <a:schemeClr val="tx1"/>
                </a:solidFill>
                <a:latin typeface="+mj-lt"/>
              </a:rPr>
              <a:t> (</a:t>
            </a:r>
            <a:r>
              <a:rPr lang="fr-FR" sz="1400" dirty="0">
                <a:solidFill>
                  <a:schemeClr val="tx1"/>
                </a:solidFill>
                <a:latin typeface="+mj-lt"/>
                <a:hlinkClick r:id="rId6">
                  <a:extLst>
                    <a:ext uri="{A12FA001-AC4F-418D-AE19-62706E023703}">
                      <ahyp:hlinkClr xmlns:ahyp="http://schemas.microsoft.com/office/drawing/2018/hyperlinkcolor" val="tx"/>
                    </a:ext>
                  </a:extLst>
                </a:hlinkClick>
              </a:rPr>
              <a:t>https://www.science-ouverte.cnrs.fr/</a:t>
            </a:r>
            <a:r>
              <a:rPr lang="fr-FR" sz="1400" dirty="0">
                <a:solidFill>
                  <a:schemeClr val="tx1"/>
                </a:solidFill>
                <a:latin typeface="+mj-lt"/>
              </a:rPr>
              <a:t>), celle d'Aix-Marseille Université (</a:t>
            </a:r>
            <a:r>
              <a:rPr lang="fr-FR" sz="1400" dirty="0">
                <a:solidFill>
                  <a:schemeClr val="tx1"/>
                </a:solidFill>
                <a:latin typeface="+mj-lt"/>
                <a:hlinkClick r:id="rId7">
                  <a:extLst>
                    <a:ext uri="{A12FA001-AC4F-418D-AE19-62706E023703}">
                      <ahyp:hlinkClr xmlns:ahyp="http://schemas.microsoft.com/office/drawing/2018/hyperlinkcolor" val="tx"/>
                    </a:ext>
                  </a:extLst>
                </a:hlinkClick>
              </a:rPr>
              <a:t>https://www.univ-amu.fr/fr/public/drv-charte-daix-marseille-universite-en-faveur-de-la-science-ouverte</a:t>
            </a:r>
            <a:r>
              <a:rPr lang="fr-FR" sz="1400" dirty="0">
                <a:solidFill>
                  <a:schemeClr val="tx1"/>
                </a:solidFill>
                <a:latin typeface="+mj-lt"/>
              </a:rPr>
              <a:t>) et dans le cadre réglementaire national. </a:t>
            </a:r>
          </a:p>
          <a:p>
            <a:endParaRPr lang="fr-FR" sz="1400" dirty="0">
              <a:solidFill>
                <a:schemeClr val="tx1"/>
              </a:solidFill>
              <a:latin typeface="+mj-lt"/>
            </a:endParaRPr>
          </a:p>
          <a:p>
            <a:pPr marL="285750" indent="-285750">
              <a:buFont typeface="Wingdings" panose="05000000000000000000" pitchFamily="2" charset="2"/>
              <a:buChar char="Ø"/>
            </a:pPr>
            <a:r>
              <a:rPr lang="fr-FR" sz="1400" dirty="0">
                <a:solidFill>
                  <a:schemeClr val="tx1"/>
                </a:solidFill>
                <a:latin typeface="+mj-lt"/>
              </a:rPr>
              <a:t>Il soutient notamment l'accès ouvert aux publications par le biais des archives ouvertes (</a:t>
            </a:r>
            <a:r>
              <a:rPr lang="fr-FR" sz="1400" dirty="0" err="1">
                <a:solidFill>
                  <a:schemeClr val="tx1"/>
                </a:solidFill>
                <a:latin typeface="+mj-lt"/>
              </a:rPr>
              <a:t>arXiv</a:t>
            </a:r>
            <a:r>
              <a:rPr lang="fr-FR" sz="1400" dirty="0">
                <a:solidFill>
                  <a:schemeClr val="tx1"/>
                </a:solidFill>
                <a:latin typeface="+mj-lt"/>
              </a:rPr>
              <a:t> et HAL) et privilégie des modèles de publication gratuits à la fois pour les auteurs et les lecteurs.</a:t>
            </a:r>
            <a:br>
              <a:rPr lang="fr-FR" sz="1400" dirty="0">
                <a:solidFill>
                  <a:schemeClr val="tx1"/>
                </a:solidFill>
              </a:rPr>
            </a:br>
            <a:endParaRPr lang="fr-FR" sz="1400" dirty="0">
              <a:solidFill>
                <a:schemeClr val="tx1"/>
              </a:solidFill>
            </a:endParaRPr>
          </a:p>
        </p:txBody>
      </p:sp>
      <p:sp>
        <p:nvSpPr>
          <p:cNvPr id="3" name="Espace réservé du numéro de diapositive 2">
            <a:extLst>
              <a:ext uri="{FF2B5EF4-FFF2-40B4-BE49-F238E27FC236}">
                <a16:creationId xmlns:a16="http://schemas.microsoft.com/office/drawing/2014/main" id="{28C530EA-E74C-4632-B1C7-EF94E299E538}"/>
              </a:ext>
            </a:extLst>
          </p:cNvPr>
          <p:cNvSpPr>
            <a:spLocks noGrp="1"/>
          </p:cNvSpPr>
          <p:nvPr>
            <p:ph type="sldNum" idx="12"/>
          </p:nvPr>
        </p:nvSpPr>
        <p:spPr/>
        <p:txBody>
          <a:bodyPr/>
          <a:lstStyle/>
          <a:p>
            <a:pPr>
              <a:defRPr/>
            </a:pPr>
            <a:fld id="{0A0FB817-97B8-4046-A94F-3C4AD34C55D3}" type="slidenum">
              <a:rPr lang="fr-FR" altLang="fr-FR" smtClean="0"/>
              <a:pPr>
                <a:defRPr/>
              </a:pPr>
              <a:t>4</a:t>
            </a:fld>
            <a:endParaRPr lang="fr-FR" altLang="fr-FR" dirty="0"/>
          </a:p>
        </p:txBody>
      </p:sp>
    </p:spTree>
    <p:extLst>
      <p:ext uri="{BB962C8B-B14F-4D97-AF65-F5344CB8AC3E}">
        <p14:creationId xmlns:p14="http://schemas.microsoft.com/office/powerpoint/2010/main" val="3497300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19672"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45205"/>
            <a:ext cx="9143999" cy="707886"/>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Activités « personnel du CPPM »</a:t>
            </a:r>
            <a:br>
              <a:rPr lang="fr-FR" sz="2800" dirty="0">
                <a:solidFill>
                  <a:srgbClr val="B85808"/>
                </a:solidFill>
                <a:latin typeface="Calibri" panose="020F0502020204030204" pitchFamily="34" charset="0"/>
                <a:cs typeface="Calibri" panose="020F0502020204030204" pitchFamily="34" charset="0"/>
              </a:rPr>
            </a:br>
            <a:endParaRPr lang="fr-FR" sz="1200" dirty="0">
              <a:solidFill>
                <a:srgbClr val="B85808"/>
              </a:solidFill>
              <a:latin typeface="Calibri" panose="020F0502020204030204" pitchFamily="34" charset="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2AAAA362-38CA-49DE-8D63-9ECA467F8D51}"/>
              </a:ext>
            </a:extLst>
          </p:cNvPr>
          <p:cNvSpPr>
            <a:spLocks noGrp="1"/>
          </p:cNvSpPr>
          <p:nvPr>
            <p:ph type="sldNum" idx="12"/>
          </p:nvPr>
        </p:nvSpPr>
        <p:spPr/>
        <p:txBody>
          <a:bodyPr/>
          <a:lstStyle/>
          <a:p>
            <a:pPr>
              <a:defRPr/>
            </a:pPr>
            <a:fld id="{0A0FB817-97B8-4046-A94F-3C4AD34C55D3}" type="slidenum">
              <a:rPr lang="fr-FR" altLang="fr-FR" smtClean="0"/>
              <a:pPr>
                <a:defRPr/>
              </a:pPr>
              <a:t>40</a:t>
            </a:fld>
            <a:endParaRPr lang="fr-FR" altLang="fr-FR" dirty="0"/>
          </a:p>
        </p:txBody>
      </p:sp>
      <p:sp>
        <p:nvSpPr>
          <p:cNvPr id="3" name="ZoneTexte 2">
            <a:extLst>
              <a:ext uri="{FF2B5EF4-FFF2-40B4-BE49-F238E27FC236}">
                <a16:creationId xmlns:a16="http://schemas.microsoft.com/office/drawing/2014/main" id="{77878FB3-AE1B-48A9-946B-7D1B94F9D4BC}"/>
              </a:ext>
            </a:extLst>
          </p:cNvPr>
          <p:cNvSpPr txBox="1"/>
          <p:nvPr/>
        </p:nvSpPr>
        <p:spPr>
          <a:xfrm>
            <a:off x="1691680" y="836712"/>
            <a:ext cx="6408712" cy="3046988"/>
          </a:xfrm>
          <a:prstGeom prst="rect">
            <a:avLst/>
          </a:prstGeom>
          <a:noFill/>
        </p:spPr>
        <p:txBody>
          <a:bodyPr wrap="square" rtlCol="0">
            <a:spAutoFit/>
          </a:bodyPr>
          <a:lstStyle/>
          <a:p>
            <a:r>
              <a:rPr lang="fr-FR" sz="1600" dirty="0">
                <a:solidFill>
                  <a:srgbClr val="590744"/>
                </a:solidFill>
                <a:latin typeface="+mj-lt"/>
              </a:rPr>
              <a:t>En lien avec l’animation scientifique et technique</a:t>
            </a:r>
          </a:p>
          <a:p>
            <a:endParaRPr lang="fr-FR" sz="1600" dirty="0">
              <a:solidFill>
                <a:srgbClr val="590744"/>
              </a:solidFill>
              <a:latin typeface="+mj-lt"/>
            </a:endParaRPr>
          </a:p>
          <a:p>
            <a:pPr marL="285750" indent="-285750">
              <a:buFontTx/>
              <a:buChar char="-"/>
            </a:pPr>
            <a:r>
              <a:rPr lang="fr-FR" sz="1600" dirty="0">
                <a:solidFill>
                  <a:srgbClr val="590744"/>
                </a:solidFill>
                <a:latin typeface="+mj-lt"/>
              </a:rPr>
              <a:t>Présentations vulgarisées en RG </a:t>
            </a:r>
          </a:p>
          <a:p>
            <a:pPr marL="1028700" lvl="1">
              <a:buFontTx/>
              <a:buChar char="-"/>
            </a:pPr>
            <a:r>
              <a:rPr lang="fr-FR" sz="1600" dirty="0">
                <a:solidFill>
                  <a:srgbClr val="590744"/>
                </a:solidFill>
                <a:latin typeface="+mj-lt"/>
              </a:rPr>
              <a:t>continuation rn 2024 des présentations CPPM@40ans</a:t>
            </a:r>
          </a:p>
          <a:p>
            <a:pPr marL="1028700" lvl="1">
              <a:buFontTx/>
              <a:buChar char="-"/>
            </a:pPr>
            <a:r>
              <a:rPr lang="fr-FR" sz="1600" dirty="0" err="1">
                <a:solidFill>
                  <a:srgbClr val="590744"/>
                </a:solidFill>
                <a:latin typeface="+mj-lt"/>
              </a:rPr>
              <a:t>Focums</a:t>
            </a:r>
            <a:r>
              <a:rPr lang="fr-FR" sz="1600" dirty="0">
                <a:solidFill>
                  <a:srgbClr val="590744"/>
                </a:solidFill>
                <a:latin typeface="+mj-lt"/>
              </a:rPr>
              <a:t> sur les actualités SVOM, CTA, Euclid, </a:t>
            </a:r>
            <a:r>
              <a:rPr lang="fr-FR" sz="1600" dirty="0" err="1">
                <a:solidFill>
                  <a:srgbClr val="590744"/>
                </a:solidFill>
                <a:latin typeface="+mj-lt"/>
              </a:rPr>
              <a:t>DarkSide</a:t>
            </a:r>
            <a:r>
              <a:rPr lang="fr-FR" sz="1600" dirty="0">
                <a:solidFill>
                  <a:srgbClr val="590744"/>
                </a:solidFill>
                <a:latin typeface="+mj-lt"/>
              </a:rPr>
              <a:t>…</a:t>
            </a:r>
          </a:p>
          <a:p>
            <a:pPr marL="285750" indent="-285750">
              <a:buFontTx/>
              <a:buChar char="-"/>
            </a:pPr>
            <a:r>
              <a:rPr lang="fr-FR" sz="1600" dirty="0">
                <a:solidFill>
                  <a:srgbClr val="590744"/>
                </a:solidFill>
                <a:latin typeface="+mj-lt"/>
              </a:rPr>
              <a:t>Visites d’installations (succès des portes ouvertes en juin 2023 dans le cadre des journées du labo, à renouveler en juin – juillet quand on organise la Fête du labo)</a:t>
            </a:r>
          </a:p>
          <a:p>
            <a:pPr marL="285750" indent="-285750">
              <a:buFontTx/>
              <a:buChar char="-"/>
            </a:pPr>
            <a:endParaRPr lang="fr-FR" sz="1600" dirty="0">
              <a:solidFill>
                <a:srgbClr val="590744"/>
              </a:solidFill>
              <a:latin typeface="+mj-lt"/>
            </a:endParaRPr>
          </a:p>
          <a:p>
            <a:r>
              <a:rPr lang="fr-FR" sz="1600" dirty="0">
                <a:solidFill>
                  <a:srgbClr val="590744"/>
                </a:solidFill>
                <a:latin typeface="+mj-lt"/>
              </a:rPr>
              <a:t>- Création d’une page interne (intranet) sur l’égalité hommes-femmes (Elisabeth) et thématique de l’</a:t>
            </a:r>
            <a:r>
              <a:rPr lang="fr-FR" sz="1600" dirty="0" err="1">
                <a:solidFill>
                  <a:srgbClr val="590744"/>
                </a:solidFill>
                <a:latin typeface="+mj-lt"/>
              </a:rPr>
              <a:t>aware</a:t>
            </a:r>
            <a:r>
              <a:rPr lang="fr-FR" sz="1600" dirty="0">
                <a:solidFill>
                  <a:srgbClr val="590744"/>
                </a:solidFill>
                <a:latin typeface="+mj-lt"/>
              </a:rPr>
              <a:t> lunch (santé, diversité, inclusion) et développement durable</a:t>
            </a:r>
          </a:p>
        </p:txBody>
      </p:sp>
      <p:sp>
        <p:nvSpPr>
          <p:cNvPr id="4" name="ZoneTexte 3">
            <a:extLst>
              <a:ext uri="{FF2B5EF4-FFF2-40B4-BE49-F238E27FC236}">
                <a16:creationId xmlns:a16="http://schemas.microsoft.com/office/drawing/2014/main" id="{DCCA65E2-9DDE-4ADF-B839-A80927701F7B}"/>
              </a:ext>
            </a:extLst>
          </p:cNvPr>
          <p:cNvSpPr txBox="1"/>
          <p:nvPr/>
        </p:nvSpPr>
        <p:spPr>
          <a:xfrm>
            <a:off x="1835696" y="4653136"/>
            <a:ext cx="5616624" cy="1815882"/>
          </a:xfrm>
          <a:prstGeom prst="rect">
            <a:avLst/>
          </a:prstGeom>
          <a:noFill/>
        </p:spPr>
        <p:txBody>
          <a:bodyPr wrap="square" rtlCol="0">
            <a:spAutoFit/>
          </a:bodyPr>
          <a:lstStyle/>
          <a:p>
            <a:r>
              <a:rPr lang="fr-FR" sz="1400" dirty="0">
                <a:solidFill>
                  <a:srgbClr val="590744"/>
                </a:solidFill>
                <a:latin typeface="+mj-lt"/>
              </a:rPr>
              <a:t>Goodies : </a:t>
            </a:r>
          </a:p>
          <a:p>
            <a:r>
              <a:rPr lang="fr-FR" sz="1400" dirty="0">
                <a:solidFill>
                  <a:srgbClr val="590744"/>
                </a:solidFill>
                <a:latin typeface="+mj-lt"/>
              </a:rPr>
              <a:t>- casquettes</a:t>
            </a:r>
            <a:br>
              <a:rPr lang="fr-FR" sz="1400" dirty="0">
                <a:solidFill>
                  <a:srgbClr val="590744"/>
                </a:solidFill>
                <a:latin typeface="+mj-lt"/>
              </a:rPr>
            </a:br>
            <a:endParaRPr lang="fr-FR" sz="1400" dirty="0">
              <a:solidFill>
                <a:srgbClr val="590744"/>
              </a:solidFill>
              <a:latin typeface="+mj-lt"/>
            </a:endParaRPr>
          </a:p>
          <a:p>
            <a:r>
              <a:rPr lang="fr-FR" sz="1400" dirty="0">
                <a:solidFill>
                  <a:srgbClr val="590744"/>
                </a:solidFill>
                <a:latin typeface="+mj-lt"/>
              </a:rPr>
              <a:t>- les stickers avec le logo CPPM sont efficaces, je pense qu'on devrait refaire une prod. </a:t>
            </a:r>
            <a:r>
              <a:rPr lang="fr-FR" sz="1400" dirty="0" err="1">
                <a:solidFill>
                  <a:srgbClr val="590744"/>
                </a:solidFill>
                <a:latin typeface="+mj-lt"/>
              </a:rPr>
              <a:t>peutetre</a:t>
            </a:r>
            <a:r>
              <a:rPr lang="fr-FR" sz="1400" dirty="0">
                <a:solidFill>
                  <a:srgbClr val="590744"/>
                </a:solidFill>
                <a:latin typeface="+mj-lt"/>
              </a:rPr>
              <a:t> avec un fond "</a:t>
            </a:r>
            <a:r>
              <a:rPr lang="fr-FR" sz="1400" dirty="0" err="1">
                <a:solidFill>
                  <a:srgbClr val="590744"/>
                </a:solidFill>
                <a:latin typeface="+mj-lt"/>
              </a:rPr>
              <a:t>silver</a:t>
            </a:r>
            <a:r>
              <a:rPr lang="fr-FR" sz="1400" dirty="0">
                <a:solidFill>
                  <a:srgbClr val="590744"/>
                </a:solidFill>
                <a:latin typeface="+mj-lt"/>
              </a:rPr>
              <a:t>" et sans 40. aussi un sticker plus fonctionnel avec CPPM plus gros. un </a:t>
            </a:r>
            <a:r>
              <a:rPr lang="fr-FR" sz="1400" dirty="0" err="1">
                <a:solidFill>
                  <a:srgbClr val="590744"/>
                </a:solidFill>
                <a:latin typeface="+mj-lt"/>
              </a:rPr>
              <a:t>ppt</a:t>
            </a:r>
            <a:r>
              <a:rPr lang="fr-FR" sz="1400" dirty="0">
                <a:solidFill>
                  <a:srgbClr val="590744"/>
                </a:solidFill>
                <a:latin typeface="+mj-lt"/>
              </a:rPr>
              <a:t> en attache aussi.</a:t>
            </a:r>
            <a:br>
              <a:rPr lang="fr-FR" sz="1400" dirty="0">
                <a:solidFill>
                  <a:srgbClr val="590744"/>
                </a:solidFill>
                <a:latin typeface="+mj-lt"/>
              </a:rPr>
            </a:br>
            <a:endParaRPr lang="fr-FR" sz="1400" dirty="0">
              <a:solidFill>
                <a:srgbClr val="590744"/>
              </a:solidFill>
              <a:latin typeface="+mj-lt"/>
            </a:endParaRPr>
          </a:p>
          <a:p>
            <a:r>
              <a:rPr lang="fr-FR" sz="1400" dirty="0">
                <a:solidFill>
                  <a:srgbClr val="590744"/>
                </a:solidFill>
                <a:latin typeface="+mj-lt"/>
              </a:rPr>
              <a:t>- mugs </a:t>
            </a:r>
            <a:r>
              <a:rPr lang="fr-FR" sz="1400" dirty="0" err="1">
                <a:solidFill>
                  <a:srgbClr val="590744"/>
                </a:solidFill>
                <a:latin typeface="+mj-lt"/>
              </a:rPr>
              <a:t>etc</a:t>
            </a:r>
            <a:r>
              <a:rPr lang="fr-FR" sz="1400" dirty="0">
                <a:solidFill>
                  <a:srgbClr val="590744"/>
                </a:solidFill>
                <a:latin typeface="+mj-lt"/>
              </a:rPr>
              <a:t> etc.</a:t>
            </a:r>
          </a:p>
        </p:txBody>
      </p:sp>
    </p:spTree>
    <p:extLst>
      <p:ext uri="{BB962C8B-B14F-4D97-AF65-F5344CB8AC3E}">
        <p14:creationId xmlns:p14="http://schemas.microsoft.com/office/powerpoint/2010/main" val="3578376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19672"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0" y="45205"/>
            <a:ext cx="9143999" cy="707886"/>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Activités « grand public »</a:t>
            </a:r>
            <a:br>
              <a:rPr lang="fr-FR" sz="2800" dirty="0">
                <a:solidFill>
                  <a:srgbClr val="B85808"/>
                </a:solidFill>
                <a:latin typeface="Calibri" panose="020F0502020204030204" pitchFamily="34" charset="0"/>
                <a:cs typeface="Calibri" panose="020F0502020204030204" pitchFamily="34" charset="0"/>
              </a:rPr>
            </a:br>
            <a:r>
              <a:rPr lang="fr-FR" sz="1200" dirty="0">
                <a:solidFill>
                  <a:srgbClr val="B85808"/>
                </a:solidFill>
                <a:latin typeface="Calibri" panose="020F0502020204030204" pitchFamily="34" charset="0"/>
                <a:cs typeface="Calibri" panose="020F0502020204030204" pitchFamily="34" charset="0"/>
              </a:rPr>
              <a:t>nécessitant aussi de communiquer sur ces actions</a:t>
            </a:r>
          </a:p>
        </p:txBody>
      </p:sp>
      <p:sp>
        <p:nvSpPr>
          <p:cNvPr id="13" name="ZoneTexte 12">
            <a:extLst>
              <a:ext uri="{FF2B5EF4-FFF2-40B4-BE49-F238E27FC236}">
                <a16:creationId xmlns:a16="http://schemas.microsoft.com/office/drawing/2014/main" id="{7B618D04-1AC7-47D0-8174-7B3CAE3B7FF0}"/>
              </a:ext>
            </a:extLst>
          </p:cNvPr>
          <p:cNvSpPr txBox="1"/>
          <p:nvPr/>
        </p:nvSpPr>
        <p:spPr>
          <a:xfrm>
            <a:off x="238932" y="3761659"/>
            <a:ext cx="8841354" cy="738664"/>
          </a:xfrm>
          <a:prstGeom prst="rect">
            <a:avLst/>
          </a:prstGeom>
          <a:noFill/>
        </p:spPr>
        <p:txBody>
          <a:bodyPr wrap="square" rtlCol="0">
            <a:spAutoFit/>
          </a:bodyPr>
          <a:lstStyle/>
          <a:p>
            <a:r>
              <a:rPr lang="fr-FR" sz="1400" dirty="0" err="1">
                <a:solidFill>
                  <a:srgbClr val="00B0F0"/>
                </a:solidFill>
                <a:latin typeface="+mn-lt"/>
              </a:rPr>
              <a:t>Masterclasse</a:t>
            </a:r>
            <a:r>
              <a:rPr lang="fr-FR" sz="1400" dirty="0">
                <a:solidFill>
                  <a:srgbClr val="00B0F0"/>
                </a:solidFill>
                <a:latin typeface="+mn-lt"/>
              </a:rPr>
              <a:t> </a:t>
            </a:r>
          </a:p>
          <a:p>
            <a:pPr marL="1028700" lvl="1">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rPr>
              <a:t>26 mars, Belle II </a:t>
            </a:r>
            <a:r>
              <a:rPr lang="fr-FR" sz="1400" dirty="0">
                <a:solidFill>
                  <a:srgbClr val="B85808"/>
                </a:solidFill>
                <a:latin typeface="Calibri" panose="020F0502020204030204" pitchFamily="34" charset="0"/>
                <a:cs typeface="Calibri" panose="020F0502020204030204" pitchFamily="34" charset="0"/>
              </a:rPr>
              <a:t>(Justine Serrano), </a:t>
            </a:r>
            <a:r>
              <a:rPr lang="fr-FR" sz="1200" dirty="0">
                <a:solidFill>
                  <a:srgbClr val="B85808"/>
                </a:solidFill>
                <a:latin typeface="Calibri" panose="020F0502020204030204" pitchFamily="34" charset="0"/>
                <a:cs typeface="Calibri" panose="020F0502020204030204" pitchFamily="34" charset="0"/>
                <a:hlinkClick r:id="rId3"/>
              </a:rPr>
              <a:t>https://indico.in2p3.fr/event/31603/</a:t>
            </a:r>
            <a:endParaRPr lang="fr-FR" sz="1200" dirty="0">
              <a:solidFill>
                <a:srgbClr val="B85808"/>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r>
              <a:rPr lang="fr-FR" sz="1400" dirty="0">
                <a:solidFill>
                  <a:srgbClr val="B85808"/>
                </a:solidFill>
                <a:latin typeface="Calibri" panose="020F0502020204030204" pitchFamily="34" charset="0"/>
                <a:cs typeface="Calibri" panose="020F0502020204030204" pitchFamily="34" charset="0"/>
              </a:rPr>
              <a:t>Avec le lycée </a:t>
            </a:r>
            <a:r>
              <a:rPr lang="fr-FR" sz="1400" dirty="0" err="1">
                <a:solidFill>
                  <a:srgbClr val="B85808"/>
                </a:solidFill>
                <a:latin typeface="Calibri" panose="020F0502020204030204" pitchFamily="34" charset="0"/>
                <a:cs typeface="Calibri" panose="020F0502020204030204" pitchFamily="34" charset="0"/>
              </a:rPr>
              <a:t>Montgrand</a:t>
            </a:r>
            <a:r>
              <a:rPr lang="fr-FR" sz="1400" dirty="0">
                <a:solidFill>
                  <a:srgbClr val="B85808"/>
                </a:solidFill>
                <a:latin typeface="Calibri" panose="020F0502020204030204" pitchFamily="34" charset="0"/>
                <a:cs typeface="Calibri" panose="020F0502020204030204" pitchFamily="34" charset="0"/>
              </a:rPr>
              <a:t> de Marseille</a:t>
            </a:r>
          </a:p>
        </p:txBody>
      </p:sp>
      <p:sp>
        <p:nvSpPr>
          <p:cNvPr id="14" name="ZoneTexte 13">
            <a:extLst>
              <a:ext uri="{FF2B5EF4-FFF2-40B4-BE49-F238E27FC236}">
                <a16:creationId xmlns:a16="http://schemas.microsoft.com/office/drawing/2014/main" id="{46EAFBAA-0876-4AB5-8C67-7EE9727FC94A}"/>
              </a:ext>
            </a:extLst>
          </p:cNvPr>
          <p:cNvSpPr txBox="1"/>
          <p:nvPr/>
        </p:nvSpPr>
        <p:spPr>
          <a:xfrm>
            <a:off x="227175" y="1440011"/>
            <a:ext cx="8634453" cy="1384995"/>
          </a:xfrm>
          <a:prstGeom prst="rect">
            <a:avLst/>
          </a:prstGeom>
          <a:noFill/>
        </p:spPr>
        <p:txBody>
          <a:bodyPr wrap="square" rtlCol="0">
            <a:spAutoFit/>
          </a:bodyPr>
          <a:lstStyle/>
          <a:p>
            <a:r>
              <a:rPr lang="fr-FR" sz="1400" dirty="0">
                <a:solidFill>
                  <a:srgbClr val="00B0F0"/>
                </a:solidFill>
                <a:latin typeface="+mn-lt"/>
              </a:rPr>
              <a:t>Femmes de science</a:t>
            </a:r>
          </a:p>
          <a:p>
            <a:pPr marL="1028700" lvl="1">
              <a:buFont typeface="Wingdings" panose="05000000000000000000" pitchFamily="2" charset="2"/>
              <a:buChar char="Ø"/>
            </a:pPr>
            <a:r>
              <a:rPr lang="fr-FR" sz="1400" dirty="0">
                <a:solidFill>
                  <a:srgbClr val="002060"/>
                </a:solidFill>
                <a:latin typeface="+mn-lt"/>
                <a:cs typeface="Calibri" panose="020F0502020204030204" pitchFamily="34" charset="0"/>
              </a:rPr>
              <a:t>Entre le 11 février et le 8 mars, </a:t>
            </a:r>
          </a:p>
          <a:p>
            <a:pPr marL="1028700" lvl="1">
              <a:buFont typeface="Wingdings" panose="05000000000000000000" pitchFamily="2" charset="2"/>
              <a:buChar char="Ø"/>
            </a:pPr>
            <a:r>
              <a:rPr lang="fr-FR" sz="1400" dirty="0">
                <a:solidFill>
                  <a:srgbClr val="B85808"/>
                </a:solidFill>
                <a:latin typeface="+mn-lt"/>
                <a:cs typeface="Calibri" panose="020F0502020204030204" pitchFamily="34" charset="0"/>
              </a:rPr>
              <a:t>Solliciter les « femmes de science » ou duo homme-femme ?</a:t>
            </a:r>
          </a:p>
          <a:p>
            <a:pPr marL="1028700" lvl="1">
              <a:buFont typeface="Wingdings" panose="05000000000000000000" pitchFamily="2" charset="2"/>
              <a:buChar char="Ø"/>
            </a:pPr>
            <a:r>
              <a:rPr lang="fr-FR" sz="1400" dirty="0">
                <a:solidFill>
                  <a:srgbClr val="B85808"/>
                </a:solidFill>
                <a:latin typeface="+mn-lt"/>
                <a:cs typeface="Calibri" panose="020F0502020204030204" pitchFamily="34" charset="0"/>
              </a:rPr>
              <a:t>Vidéos existantes de l’exposition « Des abysses au cosmos » + portraits réalisés par Chiara +  </a:t>
            </a:r>
            <a:r>
              <a:rPr lang="fr-FR" sz="1400" dirty="0">
                <a:solidFill>
                  <a:srgbClr val="B85808"/>
                </a:solidFill>
                <a:latin typeface="+mj-lt"/>
                <a:cs typeface="Calibri" panose="020F0502020204030204" pitchFamily="34" charset="0"/>
              </a:rPr>
              <a:t>portraits </a:t>
            </a:r>
            <a:r>
              <a:rPr lang="fr-FR" sz="1400" dirty="0" err="1">
                <a:solidFill>
                  <a:srgbClr val="B85808"/>
                </a:solidFill>
                <a:latin typeface="+mj-lt"/>
                <a:cs typeface="Calibri" panose="020F0502020204030204" pitchFamily="34" charset="0"/>
              </a:rPr>
              <a:t>XXelles</a:t>
            </a:r>
            <a:endParaRPr lang="fr-FR" sz="1400" dirty="0">
              <a:solidFill>
                <a:srgbClr val="B85808"/>
              </a:solidFill>
              <a:latin typeface="+mn-lt"/>
              <a:cs typeface="Calibri" panose="020F0502020204030204" pitchFamily="34" charset="0"/>
            </a:endParaRPr>
          </a:p>
          <a:p>
            <a:pPr marL="1028700" lvl="1">
              <a:buFont typeface="Wingdings" panose="05000000000000000000" pitchFamily="2" charset="2"/>
              <a:buChar char="Ø"/>
            </a:pPr>
            <a:r>
              <a:rPr lang="fr-FR" sz="1400" dirty="0">
                <a:solidFill>
                  <a:srgbClr val="B85808"/>
                </a:solidFill>
                <a:latin typeface="+mn-lt"/>
                <a:cs typeface="Calibri" panose="020F0502020204030204" pitchFamily="34" charset="0"/>
              </a:rPr>
              <a:t>Défis photos </a:t>
            </a:r>
            <a:r>
              <a:rPr lang="fr-FR" sz="1200" dirty="0">
                <a:solidFill>
                  <a:srgbClr val="B85808"/>
                </a:solidFill>
                <a:latin typeface="+mn-lt"/>
                <a:cs typeface="Calibri" panose="020F0502020204030204" pitchFamily="34" charset="0"/>
              </a:rPr>
              <a:t>(présentés sur la slide 35)</a:t>
            </a:r>
          </a:p>
        </p:txBody>
      </p:sp>
      <p:sp>
        <p:nvSpPr>
          <p:cNvPr id="15" name="ZoneTexte 14">
            <a:extLst>
              <a:ext uri="{FF2B5EF4-FFF2-40B4-BE49-F238E27FC236}">
                <a16:creationId xmlns:a16="http://schemas.microsoft.com/office/drawing/2014/main" id="{7BFAAB0B-8895-4219-B723-96C06BBBFAD0}"/>
              </a:ext>
            </a:extLst>
          </p:cNvPr>
          <p:cNvSpPr txBox="1"/>
          <p:nvPr/>
        </p:nvSpPr>
        <p:spPr>
          <a:xfrm>
            <a:off x="222531" y="3191979"/>
            <a:ext cx="8036454" cy="800219"/>
          </a:xfrm>
          <a:prstGeom prst="rect">
            <a:avLst/>
          </a:prstGeom>
          <a:noFill/>
        </p:spPr>
        <p:txBody>
          <a:bodyPr wrap="square" rtlCol="0">
            <a:spAutoFit/>
          </a:bodyPr>
          <a:lstStyle/>
          <a:p>
            <a:r>
              <a:rPr lang="fr-FR" sz="1400" dirty="0">
                <a:solidFill>
                  <a:srgbClr val="00B0F0"/>
                </a:solidFill>
                <a:latin typeface="+mn-lt"/>
              </a:rPr>
              <a:t>Rencontres profs </a:t>
            </a:r>
          </a:p>
          <a:p>
            <a:pPr marL="1028700" lvl="1">
              <a:buFont typeface="Wingdings" panose="05000000000000000000" pitchFamily="2" charset="2"/>
              <a:buChar char="Ø"/>
            </a:pPr>
            <a:r>
              <a:rPr lang="fr-FR" sz="1400" dirty="0">
                <a:solidFill>
                  <a:srgbClr val="002060"/>
                </a:solidFill>
                <a:latin typeface="+mn-lt"/>
                <a:cs typeface="Calibri" panose="020F0502020204030204" pitchFamily="34" charset="0"/>
              </a:rPr>
              <a:t>20 février,</a:t>
            </a:r>
            <a:r>
              <a:rPr lang="fr-FR" sz="1400" dirty="0">
                <a:solidFill>
                  <a:srgbClr val="B85808"/>
                </a:solidFill>
                <a:latin typeface="+mn-lt"/>
                <a:cs typeface="Calibri" panose="020F0502020204030204" pitchFamily="34" charset="0"/>
              </a:rPr>
              <a:t> programme en cours (Jocelyne),</a:t>
            </a:r>
            <a:r>
              <a:rPr lang="fr-FR" sz="1600" dirty="0">
                <a:solidFill>
                  <a:srgbClr val="B85808"/>
                </a:solidFill>
                <a:latin typeface="+mn-lt"/>
                <a:cs typeface="Calibri" panose="020F0502020204030204" pitchFamily="34" charset="0"/>
              </a:rPr>
              <a:t> </a:t>
            </a:r>
            <a:r>
              <a:rPr lang="fr-FR" sz="1200" dirty="0">
                <a:solidFill>
                  <a:srgbClr val="B85808"/>
                </a:solidFill>
                <a:latin typeface="+mn-lt"/>
                <a:cs typeface="Calibri" panose="020F0502020204030204" pitchFamily="34" charset="0"/>
                <a:hlinkClick r:id="rId4"/>
              </a:rPr>
              <a:t>https://indico.in2p3.fr/event/29634/</a:t>
            </a:r>
            <a:endParaRPr lang="fr-FR" sz="1200" dirty="0">
              <a:solidFill>
                <a:srgbClr val="B85808"/>
              </a:solidFill>
              <a:latin typeface="+mn-lt"/>
              <a:cs typeface="Calibri" panose="020F0502020204030204" pitchFamily="34" charset="0"/>
            </a:endParaRPr>
          </a:p>
          <a:p>
            <a:pPr lvl="1" indent="0"/>
            <a:endParaRPr lang="fr-FR" sz="1600" dirty="0">
              <a:solidFill>
                <a:srgbClr val="B85808"/>
              </a:solidFill>
              <a:latin typeface="+mn-lt"/>
              <a:cs typeface="Calibri" panose="020F0502020204030204" pitchFamily="34" charset="0"/>
            </a:endParaRPr>
          </a:p>
        </p:txBody>
      </p:sp>
      <p:sp>
        <p:nvSpPr>
          <p:cNvPr id="16" name="ZoneTexte 15">
            <a:extLst>
              <a:ext uri="{FF2B5EF4-FFF2-40B4-BE49-F238E27FC236}">
                <a16:creationId xmlns:a16="http://schemas.microsoft.com/office/drawing/2014/main" id="{1073FBAD-86F5-4599-B319-4A644DE00E3D}"/>
              </a:ext>
            </a:extLst>
          </p:cNvPr>
          <p:cNvSpPr txBox="1"/>
          <p:nvPr/>
        </p:nvSpPr>
        <p:spPr>
          <a:xfrm>
            <a:off x="238932" y="4925633"/>
            <a:ext cx="8834506" cy="738664"/>
          </a:xfrm>
          <a:prstGeom prst="rect">
            <a:avLst/>
          </a:prstGeom>
          <a:noFill/>
        </p:spPr>
        <p:txBody>
          <a:bodyPr wrap="square" rtlCol="0">
            <a:spAutoFit/>
          </a:bodyPr>
          <a:lstStyle/>
          <a:p>
            <a:r>
              <a:rPr lang="fr-FR" sz="1400" dirty="0">
                <a:solidFill>
                  <a:srgbClr val="00B0F0"/>
                </a:solidFill>
                <a:latin typeface="+mn-lt"/>
              </a:rPr>
              <a:t>Accueil des stagiaires du secondaire</a:t>
            </a:r>
          </a:p>
          <a:p>
            <a:pPr marL="1028700" lvl="1">
              <a:buFont typeface="Wingdings" panose="05000000000000000000" pitchFamily="2" charset="2"/>
              <a:buChar char="Ø"/>
            </a:pPr>
            <a:r>
              <a:rPr lang="fr-FR" sz="1400" dirty="0">
                <a:solidFill>
                  <a:srgbClr val="B85808"/>
                </a:solidFill>
                <a:latin typeface="+mn-lt"/>
                <a:cs typeface="Calibri" panose="020F0502020204030204" pitchFamily="34" charset="0"/>
              </a:rPr>
              <a:t>En juin 2024 ? 1 semaine au CPPM et 1 semaine au LAM ?. OK mais qui s’en occupe ?</a:t>
            </a:r>
          </a:p>
          <a:p>
            <a:pPr marL="1028700" lvl="1">
              <a:buFont typeface="Wingdings" panose="05000000000000000000" pitchFamily="2" charset="2"/>
              <a:buChar char="Ø"/>
            </a:pPr>
            <a:r>
              <a:rPr lang="fr-FR" sz="1400" dirty="0">
                <a:solidFill>
                  <a:srgbClr val="B85808"/>
                </a:solidFill>
                <a:latin typeface="+mn-lt"/>
                <a:cs typeface="Calibri" panose="020F0502020204030204" pitchFamily="34" charset="0"/>
              </a:rPr>
              <a:t>En décembre 2024 ?, avec Fabrice </a:t>
            </a:r>
            <a:r>
              <a:rPr lang="fr-FR" sz="1400" dirty="0" err="1">
                <a:solidFill>
                  <a:srgbClr val="B85808"/>
                </a:solidFill>
                <a:latin typeface="+mn-lt"/>
                <a:cs typeface="Calibri" panose="020F0502020204030204" pitchFamily="34" charset="0"/>
              </a:rPr>
              <a:t>Feinstein</a:t>
            </a:r>
            <a:r>
              <a:rPr lang="fr-FR" sz="1400" dirty="0">
                <a:solidFill>
                  <a:srgbClr val="B85808"/>
                </a:solidFill>
                <a:latin typeface="+mn-lt"/>
                <a:cs typeface="Calibri" panose="020F0502020204030204" pitchFamily="34" charset="0"/>
              </a:rPr>
              <a:t> et Julien </a:t>
            </a:r>
            <a:r>
              <a:rPr lang="fr-FR" sz="1400" dirty="0" err="1">
                <a:solidFill>
                  <a:srgbClr val="B85808"/>
                </a:solidFill>
                <a:latin typeface="+mn-lt"/>
                <a:cs typeface="Calibri" panose="020F0502020204030204" pitchFamily="34" charset="0"/>
              </a:rPr>
              <a:t>Zoubian</a:t>
            </a:r>
            <a:r>
              <a:rPr lang="fr-FR" sz="1400" dirty="0">
                <a:solidFill>
                  <a:srgbClr val="B85808"/>
                </a:solidFill>
                <a:latin typeface="+mn-lt"/>
                <a:cs typeface="Calibri" panose="020F0502020204030204" pitchFamily="34" charset="0"/>
              </a:rPr>
              <a:t>, </a:t>
            </a:r>
            <a:r>
              <a:rPr lang="fr-FR" sz="1200" dirty="0">
                <a:solidFill>
                  <a:srgbClr val="B85808"/>
                </a:solidFill>
                <a:latin typeface="+mn-lt"/>
                <a:cs typeface="Calibri" panose="020F0502020204030204" pitchFamily="34" charset="0"/>
                <a:hlinkClick r:id="rId5"/>
              </a:rPr>
              <a:t>https://indico.in2p3.fr/category/831/</a:t>
            </a:r>
            <a:endParaRPr lang="fr-FR" sz="1200" dirty="0">
              <a:solidFill>
                <a:srgbClr val="B85808"/>
              </a:solidFill>
              <a:latin typeface="+mn-lt"/>
              <a:cs typeface="Calibri" panose="020F0502020204030204" pitchFamily="34" charset="0"/>
            </a:endParaRPr>
          </a:p>
        </p:txBody>
      </p:sp>
      <p:sp>
        <p:nvSpPr>
          <p:cNvPr id="22" name="ZoneTexte 21">
            <a:extLst>
              <a:ext uri="{FF2B5EF4-FFF2-40B4-BE49-F238E27FC236}">
                <a16:creationId xmlns:a16="http://schemas.microsoft.com/office/drawing/2014/main" id="{DF900C88-EA70-41B5-ADAC-7DB779CFB299}"/>
              </a:ext>
            </a:extLst>
          </p:cNvPr>
          <p:cNvSpPr txBox="1"/>
          <p:nvPr/>
        </p:nvSpPr>
        <p:spPr>
          <a:xfrm>
            <a:off x="240569" y="5612553"/>
            <a:ext cx="8841354" cy="954107"/>
          </a:xfrm>
          <a:prstGeom prst="rect">
            <a:avLst/>
          </a:prstGeom>
          <a:noFill/>
        </p:spPr>
        <p:txBody>
          <a:bodyPr wrap="square" rtlCol="0">
            <a:spAutoFit/>
          </a:bodyPr>
          <a:lstStyle/>
          <a:p>
            <a:r>
              <a:rPr lang="fr-FR" sz="1400" dirty="0">
                <a:solidFill>
                  <a:srgbClr val="00B0F0"/>
                </a:solidFill>
                <a:latin typeface="Calibri" panose="020F0502020204030204" pitchFamily="34" charset="0"/>
                <a:cs typeface="Calibri" panose="020F0502020204030204" pitchFamily="34" charset="0"/>
              </a:rPr>
              <a:t>Participation à la Fête de la science </a:t>
            </a:r>
          </a:p>
          <a:p>
            <a:pPr marL="1028700" lvl="1">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rPr>
              <a:t>Du 4 au 14 octobre, </a:t>
            </a:r>
            <a:r>
              <a:rPr lang="fr-FR" sz="1200" dirty="0">
                <a:solidFill>
                  <a:srgbClr val="002060"/>
                </a:solidFill>
                <a:latin typeface="Calibri" panose="020F0502020204030204" pitchFamily="34" charset="0"/>
                <a:cs typeface="Calibri" panose="020F0502020204030204" pitchFamily="34" charset="0"/>
                <a:hlinkClick r:id="rId6"/>
              </a:rPr>
              <a:t>https://indico.in2p3.fr/event/31609/</a:t>
            </a:r>
            <a:endParaRPr lang="fr-FR" sz="1200" dirty="0">
              <a:solidFill>
                <a:srgbClr val="002060"/>
              </a:solidFill>
              <a:latin typeface="Calibri" panose="020F0502020204030204" pitchFamily="34" charset="0"/>
              <a:cs typeface="Calibri" panose="020F0502020204030204" pitchFamily="34" charset="0"/>
            </a:endParaRPr>
          </a:p>
          <a:p>
            <a:pPr marL="1028700" lvl="1">
              <a:buFont typeface="Wingdings" panose="05000000000000000000" pitchFamily="2" charset="2"/>
              <a:buChar char="Ø"/>
            </a:pPr>
            <a:r>
              <a:rPr lang="fr-FR" sz="1400" dirty="0">
                <a:solidFill>
                  <a:srgbClr val="B85808"/>
                </a:solidFill>
                <a:latin typeface="Calibri" panose="020F0502020204030204" pitchFamily="34" charset="0"/>
                <a:cs typeface="Calibri" panose="020F0502020204030204" pitchFamily="34" charset="0"/>
              </a:rPr>
              <a:t>A Marseille, qui coordonne ?</a:t>
            </a:r>
          </a:p>
          <a:p>
            <a:pPr marL="1028700" lvl="1">
              <a:buFont typeface="Wingdings" panose="05000000000000000000" pitchFamily="2" charset="2"/>
              <a:buChar char="Ø"/>
            </a:pPr>
            <a:r>
              <a:rPr lang="fr-FR" sz="1400" dirty="0">
                <a:solidFill>
                  <a:srgbClr val="B85808"/>
                </a:solidFill>
                <a:latin typeface="Calibri" panose="020F0502020204030204" pitchFamily="34" charset="0"/>
                <a:cs typeface="Calibri" panose="020F0502020204030204" pitchFamily="34" charset="0"/>
              </a:rPr>
              <a:t>Réunion spécifique à prévoir en avril</a:t>
            </a:r>
          </a:p>
        </p:txBody>
      </p:sp>
      <p:sp>
        <p:nvSpPr>
          <p:cNvPr id="10" name="ZoneTexte 9">
            <a:extLst>
              <a:ext uri="{FF2B5EF4-FFF2-40B4-BE49-F238E27FC236}">
                <a16:creationId xmlns:a16="http://schemas.microsoft.com/office/drawing/2014/main" id="{33C1E7A3-6131-4225-BE91-682A4A1CC0F1}"/>
              </a:ext>
            </a:extLst>
          </p:cNvPr>
          <p:cNvSpPr txBox="1"/>
          <p:nvPr/>
        </p:nvSpPr>
        <p:spPr>
          <a:xfrm>
            <a:off x="222531" y="4491234"/>
            <a:ext cx="8741957" cy="523220"/>
          </a:xfrm>
          <a:prstGeom prst="rect">
            <a:avLst/>
          </a:prstGeom>
          <a:noFill/>
        </p:spPr>
        <p:txBody>
          <a:bodyPr wrap="square" rtlCol="0">
            <a:spAutoFit/>
          </a:bodyPr>
          <a:lstStyle/>
          <a:p>
            <a:r>
              <a:rPr lang="fr-FR" sz="1400" dirty="0">
                <a:solidFill>
                  <a:srgbClr val="00B0F0"/>
                </a:solidFill>
                <a:latin typeface="Calibri" panose="020F0502020204030204" pitchFamily="34" charset="0"/>
                <a:cs typeface="Calibri" panose="020F0502020204030204" pitchFamily="34" charset="0"/>
              </a:rPr>
              <a:t>Treize Minutes, </a:t>
            </a:r>
            <a:r>
              <a:rPr lang="fr-FR" sz="1400" dirty="0">
                <a:latin typeface="+mj-lt"/>
                <a:hlinkClick r:id="rId7"/>
              </a:rPr>
              <a:t>https://treize.lis-lab.fr/</a:t>
            </a:r>
            <a:endParaRPr lang="fr-FR" sz="1400" dirty="0">
              <a:solidFill>
                <a:srgbClr val="00B0F0"/>
              </a:solidFill>
              <a:latin typeface="+mj-lt"/>
              <a:cs typeface="Calibri" panose="020F0502020204030204" pitchFamily="34" charset="0"/>
            </a:endParaRPr>
          </a:p>
          <a:p>
            <a:pPr marL="1085850" lvl="1" indent="-342900">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rPr>
              <a:t>Edition 2024 en avril (Yannick Boursier dans le comité d’organisation)</a:t>
            </a:r>
          </a:p>
        </p:txBody>
      </p:sp>
      <p:sp>
        <p:nvSpPr>
          <p:cNvPr id="12" name="ZoneTexte 11">
            <a:extLst>
              <a:ext uri="{FF2B5EF4-FFF2-40B4-BE49-F238E27FC236}">
                <a16:creationId xmlns:a16="http://schemas.microsoft.com/office/drawing/2014/main" id="{7B233B0C-69C9-4731-AAE3-C607F28BAFFF}"/>
              </a:ext>
            </a:extLst>
          </p:cNvPr>
          <p:cNvSpPr txBox="1"/>
          <p:nvPr/>
        </p:nvSpPr>
        <p:spPr>
          <a:xfrm>
            <a:off x="225266" y="2723067"/>
            <a:ext cx="8036454" cy="523220"/>
          </a:xfrm>
          <a:prstGeom prst="rect">
            <a:avLst/>
          </a:prstGeom>
          <a:noFill/>
        </p:spPr>
        <p:txBody>
          <a:bodyPr wrap="square" rtlCol="0">
            <a:spAutoFit/>
          </a:bodyPr>
          <a:lstStyle/>
          <a:p>
            <a:r>
              <a:rPr lang="fr-FR" sz="1400" dirty="0">
                <a:solidFill>
                  <a:srgbClr val="00B0F0"/>
                </a:solidFill>
                <a:latin typeface="+mn-lt"/>
              </a:rPr>
              <a:t>Cycle de conférences</a:t>
            </a:r>
          </a:p>
          <a:p>
            <a:pPr marL="1028700" lvl="1">
              <a:buFont typeface="Wingdings" panose="05000000000000000000" pitchFamily="2" charset="2"/>
              <a:buChar char="Ø"/>
            </a:pPr>
            <a:r>
              <a:rPr lang="fr-FR" sz="1400" dirty="0">
                <a:solidFill>
                  <a:srgbClr val="B85808"/>
                </a:solidFill>
                <a:latin typeface="+mn-lt"/>
                <a:cs typeface="Calibri" panose="020F0502020204030204" pitchFamily="34" charset="0"/>
              </a:rPr>
              <a:t>Programmation en cours (José et Magali), </a:t>
            </a:r>
            <a:r>
              <a:rPr lang="fr-FR" sz="1200" dirty="0">
                <a:solidFill>
                  <a:srgbClr val="B85808"/>
                </a:solidFill>
                <a:latin typeface="+mn-lt"/>
                <a:cs typeface="Calibri" panose="020F0502020204030204" pitchFamily="34" charset="0"/>
                <a:hlinkClick r:id="rId8"/>
              </a:rPr>
              <a:t>https://indico.in2p3.fr/category/263/</a:t>
            </a:r>
            <a:endParaRPr lang="fr-FR" sz="1200" dirty="0">
              <a:solidFill>
                <a:srgbClr val="B85808"/>
              </a:solidFill>
              <a:latin typeface="+mn-lt"/>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2AAAA362-38CA-49DE-8D63-9ECA467F8D51}"/>
              </a:ext>
            </a:extLst>
          </p:cNvPr>
          <p:cNvSpPr>
            <a:spLocks noGrp="1"/>
          </p:cNvSpPr>
          <p:nvPr>
            <p:ph type="sldNum" idx="12"/>
          </p:nvPr>
        </p:nvSpPr>
        <p:spPr/>
        <p:txBody>
          <a:bodyPr/>
          <a:lstStyle/>
          <a:p>
            <a:pPr>
              <a:defRPr/>
            </a:pPr>
            <a:fld id="{0A0FB817-97B8-4046-A94F-3C4AD34C55D3}" type="slidenum">
              <a:rPr lang="fr-FR" altLang="fr-FR" smtClean="0"/>
              <a:pPr>
                <a:defRPr/>
              </a:pPr>
              <a:t>41</a:t>
            </a:fld>
            <a:endParaRPr lang="fr-FR" altLang="fr-FR" dirty="0"/>
          </a:p>
        </p:txBody>
      </p:sp>
      <p:sp>
        <p:nvSpPr>
          <p:cNvPr id="17" name="ZoneTexte 16">
            <a:extLst>
              <a:ext uri="{FF2B5EF4-FFF2-40B4-BE49-F238E27FC236}">
                <a16:creationId xmlns:a16="http://schemas.microsoft.com/office/drawing/2014/main" id="{030D82B4-C119-4587-B5D2-94941586AAE9}"/>
              </a:ext>
            </a:extLst>
          </p:cNvPr>
          <p:cNvSpPr txBox="1"/>
          <p:nvPr/>
        </p:nvSpPr>
        <p:spPr>
          <a:xfrm>
            <a:off x="227914" y="643716"/>
            <a:ext cx="8834506" cy="1077218"/>
          </a:xfrm>
          <a:prstGeom prst="rect">
            <a:avLst/>
          </a:prstGeom>
          <a:noFill/>
        </p:spPr>
        <p:txBody>
          <a:bodyPr wrap="square" rtlCol="0">
            <a:spAutoFit/>
          </a:bodyPr>
          <a:lstStyle/>
          <a:p>
            <a:r>
              <a:rPr lang="fr-FR" sz="1400" dirty="0">
                <a:solidFill>
                  <a:srgbClr val="00B0F0"/>
                </a:solidFill>
                <a:latin typeface="+mn-lt"/>
              </a:rPr>
              <a:t>Festival Yggdrasil </a:t>
            </a:r>
            <a:r>
              <a:rPr lang="fr-FR" sz="1200" dirty="0">
                <a:solidFill>
                  <a:srgbClr val="00B0F0"/>
                </a:solidFill>
                <a:latin typeface="+mn-lt"/>
              </a:rPr>
              <a:t>(porté par la cellule com de l’IN2P3)</a:t>
            </a:r>
          </a:p>
          <a:p>
            <a:pPr marL="914400" lvl="1" indent="-171450">
              <a:buFont typeface="Wingdings" panose="05000000000000000000" pitchFamily="2" charset="2"/>
              <a:buChar char="Ø"/>
            </a:pPr>
            <a:r>
              <a:rPr lang="fr-FR" sz="1200" dirty="0">
                <a:solidFill>
                  <a:srgbClr val="B85808"/>
                </a:solidFill>
                <a:latin typeface="+mn-lt"/>
                <a:hlinkClick r:id="rId9"/>
              </a:rPr>
              <a:t>https://www.in2p3.cnrs.fr/fr/evenement/demain-mais-en-mieux-lin2p3-rejoint-ledition-2024-du-festival-de-limaginaire-yggdrasil</a:t>
            </a:r>
            <a:endParaRPr lang="fr-FR" sz="1200" dirty="0">
              <a:solidFill>
                <a:srgbClr val="B85808"/>
              </a:solidFill>
              <a:latin typeface="+mn-lt"/>
            </a:endParaRPr>
          </a:p>
          <a:p>
            <a:pPr marL="914400" lvl="1" indent="-171450">
              <a:buFont typeface="Wingdings" panose="05000000000000000000" pitchFamily="2" charset="2"/>
              <a:buChar char="Ø"/>
            </a:pPr>
            <a:r>
              <a:rPr lang="fr-FR" sz="1400" dirty="0">
                <a:solidFill>
                  <a:srgbClr val="B85808"/>
                </a:solidFill>
                <a:latin typeface="+mn-lt"/>
              </a:rPr>
              <a:t>Du 3 au 4 février à l’</a:t>
            </a:r>
            <a:r>
              <a:rPr lang="fr-FR" sz="1400" dirty="0">
                <a:solidFill>
                  <a:srgbClr val="B85808"/>
                </a:solidFill>
                <a:latin typeface="+mj-lt"/>
              </a:rPr>
              <a:t>Eurexpo Lyon Bd de l'Europe 69680 Chassieu</a:t>
            </a:r>
          </a:p>
          <a:p>
            <a:pPr marL="914400" lvl="1" indent="-171450">
              <a:buFont typeface="Wingdings" panose="05000000000000000000" pitchFamily="2" charset="2"/>
              <a:buChar char="Ø"/>
            </a:pPr>
            <a:endParaRPr lang="fr-FR" sz="1200" dirty="0">
              <a:solidFill>
                <a:srgbClr val="B85808"/>
              </a:solidFill>
              <a:latin typeface="+mn-lt"/>
            </a:endParaRPr>
          </a:p>
        </p:txBody>
      </p:sp>
    </p:spTree>
    <p:extLst>
      <p:ext uri="{BB962C8B-B14F-4D97-AF65-F5344CB8AC3E}">
        <p14:creationId xmlns:p14="http://schemas.microsoft.com/office/powerpoint/2010/main" val="4158369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91680" cy="307777"/>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5676" y="27181"/>
            <a:ext cx="9132648"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Activités « grand public » 2024-2025</a:t>
            </a:r>
          </a:p>
        </p:txBody>
      </p:sp>
      <p:sp>
        <p:nvSpPr>
          <p:cNvPr id="7" name="ZoneTexte 6">
            <a:extLst>
              <a:ext uri="{FF2B5EF4-FFF2-40B4-BE49-F238E27FC236}">
                <a16:creationId xmlns:a16="http://schemas.microsoft.com/office/drawing/2014/main" id="{AD2B87F5-DA5C-42CF-91B6-0462E1295468}"/>
              </a:ext>
            </a:extLst>
          </p:cNvPr>
          <p:cNvSpPr txBox="1"/>
          <p:nvPr/>
        </p:nvSpPr>
        <p:spPr>
          <a:xfrm>
            <a:off x="193643" y="908720"/>
            <a:ext cx="8963788" cy="2739211"/>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Année nationale de la physique 2023-2024</a:t>
            </a:r>
          </a:p>
          <a:p>
            <a:pPr marL="285750" indent="-285750">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rPr>
              <a:t> </a:t>
            </a:r>
            <a:r>
              <a:rPr lang="fr-FR" sz="1400" dirty="0">
                <a:solidFill>
                  <a:srgbClr val="002060"/>
                </a:solidFill>
                <a:latin typeface="+mj-lt"/>
                <a:cs typeface="Calibri" panose="020F0502020204030204" pitchFamily="34" charset="0"/>
              </a:rPr>
              <a:t>Il s’agit d’une opération de diffusion de la culture scientifique organisée en partenariat entre le CNRS et le Ministère de l’Education Nationale à destination du public scolaire (enseignants et élèves) et du grand public. D’autres partenaires sont engagés dans cette année de la physique : le CEA, les sociétés savantes SFP, SFO et SF2A, France Université et le MESR, l’Union des Professeurs de Physique-Chimie et l’Union des Professeurs de classes préparatoires Scientifiques, La Main à la pâte et le réseau des Maisons pour la Science, Femmes et Sciences. D’autres peuvent encore les rejoindre.</a:t>
            </a:r>
          </a:p>
          <a:p>
            <a:pPr marL="285750" indent="-285750">
              <a:buFont typeface="Wingdings" panose="05000000000000000000" pitchFamily="2" charset="2"/>
              <a:buChar char="Ø"/>
            </a:pPr>
            <a:r>
              <a:rPr lang="fr-FR" sz="1400" dirty="0">
                <a:solidFill>
                  <a:srgbClr val="002060"/>
                </a:solidFill>
                <a:latin typeface="+mj-lt"/>
                <a:cs typeface="Calibri" panose="020F0502020204030204" pitchFamily="34" charset="0"/>
              </a:rPr>
              <a:t>Au niveau du CNRS, l’année de la physique est pilotée par 4 Instituts : l’INP, l’IN2P3, l’INSIS et l’INSU.</a:t>
            </a:r>
          </a:p>
          <a:p>
            <a:pPr marL="285750" indent="-285750">
              <a:buFont typeface="Wingdings" panose="05000000000000000000" pitchFamily="2" charset="2"/>
              <a:buChar char="Ø"/>
            </a:pPr>
            <a:r>
              <a:rPr lang="fr-FR" sz="1400" dirty="0">
                <a:solidFill>
                  <a:srgbClr val="002060"/>
                </a:solidFill>
                <a:latin typeface="+mj-lt"/>
              </a:rPr>
              <a:t>Contact : Vincent </a:t>
            </a:r>
            <a:r>
              <a:rPr lang="fr-FR" sz="1400" dirty="0" err="1">
                <a:solidFill>
                  <a:srgbClr val="002060"/>
                </a:solidFill>
                <a:latin typeface="+mj-lt"/>
              </a:rPr>
              <a:t>Planchenault</a:t>
            </a:r>
            <a:r>
              <a:rPr lang="fr-FR" sz="1400" dirty="0">
                <a:solidFill>
                  <a:srgbClr val="002060"/>
                </a:solidFill>
                <a:latin typeface="+mj-lt"/>
              </a:rPr>
              <a:t>, chargé de communication à l’INP : </a:t>
            </a:r>
            <a:r>
              <a:rPr lang="fr-FR" sz="1400" dirty="0">
                <a:latin typeface="+mj-lt"/>
                <a:hlinkClick r:id="rId3"/>
              </a:rPr>
              <a:t>inp.com@cnrs.fr</a:t>
            </a:r>
            <a:endParaRPr lang="fr-FR" sz="1400" dirty="0">
              <a:latin typeface="+mj-lt"/>
            </a:endParaRPr>
          </a:p>
          <a:p>
            <a:pPr marL="285750" indent="-285750">
              <a:buFont typeface="Wingdings" panose="05000000000000000000" pitchFamily="2" charset="2"/>
              <a:buChar char="Ø"/>
            </a:pPr>
            <a:r>
              <a:rPr lang="fr-FR" sz="1400" dirty="0">
                <a:latin typeface="+mj-lt"/>
                <a:hlinkClick r:id="rId4"/>
              </a:rPr>
              <a:t>https://indico.in2p3.fr/category/1208/</a:t>
            </a:r>
            <a:endParaRPr lang="fr-FR" sz="1400" dirty="0">
              <a:latin typeface="+mj-lt"/>
            </a:endParaRPr>
          </a:p>
          <a:p>
            <a:pPr marL="285750" indent="-285750">
              <a:buFont typeface="Wingdings" panose="05000000000000000000" pitchFamily="2" charset="2"/>
              <a:buChar char="Ø"/>
            </a:pPr>
            <a:r>
              <a:rPr lang="fr-FR" sz="1400" dirty="0">
                <a:solidFill>
                  <a:srgbClr val="B85808"/>
                </a:solidFill>
                <a:latin typeface="+mj-lt"/>
                <a:cs typeface="Calibri" panose="020F0502020204030204" pitchFamily="34" charset="0"/>
              </a:rPr>
              <a:t>Interventions dans les lycées ou dans d’autres lieux </a:t>
            </a:r>
            <a:r>
              <a:rPr lang="fr-FR" sz="1200" dirty="0">
                <a:solidFill>
                  <a:srgbClr val="B85808"/>
                </a:solidFill>
                <a:latin typeface="+mj-lt"/>
                <a:cs typeface="Calibri" panose="020F0502020204030204" pitchFamily="34" charset="0"/>
              </a:rPr>
              <a:t>(ex : café sciences à Avignon)</a:t>
            </a:r>
          </a:p>
          <a:p>
            <a:endParaRPr lang="fr-FR" sz="1400" dirty="0">
              <a:solidFill>
                <a:srgbClr val="002060"/>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95F11669-122E-44DF-9325-B49483F495DB}"/>
              </a:ext>
            </a:extLst>
          </p:cNvPr>
          <p:cNvSpPr txBox="1"/>
          <p:nvPr/>
        </p:nvSpPr>
        <p:spPr>
          <a:xfrm>
            <a:off x="168861" y="5043923"/>
            <a:ext cx="8963788" cy="1231106"/>
          </a:xfrm>
          <a:prstGeom prst="rect">
            <a:avLst/>
          </a:prstGeom>
          <a:noFill/>
        </p:spPr>
        <p:txBody>
          <a:bodyPr wrap="square" rtlCol="0">
            <a:spAutoFit/>
          </a:bodyPr>
          <a:lstStyle/>
          <a:p>
            <a:r>
              <a:rPr lang="fr-FR" dirty="0">
                <a:solidFill>
                  <a:srgbClr val="00B0F0"/>
                </a:solidFill>
                <a:latin typeface="Calibri" panose="020F0502020204030204" pitchFamily="34" charset="0"/>
                <a:cs typeface="Calibri" panose="020F0502020204030204" pitchFamily="34" charset="0"/>
              </a:rPr>
              <a:t>EPS-HEP 2025</a:t>
            </a:r>
          </a:p>
          <a:p>
            <a:pPr marL="285750" indent="-285750">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rPr>
              <a:t>Conférence internationale en physique des hautes énergies prévue en juillet 2025 au </a:t>
            </a:r>
            <a:r>
              <a:rPr lang="fr-FR" sz="1400" dirty="0" err="1">
                <a:solidFill>
                  <a:srgbClr val="002060"/>
                </a:solidFill>
                <a:latin typeface="Calibri" panose="020F0502020204030204" pitchFamily="34" charset="0"/>
                <a:cs typeface="Calibri" panose="020F0502020204030204" pitchFamily="34" charset="0"/>
              </a:rPr>
              <a:t>Pharo</a:t>
            </a:r>
            <a:endParaRPr lang="fr-FR" sz="1400"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rPr>
              <a:t>Coordination : Thomas </a:t>
            </a:r>
            <a:r>
              <a:rPr lang="fr-FR" sz="1400" dirty="0" err="1">
                <a:solidFill>
                  <a:srgbClr val="002060"/>
                </a:solidFill>
                <a:latin typeface="Calibri" panose="020F0502020204030204" pitchFamily="34" charset="0"/>
                <a:cs typeface="Calibri" panose="020F0502020204030204" pitchFamily="34" charset="0"/>
              </a:rPr>
              <a:t>Strebler</a:t>
            </a:r>
            <a:r>
              <a:rPr lang="fr-FR" sz="1400" dirty="0">
                <a:solidFill>
                  <a:srgbClr val="002060"/>
                </a:solidFill>
                <a:latin typeface="Calibri" panose="020F0502020204030204" pitchFamily="34" charset="0"/>
                <a:cs typeface="Calibri" panose="020F0502020204030204" pitchFamily="34" charset="0"/>
              </a:rPr>
              <a:t>, </a:t>
            </a:r>
            <a:r>
              <a:rPr lang="fr-FR" sz="1400" dirty="0">
                <a:solidFill>
                  <a:srgbClr val="002060"/>
                </a:solidFill>
                <a:latin typeface="Calibri" panose="020F0502020204030204" pitchFamily="34" charset="0"/>
                <a:cs typeface="Calibri" panose="020F0502020204030204" pitchFamily="34" charset="0"/>
                <a:hlinkClick r:id="rId5"/>
              </a:rPr>
              <a:t>strebler@cppm.in2p3.fr</a:t>
            </a:r>
            <a:endParaRPr lang="fr-FR" sz="1400"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hlinkClick r:id="rId6"/>
              </a:rPr>
              <a:t>https://indico.in2p3.fr/category/1160/</a:t>
            </a:r>
            <a:endParaRPr lang="fr-FR" sz="1400"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1400" dirty="0">
                <a:solidFill>
                  <a:srgbClr val="B85808"/>
                </a:solidFill>
                <a:latin typeface="Calibri" panose="020F0502020204030204" pitchFamily="34" charset="0"/>
                <a:cs typeface="Calibri" panose="020F0502020204030204" pitchFamily="34" charset="0"/>
              </a:rPr>
              <a:t>Contributions possibles du personnel, notamment pour le volet « </a:t>
            </a:r>
            <a:r>
              <a:rPr lang="fr-FR" sz="1400" dirty="0" err="1">
                <a:solidFill>
                  <a:srgbClr val="B85808"/>
                </a:solidFill>
                <a:latin typeface="Calibri" panose="020F0502020204030204" pitchFamily="34" charset="0"/>
                <a:cs typeface="Calibri" panose="020F0502020204030204" pitchFamily="34" charset="0"/>
              </a:rPr>
              <a:t>Outreach</a:t>
            </a:r>
            <a:r>
              <a:rPr lang="fr-FR" sz="1400" dirty="0">
                <a:solidFill>
                  <a:srgbClr val="B85808"/>
                </a:solidFill>
                <a:latin typeface="Calibri" panose="020F0502020204030204" pitchFamily="34" charset="0"/>
                <a:cs typeface="Calibri" panose="020F0502020204030204" pitchFamily="34" charset="0"/>
              </a:rPr>
              <a:t> » (</a:t>
            </a:r>
            <a:r>
              <a:rPr lang="fr-FR" sz="1400" dirty="0" err="1">
                <a:solidFill>
                  <a:srgbClr val="B85808"/>
                </a:solidFill>
                <a:latin typeface="Calibri" panose="020F0502020204030204" pitchFamily="34" charset="0"/>
                <a:cs typeface="Calibri" panose="020F0502020204030204" pitchFamily="34" charset="0"/>
              </a:rPr>
              <a:t>cf</a:t>
            </a:r>
            <a:r>
              <a:rPr lang="fr-FR" sz="1400" dirty="0">
                <a:solidFill>
                  <a:srgbClr val="B85808"/>
                </a:solidFill>
                <a:latin typeface="Calibri" panose="020F0502020204030204" pitchFamily="34" charset="0"/>
                <a:cs typeface="Calibri" panose="020F0502020204030204" pitchFamily="34" charset="0"/>
              </a:rPr>
              <a:t> slide 25)</a:t>
            </a:r>
            <a:endParaRPr lang="fr-FR" sz="1400" dirty="0">
              <a:solidFill>
                <a:srgbClr val="002060"/>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FCF374CC-6D2C-45C5-8B35-E5022D60DCE4}"/>
              </a:ext>
            </a:extLst>
          </p:cNvPr>
          <p:cNvSpPr txBox="1"/>
          <p:nvPr/>
        </p:nvSpPr>
        <p:spPr>
          <a:xfrm>
            <a:off x="180212" y="4006250"/>
            <a:ext cx="8963788" cy="1231106"/>
          </a:xfrm>
          <a:prstGeom prst="rect">
            <a:avLst/>
          </a:prstGeom>
          <a:noFill/>
        </p:spPr>
        <p:txBody>
          <a:bodyPr wrap="square" rtlCol="0">
            <a:spAutoFit/>
          </a:bodyPr>
          <a:lstStyle/>
          <a:p>
            <a:r>
              <a:rPr lang="fr-FR" dirty="0">
                <a:solidFill>
                  <a:srgbClr val="00B0F0"/>
                </a:solidFill>
                <a:latin typeface="+mn-lt"/>
              </a:rPr>
              <a:t>Conférence des Nations Unies sur l'Océan : UNOC 2025</a:t>
            </a:r>
            <a:endParaRPr lang="fr-FR" dirty="0">
              <a:solidFill>
                <a:srgbClr val="00B0F0"/>
              </a:solidFill>
              <a:latin typeface="+mn-lt"/>
              <a:cs typeface="Calibri" panose="020F0502020204030204" pitchFamily="34" charset="0"/>
            </a:endParaRPr>
          </a:p>
          <a:p>
            <a:pPr marL="285750" indent="-285750">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rPr>
              <a:t>A Nice en juin</a:t>
            </a:r>
          </a:p>
          <a:p>
            <a:pPr marL="285750" indent="-285750">
              <a:buFont typeface="Wingdings" panose="05000000000000000000" pitchFamily="2" charset="2"/>
              <a:buChar char="Ø"/>
            </a:pPr>
            <a:r>
              <a:rPr lang="fr-FR" sz="1400" dirty="0">
                <a:solidFill>
                  <a:srgbClr val="002060"/>
                </a:solidFill>
                <a:latin typeface="Calibri" panose="020F0502020204030204" pitchFamily="34" charset="0"/>
                <a:cs typeface="Calibri" panose="020F0502020204030204" pitchFamily="34" charset="0"/>
              </a:rPr>
              <a:t>Coordination : CNRS + Ifremer</a:t>
            </a:r>
          </a:p>
          <a:p>
            <a:pPr marL="285750" indent="-285750">
              <a:buFont typeface="Wingdings" panose="05000000000000000000" pitchFamily="2" charset="2"/>
              <a:buChar char="Ø"/>
            </a:pPr>
            <a:r>
              <a:rPr lang="fr-FR" sz="1400" dirty="0">
                <a:solidFill>
                  <a:srgbClr val="B85808"/>
                </a:solidFill>
                <a:latin typeface="Calibri" panose="020F0502020204030204" pitchFamily="34" charset="0"/>
                <a:cs typeface="Calibri" panose="020F0502020204030204" pitchFamily="34" charset="0"/>
              </a:rPr>
              <a:t>Contributions possibles du personnel, LSPM/KM3NeT </a:t>
            </a:r>
            <a:r>
              <a:rPr lang="fr-FR" sz="1200" dirty="0">
                <a:solidFill>
                  <a:srgbClr val="B85808"/>
                </a:solidFill>
                <a:latin typeface="Calibri" panose="020F0502020204030204" pitchFamily="34" charset="0"/>
                <a:cs typeface="Calibri" panose="020F0502020204030204" pitchFamily="34" charset="0"/>
              </a:rPr>
              <a:t>(l’organisation de la coordination est en train de se mettre en place)</a:t>
            </a:r>
          </a:p>
          <a:p>
            <a:pPr marL="285750" indent="-285750">
              <a:buFont typeface="Wingdings" panose="05000000000000000000" pitchFamily="2" charset="2"/>
              <a:buChar char="Ø"/>
            </a:pPr>
            <a:endParaRPr lang="fr-FR" sz="1400" dirty="0">
              <a:solidFill>
                <a:srgbClr val="002060"/>
              </a:solidFill>
              <a:latin typeface="Calibri" panose="020F0502020204030204" pitchFamily="34" charset="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380005C4-56AD-42A8-B252-749D9D37AA72}"/>
              </a:ext>
            </a:extLst>
          </p:cNvPr>
          <p:cNvSpPr>
            <a:spLocks noGrp="1"/>
          </p:cNvSpPr>
          <p:nvPr>
            <p:ph type="sldNum" idx="12"/>
          </p:nvPr>
        </p:nvSpPr>
        <p:spPr/>
        <p:txBody>
          <a:bodyPr/>
          <a:lstStyle/>
          <a:p>
            <a:pPr>
              <a:defRPr/>
            </a:pPr>
            <a:fld id="{0A0FB817-97B8-4046-A94F-3C4AD34C55D3}" type="slidenum">
              <a:rPr lang="fr-FR" altLang="fr-FR" smtClean="0"/>
              <a:pPr>
                <a:defRPr/>
              </a:pPr>
              <a:t>42</a:t>
            </a:fld>
            <a:endParaRPr lang="fr-FR" altLang="fr-FR" dirty="0"/>
          </a:p>
        </p:txBody>
      </p:sp>
      <p:sp>
        <p:nvSpPr>
          <p:cNvPr id="3" name="ZoneTexte 2">
            <a:extLst>
              <a:ext uri="{FF2B5EF4-FFF2-40B4-BE49-F238E27FC236}">
                <a16:creationId xmlns:a16="http://schemas.microsoft.com/office/drawing/2014/main" id="{300AD8B5-8708-46FB-891C-6A3BAC0A4EBC}"/>
              </a:ext>
            </a:extLst>
          </p:cNvPr>
          <p:cNvSpPr txBox="1"/>
          <p:nvPr/>
        </p:nvSpPr>
        <p:spPr>
          <a:xfrm>
            <a:off x="168861" y="3524117"/>
            <a:ext cx="7488832" cy="369332"/>
          </a:xfrm>
          <a:prstGeom prst="rect">
            <a:avLst/>
          </a:prstGeom>
          <a:noFill/>
        </p:spPr>
        <p:txBody>
          <a:bodyPr wrap="square" rtlCol="0">
            <a:spAutoFit/>
          </a:bodyPr>
          <a:lstStyle/>
          <a:p>
            <a:r>
              <a:rPr lang="fr-FR" dirty="0">
                <a:solidFill>
                  <a:srgbClr val="00B0F0"/>
                </a:solidFill>
                <a:latin typeface="+mj-lt"/>
              </a:rPr>
              <a:t>70 ans du CERN</a:t>
            </a:r>
          </a:p>
        </p:txBody>
      </p:sp>
    </p:spTree>
    <p:extLst>
      <p:ext uri="{BB962C8B-B14F-4D97-AF65-F5344CB8AC3E}">
        <p14:creationId xmlns:p14="http://schemas.microsoft.com/office/powerpoint/2010/main" val="569285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AAC8A1-C159-42B8-8EB8-D0B570F66847}"/>
              </a:ext>
            </a:extLst>
          </p:cNvPr>
          <p:cNvSpPr>
            <a:spLocks noGrp="1"/>
          </p:cNvSpPr>
          <p:nvPr>
            <p:ph type="title"/>
          </p:nvPr>
        </p:nvSpPr>
        <p:spPr>
          <a:xfrm>
            <a:off x="0" y="620688"/>
            <a:ext cx="9144000" cy="1800200"/>
          </a:xfrm>
        </p:spPr>
        <p:txBody>
          <a:bodyPr/>
          <a:lstStyle/>
          <a:p>
            <a:r>
              <a:rPr lang="fr-FR" sz="2000" dirty="0">
                <a:solidFill>
                  <a:srgbClr val="B85808"/>
                </a:solidFill>
              </a:rPr>
              <a:t>Meilleurs vœux pour cette nouvelle année, riche en… </a:t>
            </a:r>
            <a:br>
              <a:rPr lang="fr-FR" sz="2000" dirty="0">
                <a:solidFill>
                  <a:srgbClr val="B85808"/>
                </a:solidFill>
              </a:rPr>
            </a:br>
            <a:r>
              <a:rPr lang="fr-FR" sz="2000" dirty="0">
                <a:solidFill>
                  <a:srgbClr val="B85808"/>
                </a:solidFill>
              </a:rPr>
              <a:t>découvertes scientifiques, </a:t>
            </a:r>
            <a:br>
              <a:rPr lang="fr-FR" sz="2000" dirty="0">
                <a:solidFill>
                  <a:srgbClr val="B85808"/>
                </a:solidFill>
              </a:rPr>
            </a:br>
            <a:r>
              <a:rPr lang="fr-FR" sz="2000" dirty="0">
                <a:solidFill>
                  <a:srgbClr val="B85808"/>
                </a:solidFill>
              </a:rPr>
              <a:t>innovations </a:t>
            </a:r>
            <a:br>
              <a:rPr lang="fr-FR" sz="2000" dirty="0">
                <a:solidFill>
                  <a:srgbClr val="B85808"/>
                </a:solidFill>
              </a:rPr>
            </a:br>
            <a:r>
              <a:rPr lang="fr-FR" sz="2000" dirty="0">
                <a:solidFill>
                  <a:srgbClr val="B85808"/>
                </a:solidFill>
              </a:rPr>
              <a:t>et partage de connaissances !</a:t>
            </a:r>
          </a:p>
        </p:txBody>
      </p:sp>
      <p:pic>
        <p:nvPicPr>
          <p:cNvPr id="10" name="Espace réservé pour une image  5" descr="40 ans cppm - Recherche / X — Mozilla Firefox">
            <a:extLst>
              <a:ext uri="{FF2B5EF4-FFF2-40B4-BE49-F238E27FC236}">
                <a16:creationId xmlns:a16="http://schemas.microsoft.com/office/drawing/2014/main" id="{A170BD1A-7B23-4140-BC70-50530493CA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404998"/>
            <a:ext cx="4529098" cy="38323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2" name="Image 11">
            <a:extLst>
              <a:ext uri="{FF2B5EF4-FFF2-40B4-BE49-F238E27FC236}">
                <a16:creationId xmlns:a16="http://schemas.microsoft.com/office/drawing/2014/main" id="{151F877C-C0A1-414A-8DC0-AF5E3961F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368" y="116632"/>
            <a:ext cx="1109367" cy="1340768"/>
          </a:xfrm>
          <a:prstGeom prst="rect">
            <a:avLst/>
          </a:prstGeom>
        </p:spPr>
      </p:pic>
      <p:sp>
        <p:nvSpPr>
          <p:cNvPr id="3" name="Espace réservé de la date 2">
            <a:extLst>
              <a:ext uri="{FF2B5EF4-FFF2-40B4-BE49-F238E27FC236}">
                <a16:creationId xmlns:a16="http://schemas.microsoft.com/office/drawing/2014/main" id="{45CA3054-1D29-495A-A850-339A46C212CB}"/>
              </a:ext>
            </a:extLst>
          </p:cNvPr>
          <p:cNvSpPr>
            <a:spLocks noGrp="1"/>
          </p:cNvSpPr>
          <p:nvPr>
            <p:ph type="dt" idx="10"/>
          </p:nvPr>
        </p:nvSpPr>
        <p:spPr/>
        <p:txBody>
          <a:bodyPr/>
          <a:lstStyle/>
          <a:p>
            <a:pPr>
              <a:defRPr/>
            </a:pPr>
            <a:r>
              <a:rPr lang="fr-FR" altLang="fr-FR"/>
              <a:t>23/01/2024 - SAS</a:t>
            </a:r>
            <a:endParaRPr lang="fr-FR" altLang="fr-FR" dirty="0"/>
          </a:p>
        </p:txBody>
      </p:sp>
      <p:sp>
        <p:nvSpPr>
          <p:cNvPr id="4" name="Espace réservé du numéro de diapositive 3">
            <a:extLst>
              <a:ext uri="{FF2B5EF4-FFF2-40B4-BE49-F238E27FC236}">
                <a16:creationId xmlns:a16="http://schemas.microsoft.com/office/drawing/2014/main" id="{EB62A9CC-A328-464F-A1A7-4A7B0ADBA4D5}"/>
              </a:ext>
            </a:extLst>
          </p:cNvPr>
          <p:cNvSpPr>
            <a:spLocks noGrp="1"/>
          </p:cNvSpPr>
          <p:nvPr>
            <p:ph type="sldNum" idx="12"/>
          </p:nvPr>
        </p:nvSpPr>
        <p:spPr/>
        <p:txBody>
          <a:bodyPr/>
          <a:lstStyle/>
          <a:p>
            <a:pPr>
              <a:defRPr/>
            </a:pPr>
            <a:fld id="{0A0FB817-97B8-4046-A94F-3C4AD34C55D3}" type="slidenum">
              <a:rPr lang="fr-FR" altLang="fr-FR" smtClean="0"/>
              <a:pPr>
                <a:defRPr/>
              </a:pPr>
              <a:t>43</a:t>
            </a:fld>
            <a:endParaRPr lang="fr-FR" altLang="fr-FR" dirty="0"/>
          </a:p>
        </p:txBody>
      </p:sp>
    </p:spTree>
    <p:extLst>
      <p:ext uri="{BB962C8B-B14F-4D97-AF65-F5344CB8AC3E}">
        <p14:creationId xmlns:p14="http://schemas.microsoft.com/office/powerpoint/2010/main" val="2639848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94DEA92-DAE7-4EEE-BB9E-938DF89EB47E}"/>
              </a:ext>
            </a:extLst>
          </p:cNvPr>
          <p:cNvSpPr>
            <a:spLocks noGrp="1"/>
          </p:cNvSpPr>
          <p:nvPr>
            <p:ph type="dt" idx="10"/>
          </p:nvPr>
        </p:nvSpPr>
        <p:spPr>
          <a:xfrm>
            <a:off x="0" y="6472030"/>
            <a:ext cx="1763687"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06899A2A-29E6-4E53-955F-DD58ABC2D831}"/>
              </a:ext>
            </a:extLst>
          </p:cNvPr>
          <p:cNvSpPr txBox="1"/>
          <p:nvPr/>
        </p:nvSpPr>
        <p:spPr>
          <a:xfrm>
            <a:off x="-52417" y="1449358"/>
            <a:ext cx="9313176" cy="2123658"/>
          </a:xfrm>
          <a:prstGeom prst="rect">
            <a:avLst/>
          </a:prstGeom>
          <a:noFill/>
        </p:spPr>
        <p:txBody>
          <a:bodyPr wrap="square" rtlCol="0">
            <a:spAutoFit/>
          </a:bodyPr>
          <a:lstStyle/>
          <a:p>
            <a:r>
              <a:rPr lang="fr-FR" sz="2400" dirty="0">
                <a:solidFill>
                  <a:srgbClr val="00B0F0"/>
                </a:solidFill>
                <a:latin typeface="Calibri" panose="020F0502020204030204" pitchFamily="34" charset="0"/>
                <a:cs typeface="Calibri" panose="020F0502020204030204" pitchFamily="34" charset="0"/>
              </a:rPr>
              <a:t>Ressources documentaires</a:t>
            </a:r>
          </a:p>
          <a:p>
            <a:pPr marL="285750" indent="-28575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Renouvellement des abonnements, </a:t>
            </a:r>
            <a:r>
              <a:rPr lang="fr-FR" sz="1400" dirty="0">
                <a:solidFill>
                  <a:srgbClr val="002060"/>
                </a:solidFill>
                <a:latin typeface="Calibri" panose="020F0502020204030204" pitchFamily="34" charset="0"/>
                <a:cs typeface="Calibri" panose="020F0502020204030204" pitchFamily="34" charset="0"/>
                <a:hlinkClick r:id="rId3"/>
              </a:rPr>
              <a:t>https://marintra.in2p3.fr/?q=fr/content/abonnements</a:t>
            </a:r>
            <a:endParaRPr lang="fr-FR" sz="1400"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Prêt de livres </a:t>
            </a:r>
            <a:r>
              <a:rPr lang="fr-FR" sz="1600" dirty="0">
                <a:solidFill>
                  <a:srgbClr val="002060"/>
                </a:solidFill>
                <a:latin typeface="Calibri" panose="020F0502020204030204" pitchFamily="34" charset="0"/>
                <a:cs typeface="Calibri" panose="020F0502020204030204" pitchFamily="34" charset="0"/>
                <a:sym typeface="Wingdings" panose="05000000000000000000" pitchFamily="2" charset="2"/>
              </a:rPr>
              <a:t></a:t>
            </a:r>
            <a:r>
              <a:rPr lang="fr-FR" sz="1600" dirty="0">
                <a:solidFill>
                  <a:srgbClr val="002060"/>
                </a:solidFill>
                <a:latin typeface="Calibri" panose="020F0502020204030204" pitchFamily="34" charset="0"/>
                <a:cs typeface="Calibri" panose="020F0502020204030204" pitchFamily="34" charset="0"/>
              </a:rPr>
              <a:t> bibliothèque CPPM </a:t>
            </a:r>
            <a:r>
              <a:rPr lang="fr-FR" sz="1400" dirty="0">
                <a:solidFill>
                  <a:srgbClr val="002060"/>
                </a:solidFill>
                <a:latin typeface="Calibri" panose="020F0502020204030204" pitchFamily="34" charset="0"/>
                <a:cs typeface="Calibri" panose="020F0502020204030204" pitchFamily="34" charset="0"/>
                <a:hlinkClick r:id="rId4"/>
              </a:rPr>
              <a:t>https://koha3.in2p3.fr/</a:t>
            </a:r>
            <a:r>
              <a:rPr lang="fr-FR" sz="1400" dirty="0">
                <a:solidFill>
                  <a:srgbClr val="002060"/>
                </a:solidFill>
                <a:latin typeface="Calibri" panose="020F0502020204030204" pitchFamily="34" charset="0"/>
                <a:cs typeface="Calibri" panose="020F0502020204030204" pitchFamily="34" charset="0"/>
              </a:rPr>
              <a:t> </a:t>
            </a:r>
            <a:r>
              <a:rPr lang="fr-FR" sz="1600" dirty="0">
                <a:solidFill>
                  <a:srgbClr val="002060"/>
                </a:solidFill>
                <a:latin typeface="Calibri" panose="020F0502020204030204" pitchFamily="34" charset="0"/>
                <a:cs typeface="Calibri" panose="020F0502020204030204" pitchFamily="34" charset="0"/>
              </a:rPr>
              <a:t>et bibliothèque universitaire</a:t>
            </a:r>
            <a:r>
              <a:rPr lang="fr-FR" sz="1400" dirty="0">
                <a:solidFill>
                  <a:srgbClr val="002060"/>
                </a:solidFill>
                <a:latin typeface="Calibri" panose="020F0502020204030204" pitchFamily="34" charset="0"/>
                <a:cs typeface="Calibri" panose="020F0502020204030204" pitchFamily="34" charset="0"/>
              </a:rPr>
              <a:t> </a:t>
            </a:r>
            <a:r>
              <a:rPr lang="fr-FR" sz="1400" dirty="0">
                <a:solidFill>
                  <a:srgbClr val="002060"/>
                </a:solidFill>
                <a:latin typeface="Calibri" panose="020F0502020204030204" pitchFamily="34" charset="0"/>
                <a:cs typeface="Calibri" panose="020F0502020204030204" pitchFamily="34" charset="0"/>
                <a:hlinkClick r:id="rId5"/>
              </a:rPr>
              <a:t>https://bu.univ-amu.fr/</a:t>
            </a:r>
            <a:r>
              <a:rPr lang="fr-FR" sz="1400" dirty="0">
                <a:solidFill>
                  <a:srgbClr val="002060"/>
                </a:solidFill>
                <a:latin typeface="Calibri" panose="020F0502020204030204" pitchFamily="34" charset="0"/>
                <a:cs typeface="Calibri" panose="020F0502020204030204" pitchFamily="34" charset="0"/>
              </a:rPr>
              <a:t> </a:t>
            </a:r>
            <a:r>
              <a:rPr lang="fr-FR" sz="1400" dirty="0">
                <a:solidFill>
                  <a:srgbClr val="B85808"/>
                </a:solidFill>
                <a:latin typeface="Calibri" panose="020F0502020204030204" pitchFamily="34" charset="0"/>
                <a:cs typeface="Calibri" panose="020F0502020204030204" pitchFamily="34" charset="0"/>
              </a:rPr>
              <a:t>(compte ENT)</a:t>
            </a:r>
          </a:p>
          <a:p>
            <a:pPr marL="285750" indent="-28575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Achat de livres </a:t>
            </a:r>
            <a:r>
              <a:rPr lang="fr-FR" sz="1600" dirty="0">
                <a:solidFill>
                  <a:srgbClr val="002060"/>
                </a:solidFill>
                <a:latin typeface="Calibri" panose="020F0502020204030204" pitchFamily="34" charset="0"/>
                <a:cs typeface="Calibri" panose="020F0502020204030204" pitchFamily="34" charset="0"/>
                <a:sym typeface="Wingdings" panose="05000000000000000000" pitchFamily="2" charset="2"/>
              </a:rPr>
              <a:t></a:t>
            </a:r>
            <a:r>
              <a:rPr lang="fr-FR" sz="1600" dirty="0">
                <a:solidFill>
                  <a:srgbClr val="002060"/>
                </a:solidFill>
                <a:latin typeface="Calibri" panose="020F0502020204030204" pitchFamily="34" charset="0"/>
                <a:cs typeface="Calibri" panose="020F0502020204030204" pitchFamily="34" charset="0"/>
              </a:rPr>
              <a:t> gestion par le service </a:t>
            </a:r>
            <a:r>
              <a:rPr lang="fr-FR" sz="1400" dirty="0">
                <a:solidFill>
                  <a:srgbClr val="B85808"/>
                </a:solidFill>
                <a:latin typeface="Calibri" panose="020F0502020204030204" pitchFamily="34" charset="0"/>
                <a:cs typeface="Calibri" panose="020F0502020204030204" pitchFamily="34" charset="0"/>
              </a:rPr>
              <a:t>(pas de service mutualisé IN2P3)</a:t>
            </a:r>
          </a:p>
          <a:p>
            <a:pPr marL="285750" indent="-28575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Actualités,</a:t>
            </a:r>
            <a:r>
              <a:rPr lang="fr-FR" sz="1400" dirty="0">
                <a:solidFill>
                  <a:srgbClr val="002060"/>
                </a:solidFill>
                <a:latin typeface="Calibri" panose="020F0502020204030204" pitchFamily="34" charset="0"/>
                <a:cs typeface="Calibri" panose="020F0502020204030204" pitchFamily="34" charset="0"/>
              </a:rPr>
              <a:t> </a:t>
            </a:r>
            <a:r>
              <a:rPr lang="fr-FR" sz="1400" dirty="0">
                <a:solidFill>
                  <a:srgbClr val="002060"/>
                </a:solidFill>
                <a:latin typeface="Calibri" panose="020F0502020204030204" pitchFamily="34" charset="0"/>
                <a:cs typeface="Calibri" panose="020F0502020204030204" pitchFamily="34" charset="0"/>
                <a:hlinkClick r:id="rId6"/>
              </a:rPr>
              <a:t>https://marintra.in2p3.fr/?q=fr/content/linformation-scientifique-et-technique-ist</a:t>
            </a:r>
            <a:r>
              <a:rPr lang="fr-FR" sz="1400" dirty="0">
                <a:solidFill>
                  <a:srgbClr val="002060"/>
                </a:solidFill>
                <a:latin typeface="Calibri" panose="020F0502020204030204" pitchFamily="34" charset="0"/>
                <a:cs typeface="Calibri" panose="020F0502020204030204" pitchFamily="34" charset="0"/>
              </a:rPr>
              <a:t> </a:t>
            </a:r>
            <a:r>
              <a:rPr lang="fr-FR" sz="1400" dirty="0">
                <a:solidFill>
                  <a:srgbClr val="B85808"/>
                </a:solidFill>
                <a:latin typeface="Calibri" panose="020F0502020204030204" pitchFamily="34" charset="0"/>
                <a:cs typeface="Calibri" panose="020F0502020204030204" pitchFamily="34" charset="0"/>
              </a:rPr>
              <a:t>(ex : FAQ Science Ouverte)</a:t>
            </a:r>
          </a:p>
          <a:p>
            <a:pPr marL="285750" indent="-285750">
              <a:buFont typeface="Wingdings" panose="05000000000000000000" pitchFamily="2" charset="2"/>
              <a:buChar char="Ø"/>
            </a:pPr>
            <a:endParaRPr lang="fr-FR" sz="1400"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fr-FR" sz="1600" dirty="0">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6329DA46-021B-4410-8EA7-9684B35100AE}"/>
              </a:ext>
            </a:extLst>
          </p:cNvPr>
          <p:cNvSpPr txBox="1"/>
          <p:nvPr/>
        </p:nvSpPr>
        <p:spPr>
          <a:xfrm>
            <a:off x="-23816" y="3557915"/>
            <a:ext cx="9167816" cy="2031325"/>
          </a:xfrm>
          <a:prstGeom prst="rect">
            <a:avLst/>
          </a:prstGeom>
          <a:noFill/>
        </p:spPr>
        <p:txBody>
          <a:bodyPr wrap="square" rtlCol="0">
            <a:spAutoFit/>
          </a:bodyPr>
          <a:lstStyle/>
          <a:p>
            <a:r>
              <a:rPr lang="fr-FR" sz="2400" dirty="0">
                <a:solidFill>
                  <a:srgbClr val="00B0F0"/>
                </a:solidFill>
                <a:latin typeface="Calibri" panose="020F0502020204030204" pitchFamily="34" charset="0"/>
                <a:cs typeface="Calibri" panose="020F0502020204030204" pitchFamily="34" charset="0"/>
              </a:rPr>
              <a:t>Indicateurs en IST et Communication</a:t>
            </a:r>
          </a:p>
          <a:p>
            <a:pPr marL="285750" indent="-285750">
              <a:buFont typeface="Wingdings" panose="05000000000000000000" pitchFamily="2" charset="2"/>
              <a:buChar char="Ø"/>
            </a:pPr>
            <a:r>
              <a:rPr lang="fr-FR" sz="1600" dirty="0">
                <a:solidFill>
                  <a:srgbClr val="002060"/>
                </a:solidFill>
                <a:latin typeface="Calibri" panose="020F0502020204030204" pitchFamily="34" charset="0"/>
                <a:cs typeface="Calibri" panose="020F0502020204030204" pitchFamily="34" charset="0"/>
              </a:rPr>
              <a:t>Bases de données internes, </a:t>
            </a:r>
            <a:r>
              <a:rPr lang="fr-FR" sz="1600" dirty="0">
                <a:solidFill>
                  <a:srgbClr val="002060"/>
                </a:solidFill>
                <a:latin typeface="Calibri" panose="020F0502020204030204" pitchFamily="34" charset="0"/>
                <a:cs typeface="Calibri" panose="020F0502020204030204" pitchFamily="34" charset="0"/>
                <a:hlinkClick r:id="rId7"/>
              </a:rPr>
              <a:t>https://marintra.in2p3.fr/?q=</a:t>
            </a:r>
            <a:r>
              <a:rPr lang="fr-FR" sz="1600" dirty="0" err="1">
                <a:solidFill>
                  <a:srgbClr val="002060"/>
                </a:solidFill>
                <a:latin typeface="Calibri" panose="020F0502020204030204" pitchFamily="34" charset="0"/>
                <a:cs typeface="Calibri" panose="020F0502020204030204" pitchFamily="34" charset="0"/>
                <a:hlinkClick r:id="rId7"/>
              </a:rPr>
              <a:t>fr</a:t>
            </a:r>
            <a:r>
              <a:rPr lang="fr-FR" sz="1600" dirty="0">
                <a:solidFill>
                  <a:srgbClr val="002060"/>
                </a:solidFill>
                <a:latin typeface="Calibri" panose="020F0502020204030204" pitchFamily="34" charset="0"/>
                <a:cs typeface="Calibri" panose="020F0502020204030204" pitchFamily="34" charset="0"/>
                <a:hlinkClick r:id="rId7"/>
              </a:rPr>
              <a:t>/content/bases-de-données</a:t>
            </a:r>
            <a:r>
              <a:rPr lang="fr-FR" sz="1400" dirty="0">
                <a:solidFill>
                  <a:srgbClr val="002060"/>
                </a:solidFill>
                <a:latin typeface="Calibri" panose="020F0502020204030204" pitchFamily="34" charset="0"/>
                <a:cs typeface="Calibri" panose="020F0502020204030204" pitchFamily="34" charset="0"/>
              </a:rPr>
              <a:t>, </a:t>
            </a:r>
            <a:br>
              <a:rPr lang="fr-FR" sz="1400" dirty="0">
                <a:solidFill>
                  <a:srgbClr val="002060"/>
                </a:solidFill>
                <a:latin typeface="Calibri" panose="020F0502020204030204" pitchFamily="34" charset="0"/>
                <a:cs typeface="Calibri" panose="020F0502020204030204" pitchFamily="34" charset="0"/>
              </a:rPr>
            </a:br>
            <a:r>
              <a:rPr lang="fr-FR" sz="1400" dirty="0">
                <a:solidFill>
                  <a:srgbClr val="B85808"/>
                </a:solidFill>
                <a:latin typeface="Calibri" panose="020F0502020204030204" pitchFamily="34" charset="0"/>
                <a:cs typeface="Calibri" panose="020F0502020204030204" pitchFamily="34" charset="0"/>
              </a:rPr>
              <a:t>mettre à jour au moins une fois par an	 </a:t>
            </a:r>
            <a:r>
              <a:rPr lang="fr-FR" sz="1400" dirty="0" err="1">
                <a:latin typeface="+mn-lt"/>
                <a:hlinkClick r:id="rId8"/>
              </a:rPr>
              <a:t>Medias</a:t>
            </a:r>
            <a:endParaRPr lang="fr-FR" sz="1400" dirty="0">
              <a:latin typeface="+mn-lt"/>
            </a:endParaRPr>
          </a:p>
          <a:p>
            <a:pPr marL="3028950" lvl="6">
              <a:buFont typeface="Wingdings" panose="05000000000000000000" pitchFamily="2" charset="2"/>
              <a:buChar char="Ø"/>
            </a:pPr>
            <a:r>
              <a:rPr lang="fr-FR" sz="1400" dirty="0">
                <a:latin typeface="+mn-lt"/>
                <a:hlinkClick r:id="rId9"/>
              </a:rPr>
              <a:t>Responsabilités</a:t>
            </a:r>
            <a:endParaRPr lang="fr-FR" sz="1400" dirty="0">
              <a:latin typeface="+mn-lt"/>
            </a:endParaRPr>
          </a:p>
          <a:p>
            <a:pPr marL="3028950" lvl="6">
              <a:buFont typeface="Wingdings" panose="05000000000000000000" pitchFamily="2" charset="2"/>
              <a:buChar char="Ø"/>
            </a:pPr>
            <a:r>
              <a:rPr lang="fr-FR" sz="1400" dirty="0">
                <a:latin typeface="+mn-lt"/>
                <a:hlinkClick r:id="rId10"/>
              </a:rPr>
              <a:t>Organisation de rencontres scientifiques</a:t>
            </a:r>
            <a:endParaRPr lang="fr-FR" sz="1400" dirty="0">
              <a:latin typeface="+mn-lt"/>
            </a:endParaRPr>
          </a:p>
          <a:p>
            <a:pPr marL="3028950" lvl="6">
              <a:buFont typeface="Wingdings" panose="05000000000000000000" pitchFamily="2" charset="2"/>
              <a:buChar char="Ø"/>
            </a:pPr>
            <a:r>
              <a:rPr lang="fr-FR" sz="1400" dirty="0">
                <a:latin typeface="+mn-lt"/>
                <a:hlinkClick r:id="rId11"/>
              </a:rPr>
              <a:t>Interventions</a:t>
            </a:r>
            <a:endParaRPr lang="fr-FR" sz="1400" dirty="0">
              <a:latin typeface="+mn-lt"/>
            </a:endParaRPr>
          </a:p>
          <a:p>
            <a:pPr marL="3028950" lvl="6">
              <a:buFont typeface="Wingdings" panose="05000000000000000000" pitchFamily="2" charset="2"/>
              <a:buChar char="Ø"/>
            </a:pPr>
            <a:r>
              <a:rPr lang="fr-FR" sz="1400" dirty="0">
                <a:latin typeface="+mn-lt"/>
                <a:hlinkClick r:id="rId12"/>
              </a:rPr>
              <a:t>Enseignements</a:t>
            </a:r>
            <a:endParaRPr lang="fr-FR" sz="1400" dirty="0">
              <a:latin typeface="+mn-lt"/>
            </a:endParaRPr>
          </a:p>
          <a:p>
            <a:endParaRPr lang="fr-FR" sz="1600" dirty="0">
              <a:solidFill>
                <a:srgbClr val="002060"/>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3060560A-5072-43B0-B81C-C06206C55115}"/>
              </a:ext>
            </a:extLst>
          </p:cNvPr>
          <p:cNvSpPr txBox="1"/>
          <p:nvPr/>
        </p:nvSpPr>
        <p:spPr>
          <a:xfrm>
            <a:off x="12695" y="0"/>
            <a:ext cx="9118609" cy="523220"/>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Information Scientifique et Technique</a:t>
            </a:r>
          </a:p>
        </p:txBody>
      </p:sp>
      <p:sp>
        <p:nvSpPr>
          <p:cNvPr id="2" name="Espace réservé du numéro de diapositive 1">
            <a:extLst>
              <a:ext uri="{FF2B5EF4-FFF2-40B4-BE49-F238E27FC236}">
                <a16:creationId xmlns:a16="http://schemas.microsoft.com/office/drawing/2014/main" id="{672C50AC-D641-4295-B5E3-D2EA9BA28A1B}"/>
              </a:ext>
            </a:extLst>
          </p:cNvPr>
          <p:cNvSpPr>
            <a:spLocks noGrp="1"/>
          </p:cNvSpPr>
          <p:nvPr>
            <p:ph type="sldNum" idx="12"/>
          </p:nvPr>
        </p:nvSpPr>
        <p:spPr/>
        <p:txBody>
          <a:bodyPr/>
          <a:lstStyle/>
          <a:p>
            <a:pPr>
              <a:defRPr/>
            </a:pPr>
            <a:fld id="{0A0FB817-97B8-4046-A94F-3C4AD34C55D3}" type="slidenum">
              <a:rPr lang="fr-FR" altLang="fr-FR" smtClean="0"/>
              <a:pPr>
                <a:defRPr/>
              </a:pPr>
              <a:t>5</a:t>
            </a:fld>
            <a:endParaRPr lang="fr-FR" altLang="fr-FR" dirty="0"/>
          </a:p>
        </p:txBody>
      </p:sp>
    </p:spTree>
    <p:extLst>
      <p:ext uri="{BB962C8B-B14F-4D97-AF65-F5344CB8AC3E}">
        <p14:creationId xmlns:p14="http://schemas.microsoft.com/office/powerpoint/2010/main" val="101322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691680" cy="385970"/>
          </a:xfrm>
        </p:spPr>
        <p:txBody>
          <a:bodyPr/>
          <a:lstStyle/>
          <a:p>
            <a:pPr>
              <a:defRPr/>
            </a:pPr>
            <a:r>
              <a:rPr lang="fr-FR" altLang="fr-FR" dirty="0"/>
              <a:t>23/01/2024 - SAS</a:t>
            </a:r>
          </a:p>
        </p:txBody>
      </p:sp>
      <p:sp>
        <p:nvSpPr>
          <p:cNvPr id="9" name="Oval 18">
            <a:extLst>
              <a:ext uri="{FF2B5EF4-FFF2-40B4-BE49-F238E27FC236}">
                <a16:creationId xmlns:a16="http://schemas.microsoft.com/office/drawing/2014/main" id="{F88664B2-AC37-4DC6-8751-FF09B5EA3AF7}"/>
              </a:ext>
            </a:extLst>
          </p:cNvPr>
          <p:cNvSpPr>
            <a:spLocks noChangeArrowheads="1"/>
          </p:cNvSpPr>
          <p:nvPr/>
        </p:nvSpPr>
        <p:spPr bwMode="auto">
          <a:xfrm>
            <a:off x="3203848" y="1200704"/>
            <a:ext cx="2167869" cy="1846660"/>
          </a:xfrm>
          <a:prstGeom prst="ellipse">
            <a:avLst/>
          </a:prstGeom>
          <a:solidFill>
            <a:srgbClr val="0070C0">
              <a:alpha val="50195"/>
            </a:srgb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 typeface="Arial" panose="020B0604020202020204" pitchFamily="34" charset="0"/>
              <a:buNone/>
            </a:pPr>
            <a:endParaRPr lang="en-US" altLang="fr-FR" sz="1800">
              <a:solidFill>
                <a:prstClr val="black"/>
              </a:solidFill>
              <a:latin typeface="Verdana" panose="020B0604030504040204" pitchFamily="34" charset="0"/>
              <a:cs typeface="Arial" panose="020B0604020202020204" pitchFamily="34" charset="0"/>
            </a:endParaRPr>
          </a:p>
        </p:txBody>
      </p:sp>
      <p:sp>
        <p:nvSpPr>
          <p:cNvPr id="10" name="Text Box 19">
            <a:extLst>
              <a:ext uri="{FF2B5EF4-FFF2-40B4-BE49-F238E27FC236}">
                <a16:creationId xmlns:a16="http://schemas.microsoft.com/office/drawing/2014/main" id="{1F7140B4-CA84-42EE-8BA8-FCA6980C70D4}"/>
              </a:ext>
            </a:extLst>
          </p:cNvPr>
          <p:cNvSpPr txBox="1">
            <a:spLocks noChangeArrowheads="1"/>
          </p:cNvSpPr>
          <p:nvPr/>
        </p:nvSpPr>
        <p:spPr bwMode="auto">
          <a:xfrm>
            <a:off x="3539074" y="1452660"/>
            <a:ext cx="14748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r>
              <a:rPr lang="fr-FR" altLang="fr-FR" sz="1400" b="1" dirty="0">
                <a:solidFill>
                  <a:srgbClr val="002060"/>
                </a:solidFill>
                <a:cs typeface="Calibri" panose="020F0502020204030204" pitchFamily="34" charset="0"/>
              </a:rPr>
              <a:t>Faire connaitre </a:t>
            </a:r>
            <a:br>
              <a:rPr lang="fr-FR" altLang="fr-FR" sz="1400" b="1" dirty="0">
                <a:solidFill>
                  <a:srgbClr val="002060"/>
                </a:solidFill>
                <a:cs typeface="Calibri" panose="020F0502020204030204" pitchFamily="34" charset="0"/>
              </a:rPr>
            </a:br>
            <a:r>
              <a:rPr lang="fr-FR" altLang="fr-FR" sz="1400" b="1" dirty="0">
                <a:solidFill>
                  <a:srgbClr val="002060"/>
                </a:solidFill>
                <a:cs typeface="Calibri" panose="020F0502020204030204" pitchFamily="34" charset="0"/>
              </a:rPr>
              <a:t>le CPPM</a:t>
            </a:r>
          </a:p>
        </p:txBody>
      </p:sp>
      <p:sp>
        <p:nvSpPr>
          <p:cNvPr id="12" name="Oval 20">
            <a:extLst>
              <a:ext uri="{FF2B5EF4-FFF2-40B4-BE49-F238E27FC236}">
                <a16:creationId xmlns:a16="http://schemas.microsoft.com/office/drawing/2014/main" id="{30F63FA6-A771-4B8A-91E8-99138CE0A30B}"/>
              </a:ext>
            </a:extLst>
          </p:cNvPr>
          <p:cNvSpPr>
            <a:spLocks noChangeArrowheads="1"/>
          </p:cNvSpPr>
          <p:nvPr/>
        </p:nvSpPr>
        <p:spPr bwMode="auto">
          <a:xfrm>
            <a:off x="2407284" y="2326663"/>
            <a:ext cx="2167869" cy="1846660"/>
          </a:xfrm>
          <a:prstGeom prst="ellipse">
            <a:avLst/>
          </a:prstGeom>
          <a:solidFill>
            <a:srgbClr val="3399FF">
              <a:alpha val="49804"/>
            </a:srgb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 typeface="Arial" panose="020B0604020202020204" pitchFamily="34" charset="0"/>
              <a:buNone/>
            </a:pPr>
            <a:endParaRPr lang="en-US" altLang="fr-FR" sz="1800">
              <a:solidFill>
                <a:prstClr val="black"/>
              </a:solidFill>
              <a:latin typeface="Verdana" panose="020B0604030504040204" pitchFamily="34" charset="0"/>
              <a:cs typeface="Arial" panose="020B0604020202020204" pitchFamily="34" charset="0"/>
            </a:endParaRPr>
          </a:p>
        </p:txBody>
      </p:sp>
      <p:sp>
        <p:nvSpPr>
          <p:cNvPr id="13" name="Oval 21">
            <a:extLst>
              <a:ext uri="{FF2B5EF4-FFF2-40B4-BE49-F238E27FC236}">
                <a16:creationId xmlns:a16="http://schemas.microsoft.com/office/drawing/2014/main" id="{FF686DD3-70CE-4680-B3DD-33DAC5451580}"/>
              </a:ext>
            </a:extLst>
          </p:cNvPr>
          <p:cNvSpPr>
            <a:spLocks noChangeArrowheads="1"/>
          </p:cNvSpPr>
          <p:nvPr/>
        </p:nvSpPr>
        <p:spPr bwMode="auto">
          <a:xfrm>
            <a:off x="4323588" y="2326663"/>
            <a:ext cx="2167869" cy="1846660"/>
          </a:xfrm>
          <a:prstGeom prst="ellipse">
            <a:avLst/>
          </a:prstGeom>
          <a:solidFill>
            <a:srgbClr val="9FD8EA">
              <a:alpha val="50195"/>
            </a:srgb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 typeface="Arial" panose="020B0604020202020204" pitchFamily="34" charset="0"/>
              <a:buNone/>
            </a:pPr>
            <a:endParaRPr lang="en-US" altLang="fr-FR" sz="1800">
              <a:solidFill>
                <a:prstClr val="black"/>
              </a:solidFill>
              <a:latin typeface="Verdana" panose="020B0604030504040204" pitchFamily="34" charset="0"/>
              <a:cs typeface="Arial" panose="020B0604020202020204" pitchFamily="34" charset="0"/>
            </a:endParaRPr>
          </a:p>
        </p:txBody>
      </p:sp>
      <p:sp>
        <p:nvSpPr>
          <p:cNvPr id="14" name="Text Box 22">
            <a:extLst>
              <a:ext uri="{FF2B5EF4-FFF2-40B4-BE49-F238E27FC236}">
                <a16:creationId xmlns:a16="http://schemas.microsoft.com/office/drawing/2014/main" id="{B4A07177-A494-42C9-AECC-5021983230AB}"/>
              </a:ext>
            </a:extLst>
          </p:cNvPr>
          <p:cNvSpPr txBox="1">
            <a:spLocks noChangeArrowheads="1"/>
          </p:cNvSpPr>
          <p:nvPr/>
        </p:nvSpPr>
        <p:spPr bwMode="auto">
          <a:xfrm>
            <a:off x="4927131" y="2995619"/>
            <a:ext cx="13730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r>
              <a:rPr lang="fr-FR" altLang="fr-FR" sz="1400" b="1" dirty="0">
                <a:solidFill>
                  <a:srgbClr val="002060"/>
                </a:solidFill>
                <a:latin typeface="+mn-lt"/>
                <a:cs typeface="Arial" panose="020B0604020202020204" pitchFamily="34" charset="0"/>
              </a:rPr>
              <a:t>Sensibiliser </a:t>
            </a:r>
            <a:br>
              <a:rPr lang="fr-FR" altLang="fr-FR" sz="1400" b="1" dirty="0">
                <a:solidFill>
                  <a:srgbClr val="002060"/>
                </a:solidFill>
                <a:latin typeface="+mn-lt"/>
                <a:cs typeface="Arial" panose="020B0604020202020204" pitchFamily="34" charset="0"/>
              </a:rPr>
            </a:br>
            <a:r>
              <a:rPr lang="fr-FR" altLang="fr-FR" sz="1400" b="1" dirty="0">
                <a:solidFill>
                  <a:srgbClr val="002060"/>
                </a:solidFill>
                <a:latin typeface="+mn-lt"/>
                <a:cs typeface="Arial" panose="020B0604020202020204" pitchFamily="34" charset="0"/>
              </a:rPr>
              <a:t>les jeunes </a:t>
            </a:r>
            <a:br>
              <a:rPr lang="fr-FR" altLang="fr-FR" sz="1400" b="1" dirty="0">
                <a:solidFill>
                  <a:srgbClr val="002060"/>
                </a:solidFill>
                <a:latin typeface="+mn-lt"/>
                <a:cs typeface="Arial" panose="020B0604020202020204" pitchFamily="34" charset="0"/>
              </a:rPr>
            </a:br>
            <a:r>
              <a:rPr lang="fr-FR" altLang="fr-FR" sz="1400" b="1" dirty="0">
                <a:solidFill>
                  <a:srgbClr val="002060"/>
                </a:solidFill>
                <a:latin typeface="+mn-lt"/>
                <a:cs typeface="Arial" panose="020B0604020202020204" pitchFamily="34" charset="0"/>
              </a:rPr>
              <a:t>aux sciences</a:t>
            </a:r>
          </a:p>
        </p:txBody>
      </p:sp>
      <p:sp>
        <p:nvSpPr>
          <p:cNvPr id="16" name="Text Box 23">
            <a:extLst>
              <a:ext uri="{FF2B5EF4-FFF2-40B4-BE49-F238E27FC236}">
                <a16:creationId xmlns:a16="http://schemas.microsoft.com/office/drawing/2014/main" id="{D18B9CA4-B44E-4F1F-873C-91860B98E5BF}"/>
              </a:ext>
            </a:extLst>
          </p:cNvPr>
          <p:cNvSpPr txBox="1">
            <a:spLocks noChangeArrowheads="1"/>
          </p:cNvSpPr>
          <p:nvPr/>
        </p:nvSpPr>
        <p:spPr bwMode="auto">
          <a:xfrm>
            <a:off x="2429182" y="3029198"/>
            <a:ext cx="15353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r>
              <a:rPr lang="fr-FR" altLang="fr-FR" sz="1400" b="1" dirty="0">
                <a:solidFill>
                  <a:srgbClr val="002060"/>
                </a:solidFill>
                <a:latin typeface="+mn-lt"/>
                <a:cs typeface="Arial" panose="020B0604020202020204" pitchFamily="34" charset="0"/>
              </a:rPr>
              <a:t>Informer, </a:t>
            </a:r>
            <a:br>
              <a:rPr lang="fr-FR" altLang="fr-FR" sz="1400" b="1" dirty="0">
                <a:solidFill>
                  <a:srgbClr val="002060"/>
                </a:solidFill>
                <a:latin typeface="+mn-lt"/>
                <a:cs typeface="Arial" panose="020B0604020202020204" pitchFamily="34" charset="0"/>
              </a:rPr>
            </a:br>
            <a:r>
              <a:rPr lang="fr-FR" altLang="fr-FR" sz="1400" b="1" dirty="0">
                <a:solidFill>
                  <a:srgbClr val="002060"/>
                </a:solidFill>
                <a:latin typeface="+mn-lt"/>
                <a:cs typeface="Arial" panose="020B0604020202020204" pitchFamily="34" charset="0"/>
              </a:rPr>
              <a:t>intéresser, fédérer </a:t>
            </a:r>
            <a:br>
              <a:rPr lang="fr-FR" altLang="fr-FR" sz="1400" b="1" dirty="0">
                <a:solidFill>
                  <a:srgbClr val="002060"/>
                </a:solidFill>
                <a:latin typeface="+mn-lt"/>
                <a:cs typeface="Arial" panose="020B0604020202020204" pitchFamily="34" charset="0"/>
              </a:rPr>
            </a:br>
            <a:r>
              <a:rPr lang="fr-FR" altLang="fr-FR" sz="1400" b="1" dirty="0">
                <a:solidFill>
                  <a:srgbClr val="002060"/>
                </a:solidFill>
                <a:latin typeface="+mn-lt"/>
                <a:cs typeface="Arial" panose="020B0604020202020204" pitchFamily="34" charset="0"/>
              </a:rPr>
              <a:t>le personnel</a:t>
            </a:r>
          </a:p>
        </p:txBody>
      </p:sp>
      <p:sp>
        <p:nvSpPr>
          <p:cNvPr id="17" name="Text Box 24">
            <a:extLst>
              <a:ext uri="{FF2B5EF4-FFF2-40B4-BE49-F238E27FC236}">
                <a16:creationId xmlns:a16="http://schemas.microsoft.com/office/drawing/2014/main" id="{94551C77-1959-451F-9F62-E96B31085A3F}"/>
              </a:ext>
            </a:extLst>
          </p:cNvPr>
          <p:cNvSpPr txBox="1">
            <a:spLocks noChangeArrowheads="1"/>
          </p:cNvSpPr>
          <p:nvPr/>
        </p:nvSpPr>
        <p:spPr bwMode="auto">
          <a:xfrm>
            <a:off x="3466599" y="2272830"/>
            <a:ext cx="15189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r>
              <a:rPr lang="fr-FR" altLang="fr-FR" sz="1400" b="1" dirty="0">
                <a:solidFill>
                  <a:srgbClr val="B85808"/>
                </a:solidFill>
                <a:latin typeface="+mn-lt"/>
                <a:cs typeface="Arial" panose="020B0604020202020204" pitchFamily="34" charset="0"/>
              </a:rPr>
              <a:t>Objectifs </a:t>
            </a:r>
            <a:br>
              <a:rPr lang="fr-FR" altLang="fr-FR" sz="1400" b="1" dirty="0">
                <a:solidFill>
                  <a:srgbClr val="B85808"/>
                </a:solidFill>
                <a:latin typeface="+mn-lt"/>
                <a:cs typeface="Arial" panose="020B0604020202020204" pitchFamily="34" charset="0"/>
              </a:rPr>
            </a:br>
            <a:r>
              <a:rPr lang="fr-FR" altLang="fr-FR" sz="1400" b="1" dirty="0">
                <a:solidFill>
                  <a:srgbClr val="B85808"/>
                </a:solidFill>
                <a:latin typeface="+mn-lt"/>
                <a:cs typeface="Arial" panose="020B0604020202020204" pitchFamily="34" charset="0"/>
              </a:rPr>
              <a:t>de communication</a:t>
            </a:r>
          </a:p>
        </p:txBody>
      </p:sp>
      <p:sp>
        <p:nvSpPr>
          <p:cNvPr id="18" name="Oval 25">
            <a:extLst>
              <a:ext uri="{FF2B5EF4-FFF2-40B4-BE49-F238E27FC236}">
                <a16:creationId xmlns:a16="http://schemas.microsoft.com/office/drawing/2014/main" id="{547293D1-43E5-4764-AD3A-C7395D6EF1C6}"/>
              </a:ext>
            </a:extLst>
          </p:cNvPr>
          <p:cNvSpPr>
            <a:spLocks noChangeArrowheads="1"/>
          </p:cNvSpPr>
          <p:nvPr/>
        </p:nvSpPr>
        <p:spPr bwMode="auto">
          <a:xfrm>
            <a:off x="3507285" y="2040874"/>
            <a:ext cx="1424756" cy="1292662"/>
          </a:xfrm>
          <a:prstGeom prst="ellipse">
            <a:avLst/>
          </a:prstGeom>
          <a:noFill/>
          <a:ln w="31750">
            <a:solidFill>
              <a:srgbClr val="B8580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fr-FR" sz="1800">
              <a:solidFill>
                <a:prstClr val="black"/>
              </a:solidFill>
              <a:latin typeface="Verdana" panose="020B060403050404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FB384DC7-24FB-4279-ADC7-073593CB9DE4}"/>
              </a:ext>
            </a:extLst>
          </p:cNvPr>
          <p:cNvSpPr txBox="1"/>
          <p:nvPr/>
        </p:nvSpPr>
        <p:spPr>
          <a:xfrm>
            <a:off x="389292" y="4981194"/>
            <a:ext cx="9192510" cy="1569660"/>
          </a:xfrm>
          <a:prstGeom prst="rect">
            <a:avLst/>
          </a:prstGeom>
          <a:noFill/>
        </p:spPr>
        <p:txBody>
          <a:bodyPr wrap="square" rtlCol="0">
            <a:spAutoFit/>
          </a:bodyPr>
          <a:lstStyle/>
          <a:p>
            <a:r>
              <a:rPr lang="fr-FR" sz="1600" dirty="0">
                <a:solidFill>
                  <a:srgbClr val="1563FF"/>
                </a:solidFill>
                <a:latin typeface="+mn-lt"/>
                <a:cs typeface="Calibri" panose="020F0502020204030204" pitchFamily="34" charset="0"/>
              </a:rPr>
              <a:t>En fonction de l’objectif visé et du public concerné, moyens adaptés :</a:t>
            </a:r>
          </a:p>
          <a:p>
            <a:pPr marL="342900" indent="-342900">
              <a:buFont typeface="Wingdings" panose="05000000000000000000" pitchFamily="2" charset="2"/>
              <a:buChar char="Ø"/>
            </a:pPr>
            <a:r>
              <a:rPr lang="fr-FR" sz="1600" dirty="0">
                <a:solidFill>
                  <a:srgbClr val="002060"/>
                </a:solidFill>
                <a:latin typeface="+mn-lt"/>
                <a:cs typeface="Calibri" panose="020F0502020204030204" pitchFamily="34" charset="0"/>
              </a:rPr>
              <a:t>Plaquette, rapport d’activité, site web</a:t>
            </a:r>
          </a:p>
          <a:p>
            <a:pPr marL="342900" indent="-342900">
              <a:buFont typeface="Wingdings" panose="05000000000000000000" pitchFamily="2" charset="2"/>
              <a:buChar char="Ø"/>
            </a:pPr>
            <a:r>
              <a:rPr lang="fr-FR" sz="1600" dirty="0">
                <a:solidFill>
                  <a:srgbClr val="002060"/>
                </a:solidFill>
                <a:latin typeface="+mn-lt"/>
                <a:cs typeface="Calibri" panose="020F0502020204030204" pitchFamily="34" charset="0"/>
              </a:rPr>
              <a:t>Newsletter, lettres institutionnelles, twitter, photothèque IN2P3</a:t>
            </a:r>
          </a:p>
          <a:p>
            <a:pPr marL="342900" indent="-342900">
              <a:buFont typeface="Wingdings" panose="05000000000000000000" pitchFamily="2" charset="2"/>
              <a:buChar char="Ø"/>
            </a:pPr>
            <a:r>
              <a:rPr lang="fr-FR" sz="1600" dirty="0">
                <a:solidFill>
                  <a:srgbClr val="002060"/>
                </a:solidFill>
                <a:latin typeface="+mn-lt"/>
                <a:cs typeface="Calibri" panose="020F0502020204030204" pitchFamily="34" charset="0"/>
              </a:rPr>
              <a:t>Evènements institutionnels, grand public</a:t>
            </a:r>
          </a:p>
          <a:p>
            <a:pPr marL="342900" indent="-342900">
              <a:buFont typeface="Wingdings" panose="05000000000000000000" pitchFamily="2" charset="2"/>
              <a:buChar char="Ø"/>
            </a:pPr>
            <a:r>
              <a:rPr lang="fr-FR" sz="1600" dirty="0">
                <a:solidFill>
                  <a:srgbClr val="002060"/>
                </a:solidFill>
                <a:latin typeface="+mn-lt"/>
                <a:cs typeface="Calibri" panose="020F0502020204030204" pitchFamily="34" charset="0"/>
              </a:rPr>
              <a:t>Evènements pour le personnel (ex : présentations vulgarisées en RG)</a:t>
            </a:r>
          </a:p>
          <a:p>
            <a:pPr marL="342900" indent="-342900">
              <a:buFont typeface="Wingdings" panose="05000000000000000000" pitchFamily="2" charset="2"/>
              <a:buChar char="Ø"/>
            </a:pPr>
            <a:endParaRPr lang="fr-FR" sz="1600" dirty="0">
              <a:solidFill>
                <a:srgbClr val="002060"/>
              </a:solidFill>
              <a:latin typeface="+mn-lt"/>
              <a:cs typeface="Calibri" panose="020F0502020204030204" pitchFamily="34" charset="0"/>
            </a:endParaRPr>
          </a:p>
        </p:txBody>
      </p:sp>
      <p:sp>
        <p:nvSpPr>
          <p:cNvPr id="15" name="ZoneTexte 14">
            <a:extLst>
              <a:ext uri="{FF2B5EF4-FFF2-40B4-BE49-F238E27FC236}">
                <a16:creationId xmlns:a16="http://schemas.microsoft.com/office/drawing/2014/main" id="{7CA6CF19-4612-49C7-8813-401D761AB667}"/>
              </a:ext>
            </a:extLst>
          </p:cNvPr>
          <p:cNvSpPr txBox="1"/>
          <p:nvPr/>
        </p:nvSpPr>
        <p:spPr>
          <a:xfrm>
            <a:off x="0" y="-9435"/>
            <a:ext cx="9118609" cy="954107"/>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Communication </a:t>
            </a:r>
            <a:br>
              <a:rPr lang="fr-FR" sz="2800" dirty="0">
                <a:solidFill>
                  <a:srgbClr val="B85808"/>
                </a:solidFill>
                <a:latin typeface="Calibri" panose="020F0502020204030204" pitchFamily="34" charset="0"/>
                <a:cs typeface="Calibri" panose="020F0502020204030204" pitchFamily="34" charset="0"/>
              </a:rPr>
            </a:br>
            <a:r>
              <a:rPr lang="fr-FR" sz="2800" dirty="0">
                <a:solidFill>
                  <a:srgbClr val="B85808"/>
                </a:solidFill>
                <a:latin typeface="Calibri" panose="020F0502020204030204" pitchFamily="34" charset="0"/>
                <a:cs typeface="Calibri" panose="020F0502020204030204" pitchFamily="34" charset="0"/>
              </a:rPr>
              <a:t>et culture scientifique et technique</a:t>
            </a:r>
          </a:p>
        </p:txBody>
      </p:sp>
      <p:sp>
        <p:nvSpPr>
          <p:cNvPr id="2" name="ZoneTexte 1">
            <a:extLst>
              <a:ext uri="{FF2B5EF4-FFF2-40B4-BE49-F238E27FC236}">
                <a16:creationId xmlns:a16="http://schemas.microsoft.com/office/drawing/2014/main" id="{9B968694-50DA-4B97-81CB-CF45EEFBD690}"/>
              </a:ext>
            </a:extLst>
          </p:cNvPr>
          <p:cNvSpPr txBox="1"/>
          <p:nvPr/>
        </p:nvSpPr>
        <p:spPr>
          <a:xfrm>
            <a:off x="323528" y="4547373"/>
            <a:ext cx="8809122" cy="276999"/>
          </a:xfrm>
          <a:prstGeom prst="rect">
            <a:avLst/>
          </a:prstGeom>
          <a:noFill/>
        </p:spPr>
        <p:txBody>
          <a:bodyPr wrap="square" rtlCol="0">
            <a:spAutoFit/>
          </a:bodyPr>
          <a:lstStyle/>
          <a:p>
            <a:r>
              <a:rPr lang="fr-FR" sz="1200" b="1" dirty="0">
                <a:solidFill>
                  <a:srgbClr val="B85808"/>
                </a:solidFill>
                <a:latin typeface="+mj-lt"/>
              </a:rPr>
              <a:t>+ Aspects « transverses » : science ouverte, femmes en science, diversité et inclusion sur le lieu de travail, éco-responsabilité</a:t>
            </a:r>
          </a:p>
        </p:txBody>
      </p:sp>
      <p:sp>
        <p:nvSpPr>
          <p:cNvPr id="3" name="Espace réservé du numéro de diapositive 2">
            <a:extLst>
              <a:ext uri="{FF2B5EF4-FFF2-40B4-BE49-F238E27FC236}">
                <a16:creationId xmlns:a16="http://schemas.microsoft.com/office/drawing/2014/main" id="{EDEB79F9-0B31-4C22-8031-4B76C038C38B}"/>
              </a:ext>
            </a:extLst>
          </p:cNvPr>
          <p:cNvSpPr>
            <a:spLocks noGrp="1"/>
          </p:cNvSpPr>
          <p:nvPr>
            <p:ph type="sldNum" idx="12"/>
          </p:nvPr>
        </p:nvSpPr>
        <p:spPr/>
        <p:txBody>
          <a:bodyPr/>
          <a:lstStyle/>
          <a:p>
            <a:pPr>
              <a:defRPr/>
            </a:pPr>
            <a:fld id="{0A0FB817-97B8-4046-A94F-3C4AD34C55D3}" type="slidenum">
              <a:rPr lang="fr-FR" altLang="fr-FR" smtClean="0"/>
              <a:pPr>
                <a:defRPr/>
              </a:pPr>
              <a:t>6</a:t>
            </a:fld>
            <a:endParaRPr lang="fr-FR" altLang="fr-FR" dirty="0"/>
          </a:p>
        </p:txBody>
      </p:sp>
    </p:spTree>
    <p:extLst>
      <p:ext uri="{BB962C8B-B14F-4D97-AF65-F5344CB8AC3E}">
        <p14:creationId xmlns:p14="http://schemas.microsoft.com/office/powerpoint/2010/main" val="2773501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1DA931-6A0A-4119-BA5F-52624A685143}"/>
              </a:ext>
            </a:extLst>
          </p:cNvPr>
          <p:cNvSpPr>
            <a:spLocks noGrp="1"/>
          </p:cNvSpPr>
          <p:nvPr>
            <p:ph type="title"/>
          </p:nvPr>
        </p:nvSpPr>
        <p:spPr>
          <a:xfrm>
            <a:off x="0" y="2852936"/>
            <a:ext cx="9067327" cy="1152128"/>
          </a:xfrm>
        </p:spPr>
        <p:txBody>
          <a:bodyPr/>
          <a:lstStyle/>
          <a:p>
            <a:r>
              <a:rPr lang="fr-FR" dirty="0"/>
              <a:t>Bilan 2023</a:t>
            </a:r>
          </a:p>
        </p:txBody>
      </p:sp>
      <p:sp>
        <p:nvSpPr>
          <p:cNvPr id="6" name="Date Placeholder 3">
            <a:extLst>
              <a:ext uri="{FF2B5EF4-FFF2-40B4-BE49-F238E27FC236}">
                <a16:creationId xmlns:a16="http://schemas.microsoft.com/office/drawing/2014/main" id="{357F896E-2550-4CBE-BB47-0C359B414403}"/>
              </a:ext>
            </a:extLst>
          </p:cNvPr>
          <p:cNvSpPr>
            <a:spLocks noGrp="1"/>
          </p:cNvSpPr>
          <p:nvPr>
            <p:ph type="dt" idx="10"/>
          </p:nvPr>
        </p:nvSpPr>
        <p:spPr>
          <a:xfrm>
            <a:off x="28954" y="6472030"/>
            <a:ext cx="1662725" cy="346874"/>
          </a:xfrm>
        </p:spPr>
        <p:txBody>
          <a:bodyPr/>
          <a:lstStyle/>
          <a:p>
            <a:pPr>
              <a:defRPr/>
            </a:pPr>
            <a:r>
              <a:rPr lang="fr-FR" altLang="fr-FR" dirty="0"/>
              <a:t>23/01/2024 - SAS</a:t>
            </a:r>
          </a:p>
        </p:txBody>
      </p:sp>
      <p:sp>
        <p:nvSpPr>
          <p:cNvPr id="3" name="Espace réservé du numéro de diapositive 2">
            <a:extLst>
              <a:ext uri="{FF2B5EF4-FFF2-40B4-BE49-F238E27FC236}">
                <a16:creationId xmlns:a16="http://schemas.microsoft.com/office/drawing/2014/main" id="{5D4AE530-AFDA-4C4B-8D1B-E7F8EC0380A8}"/>
              </a:ext>
            </a:extLst>
          </p:cNvPr>
          <p:cNvSpPr>
            <a:spLocks noGrp="1"/>
          </p:cNvSpPr>
          <p:nvPr>
            <p:ph type="sldNum" idx="12"/>
          </p:nvPr>
        </p:nvSpPr>
        <p:spPr/>
        <p:txBody>
          <a:bodyPr/>
          <a:lstStyle/>
          <a:p>
            <a:pPr>
              <a:defRPr/>
            </a:pPr>
            <a:fld id="{0A0FB817-97B8-4046-A94F-3C4AD34C55D3}" type="slidenum">
              <a:rPr lang="fr-FR" altLang="fr-FR" smtClean="0"/>
              <a:pPr>
                <a:defRPr/>
              </a:pPr>
              <a:t>7</a:t>
            </a:fld>
            <a:endParaRPr lang="fr-FR" altLang="fr-FR" dirty="0"/>
          </a:p>
        </p:txBody>
      </p:sp>
    </p:spTree>
    <p:extLst>
      <p:ext uri="{BB962C8B-B14F-4D97-AF65-F5344CB8AC3E}">
        <p14:creationId xmlns:p14="http://schemas.microsoft.com/office/powerpoint/2010/main" val="1262287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C90BCB4-B652-3F47-8032-FE5148CF2269}"/>
              </a:ext>
            </a:extLst>
          </p:cNvPr>
          <p:cNvPicPr/>
          <p:nvPr/>
        </p:nvPicPr>
        <p:blipFill>
          <a:blip r:embed="rId3">
            <a:extLst>
              <a:ext uri="{28A0092B-C50C-407E-A947-70E740481C1C}">
                <a14:useLocalDpi xmlns:a14="http://schemas.microsoft.com/office/drawing/2010/main" val="0"/>
              </a:ext>
            </a:extLst>
          </a:blip>
          <a:stretch>
            <a:fillRect/>
          </a:stretch>
        </p:blipFill>
        <p:spPr>
          <a:xfrm>
            <a:off x="5658016" y="2203459"/>
            <a:ext cx="3205214" cy="4422459"/>
          </a:xfrm>
          <a:prstGeom prst="rect">
            <a:avLst/>
          </a:prstGeom>
        </p:spPr>
      </p:pic>
      <p:sp>
        <p:nvSpPr>
          <p:cNvPr id="11" name="Date Placeholder 3">
            <a:extLst>
              <a:ext uri="{FF2B5EF4-FFF2-40B4-BE49-F238E27FC236}">
                <a16:creationId xmlns:a16="http://schemas.microsoft.com/office/drawing/2014/main" id="{436AB3AC-2E5D-4373-9870-B4B97DD9A12D}"/>
              </a:ext>
            </a:extLst>
          </p:cNvPr>
          <p:cNvSpPr>
            <a:spLocks noGrp="1"/>
          </p:cNvSpPr>
          <p:nvPr>
            <p:ph type="dt" idx="10"/>
          </p:nvPr>
        </p:nvSpPr>
        <p:spPr>
          <a:xfrm>
            <a:off x="0" y="6472030"/>
            <a:ext cx="1763688" cy="385970"/>
          </a:xfrm>
        </p:spPr>
        <p:txBody>
          <a:bodyPr/>
          <a:lstStyle/>
          <a:p>
            <a:pPr>
              <a:defRPr/>
            </a:pPr>
            <a:r>
              <a:rPr lang="fr-FR" altLang="fr-FR" dirty="0"/>
              <a:t>23/01/2024 - SAS</a:t>
            </a:r>
          </a:p>
        </p:txBody>
      </p:sp>
      <p:sp>
        <p:nvSpPr>
          <p:cNvPr id="8" name="ZoneTexte 7">
            <a:extLst>
              <a:ext uri="{FF2B5EF4-FFF2-40B4-BE49-F238E27FC236}">
                <a16:creationId xmlns:a16="http://schemas.microsoft.com/office/drawing/2014/main" id="{2BA85917-CFCE-4D9C-BDF8-A87F7FBC438D}"/>
              </a:ext>
            </a:extLst>
          </p:cNvPr>
          <p:cNvSpPr txBox="1"/>
          <p:nvPr/>
        </p:nvSpPr>
        <p:spPr>
          <a:xfrm>
            <a:off x="11352" y="0"/>
            <a:ext cx="9132648" cy="800219"/>
          </a:xfrm>
          <a:prstGeom prst="rect">
            <a:avLst/>
          </a:prstGeom>
          <a:noFill/>
        </p:spPr>
        <p:txBody>
          <a:bodyPr wrap="square" rtlCol="0">
            <a:spAutoFit/>
          </a:bodyPr>
          <a:lstStyle/>
          <a:p>
            <a:pPr algn="ctr"/>
            <a:r>
              <a:rPr lang="fr-FR" sz="2800" dirty="0">
                <a:solidFill>
                  <a:srgbClr val="B85808"/>
                </a:solidFill>
                <a:latin typeface="Calibri" panose="020F0502020204030204" pitchFamily="34" charset="0"/>
                <a:cs typeface="Calibri" panose="020F0502020204030204" pitchFamily="34" charset="0"/>
              </a:rPr>
              <a:t>Evénements 2023</a:t>
            </a:r>
            <a:br>
              <a:rPr lang="fr-FR" sz="2800" dirty="0">
                <a:solidFill>
                  <a:srgbClr val="B85808"/>
                </a:solidFill>
                <a:latin typeface="Calibri" panose="020F0502020204030204" pitchFamily="34" charset="0"/>
                <a:cs typeface="Calibri" panose="020F0502020204030204" pitchFamily="34" charset="0"/>
              </a:rPr>
            </a:br>
            <a:r>
              <a:rPr lang="fr-FR" dirty="0">
                <a:solidFill>
                  <a:srgbClr val="002060"/>
                </a:solidFill>
                <a:latin typeface="Calibri" panose="020F0502020204030204" pitchFamily="34" charset="0"/>
                <a:cs typeface="Calibri" panose="020F0502020204030204" pitchFamily="34" charset="0"/>
              </a:rPr>
              <a:t>avec des ressources humaines du CPPM !</a:t>
            </a:r>
          </a:p>
        </p:txBody>
      </p:sp>
      <p:sp>
        <p:nvSpPr>
          <p:cNvPr id="2" name="Rectangle 1">
            <a:extLst>
              <a:ext uri="{FF2B5EF4-FFF2-40B4-BE49-F238E27FC236}">
                <a16:creationId xmlns:a16="http://schemas.microsoft.com/office/drawing/2014/main" id="{96488A92-5286-4049-A83F-9D42A12F252F}"/>
              </a:ext>
            </a:extLst>
          </p:cNvPr>
          <p:cNvSpPr/>
          <p:nvPr/>
        </p:nvSpPr>
        <p:spPr>
          <a:xfrm>
            <a:off x="-180528" y="1196752"/>
            <a:ext cx="9132648" cy="1815882"/>
          </a:xfrm>
          <a:prstGeom prst="rect">
            <a:avLst/>
          </a:prstGeom>
        </p:spPr>
        <p:txBody>
          <a:bodyPr wrap="square">
            <a:spAutoFit/>
          </a:bodyPr>
          <a:lstStyle/>
          <a:p>
            <a:pPr marL="985838" lvl="0" indent="-285750">
              <a:buFont typeface="Wingdings" panose="05000000000000000000" pitchFamily="2" charset="2"/>
              <a:buChar char="Ø"/>
            </a:pPr>
            <a:r>
              <a:rPr lang="fr-FR" sz="1600" dirty="0">
                <a:solidFill>
                  <a:srgbClr val="00B0F0"/>
                </a:solidFill>
                <a:latin typeface="Calibri" panose="020F0502020204030204" pitchFamily="34" charset="0"/>
                <a:cs typeface="Calibri" panose="020F0502020204030204" pitchFamily="34" charset="0"/>
              </a:rPr>
              <a:t>40 ans du CPPM, </a:t>
            </a:r>
            <a:r>
              <a:rPr lang="fr-FR" sz="1600" dirty="0">
                <a:solidFill>
                  <a:srgbClr val="00B0F0"/>
                </a:solidFill>
                <a:latin typeface="Calibri" panose="020F0502020204030204" pitchFamily="34" charset="0"/>
                <a:cs typeface="Calibri" panose="020F0502020204030204" pitchFamily="34" charset="0"/>
                <a:hlinkClick r:id="rId4"/>
              </a:rPr>
              <a:t>https://indico.in2p3.fr/category/1171/</a:t>
            </a:r>
            <a:endParaRPr lang="fr-FR" sz="1600" dirty="0">
              <a:solidFill>
                <a:srgbClr val="00B0F0"/>
              </a:solidFill>
              <a:latin typeface="Calibri" panose="020F0502020204030204" pitchFamily="34" charset="0"/>
              <a:cs typeface="Calibri" panose="020F0502020204030204" pitchFamily="34" charset="0"/>
            </a:endParaRPr>
          </a:p>
          <a:p>
            <a:pPr marL="985838" lvl="0" indent="-285750">
              <a:buFont typeface="Wingdings" panose="05000000000000000000" pitchFamily="2" charset="2"/>
              <a:buChar char="Ø"/>
            </a:pPr>
            <a:r>
              <a:rPr lang="fr-FR" sz="1600" dirty="0">
                <a:solidFill>
                  <a:srgbClr val="00B0F0"/>
                </a:solidFill>
                <a:latin typeface="Calibri" panose="020F0502020204030204" pitchFamily="34" charset="0"/>
                <a:cs typeface="Calibri" panose="020F0502020204030204" pitchFamily="34" charset="0"/>
              </a:rPr>
              <a:t>Inauguration du LSPM, </a:t>
            </a:r>
            <a:r>
              <a:rPr lang="fr-FR" sz="1600" dirty="0">
                <a:solidFill>
                  <a:srgbClr val="00B0F0"/>
                </a:solidFill>
                <a:latin typeface="Calibri" panose="020F0502020204030204" pitchFamily="34" charset="0"/>
                <a:cs typeface="Calibri" panose="020F0502020204030204" pitchFamily="34" charset="0"/>
                <a:hlinkClick r:id="rId5"/>
              </a:rPr>
              <a:t>https://indico.in2p3.fr/category/1122/</a:t>
            </a:r>
            <a:endParaRPr lang="fr-FR" sz="1600" dirty="0">
              <a:solidFill>
                <a:srgbClr val="00B0F0"/>
              </a:solidFill>
              <a:latin typeface="Calibri" panose="020F0502020204030204" pitchFamily="34" charset="0"/>
              <a:cs typeface="Calibri" panose="020F0502020204030204" pitchFamily="34" charset="0"/>
            </a:endParaRPr>
          </a:p>
          <a:p>
            <a:pPr marL="985838" lvl="0" indent="-285750">
              <a:buFont typeface="Wingdings" panose="05000000000000000000" pitchFamily="2" charset="2"/>
              <a:buChar char="Ø"/>
            </a:pPr>
            <a:r>
              <a:rPr lang="fr-FR" sz="1600" dirty="0">
                <a:solidFill>
                  <a:srgbClr val="00B0F0"/>
                </a:solidFill>
                <a:latin typeface="Calibri" panose="020F0502020204030204" pitchFamily="34" charset="0"/>
                <a:cs typeface="Calibri" panose="020F0502020204030204" pitchFamily="34" charset="0"/>
              </a:rPr>
              <a:t>Exposition « Des abysses au cosmos », </a:t>
            </a:r>
            <a:r>
              <a:rPr lang="fr-FR" sz="1600" dirty="0">
                <a:solidFill>
                  <a:srgbClr val="00B0F0"/>
                </a:solidFill>
                <a:latin typeface="Calibri" panose="020F0502020204030204" pitchFamily="34" charset="0"/>
                <a:cs typeface="Calibri" panose="020F0502020204030204" pitchFamily="34" charset="0"/>
                <a:hlinkClick r:id="rId6"/>
              </a:rPr>
              <a:t>https://indico.in2p3.fr/category/1212/</a:t>
            </a:r>
            <a:endParaRPr lang="fr-FR" sz="1600" dirty="0">
              <a:solidFill>
                <a:srgbClr val="00B0F0"/>
              </a:solidFill>
              <a:latin typeface="Calibri" panose="020F0502020204030204" pitchFamily="34" charset="0"/>
              <a:cs typeface="Calibri" panose="020F0502020204030204" pitchFamily="34" charset="0"/>
            </a:endParaRPr>
          </a:p>
          <a:p>
            <a:pPr marL="985838" lvl="0" indent="-285750">
              <a:buFont typeface="Wingdings" panose="05000000000000000000" pitchFamily="2" charset="2"/>
              <a:buChar char="Ø"/>
            </a:pPr>
            <a:r>
              <a:rPr lang="fr-FR" sz="1600" dirty="0">
                <a:solidFill>
                  <a:srgbClr val="00B0F0"/>
                </a:solidFill>
                <a:latin typeface="Calibri" panose="020F0502020204030204" pitchFamily="34" charset="0"/>
                <a:cs typeface="Calibri" panose="020F0502020204030204" pitchFamily="34" charset="0"/>
              </a:rPr>
              <a:t>Fête de la science, </a:t>
            </a:r>
            <a:r>
              <a:rPr lang="fr-FR" sz="1600" dirty="0">
                <a:solidFill>
                  <a:srgbClr val="00B0F0"/>
                </a:solidFill>
                <a:latin typeface="Calibri" panose="020F0502020204030204" pitchFamily="34" charset="0"/>
                <a:cs typeface="Calibri" panose="020F0502020204030204" pitchFamily="34" charset="0"/>
                <a:hlinkClick r:id="rId7"/>
              </a:rPr>
              <a:t>https://indico.in2p3.fr/event/30065/</a:t>
            </a:r>
            <a:endParaRPr lang="fr-FR" sz="1600" dirty="0">
              <a:solidFill>
                <a:srgbClr val="00B0F0"/>
              </a:solidFill>
              <a:latin typeface="Calibri" panose="020F0502020204030204" pitchFamily="34" charset="0"/>
              <a:cs typeface="Calibri" panose="020F0502020204030204" pitchFamily="34" charset="0"/>
            </a:endParaRPr>
          </a:p>
          <a:p>
            <a:pPr marL="985838" lvl="0" indent="-285750">
              <a:buFont typeface="Wingdings" panose="05000000000000000000" pitchFamily="2" charset="2"/>
              <a:buChar char="Ø"/>
            </a:pPr>
            <a:r>
              <a:rPr lang="fr-FR" sz="1600" dirty="0">
                <a:solidFill>
                  <a:srgbClr val="00B0F0"/>
                </a:solidFill>
                <a:latin typeface="Calibri" panose="020F0502020204030204" pitchFamily="34" charset="0"/>
                <a:cs typeface="Calibri" panose="020F0502020204030204" pitchFamily="34" charset="0"/>
              </a:rPr>
              <a:t>EPS-HEP 2025, </a:t>
            </a:r>
            <a:r>
              <a:rPr lang="fr-FR" sz="1600" dirty="0">
                <a:solidFill>
                  <a:srgbClr val="00B0F0"/>
                </a:solidFill>
                <a:latin typeface="Calibri" panose="020F0502020204030204" pitchFamily="34" charset="0"/>
                <a:cs typeface="Calibri" panose="020F0502020204030204" pitchFamily="34" charset="0"/>
                <a:hlinkClick r:id="rId8"/>
              </a:rPr>
              <a:t>https://indico.in2p3.fr/category/1160/</a:t>
            </a:r>
            <a:endParaRPr lang="fr-FR" sz="1600" dirty="0">
              <a:solidFill>
                <a:srgbClr val="00B0F0"/>
              </a:solidFill>
              <a:latin typeface="Calibri" panose="020F0502020204030204" pitchFamily="34" charset="0"/>
              <a:cs typeface="Calibri" panose="020F0502020204030204" pitchFamily="34" charset="0"/>
            </a:endParaRPr>
          </a:p>
          <a:p>
            <a:pPr marL="985838" lvl="0" indent="-285750">
              <a:buFont typeface="Wingdings" panose="05000000000000000000" pitchFamily="2" charset="2"/>
              <a:buChar char="Ø"/>
            </a:pPr>
            <a:endParaRPr lang="fr-FR" sz="1600" dirty="0">
              <a:solidFill>
                <a:srgbClr val="00B0F0"/>
              </a:solidFill>
              <a:latin typeface="Calibri" panose="020F0502020204030204" pitchFamily="34" charset="0"/>
              <a:cs typeface="Calibri" panose="020F0502020204030204" pitchFamily="34" charset="0"/>
            </a:endParaRPr>
          </a:p>
          <a:p>
            <a:pPr marL="985838" lvl="0" indent="-285750">
              <a:buFont typeface="Wingdings" panose="05000000000000000000" pitchFamily="2" charset="2"/>
              <a:buChar char="Ø"/>
            </a:pPr>
            <a:endParaRPr lang="fr-FR" sz="1600" dirty="0">
              <a:solidFill>
                <a:srgbClr val="B85808"/>
              </a:solidFill>
              <a:latin typeface="Calibri" panose="020F050202020403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2BFE8255-9200-45C7-BC2C-1325B84C676F}"/>
              </a:ext>
            </a:extLst>
          </p:cNvPr>
          <p:cNvPicPr>
            <a:picLocks noChangeAspect="1"/>
          </p:cNvPicPr>
          <p:nvPr/>
        </p:nvPicPr>
        <p:blipFill>
          <a:blip r:embed="rId9"/>
          <a:stretch/>
        </p:blipFill>
        <p:spPr bwMode="auto">
          <a:xfrm>
            <a:off x="191880" y="2602389"/>
            <a:ext cx="2066643" cy="1989144"/>
          </a:xfrm>
          <a:prstGeom prst="rect">
            <a:avLst/>
          </a:prstGeom>
        </p:spPr>
      </p:pic>
      <p:pic>
        <p:nvPicPr>
          <p:cNvPr id="6" name="Image 5">
            <a:extLst>
              <a:ext uri="{FF2B5EF4-FFF2-40B4-BE49-F238E27FC236}">
                <a16:creationId xmlns:a16="http://schemas.microsoft.com/office/drawing/2014/main" id="{1D3AFC99-1C95-4167-8D42-62EA65D4FE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7991" y="2689020"/>
            <a:ext cx="1815882" cy="1815882"/>
          </a:xfrm>
          <a:prstGeom prst="rect">
            <a:avLst/>
          </a:prstGeom>
        </p:spPr>
      </p:pic>
      <p:pic>
        <p:nvPicPr>
          <p:cNvPr id="14" name="Picture 2">
            <a:extLst>
              <a:ext uri="{FF2B5EF4-FFF2-40B4-BE49-F238E27FC236}">
                <a16:creationId xmlns:a16="http://schemas.microsoft.com/office/drawing/2014/main" id="{BEDD8176-8475-4346-8B48-9AA79BA094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2126" y="4472542"/>
            <a:ext cx="2947611" cy="1815882"/>
          </a:xfrm>
          <a:prstGeom prst="rect">
            <a:avLst/>
          </a:prstGeom>
        </p:spPr>
      </p:pic>
      <p:pic>
        <p:nvPicPr>
          <p:cNvPr id="15" name="Image 14">
            <a:extLst>
              <a:ext uri="{FF2B5EF4-FFF2-40B4-BE49-F238E27FC236}">
                <a16:creationId xmlns:a16="http://schemas.microsoft.com/office/drawing/2014/main" id="{2A2C93AC-5D1B-4188-877E-82AEB6054B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6209" y="5456525"/>
            <a:ext cx="1606921" cy="1015505"/>
          </a:xfrm>
          <a:prstGeom prst="rect">
            <a:avLst/>
          </a:prstGeom>
        </p:spPr>
      </p:pic>
      <p:pic>
        <p:nvPicPr>
          <p:cNvPr id="16" name="Image 15">
            <a:extLst>
              <a:ext uri="{FF2B5EF4-FFF2-40B4-BE49-F238E27FC236}">
                <a16:creationId xmlns:a16="http://schemas.microsoft.com/office/drawing/2014/main" id="{A884B529-3E6B-45A6-A2C1-212B68E24B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233" y="4725977"/>
            <a:ext cx="1200138" cy="477113"/>
          </a:xfrm>
          <a:prstGeom prst="rect">
            <a:avLst/>
          </a:prstGeom>
        </p:spPr>
      </p:pic>
      <p:sp>
        <p:nvSpPr>
          <p:cNvPr id="3" name="Espace réservé du numéro de diapositive 2">
            <a:extLst>
              <a:ext uri="{FF2B5EF4-FFF2-40B4-BE49-F238E27FC236}">
                <a16:creationId xmlns:a16="http://schemas.microsoft.com/office/drawing/2014/main" id="{99EA8AF6-06E3-40C3-BC0A-EA1D690C9930}"/>
              </a:ext>
            </a:extLst>
          </p:cNvPr>
          <p:cNvSpPr>
            <a:spLocks noGrp="1"/>
          </p:cNvSpPr>
          <p:nvPr>
            <p:ph type="sldNum" idx="12"/>
          </p:nvPr>
        </p:nvSpPr>
        <p:spPr/>
        <p:txBody>
          <a:bodyPr/>
          <a:lstStyle/>
          <a:p>
            <a:pPr>
              <a:defRPr/>
            </a:pPr>
            <a:fld id="{0A0FB817-97B8-4046-A94F-3C4AD34C55D3}" type="slidenum">
              <a:rPr lang="fr-FR" altLang="fr-FR" smtClean="0"/>
              <a:pPr>
                <a:defRPr/>
              </a:pPr>
              <a:t>8</a:t>
            </a:fld>
            <a:endParaRPr lang="fr-FR" altLang="fr-FR" dirty="0"/>
          </a:p>
        </p:txBody>
      </p:sp>
    </p:spTree>
    <p:extLst>
      <p:ext uri="{BB962C8B-B14F-4D97-AF65-F5344CB8AC3E}">
        <p14:creationId xmlns:p14="http://schemas.microsoft.com/office/powerpoint/2010/main" val="198195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8E1AE3-A367-444C-82AF-6FCCB6256D30}"/>
              </a:ext>
            </a:extLst>
          </p:cNvPr>
          <p:cNvSpPr>
            <a:spLocks noGrp="1"/>
          </p:cNvSpPr>
          <p:nvPr>
            <p:ph type="title"/>
          </p:nvPr>
        </p:nvSpPr>
        <p:spPr/>
        <p:txBody>
          <a:bodyPr/>
          <a:lstStyle/>
          <a:p>
            <a:r>
              <a:rPr lang="fr-FR" sz="2800" dirty="0">
                <a:solidFill>
                  <a:srgbClr val="B85808"/>
                </a:solidFill>
              </a:rPr>
              <a:t>40 ans du CPPM en RG</a:t>
            </a:r>
            <a:endParaRPr lang="fr-FR" sz="1800" dirty="0">
              <a:solidFill>
                <a:srgbClr val="002060"/>
              </a:solidFill>
            </a:endParaRPr>
          </a:p>
        </p:txBody>
      </p:sp>
      <p:sp>
        <p:nvSpPr>
          <p:cNvPr id="7" name="Espace réservé du contenu 6">
            <a:extLst>
              <a:ext uri="{FF2B5EF4-FFF2-40B4-BE49-F238E27FC236}">
                <a16:creationId xmlns:a16="http://schemas.microsoft.com/office/drawing/2014/main" id="{D63344B5-EC2B-4C04-A47B-7608A13B224B}"/>
              </a:ext>
            </a:extLst>
          </p:cNvPr>
          <p:cNvSpPr>
            <a:spLocks noGrp="1"/>
          </p:cNvSpPr>
          <p:nvPr>
            <p:ph idx="1"/>
          </p:nvPr>
        </p:nvSpPr>
        <p:spPr>
          <a:xfrm>
            <a:off x="0" y="1123611"/>
            <a:ext cx="7956376" cy="4873626"/>
          </a:xfrm>
        </p:spPr>
        <p:txBody>
          <a:bodyPr/>
          <a:lstStyle/>
          <a:p>
            <a:pPr lvl="1"/>
            <a:r>
              <a:rPr lang="fr-FR" dirty="0"/>
              <a:t>Présentations en RG «</a:t>
            </a:r>
            <a:r>
              <a:rPr lang="en-US" dirty="0"/>
              <a:t>CPPM@40 Serie</a:t>
            </a:r>
            <a:r>
              <a:rPr lang="fr-FR" dirty="0"/>
              <a:t>»</a:t>
            </a:r>
            <a:r>
              <a:rPr lang="en-US" dirty="0"/>
              <a:t> </a:t>
            </a:r>
            <a:endParaRPr lang="fr-FR" dirty="0"/>
          </a:p>
          <a:p>
            <a:pPr lvl="2"/>
            <a:r>
              <a:rPr lang="fr-FR" sz="1800" dirty="0"/>
              <a:t>Le 5 janvier :</a:t>
            </a:r>
            <a:r>
              <a:rPr lang="en-US" sz="1800" dirty="0"/>
              <a:t> The early times, ALEPH par </a:t>
            </a:r>
            <a:r>
              <a:rPr lang="en-US" sz="1800" dirty="0" err="1"/>
              <a:t>Mossadek</a:t>
            </a:r>
            <a:r>
              <a:rPr lang="en-US" sz="1800" dirty="0"/>
              <a:t> </a:t>
            </a:r>
            <a:r>
              <a:rPr lang="en-US" sz="1800" dirty="0" err="1"/>
              <a:t>Talby</a:t>
            </a:r>
            <a:endParaRPr lang="en-US" sz="1800" dirty="0"/>
          </a:p>
          <a:p>
            <a:pPr lvl="2"/>
            <a:r>
              <a:rPr lang="fr-FR" sz="1800" dirty="0"/>
              <a:t>Le 7 février : D0 par Arnaud </a:t>
            </a:r>
            <a:r>
              <a:rPr lang="fr-FR" sz="1800" dirty="0" err="1"/>
              <a:t>Duperrin</a:t>
            </a:r>
            <a:endParaRPr lang="fr-FR" sz="1800" dirty="0"/>
          </a:p>
          <a:p>
            <a:pPr lvl="2"/>
            <a:r>
              <a:rPr lang="fr-FR" sz="1800" dirty="0"/>
              <a:t>Le 7 mars : CP LEAR par Renaud Le </a:t>
            </a:r>
            <a:r>
              <a:rPr lang="fr-FR" sz="1800" dirty="0" err="1"/>
              <a:t>Gac</a:t>
            </a:r>
            <a:endParaRPr lang="fr-FR" sz="1800" dirty="0"/>
          </a:p>
          <a:p>
            <a:pPr lvl="2"/>
            <a:r>
              <a:rPr lang="fr-FR" sz="1800" dirty="0"/>
              <a:t>Le 4 avril : H1 par Claude Vallée</a:t>
            </a:r>
          </a:p>
          <a:p>
            <a:pPr lvl="2"/>
            <a:r>
              <a:rPr lang="fr-FR" sz="1800" dirty="0"/>
              <a:t>Le 5 septembre : </a:t>
            </a:r>
            <a:r>
              <a:rPr lang="fr-FR" sz="1800" dirty="0" err="1"/>
              <a:t>imXgam</a:t>
            </a:r>
            <a:r>
              <a:rPr lang="fr-FR" sz="1800" dirty="0"/>
              <a:t>, par Christian Morel</a:t>
            </a:r>
          </a:p>
          <a:p>
            <a:pPr lvl="2"/>
            <a:r>
              <a:rPr lang="fr-FR" sz="1800" dirty="0"/>
              <a:t>Le 5 décembre : Cosmologie par Anne </a:t>
            </a:r>
            <a:r>
              <a:rPr lang="fr-FR" sz="1800" dirty="0" err="1"/>
              <a:t>Ealet</a:t>
            </a:r>
            <a:r>
              <a:rPr lang="fr-FR" sz="1800" dirty="0"/>
              <a:t> et Dominique </a:t>
            </a:r>
            <a:r>
              <a:rPr lang="fr-FR" sz="1800" dirty="0" err="1"/>
              <a:t>Fouchez</a:t>
            </a:r>
            <a:endParaRPr lang="fr-FR" sz="1800" dirty="0"/>
          </a:p>
          <a:p>
            <a:pPr lvl="2"/>
            <a:endParaRPr lang="fr-FR" dirty="0"/>
          </a:p>
          <a:p>
            <a:pPr lvl="2"/>
            <a:endParaRPr lang="fr-FR" dirty="0"/>
          </a:p>
          <a:p>
            <a:pPr lvl="2"/>
            <a:endParaRPr lang="fr-FR" dirty="0"/>
          </a:p>
          <a:p>
            <a:pPr lvl="2"/>
            <a:endParaRPr lang="fr-FR" dirty="0"/>
          </a:p>
          <a:p>
            <a:pPr lvl="2"/>
            <a:endParaRPr lang="fr-FR" dirty="0"/>
          </a:p>
          <a:p>
            <a:pPr lvl="2"/>
            <a:endParaRPr lang="fr-FR" dirty="0"/>
          </a:p>
        </p:txBody>
      </p:sp>
      <p:sp>
        <p:nvSpPr>
          <p:cNvPr id="4" name="Date Placeholder 3">
            <a:extLst>
              <a:ext uri="{FF2B5EF4-FFF2-40B4-BE49-F238E27FC236}">
                <a16:creationId xmlns:a16="http://schemas.microsoft.com/office/drawing/2014/main" id="{F3BCC1A0-F32B-4DC8-8676-B5879B6064E5}"/>
              </a:ext>
            </a:extLst>
          </p:cNvPr>
          <p:cNvSpPr>
            <a:spLocks noGrp="1"/>
          </p:cNvSpPr>
          <p:nvPr>
            <p:ph type="dt" idx="10"/>
          </p:nvPr>
        </p:nvSpPr>
        <p:spPr>
          <a:xfrm>
            <a:off x="28954" y="6472030"/>
            <a:ext cx="1662725" cy="346874"/>
          </a:xfrm>
        </p:spPr>
        <p:txBody>
          <a:bodyPr/>
          <a:lstStyle/>
          <a:p>
            <a:pPr>
              <a:defRPr/>
            </a:pPr>
            <a:r>
              <a:rPr lang="fr-FR" altLang="fr-FR" dirty="0"/>
              <a:t>23/01/2024 - SAS</a:t>
            </a:r>
          </a:p>
        </p:txBody>
      </p:sp>
      <p:pic>
        <p:nvPicPr>
          <p:cNvPr id="6" name="Image 5">
            <a:extLst>
              <a:ext uri="{FF2B5EF4-FFF2-40B4-BE49-F238E27FC236}">
                <a16:creationId xmlns:a16="http://schemas.microsoft.com/office/drawing/2014/main" id="{B004EF09-10A8-4D4E-A944-766D28CC406C}"/>
              </a:ext>
            </a:extLst>
          </p:cNvPr>
          <p:cNvPicPr>
            <a:picLocks noChangeAspect="1"/>
          </p:cNvPicPr>
          <p:nvPr/>
        </p:nvPicPr>
        <p:blipFill>
          <a:blip r:embed="rId2"/>
          <a:stretch/>
        </p:blipFill>
        <p:spPr bwMode="auto">
          <a:xfrm>
            <a:off x="7704000" y="0"/>
            <a:ext cx="1440000" cy="1386000"/>
          </a:xfrm>
          <a:prstGeom prst="rect">
            <a:avLst/>
          </a:prstGeom>
        </p:spPr>
      </p:pic>
      <p:pic>
        <p:nvPicPr>
          <p:cNvPr id="8" name="Espace réservé pour une image  5" descr="40 ans cppm - Recherche / X — Mozilla Firefox">
            <a:extLst>
              <a:ext uri="{FF2B5EF4-FFF2-40B4-BE49-F238E27FC236}">
                <a16:creationId xmlns:a16="http://schemas.microsoft.com/office/drawing/2014/main" id="{F75EF89C-33A5-48E1-9F3D-80053175EA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3234" y="3786045"/>
            <a:ext cx="3677532" cy="30176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3" name="Espace réservé du numéro de diapositive 2">
            <a:extLst>
              <a:ext uri="{FF2B5EF4-FFF2-40B4-BE49-F238E27FC236}">
                <a16:creationId xmlns:a16="http://schemas.microsoft.com/office/drawing/2014/main" id="{D60779A1-DE28-429E-B257-144B0F6A5A94}"/>
              </a:ext>
            </a:extLst>
          </p:cNvPr>
          <p:cNvSpPr>
            <a:spLocks noGrp="1"/>
          </p:cNvSpPr>
          <p:nvPr>
            <p:ph type="sldNum" idx="12"/>
          </p:nvPr>
        </p:nvSpPr>
        <p:spPr/>
        <p:txBody>
          <a:bodyPr/>
          <a:lstStyle/>
          <a:p>
            <a:pPr>
              <a:defRPr/>
            </a:pPr>
            <a:fld id="{0A0FB817-97B8-4046-A94F-3C4AD34C55D3}" type="slidenum">
              <a:rPr lang="fr-FR" altLang="fr-FR" smtClean="0"/>
              <a:pPr>
                <a:defRPr/>
              </a:pPr>
              <a:t>9</a:t>
            </a:fld>
            <a:endParaRPr lang="fr-FR" altLang="fr-FR" dirty="0"/>
          </a:p>
        </p:txBody>
      </p:sp>
    </p:spTree>
    <p:extLst>
      <p:ext uri="{BB962C8B-B14F-4D97-AF65-F5344CB8AC3E}">
        <p14:creationId xmlns:p14="http://schemas.microsoft.com/office/powerpoint/2010/main" val="3272760391"/>
      </p:ext>
    </p:extLst>
  </p:cSld>
  <p:clrMapOvr>
    <a:masterClrMapping/>
  </p:clrMapOvr>
</p:sld>
</file>

<file path=ppt/theme/theme1.xml><?xml version="1.0" encoding="utf-8"?>
<a:theme xmlns:a="http://schemas.openxmlformats.org/drawingml/2006/main" name="Thème Office">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42092"/>
      </a:hlink>
      <a:folHlink>
        <a:srgbClr val="B2B2B2"/>
      </a:folHlink>
    </a:clrScheme>
    <a:fontScheme name="Thème Offic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Verdan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Verdana" panose="020B0604030504040204" pitchFamily="34" charset="0"/>
            <a:cs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ACONU_CPPM_RG_20170905" id="{659EF39F-A356-A843-8077-187A89945745}" vid="{427C1CD4-2290-1348-B9E7-23127CC07889}"/>
    </a:ext>
  </a:ext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DIACONU_CPPM_RG_20170905</Template>
  <TotalTime>49552</TotalTime>
  <Words>4866</Words>
  <Application>Microsoft Office PowerPoint</Application>
  <PresentationFormat>Affichage à l'écran (4:3)</PresentationFormat>
  <Paragraphs>608</Paragraphs>
  <Slides>43</Slides>
  <Notes>25</Notes>
  <HiddenSlides>0</HiddenSlides>
  <MMClips>0</MMClips>
  <ScaleCrop>false</ScaleCrop>
  <HeadingPairs>
    <vt:vector size="6" baseType="variant">
      <vt:variant>
        <vt:lpstr>Polices utilisées</vt:lpstr>
      </vt:variant>
      <vt:variant>
        <vt:i4>15</vt:i4>
      </vt:variant>
      <vt:variant>
        <vt:lpstr>Thème</vt:lpstr>
      </vt:variant>
      <vt:variant>
        <vt:i4>2</vt:i4>
      </vt:variant>
      <vt:variant>
        <vt:lpstr>Titres des diapositives</vt:lpstr>
      </vt:variant>
      <vt:variant>
        <vt:i4>43</vt:i4>
      </vt:variant>
    </vt:vector>
  </HeadingPairs>
  <TitlesOfParts>
    <vt:vector size="60" baseType="lpstr">
      <vt:lpstr>ＭＳ Ｐゴシック</vt:lpstr>
      <vt:lpstr>SimSun</vt:lpstr>
      <vt:lpstr>Arial</vt:lpstr>
      <vt:lpstr>Cabin Bold</vt:lpstr>
      <vt:lpstr>Cabin Medium</vt:lpstr>
      <vt:lpstr>Cabin Regular</vt:lpstr>
      <vt:lpstr>Calibri</vt:lpstr>
      <vt:lpstr>Colibri</vt:lpstr>
      <vt:lpstr>Colobri</vt:lpstr>
      <vt:lpstr>Courier New</vt:lpstr>
      <vt:lpstr>Helvetica Neue</vt:lpstr>
      <vt:lpstr>Tahoma</vt:lpstr>
      <vt:lpstr>Times New Roman</vt:lpstr>
      <vt:lpstr>Verdana</vt:lpstr>
      <vt:lpstr>Wingdings</vt:lpstr>
      <vt:lpstr>Thème Office</vt:lpstr>
      <vt:lpstr>1_Thème Office</vt:lpstr>
      <vt:lpstr>Suivi annuel du service (SAS)  “Science ouverte et Communication”  Activités en : - information scientifique et technique - communication - culture scientifique et technique </vt:lpstr>
      <vt:lpstr>Présentation PowerPoint</vt:lpstr>
      <vt:lpstr>Présentation PowerPoint</vt:lpstr>
      <vt:lpstr>Présentation PowerPoint</vt:lpstr>
      <vt:lpstr>Présentation PowerPoint</vt:lpstr>
      <vt:lpstr>Présentation PowerPoint</vt:lpstr>
      <vt:lpstr>Bilan 2023</vt:lpstr>
      <vt:lpstr>Présentation PowerPoint</vt:lpstr>
      <vt:lpstr>40 ans du CPPM en RG</vt:lpstr>
      <vt:lpstr>40 ans du CPPM dans la news letter</vt:lpstr>
      <vt:lpstr>40 ans du CPPM dans la news letter</vt:lpstr>
      <vt:lpstr>40 ans du CPPM : journées du labo</vt:lpstr>
      <vt:lpstr>Présentation PowerPoint</vt:lpstr>
      <vt:lpstr>Présentation PowerPoint</vt:lpstr>
      <vt:lpstr>Présentation PowerPoint</vt:lpstr>
      <vt:lpstr>Présentation PowerPoint</vt:lpstr>
      <vt:lpstr>40 ans du CPPM : journée institutionnelle</vt:lpstr>
      <vt:lpstr>Inauguration du LSPM</vt:lpstr>
      <vt:lpstr>Inauguration du LSPM</vt:lpstr>
      <vt:lpstr>Exposition des abysses au cosmos</vt:lpstr>
      <vt:lpstr>Présentation PowerPoint</vt:lpstr>
      <vt:lpstr>Présentation PowerPoint</vt:lpstr>
      <vt:lpstr>Présentation PowerPoint</vt:lpstr>
      <vt:lpstr>Présentation PowerPoint</vt:lpstr>
      <vt:lpstr>Présentation PowerPoint</vt:lpstr>
      <vt:lpstr>Présentation PowerPoint</vt:lpstr>
      <vt:lpstr>Faits marquants scientifiques </vt:lpstr>
      <vt:lpstr>Présentation PowerPoint</vt:lpstr>
      <vt:lpstr>Présentation PowerPoint</vt:lpstr>
      <vt:lpstr>Présentation PowerPoint</vt:lpstr>
      <vt:lpstr>Présentation PowerPoint</vt:lpstr>
      <vt:lpstr>Présentation PowerPoint</vt:lpstr>
      <vt:lpstr>En 2024 </vt:lpstr>
      <vt:lpstr>Communication sur les projets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Meilleurs vœux pour cette nouvelle année, riche en…  découvertes scientifiques,  innovations  et partage de connaissances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Générale du Laboratoire</dc:title>
  <dc:creator>Magali Damoiseaux</dc:creator>
  <dc:description>Examen à 4 ans, 1er et 2 février 2007</dc:description>
  <cp:lastModifiedBy>damoiseaux magali</cp:lastModifiedBy>
  <cp:revision>1497</cp:revision>
  <cp:lastPrinted>2024-01-22T16:31:00Z</cp:lastPrinted>
  <dcterms:created xsi:type="dcterms:W3CDTF">2017-09-05T06:23:59Z</dcterms:created>
  <dcterms:modified xsi:type="dcterms:W3CDTF">2024-02-15T19:44:00Z</dcterms:modified>
</cp:coreProperties>
</file>