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99FF"/>
    <a:srgbClr val="040DBC"/>
    <a:srgbClr val="040DC0"/>
    <a:srgbClr val="030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1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8B37-5E31-44CE-8EF9-B4B5E8C5C0B2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191E-7447-425A-BAEC-F60AA2ADB5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" y="749300"/>
            <a:ext cx="6572250" cy="36972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46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9A80-209E-4422-BBCD-AA86E6F6E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C84ED7-3AAA-470D-89AA-371B234B9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F9D41B-0E6F-4ADC-AACF-43A6C949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B737-0FB5-400C-AF48-1626FAFF63B7}" type="datetime1">
              <a:rPr lang="uk-UA" smtClean="0"/>
              <a:t>26.01.2024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93626-4821-42E6-8B22-EEE20CA6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DA8EA-38A2-46DB-9EC5-0C4F8C49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8F2EFEB-DD3A-41AA-8018-CA501862944A}"/>
              </a:ext>
            </a:extLst>
          </p:cNvPr>
          <p:cNvGrpSpPr/>
          <p:nvPr userDrawn="1"/>
        </p:nvGrpSpPr>
        <p:grpSpPr>
          <a:xfrm>
            <a:off x="0" y="6354762"/>
            <a:ext cx="12192000" cy="503240"/>
            <a:chOff x="0" y="6354762"/>
            <a:chExt cx="12192000" cy="503240"/>
          </a:xfrm>
        </p:grpSpPr>
        <p:sp>
          <p:nvSpPr>
            <p:cNvPr id="8" name="Дата 1">
              <a:extLst>
                <a:ext uri="{FF2B5EF4-FFF2-40B4-BE49-F238E27FC236}">
                  <a16:creationId xmlns:a16="http://schemas.microsoft.com/office/drawing/2014/main" id="{F1A85AF3-303E-4DCB-9783-78E2D384856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382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148F0F3-3E6D-4B7C-BBE6-1C93694638F0}" type="datetime1">
                <a:rPr lang="uk-UA" smtClean="0"/>
                <a:pPr/>
                <a:t>26.01.2024</a:t>
              </a:fld>
              <a:endParaRPr lang="uk-UA"/>
            </a:p>
          </p:txBody>
        </p:sp>
        <p:sp>
          <p:nvSpPr>
            <p:cNvPr id="9" name="Нижний колонтитул 2">
              <a:extLst>
                <a:ext uri="{FF2B5EF4-FFF2-40B4-BE49-F238E27FC236}">
                  <a16:creationId xmlns:a16="http://schemas.microsoft.com/office/drawing/2014/main" id="{760B2228-C9F9-4132-8602-03ED124824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038600" y="6356350"/>
              <a:ext cx="4114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/>
                <a:t>Denys Klekots denys.klekots@cern.ch</a:t>
              </a:r>
              <a:endParaRPr lang="uk-UA"/>
            </a:p>
          </p:txBody>
        </p:sp>
        <p:sp>
          <p:nvSpPr>
            <p:cNvPr id="10" name="Номер слайда 3">
              <a:extLst>
                <a:ext uri="{FF2B5EF4-FFF2-40B4-BE49-F238E27FC236}">
                  <a16:creationId xmlns:a16="http://schemas.microsoft.com/office/drawing/2014/main" id="{92BDE45C-5F5E-4959-AEBD-6EDAB68AE65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E89D03-2A8B-46EE-BF82-C3408BD5E61D}" type="slidenum">
                <a:rPr lang="uk-UA" smtClean="0"/>
                <a:pPr/>
                <a:t>‹№›</a:t>
              </a:fld>
              <a:endParaRPr lang="uk-UA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5F2A6AE-C5D2-4AD8-8BE3-5CB8AE088C87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ый треугольник 11">
              <a:extLst>
                <a:ext uri="{FF2B5EF4-FFF2-40B4-BE49-F238E27FC236}">
                  <a16:creationId xmlns:a16="http://schemas.microsoft.com/office/drawing/2014/main" id="{E3DA1754-E44E-43C2-9304-E812E802940C}"/>
                </a:ext>
              </a:extLst>
            </p:cNvPr>
            <p:cNvSpPr/>
            <p:nvPr userDrawn="1"/>
          </p:nvSpPr>
          <p:spPr>
            <a:xfrm rot="5400000">
              <a:off x="942975" y="6605588"/>
              <a:ext cx="266700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ый треугольник 12">
              <a:extLst>
                <a:ext uri="{FF2B5EF4-FFF2-40B4-BE49-F238E27FC236}">
                  <a16:creationId xmlns:a16="http://schemas.microsoft.com/office/drawing/2014/main" id="{5521EB88-C663-4E1C-9079-5D5F29F1D764}"/>
                </a:ext>
              </a:extLst>
            </p:cNvPr>
            <p:cNvSpPr/>
            <p:nvPr userDrawn="1"/>
          </p:nvSpPr>
          <p:spPr>
            <a:xfrm rot="5400000">
              <a:off x="11115674" y="6354763"/>
              <a:ext cx="238126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2BDE72F-43E2-4517-86AC-7DC4A452C829}"/>
                </a:ext>
              </a:extLst>
            </p:cNvPr>
            <p:cNvSpPr/>
            <p:nvPr userDrawn="1"/>
          </p:nvSpPr>
          <p:spPr>
            <a:xfrm>
              <a:off x="0" y="6591300"/>
              <a:ext cx="957262" cy="266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2D7751-2640-44D5-8AD3-BF4569760C32}"/>
                </a:ext>
              </a:extLst>
            </p:cNvPr>
            <p:cNvSpPr/>
            <p:nvPr userDrawn="1"/>
          </p:nvSpPr>
          <p:spPr>
            <a:xfrm>
              <a:off x="1" y="6354762"/>
              <a:ext cx="11115674" cy="238125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ый треугольник 15">
              <a:extLst>
                <a:ext uri="{FF2B5EF4-FFF2-40B4-BE49-F238E27FC236}">
                  <a16:creationId xmlns:a16="http://schemas.microsoft.com/office/drawing/2014/main" id="{60C54A35-DCA5-4C85-8223-0226E40B55B1}"/>
                </a:ext>
              </a:extLst>
            </p:cNvPr>
            <p:cNvSpPr/>
            <p:nvPr userDrawn="1"/>
          </p:nvSpPr>
          <p:spPr>
            <a:xfrm rot="5400000">
              <a:off x="942975" y="6605589"/>
              <a:ext cx="266700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ый треугольник 16">
              <a:extLst>
                <a:ext uri="{FF2B5EF4-FFF2-40B4-BE49-F238E27FC236}">
                  <a16:creationId xmlns:a16="http://schemas.microsoft.com/office/drawing/2014/main" id="{87E64B9F-A784-4476-BDE1-2A5741EC062A}"/>
                </a:ext>
              </a:extLst>
            </p:cNvPr>
            <p:cNvSpPr/>
            <p:nvPr userDrawn="1"/>
          </p:nvSpPr>
          <p:spPr>
            <a:xfrm rot="5400000">
              <a:off x="11116468" y="6353970"/>
              <a:ext cx="236538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338BDBE-1A0E-4ADE-B6AA-4DD5600959EB}"/>
                </a:ext>
              </a:extLst>
            </p:cNvPr>
            <p:cNvSpPr/>
            <p:nvPr userDrawn="1"/>
          </p:nvSpPr>
          <p:spPr>
            <a:xfrm>
              <a:off x="0" y="6591301"/>
              <a:ext cx="957262" cy="266700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8C3EEA6-5AA7-403C-BF0F-CEA84A23D203}"/>
              </a:ext>
            </a:extLst>
          </p:cNvPr>
          <p:cNvSpPr/>
          <p:nvPr userDrawn="1"/>
        </p:nvSpPr>
        <p:spPr>
          <a:xfrm rot="5400000">
            <a:off x="-14288" y="15875"/>
            <a:ext cx="266700" cy="238125"/>
          </a:xfrm>
          <a:prstGeom prst="rtTriangle">
            <a:avLst/>
          </a:prstGeom>
          <a:solidFill>
            <a:srgbClr val="040DBC"/>
          </a:solidFill>
          <a:ln>
            <a:solidFill>
              <a:srgbClr val="040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F85938EE-44CD-4CE4-AEE9-4BA4A9ECBBCE}"/>
              </a:ext>
            </a:extLst>
          </p:cNvPr>
          <p:cNvSpPr/>
          <p:nvPr userDrawn="1"/>
        </p:nvSpPr>
        <p:spPr>
          <a:xfrm rot="5400000">
            <a:off x="792" y="6350797"/>
            <a:ext cx="236540" cy="23812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:a16="http://schemas.microsoft.com/office/drawing/2014/main" id="{E9A733E3-4893-414B-847E-1FCB903BC840}"/>
              </a:ext>
            </a:extLst>
          </p:cNvPr>
          <p:cNvSpPr/>
          <p:nvPr userDrawn="1"/>
        </p:nvSpPr>
        <p:spPr>
          <a:xfrm rot="16200000">
            <a:off x="11939588" y="6621462"/>
            <a:ext cx="266700" cy="23812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955FEA-1564-4AEA-8E2D-8DA659BFB2E9}"/>
              </a:ext>
            </a:extLst>
          </p:cNvPr>
          <p:cNvSpPr/>
          <p:nvPr userDrawn="1"/>
        </p:nvSpPr>
        <p:spPr>
          <a:xfrm>
            <a:off x="12001500" y="58737"/>
            <a:ext cx="121443" cy="1333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52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7FDED-EFA4-4C75-AA56-4F2B1D7D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14D8D-F54C-4C27-944E-0238B735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AC20A-531D-40A0-AED1-77E2B4C1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72C1-D670-4D56-8976-32D6253290F6}" type="datetime1">
              <a:rPr lang="uk-UA" smtClean="0"/>
              <a:t>26.01.2024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2CB02-6A43-4A14-9AA6-8606D1EB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3228A-6A57-4A30-A64D-0435FD87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32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AA863A-7AFB-4E43-8592-81000ABCA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F2538E-DDFD-4094-BA3E-03E1F94E2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1648E-2E32-40F7-AF90-264CA99B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FB28-EE74-4434-B322-E75FDE8DA91F}" type="datetime1">
              <a:rPr lang="uk-UA" smtClean="0"/>
              <a:t>26.01.2024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1C883C-DB1E-48E9-B5CD-EA2C8693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2E80F-A388-41E4-A2FD-B9521E78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9F9E38E-2074-434D-AE05-77510D6068E3}"/>
              </a:ext>
            </a:extLst>
          </p:cNvPr>
          <p:cNvGrpSpPr/>
          <p:nvPr userDrawn="1"/>
        </p:nvGrpSpPr>
        <p:grpSpPr>
          <a:xfrm>
            <a:off x="0" y="6354762"/>
            <a:ext cx="12192000" cy="503240"/>
            <a:chOff x="0" y="6354762"/>
            <a:chExt cx="12192000" cy="503240"/>
          </a:xfrm>
        </p:grpSpPr>
        <p:sp>
          <p:nvSpPr>
            <p:cNvPr id="9" name="Дата 1">
              <a:extLst>
                <a:ext uri="{FF2B5EF4-FFF2-40B4-BE49-F238E27FC236}">
                  <a16:creationId xmlns:a16="http://schemas.microsoft.com/office/drawing/2014/main" id="{0C6D1A8A-ABA0-4ABB-8684-98B90A728B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382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148F0F3-3E6D-4B7C-BBE6-1C93694638F0}" type="datetime1">
                <a:rPr lang="uk-UA" smtClean="0"/>
                <a:pPr/>
                <a:t>26.01.2024</a:t>
              </a:fld>
              <a:endParaRPr lang="uk-UA"/>
            </a:p>
          </p:txBody>
        </p:sp>
        <p:sp>
          <p:nvSpPr>
            <p:cNvPr id="10" name="Нижний колонтитул 2">
              <a:extLst>
                <a:ext uri="{FF2B5EF4-FFF2-40B4-BE49-F238E27FC236}">
                  <a16:creationId xmlns:a16="http://schemas.microsoft.com/office/drawing/2014/main" id="{3CA7FD29-63CF-4D6C-B3D1-F36FA7402B1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038600" y="6356350"/>
              <a:ext cx="4114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/>
                <a:t>Denys Klekots denys.klekots@cern.ch</a:t>
              </a:r>
              <a:endParaRPr lang="uk-UA"/>
            </a:p>
          </p:txBody>
        </p:sp>
        <p:sp>
          <p:nvSpPr>
            <p:cNvPr id="11" name="Номер слайда 3">
              <a:extLst>
                <a:ext uri="{FF2B5EF4-FFF2-40B4-BE49-F238E27FC236}">
                  <a16:creationId xmlns:a16="http://schemas.microsoft.com/office/drawing/2014/main" id="{D8969915-4B11-4BD7-8103-378DE0E5F55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E89D03-2A8B-46EE-BF82-C3408BD5E61D}" type="slidenum">
                <a:rPr lang="uk-UA" smtClean="0"/>
                <a:pPr/>
                <a:t>‹№›</a:t>
              </a:fld>
              <a:endParaRPr lang="uk-UA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B4AC9A5-5AAD-468A-91DD-081DB35EBE51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ый треугольник 13">
              <a:extLst>
                <a:ext uri="{FF2B5EF4-FFF2-40B4-BE49-F238E27FC236}">
                  <a16:creationId xmlns:a16="http://schemas.microsoft.com/office/drawing/2014/main" id="{36E7A2F2-FDEA-49C6-8732-4C50A9F08D96}"/>
                </a:ext>
              </a:extLst>
            </p:cNvPr>
            <p:cNvSpPr/>
            <p:nvPr userDrawn="1"/>
          </p:nvSpPr>
          <p:spPr>
            <a:xfrm rot="5400000">
              <a:off x="942975" y="6605588"/>
              <a:ext cx="266700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ый треугольник 14">
              <a:extLst>
                <a:ext uri="{FF2B5EF4-FFF2-40B4-BE49-F238E27FC236}">
                  <a16:creationId xmlns:a16="http://schemas.microsoft.com/office/drawing/2014/main" id="{7624A751-2222-4A02-88A9-94A73569969A}"/>
                </a:ext>
              </a:extLst>
            </p:cNvPr>
            <p:cNvSpPr/>
            <p:nvPr userDrawn="1"/>
          </p:nvSpPr>
          <p:spPr>
            <a:xfrm rot="5400000">
              <a:off x="11115674" y="6354763"/>
              <a:ext cx="238126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6F9EF66-A786-45F7-AC11-02A1210DC070}"/>
                </a:ext>
              </a:extLst>
            </p:cNvPr>
            <p:cNvSpPr/>
            <p:nvPr userDrawn="1"/>
          </p:nvSpPr>
          <p:spPr>
            <a:xfrm>
              <a:off x="0" y="6591300"/>
              <a:ext cx="957262" cy="266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029D487-90F3-4EDB-97F0-19316FD4A95A}"/>
                </a:ext>
              </a:extLst>
            </p:cNvPr>
            <p:cNvSpPr/>
            <p:nvPr userDrawn="1"/>
          </p:nvSpPr>
          <p:spPr>
            <a:xfrm>
              <a:off x="1" y="6354762"/>
              <a:ext cx="11115674" cy="238125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ECF4F102-93E9-41A7-BA16-D928604FFE2E}"/>
                </a:ext>
              </a:extLst>
            </p:cNvPr>
            <p:cNvSpPr/>
            <p:nvPr userDrawn="1"/>
          </p:nvSpPr>
          <p:spPr>
            <a:xfrm rot="5400000">
              <a:off x="942975" y="6605589"/>
              <a:ext cx="266700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ый треугольник 18">
              <a:extLst>
                <a:ext uri="{FF2B5EF4-FFF2-40B4-BE49-F238E27FC236}">
                  <a16:creationId xmlns:a16="http://schemas.microsoft.com/office/drawing/2014/main" id="{C0F2D60D-D8B0-4547-B389-B880D29B09AE}"/>
                </a:ext>
              </a:extLst>
            </p:cNvPr>
            <p:cNvSpPr/>
            <p:nvPr userDrawn="1"/>
          </p:nvSpPr>
          <p:spPr>
            <a:xfrm rot="5400000">
              <a:off x="11116468" y="6353970"/>
              <a:ext cx="236538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E988325-D90B-4DBA-9998-6B4C0927FD85}"/>
                </a:ext>
              </a:extLst>
            </p:cNvPr>
            <p:cNvSpPr/>
            <p:nvPr userDrawn="1"/>
          </p:nvSpPr>
          <p:spPr>
            <a:xfrm>
              <a:off x="0" y="6591301"/>
              <a:ext cx="957262" cy="266700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357D0-9840-4D6A-A45A-0EC14148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6678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D1C87-1BCA-4524-AF8A-AFBF5D3C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B0F0"/>
              </a:buClr>
              <a:buFont typeface="Wingdings" panose="05000000000000000000" pitchFamily="2" charset="2"/>
              <a:buChar char="q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36A16-F6A9-4375-8792-C7652464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24612"/>
            <a:ext cx="1066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B967421-F6AC-4CA7-94A6-535C28CB1F48}" type="datetime1">
              <a:rPr lang="uk-UA" smtClean="0"/>
              <a:pPr/>
              <a:t>26.01.2024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800F1-0A34-44B7-B406-FB50467B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536" y="6524625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2C0A9-9CD8-4BFC-A6E8-35AFA0FC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737" y="6437314"/>
            <a:ext cx="7620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03E89D03-2A8B-46EE-BF82-C3408BD5E61D}" type="slidenum">
              <a:rPr lang="uk-UA" smtClean="0"/>
              <a:pPr/>
              <a:t>‹№›</a:t>
            </a:fld>
            <a:endParaRPr lang="uk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AE6A271-6276-4450-8B73-A94330176CBE}"/>
              </a:ext>
            </a:extLst>
          </p:cNvPr>
          <p:cNvCxnSpPr>
            <a:cxnSpLocks/>
          </p:cNvCxnSpPr>
          <p:nvPr userDrawn="1"/>
        </p:nvCxnSpPr>
        <p:spPr>
          <a:xfrm>
            <a:off x="0" y="1100138"/>
            <a:ext cx="4305300" cy="0"/>
          </a:xfrm>
          <a:prstGeom prst="line">
            <a:avLst/>
          </a:prstGeom>
          <a:ln w="3810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ый треугольник 31">
            <a:extLst>
              <a:ext uri="{FF2B5EF4-FFF2-40B4-BE49-F238E27FC236}">
                <a16:creationId xmlns:a16="http://schemas.microsoft.com/office/drawing/2014/main" id="{15F0DC9C-FE5B-448B-B54A-C5C1A9ABE330}"/>
              </a:ext>
            </a:extLst>
          </p:cNvPr>
          <p:cNvSpPr/>
          <p:nvPr userDrawn="1"/>
        </p:nvSpPr>
        <p:spPr>
          <a:xfrm rot="5400000">
            <a:off x="-14288" y="15875"/>
            <a:ext cx="266700" cy="238125"/>
          </a:xfrm>
          <a:prstGeom prst="rtTriangle">
            <a:avLst/>
          </a:prstGeom>
          <a:solidFill>
            <a:srgbClr val="040DBC"/>
          </a:solidFill>
          <a:ln>
            <a:solidFill>
              <a:srgbClr val="040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:a16="http://schemas.microsoft.com/office/drawing/2014/main" id="{7E1D57B2-DAEE-4FAF-8861-D2BC6D9C45CD}"/>
              </a:ext>
            </a:extLst>
          </p:cNvPr>
          <p:cNvSpPr/>
          <p:nvPr userDrawn="1"/>
        </p:nvSpPr>
        <p:spPr>
          <a:xfrm rot="5400000">
            <a:off x="792" y="6350797"/>
            <a:ext cx="236540" cy="23812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4803E70C-7782-4432-BF47-22E79AC62CE2}"/>
              </a:ext>
            </a:extLst>
          </p:cNvPr>
          <p:cNvSpPr/>
          <p:nvPr userDrawn="1"/>
        </p:nvSpPr>
        <p:spPr>
          <a:xfrm rot="16200000">
            <a:off x="11939588" y="6621462"/>
            <a:ext cx="266700" cy="23812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1D74F75-2850-4DC3-BF31-06CC7F6788E2}"/>
              </a:ext>
            </a:extLst>
          </p:cNvPr>
          <p:cNvSpPr/>
          <p:nvPr userDrawn="1"/>
        </p:nvSpPr>
        <p:spPr>
          <a:xfrm>
            <a:off x="12001500" y="58737"/>
            <a:ext cx="121443" cy="1333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4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30F5C-1DA8-4318-9ACA-6DC1C723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1AB77-81E8-421C-B25C-8F8FAC2A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38E78-3D5E-4DF5-8F1F-C58DCE59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175-69E2-4E22-8776-4820A3070992}" type="datetime1">
              <a:rPr lang="uk-UA" smtClean="0"/>
              <a:t>26.01.2024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B80CC-8783-44D1-828D-80CAD550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EC55E-1411-47BB-AAD2-599B7CC7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99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6A191-9191-45E1-9F01-18AE34FA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74E75-C095-4589-B962-F842C784A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8BF93-99D2-4758-94F7-96CA497E1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39D1F-B427-4914-9140-AF87BCEC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A02-4BCC-425A-A4C3-C530790CBB5F}" type="datetime1">
              <a:rPr lang="uk-UA" smtClean="0"/>
              <a:t>26.01.2024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64ACFF-108E-447A-BDDD-7699C5B6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CDD03-5F45-4450-9D6D-4F289C41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3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2BE33-DF78-43A6-9807-64C140FD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2BF6B-CF71-4B02-9A61-9590F9AE3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61C4BB-359A-4A19-BBA5-9FC6502DB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809D9-1AAB-48F5-BD42-1C5AC07EE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4FE1A0-A7AC-419B-AFA9-DDA8CF2ED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2D50F7-F2BE-4856-A035-C99E1805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64C3-0003-4AD4-8930-B40A73033A59}" type="datetime1">
              <a:rPr lang="uk-UA" smtClean="0"/>
              <a:t>26.01.2024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D36065-B9F4-43C4-AB06-15E58212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2997EC-C0EC-4906-8C75-D183BFB0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89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1133-7585-4732-821A-8F2F0111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BC3424-03C7-4ED4-8589-4D787B37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303-95A3-49E2-B82C-BACB14BDB598}" type="datetime1">
              <a:rPr lang="uk-UA" smtClean="0"/>
              <a:t>26.01.2024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DABF73-92CC-4415-AEC8-6E510ACD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11846A-550B-4E87-9529-F35CA87F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59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6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45046-D2FF-4F45-9F17-0041D2CE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C40CF-2474-4CE1-B000-D8A61307C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ED2050-A2C6-4D3E-B2AF-A412A4AFD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B139B9-7EBA-44A1-B97D-F9D40139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3125-23F5-4B98-B202-ACCD817A6C4C}" type="datetime1">
              <a:rPr lang="uk-UA" smtClean="0"/>
              <a:t>26.01.2024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7E1D68-2CD8-4C5B-874D-3C101EC3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25BF8-03C6-4652-9114-1FD8DF10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69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DA57-A1F7-484D-8661-1DA119F2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1927D3-0C01-45BE-99C7-F18A13E1C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98CF8B-7F6B-4BF3-BB56-080B96EE9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4318C9-230D-48DA-B6D8-729F1A36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2DAD-34AD-4CFD-8185-8A5345CB6900}" type="datetime1">
              <a:rPr lang="uk-UA" smtClean="0"/>
              <a:t>26.01.2024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7F3E7-D653-4AA5-BACD-3A1E1A15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5510A-C429-438A-90A2-C20CB266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0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C2AC8-FE99-4D83-9AB4-79CDE4D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FB25E9-79BC-4E83-A5F5-05A28A337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3F9C8-1536-446A-AB0C-05043A6A1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ED3A-BE62-4B38-A79A-34C8D5E33208}" type="datetime1">
              <a:rPr lang="uk-UA" smtClean="0"/>
              <a:t>26.01.2024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D520C-8133-4A0C-B436-FFF3B95D2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1917C-9766-4F98-A507-CBBC3A30A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9D03-2A8B-46EE-BF82-C3408BD5E6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5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nys.klekots@gmail.com" TargetMode="External"/><Relationship Id="rId2" Type="http://schemas.openxmlformats.org/officeDocument/2006/relationships/hyperlink" Target="mailto:denys.klekots@cern.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0C0E-81B9-4886-95ED-093D9A6E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of the energy escaping from the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GRAiNITA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electromagnetic calorimeter.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2FD82C-E943-436E-958F-1CF93F233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340769"/>
            <a:ext cx="6553199" cy="1844878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Denys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Klekots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Taras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Shevchenko National University of Kyiv)</a:t>
            </a:r>
          </a:p>
          <a:p>
            <a: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denys.klekots@cern.ch</a:t>
            </a:r>
            <a:b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denys.klekots@gmail.com</a:t>
            </a:r>
            <a:endParaRPr lang="de-DE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2794A-83F4-44D9-9CEA-33456BA1A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6" y="3509963"/>
            <a:ext cx="2310117" cy="22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3DE029-B502-4E00-B83E-40B88B886071}"/>
              </a:ext>
            </a:extLst>
          </p:cNvPr>
          <p:cNvSpPr/>
          <p:nvPr/>
        </p:nvSpPr>
        <p:spPr>
          <a:xfrm>
            <a:off x="478461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FAC04-344C-4B47-9FD6-6C3CCF37B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64" y="3429000"/>
            <a:ext cx="3131484" cy="23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0C0E-81B9-4886-95ED-093D9A6E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3DE029-B502-4E00-B83E-40B88B886071}"/>
              </a:ext>
            </a:extLst>
          </p:cNvPr>
          <p:cNvSpPr/>
          <p:nvPr/>
        </p:nvSpPr>
        <p:spPr>
          <a:xfrm>
            <a:off x="478461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96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CF156-06CD-44A4-847C-4CF57733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1C28D-F7D6-4639-8799-148EC56B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7428"/>
          </a:xfrm>
        </p:spPr>
        <p:txBody>
          <a:bodyPr/>
          <a:lstStyle/>
          <a:p>
            <a:r>
              <a:rPr lang="en-GB" dirty="0"/>
              <a:t>Resolution: constant term simulation</a:t>
            </a:r>
            <a:endParaRPr lang="uk-UA" dirty="0"/>
          </a:p>
          <a:p>
            <a:r>
              <a:rPr lang="en-US" dirty="0"/>
              <a:t>Geant4 simulation setup</a:t>
            </a:r>
          </a:p>
          <a:p>
            <a:r>
              <a:rPr lang="en-US" dirty="0"/>
              <a:t>Shower development. Deposited energy</a:t>
            </a:r>
          </a:p>
          <a:p>
            <a:r>
              <a:rPr lang="en-US" dirty="0"/>
              <a:t>Radial analysis of energy deposition</a:t>
            </a:r>
          </a:p>
          <a:p>
            <a:r>
              <a:rPr lang="en-US" dirty="0"/>
              <a:t>Energy of escaped particles</a:t>
            </a:r>
          </a:p>
          <a:p>
            <a:r>
              <a:rPr lang="en-US" dirty="0"/>
              <a:t>Escaped energy fluctuations</a:t>
            </a:r>
          </a:p>
          <a:p>
            <a:r>
              <a:rPr lang="en-US" dirty="0"/>
              <a:t>Escaped energy vs gamma energy point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5FD79-2864-44CB-B685-57EE88E8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8353-D968-4B86-A765-7065132E9F60}" type="datetime1">
              <a:rPr lang="uk-UA" smtClean="0"/>
              <a:t>26.01.2024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7E9172-0779-47C2-9EED-64000716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E6F13-280E-4BED-87BD-13C1042C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1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8A884D0-625C-E549-89A9-04FE63F9F0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55" y="1118130"/>
                <a:ext cx="11495313" cy="24032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sz="2000" dirty="0"/>
                  <a:t> The energy accuracy of ECAL is usually parametrized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2000" dirty="0"/>
                  <a:t>. Where </a:t>
                </a:r>
                <a:r>
                  <a:rPr lang="en-GB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2000" dirty="0"/>
                  <a:t> is the ”constant term” usually caused by leakage or non uniformity.</a:t>
                </a:r>
              </a:p>
              <a:p>
                <a:r>
                  <a:rPr lang="en-GB" sz="2000" dirty="0"/>
                  <a:t>We have made a ANR for an ECAL 18cmx18cmx40 cm. </a:t>
                </a:r>
              </a:p>
              <a:p>
                <a:r>
                  <a:rPr lang="en-GB" sz="2000" dirty="0"/>
                  <a:t>: Is it big enough or will there be a </a:t>
                </a:r>
                <a:r>
                  <a:rPr lang="en-GB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2000" dirty="0"/>
                  <a:t> term from leakage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/>
                  <a:t> Geant4 simulation</a:t>
                </a:r>
                <a:r>
                  <a:rPr lang="en-GB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/>
                  <a:t> presentation (material mixture 4.53  ZnWO4 +1.19 </a:t>
                </a:r>
                <a:r>
                  <a:rPr lang="en-GB" sz="2000" dirty="0" err="1"/>
                  <a:t>heavyliquid</a:t>
                </a:r>
                <a:r>
                  <a:rPr lang="en-GB" sz="2000" dirty="0"/>
                  <a:t> (25%water 75% </a:t>
                </a:r>
                <a:r>
                  <a:rPr lang="en-GB" sz="2000" dirty="0" err="1"/>
                  <a:t>hexasodium</a:t>
                </a:r>
                <a:r>
                  <a:rPr lang="en-GB" sz="2000" dirty="0"/>
                  <a:t> tungstate )).</a:t>
                </a:r>
              </a:p>
              <a:p>
                <a:r>
                  <a:rPr lang="en-GB" sz="2000" dirty="0"/>
                  <a:t>Next step if the scan of the small prototype with </a:t>
                </a:r>
                <a:r>
                  <a:rPr lang="en-GB" sz="2000" dirty="0" err="1"/>
                  <a:t>testbeam</a:t>
                </a:r>
                <a:r>
                  <a:rPr lang="en-GB" sz="2000" dirty="0"/>
                  <a:t> muons gives nonuniformity as in </a:t>
                </a:r>
                <a:r>
                  <a:rPr lang="en-GB" sz="2000" dirty="0" err="1"/>
                  <a:t>LHCb</a:t>
                </a:r>
                <a:r>
                  <a:rPr lang="en-GB" sz="2000" dirty="0"/>
                  <a:t> </a:t>
                </a:r>
                <a:br>
                  <a:rPr lang="en-GB" sz="2000" dirty="0"/>
                </a:br>
                <a:r>
                  <a:rPr lang="en-GB" sz="2000" dirty="0"/>
                  <a:t>(plot =&gt; +-6% </a:t>
                </a:r>
                <a:r>
                  <a:rPr lang="en-GB" sz="2000" dirty="0" err="1"/>
                  <a:t>Grainita</a:t>
                </a:r>
                <a:r>
                  <a:rPr lang="en-GB" sz="2000" dirty="0"/>
                  <a:t> ?)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8A884D0-625C-E549-89A9-04FE63F9F0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55" y="1118130"/>
                <a:ext cx="11495313" cy="2403271"/>
              </a:xfrm>
              <a:blipFill>
                <a:blip r:embed="rId3"/>
                <a:stretch>
                  <a:fillRect l="-424" b="-126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3299BD-7935-6646-9029-4C4B3AC984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968D47-E164-6B43-8319-32CD3F2AA5B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69"/>
          <a:stretch/>
        </p:blipFill>
        <p:spPr>
          <a:xfrm>
            <a:off x="5755339" y="3330296"/>
            <a:ext cx="5949819" cy="27124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86B62B9-DB17-064B-8454-ABFAFEA7A639}"/>
              </a:ext>
            </a:extLst>
          </p:cNvPr>
          <p:cNvSpPr txBox="1"/>
          <p:nvPr/>
        </p:nvSpPr>
        <p:spPr>
          <a:xfrm>
            <a:off x="887080" y="3631120"/>
            <a:ext cx="4609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Estimate by simulation our ECAL constant term for this type of nonuniformity.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Estimate constant term from light yield vs depth due to WLS absorption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Try simulation with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fibers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crystal+ liquid mixture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485B8E-AF84-D14D-9474-683F3FB9C18B}"/>
              </a:ext>
            </a:extLst>
          </p:cNvPr>
          <p:cNvSpPr txBox="1"/>
          <p:nvPr/>
        </p:nvSpPr>
        <p:spPr>
          <a:xfrm>
            <a:off x="1031252" y="5908321"/>
            <a:ext cx="504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/>
              </a:rPr>
              <a:t>Other simulation ideas? Suggestions?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11346345-7055-4ACC-9AAD-85DD67CA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24612"/>
            <a:ext cx="1066800" cy="365125"/>
          </a:xfrm>
        </p:spPr>
        <p:txBody>
          <a:bodyPr/>
          <a:lstStyle/>
          <a:p>
            <a:fld id="{D5B38353-D968-4B86-A765-7065132E9F60}" type="datetime1">
              <a:rPr lang="uk-UA" smtClean="0"/>
              <a:t>26.01.2024</a:t>
            </a:fld>
            <a:endParaRPr lang="uk-UA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FD3AFE62-3650-4E18-BBCF-0EC8D425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536" y="6524625"/>
            <a:ext cx="4114800" cy="365125"/>
          </a:xfrm>
        </p:spPr>
        <p:txBody>
          <a:bodyPr/>
          <a:lstStyle/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3AD8EE1-9ECC-492A-BF35-49A2421CDCF4}"/>
              </a:ext>
            </a:extLst>
          </p:cNvPr>
          <p:cNvSpPr txBox="1">
            <a:spLocks/>
          </p:cNvSpPr>
          <p:nvPr/>
        </p:nvSpPr>
        <p:spPr>
          <a:xfrm>
            <a:off x="990600" y="288925"/>
            <a:ext cx="10515600" cy="96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Resolution: constant term simulation</a:t>
            </a:r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16E272-84F1-48D5-8331-51F8E4D25F39}"/>
              </a:ext>
            </a:extLst>
          </p:cNvPr>
          <p:cNvSpPr txBox="1"/>
          <p:nvPr/>
        </p:nvSpPr>
        <p:spPr>
          <a:xfrm>
            <a:off x="8131131" y="5979459"/>
            <a:ext cx="406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Credit to Jacques </a:t>
            </a:r>
            <a:r>
              <a:rPr lang="en-US" dirty="0" err="1">
                <a:solidFill>
                  <a:srgbClr val="FF0000"/>
                </a:solidFill>
              </a:rPr>
              <a:t>Lefrancois</a:t>
            </a:r>
            <a:r>
              <a:rPr lang="en-US" dirty="0">
                <a:solidFill>
                  <a:srgbClr val="FF0000"/>
                </a:solidFill>
              </a:rPr>
              <a:t> for this slide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2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AC1877-3620-4F1A-99B8-05FD17FAB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634">
            <a:off x="7287209" y="755837"/>
            <a:ext cx="4556643" cy="4122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AC2B0-6E31-4DDC-8325-4D2E24EC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Geant4 simulation setup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F55B69-4948-499F-AD1C-D30C30AAA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867"/>
                <a:ext cx="7424736" cy="48209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 Simulation is held in the box volume with dimensions 175 x 175 * 400 mm.</a:t>
                </a:r>
              </a:p>
              <a:p>
                <a:endParaRPr lang="en-US" dirty="0"/>
              </a:p>
              <a:p>
                <a:r>
                  <a:rPr lang="en-US" dirty="0"/>
                  <a:t>Volume is simulated as with one material:</a:t>
                </a:r>
              </a:p>
              <a:p>
                <a:pPr lvl="1"/>
                <a:r>
                  <a:rPr lang="en-US" dirty="0"/>
                  <a:t>4.53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ZnWO4</a:t>
                </a:r>
              </a:p>
              <a:p>
                <a:pPr lvl="1"/>
                <a:r>
                  <a:rPr lang="en-US" dirty="0"/>
                  <a:t>1.19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heavy liquid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Projectile particle energy - deposited energy = escaped energy</a:t>
                </a:r>
              </a:p>
              <a:p>
                <a:endParaRPr lang="en-US" dirty="0"/>
              </a:p>
              <a:p>
                <a:r>
                  <a:rPr lang="en-US" dirty="0"/>
                  <a:t>escaped energy ≠ The sum of energy of escaped particles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F55B69-4948-499F-AD1C-D30C30AAA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867"/>
                <a:ext cx="7424736" cy="4820981"/>
              </a:xfrm>
              <a:blipFill>
                <a:blip r:embed="rId3"/>
                <a:stretch>
                  <a:fillRect l="-1232" t="-2911" r="-575" b="-189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69AF5AFC-6FAA-4945-94ED-D9CF466D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26.01.2024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E2896-FC81-4B7C-B07A-F189EB04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C9B46-BBA0-474D-9717-37915B1E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220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5C620-4ECF-48E5-9EB7-B1E613BE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Shower development. Deposited energy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17869A-59BD-4320-8C45-AA191FA6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26.01.2024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3C939-BEF6-41DD-B7B3-85921E85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0290E-C783-4F12-8B64-8D3069E9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3C48D3-09C2-4C0D-BDA6-81EC38CD1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/>
          <a:stretch/>
        </p:blipFill>
        <p:spPr>
          <a:xfrm>
            <a:off x="6096000" y="1828800"/>
            <a:ext cx="5038354" cy="39056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9EB564-63D6-4BD4-A0AF-74722FEF4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5"/>
          <a:stretch/>
        </p:blipFill>
        <p:spPr>
          <a:xfrm>
            <a:off x="476711" y="1277779"/>
            <a:ext cx="5137907" cy="4653406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90ACDCD-7178-44D0-87C3-B8D8B4DFE899}"/>
              </a:ext>
            </a:extLst>
          </p:cNvPr>
          <p:cNvCxnSpPr/>
          <p:nvPr/>
        </p:nvCxnSpPr>
        <p:spPr>
          <a:xfrm>
            <a:off x="8388416" y="1305772"/>
            <a:ext cx="0" cy="485707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B9382E-FA10-42D6-B42D-34A1FBF80A8D}"/>
              </a:ext>
            </a:extLst>
          </p:cNvPr>
          <p:cNvSpPr txBox="1"/>
          <p:nvPr/>
        </p:nvSpPr>
        <p:spPr>
          <a:xfrm>
            <a:off x="8462865" y="1313720"/>
            <a:ext cx="17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Incoming gamma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9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BFF65-154F-4A11-A49F-71B204AC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analysis of energy deposition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3AD65-B716-433D-8D9D-4CFFE37D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50" y="4087070"/>
            <a:ext cx="4892050" cy="1444597"/>
          </a:xfrm>
        </p:spPr>
        <p:txBody>
          <a:bodyPr/>
          <a:lstStyle/>
          <a:p>
            <a:r>
              <a:rPr lang="en-US" dirty="0"/>
              <a:t>Most of the energy is deposited near the axis of incoming gamma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A27F1-30F7-4D52-B5FF-4A36901B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26.01.2024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E0F50-14B0-416D-B338-F71FD003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76B05-9A52-4C85-935E-2DBC3ED2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6E4B65-FCC8-4E52-8166-81983C780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33273" y="1140026"/>
            <a:ext cx="5793182" cy="5143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9B94FD5-9A4C-4D9F-823C-5E3A1C137AAC}"/>
              </a:ext>
            </a:extLst>
          </p:cNvPr>
          <p:cNvGrpSpPr/>
          <p:nvPr/>
        </p:nvGrpSpPr>
        <p:grpSpPr>
          <a:xfrm>
            <a:off x="7072908" y="1018721"/>
            <a:ext cx="4099832" cy="2718257"/>
            <a:chOff x="6428792" y="1080075"/>
            <a:chExt cx="4099832" cy="2718257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44A6FEB-29EB-4147-A071-EE4B6761AC42}"/>
                </a:ext>
              </a:extLst>
            </p:cNvPr>
            <p:cNvSpPr/>
            <p:nvPr/>
          </p:nvSpPr>
          <p:spPr>
            <a:xfrm>
              <a:off x="9352967" y="1577457"/>
              <a:ext cx="1175657" cy="179147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61AC08F-9785-4E13-A9D3-E72F2D9609AD}"/>
                </a:ext>
              </a:extLst>
            </p:cNvPr>
            <p:cNvSpPr/>
            <p:nvPr/>
          </p:nvSpPr>
          <p:spPr>
            <a:xfrm>
              <a:off x="9486901" y="1736466"/>
              <a:ext cx="907790" cy="14734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9CF7D9F5-B9A4-471F-A31B-CB7ED265937A}"/>
                </a:ext>
              </a:extLst>
            </p:cNvPr>
            <p:cNvGrpSpPr/>
            <p:nvPr/>
          </p:nvGrpSpPr>
          <p:grpSpPr>
            <a:xfrm>
              <a:off x="6428792" y="1443038"/>
              <a:ext cx="1256522" cy="1921134"/>
              <a:chOff x="6428792" y="1443038"/>
              <a:chExt cx="1256522" cy="1921134"/>
            </a:xfrm>
          </p:grpSpPr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E58E30C4-2821-49A6-BF30-5157FC3369C1}"/>
                  </a:ext>
                </a:extLst>
              </p:cNvPr>
              <p:cNvSpPr/>
              <p:nvPr/>
            </p:nvSpPr>
            <p:spPr>
              <a:xfrm>
                <a:off x="6428792" y="1548882"/>
                <a:ext cx="1175657" cy="179147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9FFD50DB-D9DA-47D0-888F-A6ACCB10ED50}"/>
                  </a:ext>
                </a:extLst>
              </p:cNvPr>
              <p:cNvSpPr/>
              <p:nvPr/>
            </p:nvSpPr>
            <p:spPr>
              <a:xfrm>
                <a:off x="7021869" y="1443038"/>
                <a:ext cx="663445" cy="19211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CE82C79-3DEC-4B8D-8112-30B8DB60FC6B}"/>
                </a:ext>
              </a:extLst>
            </p:cNvPr>
            <p:cNvSpPr/>
            <p:nvPr/>
          </p:nvSpPr>
          <p:spPr>
            <a:xfrm>
              <a:off x="6562726" y="1707891"/>
              <a:ext cx="907790" cy="14734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B775FA62-3D65-4675-BC64-6B69F465411D}"/>
                </a:ext>
              </a:extLst>
            </p:cNvPr>
            <p:cNvSpPr/>
            <p:nvPr/>
          </p:nvSpPr>
          <p:spPr>
            <a:xfrm>
              <a:off x="6428792" y="1548882"/>
              <a:ext cx="1175657" cy="179147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6EF8526-F39C-4438-BE83-D053E05480C4}"/>
                </a:ext>
              </a:extLst>
            </p:cNvPr>
            <p:cNvCxnSpPr>
              <a:cxnSpLocks/>
              <a:stCxn id="14" idx="0"/>
              <a:endCxn id="10" idx="0"/>
            </p:cNvCxnSpPr>
            <p:nvPr/>
          </p:nvCxnSpPr>
          <p:spPr>
            <a:xfrm>
              <a:off x="7016621" y="1548882"/>
              <a:ext cx="2924175" cy="285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6C205D9-04C0-480B-A5EC-ADB5682A7FDF}"/>
                </a:ext>
              </a:extLst>
            </p:cNvPr>
            <p:cNvCxnSpPr>
              <a:cxnSpLocks/>
            </p:cNvCxnSpPr>
            <p:nvPr/>
          </p:nvCxnSpPr>
          <p:spPr>
            <a:xfrm>
              <a:off x="7007096" y="3339582"/>
              <a:ext cx="2924175" cy="285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CC01D66-5CD5-4F1C-9DB6-E3FE66B0583C}"/>
                </a:ext>
              </a:extLst>
            </p:cNvPr>
            <p:cNvCxnSpPr>
              <a:cxnSpLocks/>
            </p:cNvCxnSpPr>
            <p:nvPr/>
          </p:nvCxnSpPr>
          <p:spPr>
            <a:xfrm>
              <a:off x="7007096" y="3177657"/>
              <a:ext cx="2924175" cy="2857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3D0B261E-5094-4177-BF83-E77D409FCE72}"/>
                </a:ext>
              </a:extLst>
            </p:cNvPr>
            <p:cNvCxnSpPr>
              <a:cxnSpLocks/>
            </p:cNvCxnSpPr>
            <p:nvPr/>
          </p:nvCxnSpPr>
          <p:spPr>
            <a:xfrm>
              <a:off x="7026146" y="1701282"/>
              <a:ext cx="2924175" cy="2857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FC1B784B-BB40-4290-A22E-F0AF97B95D60}"/>
                </a:ext>
              </a:extLst>
            </p:cNvPr>
            <p:cNvCxnSpPr>
              <a:cxnSpLocks/>
            </p:cNvCxnSpPr>
            <p:nvPr/>
          </p:nvCxnSpPr>
          <p:spPr>
            <a:xfrm>
              <a:off x="8414871" y="1201271"/>
              <a:ext cx="0" cy="3476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1DCFE48E-E30B-4B16-8B8A-FB4734990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4871" y="1707892"/>
              <a:ext cx="0" cy="117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80BF6D0-79D4-4F6C-95D7-A8F84BCC9F3A}"/>
                </a:ext>
              </a:extLst>
            </p:cNvPr>
            <p:cNvCxnSpPr>
              <a:cxnSpLocks/>
            </p:cNvCxnSpPr>
            <p:nvPr/>
          </p:nvCxnSpPr>
          <p:spPr>
            <a:xfrm>
              <a:off x="8414871" y="1443038"/>
              <a:ext cx="0" cy="4634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68BBF92-7FA4-43C6-A952-0F7B0C46C218}"/>
                    </a:ext>
                  </a:extLst>
                </p:cNvPr>
                <p:cNvSpPr txBox="1"/>
                <p:nvPr/>
              </p:nvSpPr>
              <p:spPr>
                <a:xfrm>
                  <a:off x="8414871" y="1080075"/>
                  <a:ext cx="1180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/>
                    <a:t> = 1 mm</a:t>
                  </a:r>
                  <a:endParaRPr lang="uk-UA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68BBF92-7FA4-43C6-A952-0F7B0C46C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871" y="1080075"/>
                  <a:ext cx="118038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124" t="-8197" r="-3608" b="-2459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2A59D2F2-BBFC-4E20-A36E-D61625106E36}"/>
                </a:ext>
              </a:extLst>
            </p:cNvPr>
            <p:cNvCxnSpPr>
              <a:stCxn id="30" idx="1"/>
            </p:cNvCxnSpPr>
            <p:nvPr/>
          </p:nvCxnSpPr>
          <p:spPr>
            <a:xfrm flipV="1">
              <a:off x="7021869" y="1966259"/>
              <a:ext cx="331722" cy="4373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66E726E-1A51-4AEE-86F2-21F9CAE19CEF}"/>
                    </a:ext>
                  </a:extLst>
                </p:cNvPr>
                <p:cNvSpPr txBox="1"/>
                <p:nvPr/>
              </p:nvSpPr>
              <p:spPr>
                <a:xfrm>
                  <a:off x="6936864" y="1832909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66E726E-1A51-4AEE-86F2-21F9CAE19C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864" y="1832909"/>
                  <a:ext cx="3516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56423D58-9C41-4D99-9F93-E5E24A555A8C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7016621" y="3340359"/>
              <a:ext cx="0" cy="282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85F94ED6-682F-4488-93E7-77EF16DD2577}"/>
                </a:ext>
              </a:extLst>
            </p:cNvPr>
            <p:cNvCxnSpPr>
              <a:cxnSpLocks/>
            </p:cNvCxnSpPr>
            <p:nvPr/>
          </p:nvCxnSpPr>
          <p:spPr>
            <a:xfrm>
              <a:off x="9950321" y="3364172"/>
              <a:ext cx="0" cy="282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9DE40B33-FF8C-4A9B-A89D-FB1F1B5D118A}"/>
                </a:ext>
              </a:extLst>
            </p:cNvPr>
            <p:cNvCxnSpPr>
              <a:cxnSpLocks/>
            </p:cNvCxnSpPr>
            <p:nvPr/>
          </p:nvCxnSpPr>
          <p:spPr>
            <a:xfrm>
              <a:off x="7023334" y="3481626"/>
              <a:ext cx="2907937" cy="5062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2038D5-AD51-495A-83C5-BA85C71708DD}"/>
                </a:ext>
              </a:extLst>
            </p:cNvPr>
            <p:cNvSpPr txBox="1"/>
            <p:nvPr/>
          </p:nvSpPr>
          <p:spPr>
            <a:xfrm>
              <a:off x="8283980" y="3429000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400 mm</a:t>
              </a:r>
              <a:endParaRPr lang="uk-UA" dirty="0"/>
            </a:p>
          </p:txBody>
        </p:sp>
      </p:grp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DB6B2BA-1C80-4ABC-A808-6F7D4F946CCA}"/>
              </a:ext>
            </a:extLst>
          </p:cNvPr>
          <p:cNvCxnSpPr>
            <a:cxnSpLocks/>
          </p:cNvCxnSpPr>
          <p:nvPr/>
        </p:nvCxnSpPr>
        <p:spPr>
          <a:xfrm>
            <a:off x="6251806" y="2346685"/>
            <a:ext cx="750678" cy="0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019E402-838E-4936-A6FB-5BD2DF286DF4}"/>
              </a:ext>
            </a:extLst>
          </p:cNvPr>
          <p:cNvSpPr txBox="1"/>
          <p:nvPr/>
        </p:nvSpPr>
        <p:spPr>
          <a:xfrm>
            <a:off x="6004160" y="1661224"/>
            <a:ext cx="104996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Incoming</a:t>
            </a:r>
          </a:p>
          <a:p>
            <a:r>
              <a:rPr lang="en-US" dirty="0">
                <a:solidFill>
                  <a:srgbClr val="FF0000"/>
                </a:solidFill>
              </a:rPr>
              <a:t>gamma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25 GeV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8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C22BF0-F45F-4154-AC3A-6108E839A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93" y="2879254"/>
            <a:ext cx="8048285" cy="32845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2C7A33-7405-4AD1-8A68-D7B0EBD8F0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1" b="50000"/>
          <a:stretch/>
        </p:blipFill>
        <p:spPr>
          <a:xfrm>
            <a:off x="6634065" y="464102"/>
            <a:ext cx="5557934" cy="24151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EE78A-4C0C-44AD-AB97-7F04752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2" y="136525"/>
            <a:ext cx="10515600" cy="966787"/>
          </a:xfrm>
        </p:spPr>
        <p:txBody>
          <a:bodyPr/>
          <a:lstStyle/>
          <a:p>
            <a:r>
              <a:rPr lang="en-US" dirty="0"/>
              <a:t>Energy of escaped particles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9014E-093E-4E62-9678-2CDCCA7D5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2" y="1918930"/>
            <a:ext cx="3901750" cy="3688768"/>
          </a:xfrm>
        </p:spPr>
        <p:txBody>
          <a:bodyPr>
            <a:normAutofit/>
          </a:bodyPr>
          <a:lstStyle/>
          <a:p>
            <a:r>
              <a:rPr lang="en-US" dirty="0"/>
              <a:t>The energy of an escaped particle is: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Its mass + kinetic energy if particle was created in pair production.</a:t>
            </a:r>
          </a:p>
          <a:p>
            <a:pPr lvl="1"/>
            <a:r>
              <a:rPr lang="en-US" dirty="0"/>
              <a:t>It's kinetic energy otherwise.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04BEC-69BA-47CD-A281-5F27AA75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26.01.2024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9982D-A37B-4261-8ED7-8F6D6A48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56493-3748-4657-9D46-CE97D875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255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4DBEF7-F283-40DA-972B-D4AED658B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50000" r="51420"/>
          <a:stretch/>
        </p:blipFill>
        <p:spPr>
          <a:xfrm>
            <a:off x="4683915" y="1075946"/>
            <a:ext cx="7508085" cy="32937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D3B62-3A03-43E6-A998-A46FE7DF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Escaped energy fluctuations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13741-CB64-46C6-BB73-912A6154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6" y="1825625"/>
            <a:ext cx="4871258" cy="4351338"/>
          </a:xfrm>
        </p:spPr>
        <p:txBody>
          <a:bodyPr/>
          <a:lstStyle/>
          <a:p>
            <a:r>
              <a:rPr lang="en-US" dirty="0"/>
              <a:t>The 1000 events were simulated for the gamma quanta of the 25 GeV with an entry point in the axis of the simulated box.</a:t>
            </a:r>
          </a:p>
          <a:p>
            <a:r>
              <a:rPr lang="en-US" dirty="0"/>
              <a:t>The histogram shows the distribution of the escaped energy on event event-wise basis.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63E7D-1E8B-443B-B015-A26459F9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26.01.2024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923A2-C5C8-4E77-9E3F-602B3F69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C8B6C-F411-47C7-9069-C83DC335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8</a:t>
            </a:fld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7925F-BE50-4422-9FAD-74CA9F3575DB}"/>
                  </a:ext>
                </a:extLst>
              </p:cNvPr>
              <p:cNvSpPr txBox="1"/>
              <p:nvPr/>
            </p:nvSpPr>
            <p:spPr>
              <a:xfrm>
                <a:off x="7194971" y="4490214"/>
                <a:ext cx="2558329" cy="1631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7925F-BE50-4422-9FAD-74CA9F35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971" y="4490214"/>
                <a:ext cx="2558329" cy="1631601"/>
              </a:xfrm>
              <a:prstGeom prst="rect">
                <a:avLst/>
              </a:prstGeom>
              <a:blipFill>
                <a:blip r:embed="rId3"/>
                <a:stretch>
                  <a:fillRect b="-3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91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F29DA-AF2C-4994-BE33-4C94C8DD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Escaped energy vs gamma energy point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17202-C304-4ECA-9629-5D83C11A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4" y="1216660"/>
            <a:ext cx="4623313" cy="2497295"/>
          </a:xfrm>
        </p:spPr>
        <p:txBody>
          <a:bodyPr>
            <a:normAutofit/>
          </a:bodyPr>
          <a:lstStyle/>
          <a:p>
            <a:r>
              <a:rPr lang="en-US" dirty="0"/>
              <a:t>The figure describes the dependence of the escaped energy on the position of the gamma quanta entry point. The step size is 7 mm.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15238-B1FA-4CA2-8731-D6A2D194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26.01.2024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59C9E-C1B8-45A1-A1F0-DDB9EDFF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7252C-D193-45C9-8DDC-164AF752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D5C063-CA5C-49D2-890F-825DC5B2D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0" y="1008567"/>
            <a:ext cx="6738943" cy="52549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D09E5B-B7DB-41C3-BB96-80D09C22ED54}"/>
              </a:ext>
            </a:extLst>
          </p:cNvPr>
          <p:cNvSpPr/>
          <p:nvPr/>
        </p:nvSpPr>
        <p:spPr>
          <a:xfrm>
            <a:off x="1482010" y="4065312"/>
            <a:ext cx="1942323" cy="174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CCE7A-8DC4-4BFA-85C0-B78E8BFB5172}"/>
              </a:ext>
            </a:extLst>
          </p:cNvPr>
          <p:cNvSpPr txBox="1"/>
          <p:nvPr/>
        </p:nvSpPr>
        <p:spPr>
          <a:xfrm>
            <a:off x="2312556" y="5811740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58C17-C611-4319-A045-7BCA24A3DBCC}"/>
              </a:ext>
            </a:extLst>
          </p:cNvPr>
          <p:cNvSpPr txBox="1"/>
          <p:nvPr/>
        </p:nvSpPr>
        <p:spPr>
          <a:xfrm>
            <a:off x="1197958" y="475386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uk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3F3D500-94B1-47C0-99BA-3113645CF778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2453171" y="4938526"/>
            <a:ext cx="971162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30E189-9A75-4329-B839-06DF3A30D8C5}"/>
              </a:ext>
            </a:extLst>
          </p:cNvPr>
          <p:cNvSpPr txBox="1"/>
          <p:nvPr/>
        </p:nvSpPr>
        <p:spPr>
          <a:xfrm>
            <a:off x="2364933" y="4353920"/>
            <a:ext cx="120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gamma entry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position</a:t>
            </a:r>
            <a:endParaRPr lang="uk-U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9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500</Words>
  <Application>Microsoft Office PowerPoint</Application>
  <PresentationFormat>Широкий екран</PresentationFormat>
  <Paragraphs>87</Paragraphs>
  <Slides>10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Impact</vt:lpstr>
      <vt:lpstr>Tahoma</vt:lpstr>
      <vt:lpstr>Times New Roman</vt:lpstr>
      <vt:lpstr>Wingdings</vt:lpstr>
      <vt:lpstr>Тема Office</vt:lpstr>
      <vt:lpstr>Study of the energy escaping from the GRAiNITA  electromagnetic calorimeter.</vt:lpstr>
      <vt:lpstr>Outline</vt:lpstr>
      <vt:lpstr>Презентація PowerPoint</vt:lpstr>
      <vt:lpstr>Geant4 simulation setup</vt:lpstr>
      <vt:lpstr>Shower development. Deposited energy</vt:lpstr>
      <vt:lpstr>Radial analysis of energy deposition</vt:lpstr>
      <vt:lpstr>Energy of escaped particles</vt:lpstr>
      <vt:lpstr>Escaped energy fluctuations</vt:lpstr>
      <vt:lpstr>Escaped energy vs gamma energy 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Electron-ion pairs movement study in beam gas curtain</dc:title>
  <dc:creator>user9</dc:creator>
  <cp:lastModifiedBy>Денис Клекоць</cp:lastModifiedBy>
  <cp:revision>150</cp:revision>
  <dcterms:created xsi:type="dcterms:W3CDTF">2023-11-01T06:15:37Z</dcterms:created>
  <dcterms:modified xsi:type="dcterms:W3CDTF">2024-01-26T14:03:02Z</dcterms:modified>
</cp:coreProperties>
</file>