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7" r:id="rId5"/>
    <p:sldId id="267" r:id="rId6"/>
    <p:sldId id="268" r:id="rId7"/>
    <p:sldId id="269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GNOLI GIANPIETRO" initials="CG" lastIdx="1" clrIdx="0">
    <p:extLst>
      <p:ext uri="{19B8F6BF-5375-455C-9EA6-DF929625EA0E}">
        <p15:presenceInfo xmlns:p15="http://schemas.microsoft.com/office/powerpoint/2012/main" userId="CAGNOLI GIANPIE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FF9900"/>
    <a:srgbClr val="CEA702"/>
    <a:srgbClr val="A38401"/>
    <a:srgbClr val="FDCD03"/>
    <a:srgbClr val="F8F200"/>
    <a:srgbClr val="0033CC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40" y="3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90F-384C-492A-81A9-60D81480CF1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7482"/>
            <a:ext cx="8229600" cy="497868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r>
              <a:rPr lang="fr-FR" dirty="0" smtClean="0"/>
              <a:t> R&amp;D Workshop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84730"/>
            <a:ext cx="4038600" cy="50414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643718" y="1084730"/>
            <a:ext cx="4038600" cy="50414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r>
              <a:rPr lang="fr-FR" dirty="0" smtClean="0"/>
              <a:t> R&amp;D Workshop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r>
              <a:rPr lang="fr-FR" dirty="0" smtClean="0"/>
              <a:t> R&amp;D Workshop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033" y="6361444"/>
            <a:ext cx="1163627" cy="46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r>
              <a:rPr lang="fr-FR" dirty="0" smtClean="0"/>
              <a:t> R&amp;D Workshop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75766"/>
            <a:ext cx="8229600" cy="505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1113" y="962025"/>
            <a:ext cx="9132887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1113" y="6276975"/>
            <a:ext cx="9132887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r>
              <a:rPr lang="fr-FR" dirty="0" smtClean="0"/>
              <a:t> – </a:t>
            </a:r>
            <a:r>
              <a:rPr lang="fr-FR" dirty="0" err="1" smtClean="0"/>
              <a:t>Virgo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r>
              <a:rPr lang="fr-FR" dirty="0" smtClean="0"/>
              <a:t> R&amp;D Workshop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4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Développement des couches optiques pour </a:t>
            </a:r>
            <a:r>
              <a:rPr lang="fr-FR" dirty="0" err="1" smtClean="0"/>
              <a:t>Virgo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Geppo</a:t>
            </a:r>
            <a:r>
              <a:rPr lang="en-GB" dirty="0" smtClean="0"/>
              <a:t> </a:t>
            </a:r>
            <a:r>
              <a:rPr lang="en-GB" dirty="0" err="1" smtClean="0"/>
              <a:t>Cagnoli</a:t>
            </a:r>
            <a:r>
              <a:rPr lang="en-GB" dirty="0" smtClean="0"/>
              <a:t> </a:t>
            </a:r>
          </a:p>
          <a:p>
            <a:r>
              <a:rPr lang="en-GB" dirty="0"/>
              <a:t>g</a:t>
            </a:r>
            <a:r>
              <a:rPr lang="en-GB" dirty="0" smtClean="0"/>
              <a:t>-MAG/</a:t>
            </a:r>
            <a:r>
              <a:rPr lang="en-GB" dirty="0" err="1" smtClean="0"/>
              <a:t>iLM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061" y="5819941"/>
            <a:ext cx="2647878" cy="1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Virgo O5 et </a:t>
            </a:r>
            <a:r>
              <a:rPr lang="en-GB" dirty="0" err="1" smtClean="0"/>
              <a:t>Virgo_nEXT</a:t>
            </a:r>
            <a:r>
              <a:rPr lang="en-GB" dirty="0" smtClean="0"/>
              <a:t> sensitivity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 – Virgo et ET R&amp;D Workshop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04.03.2024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5" y="1047074"/>
            <a:ext cx="8838062" cy="5192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370" y="1126374"/>
            <a:ext cx="3842630" cy="2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 sensitivity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 – Virgo et ET R&amp;D Workshop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04.03.2024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" y="1550845"/>
            <a:ext cx="9140720" cy="36678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80" y="5609114"/>
            <a:ext cx="3486114" cy="26310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161906" y="1122774"/>
            <a:ext cx="4820187" cy="431898"/>
            <a:chOff x="325554" y="1000269"/>
            <a:chExt cx="7588115" cy="67990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554" y="1031987"/>
              <a:ext cx="3024422" cy="562683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649" y="1000269"/>
              <a:ext cx="4478020" cy="679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36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 – New VCR&amp;D organisation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09.02.2024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47" y="1075765"/>
            <a:ext cx="8562802" cy="50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Concepts fondamentales à la base de la réduction du bruit thermique et absorption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0257"/>
            <a:ext cx="8561294" cy="5495365"/>
          </a:xfrm>
        </p:spPr>
        <p:txBody>
          <a:bodyPr/>
          <a:lstStyle/>
          <a:p>
            <a:r>
              <a:rPr lang="fr-FR" dirty="0"/>
              <a:t>Réduction des défauts chimiques </a:t>
            </a:r>
            <a:r>
              <a:rPr lang="fr-FR" dirty="0" smtClean="0"/>
              <a:t>provenant </a:t>
            </a:r>
            <a:r>
              <a:rPr lang="fr-FR" dirty="0"/>
              <a:t>du dépôt</a:t>
            </a:r>
          </a:p>
          <a:p>
            <a:pPr lvl="1"/>
            <a:r>
              <a:rPr lang="fr-FR" dirty="0"/>
              <a:t>Nouveau bâtis de dépôt</a:t>
            </a:r>
          </a:p>
          <a:p>
            <a:r>
              <a:rPr lang="fr-FR" dirty="0" smtClean="0"/>
              <a:t>2 voies pour réduire le bruit thermique</a:t>
            </a:r>
          </a:p>
          <a:p>
            <a:pPr lvl="1"/>
            <a:r>
              <a:rPr lang="fr-FR" dirty="0" smtClean="0"/>
              <a:t>Réduction des configurations d’équilibre </a:t>
            </a:r>
            <a:br>
              <a:rPr lang="fr-FR" dirty="0" smtClean="0"/>
            </a:br>
            <a:r>
              <a:rPr lang="fr-FR" dirty="0" smtClean="0"/>
              <a:t>de la structure</a:t>
            </a:r>
          </a:p>
          <a:p>
            <a:pPr lvl="2"/>
            <a:r>
              <a:rPr lang="fr-FR" dirty="0" smtClean="0"/>
              <a:t>Matériaux cristallins</a:t>
            </a:r>
          </a:p>
          <a:p>
            <a:pPr lvl="2"/>
            <a:r>
              <a:rPr lang="fr-FR" dirty="0" smtClean="0"/>
              <a:t>Matériaux amorphes à haute nombre de </a:t>
            </a:r>
            <a:br>
              <a:rPr lang="fr-FR" dirty="0" smtClean="0"/>
            </a:br>
            <a:r>
              <a:rPr lang="fr-FR" dirty="0" smtClean="0"/>
              <a:t>coordination</a:t>
            </a:r>
          </a:p>
          <a:p>
            <a:pPr lvl="1"/>
            <a:r>
              <a:rPr lang="fr-FR" dirty="0" smtClean="0"/>
              <a:t>Augmentation de la vitesse de relaxation</a:t>
            </a:r>
            <a:endParaRPr lang="fr-FR" dirty="0"/>
          </a:p>
          <a:p>
            <a:pPr lvl="2"/>
            <a:r>
              <a:rPr lang="fr-FR" dirty="0" smtClean="0"/>
              <a:t>Matériaux type silice</a:t>
            </a:r>
          </a:p>
          <a:p>
            <a:pPr lvl="2"/>
            <a:r>
              <a:rPr lang="fr-FR" dirty="0" smtClean="0"/>
              <a:t>La vitesse se réduit quand la température baisse</a:t>
            </a:r>
          </a:p>
          <a:p>
            <a:r>
              <a:rPr lang="fr-FR" dirty="0" smtClean="0"/>
              <a:t>2 voies pour réduire l’absorption optique</a:t>
            </a:r>
          </a:p>
          <a:p>
            <a:pPr lvl="1"/>
            <a:r>
              <a:rPr lang="fr-FR" dirty="0" smtClean="0"/>
              <a:t>Pour les matériaux cristallins seulement le band gap est important</a:t>
            </a:r>
          </a:p>
          <a:p>
            <a:pPr lvl="1"/>
            <a:r>
              <a:rPr lang="fr-FR" dirty="0" smtClean="0"/>
              <a:t>Pour les matériaux amorphes les inhomogénéités de la structure sont aussi importants (</a:t>
            </a:r>
            <a:r>
              <a:rPr lang="fr-FR" dirty="0" err="1" smtClean="0"/>
              <a:t>Urbach’s</a:t>
            </a:r>
            <a:r>
              <a:rPr lang="fr-FR" dirty="0" smtClean="0"/>
              <a:t> </a:t>
            </a:r>
            <a:r>
              <a:rPr lang="fr-FR" dirty="0" err="1" smtClean="0"/>
              <a:t>tails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 – Virgo et ET R&amp;D Workshop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04.03.2024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76" y="2867289"/>
            <a:ext cx="3550024" cy="1553724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824050" y="1999246"/>
            <a:ext cx="1584845" cy="994966"/>
            <a:chOff x="2135508" y="2312893"/>
            <a:chExt cx="2427527" cy="15240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08" y="2312893"/>
              <a:ext cx="2427527" cy="152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442152" y="2785179"/>
                  <a:ext cx="523478" cy="4714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152" y="2785179"/>
                  <a:ext cx="523478" cy="4714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63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et phénomènes fondamentales pour développer les couches optiques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Réduction des défaut ponctuels</a:t>
            </a:r>
          </a:p>
          <a:p>
            <a:pPr lvl="1"/>
            <a:r>
              <a:rPr lang="fr-FR" dirty="0" smtClean="0"/>
              <a:t>Ils sont présents dans tous les types des couches</a:t>
            </a:r>
          </a:p>
          <a:p>
            <a:r>
              <a:rPr lang="fr-FR" dirty="0" smtClean="0"/>
              <a:t>Développement de l’uniformité</a:t>
            </a:r>
          </a:p>
          <a:p>
            <a:pPr lvl="1"/>
            <a:r>
              <a:rPr lang="fr-FR" dirty="0" smtClean="0"/>
              <a:t>Directe, pour </a:t>
            </a:r>
            <a:r>
              <a:rPr lang="fr-FR" dirty="0"/>
              <a:t>tous les types des couches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Par corrections</a:t>
            </a:r>
          </a:p>
          <a:p>
            <a:r>
              <a:rPr lang="fr-FR" dirty="0" smtClean="0"/>
              <a:t>Formation de bulles</a:t>
            </a:r>
          </a:p>
          <a:p>
            <a:pPr lvl="1"/>
            <a:r>
              <a:rPr lang="fr-FR" dirty="0" smtClean="0"/>
              <a:t>Eviter la formation de bulles dans toutes les matériaux déposés par IBS</a:t>
            </a:r>
          </a:p>
          <a:p>
            <a:pPr lvl="2"/>
            <a:r>
              <a:rPr lang="fr-FR" dirty="0" smtClean="0"/>
              <a:t>Comprendre la physique de la formation</a:t>
            </a:r>
          </a:p>
          <a:p>
            <a:r>
              <a:rPr lang="fr-FR" dirty="0" smtClean="0"/>
              <a:t>Développer le transfère des couches de grand taille</a:t>
            </a:r>
          </a:p>
          <a:p>
            <a:pPr lvl="1"/>
            <a:r>
              <a:rPr lang="fr-FR" dirty="0" smtClean="0"/>
              <a:t>Utile pour les couches amorphes aussi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 – Virgo et ET R&amp;D Workshop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64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groupes de recherche dans </a:t>
            </a:r>
            <a:r>
              <a:rPr lang="fr-FR" dirty="0" err="1" smtClean="0"/>
              <a:t>Virgo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g-MAG</a:t>
            </a:r>
          </a:p>
          <a:p>
            <a:pPr lvl="1"/>
            <a:r>
              <a:rPr lang="fr-FR" dirty="0" smtClean="0"/>
              <a:t>Lyon (</a:t>
            </a:r>
            <a:r>
              <a:rPr lang="fr-FR" dirty="0" err="1" smtClean="0"/>
              <a:t>iLM</a:t>
            </a:r>
            <a:r>
              <a:rPr lang="fr-FR" dirty="0" smtClean="0"/>
              <a:t>, INP) et Paris (INSP, Navier)</a:t>
            </a:r>
          </a:p>
          <a:p>
            <a:pPr lvl="1"/>
            <a:r>
              <a:rPr lang="fr-FR" dirty="0" smtClean="0"/>
              <a:t>Compréhension et réduction du bruit thermique et absorption (VCR&amp;D)</a:t>
            </a:r>
          </a:p>
          <a:p>
            <a:r>
              <a:rPr lang="fr-FR" dirty="0" smtClean="0"/>
              <a:t>Institut Fresnel</a:t>
            </a:r>
          </a:p>
          <a:p>
            <a:pPr lvl="1"/>
            <a:r>
              <a:rPr lang="fr-FR" dirty="0" smtClean="0"/>
              <a:t>Etude de la diffusion et métrologie des couches</a:t>
            </a:r>
          </a:p>
          <a:p>
            <a:r>
              <a:rPr lang="fr-FR" dirty="0" smtClean="0"/>
              <a:t>LAPP</a:t>
            </a:r>
          </a:p>
          <a:p>
            <a:pPr lvl="1"/>
            <a:r>
              <a:rPr lang="fr-FR" dirty="0" smtClean="0"/>
              <a:t>Développement des couches cristallines </a:t>
            </a:r>
            <a:r>
              <a:rPr lang="fr-FR" dirty="0" err="1" smtClean="0"/>
              <a:t>GaAs</a:t>
            </a:r>
            <a:r>
              <a:rPr lang="fr-FR" dirty="0" smtClean="0"/>
              <a:t>/</a:t>
            </a:r>
            <a:r>
              <a:rPr lang="fr-FR" dirty="0" err="1" smtClean="0"/>
              <a:t>AlGaAs</a:t>
            </a:r>
            <a:endParaRPr lang="fr-FR" dirty="0"/>
          </a:p>
          <a:p>
            <a:r>
              <a:rPr lang="fr-FR" dirty="0" smtClean="0"/>
              <a:t>LMA</a:t>
            </a:r>
          </a:p>
          <a:p>
            <a:pPr lvl="1"/>
            <a:r>
              <a:rPr lang="fr-FR" dirty="0"/>
              <a:t>Compréhension et réduction du bruit thermique et </a:t>
            </a:r>
            <a:r>
              <a:rPr lang="fr-FR" dirty="0" smtClean="0"/>
              <a:t>absorption (VCR&amp;D)</a:t>
            </a:r>
          </a:p>
          <a:p>
            <a:pPr lvl="1"/>
            <a:r>
              <a:rPr lang="fr-FR" dirty="0" smtClean="0"/>
              <a:t>Optimisation des couches à la taille réelle </a:t>
            </a:r>
          </a:p>
          <a:p>
            <a:pPr lvl="1"/>
            <a:r>
              <a:rPr lang="fr-FR" dirty="0" smtClean="0"/>
              <a:t>Développement de la technologie du dépôt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 – Virgo et ET R&amp;D Workshop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04.03.2024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54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</p:spPr>
        <p:txBody>
          <a:bodyPr/>
          <a:lstStyle/>
          <a:p>
            <a:r>
              <a:rPr lang="fr-FR" smtClean="0"/>
              <a:t>G. Cagnoli – New VCR&amp;D organisation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03152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09.02.2024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30823" y="35976"/>
            <a:ext cx="7703237" cy="7301053"/>
            <a:chOff x="430823" y="35976"/>
            <a:chExt cx="7703237" cy="7301053"/>
          </a:xfrm>
        </p:grpSpPr>
        <p:grpSp>
          <p:nvGrpSpPr>
            <p:cNvPr id="6" name="Gruppo 19">
              <a:extLst>
                <a:ext uri="{FF2B5EF4-FFF2-40B4-BE49-F238E27FC236}">
                  <a16:creationId xmlns:a16="http://schemas.microsoft.com/office/drawing/2014/main" id="{D2607319-7CEC-4DB7-A9E9-B4441F896D92}"/>
                </a:ext>
              </a:extLst>
            </p:cNvPr>
            <p:cNvGrpSpPr/>
            <p:nvPr/>
          </p:nvGrpSpPr>
          <p:grpSpPr>
            <a:xfrm>
              <a:off x="430823" y="1014139"/>
              <a:ext cx="7703237" cy="6322890"/>
              <a:chOff x="-1" y="-40990"/>
              <a:chExt cx="8407021" cy="6900561"/>
            </a:xfrm>
            <a:solidFill>
              <a:schemeClr val="bg1"/>
            </a:solidFill>
          </p:grpSpPr>
          <p:sp>
            <p:nvSpPr>
              <p:cNvPr id="11" name="Rettangolo 18">
                <a:extLst>
                  <a:ext uri="{FF2B5EF4-FFF2-40B4-BE49-F238E27FC236}">
                    <a16:creationId xmlns:a16="http://schemas.microsoft.com/office/drawing/2014/main" id="{BE58EB4F-925E-4C7B-A7CA-773F6518E3AF}"/>
                  </a:ext>
                </a:extLst>
              </p:cNvPr>
              <p:cNvSpPr/>
              <p:nvPr/>
            </p:nvSpPr>
            <p:spPr>
              <a:xfrm>
                <a:off x="7392537" y="6246125"/>
                <a:ext cx="145576" cy="110225"/>
              </a:xfrm>
              <a:custGeom>
                <a:avLst/>
                <a:gdLst>
                  <a:gd name="connsiteX0" fmla="*/ 0 w 127379"/>
                  <a:gd name="connsiteY0" fmla="*/ 0 h 110225"/>
                  <a:gd name="connsiteX1" fmla="*/ 127379 w 127379"/>
                  <a:gd name="connsiteY1" fmla="*/ 0 h 110225"/>
                  <a:gd name="connsiteX2" fmla="*/ 127379 w 127379"/>
                  <a:gd name="connsiteY2" fmla="*/ 110225 h 110225"/>
                  <a:gd name="connsiteX3" fmla="*/ 0 w 127379"/>
                  <a:gd name="connsiteY3" fmla="*/ 110225 h 110225"/>
                  <a:gd name="connsiteX4" fmla="*/ 0 w 127379"/>
                  <a:gd name="connsiteY4" fmla="*/ 0 h 110225"/>
                  <a:gd name="connsiteX0" fmla="*/ 40943 w 127379"/>
                  <a:gd name="connsiteY0" fmla="*/ 9099 h 110225"/>
                  <a:gd name="connsiteX1" fmla="*/ 127379 w 127379"/>
                  <a:gd name="connsiteY1" fmla="*/ 0 h 110225"/>
                  <a:gd name="connsiteX2" fmla="*/ 127379 w 127379"/>
                  <a:gd name="connsiteY2" fmla="*/ 110225 h 110225"/>
                  <a:gd name="connsiteX3" fmla="*/ 0 w 127379"/>
                  <a:gd name="connsiteY3" fmla="*/ 110225 h 110225"/>
                  <a:gd name="connsiteX4" fmla="*/ 40943 w 127379"/>
                  <a:gd name="connsiteY4" fmla="*/ 9099 h 110225"/>
                  <a:gd name="connsiteX0" fmla="*/ 59140 w 145576"/>
                  <a:gd name="connsiteY0" fmla="*/ 9099 h 110225"/>
                  <a:gd name="connsiteX1" fmla="*/ 145576 w 145576"/>
                  <a:gd name="connsiteY1" fmla="*/ 0 h 110225"/>
                  <a:gd name="connsiteX2" fmla="*/ 145576 w 145576"/>
                  <a:gd name="connsiteY2" fmla="*/ 110225 h 110225"/>
                  <a:gd name="connsiteX3" fmla="*/ 0 w 145576"/>
                  <a:gd name="connsiteY3" fmla="*/ 96577 h 110225"/>
                  <a:gd name="connsiteX4" fmla="*/ 59140 w 145576"/>
                  <a:gd name="connsiteY4" fmla="*/ 9099 h 11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76" h="110225">
                    <a:moveTo>
                      <a:pt x="59140" y="9099"/>
                    </a:moveTo>
                    <a:lnTo>
                      <a:pt x="145576" y="0"/>
                    </a:lnTo>
                    <a:lnTo>
                      <a:pt x="145576" y="110225"/>
                    </a:lnTo>
                    <a:lnTo>
                      <a:pt x="0" y="96577"/>
                    </a:lnTo>
                    <a:lnTo>
                      <a:pt x="59140" y="909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uppo 17">
                <a:extLst>
                  <a:ext uri="{FF2B5EF4-FFF2-40B4-BE49-F238E27FC236}">
                    <a16:creationId xmlns:a16="http://schemas.microsoft.com/office/drawing/2014/main" id="{89E2E309-06CB-4A30-A542-5F5ADCE377C4}"/>
                  </a:ext>
                </a:extLst>
              </p:cNvPr>
              <p:cNvGrpSpPr/>
              <p:nvPr/>
            </p:nvGrpSpPr>
            <p:grpSpPr>
              <a:xfrm>
                <a:off x="-1" y="-40990"/>
                <a:ext cx="8407021" cy="6900561"/>
                <a:chOff x="-1" y="-40990"/>
                <a:chExt cx="8407021" cy="6900561"/>
              </a:xfrm>
              <a:grpFill/>
            </p:grpSpPr>
            <p:sp>
              <p:nvSpPr>
                <p:cNvPr id="13" name="Rettangolo 16">
                  <a:extLst>
                    <a:ext uri="{FF2B5EF4-FFF2-40B4-BE49-F238E27FC236}">
                      <a16:creationId xmlns:a16="http://schemas.microsoft.com/office/drawing/2014/main" id="{FAA47700-5F33-4E9D-B7DE-76F45ECE4B23}"/>
                    </a:ext>
                  </a:extLst>
                </p:cNvPr>
                <p:cNvSpPr/>
                <p:nvPr/>
              </p:nvSpPr>
              <p:spPr>
                <a:xfrm>
                  <a:off x="1059399" y="916485"/>
                  <a:ext cx="410011" cy="141075"/>
                </a:xfrm>
                <a:custGeom>
                  <a:avLst/>
                  <a:gdLst>
                    <a:gd name="connsiteX0" fmla="*/ 0 w 419109"/>
                    <a:gd name="connsiteY0" fmla="*/ 0 h 141075"/>
                    <a:gd name="connsiteX1" fmla="*/ 419109 w 419109"/>
                    <a:gd name="connsiteY1" fmla="*/ 0 h 141075"/>
                    <a:gd name="connsiteX2" fmla="*/ 419109 w 419109"/>
                    <a:gd name="connsiteY2" fmla="*/ 141075 h 141075"/>
                    <a:gd name="connsiteX3" fmla="*/ 0 w 419109"/>
                    <a:gd name="connsiteY3" fmla="*/ 141075 h 141075"/>
                    <a:gd name="connsiteX4" fmla="*/ 0 w 419109"/>
                    <a:gd name="connsiteY4" fmla="*/ 0 h 141075"/>
                    <a:gd name="connsiteX0" fmla="*/ 0 w 419109"/>
                    <a:gd name="connsiteY0" fmla="*/ 0 h 141075"/>
                    <a:gd name="connsiteX1" fmla="*/ 419109 w 419109"/>
                    <a:gd name="connsiteY1" fmla="*/ 0 h 141075"/>
                    <a:gd name="connsiteX2" fmla="*/ 419109 w 419109"/>
                    <a:gd name="connsiteY2" fmla="*/ 141075 h 141075"/>
                    <a:gd name="connsiteX3" fmla="*/ 68239 w 419109"/>
                    <a:gd name="connsiteY3" fmla="*/ 141075 h 141075"/>
                    <a:gd name="connsiteX4" fmla="*/ 0 w 419109"/>
                    <a:gd name="connsiteY4" fmla="*/ 0 h 141075"/>
                    <a:gd name="connsiteX0" fmla="*/ 0 w 419109"/>
                    <a:gd name="connsiteY0" fmla="*/ 0 h 141075"/>
                    <a:gd name="connsiteX1" fmla="*/ 228041 w 419109"/>
                    <a:gd name="connsiteY1" fmla="*/ 27295 h 141075"/>
                    <a:gd name="connsiteX2" fmla="*/ 419109 w 419109"/>
                    <a:gd name="connsiteY2" fmla="*/ 141075 h 141075"/>
                    <a:gd name="connsiteX3" fmla="*/ 68239 w 419109"/>
                    <a:gd name="connsiteY3" fmla="*/ 141075 h 141075"/>
                    <a:gd name="connsiteX4" fmla="*/ 0 w 419109"/>
                    <a:gd name="connsiteY4" fmla="*/ 0 h 141075"/>
                    <a:gd name="connsiteX0" fmla="*/ 0 w 410011"/>
                    <a:gd name="connsiteY0" fmla="*/ 0 h 141075"/>
                    <a:gd name="connsiteX1" fmla="*/ 228041 w 410011"/>
                    <a:gd name="connsiteY1" fmla="*/ 27295 h 141075"/>
                    <a:gd name="connsiteX2" fmla="*/ 410011 w 410011"/>
                    <a:gd name="connsiteY2" fmla="*/ 104681 h 141075"/>
                    <a:gd name="connsiteX3" fmla="*/ 68239 w 410011"/>
                    <a:gd name="connsiteY3" fmla="*/ 141075 h 141075"/>
                    <a:gd name="connsiteX4" fmla="*/ 0 w 410011"/>
                    <a:gd name="connsiteY4" fmla="*/ 0 h 141075"/>
                    <a:gd name="connsiteX0" fmla="*/ 0 w 410011"/>
                    <a:gd name="connsiteY0" fmla="*/ 0 h 141075"/>
                    <a:gd name="connsiteX1" fmla="*/ 218943 w 410011"/>
                    <a:gd name="connsiteY1" fmla="*/ 40943 h 141075"/>
                    <a:gd name="connsiteX2" fmla="*/ 410011 w 410011"/>
                    <a:gd name="connsiteY2" fmla="*/ 104681 h 141075"/>
                    <a:gd name="connsiteX3" fmla="*/ 68239 w 410011"/>
                    <a:gd name="connsiteY3" fmla="*/ 141075 h 141075"/>
                    <a:gd name="connsiteX4" fmla="*/ 0 w 410011"/>
                    <a:gd name="connsiteY4" fmla="*/ 0 h 14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011" h="141075">
                      <a:moveTo>
                        <a:pt x="0" y="0"/>
                      </a:moveTo>
                      <a:lnTo>
                        <a:pt x="218943" y="40943"/>
                      </a:lnTo>
                      <a:lnTo>
                        <a:pt x="410011" y="104681"/>
                      </a:lnTo>
                      <a:lnTo>
                        <a:pt x="68239" y="141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0" bIns="36000"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" name="Gruppo 15">
                  <a:extLst>
                    <a:ext uri="{FF2B5EF4-FFF2-40B4-BE49-F238E27FC236}">
                      <a16:creationId xmlns:a16="http://schemas.microsoft.com/office/drawing/2014/main" id="{D763A34A-79EF-462E-909A-3A2EA715B936}"/>
                    </a:ext>
                  </a:extLst>
                </p:cNvPr>
                <p:cNvGrpSpPr/>
                <p:nvPr/>
              </p:nvGrpSpPr>
              <p:grpSpPr>
                <a:xfrm>
                  <a:off x="-1" y="-40990"/>
                  <a:ext cx="8407021" cy="6900561"/>
                  <a:chOff x="-1" y="-40990"/>
                  <a:chExt cx="8407021" cy="6900561"/>
                </a:xfrm>
                <a:grpFill/>
              </p:grpSpPr>
              <p:sp>
                <p:nvSpPr>
                  <p:cNvPr id="15" name="Rettangolo 14">
                    <a:extLst>
                      <a:ext uri="{FF2B5EF4-FFF2-40B4-BE49-F238E27FC236}">
                        <a16:creationId xmlns:a16="http://schemas.microsoft.com/office/drawing/2014/main" id="{FBC87803-AEAD-4AFE-A4F7-64F6A99548AF}"/>
                      </a:ext>
                    </a:extLst>
                  </p:cNvPr>
                  <p:cNvSpPr/>
                  <p:nvPr/>
                </p:nvSpPr>
                <p:spPr>
                  <a:xfrm>
                    <a:off x="1651379" y="916485"/>
                    <a:ext cx="2060812" cy="141075"/>
                  </a:xfrm>
                  <a:custGeom>
                    <a:avLst/>
                    <a:gdLst>
                      <a:gd name="connsiteX0" fmla="*/ 0 w 2024418"/>
                      <a:gd name="connsiteY0" fmla="*/ 0 h 136526"/>
                      <a:gd name="connsiteX1" fmla="*/ 2024418 w 2024418"/>
                      <a:gd name="connsiteY1" fmla="*/ 0 h 136526"/>
                      <a:gd name="connsiteX2" fmla="*/ 2024418 w 2024418"/>
                      <a:gd name="connsiteY2" fmla="*/ 136526 h 136526"/>
                      <a:gd name="connsiteX3" fmla="*/ 0 w 2024418"/>
                      <a:gd name="connsiteY3" fmla="*/ 136526 h 136526"/>
                      <a:gd name="connsiteX4" fmla="*/ 0 w 2024418"/>
                      <a:gd name="connsiteY4" fmla="*/ 0 h 136526"/>
                      <a:gd name="connsiteX0" fmla="*/ 50042 w 2024418"/>
                      <a:gd name="connsiteY0" fmla="*/ 0 h 141075"/>
                      <a:gd name="connsiteX1" fmla="*/ 2024418 w 2024418"/>
                      <a:gd name="connsiteY1" fmla="*/ 4549 h 141075"/>
                      <a:gd name="connsiteX2" fmla="*/ 2024418 w 2024418"/>
                      <a:gd name="connsiteY2" fmla="*/ 141075 h 141075"/>
                      <a:gd name="connsiteX3" fmla="*/ 0 w 2024418"/>
                      <a:gd name="connsiteY3" fmla="*/ 141075 h 141075"/>
                      <a:gd name="connsiteX4" fmla="*/ 50042 w 2024418"/>
                      <a:gd name="connsiteY4" fmla="*/ 0 h 141075"/>
                      <a:gd name="connsiteX0" fmla="*/ 50042 w 2024418"/>
                      <a:gd name="connsiteY0" fmla="*/ 0 h 141075"/>
                      <a:gd name="connsiteX1" fmla="*/ 1933433 w 2024418"/>
                      <a:gd name="connsiteY1" fmla="*/ 13648 h 141075"/>
                      <a:gd name="connsiteX2" fmla="*/ 2024418 w 2024418"/>
                      <a:gd name="connsiteY2" fmla="*/ 141075 h 141075"/>
                      <a:gd name="connsiteX3" fmla="*/ 0 w 2024418"/>
                      <a:gd name="connsiteY3" fmla="*/ 141075 h 141075"/>
                      <a:gd name="connsiteX4" fmla="*/ 50042 w 2024418"/>
                      <a:gd name="connsiteY4" fmla="*/ 0 h 141075"/>
                      <a:gd name="connsiteX0" fmla="*/ 50042 w 2060812"/>
                      <a:gd name="connsiteY0" fmla="*/ 0 h 141075"/>
                      <a:gd name="connsiteX1" fmla="*/ 1933433 w 2060812"/>
                      <a:gd name="connsiteY1" fmla="*/ 13648 h 141075"/>
                      <a:gd name="connsiteX2" fmla="*/ 2060812 w 2060812"/>
                      <a:gd name="connsiteY2" fmla="*/ 122878 h 141075"/>
                      <a:gd name="connsiteX3" fmla="*/ 0 w 2060812"/>
                      <a:gd name="connsiteY3" fmla="*/ 141075 h 141075"/>
                      <a:gd name="connsiteX4" fmla="*/ 50042 w 2060812"/>
                      <a:gd name="connsiteY4" fmla="*/ 0 h 14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0812" h="141075">
                        <a:moveTo>
                          <a:pt x="50042" y="0"/>
                        </a:moveTo>
                        <a:lnTo>
                          <a:pt x="1933433" y="13648"/>
                        </a:lnTo>
                        <a:lnTo>
                          <a:pt x="2060812" y="122878"/>
                        </a:lnTo>
                        <a:lnTo>
                          <a:pt x="0" y="141075"/>
                        </a:lnTo>
                        <a:lnTo>
                          <a:pt x="50042" y="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36000"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6" name="Immagine 13">
                    <a:extLst>
                      <a:ext uri="{FF2B5EF4-FFF2-40B4-BE49-F238E27FC236}">
                        <a16:creationId xmlns:a16="http://schemas.microsoft.com/office/drawing/2014/main" id="{BC497BED-353D-4808-BF69-3A2B1B5B2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2211" t="4168" r="21308" b="19935"/>
                  <a:stretch/>
                </p:blipFill>
                <p:spPr>
                  <a:xfrm>
                    <a:off x="-1" y="-40990"/>
                    <a:ext cx="8407021" cy="6900561"/>
                  </a:xfrm>
                  <a:prstGeom prst="rect">
                    <a:avLst/>
                  </a:prstGeom>
                  <a:grpFill/>
                </p:spPr>
              </p:pic>
            </p:grpSp>
          </p:grpSp>
        </p:grpSp>
        <p:grpSp>
          <p:nvGrpSpPr>
            <p:cNvPr id="7" name="Groupe 6"/>
            <p:cNvGrpSpPr/>
            <p:nvPr/>
          </p:nvGrpSpPr>
          <p:grpSpPr>
            <a:xfrm>
              <a:off x="2650123" y="35976"/>
              <a:ext cx="1348324" cy="1852071"/>
              <a:chOff x="0" y="134612"/>
              <a:chExt cx="1348324" cy="1852071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222036" y="134612"/>
                <a:ext cx="1126288" cy="1289937"/>
              </a:xfrm>
              <a:custGeom>
                <a:avLst/>
                <a:gdLst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  <a:gd name="connsiteX0" fmla="*/ 0 w 1028700"/>
                  <a:gd name="connsiteY0" fmla="*/ 931985 h 1178170"/>
                  <a:gd name="connsiteX1" fmla="*/ 193431 w 1028700"/>
                  <a:gd name="connsiteY1" fmla="*/ 747347 h 1178170"/>
                  <a:gd name="connsiteX2" fmla="*/ 334108 w 1028700"/>
                  <a:gd name="connsiteY2" fmla="*/ 545123 h 1178170"/>
                  <a:gd name="connsiteX3" fmla="*/ 378069 w 1028700"/>
                  <a:gd name="connsiteY3" fmla="*/ 298939 h 1178170"/>
                  <a:gd name="connsiteX4" fmla="*/ 465992 w 1028700"/>
                  <a:gd name="connsiteY4" fmla="*/ 61547 h 1178170"/>
                  <a:gd name="connsiteX5" fmla="*/ 527538 w 1028700"/>
                  <a:gd name="connsiteY5" fmla="*/ 0 h 1178170"/>
                  <a:gd name="connsiteX6" fmla="*/ 509954 w 1028700"/>
                  <a:gd name="connsiteY6" fmla="*/ 140677 h 1178170"/>
                  <a:gd name="connsiteX7" fmla="*/ 580292 w 1028700"/>
                  <a:gd name="connsiteY7" fmla="*/ 140677 h 1178170"/>
                  <a:gd name="connsiteX8" fmla="*/ 668215 w 1028700"/>
                  <a:gd name="connsiteY8" fmla="*/ 52754 h 1178170"/>
                  <a:gd name="connsiteX9" fmla="*/ 808892 w 1028700"/>
                  <a:gd name="connsiteY9" fmla="*/ 35170 h 1178170"/>
                  <a:gd name="connsiteX10" fmla="*/ 967154 w 1028700"/>
                  <a:gd name="connsiteY10" fmla="*/ 8793 h 1178170"/>
                  <a:gd name="connsiteX11" fmla="*/ 1028700 w 1028700"/>
                  <a:gd name="connsiteY11" fmla="*/ 87923 h 1178170"/>
                  <a:gd name="connsiteX12" fmla="*/ 949569 w 1028700"/>
                  <a:gd name="connsiteY12" fmla="*/ 272562 h 1178170"/>
                  <a:gd name="connsiteX13" fmla="*/ 888023 w 1028700"/>
                  <a:gd name="connsiteY13" fmla="*/ 360485 h 1178170"/>
                  <a:gd name="connsiteX14" fmla="*/ 984738 w 1028700"/>
                  <a:gd name="connsiteY14" fmla="*/ 474785 h 1178170"/>
                  <a:gd name="connsiteX15" fmla="*/ 870438 w 1028700"/>
                  <a:gd name="connsiteY15" fmla="*/ 624254 h 1178170"/>
                  <a:gd name="connsiteX16" fmla="*/ 852854 w 1028700"/>
                  <a:gd name="connsiteY16" fmla="*/ 712177 h 1178170"/>
                  <a:gd name="connsiteX17" fmla="*/ 685800 w 1028700"/>
                  <a:gd name="connsiteY17" fmla="*/ 677008 h 1178170"/>
                  <a:gd name="connsiteX18" fmla="*/ 694592 w 1028700"/>
                  <a:gd name="connsiteY18" fmla="*/ 914400 h 1178170"/>
                  <a:gd name="connsiteX19" fmla="*/ 677008 w 1028700"/>
                  <a:gd name="connsiteY19" fmla="*/ 1028700 h 1178170"/>
                  <a:gd name="connsiteX20" fmla="*/ 650631 w 1028700"/>
                  <a:gd name="connsiteY20" fmla="*/ 1090247 h 1178170"/>
                  <a:gd name="connsiteX21" fmla="*/ 694592 w 1028700"/>
                  <a:gd name="connsiteY21" fmla="*/ 1169377 h 1178170"/>
                  <a:gd name="connsiteX22" fmla="*/ 633046 w 1028700"/>
                  <a:gd name="connsiteY22" fmla="*/ 1178170 h 1178170"/>
                  <a:gd name="connsiteX23" fmla="*/ 589085 w 1028700"/>
                  <a:gd name="connsiteY23" fmla="*/ 1134208 h 1178170"/>
                  <a:gd name="connsiteX24" fmla="*/ 633046 w 1028700"/>
                  <a:gd name="connsiteY24" fmla="*/ 1019908 h 1178170"/>
                  <a:gd name="connsiteX25" fmla="*/ 571500 w 1028700"/>
                  <a:gd name="connsiteY25" fmla="*/ 967154 h 1178170"/>
                  <a:gd name="connsiteX26" fmla="*/ 492369 w 1028700"/>
                  <a:gd name="connsiteY26" fmla="*/ 1002323 h 1178170"/>
                  <a:gd name="connsiteX27" fmla="*/ 404446 w 1028700"/>
                  <a:gd name="connsiteY27" fmla="*/ 870439 h 1178170"/>
                  <a:gd name="connsiteX28" fmla="*/ 316523 w 1028700"/>
                  <a:gd name="connsiteY28" fmla="*/ 914400 h 1178170"/>
                  <a:gd name="connsiteX29" fmla="*/ 228600 w 1028700"/>
                  <a:gd name="connsiteY29" fmla="*/ 975947 h 1178170"/>
                  <a:gd name="connsiteX30" fmla="*/ 87923 w 1028700"/>
                  <a:gd name="connsiteY30" fmla="*/ 967154 h 1178170"/>
                  <a:gd name="connsiteX31" fmla="*/ 0 w 1028700"/>
                  <a:gd name="connsiteY31" fmla="*/ 931985 h 117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28700" h="1178170">
                    <a:moveTo>
                      <a:pt x="0" y="931985"/>
                    </a:moveTo>
                    <a:lnTo>
                      <a:pt x="193431" y="747347"/>
                    </a:lnTo>
                    <a:lnTo>
                      <a:pt x="334108" y="545123"/>
                    </a:lnTo>
                    <a:lnTo>
                      <a:pt x="378069" y="298939"/>
                    </a:lnTo>
                    <a:lnTo>
                      <a:pt x="465992" y="61547"/>
                    </a:lnTo>
                    <a:lnTo>
                      <a:pt x="527538" y="0"/>
                    </a:lnTo>
                    <a:lnTo>
                      <a:pt x="509954" y="140677"/>
                    </a:lnTo>
                    <a:lnTo>
                      <a:pt x="580292" y="140677"/>
                    </a:lnTo>
                    <a:lnTo>
                      <a:pt x="668215" y="52754"/>
                    </a:lnTo>
                    <a:lnTo>
                      <a:pt x="808892" y="35170"/>
                    </a:lnTo>
                    <a:lnTo>
                      <a:pt x="967154" y="8793"/>
                    </a:lnTo>
                    <a:lnTo>
                      <a:pt x="1028700" y="87923"/>
                    </a:lnTo>
                    <a:lnTo>
                      <a:pt x="949569" y="272562"/>
                    </a:lnTo>
                    <a:cubicBezTo>
                      <a:pt x="926123" y="317989"/>
                      <a:pt x="882162" y="326781"/>
                      <a:pt x="888023" y="360485"/>
                    </a:cubicBezTo>
                    <a:cubicBezTo>
                      <a:pt x="893885" y="394189"/>
                      <a:pt x="987669" y="430824"/>
                      <a:pt x="984738" y="474785"/>
                    </a:cubicBezTo>
                    <a:lnTo>
                      <a:pt x="870438" y="624254"/>
                    </a:lnTo>
                    <a:cubicBezTo>
                      <a:pt x="832338" y="674077"/>
                      <a:pt x="883627" y="703385"/>
                      <a:pt x="852854" y="712177"/>
                    </a:cubicBezTo>
                    <a:lnTo>
                      <a:pt x="685800" y="677008"/>
                    </a:lnTo>
                    <a:cubicBezTo>
                      <a:pt x="630115" y="665285"/>
                      <a:pt x="696057" y="855785"/>
                      <a:pt x="694592" y="914400"/>
                    </a:cubicBezTo>
                    <a:lnTo>
                      <a:pt x="677008" y="1028700"/>
                    </a:lnTo>
                    <a:lnTo>
                      <a:pt x="650631" y="1090247"/>
                    </a:lnTo>
                    <a:lnTo>
                      <a:pt x="694592" y="1169377"/>
                    </a:lnTo>
                    <a:lnTo>
                      <a:pt x="633046" y="1178170"/>
                    </a:lnTo>
                    <a:cubicBezTo>
                      <a:pt x="615462" y="1172309"/>
                      <a:pt x="589085" y="1160585"/>
                      <a:pt x="589085" y="1134208"/>
                    </a:cubicBezTo>
                    <a:cubicBezTo>
                      <a:pt x="589085" y="1107831"/>
                      <a:pt x="635977" y="1047750"/>
                      <a:pt x="633046" y="1019908"/>
                    </a:cubicBezTo>
                    <a:cubicBezTo>
                      <a:pt x="630115" y="992066"/>
                      <a:pt x="594946" y="970085"/>
                      <a:pt x="571500" y="967154"/>
                    </a:cubicBezTo>
                    <a:cubicBezTo>
                      <a:pt x="548054" y="964223"/>
                      <a:pt x="520211" y="1018442"/>
                      <a:pt x="492369" y="1002323"/>
                    </a:cubicBezTo>
                    <a:cubicBezTo>
                      <a:pt x="464527" y="986204"/>
                      <a:pt x="433753" y="885093"/>
                      <a:pt x="404446" y="870439"/>
                    </a:cubicBezTo>
                    <a:cubicBezTo>
                      <a:pt x="375139" y="855785"/>
                      <a:pt x="345831" y="896815"/>
                      <a:pt x="316523" y="914400"/>
                    </a:cubicBezTo>
                    <a:lnTo>
                      <a:pt x="228600" y="975947"/>
                    </a:lnTo>
                    <a:lnTo>
                      <a:pt x="87923" y="967154"/>
                    </a:lnTo>
                    <a:lnTo>
                      <a:pt x="0" y="93198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0" y="1151796"/>
                <a:ext cx="227180" cy="164706"/>
              </a:xfrm>
              <a:custGeom>
                <a:avLst/>
                <a:gdLst>
                  <a:gd name="connsiteX0" fmla="*/ 0 w 227180"/>
                  <a:gd name="connsiteY0" fmla="*/ 164706 h 164706"/>
                  <a:gd name="connsiteX1" fmla="*/ 227180 w 227180"/>
                  <a:gd name="connsiteY1" fmla="*/ 0 h 16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7180" h="164706">
                    <a:moveTo>
                      <a:pt x="0" y="164706"/>
                    </a:moveTo>
                    <a:lnTo>
                      <a:pt x="2271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orme libre 9"/>
              <p:cNvSpPr/>
              <p:nvPr/>
            </p:nvSpPr>
            <p:spPr>
              <a:xfrm>
                <a:off x="914400" y="1424413"/>
                <a:ext cx="195943" cy="562270"/>
              </a:xfrm>
              <a:custGeom>
                <a:avLst/>
                <a:gdLst>
                  <a:gd name="connsiteX0" fmla="*/ 68154 w 195943"/>
                  <a:gd name="connsiteY0" fmla="*/ 0 h 562270"/>
                  <a:gd name="connsiteX1" fmla="*/ 133469 w 195943"/>
                  <a:gd name="connsiteY1" fmla="*/ 56795 h 562270"/>
                  <a:gd name="connsiteX2" fmla="*/ 124949 w 195943"/>
                  <a:gd name="connsiteY2" fmla="*/ 85192 h 562270"/>
                  <a:gd name="connsiteX3" fmla="*/ 153347 w 195943"/>
                  <a:gd name="connsiteY3" fmla="*/ 122109 h 562270"/>
                  <a:gd name="connsiteX4" fmla="*/ 181744 w 195943"/>
                  <a:gd name="connsiteY4" fmla="*/ 161865 h 562270"/>
                  <a:gd name="connsiteX5" fmla="*/ 195943 w 195943"/>
                  <a:gd name="connsiteY5" fmla="*/ 193103 h 562270"/>
                  <a:gd name="connsiteX6" fmla="*/ 133469 w 195943"/>
                  <a:gd name="connsiteY6" fmla="*/ 249898 h 562270"/>
                  <a:gd name="connsiteX7" fmla="*/ 107911 w 195943"/>
                  <a:gd name="connsiteY7" fmla="*/ 269776 h 562270"/>
                  <a:gd name="connsiteX8" fmla="*/ 73834 w 195943"/>
                  <a:gd name="connsiteY8" fmla="*/ 261257 h 562270"/>
                  <a:gd name="connsiteX9" fmla="*/ 28398 w 195943"/>
                  <a:gd name="connsiteY9" fmla="*/ 337930 h 562270"/>
                  <a:gd name="connsiteX10" fmla="*/ 0 w 195943"/>
                  <a:gd name="connsiteY10" fmla="*/ 403244 h 562270"/>
                  <a:gd name="connsiteX11" fmla="*/ 22718 w 195943"/>
                  <a:gd name="connsiteY11" fmla="*/ 465719 h 562270"/>
                  <a:gd name="connsiteX12" fmla="*/ 56795 w 195943"/>
                  <a:gd name="connsiteY12" fmla="*/ 502636 h 562270"/>
                  <a:gd name="connsiteX13" fmla="*/ 56795 w 195943"/>
                  <a:gd name="connsiteY13" fmla="*/ 505475 h 562270"/>
                  <a:gd name="connsiteX14" fmla="*/ 28398 w 195943"/>
                  <a:gd name="connsiteY14" fmla="*/ 562270 h 56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943" h="562270">
                    <a:moveTo>
                      <a:pt x="68154" y="0"/>
                    </a:moveTo>
                    <a:lnTo>
                      <a:pt x="133469" y="56795"/>
                    </a:lnTo>
                    <a:lnTo>
                      <a:pt x="124949" y="85192"/>
                    </a:lnTo>
                    <a:lnTo>
                      <a:pt x="153347" y="122109"/>
                    </a:lnTo>
                    <a:lnTo>
                      <a:pt x="181744" y="161865"/>
                    </a:lnTo>
                    <a:lnTo>
                      <a:pt x="195943" y="193103"/>
                    </a:lnTo>
                    <a:lnTo>
                      <a:pt x="133469" y="249898"/>
                    </a:lnTo>
                    <a:lnTo>
                      <a:pt x="107911" y="269776"/>
                    </a:lnTo>
                    <a:lnTo>
                      <a:pt x="73834" y="261257"/>
                    </a:lnTo>
                    <a:lnTo>
                      <a:pt x="28398" y="337930"/>
                    </a:lnTo>
                    <a:lnTo>
                      <a:pt x="0" y="403244"/>
                    </a:lnTo>
                    <a:lnTo>
                      <a:pt x="22718" y="465719"/>
                    </a:lnTo>
                    <a:lnTo>
                      <a:pt x="56795" y="502636"/>
                    </a:lnTo>
                    <a:lnTo>
                      <a:pt x="56795" y="505475"/>
                    </a:lnTo>
                    <a:lnTo>
                      <a:pt x="28398" y="56227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Titre 1"/>
          <p:cNvSpPr txBox="1">
            <a:spLocks/>
          </p:cNvSpPr>
          <p:nvPr/>
        </p:nvSpPr>
        <p:spPr>
          <a:xfrm>
            <a:off x="4388814" y="86744"/>
            <a:ext cx="3102232" cy="9620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The Virgo Coatings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R&amp;D</a:t>
            </a:r>
            <a:r>
              <a:rPr lang="en-US" sz="2800" dirty="0"/>
              <a:t> </a:t>
            </a:r>
            <a:r>
              <a:rPr lang="en-US" sz="2800" dirty="0" smtClean="0"/>
              <a:t>Collaboration</a:t>
            </a:r>
            <a:endParaRPr lang="en-US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66" y="252649"/>
            <a:ext cx="1661526" cy="668251"/>
          </a:xfrm>
          <a:prstGeom prst="rect">
            <a:avLst/>
          </a:prstGeom>
        </p:spPr>
      </p:pic>
      <p:sp>
        <p:nvSpPr>
          <p:cNvPr id="19" name="ZoneTexte 94">
            <a:extLst>
              <a:ext uri="{FF2B5EF4-FFF2-40B4-BE49-F238E27FC236}">
                <a16:creationId xmlns:a16="http://schemas.microsoft.com/office/drawing/2014/main" id="{F4BBA4AA-A97C-4AC8-88C9-41AC4778449A}"/>
              </a:ext>
            </a:extLst>
          </p:cNvPr>
          <p:cNvSpPr txBox="1"/>
          <p:nvPr/>
        </p:nvSpPr>
        <p:spPr>
          <a:xfrm>
            <a:off x="5155651" y="4542949"/>
            <a:ext cx="4203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VIRGO</a:t>
            </a:r>
          </a:p>
        </p:txBody>
      </p:sp>
      <p:sp>
        <p:nvSpPr>
          <p:cNvPr id="20" name="ZoneTexte 64">
            <a:extLst>
              <a:ext uri="{FF2B5EF4-FFF2-40B4-BE49-F238E27FC236}">
                <a16:creationId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2701334" y="3373511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LMA</a:t>
            </a:r>
            <a:endParaRPr lang="fr-FR" sz="1200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0F9E4CA9-1252-4A71-A5E8-BB5E7CF578FF}"/>
              </a:ext>
            </a:extLst>
          </p:cNvPr>
          <p:cNvSpPr txBox="1">
            <a:spLocks/>
          </p:cNvSpPr>
          <p:nvPr/>
        </p:nvSpPr>
        <p:spPr>
          <a:xfrm>
            <a:off x="335216" y="5557015"/>
            <a:ext cx="1766146" cy="5096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171450"/>
            <a:r>
              <a:rPr lang="fr-FR" sz="1200" dirty="0" err="1" smtClean="0">
                <a:solidFill>
                  <a:srgbClr val="FF0000"/>
                </a:solidFill>
              </a:rPr>
              <a:t>Sample</a:t>
            </a:r>
            <a:r>
              <a:rPr lang="fr-FR" sz="1200" dirty="0" smtClean="0">
                <a:solidFill>
                  <a:srgbClr val="FF0000"/>
                </a:solidFill>
              </a:rPr>
              <a:t> production</a:t>
            </a:r>
            <a:endParaRPr lang="fr-FR" sz="1200" dirty="0">
              <a:solidFill>
                <a:srgbClr val="FF0000"/>
              </a:solidFill>
            </a:endParaRPr>
          </a:p>
          <a:p>
            <a:pPr marL="271463" lvl="1" indent="-171450"/>
            <a:r>
              <a:rPr lang="fr-FR" sz="1200" dirty="0" err="1" smtClean="0"/>
              <a:t>Characterization</a:t>
            </a:r>
            <a:endParaRPr lang="fr-FR" sz="1200" dirty="0"/>
          </a:p>
        </p:txBody>
      </p:sp>
      <p:sp>
        <p:nvSpPr>
          <p:cNvPr id="22" name="ZoneTexte 68">
            <a:extLst>
              <a:ext uri="{FF2B5EF4-FFF2-40B4-BE49-F238E27FC236}">
                <a16:creationId xmlns:a16="http://schemas.microsoft.com/office/drawing/2014/main" id="{2A8517E8-0E42-4634-871D-73ED40FF53B3}"/>
              </a:ext>
            </a:extLst>
          </p:cNvPr>
          <p:cNvSpPr txBox="1"/>
          <p:nvPr/>
        </p:nvSpPr>
        <p:spPr>
          <a:xfrm>
            <a:off x="5765653" y="5288279"/>
            <a:ext cx="855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ROMA </a:t>
            </a:r>
            <a:r>
              <a:rPr lang="fr-FR" sz="1200" dirty="0" err="1" smtClean="0"/>
              <a:t>ToV</a:t>
            </a:r>
            <a:endParaRPr lang="fr-FR" sz="1200" dirty="0"/>
          </a:p>
        </p:txBody>
      </p:sp>
      <p:sp>
        <p:nvSpPr>
          <p:cNvPr id="23" name="ZoneTexte 67">
            <a:extLst>
              <a:ext uri="{FF2B5EF4-FFF2-40B4-BE49-F238E27FC236}">
                <a16:creationId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5697634" y="4592649"/>
            <a:ext cx="5642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PERUGIA</a:t>
            </a:r>
          </a:p>
        </p:txBody>
      </p:sp>
      <p:sp>
        <p:nvSpPr>
          <p:cNvPr id="24" name="ZoneTexte 68">
            <a:extLst>
              <a:ext uri="{FF2B5EF4-FFF2-40B4-BE49-F238E27FC236}">
                <a16:creationId xmlns:a16="http://schemas.microsoft.com/office/drawing/2014/main" id="{338A5254-EB1E-4C20-86CA-DA069F446A3D}"/>
              </a:ext>
            </a:extLst>
          </p:cNvPr>
          <p:cNvSpPr txBox="1"/>
          <p:nvPr/>
        </p:nvSpPr>
        <p:spPr>
          <a:xfrm>
            <a:off x="6231877" y="5909769"/>
            <a:ext cx="583942" cy="26507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fr-FR" sz="1200" dirty="0" smtClean="0"/>
              <a:t>SALERNO</a:t>
            </a:r>
          </a:p>
          <a:p>
            <a:pPr algn="ctr">
              <a:lnSpc>
                <a:spcPts val="1000"/>
              </a:lnSpc>
            </a:pPr>
            <a:r>
              <a:rPr lang="fr-FR" sz="1200" dirty="0" smtClean="0"/>
              <a:t>SANNIO</a:t>
            </a:r>
            <a:endParaRPr lang="fr-FR" sz="1200" dirty="0"/>
          </a:p>
        </p:txBody>
      </p:sp>
      <p:sp>
        <p:nvSpPr>
          <p:cNvPr id="25" name="ZoneTexte 67">
            <a:extLst>
              <a:ext uri="{FF2B5EF4-FFF2-40B4-BE49-F238E27FC236}">
                <a16:creationId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2794667" y="1218406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LEUVEN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 flipH="1">
            <a:off x="7718271" y="1093075"/>
            <a:ext cx="126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MoA</a:t>
            </a:r>
            <a:r>
              <a:rPr lang="en-GB" dirty="0" smtClean="0"/>
              <a:t> under</a:t>
            </a:r>
            <a:br>
              <a:rPr lang="en-GB" dirty="0" smtClean="0"/>
            </a:br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27" name="ZoneTexte 64">
            <a:extLst>
              <a:ext uri="{FF2B5EF4-FFF2-40B4-BE49-F238E27FC236}">
                <a16:creationId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2519979" y="2303142"/>
            <a:ext cx="62113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fr-FR" sz="1200" dirty="0" smtClean="0"/>
              <a:t>g-MAG</a:t>
            </a:r>
            <a:br>
              <a:rPr lang="fr-FR" sz="1200" dirty="0" smtClean="0"/>
            </a:br>
            <a:r>
              <a:rPr lang="fr-FR" sz="1200" dirty="0" smtClean="0"/>
              <a:t>Navier</a:t>
            </a:r>
            <a:endParaRPr lang="fr-FR" sz="1200" dirty="0"/>
          </a:p>
        </p:txBody>
      </p:sp>
      <p:sp>
        <p:nvSpPr>
          <p:cNvPr id="28" name="ZoneTexte 64">
            <a:extLst>
              <a:ext uri="{FF2B5EF4-FFF2-40B4-BE49-F238E27FC236}">
                <a16:creationId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2027335" y="2306685"/>
            <a:ext cx="62113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fr-FR" sz="1200" dirty="0" smtClean="0"/>
              <a:t>g-MAG</a:t>
            </a:r>
            <a:br>
              <a:rPr lang="fr-FR" sz="1200" dirty="0" smtClean="0"/>
            </a:br>
            <a:r>
              <a:rPr lang="fr-FR" sz="1200" dirty="0" smtClean="0"/>
              <a:t>INSP</a:t>
            </a:r>
            <a:endParaRPr lang="fr-FR" sz="12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6169010" y="2863026"/>
            <a:ext cx="2453005" cy="1112948"/>
            <a:chOff x="6169010" y="2848218"/>
            <a:chExt cx="2453005" cy="1112948"/>
          </a:xfrm>
        </p:grpSpPr>
        <p:sp>
          <p:nvSpPr>
            <p:cNvPr id="30" name="Espace réservé du contenu 2">
              <a:extLst>
                <a:ext uri="{FF2B5EF4-FFF2-40B4-BE49-F238E27FC236}">
                  <a16:creationId xmlns:a16="http://schemas.microsoft.com/office/drawing/2014/main" id="{F9AC052E-443C-4196-959B-016E411947A5}"/>
                </a:ext>
              </a:extLst>
            </p:cNvPr>
            <p:cNvSpPr txBox="1">
              <a:spLocks/>
            </p:cNvSpPr>
            <p:nvPr/>
          </p:nvSpPr>
          <p:spPr>
            <a:xfrm>
              <a:off x="6171274" y="2984936"/>
              <a:ext cx="2365594" cy="97623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FEA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/>
                <a:t>GeNS</a:t>
              </a:r>
              <a:r>
                <a:rPr lang="fr-FR" sz="1200" dirty="0" smtClean="0"/>
                <a:t> </a:t>
              </a:r>
              <a:r>
                <a:rPr lang="fr-FR" sz="1200" dirty="0" err="1"/>
                <a:t>from</a:t>
              </a:r>
              <a:r>
                <a:rPr lang="fr-FR" sz="1200" dirty="0"/>
                <a:t> 10K to </a:t>
              </a:r>
              <a:r>
                <a:rPr lang="fr-FR" sz="1200" dirty="0" smtClean="0"/>
                <a:t>300K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/>
                <a:t>Annealing</a:t>
              </a:r>
              <a:r>
                <a:rPr lang="fr-FR" sz="1200" dirty="0"/>
                <a:t> in </a:t>
              </a:r>
              <a:r>
                <a:rPr lang="fr-FR" sz="1200" dirty="0" smtClean="0"/>
                <a:t>CA/VAC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/>
                <a:t>Thermoptic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characterization</a:t>
              </a:r>
              <a:endParaRPr lang="fr-FR" sz="1200" dirty="0"/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AFM</a:t>
              </a:r>
              <a:r>
                <a:rPr lang="fr-FR" sz="1200" dirty="0"/>
                <a:t>, ESEM-EDS</a:t>
              </a:r>
            </a:p>
          </p:txBody>
        </p:sp>
        <p:sp>
          <p:nvSpPr>
            <p:cNvPr id="31" name="Rectangle à coins arrondis 71">
              <a:extLst>
                <a:ext uri="{FF2B5EF4-FFF2-40B4-BE49-F238E27FC236}">
                  <a16:creationId xmlns:a16="http://schemas.microsoft.com/office/drawing/2014/main" id="{2BCAA2BC-92BE-4A00-8E29-26FBEF855AD6}"/>
                </a:ext>
              </a:extLst>
            </p:cNvPr>
            <p:cNvSpPr/>
            <p:nvPr/>
          </p:nvSpPr>
          <p:spPr>
            <a:xfrm>
              <a:off x="6169010" y="2981235"/>
              <a:ext cx="2453005" cy="941690"/>
            </a:xfrm>
            <a:prstGeom prst="roundRect">
              <a:avLst>
                <a:gd name="adj" fmla="val 13024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21937" y="2848218"/>
              <a:ext cx="8293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>
                  <a:solidFill>
                    <a:srgbClr val="009688"/>
                  </a:solidFill>
                </a:rPr>
                <a:t>URBINO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6722413" y="3955740"/>
            <a:ext cx="2304992" cy="1195682"/>
            <a:chOff x="6722413" y="3955740"/>
            <a:chExt cx="2304992" cy="1195682"/>
          </a:xfrm>
        </p:grpSpPr>
        <p:sp>
          <p:nvSpPr>
            <p:cNvPr id="34" name="Espace réservé du contenu 2">
              <a:extLst>
                <a:ext uri="{FF2B5EF4-FFF2-40B4-BE49-F238E27FC236}">
                  <a16:creationId xmlns:a16="http://schemas.microsoft.com/office/drawing/2014/main" id="{95A9A0B7-A443-43E1-9E7E-E6BA349A3B3B}"/>
                </a:ext>
              </a:extLst>
            </p:cNvPr>
            <p:cNvSpPr txBox="1">
              <a:spLocks/>
            </p:cNvSpPr>
            <p:nvPr/>
          </p:nvSpPr>
          <p:spPr>
            <a:xfrm>
              <a:off x="6727115" y="4198104"/>
              <a:ext cx="2300290" cy="95331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Cantilevers &amp; </a:t>
              </a:r>
              <a:r>
                <a:rPr lang="fr-FR" sz="1200" dirty="0" err="1"/>
                <a:t>GeNS</a:t>
              </a:r>
              <a:r>
                <a:rPr lang="fr-FR" sz="1200" dirty="0"/>
                <a:t> Cryo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/>
                <a:t>Physics</a:t>
              </a:r>
              <a:r>
                <a:rPr lang="fr-FR" sz="1200" dirty="0"/>
                <a:t> of Glasses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Surface Brillouin, Raman, FTIR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SEM-EDS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XAS, XRD</a:t>
              </a:r>
            </a:p>
          </p:txBody>
        </p:sp>
        <p:sp>
          <p:nvSpPr>
            <p:cNvPr id="35" name="Rectangle à coins arrondis 74">
              <a:extLst>
                <a:ext uri="{FF2B5EF4-FFF2-40B4-BE49-F238E27FC236}">
                  <a16:creationId xmlns:a16="http://schemas.microsoft.com/office/drawing/2014/main" id="{127562FC-09B9-4899-9C13-DA62DE48E36C}"/>
                </a:ext>
              </a:extLst>
            </p:cNvPr>
            <p:cNvSpPr/>
            <p:nvPr/>
          </p:nvSpPr>
          <p:spPr>
            <a:xfrm>
              <a:off x="6722413" y="4105545"/>
              <a:ext cx="2290049" cy="1027770"/>
            </a:xfrm>
            <a:prstGeom prst="roundRect">
              <a:avLst>
                <a:gd name="adj" fmla="val 11065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52579" y="3955740"/>
              <a:ext cx="20331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PERUGIA-CAMERINO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7335406" y="1788455"/>
            <a:ext cx="1690736" cy="1026202"/>
            <a:chOff x="5843125" y="1856146"/>
            <a:chExt cx="1690736" cy="1026202"/>
          </a:xfrm>
        </p:grpSpPr>
        <p:sp>
          <p:nvSpPr>
            <p:cNvPr id="38" name="Espace réservé du contenu 2">
              <a:extLst>
                <a:ext uri="{FF2B5EF4-FFF2-40B4-BE49-F238E27FC236}">
                  <a16:creationId xmlns:a16="http://schemas.microsoft.com/office/drawing/2014/main" id="{F9AC052E-443C-4196-959B-016E411947A5}"/>
                </a:ext>
              </a:extLst>
            </p:cNvPr>
            <p:cNvSpPr txBox="1">
              <a:spLocks/>
            </p:cNvSpPr>
            <p:nvPr/>
          </p:nvSpPr>
          <p:spPr>
            <a:xfrm>
              <a:off x="5853064" y="2122214"/>
              <a:ext cx="1655949" cy="76013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lvl="1" indent="-179388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>
                  <a:solidFill>
                    <a:srgbClr val="FF0000"/>
                  </a:solidFill>
                </a:rPr>
                <a:t>Mag</a:t>
              </a:r>
              <a:r>
                <a:rPr lang="fr-FR" sz="1200" dirty="0" smtClean="0">
                  <a:solidFill>
                    <a:srgbClr val="FF0000"/>
                  </a:solidFill>
                </a:rPr>
                <a:t>. </a:t>
              </a:r>
              <a:r>
                <a:rPr lang="fr-FR" sz="1200" dirty="0" err="1" smtClean="0">
                  <a:solidFill>
                    <a:srgbClr val="FF0000"/>
                  </a:solidFill>
                </a:rPr>
                <a:t>Sputtering</a:t>
              </a:r>
              <a:endParaRPr lang="fr-FR" sz="1200" dirty="0">
                <a:solidFill>
                  <a:srgbClr val="FF0000"/>
                </a:solidFill>
              </a:endParaRPr>
            </a:p>
            <a:p>
              <a:pPr marL="179388" lvl="1" indent="-179388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XRD High T</a:t>
              </a:r>
            </a:p>
            <a:p>
              <a:pPr marL="179388" lvl="1" indent="-179388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Ion </a:t>
              </a:r>
              <a:r>
                <a:rPr lang="fr-FR" sz="1200" dirty="0" err="1" smtClean="0"/>
                <a:t>Beam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Analysis</a:t>
              </a:r>
              <a:endParaRPr lang="fr-FR" sz="1200" dirty="0" smtClean="0"/>
            </a:p>
            <a:p>
              <a:pPr marL="179388" lvl="1" indent="-179388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SIMS, AFM</a:t>
              </a:r>
              <a:endParaRPr lang="fr-FR" sz="1200" dirty="0"/>
            </a:p>
          </p:txBody>
        </p:sp>
        <p:sp>
          <p:nvSpPr>
            <p:cNvPr id="39" name="Rectangle à coins arrondis 71">
              <a:extLst>
                <a:ext uri="{FF2B5EF4-FFF2-40B4-BE49-F238E27FC236}">
                  <a16:creationId xmlns:a16="http://schemas.microsoft.com/office/drawing/2014/main" id="{2BCAA2BC-92BE-4A00-8E29-26FBEF855AD6}"/>
                </a:ext>
              </a:extLst>
            </p:cNvPr>
            <p:cNvSpPr/>
            <p:nvPr/>
          </p:nvSpPr>
          <p:spPr>
            <a:xfrm>
              <a:off x="5843125" y="1982857"/>
              <a:ext cx="1690736" cy="897908"/>
            </a:xfrm>
            <a:prstGeom prst="roundRect">
              <a:avLst>
                <a:gd name="adj" fmla="val 11214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38073" y="1856146"/>
              <a:ext cx="8531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PADOVA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5679617" y="1018712"/>
            <a:ext cx="2046340" cy="766284"/>
            <a:chOff x="5679617" y="1018712"/>
            <a:chExt cx="2046340" cy="766284"/>
          </a:xfrm>
        </p:grpSpPr>
        <p:sp>
          <p:nvSpPr>
            <p:cNvPr id="42" name="Espace réservé du contenu 2">
              <a:extLst>
                <a:ext uri="{FF2B5EF4-FFF2-40B4-BE49-F238E27FC236}">
                  <a16:creationId xmlns:a16="http://schemas.microsoft.com/office/drawing/2014/main" id="{0F9E4CA9-1252-4A71-A5E8-BB5E7CF578FF}"/>
                </a:ext>
              </a:extLst>
            </p:cNvPr>
            <p:cNvSpPr txBox="1">
              <a:spLocks/>
            </p:cNvSpPr>
            <p:nvPr/>
          </p:nvSpPr>
          <p:spPr>
            <a:xfrm>
              <a:off x="5679617" y="1317887"/>
              <a:ext cx="1564401" cy="46710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/>
                <a:t>Cryogenic</a:t>
              </a:r>
              <a:r>
                <a:rPr lang="fr-FR" sz="1200" dirty="0" smtClean="0"/>
                <a:t> nodal suspension</a:t>
              </a:r>
              <a:endParaRPr lang="fr-FR" sz="1200" dirty="0"/>
            </a:p>
          </p:txBody>
        </p:sp>
        <p:sp>
          <p:nvSpPr>
            <p:cNvPr id="43" name="Rectangle à coins arrondis 82">
              <a:extLst>
                <a:ext uri="{FF2B5EF4-FFF2-40B4-BE49-F238E27FC236}">
                  <a16:creationId xmlns:a16="http://schemas.microsoft.com/office/drawing/2014/main" id="{1A78CBDC-2CAF-4278-B58F-9D50DF4DDFAD}"/>
                </a:ext>
              </a:extLst>
            </p:cNvPr>
            <p:cNvSpPr/>
            <p:nvPr/>
          </p:nvSpPr>
          <p:spPr>
            <a:xfrm>
              <a:off x="5695719" y="1166271"/>
              <a:ext cx="2030238" cy="612990"/>
            </a:xfrm>
            <a:prstGeom prst="roundRect">
              <a:avLst>
                <a:gd name="adj" fmla="val 12542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59623" y="1018712"/>
              <a:ext cx="16633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TOYAMA (JAPAN)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094767" y="1006825"/>
            <a:ext cx="1358677" cy="1026690"/>
            <a:chOff x="4077707" y="1310488"/>
            <a:chExt cx="1358677" cy="1026690"/>
          </a:xfrm>
        </p:grpSpPr>
        <p:sp>
          <p:nvSpPr>
            <p:cNvPr id="46" name="Espace réservé du contenu 2">
              <a:extLst>
                <a:ext uri="{FF2B5EF4-FFF2-40B4-BE49-F238E27FC236}">
                  <a16:creationId xmlns:a16="http://schemas.microsoft.com/office/drawing/2014/main" id="{0F9E4CA9-1252-4A71-A5E8-BB5E7CF578FF}"/>
                </a:ext>
              </a:extLst>
            </p:cNvPr>
            <p:cNvSpPr txBox="1">
              <a:spLocks/>
            </p:cNvSpPr>
            <p:nvPr/>
          </p:nvSpPr>
          <p:spPr>
            <a:xfrm>
              <a:off x="4102933" y="1571046"/>
              <a:ext cx="1328875" cy="7661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>
                  <a:solidFill>
                    <a:srgbClr val="FF0000"/>
                  </a:solidFill>
                </a:rPr>
                <a:t>MBE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AFM, TEM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XRD, XPS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/>
                <a:t>Low</a:t>
              </a:r>
              <a:r>
                <a:rPr lang="fr-FR" sz="1200" dirty="0" smtClean="0"/>
                <a:t> T FTIR</a:t>
              </a:r>
              <a:endParaRPr lang="fr-FR" sz="1200" dirty="0"/>
            </a:p>
          </p:txBody>
        </p:sp>
        <p:sp>
          <p:nvSpPr>
            <p:cNvPr id="47" name="Rectangle à coins arrondis 82">
              <a:extLst>
                <a:ext uri="{FF2B5EF4-FFF2-40B4-BE49-F238E27FC236}">
                  <a16:creationId xmlns:a16="http://schemas.microsoft.com/office/drawing/2014/main" id="{1A78CBDC-2CAF-4278-B58F-9D50DF4DDFAD}"/>
                </a:ext>
              </a:extLst>
            </p:cNvPr>
            <p:cNvSpPr/>
            <p:nvPr/>
          </p:nvSpPr>
          <p:spPr>
            <a:xfrm>
              <a:off x="4077707" y="1445138"/>
              <a:ext cx="1358677" cy="886501"/>
            </a:xfrm>
            <a:prstGeom prst="roundRect">
              <a:avLst>
                <a:gd name="adj" fmla="val 16549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33966" y="1310488"/>
              <a:ext cx="8229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LEUVEN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382755" y="2034289"/>
            <a:ext cx="2136097" cy="1194722"/>
            <a:chOff x="3747956" y="2052219"/>
            <a:chExt cx="2136097" cy="1194722"/>
          </a:xfrm>
        </p:grpSpPr>
        <p:sp>
          <p:nvSpPr>
            <p:cNvPr id="50" name="Rectangle à coins arrondis 80">
              <a:extLst>
                <a:ext uri="{FF2B5EF4-FFF2-40B4-BE49-F238E27FC236}">
                  <a16:creationId xmlns:a16="http://schemas.microsoft.com/office/drawing/2014/main" id="{6788B55F-F242-454C-8CA0-2C797FD31F53}"/>
                </a:ext>
              </a:extLst>
            </p:cNvPr>
            <p:cNvSpPr/>
            <p:nvPr/>
          </p:nvSpPr>
          <p:spPr>
            <a:xfrm>
              <a:off x="3747956" y="2190180"/>
              <a:ext cx="2099823" cy="1055398"/>
            </a:xfrm>
            <a:prstGeom prst="roundRect">
              <a:avLst>
                <a:gd name="adj" fmla="val 8943"/>
              </a:avLst>
            </a:prstGeom>
            <a:solidFill>
              <a:schemeClr val="bg1"/>
            </a:solidFill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1" name="Espace réservé du contenu 2">
              <a:extLst>
                <a:ext uri="{FF2B5EF4-FFF2-40B4-BE49-F238E27FC236}">
                  <a16:creationId xmlns:a16="http://schemas.microsoft.com/office/drawing/2014/main" id="{71B189ED-DA19-402C-84CA-4D67A06994AD}"/>
                </a:ext>
              </a:extLst>
            </p:cNvPr>
            <p:cNvSpPr txBox="1">
              <a:spLocks/>
            </p:cNvSpPr>
            <p:nvPr/>
          </p:nvSpPr>
          <p:spPr>
            <a:xfrm>
              <a:off x="3849696" y="2352150"/>
              <a:ext cx="2034357" cy="894791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Broadband </a:t>
              </a:r>
              <a:r>
                <a:rPr lang="fr-FR" sz="1200" dirty="0" err="1" smtClean="0"/>
                <a:t>Spectroscopic</a:t>
              </a:r>
              <a:r>
                <a:rPr lang="fr-FR" sz="1200" dirty="0" smtClean="0"/>
                <a:t/>
              </a:r>
              <a:br>
                <a:rPr lang="fr-FR" sz="1200" dirty="0" smtClean="0"/>
              </a:br>
              <a:r>
                <a:rPr lang="fr-FR" sz="1200" dirty="0" err="1" smtClean="0"/>
                <a:t>Ellipsometry</a:t>
              </a:r>
              <a:endParaRPr lang="fr-FR" sz="1200" dirty="0" smtClean="0"/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Optical </a:t>
              </a:r>
              <a:r>
                <a:rPr lang="fr-FR" sz="1200" dirty="0" err="1" smtClean="0"/>
                <a:t>properties</a:t>
              </a:r>
              <a:r>
                <a:rPr lang="fr-FR" sz="1200" dirty="0" smtClean="0"/>
                <a:t> vs T</a:t>
              </a:r>
              <a:endParaRPr lang="fr-FR" sz="1200" dirty="0"/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AFM, XPS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Raman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81645" y="2052219"/>
              <a:ext cx="88299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GENOVA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01147" y="148519"/>
            <a:ext cx="2310462" cy="729306"/>
            <a:chOff x="656011" y="57079"/>
            <a:chExt cx="2310462" cy="729306"/>
          </a:xfrm>
        </p:grpSpPr>
        <p:sp>
          <p:nvSpPr>
            <p:cNvPr id="54" name="Espace réservé du contenu 2">
              <a:extLst>
                <a:ext uri="{FF2B5EF4-FFF2-40B4-BE49-F238E27FC236}">
                  <a16:creationId xmlns:a16="http://schemas.microsoft.com/office/drawing/2014/main" id="{0F9E4CA9-1252-4A71-A5E8-BB5E7CF578FF}"/>
                </a:ext>
              </a:extLst>
            </p:cNvPr>
            <p:cNvSpPr txBox="1">
              <a:spLocks/>
            </p:cNvSpPr>
            <p:nvPr/>
          </p:nvSpPr>
          <p:spPr>
            <a:xfrm>
              <a:off x="670287" y="316522"/>
              <a:ext cx="2296186" cy="44243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Cantilevers &amp; </a:t>
              </a:r>
              <a:r>
                <a:rPr lang="fr-FR" sz="1200" dirty="0" err="1" smtClean="0"/>
                <a:t>GeNS</a:t>
              </a:r>
              <a:r>
                <a:rPr lang="fr-FR" sz="1200" dirty="0" smtClean="0"/>
                <a:t> 300 </a:t>
              </a:r>
              <a:r>
                <a:rPr lang="fr-FR" sz="1200" dirty="0"/>
                <a:t>K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Absorption (PCI)</a:t>
              </a:r>
              <a:endParaRPr lang="fr-FR" sz="1200" dirty="0"/>
            </a:p>
          </p:txBody>
        </p:sp>
        <p:sp>
          <p:nvSpPr>
            <p:cNvPr id="55" name="Rectangle à coins arrondis 82">
              <a:extLst>
                <a:ext uri="{FF2B5EF4-FFF2-40B4-BE49-F238E27FC236}">
                  <a16:creationId xmlns:a16="http://schemas.microsoft.com/office/drawing/2014/main" id="{1A78CBDC-2CAF-4278-B58F-9D50DF4DDFAD}"/>
                </a:ext>
              </a:extLst>
            </p:cNvPr>
            <p:cNvSpPr/>
            <p:nvPr/>
          </p:nvSpPr>
          <p:spPr>
            <a:xfrm>
              <a:off x="656011" y="191641"/>
              <a:ext cx="2263184" cy="594744"/>
            </a:xfrm>
            <a:prstGeom prst="roundRect">
              <a:avLst>
                <a:gd name="adj" fmla="val 11574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92735" y="57079"/>
              <a:ext cx="13150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MAASTRICHT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91494" y="996338"/>
            <a:ext cx="1839077" cy="1544271"/>
            <a:chOff x="191494" y="996338"/>
            <a:chExt cx="1839077" cy="1544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Espace réservé du contenu 2">
                  <a:extLst>
                    <a:ext uri="{FF2B5EF4-FFF2-40B4-BE49-F238E27FC236}">
                      <a16:creationId xmlns:a16="http://schemas.microsoft.com/office/drawing/2014/main" id="{0F9E4CA9-1252-4A71-A5E8-BB5E7CF578F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7865" y="1254991"/>
                  <a:ext cx="1832706" cy="12856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Helvetica" pitchFamily="34" charset="0"/>
                    <a:buChar char="●"/>
                    <a:defRPr sz="2800" kern="1200">
                      <a:solidFill>
                        <a:srgbClr val="009688"/>
                      </a:solidFill>
                      <a:latin typeface="Helvetica" pitchFamily="34" charset="0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♦"/>
                    <a:defRPr sz="24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Helvetica" pitchFamily="34" charset="0"/>
                    <a:buChar char="−"/>
                    <a:defRPr sz="20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Helvetica" pitchFamily="34" charset="0"/>
                    <a:buChar char="×"/>
                    <a:defRPr sz="18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Pulsed</a:t>
                  </a:r>
                  <a:r>
                    <a:rPr lang="fr-FR" sz="1200" dirty="0" smtClean="0">
                      <a:solidFill>
                        <a:srgbClr val="FF0000"/>
                      </a:solidFill>
                    </a:rPr>
                    <a:t> Laser D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smtClean="0"/>
                    <a:t>Rapid Th. </a:t>
                  </a:r>
                  <a:r>
                    <a:rPr lang="fr-FR" sz="1200" dirty="0" err="1" smtClean="0"/>
                    <a:t>Annealing</a:t>
                  </a:r>
                  <a:endParaRPr lang="fr-FR" sz="1200" dirty="0" smtClean="0"/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smtClean="0"/>
                    <a:t>Raman</a:t>
                  </a:r>
                  <a:r>
                    <a:rPr lang="fr-FR" sz="1200" dirty="0"/>
                    <a:t>, Brillouin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/>
                    <a:t>Physics</a:t>
                  </a:r>
                  <a:r>
                    <a:rPr lang="fr-FR" sz="1200" dirty="0"/>
                    <a:t> of Glasses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/>
                    <a:t>Molecular</a:t>
                  </a:r>
                  <a:r>
                    <a:rPr lang="fr-FR" sz="1200" dirty="0"/>
                    <a:t> </a:t>
                  </a:r>
                  <a:r>
                    <a:rPr lang="fr-FR" sz="1200" dirty="0" smtClean="0"/>
                    <a:t>Dynamics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smtClean="0"/>
                    <a:t>Ion </a:t>
                  </a:r>
                  <a:r>
                    <a:rPr lang="fr-FR" sz="1200" dirty="0" err="1" smtClean="0"/>
                    <a:t>Beam</a:t>
                  </a:r>
                  <a:r>
                    <a:rPr lang="fr-FR" sz="1200" dirty="0" smtClean="0"/>
                    <a:t> </a:t>
                  </a:r>
                  <a:r>
                    <a:rPr lang="fr-FR" sz="1200" dirty="0" err="1" smtClean="0"/>
                    <a:t>Analysis</a:t>
                  </a:r>
                  <a:endParaRPr lang="fr-FR" sz="1200" dirty="0" smtClean="0"/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 smtClean="0"/>
                    <a:t>GeNS</a:t>
                  </a:r>
                  <a:r>
                    <a:rPr lang="fr-FR" sz="1200" dirty="0" smtClean="0"/>
                    <a:t> 300 K </a:t>
                  </a:r>
                  <a14:m>
                    <m:oMath xmlns:m="http://schemas.openxmlformats.org/officeDocument/2006/math"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sz="1200" dirty="0"/>
                    <a:t>1’’</a:t>
                  </a:r>
                </a:p>
              </p:txBody>
            </p:sp>
          </mc:Choice>
          <mc:Fallback xmlns="">
            <p:sp>
              <p:nvSpPr>
                <p:cNvPr id="60" name="Espace réservé du contenu 2">
                  <a:extLst>
                    <a:ext uri="{FF2B5EF4-FFF2-40B4-BE49-F238E27FC236}">
                      <a16:creationId xmlns:a16="http://schemas.microsoft.com/office/drawing/2014/main" id="{0F9E4CA9-1252-4A71-A5E8-BB5E7CF57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865" y="1254991"/>
                  <a:ext cx="1832706" cy="1285618"/>
                </a:xfrm>
                <a:prstGeom prst="rect">
                  <a:avLst/>
                </a:prstGeom>
                <a:blipFill>
                  <a:blip r:embed="rId5"/>
                  <a:stretch>
                    <a:fillRect t="-2370" b="-4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à coins arrondis 82">
              <a:extLst>
                <a:ext uri="{FF2B5EF4-FFF2-40B4-BE49-F238E27FC236}">
                  <a16:creationId xmlns:a16="http://schemas.microsoft.com/office/drawing/2014/main" id="{1A78CBDC-2CAF-4278-B58F-9D50DF4DDFAD}"/>
                </a:ext>
              </a:extLst>
            </p:cNvPr>
            <p:cNvSpPr/>
            <p:nvPr/>
          </p:nvSpPr>
          <p:spPr>
            <a:xfrm>
              <a:off x="191494" y="1149844"/>
              <a:ext cx="1827780" cy="1373034"/>
            </a:xfrm>
            <a:prstGeom prst="roundRect">
              <a:avLst>
                <a:gd name="adj" fmla="val 6521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7762" y="996338"/>
              <a:ext cx="7266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>
                  <a:solidFill>
                    <a:srgbClr val="009688"/>
                  </a:solidFill>
                </a:rPr>
                <a:t>g</a:t>
              </a:r>
              <a:r>
                <a:rPr lang="fr-FR" dirty="0" smtClean="0">
                  <a:solidFill>
                    <a:srgbClr val="009688"/>
                  </a:solidFill>
                </a:rPr>
                <a:t>-MAG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686371" y="2669277"/>
            <a:ext cx="1728271" cy="1041892"/>
            <a:chOff x="686371" y="2669277"/>
            <a:chExt cx="1728271" cy="1041892"/>
          </a:xfrm>
        </p:grpSpPr>
        <p:sp>
          <p:nvSpPr>
            <p:cNvPr id="62" name="Espace réservé du contenu 2">
              <a:extLst>
                <a:ext uri="{FF2B5EF4-FFF2-40B4-BE49-F238E27FC236}">
                  <a16:creationId xmlns:a16="http://schemas.microsoft.com/office/drawing/2014/main" id="{0F9E4CA9-1252-4A71-A5E8-BB5E7CF578FF}"/>
                </a:ext>
              </a:extLst>
            </p:cNvPr>
            <p:cNvSpPr txBox="1">
              <a:spLocks/>
            </p:cNvSpPr>
            <p:nvPr/>
          </p:nvSpPr>
          <p:spPr>
            <a:xfrm>
              <a:off x="700646" y="2939458"/>
              <a:ext cx="1673575" cy="76331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>
                  <a:solidFill>
                    <a:srgbClr val="FF0000"/>
                  </a:solidFill>
                </a:rPr>
                <a:t>IBS </a:t>
              </a:r>
              <a:r>
                <a:rPr lang="fr-FR" sz="1200" dirty="0" err="1" smtClean="0">
                  <a:solidFill>
                    <a:srgbClr val="FF0000"/>
                  </a:solidFill>
                </a:rPr>
                <a:t>HighT</a:t>
              </a:r>
              <a:r>
                <a:rPr lang="fr-FR" sz="1200" dirty="0">
                  <a:solidFill>
                    <a:srgbClr val="FF0000"/>
                  </a:solidFill>
                </a:rPr>
                <a:t>, IAD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/>
                <a:t>GeNS</a:t>
              </a:r>
              <a:r>
                <a:rPr lang="fr-FR" sz="1200" dirty="0"/>
                <a:t> [300-10] K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FEA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/>
                <a:t>Optical </a:t>
              </a:r>
              <a:r>
                <a:rPr lang="fr-FR" sz="1200" dirty="0" err="1" smtClean="0"/>
                <a:t>metrology</a:t>
              </a:r>
              <a:endParaRPr lang="fr-FR" sz="1200" dirty="0"/>
            </a:p>
          </p:txBody>
        </p:sp>
        <p:sp>
          <p:nvSpPr>
            <p:cNvPr id="63" name="Rectangle à coins arrondis 82">
              <a:extLst>
                <a:ext uri="{FF2B5EF4-FFF2-40B4-BE49-F238E27FC236}">
                  <a16:creationId xmlns:a16="http://schemas.microsoft.com/office/drawing/2014/main" id="{1A78CBDC-2CAF-4278-B58F-9D50DF4DDFAD}"/>
                </a:ext>
              </a:extLst>
            </p:cNvPr>
            <p:cNvSpPr/>
            <p:nvPr/>
          </p:nvSpPr>
          <p:spPr>
            <a:xfrm>
              <a:off x="686371" y="2808904"/>
              <a:ext cx="1728271" cy="902265"/>
            </a:xfrm>
            <a:prstGeom prst="roundRect">
              <a:avLst>
                <a:gd name="adj" fmla="val 8652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58661" y="2669277"/>
              <a:ext cx="5007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LMA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3396567" y="4346801"/>
            <a:ext cx="1738539" cy="894285"/>
            <a:chOff x="760327" y="3858646"/>
            <a:chExt cx="1738539" cy="894285"/>
          </a:xfrm>
        </p:grpSpPr>
        <p:sp>
          <p:nvSpPr>
            <p:cNvPr id="66" name="Espace réservé du contenu 2">
              <a:extLst>
                <a:ext uri="{FF2B5EF4-FFF2-40B4-BE49-F238E27FC236}">
                  <a16:creationId xmlns:a16="http://schemas.microsoft.com/office/drawing/2014/main" id="{38CD1F4A-6E8E-4E3D-A6E3-BE5B606F1C69}"/>
                </a:ext>
              </a:extLst>
            </p:cNvPr>
            <p:cNvSpPr txBox="1">
              <a:spLocks/>
            </p:cNvSpPr>
            <p:nvPr/>
          </p:nvSpPr>
          <p:spPr>
            <a:xfrm>
              <a:off x="760327" y="4128871"/>
              <a:ext cx="1738539" cy="62406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rgbClr val="FF0000"/>
                  </a:solidFill>
                </a:rPr>
                <a:t>Dual e-beam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/>
                <a:t>Calorimetry </a:t>
              </a:r>
              <a:r>
                <a:rPr lang="en-US" sz="1200" dirty="0"/>
                <a:t>and Dielectric </a:t>
              </a:r>
              <a:r>
                <a:rPr lang="en-US" sz="1200" dirty="0" smtClean="0"/>
                <a:t>response</a:t>
              </a:r>
              <a:endParaRPr lang="en-US" sz="1200" dirty="0"/>
            </a:p>
          </p:txBody>
        </p:sp>
        <p:sp>
          <p:nvSpPr>
            <p:cNvPr id="67" name="Rectangle à coins arrondis 77">
              <a:extLst>
                <a:ext uri="{FF2B5EF4-FFF2-40B4-BE49-F238E27FC236}">
                  <a16:creationId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764595" y="3997078"/>
              <a:ext cx="1686145" cy="718366"/>
            </a:xfrm>
            <a:prstGeom prst="roundRect">
              <a:avLst>
                <a:gd name="adj" fmla="val 7641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37079" y="3858646"/>
              <a:ext cx="48621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PISA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910905" y="5304636"/>
            <a:ext cx="1549522" cy="1383035"/>
            <a:chOff x="2910905" y="5304636"/>
            <a:chExt cx="1549522" cy="1383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Espace réservé du contenu 2">
                  <a:extLst>
                    <a:ext uri="{FF2B5EF4-FFF2-40B4-BE49-F238E27FC236}">
                      <a16:creationId xmlns:a16="http://schemas.microsoft.com/office/drawing/2014/main" id="{38CD1F4A-6E8E-4E3D-A6E3-BE5B606F1C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16106" y="5586619"/>
                  <a:ext cx="1534428" cy="10934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Helvetica" pitchFamily="34" charset="0"/>
                    <a:buChar char="●"/>
                    <a:defRPr sz="2800" kern="1200">
                      <a:solidFill>
                        <a:srgbClr val="009688"/>
                      </a:solidFill>
                      <a:latin typeface="Helvetica" pitchFamily="34" charset="0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♦"/>
                    <a:defRPr sz="24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Helvetica" pitchFamily="34" charset="0"/>
                    <a:buChar char="−"/>
                    <a:defRPr sz="20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Helvetica" pitchFamily="34" charset="0"/>
                    <a:buChar char="×"/>
                    <a:defRPr sz="18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 kern="1200">
                      <a:solidFill>
                        <a:schemeClr val="tx1"/>
                      </a:solidFill>
                      <a:latin typeface="Helvetica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 smtClean="0">
                      <a:solidFill>
                        <a:srgbClr val="FF0000"/>
                      </a:solidFill>
                    </a:rPr>
                    <a:t>Mag</a:t>
                  </a:r>
                  <a:r>
                    <a:rPr lang="fr-FR" sz="1200" dirty="0">
                      <a:solidFill>
                        <a:srgbClr val="FF0000"/>
                      </a:solidFill>
                    </a:rPr>
                    <a:t>. </a:t>
                  </a:r>
                  <a:r>
                    <a:rPr lang="fr-FR" sz="1200" dirty="0" err="1">
                      <a:solidFill>
                        <a:srgbClr val="FF0000"/>
                      </a:solidFill>
                    </a:rPr>
                    <a:t>Sputtering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smtClean="0"/>
                    <a:t>Laser </a:t>
                  </a:r>
                  <a:r>
                    <a:rPr lang="fr-FR" sz="1200" dirty="0" err="1"/>
                    <a:t>Polishing</a:t>
                  </a:r>
                  <a:endParaRPr lang="fr-FR" sz="1200" dirty="0"/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/>
                    <a:t>GeNS</a:t>
                  </a:r>
                  <a:r>
                    <a:rPr lang="fr-FR" sz="1200" dirty="0"/>
                    <a:t> 300K </a:t>
                  </a:r>
                  <a14:m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sz="1200" dirty="0" smtClean="0"/>
                    <a:t>1</a:t>
                  </a:r>
                  <a:r>
                    <a:rPr lang="fr-FR" sz="1200" dirty="0"/>
                    <a:t>’’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smtClean="0"/>
                    <a:t>FEA and AFM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smtClean="0"/>
                    <a:t>XPS</a:t>
                  </a:r>
                </a:p>
                <a:p>
                  <a:pPr marL="180975" lvl="1" indent="-180975">
                    <a:lnSpc>
                      <a:spcPts val="1300"/>
                    </a:lnSpc>
                    <a:spcBef>
                      <a:spcPts val="0"/>
                    </a:spcBef>
                  </a:pPr>
                  <a:r>
                    <a:rPr lang="fr-FR" sz="1200" dirty="0" err="1" smtClean="0"/>
                    <a:t>Ellipsometry</a:t>
                  </a:r>
                  <a:endParaRPr lang="fr-FR" sz="1200" dirty="0"/>
                </a:p>
              </p:txBody>
            </p:sp>
          </mc:Choice>
          <mc:Fallback xmlns="">
            <p:sp>
              <p:nvSpPr>
                <p:cNvPr id="101" name="Espace réservé du contenu 2">
                  <a:extLst>
                    <a:ext uri="{FF2B5EF4-FFF2-40B4-BE49-F238E27FC236}">
                      <a16:creationId xmlns:a16="http://schemas.microsoft.com/office/drawing/2014/main" id="{38CD1F4A-6E8E-4E3D-A6E3-BE5B606F1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106" y="5586619"/>
                  <a:ext cx="1534428" cy="1093429"/>
                </a:xfrm>
                <a:prstGeom prst="rect">
                  <a:avLst/>
                </a:prstGeom>
                <a:blipFill>
                  <a:blip r:embed="rId6"/>
                  <a:stretch>
                    <a:fillRect t="-2222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 à coins arrondis 77">
              <a:extLst>
                <a:ext uri="{FF2B5EF4-FFF2-40B4-BE49-F238E27FC236}">
                  <a16:creationId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2910905" y="5437121"/>
              <a:ext cx="1549522" cy="1250550"/>
            </a:xfrm>
            <a:prstGeom prst="roundRect">
              <a:avLst>
                <a:gd name="adj" fmla="val 8712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138293" y="5304636"/>
              <a:ext cx="107586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ROMA </a:t>
              </a:r>
              <a:r>
                <a:rPr lang="fr-FR" dirty="0" err="1" smtClean="0">
                  <a:solidFill>
                    <a:srgbClr val="009688"/>
                  </a:solidFill>
                </a:rPr>
                <a:t>ToV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4533673" y="5540396"/>
            <a:ext cx="1557847" cy="1084897"/>
            <a:chOff x="4533673" y="5540396"/>
            <a:chExt cx="1557847" cy="1084897"/>
          </a:xfrm>
        </p:grpSpPr>
        <p:sp>
          <p:nvSpPr>
            <p:cNvPr id="74" name="Espace réservé du contenu 2">
              <a:extLst>
                <a:ext uri="{FF2B5EF4-FFF2-40B4-BE49-F238E27FC236}">
                  <a16:creationId xmlns:a16="http://schemas.microsoft.com/office/drawing/2014/main" id="{38CD1F4A-6E8E-4E3D-A6E3-BE5B606F1C69}"/>
                </a:ext>
              </a:extLst>
            </p:cNvPr>
            <p:cNvSpPr txBox="1">
              <a:spLocks/>
            </p:cNvSpPr>
            <p:nvPr/>
          </p:nvSpPr>
          <p:spPr>
            <a:xfrm>
              <a:off x="4533673" y="5830748"/>
              <a:ext cx="1524268" cy="79454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/>
                <a:t>Micro-XPS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/>
                <a:t>Raman, FTIR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/>
                <a:t>AFM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err="1" smtClean="0"/>
                <a:t>Thermobalance</a:t>
              </a:r>
              <a:endParaRPr lang="en-US" sz="1200" dirty="0" smtClean="0"/>
            </a:p>
          </p:txBody>
        </p:sp>
        <p:sp>
          <p:nvSpPr>
            <p:cNvPr id="75" name="Rectangle à coins arrondis 77">
              <a:extLst>
                <a:ext uri="{FF2B5EF4-FFF2-40B4-BE49-F238E27FC236}">
                  <a16:creationId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4537530" y="5683516"/>
              <a:ext cx="1553990" cy="910025"/>
            </a:xfrm>
            <a:prstGeom prst="roundRect">
              <a:avLst>
                <a:gd name="adj" fmla="val 10102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39516" y="5540396"/>
              <a:ext cx="847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ROMA 1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sp>
        <p:nvSpPr>
          <p:cNvPr id="77" name="ZoneTexte 68">
            <a:extLst>
              <a:ext uri="{FF2B5EF4-FFF2-40B4-BE49-F238E27FC236}">
                <a16:creationId xmlns:a16="http://schemas.microsoft.com/office/drawing/2014/main" id="{2A8517E8-0E42-4634-871D-73ED40FF53B3}"/>
              </a:ext>
            </a:extLst>
          </p:cNvPr>
          <p:cNvSpPr txBox="1"/>
          <p:nvPr/>
        </p:nvSpPr>
        <p:spPr>
          <a:xfrm>
            <a:off x="4958369" y="5148017"/>
            <a:ext cx="704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ROMA </a:t>
            </a:r>
            <a:r>
              <a:rPr lang="fr-FR" sz="1200" dirty="0" smtClean="0"/>
              <a:t>1</a:t>
            </a:r>
            <a:endParaRPr lang="fr-FR" sz="1200" dirty="0"/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805" y="3149692"/>
            <a:ext cx="485409" cy="405532"/>
          </a:xfrm>
          <a:prstGeom prst="rect">
            <a:avLst/>
          </a:prstGeom>
        </p:spPr>
      </p:pic>
      <p:pic>
        <p:nvPicPr>
          <p:cNvPr id="80" name="Picture 3">
            <a:extLst>
              <a:ext uri="{FF2B5EF4-FFF2-40B4-BE49-F238E27FC236}">
                <a16:creationId xmlns:a16="http://schemas.microsoft.com/office/drawing/2014/main" id="{396E2BD9-9C00-4B78-8D4C-0E58DFE2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803" y="5397041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id="{B6EBEF3A-2AB6-48AD-A486-6DA67588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408" y="4043649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B167D8EE-52BE-4481-BE90-BD105822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604" y="3709004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422" y="3269924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607" y="4211927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B6EBEF3A-2AB6-48AD-A486-6DA67588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836" y="4919273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691" y="880706"/>
            <a:ext cx="486241" cy="40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">
            <a:extLst>
              <a:ext uri="{FF2B5EF4-FFF2-40B4-BE49-F238E27FC236}">
                <a16:creationId xmlns:a16="http://schemas.microsoft.com/office/drawing/2014/main" id="{B691E49D-AF35-4F9B-B4C6-1566669D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243" y="1931933"/>
            <a:ext cx="486241" cy="40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>
            <a:extLst>
              <a:ext uri="{FF2B5EF4-FFF2-40B4-BE49-F238E27FC236}">
                <a16:creationId xmlns:a16="http://schemas.microsoft.com/office/drawing/2014/main" id="{B691E49D-AF35-4F9B-B4C6-1566669D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9167" y="1907123"/>
            <a:ext cx="486241" cy="40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0492" y="4061613"/>
            <a:ext cx="487908" cy="402524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561" y="4953202"/>
            <a:ext cx="482353" cy="402978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479" y="3152338"/>
            <a:ext cx="485409" cy="405532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264" y="875629"/>
            <a:ext cx="485409" cy="405532"/>
          </a:xfrm>
          <a:prstGeom prst="rect">
            <a:avLst/>
          </a:prstGeom>
        </p:spPr>
      </p:pic>
      <p:sp>
        <p:nvSpPr>
          <p:cNvPr id="93" name="ZoneTexte 67">
            <a:extLst>
              <a:ext uri="{FF2B5EF4-FFF2-40B4-BE49-F238E27FC236}">
                <a16:creationId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4775278" y="3879304"/>
            <a:ext cx="462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PISA</a:t>
            </a:r>
            <a:endParaRPr lang="fr-FR" sz="1200" dirty="0"/>
          </a:p>
        </p:txBody>
      </p:sp>
      <p:sp>
        <p:nvSpPr>
          <p:cNvPr id="94" name="ZoneTexte 66">
            <a:extLst>
              <a:ext uri="{FF2B5EF4-FFF2-40B4-BE49-F238E27FC236}">
                <a16:creationId xmlns:a16="http://schemas.microsoft.com/office/drawing/2014/main" id="{EE8FE959-9DD6-403D-9181-88CF2C0EC49B}"/>
              </a:ext>
            </a:extLst>
          </p:cNvPr>
          <p:cNvSpPr txBox="1"/>
          <p:nvPr/>
        </p:nvSpPr>
        <p:spPr>
          <a:xfrm>
            <a:off x="5957270" y="4319909"/>
            <a:ext cx="50654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URBINO</a:t>
            </a:r>
          </a:p>
        </p:txBody>
      </p:sp>
      <p:sp>
        <p:nvSpPr>
          <p:cNvPr id="95" name="ZoneTexte 65">
            <a:extLst>
              <a:ext uri="{FF2B5EF4-FFF2-40B4-BE49-F238E27FC236}">
                <a16:creationId xmlns:a16="http://schemas.microsoft.com/office/drawing/2014/main" id="{D9964BF2-C7DB-44DB-B8ED-694282050C28}"/>
              </a:ext>
            </a:extLst>
          </p:cNvPr>
          <p:cNvSpPr txBox="1"/>
          <p:nvPr/>
        </p:nvSpPr>
        <p:spPr>
          <a:xfrm>
            <a:off x="3912940" y="3917928"/>
            <a:ext cx="7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GENOVA</a:t>
            </a:r>
          </a:p>
        </p:txBody>
      </p:sp>
      <p:sp>
        <p:nvSpPr>
          <p:cNvPr id="96" name="Forme libre 93">
            <a:extLst>
              <a:ext uri="{FF2B5EF4-FFF2-40B4-BE49-F238E27FC236}">
                <a16:creationId xmlns:a16="http://schemas.microsoft.com/office/drawing/2014/main" id="{3A2E1AFA-DB57-42F5-BC02-6A772789B187}"/>
              </a:ext>
            </a:extLst>
          </p:cNvPr>
          <p:cNvSpPr/>
          <p:nvPr/>
        </p:nvSpPr>
        <p:spPr>
          <a:xfrm rot="1503074">
            <a:off x="5142661" y="4321803"/>
            <a:ext cx="178432" cy="183402"/>
          </a:xfrm>
          <a:custGeom>
            <a:avLst/>
            <a:gdLst>
              <a:gd name="connsiteX0" fmla="*/ 0 w 194734"/>
              <a:gd name="connsiteY0" fmla="*/ 160866 h 160866"/>
              <a:gd name="connsiteX1" fmla="*/ 194734 w 194734"/>
              <a:gd name="connsiteY1" fmla="*/ 160866 h 160866"/>
              <a:gd name="connsiteX2" fmla="*/ 194734 w 194734"/>
              <a:gd name="connsiteY2" fmla="*/ 0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34" h="160866">
                <a:moveTo>
                  <a:pt x="0" y="160866"/>
                </a:moveTo>
                <a:lnTo>
                  <a:pt x="194734" y="160866"/>
                </a:lnTo>
                <a:lnTo>
                  <a:pt x="194734" y="0"/>
                </a:lnTo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ctr"/>
          <a:lstStyle/>
          <a:p>
            <a:pPr algn="ctr"/>
            <a:endParaRPr lang="fr-FR" sz="1200"/>
          </a:p>
        </p:txBody>
      </p:sp>
      <p:grpSp>
        <p:nvGrpSpPr>
          <p:cNvPr id="97" name="Groupe 96"/>
          <p:cNvGrpSpPr/>
          <p:nvPr/>
        </p:nvGrpSpPr>
        <p:grpSpPr>
          <a:xfrm>
            <a:off x="6839035" y="5239396"/>
            <a:ext cx="2224219" cy="1618604"/>
            <a:chOff x="6839035" y="5239396"/>
            <a:chExt cx="2224219" cy="1618604"/>
          </a:xfrm>
        </p:grpSpPr>
        <p:sp>
          <p:nvSpPr>
            <p:cNvPr id="98" name="Rectangle à coins arrondis 96">
              <a:extLst>
                <a:ext uri="{FF2B5EF4-FFF2-40B4-BE49-F238E27FC236}">
                  <a16:creationId xmlns:a16="http://schemas.microsoft.com/office/drawing/2014/main" id="{CF517938-1323-479A-A81E-CF0F96B1656A}"/>
                </a:ext>
              </a:extLst>
            </p:cNvPr>
            <p:cNvSpPr/>
            <p:nvPr/>
          </p:nvSpPr>
          <p:spPr>
            <a:xfrm>
              <a:off x="6839035" y="5398792"/>
              <a:ext cx="2192816" cy="1403757"/>
            </a:xfrm>
            <a:prstGeom prst="roundRect">
              <a:avLst>
                <a:gd name="adj" fmla="val 9724"/>
              </a:avLst>
            </a:prstGeom>
            <a:solidFill>
              <a:schemeClr val="bg1"/>
            </a:solidFill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9" name="Espace réservé du contenu 2">
              <a:extLst>
                <a:ext uri="{FF2B5EF4-FFF2-40B4-BE49-F238E27FC236}">
                  <a16:creationId xmlns:a16="http://schemas.microsoft.com/office/drawing/2014/main" id="{51A9E30A-553B-4657-955B-161DEA79B22B}"/>
                </a:ext>
              </a:extLst>
            </p:cNvPr>
            <p:cNvSpPr txBox="1">
              <a:spLocks/>
            </p:cNvSpPr>
            <p:nvPr/>
          </p:nvSpPr>
          <p:spPr>
            <a:xfrm>
              <a:off x="6855203" y="5497351"/>
              <a:ext cx="2208051" cy="13606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>
                  <a:solidFill>
                    <a:srgbClr val="FF0000"/>
                  </a:solidFill>
                </a:rPr>
                <a:t>IAD dial e-</a:t>
              </a:r>
              <a:r>
                <a:rPr lang="fr-FR" sz="1200" dirty="0" err="1" smtClean="0">
                  <a:solidFill>
                    <a:srgbClr val="FF0000"/>
                  </a:solidFill>
                </a:rPr>
                <a:t>beam</a:t>
              </a:r>
              <a:endParaRPr lang="fr-FR" sz="1200" dirty="0" smtClean="0">
                <a:solidFill>
                  <a:srgbClr val="FF0000"/>
                </a:solidFill>
              </a:endParaRP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SEM,TEM,AFM </a:t>
              </a:r>
              <a:r>
                <a:rPr lang="fr-FR" sz="1200" dirty="0"/>
                <a:t>and </a:t>
              </a:r>
              <a:r>
                <a:rPr lang="fr-FR" sz="1200" dirty="0" smtClean="0"/>
                <a:t>XRD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Raman</a:t>
              </a:r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/>
                <a:t>Annealing</a:t>
              </a:r>
              <a:r>
                <a:rPr lang="fr-FR" sz="1200" dirty="0"/>
                <a:t> in CA/VAC</a:t>
              </a:r>
              <a:endParaRPr lang="fr-FR" sz="1200" dirty="0" smtClean="0"/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/>
                <a:t>nanolayered</a:t>
              </a:r>
              <a:r>
                <a:rPr lang="fr-FR" sz="1200" dirty="0" smtClean="0"/>
                <a:t> composites and Mie-</a:t>
              </a:r>
              <a:r>
                <a:rPr lang="fr-FR" sz="1200" dirty="0" err="1" smtClean="0"/>
                <a:t>metamaterials</a:t>
              </a:r>
              <a:endParaRPr lang="fr-FR" sz="1200" dirty="0" smtClean="0"/>
            </a:p>
            <a:p>
              <a:pPr marL="177800" lvl="1" indent="-177800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err="1" smtClean="0"/>
                <a:t>m-ary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coating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optimization</a:t>
              </a:r>
              <a:endParaRPr lang="fr-FR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98110" y="5239396"/>
              <a:ext cx="172578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SALERNO-SANNIO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sp>
        <p:nvSpPr>
          <p:cNvPr id="101" name="ZoneTexte 67">
            <a:extLst>
              <a:ext uri="{FF2B5EF4-FFF2-40B4-BE49-F238E27FC236}">
                <a16:creationId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3546991" y="733102"/>
            <a:ext cx="1015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MAASTRICHT</a:t>
            </a:r>
            <a:endParaRPr lang="fr-FR" sz="1200" dirty="0"/>
          </a:p>
        </p:txBody>
      </p:sp>
      <p:sp>
        <p:nvSpPr>
          <p:cNvPr id="102" name="ZoneTexte 67">
            <a:extLst>
              <a:ext uri="{FF2B5EF4-FFF2-40B4-BE49-F238E27FC236}">
                <a16:creationId xmlns:a16="http://schemas.microsoft.com/office/drawing/2014/main" id="{74049DC8-B5AE-468A-A89E-D8231E9D63C5}"/>
              </a:ext>
            </a:extLst>
          </p:cNvPr>
          <p:cNvSpPr txBox="1"/>
          <p:nvPr/>
        </p:nvSpPr>
        <p:spPr>
          <a:xfrm>
            <a:off x="4957595" y="3529965"/>
            <a:ext cx="707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PADOVA</a:t>
            </a:r>
            <a:endParaRPr lang="fr-FR" sz="1200" dirty="0"/>
          </a:p>
        </p:txBody>
      </p:sp>
      <p:sp>
        <p:nvSpPr>
          <p:cNvPr id="103" name="ZoneTexte 64">
            <a:extLst>
              <a:ext uri="{FF2B5EF4-FFF2-40B4-BE49-F238E27FC236}">
                <a16:creationId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3131429" y="3611508"/>
            <a:ext cx="472818" cy="302647"/>
          </a:xfrm>
          <a:prstGeom prst="rect">
            <a:avLst/>
          </a:prstGeom>
          <a:noFill/>
        </p:spPr>
        <p:txBody>
          <a:bodyPr wrap="none" lIns="36000" tIns="0" rIns="0" bIns="3600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fr-FR" sz="1200" dirty="0" smtClean="0"/>
              <a:t>g-MAG</a:t>
            </a:r>
            <a:br>
              <a:rPr lang="fr-FR" sz="1200" dirty="0" smtClean="0"/>
            </a:br>
            <a:r>
              <a:rPr lang="fr-FR" sz="1200" dirty="0" err="1" smtClean="0"/>
              <a:t>iLM</a:t>
            </a:r>
            <a:endParaRPr lang="fr-FR" sz="1200" dirty="0"/>
          </a:p>
        </p:txBody>
      </p:sp>
      <p:grpSp>
        <p:nvGrpSpPr>
          <p:cNvPr id="104" name="Groupe 103"/>
          <p:cNvGrpSpPr/>
          <p:nvPr/>
        </p:nvGrpSpPr>
        <p:grpSpPr>
          <a:xfrm>
            <a:off x="5704103" y="2075337"/>
            <a:ext cx="1425188" cy="727747"/>
            <a:chOff x="5843125" y="1856146"/>
            <a:chExt cx="1425188" cy="796945"/>
          </a:xfrm>
        </p:grpSpPr>
        <p:sp>
          <p:nvSpPr>
            <p:cNvPr id="105" name="Espace réservé du contenu 2">
              <a:extLst>
                <a:ext uri="{FF2B5EF4-FFF2-40B4-BE49-F238E27FC236}">
                  <a16:creationId xmlns:a16="http://schemas.microsoft.com/office/drawing/2014/main" id="{F9AC052E-443C-4196-959B-016E411947A5}"/>
                </a:ext>
              </a:extLst>
            </p:cNvPr>
            <p:cNvSpPr txBox="1">
              <a:spLocks/>
            </p:cNvSpPr>
            <p:nvPr/>
          </p:nvSpPr>
          <p:spPr>
            <a:xfrm>
              <a:off x="5853064" y="2122213"/>
              <a:ext cx="1415249" cy="53087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lvl="1" indent="-179388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Glass </a:t>
              </a:r>
              <a:r>
                <a:rPr lang="fr-FR" sz="1200" dirty="0" err="1" smtClean="0"/>
                <a:t>physics</a:t>
              </a:r>
              <a:endParaRPr lang="fr-FR" sz="1200" dirty="0" smtClean="0"/>
            </a:p>
            <a:p>
              <a:pPr marL="179388" lvl="1" indent="-179388">
                <a:lnSpc>
                  <a:spcPts val="1300"/>
                </a:lnSpc>
                <a:spcBef>
                  <a:spcPts val="0"/>
                </a:spcBef>
              </a:pPr>
              <a:r>
                <a:rPr lang="fr-FR" sz="1200" dirty="0" smtClean="0"/>
                <a:t>Light </a:t>
              </a:r>
              <a:r>
                <a:rPr lang="fr-FR" sz="1200" dirty="0" err="1" smtClean="0"/>
                <a:t>scattering</a:t>
              </a:r>
              <a:endParaRPr lang="fr-FR" sz="1200" dirty="0"/>
            </a:p>
          </p:txBody>
        </p:sp>
        <p:sp>
          <p:nvSpPr>
            <p:cNvPr id="106" name="Rectangle à coins arrondis 71">
              <a:extLst>
                <a:ext uri="{FF2B5EF4-FFF2-40B4-BE49-F238E27FC236}">
                  <a16:creationId xmlns:a16="http://schemas.microsoft.com/office/drawing/2014/main" id="{2BCAA2BC-92BE-4A00-8E29-26FBEF855AD6}"/>
                </a:ext>
              </a:extLst>
            </p:cNvPr>
            <p:cNvSpPr/>
            <p:nvPr/>
          </p:nvSpPr>
          <p:spPr>
            <a:xfrm>
              <a:off x="5843125" y="1982857"/>
              <a:ext cx="1425188" cy="656383"/>
            </a:xfrm>
            <a:prstGeom prst="roundRect">
              <a:avLst>
                <a:gd name="adj" fmla="val 11214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138073" y="1856146"/>
              <a:ext cx="829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TRENTO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1388474" y="3972523"/>
            <a:ext cx="1738539" cy="1048848"/>
            <a:chOff x="760327" y="3858646"/>
            <a:chExt cx="1738539" cy="1021761"/>
          </a:xfrm>
        </p:grpSpPr>
        <p:sp>
          <p:nvSpPr>
            <p:cNvPr id="109" name="Espace réservé du contenu 2">
              <a:extLst>
                <a:ext uri="{FF2B5EF4-FFF2-40B4-BE49-F238E27FC236}">
                  <a16:creationId xmlns:a16="http://schemas.microsoft.com/office/drawing/2014/main" id="{38CD1F4A-6E8E-4E3D-A6E3-BE5B606F1C69}"/>
                </a:ext>
              </a:extLst>
            </p:cNvPr>
            <p:cNvSpPr txBox="1">
              <a:spLocks/>
            </p:cNvSpPr>
            <p:nvPr/>
          </p:nvSpPr>
          <p:spPr>
            <a:xfrm>
              <a:off x="760327" y="4128871"/>
              <a:ext cx="1738539" cy="75153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●"/>
                <a:defRPr sz="2800" kern="1200">
                  <a:solidFill>
                    <a:srgbClr val="009688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♦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−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Helvetica" pitchFamily="34" charset="0"/>
                <a:buChar char="×"/>
                <a:defRPr sz="18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rgbClr val="FF0000"/>
                  </a:solidFill>
                </a:rPr>
                <a:t>MAG &amp; e-beam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/>
                <a:t>Scattering studying</a:t>
              </a:r>
            </a:p>
            <a:p>
              <a:pPr marL="180975" lvl="1" indent="-180975">
                <a:lnSpc>
                  <a:spcPts val="1300"/>
                </a:lnSpc>
                <a:spcBef>
                  <a:spcPts val="0"/>
                </a:spcBef>
              </a:pPr>
              <a:r>
                <a:rPr lang="en-US" sz="1200" dirty="0" smtClean="0"/>
                <a:t>Direct measurement of CTN</a:t>
              </a:r>
              <a:endParaRPr lang="en-US" sz="1200" dirty="0"/>
            </a:p>
          </p:txBody>
        </p:sp>
        <p:sp>
          <p:nvSpPr>
            <p:cNvPr id="110" name="Rectangle à coins arrondis 77">
              <a:extLst>
                <a:ext uri="{FF2B5EF4-FFF2-40B4-BE49-F238E27FC236}">
                  <a16:creationId xmlns:a16="http://schemas.microsoft.com/office/drawing/2014/main" id="{2931E69C-9EB4-4BDC-8492-7A4E7D6CF172}"/>
                </a:ext>
              </a:extLst>
            </p:cNvPr>
            <p:cNvSpPr/>
            <p:nvPr/>
          </p:nvSpPr>
          <p:spPr>
            <a:xfrm>
              <a:off x="764595" y="3997077"/>
              <a:ext cx="1686145" cy="877057"/>
            </a:xfrm>
            <a:prstGeom prst="roundRect">
              <a:avLst>
                <a:gd name="adj" fmla="val 7641"/>
              </a:avLst>
            </a:prstGeom>
            <a:noFill/>
            <a:ln>
              <a:solidFill>
                <a:srgbClr val="009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060879" y="3858646"/>
              <a:ext cx="11084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fr-FR" dirty="0" smtClean="0">
                  <a:solidFill>
                    <a:srgbClr val="009688"/>
                  </a:solidFill>
                </a:rPr>
                <a:t>MARSEILLE</a:t>
              </a:r>
              <a:endParaRPr lang="en-GB" dirty="0">
                <a:solidFill>
                  <a:srgbClr val="009688"/>
                </a:solidFill>
              </a:endParaRPr>
            </a:p>
          </p:txBody>
        </p:sp>
      </p:grpSp>
      <p:pic>
        <p:nvPicPr>
          <p:cNvPr id="112" name="Picture 3">
            <a:extLst>
              <a:ext uri="{FF2B5EF4-FFF2-40B4-BE49-F238E27FC236}">
                <a16:creationId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563" y="4121571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">
            <a:extLst>
              <a:ext uri="{FF2B5EF4-FFF2-40B4-BE49-F238E27FC236}">
                <a16:creationId xmlns:a16="http://schemas.microsoft.com/office/drawing/2014/main" id="{410D7430-4EB6-44E3-9326-AA593D3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775" y="2785830"/>
            <a:ext cx="486241" cy="40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964" y="3145865"/>
            <a:ext cx="485409" cy="405532"/>
          </a:xfrm>
          <a:prstGeom prst="rect">
            <a:avLst/>
          </a:prstGeom>
        </p:spPr>
      </p:pic>
      <p:sp>
        <p:nvSpPr>
          <p:cNvPr id="115" name="ZoneTexte 64">
            <a:extLst>
              <a:ext uri="{FF2B5EF4-FFF2-40B4-BE49-F238E27FC236}">
                <a16:creationId xmlns:a16="http://schemas.microsoft.com/office/drawing/2014/main" id="{EE5A72F1-1CB2-4460-93D8-6279A78C78A5}"/>
              </a:ext>
            </a:extLst>
          </p:cNvPr>
          <p:cNvSpPr txBox="1"/>
          <p:nvPr/>
        </p:nvSpPr>
        <p:spPr>
          <a:xfrm>
            <a:off x="3345613" y="3313769"/>
            <a:ext cx="472818" cy="302647"/>
          </a:xfrm>
          <a:prstGeom prst="rect">
            <a:avLst/>
          </a:prstGeom>
          <a:noFill/>
        </p:spPr>
        <p:txBody>
          <a:bodyPr wrap="none" lIns="36000" tIns="0" rIns="0" bIns="3600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fr-FR" sz="1200" dirty="0" smtClean="0"/>
              <a:t>g-MAG</a:t>
            </a:r>
            <a:br>
              <a:rPr lang="fr-FR" sz="1200" dirty="0" smtClean="0"/>
            </a:br>
            <a:r>
              <a:rPr lang="fr-FR" sz="1200" dirty="0" smtClean="0"/>
              <a:t>INL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68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33CC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4450">
          <a:solidFill>
            <a:srgbClr val="FDCD0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55386</TotalTime>
  <Words>477</Words>
  <Application>Microsoft Office PowerPoint</Application>
  <PresentationFormat>Affichage à l'écran (4:3)</PresentationFormat>
  <Paragraphs>159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Trebuchet MS</vt:lpstr>
      <vt:lpstr>Thème Office</vt:lpstr>
      <vt:lpstr>Développement des couches optiques pour Virgo et ET</vt:lpstr>
      <vt:lpstr>Virgo O5 et Virgo_nEXT sensitivity</vt:lpstr>
      <vt:lpstr>ET sensitivity</vt:lpstr>
      <vt:lpstr>Timetable</vt:lpstr>
      <vt:lpstr>Concepts fondamentales à la base de la réduction du bruit thermique et absorption</vt:lpstr>
      <vt:lpstr>Facteurs et phénomènes fondamentales pour développer les couches optiques</vt:lpstr>
      <vt:lpstr>Les groupes de recherche dans Virgo</vt:lpstr>
      <vt:lpstr>Présentation PowerPoint</vt:lpstr>
    </vt:vector>
  </TitlesOfParts>
  <Company>CNRS - LMA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CAGNOLI GIANPIETRO</cp:lastModifiedBy>
  <cp:revision>806</cp:revision>
  <dcterms:created xsi:type="dcterms:W3CDTF">2015-11-30T03:03:09Z</dcterms:created>
  <dcterms:modified xsi:type="dcterms:W3CDTF">2024-03-04T11:36:16Z</dcterms:modified>
</cp:coreProperties>
</file>