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68" r:id="rId5"/>
    <p:sldId id="257" r:id="rId6"/>
    <p:sldId id="270" r:id="rId7"/>
    <p:sldId id="260" r:id="rId8"/>
    <p:sldId id="256" r:id="rId9"/>
    <p:sldId id="259" r:id="rId10"/>
    <p:sldId id="282" r:id="rId11"/>
    <p:sldId id="442" r:id="rId12"/>
    <p:sldId id="261" r:id="rId13"/>
    <p:sldId id="262" r:id="rId14"/>
    <p:sldId id="263" r:id="rId15"/>
    <p:sldId id="446" r:id="rId16"/>
    <p:sldId id="448" r:id="rId17"/>
    <p:sldId id="449" r:id="rId18"/>
    <p:sldId id="269" r:id="rId19"/>
    <p:sldId id="450" r:id="rId20"/>
    <p:sldId id="444" r:id="rId21"/>
    <p:sldId id="451" r:id="rId22"/>
    <p:sldId id="452" r:id="rId23"/>
    <p:sldId id="445" r:id="rId24"/>
    <p:sldId id="258" r:id="rId25"/>
    <p:sldId id="283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402" autoAdjust="0"/>
  </p:normalViewPr>
  <p:slideViewPr>
    <p:cSldViewPr snapToGrid="0">
      <p:cViewPr varScale="1">
        <p:scale>
          <a:sx n="118" d="100"/>
          <a:sy n="118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1479B-A09F-4CD7-B4B3-2590F7D3C19C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3750-D45C-414C-B9DE-8FF1CD66AC5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3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3750-D45C-414C-B9DE-8FF1CD66AC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9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3750-D45C-414C-B9DE-8FF1CD66AC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3750-D45C-414C-B9DE-8FF1CD66AC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6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3750-D45C-414C-B9DE-8FF1CD66AC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9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A5A82-5A67-4ABE-286A-8786A3F8D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A36F0C9-10D0-D0FA-057B-394765253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709BF3-2F56-6F5E-8EE4-C7A73CEC5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1F7B0E-30C4-7623-0BE0-34E6033A7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3750-D45C-414C-B9DE-8FF1CD66AC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00BA6-F014-45F4-8A43-F62B78343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231805-63E4-4B60-9946-927A2CD80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2D718F-3EDB-415E-A230-3807E6E0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4E09-E2F7-41B5-8DED-6B44849A16B0}" type="datetime1">
              <a:rPr lang="fr-FR" smtClean="0"/>
              <a:t>06/03/2024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31442-50A7-4254-B9BE-F7DEA901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EDDBF8-2637-455C-9080-01513189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53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00EF5-54AE-432C-974A-676B3A3B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FCF7B1-A5BD-439E-B84C-000CFDF8C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EC4A44-1A6C-4AE8-85D8-58DEA51B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7F10-315B-4A58-B52A-2805E3F4B62F}" type="datetime1">
              <a:rPr lang="fr-FR" smtClean="0"/>
              <a:t>06/03/2024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7B20AA-54F2-4C3C-9A55-6735C03E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1A3DF-4FB3-4F98-BE23-5CF09054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8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8F4D02-0574-4743-9AD1-D9AAF5CC6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5AF4DA-6420-418D-B8A4-9876C913B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28E8B7-16BD-486B-B969-A32ECF79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9945-684D-42DD-AD44-6817018A3770}" type="datetime1">
              <a:rPr lang="fr-FR" smtClean="0"/>
              <a:t>06/03/2024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031F87-DC2B-4DF5-834A-AF5455A2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E8C76A-20C0-4002-AAFC-B52A77F2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48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8EE37-9B37-487D-89E1-4D4DD51B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CD437-12AE-43A5-8524-4D1CB0CC4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936E31-8ADD-4F7D-B656-7C0B7075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0DDE-A553-4515-A100-812C8AC07ECD}" type="datetime1">
              <a:rPr lang="fr-FR" smtClean="0"/>
              <a:t>06/03/2024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7B2374-B4D3-40CA-A8DE-78361BBC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7ECB00-1E11-4852-8B40-486A23FA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40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CFBCD-FFB6-4B82-8C02-B234C615E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10FF7F-E5E3-4A67-BFE0-E195F486E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420B19-6714-4080-B866-4734E4C7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4FA0-86D6-4638-BB8C-8782EF11CD4F}" type="datetime1">
              <a:rPr lang="fr-FR" smtClean="0"/>
              <a:t>06/03/2024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2879E5-DC74-4BC3-8C27-1B412F9C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70D7BD-0AF2-49BB-BD1E-15E696B5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06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5FB0B-DF19-4690-9444-DA748BFB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55CF85-D282-4E41-B232-678040105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7ADFF1-BD3F-41AB-A086-DF1F11791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27DF94-A5F9-42FD-B8CA-62F21F2E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9972-7C1E-4F77-B3D0-41A68D4E958F}" type="datetime1">
              <a:rPr lang="fr-FR" smtClean="0"/>
              <a:t>06/03/2024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BB7AFE-804C-47B6-8015-E1D66286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6CF7F8-201F-43CF-95EE-17C078FA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83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4B2C4-F491-4C03-A0F8-EF97418C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4A2208-C3DD-4AA5-8F82-F14081427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FB1A9E-7293-488C-9210-98824EC8F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A566E0-573C-4BC6-BC7B-209BD76E8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2F7FA3-D23D-4346-BD51-2E75344E1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01FB58E-D543-414D-BC5F-13EA82BE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6847-B1BA-48E3-B9CA-0FF0A6758E0A}" type="datetime1">
              <a:rPr lang="fr-FR" smtClean="0"/>
              <a:t>06/03/2024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91AADD-F72C-4023-8E19-846921D2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F53A74-34EC-49EE-A9CC-0B1CD756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84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811CC-BAEB-4DCF-9533-5AF818DD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474CF7-5C93-4E0E-9691-1554054A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7745-68C1-4264-B872-08662773A488}" type="datetime1">
              <a:rPr lang="fr-FR" smtClean="0"/>
              <a:t>06/03/2024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D9BF98-11F2-4C4E-86AD-F2032DBC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ABE7D0-ACC1-4718-9E05-DCAF82BF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01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D95AEE-C5E9-42B9-85D8-831EB9E1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25CC-0F2B-42A3-AED3-B419B383DC79}" type="datetime1">
              <a:rPr lang="fr-FR" smtClean="0"/>
              <a:t>06/03/2024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9E579C-ACD5-48A3-8C45-A59F7CE8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9B2196-529D-4745-AFF7-C3655B64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8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34032-B45C-477F-8049-D192A759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4CB7EE-AED0-41CB-8C13-27A68507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9EA31-EA43-466B-847F-77AA2189B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15B433-CD39-442F-85F9-57505140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84D9-5956-47DC-9DA9-4463CB0AC06F}" type="datetime1">
              <a:rPr lang="fr-FR" smtClean="0"/>
              <a:t>06/03/2024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A2757E-DAE2-4740-B3D6-28D59FF0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5555C2-26A4-4C12-A055-9507083C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01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A5EF4D-6496-42F7-849F-3B91817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024CBD-A0EA-4388-941E-643881079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06848-21B9-4754-A462-B6963C259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8D6BE2-8441-46E8-9E3F-31D0E3F3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5D9A-1397-489B-8CE7-FA4922297F13}" type="datetime1">
              <a:rPr lang="fr-FR" smtClean="0"/>
              <a:t>06/03/2024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0D3F92-3EED-4D12-B392-E73FF02B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FC6CEE-AD90-47FB-B7F8-A22007ED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36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9D5DC3-D544-4668-9B20-EDABF752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A18B45-C924-4E3C-BD28-BED80CA2D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0D3AF1-E397-46D2-BA90-21CA5179D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6B82-2BC4-4F79-A35A-673A6909973D}" type="datetime1">
              <a:rPr lang="fr-FR" smtClean="0"/>
              <a:t>06/03/2024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57DADC-58F0-4193-949E-3F06F82B6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21F7A-4E86-4BAB-B25F-8C80BCD2C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57FA0-B136-4B07-ACEA-84B1BEECE3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182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wmf"/><Relationship Id="rId5" Type="http://schemas.openxmlformats.org/officeDocument/2006/relationships/image" Target="../media/image560.png"/><Relationship Id="rId4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5.png"/><Relationship Id="rId10" Type="http://schemas.openxmlformats.org/officeDocument/2006/relationships/image" Target="../media/image12.wmf"/><Relationship Id="rId19" Type="http://schemas.openxmlformats.org/officeDocument/2006/relationships/image" Target="../media/image18.png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8" Type="http://schemas.openxmlformats.org/officeDocument/2006/relationships/image" Target="../media/image220.png"/><Relationship Id="rId3" Type="http://schemas.openxmlformats.org/officeDocument/2006/relationships/image" Target="../media/image21.png"/><Relationship Id="rId7" Type="http://schemas.openxmlformats.org/officeDocument/2006/relationships/image" Target="../media/image210.pn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240.png"/><Relationship Id="rId4" Type="http://schemas.openxmlformats.org/officeDocument/2006/relationships/image" Target="../media/image22.png"/><Relationship Id="rId14" Type="http://schemas.openxmlformats.org/officeDocument/2006/relationships/image" Target="../media/image28.png"/><Relationship Id="rId9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7ACFC8E-7381-42E9-A007-22F3D7ABD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91" y="5498100"/>
            <a:ext cx="1450789" cy="1450789"/>
          </a:xfrm>
          <a:prstGeom prst="rect">
            <a:avLst/>
          </a:prstGeom>
        </p:spPr>
      </p:pic>
      <p:pic>
        <p:nvPicPr>
          <p:cNvPr id="2050" name="Picture 2" descr="Logo CNRS: histoire et signification | PNG">
            <a:extLst>
              <a:ext uri="{FF2B5EF4-FFF2-40B4-BE49-F238E27FC236}">
                <a16:creationId xmlns:a16="http://schemas.microsoft.com/office/drawing/2014/main" id="{363B4332-2231-402E-8053-FC6643C3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71" y="5764631"/>
            <a:ext cx="1983120" cy="11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D3626F17-0714-4564-B31B-F86ABC7A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283DFC08-3EE2-456A-A51F-53DB7F355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2867025"/>
            <a:ext cx="115031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dirty="0">
                <a:latin typeface="Comic Sans MS" pitchFamily="66" charset="0"/>
              </a:rPr>
              <a:t>Parametric Instability Mitigation in GW detectors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50439DE3-6B17-42B5-BADF-3683D852D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15447"/>
            <a:ext cx="121158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en-US" sz="2000" b="1" dirty="0">
                <a:latin typeface="Comic Sans MS" pitchFamily="66" charset="0"/>
              </a:rPr>
              <a:t>ARTEMIS, Observatoire de Nice</a:t>
            </a:r>
            <a:endParaRPr lang="fr-FR" altLang="en-US" b="1" dirty="0">
              <a:latin typeface="Comic Sans MS" pitchFamily="66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altLang="en-US" u="sng" dirty="0">
                <a:latin typeface="Comic Sans MS" pitchFamily="66" charset="0"/>
              </a:rPr>
              <a:t>Stéphanie </a:t>
            </a:r>
            <a:r>
              <a:rPr lang="fr-FR" altLang="en-US" u="sng" dirty="0" err="1">
                <a:latin typeface="Comic Sans MS" pitchFamily="66" charset="0"/>
              </a:rPr>
              <a:t>Grabielle</a:t>
            </a:r>
            <a:endParaRPr lang="fr-FR" altLang="en-US" u="sng" dirty="0">
              <a:latin typeface="Comic Sans MS" pitchFamily="66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altLang="en-US" dirty="0">
                <a:latin typeface="Comic Sans MS" pitchFamily="66" charset="0"/>
              </a:rPr>
              <a:t> Thomas Harder (former PhD), Remi Soulard, Jean-Pierre Coulon, Margherita Turconi, Walid Chaibi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FB9706F5-AEFD-4F07-8614-E8E906470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454" y="5252476"/>
            <a:ext cx="92968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en-US" sz="2800" b="1" i="1" dirty="0">
                <a:latin typeface="Comic Sans MS" pitchFamily="66" charset="0"/>
              </a:rPr>
              <a:t>Workshop R&amp;D </a:t>
            </a:r>
            <a:r>
              <a:rPr lang="fr-FR" altLang="en-US" sz="2800" b="1" i="1" dirty="0" err="1">
                <a:latin typeface="Comic Sans MS" pitchFamily="66" charset="0"/>
              </a:rPr>
              <a:t>Virgo</a:t>
            </a:r>
            <a:r>
              <a:rPr lang="fr-FR" altLang="en-US" sz="2800" b="1" i="1" dirty="0">
                <a:latin typeface="Comic Sans MS" pitchFamily="66" charset="0"/>
              </a:rPr>
              <a:t>-ET (4-6</a:t>
            </a:r>
            <a:r>
              <a:rPr lang="fr-FR" altLang="en-US" sz="2800" b="1" i="1" baseline="30000" dirty="0">
                <a:latin typeface="Comic Sans MS" pitchFamily="66" charset="0"/>
              </a:rPr>
              <a:t>th</a:t>
            </a:r>
            <a:r>
              <a:rPr lang="fr-FR" altLang="en-US" sz="2800" b="1" i="1" dirty="0">
                <a:latin typeface="Comic Sans MS" pitchFamily="66" charset="0"/>
              </a:rPr>
              <a:t> March 2024)</a:t>
            </a:r>
            <a:endParaRPr lang="fr-FR" altLang="en-US" sz="2400" i="1" dirty="0">
              <a:latin typeface="Comic Sans MS" pitchFamily="66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56D3451-FFC0-4FF9-8292-555661D5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1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E4503C3-5286-46ED-B54D-C6EC35F7D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69" y="0"/>
            <a:ext cx="1903031" cy="1186223"/>
          </a:xfrm>
          <a:prstGeom prst="rect">
            <a:avLst/>
          </a:prstGeom>
        </p:spPr>
      </p:pic>
      <p:pic>
        <p:nvPicPr>
          <p:cNvPr id="9" name="Picture 8" descr="A logo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A9A75FCB-577E-9FBC-7EAA-E75ABFA9E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5" y="6050427"/>
            <a:ext cx="2995268" cy="767740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BA258D-A7B9-481D-9183-72F92525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6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815507E-2FA6-4DDD-9DC5-E03F6F5BE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682" y="462058"/>
            <a:ext cx="3709217" cy="1671117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99F7E15-C522-478C-B311-FAA2D2209006}"/>
              </a:ext>
            </a:extLst>
          </p:cNvPr>
          <p:cNvSpPr txBox="1">
            <a:spLocks/>
          </p:cNvSpPr>
          <p:nvPr/>
        </p:nvSpPr>
        <p:spPr>
          <a:xfrm>
            <a:off x="157699" y="816502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Control via UHD software on </a:t>
            </a:r>
            <a:r>
              <a:rPr lang="en-US" sz="2800" dirty="0" err="1"/>
              <a:t>linux</a:t>
            </a:r>
            <a:r>
              <a:rPr lang="en-US" sz="2800" dirty="0"/>
              <a:t> machine</a:t>
            </a:r>
          </a:p>
          <a:p>
            <a:pPr lvl="1"/>
            <a:r>
              <a:rPr lang="en-US" sz="2800" dirty="0"/>
              <a:t>IQ composition with carrier frequency up to 6GHz </a:t>
            </a:r>
          </a:p>
          <a:p>
            <a:pPr lvl="1"/>
            <a:r>
              <a:rPr lang="en-US" sz="2800" dirty="0"/>
              <a:t>Change of frequencies within ~2-7ns</a:t>
            </a:r>
            <a:endParaRPr lang="fr-FR" sz="28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5D7B194-6C9B-47C1-A5FC-21F376BC8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8"/>
          <a:stretch/>
        </p:blipFill>
        <p:spPr>
          <a:xfrm>
            <a:off x="5481309" y="2409679"/>
            <a:ext cx="6634590" cy="3441558"/>
          </a:xfrm>
          <a:prstGeom prst="rect">
            <a:avLst/>
          </a:prstGeom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BF96723B-08D4-4422-AF78-106A893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10</a:t>
            </a:fld>
            <a:endParaRPr lang="fr-FR" dirty="0"/>
          </a:p>
        </p:txBody>
      </p:sp>
      <p:sp>
        <p:nvSpPr>
          <p:cNvPr id="25" name="ZoneTexte 101">
            <a:extLst>
              <a:ext uri="{FF2B5EF4-FFF2-40B4-BE49-F238E27FC236}">
                <a16:creationId xmlns:a16="http://schemas.microsoft.com/office/drawing/2014/main" id="{6384E85B-755A-4F4A-90BD-125E205E8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5954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Fast and Random access : USRP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DCAD623-C635-471B-96EA-0A7F56BE78DD}"/>
              </a:ext>
            </a:extLst>
          </p:cNvPr>
          <p:cNvCxnSpPr>
            <a:cxnSpLocks/>
          </p:cNvCxnSpPr>
          <p:nvPr/>
        </p:nvCxnSpPr>
        <p:spPr>
          <a:xfrm flipV="1">
            <a:off x="0" y="40241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C6638EBA-D5A8-46CB-8C06-CCA43DD5E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23" y="2861419"/>
            <a:ext cx="5491955" cy="1664964"/>
          </a:xfrm>
          <a:prstGeom prst="rect">
            <a:avLst/>
          </a:prstGeom>
        </p:spPr>
      </p:pic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7C5F74AB-474C-426F-A077-4D0B0CB1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2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438F622-3AD0-477D-A012-9D07AF37CE65}"/>
              </a:ext>
            </a:extLst>
          </p:cNvPr>
          <p:cNvSpPr txBox="1"/>
          <p:nvPr/>
        </p:nvSpPr>
        <p:spPr>
          <a:xfrm>
            <a:off x="11480617" y="3552236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Laser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A18D4B-681F-4F1A-91F1-6817E8DD4B80}"/>
              </a:ext>
            </a:extLst>
          </p:cNvPr>
          <p:cNvSpPr txBox="1"/>
          <p:nvPr/>
        </p:nvSpPr>
        <p:spPr>
          <a:xfrm>
            <a:off x="10927655" y="2272380"/>
            <a:ext cx="12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Collimator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 descr="Une image contenant texte, rouge, périphérique, jauge&#10;&#10;Description générée automatiquement">
            <a:extLst>
              <a:ext uri="{FF2B5EF4-FFF2-40B4-BE49-F238E27FC236}">
                <a16:creationId xmlns:a16="http://schemas.microsoft.com/office/drawing/2014/main" id="{95949A62-2E86-4785-9D80-38ED5487F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2" y="533351"/>
            <a:ext cx="10409095" cy="252594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6159E3-BC54-47E1-9E26-491A8F53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11</a:t>
            </a:fld>
            <a:endParaRPr lang="fr-FR" dirty="0"/>
          </a:p>
        </p:txBody>
      </p:sp>
      <p:sp>
        <p:nvSpPr>
          <p:cNvPr id="27" name="ZoneTexte 101">
            <a:extLst>
              <a:ext uri="{FF2B5EF4-FFF2-40B4-BE49-F238E27FC236}">
                <a16:creationId xmlns:a16="http://schemas.microsoft.com/office/drawing/2014/main" id="{77B09F2C-4D0E-44BD-92AA-650DE0E45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Fast Deflectors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5B298D0-1327-4F32-8EB5-083ECBF50A45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3AD8F85E-209C-4BA5-A25E-368A9D46B351}"/>
              </a:ext>
            </a:extLst>
          </p:cNvPr>
          <p:cNvGrpSpPr/>
          <p:nvPr/>
        </p:nvGrpSpPr>
        <p:grpSpPr>
          <a:xfrm>
            <a:off x="840772" y="2879745"/>
            <a:ext cx="3646107" cy="3518691"/>
            <a:chOff x="840772" y="2879745"/>
            <a:chExt cx="3646107" cy="3518691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38E3272B-762B-4F62-97DD-B6BD36D54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772" y="2879745"/>
              <a:ext cx="3646107" cy="285605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D1388CB8-7498-4411-87C8-E72A33D2C879}"/>
                    </a:ext>
                  </a:extLst>
                </p:cNvPr>
                <p:cNvSpPr txBox="1"/>
                <p:nvPr/>
              </p:nvSpPr>
              <p:spPr>
                <a:xfrm>
                  <a:off x="2179039" y="5797631"/>
                  <a:ext cx="1055865" cy="6008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𝑑𝑖𝑣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𝑑𝑒𝑓</m:t>
                                </m:r>
                              </m:sub>
                            </m:sSub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≃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D1388CB8-7498-4411-87C8-E72A33D2C8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039" y="5797631"/>
                  <a:ext cx="1055865" cy="6008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CC31FC-7A24-4C31-9766-975ECBD4492A}"/>
              </a:ext>
            </a:extLst>
          </p:cNvPr>
          <p:cNvGrpSpPr/>
          <p:nvPr/>
        </p:nvGrpSpPr>
        <p:grpSpPr>
          <a:xfrm>
            <a:off x="5886924" y="3088148"/>
            <a:ext cx="4870672" cy="3025102"/>
            <a:chOff x="5886924" y="2976322"/>
            <a:chExt cx="4870672" cy="30251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EFC65D-87DF-F53E-2DDD-9C6B5E3E7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6924" y="2976322"/>
              <a:ext cx="4870672" cy="2759474"/>
            </a:xfrm>
            <a:prstGeom prst="rect">
              <a:avLst/>
            </a:prstGeom>
          </p:spPr>
        </p:pic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47DCA830-3530-4D16-A6B9-CE6EBE080318}"/>
                </a:ext>
              </a:extLst>
            </p:cNvPr>
            <p:cNvCxnSpPr/>
            <p:nvPr/>
          </p:nvCxnSpPr>
          <p:spPr>
            <a:xfrm>
              <a:off x="7381875" y="5573871"/>
              <a:ext cx="324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26C953D2-FFB5-4963-A653-B65940EDFD0B}"/>
                </a:ext>
              </a:extLst>
            </p:cNvPr>
            <p:cNvSpPr txBox="1"/>
            <p:nvPr/>
          </p:nvSpPr>
          <p:spPr>
            <a:xfrm>
              <a:off x="7144724" y="5632092"/>
              <a:ext cx="798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~50ns</a:t>
              </a:r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3083F562-C36C-4714-BCAE-E20735F06AF5}"/>
              </a:ext>
            </a:extLst>
          </p:cNvPr>
          <p:cNvSpPr txBox="1"/>
          <p:nvPr/>
        </p:nvSpPr>
        <p:spPr>
          <a:xfrm>
            <a:off x="6545473" y="114125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17W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4E0E6B2-043B-4F20-BD6F-4610F55D78FF}"/>
              </a:ext>
            </a:extLst>
          </p:cNvPr>
          <p:cNvSpPr txBox="1"/>
          <p:nvPr/>
        </p:nvSpPr>
        <p:spPr>
          <a:xfrm>
            <a:off x="1836139" y="190304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3,6W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3266E-6153-F251-1D7F-B47DF9572660}"/>
              </a:ext>
            </a:extLst>
          </p:cNvPr>
          <p:cNvSpPr txBox="1"/>
          <p:nvPr/>
        </p:nvSpPr>
        <p:spPr>
          <a:xfrm>
            <a:off x="3974004" y="6175524"/>
            <a:ext cx="6180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T. Harder et al. Optics Express Vol. 31, Issue 2, pp. 1486-1500 (2023)</a:t>
            </a:r>
          </a:p>
        </p:txBody>
      </p:sp>
      <p:sp>
        <p:nvSpPr>
          <p:cNvPr id="19" name="Espace réservé de la date 6">
            <a:extLst>
              <a:ext uri="{FF2B5EF4-FFF2-40B4-BE49-F238E27FC236}">
                <a16:creationId xmlns:a16="http://schemas.microsoft.com/office/drawing/2014/main" id="{B81DA447-6F5B-4B6B-811B-2732AE2C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4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7A88BB-8274-43A3-AD6A-52B0339C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794" y="6356350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12</a:t>
            </a:fld>
            <a:endParaRPr lang="fr-FR" dirty="0"/>
          </a:p>
        </p:txBody>
      </p:sp>
      <p:sp>
        <p:nvSpPr>
          <p:cNvPr id="93" name="ZoneTexte 101">
            <a:extLst>
              <a:ext uri="{FF2B5EF4-FFF2-40B4-BE49-F238E27FC236}">
                <a16:creationId xmlns:a16="http://schemas.microsoft.com/office/drawing/2014/main" id="{6DC2A119-6D5D-4C4A-BAE0-F4ABD7074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6638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>
                <a:solidFill>
                  <a:srgbClr val="0000CC"/>
                </a:solidFill>
              </a:rPr>
              <a:t>First </a:t>
            </a:r>
            <a:r>
              <a:rPr lang="en-US" altLang="en-US" sz="2400" i="1" dirty="0">
                <a:solidFill>
                  <a:srgbClr val="0000CC"/>
                </a:solidFill>
              </a:rPr>
              <a:t>results – Sensitivity and limitations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884967C9-BEBA-4574-858E-752779BDBE31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E4729C05-8D67-4F02-9811-7A9C1DF93C4A}"/>
              </a:ext>
            </a:extLst>
          </p:cNvPr>
          <p:cNvSpPr txBox="1"/>
          <p:nvPr/>
        </p:nvSpPr>
        <p:spPr>
          <a:xfrm>
            <a:off x="233549" y="493768"/>
            <a:ext cx="397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Goal: Measuring a mirror mode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E10ACF-E273-45AA-B7DF-6327CD9A39B2}"/>
              </a:ext>
            </a:extLst>
          </p:cNvPr>
          <p:cNvGrpSpPr/>
          <p:nvPr/>
        </p:nvGrpSpPr>
        <p:grpSpPr>
          <a:xfrm>
            <a:off x="1174849" y="1119660"/>
            <a:ext cx="10050846" cy="4824721"/>
            <a:chOff x="1107308" y="1211381"/>
            <a:chExt cx="10050846" cy="4824721"/>
          </a:xfrm>
        </p:grpSpPr>
        <p:pic>
          <p:nvPicPr>
            <p:cNvPr id="104" name="Image 103">
              <a:extLst>
                <a:ext uri="{FF2B5EF4-FFF2-40B4-BE49-F238E27FC236}">
                  <a16:creationId xmlns:a16="http://schemas.microsoft.com/office/drawing/2014/main" id="{233C90E6-799D-4214-8F33-8E609D5E9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308" y="1773210"/>
              <a:ext cx="9246870" cy="4262892"/>
            </a:xfrm>
            <a:prstGeom prst="rect">
              <a:avLst/>
            </a:prstGeom>
          </p:spPr>
        </p:pic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19DA868-2C7E-4BEC-9D73-3EC5FE1A475A}"/>
                </a:ext>
              </a:extLst>
            </p:cNvPr>
            <p:cNvSpPr/>
            <p:nvPr/>
          </p:nvSpPr>
          <p:spPr>
            <a:xfrm>
              <a:off x="9838401" y="3148902"/>
              <a:ext cx="1319753" cy="21210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8577D99-B610-4888-B296-6D15B7E7FC6E}"/>
                </a:ext>
              </a:extLst>
            </p:cNvPr>
            <p:cNvSpPr/>
            <p:nvPr/>
          </p:nvSpPr>
          <p:spPr>
            <a:xfrm>
              <a:off x="3880661" y="4008838"/>
              <a:ext cx="527901" cy="365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Image 107">
              <a:extLst>
                <a:ext uri="{FF2B5EF4-FFF2-40B4-BE49-F238E27FC236}">
                  <a16:creationId xmlns:a16="http://schemas.microsoft.com/office/drawing/2014/main" id="{E242EB51-CDB8-4088-8B22-C0A0342F3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893598" y="4251427"/>
              <a:ext cx="495300" cy="338663"/>
            </a:xfrm>
            <a:prstGeom prst="rect">
              <a:avLst/>
            </a:prstGeom>
          </p:spPr>
        </p:pic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6A0416EA-5C4D-4C0C-859B-CA61FDE86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7439" y="4008839"/>
              <a:ext cx="346910" cy="169765"/>
            </a:xfrm>
            <a:prstGeom prst="rect">
              <a:avLst/>
            </a:prstGeom>
          </p:spPr>
        </p:pic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642862B-2310-4793-BCC3-C05388926C8C}"/>
                </a:ext>
              </a:extLst>
            </p:cNvPr>
            <p:cNvSpPr/>
            <p:nvPr/>
          </p:nvSpPr>
          <p:spPr>
            <a:xfrm>
              <a:off x="2442210" y="1295369"/>
              <a:ext cx="822960" cy="487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3FAE3B9B-3C1F-4563-B90E-A921F63F0D8A}"/>
                </a:ext>
              </a:extLst>
            </p:cNvPr>
            <p:cNvSpPr txBox="1"/>
            <p:nvPr/>
          </p:nvSpPr>
          <p:spPr>
            <a:xfrm>
              <a:off x="2503170" y="1360357"/>
              <a:ext cx="77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USRP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459D9F47-A0B1-468E-822F-2027755C5AF4}"/>
                </a:ext>
              </a:extLst>
            </p:cNvPr>
            <p:cNvSpPr txBox="1"/>
            <p:nvPr/>
          </p:nvSpPr>
          <p:spPr>
            <a:xfrm>
              <a:off x="3956676" y="1729689"/>
              <a:ext cx="71057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RF-AMP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77FB07BA-CE6A-491E-9C26-3996B70A0AC4}"/>
                </a:ext>
              </a:extLst>
            </p:cNvPr>
            <p:cNvSpPr txBox="1"/>
            <p:nvPr/>
          </p:nvSpPr>
          <p:spPr>
            <a:xfrm>
              <a:off x="1647816" y="1935429"/>
              <a:ext cx="71057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RF-AMP</a:t>
              </a:r>
            </a:p>
          </p:txBody>
        </p:sp>
        <p:cxnSp>
          <p:nvCxnSpPr>
            <p:cNvPr id="114" name="Connecteur : en angle 113">
              <a:extLst>
                <a:ext uri="{FF2B5EF4-FFF2-40B4-BE49-F238E27FC236}">
                  <a16:creationId xmlns:a16="http://schemas.microsoft.com/office/drawing/2014/main" id="{1595C573-E37A-4DF4-8770-8EADA61CDD82}"/>
                </a:ext>
              </a:extLst>
            </p:cNvPr>
            <p:cNvCxnSpPr>
              <a:cxnSpLocks/>
              <a:stCxn id="111" idx="3"/>
              <a:endCxn id="112" idx="0"/>
            </p:cNvCxnSpPr>
            <p:nvPr/>
          </p:nvCxnSpPr>
          <p:spPr>
            <a:xfrm>
              <a:off x="3280410" y="1545023"/>
              <a:ext cx="1031553" cy="18466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 : en angle 114">
              <a:extLst>
                <a:ext uri="{FF2B5EF4-FFF2-40B4-BE49-F238E27FC236}">
                  <a16:creationId xmlns:a16="http://schemas.microsoft.com/office/drawing/2014/main" id="{3811EFCC-9CFD-4F44-B9DE-9C87836D3478}"/>
                </a:ext>
              </a:extLst>
            </p:cNvPr>
            <p:cNvCxnSpPr>
              <a:stCxn id="110" idx="1"/>
              <a:endCxn id="113" idx="0"/>
            </p:cNvCxnSpPr>
            <p:nvPr/>
          </p:nvCxnSpPr>
          <p:spPr>
            <a:xfrm rot="10800000" flipV="1">
              <a:off x="2003104" y="1539209"/>
              <a:ext cx="439107" cy="39622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avec flèche 115">
              <a:extLst>
                <a:ext uri="{FF2B5EF4-FFF2-40B4-BE49-F238E27FC236}">
                  <a16:creationId xmlns:a16="http://schemas.microsoft.com/office/drawing/2014/main" id="{E25A7327-7D5B-41B1-B149-B35805F31521}"/>
                </a:ext>
              </a:extLst>
            </p:cNvPr>
            <p:cNvCxnSpPr>
              <a:stCxn id="112" idx="2"/>
            </p:cNvCxnSpPr>
            <p:nvPr/>
          </p:nvCxnSpPr>
          <p:spPr>
            <a:xfrm flipH="1">
              <a:off x="4310580" y="2006688"/>
              <a:ext cx="1383" cy="5355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>
              <a:extLst>
                <a:ext uri="{FF2B5EF4-FFF2-40B4-BE49-F238E27FC236}">
                  <a16:creationId xmlns:a16="http://schemas.microsoft.com/office/drawing/2014/main" id="{C9263240-8721-4636-883D-2295CC783064}"/>
                </a:ext>
              </a:extLst>
            </p:cNvPr>
            <p:cNvCxnSpPr/>
            <p:nvPr/>
          </p:nvCxnSpPr>
          <p:spPr>
            <a:xfrm>
              <a:off x="2222657" y="2212428"/>
              <a:ext cx="0" cy="672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 : en angle 118">
              <a:extLst>
                <a:ext uri="{FF2B5EF4-FFF2-40B4-BE49-F238E27FC236}">
                  <a16:creationId xmlns:a16="http://schemas.microsoft.com/office/drawing/2014/main" id="{F03CF119-5579-4CFE-BEAC-981E3CE82350}"/>
                </a:ext>
              </a:extLst>
            </p:cNvPr>
            <p:cNvCxnSpPr>
              <a:cxnSpLocks/>
              <a:stCxn id="108" idx="3"/>
            </p:cNvCxnSpPr>
            <p:nvPr/>
          </p:nvCxnSpPr>
          <p:spPr>
            <a:xfrm rot="5400000">
              <a:off x="3550968" y="4862690"/>
              <a:ext cx="784563" cy="396000"/>
            </a:xfrm>
            <a:prstGeom prst="bentConnector3">
              <a:avLst>
                <a:gd name="adj1" fmla="val 10050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 : en angle 119">
              <a:extLst>
                <a:ext uri="{FF2B5EF4-FFF2-40B4-BE49-F238E27FC236}">
                  <a16:creationId xmlns:a16="http://schemas.microsoft.com/office/drawing/2014/main" id="{2424940B-320F-4796-A1E6-B01C57FE7C3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745229" y="5584277"/>
              <a:ext cx="3253740" cy="276998"/>
            </a:xfrm>
            <a:prstGeom prst="bentConnector3">
              <a:avLst>
                <a:gd name="adj1" fmla="val -128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319C4B36-8683-4EB9-ADF5-D0728B986357}"/>
                </a:ext>
              </a:extLst>
            </p:cNvPr>
            <p:cNvGrpSpPr/>
            <p:nvPr/>
          </p:nvGrpSpPr>
          <p:grpSpPr>
            <a:xfrm>
              <a:off x="3257548" y="5275647"/>
              <a:ext cx="487680" cy="510540"/>
              <a:chOff x="3406522" y="5715483"/>
              <a:chExt cx="487680" cy="510540"/>
            </a:xfrm>
          </p:grpSpPr>
          <p:sp>
            <p:nvSpPr>
              <p:cNvPr id="118" name="Triangle isocèle 117">
                <a:extLst>
                  <a:ext uri="{FF2B5EF4-FFF2-40B4-BE49-F238E27FC236}">
                    <a16:creationId xmlns:a16="http://schemas.microsoft.com/office/drawing/2014/main" id="{FEAA6F24-3070-401F-8B8A-B63F052B7758}"/>
                  </a:ext>
                </a:extLst>
              </p:cNvPr>
              <p:cNvSpPr/>
              <p:nvPr/>
            </p:nvSpPr>
            <p:spPr>
              <a:xfrm rot="16200000">
                <a:off x="3395092" y="5726913"/>
                <a:ext cx="510540" cy="48768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8F8C6533-1E07-4594-A368-843BB6F3820A}"/>
                  </a:ext>
                </a:extLst>
              </p:cNvPr>
              <p:cNvCxnSpPr/>
              <p:nvPr/>
            </p:nvCxnSpPr>
            <p:spPr>
              <a:xfrm>
                <a:off x="3627503" y="5970752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Connecteur droit avec flèche 122">
              <a:extLst>
                <a:ext uri="{FF2B5EF4-FFF2-40B4-BE49-F238E27FC236}">
                  <a16:creationId xmlns:a16="http://schemas.microsoft.com/office/drawing/2014/main" id="{5FB5DB25-AFA0-412F-9AF9-4E5F474246E3}"/>
                </a:ext>
              </a:extLst>
            </p:cNvPr>
            <p:cNvCxnSpPr>
              <a:cxnSpLocks/>
              <a:stCxn id="118" idx="0"/>
              <a:endCxn id="122" idx="3"/>
            </p:cNvCxnSpPr>
            <p:nvPr/>
          </p:nvCxnSpPr>
          <p:spPr>
            <a:xfrm flipH="1">
              <a:off x="2503170" y="5530917"/>
              <a:ext cx="7543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 : en angle 123">
              <a:extLst>
                <a:ext uri="{FF2B5EF4-FFF2-40B4-BE49-F238E27FC236}">
                  <a16:creationId xmlns:a16="http://schemas.microsoft.com/office/drawing/2014/main" id="{FC600ECA-976B-4973-B582-A35EF4F0BA4C}"/>
                </a:ext>
              </a:extLst>
            </p:cNvPr>
            <p:cNvCxnSpPr>
              <a:cxnSpLocks/>
              <a:stCxn id="122" idx="0"/>
            </p:cNvCxnSpPr>
            <p:nvPr/>
          </p:nvCxnSpPr>
          <p:spPr>
            <a:xfrm rot="10800000" flipH="1">
              <a:off x="2015490" y="1211381"/>
              <a:ext cx="4350732" cy="4319536"/>
            </a:xfrm>
            <a:prstGeom prst="bentConnector3">
              <a:avLst>
                <a:gd name="adj1" fmla="val -29161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CADEF63A-B031-40C3-89E8-FE8434FF9AB7}"/>
                </a:ext>
              </a:extLst>
            </p:cNvPr>
            <p:cNvGrpSpPr/>
            <p:nvPr/>
          </p:nvGrpSpPr>
          <p:grpSpPr>
            <a:xfrm>
              <a:off x="2015490" y="5275647"/>
              <a:ext cx="487680" cy="510540"/>
              <a:chOff x="2164464" y="5715483"/>
              <a:chExt cx="487680" cy="510540"/>
            </a:xfrm>
          </p:grpSpPr>
          <p:sp>
            <p:nvSpPr>
              <p:cNvPr id="122" name="Triangle isocèle 121">
                <a:extLst>
                  <a:ext uri="{FF2B5EF4-FFF2-40B4-BE49-F238E27FC236}">
                    <a16:creationId xmlns:a16="http://schemas.microsoft.com/office/drawing/2014/main" id="{DECC828F-AC9A-464E-94B2-D722EDBBC269}"/>
                  </a:ext>
                </a:extLst>
              </p:cNvPr>
              <p:cNvSpPr/>
              <p:nvPr/>
            </p:nvSpPr>
            <p:spPr>
              <a:xfrm rot="16200000">
                <a:off x="2153034" y="5726913"/>
                <a:ext cx="510540" cy="48768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Connecteur droit 131">
                <a:extLst>
                  <a:ext uri="{FF2B5EF4-FFF2-40B4-BE49-F238E27FC236}">
                    <a16:creationId xmlns:a16="http://schemas.microsoft.com/office/drawing/2014/main" id="{404D147D-2E7C-4599-8363-2EC150B2F05C}"/>
                  </a:ext>
                </a:extLst>
              </p:cNvPr>
              <p:cNvCxnSpPr/>
              <p:nvPr/>
            </p:nvCxnSpPr>
            <p:spPr>
              <a:xfrm>
                <a:off x="2366072" y="5945969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>
                <a:extLst>
                  <a:ext uri="{FF2B5EF4-FFF2-40B4-BE49-F238E27FC236}">
                    <a16:creationId xmlns:a16="http://schemas.microsoft.com/office/drawing/2014/main" id="{29AF6EDD-DA0D-4EBF-B412-6044B8A568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6794" y="5938349"/>
                <a:ext cx="67153" cy="171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B9C5B312-D5AB-4087-8C64-0C8023FB6512}"/>
                </a:ext>
              </a:extLst>
            </p:cNvPr>
            <p:cNvSpPr txBox="1"/>
            <p:nvPr/>
          </p:nvSpPr>
          <p:spPr>
            <a:xfrm>
              <a:off x="9838401" y="3142340"/>
              <a:ext cx="1031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vacuum</a:t>
              </a:r>
            </a:p>
          </p:txBody>
        </p:sp>
        <p:cxnSp>
          <p:nvCxnSpPr>
            <p:cNvPr id="143" name="Connecteur droit avec flèche 142">
              <a:extLst>
                <a:ext uri="{FF2B5EF4-FFF2-40B4-BE49-F238E27FC236}">
                  <a16:creationId xmlns:a16="http://schemas.microsoft.com/office/drawing/2014/main" id="{94356726-CF76-4F83-9019-F1EFFE859B87}"/>
                </a:ext>
              </a:extLst>
            </p:cNvPr>
            <p:cNvCxnSpPr/>
            <p:nvPr/>
          </p:nvCxnSpPr>
          <p:spPr>
            <a:xfrm flipV="1">
              <a:off x="6913244" y="2135976"/>
              <a:ext cx="0" cy="170637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avec flèche 148">
              <a:extLst>
                <a:ext uri="{FF2B5EF4-FFF2-40B4-BE49-F238E27FC236}">
                  <a16:creationId xmlns:a16="http://schemas.microsoft.com/office/drawing/2014/main" id="{1BAA4021-4530-4EAD-B5AD-C0E99474281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418194" y="2654388"/>
              <a:ext cx="0" cy="170637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48E56A8E-4EC5-4C18-97FD-4915B46F005E}"/>
                </a:ext>
              </a:extLst>
            </p:cNvPr>
            <p:cNvSpPr txBox="1"/>
            <p:nvPr/>
          </p:nvSpPr>
          <p:spPr>
            <a:xfrm>
              <a:off x="6998969" y="2439723"/>
              <a:ext cx="394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C68AE654-0736-47FA-92D6-4D58720B3C37}"/>
                </a:ext>
              </a:extLst>
            </p:cNvPr>
            <p:cNvSpPr txBox="1"/>
            <p:nvPr/>
          </p:nvSpPr>
          <p:spPr>
            <a:xfrm>
              <a:off x="8247748" y="3144784"/>
              <a:ext cx="394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cxnSp>
        <p:nvCxnSpPr>
          <p:cNvPr id="70" name="Connecteur droit avec flèche 115">
            <a:extLst>
              <a:ext uri="{FF2B5EF4-FFF2-40B4-BE49-F238E27FC236}">
                <a16:creationId xmlns:a16="http://schemas.microsoft.com/office/drawing/2014/main" id="{59E30047-49D4-4BFC-B2A9-A8C17B4CBC56}"/>
              </a:ext>
            </a:extLst>
          </p:cNvPr>
          <p:cNvCxnSpPr/>
          <p:nvPr/>
        </p:nvCxnSpPr>
        <p:spPr>
          <a:xfrm flipH="1">
            <a:off x="6423372" y="1116131"/>
            <a:ext cx="1383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e la date 6">
            <a:extLst>
              <a:ext uri="{FF2B5EF4-FFF2-40B4-BE49-F238E27FC236}">
                <a16:creationId xmlns:a16="http://schemas.microsoft.com/office/drawing/2014/main" id="{4F25D00E-4C0E-4E5E-B763-10ED479F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9360BC-8E19-4DE7-A557-3D268BDE08FA}"/>
              </a:ext>
            </a:extLst>
          </p:cNvPr>
          <p:cNvSpPr txBox="1"/>
          <p:nvPr/>
        </p:nvSpPr>
        <p:spPr>
          <a:xfrm>
            <a:off x="5103100" y="723446"/>
            <a:ext cx="2463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267448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7A88BB-8274-43A3-AD6A-52B0339C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794" y="6356350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13</a:t>
            </a:fld>
            <a:endParaRPr lang="fr-FR" dirty="0"/>
          </a:p>
        </p:txBody>
      </p:sp>
      <p:sp>
        <p:nvSpPr>
          <p:cNvPr id="93" name="ZoneTexte 101">
            <a:extLst>
              <a:ext uri="{FF2B5EF4-FFF2-40B4-BE49-F238E27FC236}">
                <a16:creationId xmlns:a16="http://schemas.microsoft.com/office/drawing/2014/main" id="{6DC2A119-6D5D-4C4A-BAE0-F4ABD7074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6638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>
                <a:solidFill>
                  <a:srgbClr val="0000CC"/>
                </a:solidFill>
              </a:rPr>
              <a:t>First </a:t>
            </a:r>
            <a:r>
              <a:rPr lang="en-US" altLang="en-US" sz="2400" i="1" dirty="0">
                <a:solidFill>
                  <a:srgbClr val="0000CC"/>
                </a:solidFill>
              </a:rPr>
              <a:t>results – Sensitivity and limitations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884967C9-BEBA-4574-858E-752779BDBE31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E4729C05-8D67-4F02-9811-7A9C1DF93C4A}"/>
              </a:ext>
            </a:extLst>
          </p:cNvPr>
          <p:cNvSpPr txBox="1"/>
          <p:nvPr/>
        </p:nvSpPr>
        <p:spPr>
          <a:xfrm>
            <a:off x="4763009" y="616184"/>
            <a:ext cx="228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Experimental setup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E10ACF-E273-45AA-B7DF-6327CD9A39B2}"/>
              </a:ext>
            </a:extLst>
          </p:cNvPr>
          <p:cNvGrpSpPr/>
          <p:nvPr/>
        </p:nvGrpSpPr>
        <p:grpSpPr>
          <a:xfrm>
            <a:off x="1174849" y="1119660"/>
            <a:ext cx="10050846" cy="4824721"/>
            <a:chOff x="1107308" y="1211381"/>
            <a:chExt cx="10050846" cy="4824721"/>
          </a:xfrm>
        </p:grpSpPr>
        <p:pic>
          <p:nvPicPr>
            <p:cNvPr id="104" name="Image 103">
              <a:extLst>
                <a:ext uri="{FF2B5EF4-FFF2-40B4-BE49-F238E27FC236}">
                  <a16:creationId xmlns:a16="http://schemas.microsoft.com/office/drawing/2014/main" id="{233C90E6-799D-4214-8F33-8E609D5E9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308" y="1773210"/>
              <a:ext cx="9246870" cy="4262892"/>
            </a:xfrm>
            <a:prstGeom prst="rect">
              <a:avLst/>
            </a:prstGeom>
          </p:spPr>
        </p:pic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19DA868-2C7E-4BEC-9D73-3EC5FE1A475A}"/>
                </a:ext>
              </a:extLst>
            </p:cNvPr>
            <p:cNvSpPr/>
            <p:nvPr/>
          </p:nvSpPr>
          <p:spPr>
            <a:xfrm>
              <a:off x="9838401" y="3148902"/>
              <a:ext cx="1319753" cy="21210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8577D99-B610-4888-B296-6D15B7E7FC6E}"/>
                </a:ext>
              </a:extLst>
            </p:cNvPr>
            <p:cNvSpPr/>
            <p:nvPr/>
          </p:nvSpPr>
          <p:spPr>
            <a:xfrm>
              <a:off x="3880661" y="4008838"/>
              <a:ext cx="527901" cy="365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Image 107">
              <a:extLst>
                <a:ext uri="{FF2B5EF4-FFF2-40B4-BE49-F238E27FC236}">
                  <a16:creationId xmlns:a16="http://schemas.microsoft.com/office/drawing/2014/main" id="{E242EB51-CDB8-4088-8B22-C0A0342F3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893598" y="4251427"/>
              <a:ext cx="495300" cy="338663"/>
            </a:xfrm>
            <a:prstGeom prst="rect">
              <a:avLst/>
            </a:prstGeom>
          </p:spPr>
        </p:pic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6A0416EA-5C4D-4C0C-859B-CA61FDE86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7439" y="4008839"/>
              <a:ext cx="346910" cy="169765"/>
            </a:xfrm>
            <a:prstGeom prst="rect">
              <a:avLst/>
            </a:prstGeom>
          </p:spPr>
        </p:pic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642862B-2310-4793-BCC3-C05388926C8C}"/>
                </a:ext>
              </a:extLst>
            </p:cNvPr>
            <p:cNvSpPr/>
            <p:nvPr/>
          </p:nvSpPr>
          <p:spPr>
            <a:xfrm>
              <a:off x="2442210" y="1295369"/>
              <a:ext cx="822960" cy="487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3FAE3B9B-3C1F-4563-B90E-A921F63F0D8A}"/>
                </a:ext>
              </a:extLst>
            </p:cNvPr>
            <p:cNvSpPr txBox="1"/>
            <p:nvPr/>
          </p:nvSpPr>
          <p:spPr>
            <a:xfrm>
              <a:off x="2503170" y="1360357"/>
              <a:ext cx="77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USRP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459D9F47-A0B1-468E-822F-2027755C5AF4}"/>
                </a:ext>
              </a:extLst>
            </p:cNvPr>
            <p:cNvSpPr txBox="1"/>
            <p:nvPr/>
          </p:nvSpPr>
          <p:spPr>
            <a:xfrm>
              <a:off x="3956676" y="1729689"/>
              <a:ext cx="71057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RF-AMP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77FB07BA-CE6A-491E-9C26-3996B70A0AC4}"/>
                </a:ext>
              </a:extLst>
            </p:cNvPr>
            <p:cNvSpPr txBox="1"/>
            <p:nvPr/>
          </p:nvSpPr>
          <p:spPr>
            <a:xfrm>
              <a:off x="1647816" y="1935429"/>
              <a:ext cx="71057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RF-AMP</a:t>
              </a:r>
            </a:p>
          </p:txBody>
        </p:sp>
        <p:cxnSp>
          <p:nvCxnSpPr>
            <p:cNvPr id="114" name="Connecteur : en angle 113">
              <a:extLst>
                <a:ext uri="{FF2B5EF4-FFF2-40B4-BE49-F238E27FC236}">
                  <a16:creationId xmlns:a16="http://schemas.microsoft.com/office/drawing/2014/main" id="{1595C573-E37A-4DF4-8770-8EADA61CDD82}"/>
                </a:ext>
              </a:extLst>
            </p:cNvPr>
            <p:cNvCxnSpPr>
              <a:cxnSpLocks/>
              <a:stCxn id="111" idx="3"/>
              <a:endCxn id="112" idx="0"/>
            </p:cNvCxnSpPr>
            <p:nvPr/>
          </p:nvCxnSpPr>
          <p:spPr>
            <a:xfrm>
              <a:off x="3280410" y="1545023"/>
              <a:ext cx="1031553" cy="18466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 : en angle 114">
              <a:extLst>
                <a:ext uri="{FF2B5EF4-FFF2-40B4-BE49-F238E27FC236}">
                  <a16:creationId xmlns:a16="http://schemas.microsoft.com/office/drawing/2014/main" id="{3811EFCC-9CFD-4F44-B9DE-9C87836D3478}"/>
                </a:ext>
              </a:extLst>
            </p:cNvPr>
            <p:cNvCxnSpPr>
              <a:stCxn id="110" idx="1"/>
              <a:endCxn id="113" idx="0"/>
            </p:cNvCxnSpPr>
            <p:nvPr/>
          </p:nvCxnSpPr>
          <p:spPr>
            <a:xfrm rot="10800000" flipV="1">
              <a:off x="2003104" y="1539209"/>
              <a:ext cx="439107" cy="39622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avec flèche 115">
              <a:extLst>
                <a:ext uri="{FF2B5EF4-FFF2-40B4-BE49-F238E27FC236}">
                  <a16:creationId xmlns:a16="http://schemas.microsoft.com/office/drawing/2014/main" id="{E25A7327-7D5B-41B1-B149-B35805F31521}"/>
                </a:ext>
              </a:extLst>
            </p:cNvPr>
            <p:cNvCxnSpPr>
              <a:stCxn id="112" idx="2"/>
            </p:cNvCxnSpPr>
            <p:nvPr/>
          </p:nvCxnSpPr>
          <p:spPr>
            <a:xfrm flipH="1">
              <a:off x="4310580" y="2006688"/>
              <a:ext cx="1383" cy="5355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>
              <a:extLst>
                <a:ext uri="{FF2B5EF4-FFF2-40B4-BE49-F238E27FC236}">
                  <a16:creationId xmlns:a16="http://schemas.microsoft.com/office/drawing/2014/main" id="{C9263240-8721-4636-883D-2295CC783064}"/>
                </a:ext>
              </a:extLst>
            </p:cNvPr>
            <p:cNvCxnSpPr/>
            <p:nvPr/>
          </p:nvCxnSpPr>
          <p:spPr>
            <a:xfrm>
              <a:off x="2222657" y="2212428"/>
              <a:ext cx="0" cy="672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 : en angle 118">
              <a:extLst>
                <a:ext uri="{FF2B5EF4-FFF2-40B4-BE49-F238E27FC236}">
                  <a16:creationId xmlns:a16="http://schemas.microsoft.com/office/drawing/2014/main" id="{F03CF119-5579-4CFE-BEAC-981E3CE82350}"/>
                </a:ext>
              </a:extLst>
            </p:cNvPr>
            <p:cNvCxnSpPr>
              <a:cxnSpLocks/>
              <a:stCxn id="108" idx="3"/>
            </p:cNvCxnSpPr>
            <p:nvPr/>
          </p:nvCxnSpPr>
          <p:spPr>
            <a:xfrm rot="5400000">
              <a:off x="3550968" y="4862690"/>
              <a:ext cx="784563" cy="396000"/>
            </a:xfrm>
            <a:prstGeom prst="bentConnector3">
              <a:avLst>
                <a:gd name="adj1" fmla="val 10050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 : en angle 119">
              <a:extLst>
                <a:ext uri="{FF2B5EF4-FFF2-40B4-BE49-F238E27FC236}">
                  <a16:creationId xmlns:a16="http://schemas.microsoft.com/office/drawing/2014/main" id="{2424940B-320F-4796-A1E6-B01C57FE7C3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745229" y="5584277"/>
              <a:ext cx="3253740" cy="276998"/>
            </a:xfrm>
            <a:prstGeom prst="bentConnector3">
              <a:avLst>
                <a:gd name="adj1" fmla="val -128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319C4B36-8683-4EB9-ADF5-D0728B986357}"/>
                </a:ext>
              </a:extLst>
            </p:cNvPr>
            <p:cNvGrpSpPr/>
            <p:nvPr/>
          </p:nvGrpSpPr>
          <p:grpSpPr>
            <a:xfrm>
              <a:off x="3257548" y="5275647"/>
              <a:ext cx="487680" cy="510540"/>
              <a:chOff x="3406522" y="5715483"/>
              <a:chExt cx="487680" cy="510540"/>
            </a:xfrm>
          </p:grpSpPr>
          <p:sp>
            <p:nvSpPr>
              <p:cNvPr id="118" name="Triangle isocèle 117">
                <a:extLst>
                  <a:ext uri="{FF2B5EF4-FFF2-40B4-BE49-F238E27FC236}">
                    <a16:creationId xmlns:a16="http://schemas.microsoft.com/office/drawing/2014/main" id="{FEAA6F24-3070-401F-8B8A-B63F052B7758}"/>
                  </a:ext>
                </a:extLst>
              </p:cNvPr>
              <p:cNvSpPr/>
              <p:nvPr/>
            </p:nvSpPr>
            <p:spPr>
              <a:xfrm rot="16200000">
                <a:off x="3395092" y="5726913"/>
                <a:ext cx="510540" cy="48768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8F8C6533-1E07-4594-A368-843BB6F3820A}"/>
                  </a:ext>
                </a:extLst>
              </p:cNvPr>
              <p:cNvCxnSpPr/>
              <p:nvPr/>
            </p:nvCxnSpPr>
            <p:spPr>
              <a:xfrm>
                <a:off x="3627503" y="5970752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Connecteur droit avec flèche 122">
              <a:extLst>
                <a:ext uri="{FF2B5EF4-FFF2-40B4-BE49-F238E27FC236}">
                  <a16:creationId xmlns:a16="http://schemas.microsoft.com/office/drawing/2014/main" id="{5FB5DB25-AFA0-412F-9AF9-4E5F474246E3}"/>
                </a:ext>
              </a:extLst>
            </p:cNvPr>
            <p:cNvCxnSpPr>
              <a:cxnSpLocks/>
              <a:stCxn id="118" idx="0"/>
              <a:endCxn id="122" idx="3"/>
            </p:cNvCxnSpPr>
            <p:nvPr/>
          </p:nvCxnSpPr>
          <p:spPr>
            <a:xfrm flipH="1">
              <a:off x="2503170" y="5530917"/>
              <a:ext cx="7543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 : en angle 123">
              <a:extLst>
                <a:ext uri="{FF2B5EF4-FFF2-40B4-BE49-F238E27FC236}">
                  <a16:creationId xmlns:a16="http://schemas.microsoft.com/office/drawing/2014/main" id="{FC600ECA-976B-4973-B582-A35EF4F0BA4C}"/>
                </a:ext>
              </a:extLst>
            </p:cNvPr>
            <p:cNvCxnSpPr>
              <a:cxnSpLocks/>
              <a:stCxn id="122" idx="0"/>
            </p:cNvCxnSpPr>
            <p:nvPr/>
          </p:nvCxnSpPr>
          <p:spPr>
            <a:xfrm rot="10800000" flipH="1">
              <a:off x="2015490" y="1211381"/>
              <a:ext cx="4350732" cy="4319536"/>
            </a:xfrm>
            <a:prstGeom prst="bentConnector3">
              <a:avLst>
                <a:gd name="adj1" fmla="val -3157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CADEF63A-B031-40C3-89E8-FE8434FF9AB7}"/>
                </a:ext>
              </a:extLst>
            </p:cNvPr>
            <p:cNvGrpSpPr/>
            <p:nvPr/>
          </p:nvGrpSpPr>
          <p:grpSpPr>
            <a:xfrm>
              <a:off x="2015490" y="5275647"/>
              <a:ext cx="487680" cy="510540"/>
              <a:chOff x="2164464" y="5715483"/>
              <a:chExt cx="487680" cy="510540"/>
            </a:xfrm>
          </p:grpSpPr>
          <p:sp>
            <p:nvSpPr>
              <p:cNvPr id="122" name="Triangle isocèle 121">
                <a:extLst>
                  <a:ext uri="{FF2B5EF4-FFF2-40B4-BE49-F238E27FC236}">
                    <a16:creationId xmlns:a16="http://schemas.microsoft.com/office/drawing/2014/main" id="{DECC828F-AC9A-464E-94B2-D722EDBBC269}"/>
                  </a:ext>
                </a:extLst>
              </p:cNvPr>
              <p:cNvSpPr/>
              <p:nvPr/>
            </p:nvSpPr>
            <p:spPr>
              <a:xfrm rot="16200000">
                <a:off x="2153034" y="5726913"/>
                <a:ext cx="510540" cy="48768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Connecteur droit 131">
                <a:extLst>
                  <a:ext uri="{FF2B5EF4-FFF2-40B4-BE49-F238E27FC236}">
                    <a16:creationId xmlns:a16="http://schemas.microsoft.com/office/drawing/2014/main" id="{404D147D-2E7C-4599-8363-2EC150B2F05C}"/>
                  </a:ext>
                </a:extLst>
              </p:cNvPr>
              <p:cNvCxnSpPr/>
              <p:nvPr/>
            </p:nvCxnSpPr>
            <p:spPr>
              <a:xfrm>
                <a:off x="2366072" y="5945969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>
                <a:extLst>
                  <a:ext uri="{FF2B5EF4-FFF2-40B4-BE49-F238E27FC236}">
                    <a16:creationId xmlns:a16="http://schemas.microsoft.com/office/drawing/2014/main" id="{29AF6EDD-DA0D-4EBF-B412-6044B8A568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6794" y="5938349"/>
                <a:ext cx="67153" cy="171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B9C5B312-D5AB-4087-8C64-0C8023FB6512}"/>
                </a:ext>
              </a:extLst>
            </p:cNvPr>
            <p:cNvSpPr txBox="1"/>
            <p:nvPr/>
          </p:nvSpPr>
          <p:spPr>
            <a:xfrm>
              <a:off x="9838401" y="3142340"/>
              <a:ext cx="1031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vacuum</a:t>
              </a:r>
            </a:p>
          </p:txBody>
        </p:sp>
        <p:cxnSp>
          <p:nvCxnSpPr>
            <p:cNvPr id="143" name="Connecteur droit avec flèche 142">
              <a:extLst>
                <a:ext uri="{FF2B5EF4-FFF2-40B4-BE49-F238E27FC236}">
                  <a16:creationId xmlns:a16="http://schemas.microsoft.com/office/drawing/2014/main" id="{94356726-CF76-4F83-9019-F1EFFE859B87}"/>
                </a:ext>
              </a:extLst>
            </p:cNvPr>
            <p:cNvCxnSpPr/>
            <p:nvPr/>
          </p:nvCxnSpPr>
          <p:spPr>
            <a:xfrm flipV="1">
              <a:off x="6913244" y="2135976"/>
              <a:ext cx="0" cy="170637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avec flèche 148">
              <a:extLst>
                <a:ext uri="{FF2B5EF4-FFF2-40B4-BE49-F238E27FC236}">
                  <a16:creationId xmlns:a16="http://schemas.microsoft.com/office/drawing/2014/main" id="{1BAA4021-4530-4EAD-B5AD-C0E99474281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418194" y="2654388"/>
              <a:ext cx="0" cy="170637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48E56A8E-4EC5-4C18-97FD-4915B46F005E}"/>
                </a:ext>
              </a:extLst>
            </p:cNvPr>
            <p:cNvSpPr txBox="1"/>
            <p:nvPr/>
          </p:nvSpPr>
          <p:spPr>
            <a:xfrm>
              <a:off x="6998969" y="2439723"/>
              <a:ext cx="394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C68AE654-0736-47FA-92D6-4D58720B3C37}"/>
                </a:ext>
              </a:extLst>
            </p:cNvPr>
            <p:cNvSpPr txBox="1"/>
            <p:nvPr/>
          </p:nvSpPr>
          <p:spPr>
            <a:xfrm>
              <a:off x="8247748" y="3144784"/>
              <a:ext cx="394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cxnSp>
        <p:nvCxnSpPr>
          <p:cNvPr id="70" name="Connecteur droit avec flèche 115">
            <a:extLst>
              <a:ext uri="{FF2B5EF4-FFF2-40B4-BE49-F238E27FC236}">
                <a16:creationId xmlns:a16="http://schemas.microsoft.com/office/drawing/2014/main" id="{59E30047-49D4-4BFC-B2A9-A8C17B4CBC56}"/>
              </a:ext>
            </a:extLst>
          </p:cNvPr>
          <p:cNvCxnSpPr/>
          <p:nvPr/>
        </p:nvCxnSpPr>
        <p:spPr>
          <a:xfrm flipH="1">
            <a:off x="6423372" y="1116131"/>
            <a:ext cx="1383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7E33A4FD-0576-4434-8DDC-76386A313F5A}"/>
              </a:ext>
            </a:extLst>
          </p:cNvPr>
          <p:cNvSpPr/>
          <p:nvPr/>
        </p:nvSpPr>
        <p:spPr>
          <a:xfrm rot="19699704">
            <a:off x="4553632" y="4494116"/>
            <a:ext cx="733006" cy="367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64B6E-50A4-445B-BAC2-B29EC4A868C6}"/>
              </a:ext>
            </a:extLst>
          </p:cNvPr>
          <p:cNvSpPr/>
          <p:nvPr/>
        </p:nvSpPr>
        <p:spPr>
          <a:xfrm>
            <a:off x="4775810" y="251046"/>
            <a:ext cx="6072630" cy="5443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e 101">
            <a:extLst>
              <a:ext uri="{FF2B5EF4-FFF2-40B4-BE49-F238E27FC236}">
                <a16:creationId xmlns:a16="http://schemas.microsoft.com/office/drawing/2014/main" id="{F0A164F9-7BE0-4E91-8C00-132D28144E36}"/>
              </a:ext>
            </a:extLst>
          </p:cNvPr>
          <p:cNvGrpSpPr/>
          <p:nvPr/>
        </p:nvGrpSpPr>
        <p:grpSpPr>
          <a:xfrm>
            <a:off x="5563610" y="952249"/>
            <a:ext cx="4450498" cy="4130378"/>
            <a:chOff x="7558902" y="66094"/>
            <a:chExt cx="4450498" cy="4130378"/>
          </a:xfrm>
        </p:grpSpPr>
        <p:grpSp>
          <p:nvGrpSpPr>
            <p:cNvPr id="39" name="Groupe 87">
              <a:extLst>
                <a:ext uri="{FF2B5EF4-FFF2-40B4-BE49-F238E27FC236}">
                  <a16:creationId xmlns:a16="http://schemas.microsoft.com/office/drawing/2014/main" id="{2409BB4B-A94F-4868-9654-97BAAC39F83C}"/>
                </a:ext>
              </a:extLst>
            </p:cNvPr>
            <p:cNvGrpSpPr>
              <a:grpSpLocks/>
            </p:cNvGrpSpPr>
            <p:nvPr/>
          </p:nvGrpSpPr>
          <p:grpSpPr>
            <a:xfrm>
              <a:off x="7558902" y="66094"/>
              <a:ext cx="4450498" cy="4130378"/>
              <a:chOff x="476518" y="-256873"/>
              <a:chExt cx="9889995" cy="9178616"/>
            </a:xfrm>
          </p:grpSpPr>
          <p:pic>
            <p:nvPicPr>
              <p:cNvPr id="44" name="Image 88">
                <a:extLst>
                  <a:ext uri="{FF2B5EF4-FFF2-40B4-BE49-F238E27FC236}">
                    <a16:creationId xmlns:a16="http://schemas.microsoft.com/office/drawing/2014/main" id="{2604393D-6D0C-4701-93D1-622DB4619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609" y="-256873"/>
                <a:ext cx="5009651" cy="3757237"/>
              </a:xfrm>
              <a:prstGeom prst="rect">
                <a:avLst/>
              </a:prstGeom>
            </p:spPr>
          </p:pic>
          <p:pic>
            <p:nvPicPr>
              <p:cNvPr id="45" name="Image 89">
                <a:extLst>
                  <a:ext uri="{FF2B5EF4-FFF2-40B4-BE49-F238E27FC236}">
                    <a16:creationId xmlns:a16="http://schemas.microsoft.com/office/drawing/2014/main" id="{FE286911-D4E1-4B15-9682-60F1809E5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6860" y="-247349"/>
                <a:ext cx="5009653" cy="3757239"/>
              </a:xfrm>
              <a:prstGeom prst="rect">
                <a:avLst/>
              </a:prstGeom>
            </p:spPr>
          </p:pic>
          <p:pic>
            <p:nvPicPr>
              <p:cNvPr id="46" name="Image 90">
                <a:extLst>
                  <a:ext uri="{FF2B5EF4-FFF2-40B4-BE49-F238E27FC236}">
                    <a16:creationId xmlns:a16="http://schemas.microsoft.com/office/drawing/2014/main" id="{2D55D84E-1C1C-482C-A481-7F28DD3B0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518" y="5129578"/>
                <a:ext cx="5009653" cy="3757238"/>
              </a:xfrm>
              <a:prstGeom prst="rect">
                <a:avLst/>
              </a:prstGeom>
            </p:spPr>
          </p:pic>
          <p:pic>
            <p:nvPicPr>
              <p:cNvPr id="47" name="Image 91">
                <a:extLst>
                  <a:ext uri="{FF2B5EF4-FFF2-40B4-BE49-F238E27FC236}">
                    <a16:creationId xmlns:a16="http://schemas.microsoft.com/office/drawing/2014/main" id="{BDD59616-9C70-4C12-AE26-812B8FFBD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296" y="5164505"/>
                <a:ext cx="5009651" cy="3757238"/>
              </a:xfrm>
              <a:prstGeom prst="rect">
                <a:avLst/>
              </a:prstGeom>
            </p:spPr>
          </p:pic>
        </p:grpSp>
        <p:sp>
          <p:nvSpPr>
            <p:cNvPr id="40" name="ZoneTexte 95">
              <a:extLst>
                <a:ext uri="{FF2B5EF4-FFF2-40B4-BE49-F238E27FC236}">
                  <a16:creationId xmlns:a16="http://schemas.microsoft.com/office/drawing/2014/main" id="{D78DEA78-5BB6-4E01-85F3-5E570D0F7059}"/>
                </a:ext>
              </a:extLst>
            </p:cNvPr>
            <p:cNvSpPr txBox="1"/>
            <p:nvPr/>
          </p:nvSpPr>
          <p:spPr>
            <a:xfrm>
              <a:off x="7761382" y="103342"/>
              <a:ext cx="1028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clipping</a:t>
              </a:r>
            </a:p>
          </p:txBody>
        </p:sp>
        <p:sp>
          <p:nvSpPr>
            <p:cNvPr id="41" name="ZoneTexte 96">
              <a:extLst>
                <a:ext uri="{FF2B5EF4-FFF2-40B4-BE49-F238E27FC236}">
                  <a16:creationId xmlns:a16="http://schemas.microsoft.com/office/drawing/2014/main" id="{BB396393-8C2B-4CEF-B3D5-BDCF1B4754BC}"/>
                </a:ext>
              </a:extLst>
            </p:cNvPr>
            <p:cNvSpPr txBox="1"/>
            <p:nvPr/>
          </p:nvSpPr>
          <p:spPr>
            <a:xfrm>
              <a:off x="9974545" y="119059"/>
              <a:ext cx="1997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Spherical aberration</a:t>
              </a:r>
            </a:p>
          </p:txBody>
        </p:sp>
        <p:sp>
          <p:nvSpPr>
            <p:cNvPr id="42" name="ZoneTexte 97">
              <a:extLst>
                <a:ext uri="{FF2B5EF4-FFF2-40B4-BE49-F238E27FC236}">
                  <a16:creationId xmlns:a16="http://schemas.microsoft.com/office/drawing/2014/main" id="{C5100D49-E013-4F3E-8DA2-EB7BDF354B65}"/>
                </a:ext>
              </a:extLst>
            </p:cNvPr>
            <p:cNvSpPr txBox="1"/>
            <p:nvPr/>
          </p:nvSpPr>
          <p:spPr>
            <a:xfrm>
              <a:off x="8727094" y="2123604"/>
              <a:ext cx="2254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solidFill>
                    <a:schemeClr val="accent1"/>
                  </a:solidFill>
                </a:rPr>
                <a:t>12 spots in phase</a:t>
              </a: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E7A01430-0F1A-4EBD-9673-16A69BA73510}"/>
              </a:ext>
            </a:extLst>
          </p:cNvPr>
          <p:cNvSpPr/>
          <p:nvPr/>
        </p:nvSpPr>
        <p:spPr>
          <a:xfrm>
            <a:off x="4784830" y="229092"/>
            <a:ext cx="6072630" cy="55092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A9206A1-0934-49F5-82F6-54E14F4394DB}"/>
              </a:ext>
            </a:extLst>
          </p:cNvPr>
          <p:cNvSpPr/>
          <p:nvPr/>
        </p:nvSpPr>
        <p:spPr>
          <a:xfrm rot="5400000">
            <a:off x="7459486" y="600279"/>
            <a:ext cx="544745" cy="4223216"/>
          </a:xfrm>
          <a:prstGeom prst="rightBrace">
            <a:avLst>
              <a:gd name="adj1" fmla="val 41766"/>
              <a:gd name="adj2" fmla="val 49259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space réservé de la date 6">
            <a:extLst>
              <a:ext uri="{FF2B5EF4-FFF2-40B4-BE49-F238E27FC236}">
                <a16:creationId xmlns:a16="http://schemas.microsoft.com/office/drawing/2014/main" id="{9F618B37-F521-4FC6-913F-8C7C182D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2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7A88BB-8274-43A3-AD6A-52B0339C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794" y="6356350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14</a:t>
            </a:fld>
            <a:endParaRPr lang="fr-FR" dirty="0"/>
          </a:p>
        </p:txBody>
      </p:sp>
      <p:sp>
        <p:nvSpPr>
          <p:cNvPr id="93" name="ZoneTexte 101">
            <a:extLst>
              <a:ext uri="{FF2B5EF4-FFF2-40B4-BE49-F238E27FC236}">
                <a16:creationId xmlns:a16="http://schemas.microsoft.com/office/drawing/2014/main" id="{6DC2A119-6D5D-4C4A-BAE0-F4ABD7074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6638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>
                <a:solidFill>
                  <a:srgbClr val="0000CC"/>
                </a:solidFill>
              </a:rPr>
              <a:t>First </a:t>
            </a:r>
            <a:r>
              <a:rPr lang="en-US" altLang="en-US" sz="2400" i="1" dirty="0">
                <a:solidFill>
                  <a:srgbClr val="0000CC"/>
                </a:solidFill>
              </a:rPr>
              <a:t>results – Sensitivity and limitations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884967C9-BEBA-4574-858E-752779BDBE31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E4729C05-8D67-4F02-9811-7A9C1DF93C4A}"/>
              </a:ext>
            </a:extLst>
          </p:cNvPr>
          <p:cNvSpPr txBox="1"/>
          <p:nvPr/>
        </p:nvSpPr>
        <p:spPr>
          <a:xfrm>
            <a:off x="4025252" y="616184"/>
            <a:ext cx="228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Experimental setup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E10ACF-E273-45AA-B7DF-6327CD9A39B2}"/>
              </a:ext>
            </a:extLst>
          </p:cNvPr>
          <p:cNvGrpSpPr/>
          <p:nvPr/>
        </p:nvGrpSpPr>
        <p:grpSpPr>
          <a:xfrm>
            <a:off x="437092" y="1119660"/>
            <a:ext cx="10050846" cy="4824721"/>
            <a:chOff x="1107308" y="1211381"/>
            <a:chExt cx="10050846" cy="4824721"/>
          </a:xfrm>
        </p:grpSpPr>
        <p:pic>
          <p:nvPicPr>
            <p:cNvPr id="104" name="Image 103">
              <a:extLst>
                <a:ext uri="{FF2B5EF4-FFF2-40B4-BE49-F238E27FC236}">
                  <a16:creationId xmlns:a16="http://schemas.microsoft.com/office/drawing/2014/main" id="{233C90E6-799D-4214-8F33-8E609D5E9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308" y="1773210"/>
              <a:ext cx="9246870" cy="4262892"/>
            </a:xfrm>
            <a:prstGeom prst="rect">
              <a:avLst/>
            </a:prstGeom>
          </p:spPr>
        </p:pic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19DA868-2C7E-4BEC-9D73-3EC5FE1A475A}"/>
                </a:ext>
              </a:extLst>
            </p:cNvPr>
            <p:cNvSpPr/>
            <p:nvPr/>
          </p:nvSpPr>
          <p:spPr>
            <a:xfrm>
              <a:off x="9838401" y="3148902"/>
              <a:ext cx="1319753" cy="21210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8577D99-B610-4888-B296-6D15B7E7FC6E}"/>
                </a:ext>
              </a:extLst>
            </p:cNvPr>
            <p:cNvSpPr/>
            <p:nvPr/>
          </p:nvSpPr>
          <p:spPr>
            <a:xfrm>
              <a:off x="3880661" y="4008838"/>
              <a:ext cx="527901" cy="365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Image 107">
              <a:extLst>
                <a:ext uri="{FF2B5EF4-FFF2-40B4-BE49-F238E27FC236}">
                  <a16:creationId xmlns:a16="http://schemas.microsoft.com/office/drawing/2014/main" id="{E242EB51-CDB8-4088-8B22-C0A0342F3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893598" y="4251427"/>
              <a:ext cx="495300" cy="338663"/>
            </a:xfrm>
            <a:prstGeom prst="rect">
              <a:avLst/>
            </a:prstGeom>
          </p:spPr>
        </p:pic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6A0416EA-5C4D-4C0C-859B-CA61FDE86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7439" y="4008839"/>
              <a:ext cx="346910" cy="169765"/>
            </a:xfrm>
            <a:prstGeom prst="rect">
              <a:avLst/>
            </a:prstGeom>
          </p:spPr>
        </p:pic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642862B-2310-4793-BCC3-C05388926C8C}"/>
                </a:ext>
              </a:extLst>
            </p:cNvPr>
            <p:cNvSpPr/>
            <p:nvPr/>
          </p:nvSpPr>
          <p:spPr>
            <a:xfrm>
              <a:off x="2442210" y="1295369"/>
              <a:ext cx="822960" cy="487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3FAE3B9B-3C1F-4563-B90E-A921F63F0D8A}"/>
                </a:ext>
              </a:extLst>
            </p:cNvPr>
            <p:cNvSpPr txBox="1"/>
            <p:nvPr/>
          </p:nvSpPr>
          <p:spPr>
            <a:xfrm>
              <a:off x="2503170" y="1360357"/>
              <a:ext cx="77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USRP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459D9F47-A0B1-468E-822F-2027755C5AF4}"/>
                </a:ext>
              </a:extLst>
            </p:cNvPr>
            <p:cNvSpPr txBox="1"/>
            <p:nvPr/>
          </p:nvSpPr>
          <p:spPr>
            <a:xfrm>
              <a:off x="3956676" y="1729689"/>
              <a:ext cx="71057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RF-AMP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77FB07BA-CE6A-491E-9C26-3996B70A0AC4}"/>
                </a:ext>
              </a:extLst>
            </p:cNvPr>
            <p:cNvSpPr txBox="1"/>
            <p:nvPr/>
          </p:nvSpPr>
          <p:spPr>
            <a:xfrm>
              <a:off x="1647816" y="1935429"/>
              <a:ext cx="71057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RF-AMP</a:t>
              </a:r>
            </a:p>
          </p:txBody>
        </p:sp>
        <p:cxnSp>
          <p:nvCxnSpPr>
            <p:cNvPr id="114" name="Connecteur : en angle 113">
              <a:extLst>
                <a:ext uri="{FF2B5EF4-FFF2-40B4-BE49-F238E27FC236}">
                  <a16:creationId xmlns:a16="http://schemas.microsoft.com/office/drawing/2014/main" id="{1595C573-E37A-4DF4-8770-8EADA61CDD82}"/>
                </a:ext>
              </a:extLst>
            </p:cNvPr>
            <p:cNvCxnSpPr>
              <a:cxnSpLocks/>
              <a:stCxn id="111" idx="3"/>
              <a:endCxn id="112" idx="0"/>
            </p:cNvCxnSpPr>
            <p:nvPr/>
          </p:nvCxnSpPr>
          <p:spPr>
            <a:xfrm>
              <a:off x="3280410" y="1545023"/>
              <a:ext cx="1031553" cy="18466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 : en angle 114">
              <a:extLst>
                <a:ext uri="{FF2B5EF4-FFF2-40B4-BE49-F238E27FC236}">
                  <a16:creationId xmlns:a16="http://schemas.microsoft.com/office/drawing/2014/main" id="{3811EFCC-9CFD-4F44-B9DE-9C87836D3478}"/>
                </a:ext>
              </a:extLst>
            </p:cNvPr>
            <p:cNvCxnSpPr>
              <a:stCxn id="110" idx="1"/>
              <a:endCxn id="113" idx="0"/>
            </p:cNvCxnSpPr>
            <p:nvPr/>
          </p:nvCxnSpPr>
          <p:spPr>
            <a:xfrm rot="10800000" flipV="1">
              <a:off x="2003104" y="1539209"/>
              <a:ext cx="439107" cy="39622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avec flèche 115">
              <a:extLst>
                <a:ext uri="{FF2B5EF4-FFF2-40B4-BE49-F238E27FC236}">
                  <a16:creationId xmlns:a16="http://schemas.microsoft.com/office/drawing/2014/main" id="{E25A7327-7D5B-41B1-B149-B35805F31521}"/>
                </a:ext>
              </a:extLst>
            </p:cNvPr>
            <p:cNvCxnSpPr>
              <a:stCxn id="112" idx="2"/>
            </p:cNvCxnSpPr>
            <p:nvPr/>
          </p:nvCxnSpPr>
          <p:spPr>
            <a:xfrm flipH="1">
              <a:off x="4310580" y="2006688"/>
              <a:ext cx="1383" cy="5355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>
              <a:extLst>
                <a:ext uri="{FF2B5EF4-FFF2-40B4-BE49-F238E27FC236}">
                  <a16:creationId xmlns:a16="http://schemas.microsoft.com/office/drawing/2014/main" id="{C9263240-8721-4636-883D-2295CC783064}"/>
                </a:ext>
              </a:extLst>
            </p:cNvPr>
            <p:cNvCxnSpPr/>
            <p:nvPr/>
          </p:nvCxnSpPr>
          <p:spPr>
            <a:xfrm>
              <a:off x="2222657" y="2212428"/>
              <a:ext cx="0" cy="672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 : en angle 118">
              <a:extLst>
                <a:ext uri="{FF2B5EF4-FFF2-40B4-BE49-F238E27FC236}">
                  <a16:creationId xmlns:a16="http://schemas.microsoft.com/office/drawing/2014/main" id="{F03CF119-5579-4CFE-BEAC-981E3CE82350}"/>
                </a:ext>
              </a:extLst>
            </p:cNvPr>
            <p:cNvCxnSpPr>
              <a:cxnSpLocks/>
              <a:stCxn id="108" idx="3"/>
            </p:cNvCxnSpPr>
            <p:nvPr/>
          </p:nvCxnSpPr>
          <p:spPr>
            <a:xfrm rot="5400000">
              <a:off x="3550968" y="4862690"/>
              <a:ext cx="784563" cy="396000"/>
            </a:xfrm>
            <a:prstGeom prst="bentConnector3">
              <a:avLst>
                <a:gd name="adj1" fmla="val 10050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 : en angle 119">
              <a:extLst>
                <a:ext uri="{FF2B5EF4-FFF2-40B4-BE49-F238E27FC236}">
                  <a16:creationId xmlns:a16="http://schemas.microsoft.com/office/drawing/2014/main" id="{2424940B-320F-4796-A1E6-B01C57FE7C3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745229" y="5584277"/>
              <a:ext cx="3253740" cy="276998"/>
            </a:xfrm>
            <a:prstGeom prst="bentConnector3">
              <a:avLst>
                <a:gd name="adj1" fmla="val -99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319C4B36-8683-4EB9-ADF5-D0728B986357}"/>
                </a:ext>
              </a:extLst>
            </p:cNvPr>
            <p:cNvGrpSpPr/>
            <p:nvPr/>
          </p:nvGrpSpPr>
          <p:grpSpPr>
            <a:xfrm>
              <a:off x="3257548" y="5275647"/>
              <a:ext cx="487680" cy="510540"/>
              <a:chOff x="3406522" y="5715483"/>
              <a:chExt cx="487680" cy="510540"/>
            </a:xfrm>
          </p:grpSpPr>
          <p:sp>
            <p:nvSpPr>
              <p:cNvPr id="118" name="Triangle isocèle 117">
                <a:extLst>
                  <a:ext uri="{FF2B5EF4-FFF2-40B4-BE49-F238E27FC236}">
                    <a16:creationId xmlns:a16="http://schemas.microsoft.com/office/drawing/2014/main" id="{FEAA6F24-3070-401F-8B8A-B63F052B7758}"/>
                  </a:ext>
                </a:extLst>
              </p:cNvPr>
              <p:cNvSpPr/>
              <p:nvPr/>
            </p:nvSpPr>
            <p:spPr>
              <a:xfrm rot="16200000">
                <a:off x="3395092" y="5726913"/>
                <a:ext cx="510540" cy="48768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8F8C6533-1E07-4594-A368-843BB6F3820A}"/>
                  </a:ext>
                </a:extLst>
              </p:cNvPr>
              <p:cNvCxnSpPr/>
              <p:nvPr/>
            </p:nvCxnSpPr>
            <p:spPr>
              <a:xfrm>
                <a:off x="3627503" y="5970752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Connecteur droit avec flèche 122">
              <a:extLst>
                <a:ext uri="{FF2B5EF4-FFF2-40B4-BE49-F238E27FC236}">
                  <a16:creationId xmlns:a16="http://schemas.microsoft.com/office/drawing/2014/main" id="{5FB5DB25-AFA0-412F-9AF9-4E5F474246E3}"/>
                </a:ext>
              </a:extLst>
            </p:cNvPr>
            <p:cNvCxnSpPr>
              <a:cxnSpLocks/>
              <a:stCxn id="118" idx="0"/>
              <a:endCxn id="122" idx="3"/>
            </p:cNvCxnSpPr>
            <p:nvPr/>
          </p:nvCxnSpPr>
          <p:spPr>
            <a:xfrm flipH="1">
              <a:off x="2503170" y="5530917"/>
              <a:ext cx="7543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 : en angle 123">
              <a:extLst>
                <a:ext uri="{FF2B5EF4-FFF2-40B4-BE49-F238E27FC236}">
                  <a16:creationId xmlns:a16="http://schemas.microsoft.com/office/drawing/2014/main" id="{FC600ECA-976B-4973-B582-A35EF4F0BA4C}"/>
                </a:ext>
              </a:extLst>
            </p:cNvPr>
            <p:cNvCxnSpPr>
              <a:cxnSpLocks/>
              <a:stCxn id="122" idx="0"/>
            </p:cNvCxnSpPr>
            <p:nvPr/>
          </p:nvCxnSpPr>
          <p:spPr>
            <a:xfrm rot="10800000" flipH="1">
              <a:off x="2015490" y="1211381"/>
              <a:ext cx="4350732" cy="4319536"/>
            </a:xfrm>
            <a:prstGeom prst="bentConnector3">
              <a:avLst>
                <a:gd name="adj1" fmla="val -2368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CADEF63A-B031-40C3-89E8-FE8434FF9AB7}"/>
                </a:ext>
              </a:extLst>
            </p:cNvPr>
            <p:cNvGrpSpPr/>
            <p:nvPr/>
          </p:nvGrpSpPr>
          <p:grpSpPr>
            <a:xfrm>
              <a:off x="2015490" y="5275647"/>
              <a:ext cx="487680" cy="510540"/>
              <a:chOff x="2164464" y="5715483"/>
              <a:chExt cx="487680" cy="510540"/>
            </a:xfrm>
          </p:grpSpPr>
          <p:sp>
            <p:nvSpPr>
              <p:cNvPr id="122" name="Triangle isocèle 121">
                <a:extLst>
                  <a:ext uri="{FF2B5EF4-FFF2-40B4-BE49-F238E27FC236}">
                    <a16:creationId xmlns:a16="http://schemas.microsoft.com/office/drawing/2014/main" id="{DECC828F-AC9A-464E-94B2-D722EDBBC269}"/>
                  </a:ext>
                </a:extLst>
              </p:cNvPr>
              <p:cNvSpPr/>
              <p:nvPr/>
            </p:nvSpPr>
            <p:spPr>
              <a:xfrm rot="16200000">
                <a:off x="2153034" y="5726913"/>
                <a:ext cx="510540" cy="48768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Connecteur droit 131">
                <a:extLst>
                  <a:ext uri="{FF2B5EF4-FFF2-40B4-BE49-F238E27FC236}">
                    <a16:creationId xmlns:a16="http://schemas.microsoft.com/office/drawing/2014/main" id="{404D147D-2E7C-4599-8363-2EC150B2F05C}"/>
                  </a:ext>
                </a:extLst>
              </p:cNvPr>
              <p:cNvCxnSpPr/>
              <p:nvPr/>
            </p:nvCxnSpPr>
            <p:spPr>
              <a:xfrm>
                <a:off x="2366072" y="5945969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>
                <a:extLst>
                  <a:ext uri="{FF2B5EF4-FFF2-40B4-BE49-F238E27FC236}">
                    <a16:creationId xmlns:a16="http://schemas.microsoft.com/office/drawing/2014/main" id="{29AF6EDD-DA0D-4EBF-B412-6044B8A568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6794" y="5938349"/>
                <a:ext cx="67153" cy="171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B9C5B312-D5AB-4087-8C64-0C8023FB6512}"/>
                </a:ext>
              </a:extLst>
            </p:cNvPr>
            <p:cNvSpPr txBox="1"/>
            <p:nvPr/>
          </p:nvSpPr>
          <p:spPr>
            <a:xfrm>
              <a:off x="9838401" y="3142340"/>
              <a:ext cx="1031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vacuum</a:t>
              </a:r>
            </a:p>
          </p:txBody>
        </p:sp>
        <p:cxnSp>
          <p:nvCxnSpPr>
            <p:cNvPr id="143" name="Connecteur droit avec flèche 142">
              <a:extLst>
                <a:ext uri="{FF2B5EF4-FFF2-40B4-BE49-F238E27FC236}">
                  <a16:creationId xmlns:a16="http://schemas.microsoft.com/office/drawing/2014/main" id="{94356726-CF76-4F83-9019-F1EFFE859B87}"/>
                </a:ext>
              </a:extLst>
            </p:cNvPr>
            <p:cNvCxnSpPr/>
            <p:nvPr/>
          </p:nvCxnSpPr>
          <p:spPr>
            <a:xfrm flipV="1">
              <a:off x="6913244" y="2135976"/>
              <a:ext cx="0" cy="170637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avec flèche 148">
              <a:extLst>
                <a:ext uri="{FF2B5EF4-FFF2-40B4-BE49-F238E27FC236}">
                  <a16:creationId xmlns:a16="http://schemas.microsoft.com/office/drawing/2014/main" id="{1BAA4021-4530-4EAD-B5AD-C0E99474281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418194" y="2654388"/>
              <a:ext cx="0" cy="170637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48E56A8E-4EC5-4C18-97FD-4915B46F005E}"/>
                </a:ext>
              </a:extLst>
            </p:cNvPr>
            <p:cNvSpPr txBox="1"/>
            <p:nvPr/>
          </p:nvSpPr>
          <p:spPr>
            <a:xfrm>
              <a:off x="6998969" y="2439723"/>
              <a:ext cx="394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C68AE654-0736-47FA-92D6-4D58720B3C37}"/>
                </a:ext>
              </a:extLst>
            </p:cNvPr>
            <p:cNvSpPr txBox="1"/>
            <p:nvPr/>
          </p:nvSpPr>
          <p:spPr>
            <a:xfrm>
              <a:off x="8247748" y="3144784"/>
              <a:ext cx="394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cxnSp>
        <p:nvCxnSpPr>
          <p:cNvPr id="70" name="Connecteur droit avec flèche 115">
            <a:extLst>
              <a:ext uri="{FF2B5EF4-FFF2-40B4-BE49-F238E27FC236}">
                <a16:creationId xmlns:a16="http://schemas.microsoft.com/office/drawing/2014/main" id="{59E30047-49D4-4BFC-B2A9-A8C17B4CBC56}"/>
              </a:ext>
            </a:extLst>
          </p:cNvPr>
          <p:cNvCxnSpPr/>
          <p:nvPr/>
        </p:nvCxnSpPr>
        <p:spPr>
          <a:xfrm flipH="1">
            <a:off x="5689947" y="1116131"/>
            <a:ext cx="1383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èche : droite 99">
            <a:extLst>
              <a:ext uri="{FF2B5EF4-FFF2-40B4-BE49-F238E27FC236}">
                <a16:creationId xmlns:a16="http://schemas.microsoft.com/office/drawing/2014/main" id="{55364E85-741E-4526-A93B-822521D5BE0C}"/>
              </a:ext>
            </a:extLst>
          </p:cNvPr>
          <p:cNvSpPr/>
          <p:nvPr/>
        </p:nvSpPr>
        <p:spPr>
          <a:xfrm>
            <a:off x="6894790" y="1505329"/>
            <a:ext cx="481198" cy="265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98">
                <a:extLst>
                  <a:ext uri="{FF2B5EF4-FFF2-40B4-BE49-F238E27FC236}">
                    <a16:creationId xmlns:a16="http://schemas.microsoft.com/office/drawing/2014/main" id="{8F1F748E-D162-4F13-AA7B-1A3FD0554092}"/>
                  </a:ext>
                </a:extLst>
              </p:cNvPr>
              <p:cNvSpPr txBox="1"/>
              <p:nvPr/>
            </p:nvSpPr>
            <p:spPr>
              <a:xfrm>
                <a:off x="7521027" y="1011707"/>
                <a:ext cx="4461601" cy="12786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Sensitivity @ 30kHz: 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- measurement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𝑯𝒛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- Theory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sup>
                    </m:sSup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𝑯𝒛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 (shot noise)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- Thermal peak Q=10</a:t>
                </a:r>
                <a:r>
                  <a:rPr lang="en-US" b="1" baseline="30000" dirty="0">
                    <a:solidFill>
                      <a:schemeClr val="accent1"/>
                    </a:solidFill>
                  </a:rPr>
                  <a:t>6</a:t>
                </a:r>
                <a:r>
                  <a:rPr lang="en-US" b="1" dirty="0">
                    <a:solidFill>
                      <a:schemeClr val="accent1"/>
                    </a:solidFill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sup>
                    </m:sSup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𝑯𝒛</m:t>
                        </m:r>
                      </m:e>
                    </m:rad>
                  </m:oMath>
                </a14:m>
                <a:endParaRPr lang="en-US" b="1" baseline="30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ZoneTexte 98">
                <a:extLst>
                  <a:ext uri="{FF2B5EF4-FFF2-40B4-BE49-F238E27FC236}">
                    <a16:creationId xmlns:a16="http://schemas.microsoft.com/office/drawing/2014/main" id="{8F1F748E-D162-4F13-AA7B-1A3FD0554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027" y="1011707"/>
                <a:ext cx="4461601" cy="1278620"/>
              </a:xfrm>
              <a:prstGeom prst="rect">
                <a:avLst/>
              </a:prstGeom>
              <a:blipFill>
                <a:blip r:embed="rId6"/>
                <a:stretch>
                  <a:fillRect l="-950" t="-1860" b="-5116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Espace réservé de la date 6">
            <a:extLst>
              <a:ext uri="{FF2B5EF4-FFF2-40B4-BE49-F238E27FC236}">
                <a16:creationId xmlns:a16="http://schemas.microsoft.com/office/drawing/2014/main" id="{76002B9E-C957-4757-8847-9F2D328A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7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6CF46-49EF-479D-8DCB-8B5744B0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15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F3D79E-EE5F-4EF1-A9C6-7D86A6A2270B}"/>
              </a:ext>
            </a:extLst>
          </p:cNvPr>
          <p:cNvCxnSpPr>
            <a:cxnSpLocks/>
          </p:cNvCxnSpPr>
          <p:nvPr/>
        </p:nvCxnSpPr>
        <p:spPr>
          <a:xfrm flipV="1">
            <a:off x="-66675" y="583389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01">
            <a:extLst>
              <a:ext uri="{FF2B5EF4-FFF2-40B4-BE49-F238E27FC236}">
                <a16:creationId xmlns:a16="http://schemas.microsoft.com/office/drawing/2014/main" id="{C66F64F2-759C-A823-C80F-845835D5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886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 err="1">
                <a:solidFill>
                  <a:srgbClr val="0000CC"/>
                </a:solidFill>
              </a:rPr>
              <a:t>Current</a:t>
            </a:r>
            <a:r>
              <a:rPr lang="fr-FR" altLang="en-US" sz="2400" i="1" dirty="0">
                <a:solidFill>
                  <a:srgbClr val="0000CC"/>
                </a:solidFill>
              </a:rPr>
              <a:t> </a:t>
            </a:r>
            <a:r>
              <a:rPr lang="fr-FR" altLang="en-US" sz="2400" i="1" dirty="0" err="1">
                <a:solidFill>
                  <a:srgbClr val="0000CC"/>
                </a:solidFill>
              </a:rPr>
              <a:t>experiment</a:t>
            </a:r>
            <a:r>
              <a:rPr lang="fr-FR" altLang="en-US" sz="2400" i="1" dirty="0">
                <a:solidFill>
                  <a:srgbClr val="0000CC"/>
                </a:solidFill>
              </a:rPr>
              <a:t>: </a:t>
            </a:r>
            <a:r>
              <a:rPr lang="fr-FR" altLang="en-US" sz="2400" i="1" dirty="0" err="1">
                <a:solidFill>
                  <a:srgbClr val="0000CC"/>
                </a:solidFill>
              </a:rPr>
              <a:t>measurement</a:t>
            </a:r>
            <a:r>
              <a:rPr lang="fr-FR" altLang="en-US" sz="2400" i="1" dirty="0">
                <a:solidFill>
                  <a:srgbClr val="0000CC"/>
                </a:solidFill>
              </a:rPr>
              <a:t> </a:t>
            </a:r>
            <a:r>
              <a:rPr lang="fr-FR" altLang="en-US" sz="2400" i="1" dirty="0" err="1">
                <a:solidFill>
                  <a:srgbClr val="0000CC"/>
                </a:solidFill>
              </a:rPr>
              <a:t>sensitivity</a:t>
            </a:r>
            <a:r>
              <a:rPr lang="fr-FR" altLang="en-US" sz="2400" i="1" dirty="0">
                <a:solidFill>
                  <a:srgbClr val="0000CC"/>
                </a:solidFill>
              </a:rPr>
              <a:t> </a:t>
            </a:r>
            <a:r>
              <a:rPr lang="fr-FR" altLang="en-US" sz="2400" i="1" dirty="0" err="1">
                <a:solidFill>
                  <a:srgbClr val="0000CC"/>
                </a:solidFill>
              </a:rPr>
              <a:t>improvement</a:t>
            </a:r>
            <a:endParaRPr lang="en-US" altLang="en-US" sz="2400" i="1" dirty="0">
              <a:solidFill>
                <a:srgbClr val="0000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42005-5DFA-4E67-863E-537BD84AE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7" r="6683" b="4154"/>
          <a:stretch/>
        </p:blipFill>
        <p:spPr>
          <a:xfrm>
            <a:off x="76200" y="640241"/>
            <a:ext cx="6238875" cy="3956270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E266FA6-8C70-4E37-8B95-BED3B29C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6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07E3A4-469D-4CEB-94A0-704197C25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r="7221"/>
          <a:stretch/>
        </p:blipFill>
        <p:spPr>
          <a:xfrm>
            <a:off x="6353176" y="1141296"/>
            <a:ext cx="5772150" cy="318298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6CF46-49EF-479D-8DCB-8B5744B0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16</a:t>
            </a:fld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F3D79E-EE5F-4EF1-A9C6-7D86A6A2270B}"/>
              </a:ext>
            </a:extLst>
          </p:cNvPr>
          <p:cNvCxnSpPr>
            <a:cxnSpLocks/>
          </p:cNvCxnSpPr>
          <p:nvPr/>
        </p:nvCxnSpPr>
        <p:spPr>
          <a:xfrm flipV="1">
            <a:off x="-66675" y="583389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01">
            <a:extLst>
              <a:ext uri="{FF2B5EF4-FFF2-40B4-BE49-F238E27FC236}">
                <a16:creationId xmlns:a16="http://schemas.microsoft.com/office/drawing/2014/main" id="{C66F64F2-759C-A823-C80F-845835D5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886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altLang="en-US" sz="2400" i="1" dirty="0" err="1">
                <a:solidFill>
                  <a:srgbClr val="0000CC"/>
                </a:solidFill>
              </a:rPr>
              <a:t>Current</a:t>
            </a:r>
            <a:r>
              <a:rPr lang="fr-FR" altLang="en-US" sz="2400" i="1" dirty="0">
                <a:solidFill>
                  <a:srgbClr val="0000CC"/>
                </a:solidFill>
              </a:rPr>
              <a:t> </a:t>
            </a:r>
            <a:r>
              <a:rPr lang="fr-FR" altLang="en-US" sz="2400" i="1" dirty="0" err="1">
                <a:solidFill>
                  <a:srgbClr val="0000CC"/>
                </a:solidFill>
              </a:rPr>
              <a:t>experiment</a:t>
            </a:r>
            <a:r>
              <a:rPr lang="fr-FR" altLang="en-US" sz="2400" i="1" dirty="0">
                <a:solidFill>
                  <a:srgbClr val="0000CC"/>
                </a:solidFill>
              </a:rPr>
              <a:t>: </a:t>
            </a:r>
            <a:r>
              <a:rPr lang="fr-FR" altLang="en-US" sz="2400" i="1" dirty="0" err="1">
                <a:solidFill>
                  <a:srgbClr val="0000CC"/>
                </a:solidFill>
              </a:rPr>
              <a:t>measurement</a:t>
            </a:r>
            <a:r>
              <a:rPr lang="fr-FR" altLang="en-US" sz="2400" i="1" dirty="0">
                <a:solidFill>
                  <a:srgbClr val="0000CC"/>
                </a:solidFill>
              </a:rPr>
              <a:t> </a:t>
            </a:r>
            <a:r>
              <a:rPr lang="fr-FR" altLang="en-US" sz="2400" i="1" dirty="0" err="1">
                <a:solidFill>
                  <a:srgbClr val="0000CC"/>
                </a:solidFill>
              </a:rPr>
              <a:t>sensitivity</a:t>
            </a:r>
            <a:r>
              <a:rPr lang="fr-FR" altLang="en-US" sz="2400" i="1" dirty="0">
                <a:solidFill>
                  <a:srgbClr val="0000CC"/>
                </a:solidFill>
              </a:rPr>
              <a:t> </a:t>
            </a:r>
            <a:r>
              <a:rPr lang="fr-FR" altLang="en-US" sz="2400" i="1" dirty="0" err="1">
                <a:solidFill>
                  <a:srgbClr val="0000CC"/>
                </a:solidFill>
              </a:rPr>
              <a:t>improvement</a:t>
            </a:r>
            <a:endParaRPr lang="en-US" altLang="en-US" sz="2400" i="1" dirty="0">
              <a:solidFill>
                <a:srgbClr val="0000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42005-5DFA-4E67-863E-537BD84AE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7" r="6683" b="4154"/>
          <a:stretch/>
        </p:blipFill>
        <p:spPr>
          <a:xfrm>
            <a:off x="76200" y="640241"/>
            <a:ext cx="6238875" cy="395627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8B66EE0-5ED7-4987-9936-B6BFA0FA98A2}"/>
              </a:ext>
            </a:extLst>
          </p:cNvPr>
          <p:cNvSpPr/>
          <p:nvPr/>
        </p:nvSpPr>
        <p:spPr>
          <a:xfrm>
            <a:off x="2038350" y="5342693"/>
            <a:ext cx="647700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F5B9EB-19F4-44B0-BDCB-24E4ED195AB1}"/>
                  </a:ext>
                </a:extLst>
              </p:cNvPr>
              <p:cNvSpPr txBox="1"/>
              <p:nvPr/>
            </p:nvSpPr>
            <p:spPr>
              <a:xfrm>
                <a:off x="2900362" y="5037493"/>
                <a:ext cx="6463629" cy="97552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&gt;34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fr-FR" dirty="0"/>
                  <a:t>:</a:t>
                </a:r>
              </a:p>
              <a:p>
                <a:r>
                  <a:rPr lang="fr-FR" dirty="0" err="1"/>
                  <a:t>Measurement</a:t>
                </a:r>
                <a:r>
                  <a:rPr lang="fr-FR" dirty="0"/>
                  <a:t> </a:t>
                </a:r>
                <a:r>
                  <a:rPr lang="fr-FR" dirty="0" err="1"/>
                  <a:t>sensitivity</a:t>
                </a:r>
                <a:r>
                  <a:rPr lang="fr-FR" dirty="0"/>
                  <a:t> </a:t>
                </a:r>
                <a:r>
                  <a:rPr lang="fr-FR" dirty="0" err="1"/>
                  <a:t>improved</a:t>
                </a:r>
                <a:r>
                  <a:rPr lang="fr-FR" dirty="0"/>
                  <a:t> by a factor 50: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endParaRPr lang="fr-FR" dirty="0"/>
              </a:p>
              <a:p>
                <a:r>
                  <a:rPr lang="en-US" dirty="0"/>
                  <a:t>Shot noise:</a:t>
                </a:r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6×10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F5B9EB-19F4-44B0-BDCB-24E4ED195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362" y="5037493"/>
                <a:ext cx="6463629" cy="975523"/>
              </a:xfrm>
              <a:prstGeom prst="rect">
                <a:avLst/>
              </a:prstGeom>
              <a:blipFill>
                <a:blip r:embed="rId4"/>
                <a:stretch>
                  <a:fillRect l="-657" t="-1818" b="-7273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259230DD-8EEC-49BC-9CD1-24EE32F1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5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106C5-9A9D-76FF-4DCF-B6198A3D2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 103">
            <a:extLst>
              <a:ext uri="{FF2B5EF4-FFF2-40B4-BE49-F238E27FC236}">
                <a16:creationId xmlns:a16="http://schemas.microsoft.com/office/drawing/2014/main" id="{01254A65-A275-6FE2-F105-0BB2B5B63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32" y="2093458"/>
            <a:ext cx="9246870" cy="426289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E98B10-9C82-2B51-D500-93216459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794" y="6356350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17</a:t>
            </a:fld>
            <a:endParaRPr lang="fr-FR" dirty="0"/>
          </a:p>
        </p:txBody>
      </p:sp>
      <p:sp>
        <p:nvSpPr>
          <p:cNvPr id="93" name="ZoneTexte 101">
            <a:extLst>
              <a:ext uri="{FF2B5EF4-FFF2-40B4-BE49-F238E27FC236}">
                <a16:creationId xmlns:a16="http://schemas.microsoft.com/office/drawing/2014/main" id="{7BD4FC4A-BD97-5652-3B67-EFC38DA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PIs observation and mitigation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7F8C3AAF-22D5-2140-29B3-45E3547AEE7C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933E73E-8CB9-2127-B795-FA8B2D2CF3EB}"/>
              </a:ext>
            </a:extLst>
          </p:cNvPr>
          <p:cNvSpPr/>
          <p:nvPr/>
        </p:nvSpPr>
        <p:spPr>
          <a:xfrm>
            <a:off x="10067457" y="3459311"/>
            <a:ext cx="1319753" cy="21210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DD8533B-0833-D2EC-5D9E-555B415B98D7}"/>
              </a:ext>
            </a:extLst>
          </p:cNvPr>
          <p:cNvSpPr/>
          <p:nvPr/>
        </p:nvSpPr>
        <p:spPr>
          <a:xfrm>
            <a:off x="4109717" y="4319247"/>
            <a:ext cx="527901" cy="36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Image 107">
            <a:extLst>
              <a:ext uri="{FF2B5EF4-FFF2-40B4-BE49-F238E27FC236}">
                <a16:creationId xmlns:a16="http://schemas.microsoft.com/office/drawing/2014/main" id="{6AE6E270-04A1-234E-B2F3-D07A2F78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22654" y="4561836"/>
            <a:ext cx="495300" cy="338663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C9E7B65E-7C3D-7BE2-0CC7-350F5EDFB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495" y="4319248"/>
            <a:ext cx="346910" cy="169765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866AF205-B516-E10C-AA31-D44A55EB7F62}"/>
              </a:ext>
            </a:extLst>
          </p:cNvPr>
          <p:cNvSpPr/>
          <p:nvPr/>
        </p:nvSpPr>
        <p:spPr>
          <a:xfrm>
            <a:off x="2671266" y="1605778"/>
            <a:ext cx="82296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EF5E590C-2245-9F82-A05B-0560EC8BF907}"/>
              </a:ext>
            </a:extLst>
          </p:cNvPr>
          <p:cNvSpPr txBox="1"/>
          <p:nvPr/>
        </p:nvSpPr>
        <p:spPr>
          <a:xfrm>
            <a:off x="2732226" y="167076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USRP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CFAF391A-F887-3377-7F1B-A33CE677A4E3}"/>
              </a:ext>
            </a:extLst>
          </p:cNvPr>
          <p:cNvSpPr txBox="1"/>
          <p:nvPr/>
        </p:nvSpPr>
        <p:spPr>
          <a:xfrm>
            <a:off x="4185732" y="2040098"/>
            <a:ext cx="71057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RF-AMP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5CDC393D-9C89-C8FF-3506-EF26F1D6F920}"/>
              </a:ext>
            </a:extLst>
          </p:cNvPr>
          <p:cNvSpPr txBox="1"/>
          <p:nvPr/>
        </p:nvSpPr>
        <p:spPr>
          <a:xfrm>
            <a:off x="1876872" y="2245838"/>
            <a:ext cx="71057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RF-AMP</a:t>
            </a:r>
          </a:p>
        </p:txBody>
      </p:sp>
      <p:cxnSp>
        <p:nvCxnSpPr>
          <p:cNvPr id="114" name="Connecteur : en angle 113">
            <a:extLst>
              <a:ext uri="{FF2B5EF4-FFF2-40B4-BE49-F238E27FC236}">
                <a16:creationId xmlns:a16="http://schemas.microsoft.com/office/drawing/2014/main" id="{103D51E8-801E-9CCB-B222-212EA9BB7FE8}"/>
              </a:ext>
            </a:extLst>
          </p:cNvPr>
          <p:cNvCxnSpPr>
            <a:cxnSpLocks/>
            <a:stCxn id="111" idx="3"/>
            <a:endCxn id="112" idx="0"/>
          </p:cNvCxnSpPr>
          <p:nvPr/>
        </p:nvCxnSpPr>
        <p:spPr>
          <a:xfrm>
            <a:off x="3509466" y="1855432"/>
            <a:ext cx="1031553" cy="1846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 : en angle 114">
            <a:extLst>
              <a:ext uri="{FF2B5EF4-FFF2-40B4-BE49-F238E27FC236}">
                <a16:creationId xmlns:a16="http://schemas.microsoft.com/office/drawing/2014/main" id="{064EFA50-ACA6-E77F-DC88-69494521402C}"/>
              </a:ext>
            </a:extLst>
          </p:cNvPr>
          <p:cNvCxnSpPr>
            <a:stCxn id="110" idx="1"/>
            <a:endCxn id="113" idx="0"/>
          </p:cNvCxnSpPr>
          <p:nvPr/>
        </p:nvCxnSpPr>
        <p:spPr>
          <a:xfrm rot="10800000" flipV="1">
            <a:off x="2232160" y="1849618"/>
            <a:ext cx="439107" cy="3962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25074399-2E94-D74A-0EAD-FE31187AC18D}"/>
              </a:ext>
            </a:extLst>
          </p:cNvPr>
          <p:cNvCxnSpPr>
            <a:stCxn id="112" idx="2"/>
          </p:cNvCxnSpPr>
          <p:nvPr/>
        </p:nvCxnSpPr>
        <p:spPr>
          <a:xfrm flipH="1">
            <a:off x="4539636" y="2317097"/>
            <a:ext cx="1383" cy="535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740D3E04-D035-3997-560B-0A4B1851B769}"/>
              </a:ext>
            </a:extLst>
          </p:cNvPr>
          <p:cNvCxnSpPr/>
          <p:nvPr/>
        </p:nvCxnSpPr>
        <p:spPr>
          <a:xfrm>
            <a:off x="2451713" y="2522837"/>
            <a:ext cx="0" cy="672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 : en angle 118">
            <a:extLst>
              <a:ext uri="{FF2B5EF4-FFF2-40B4-BE49-F238E27FC236}">
                <a16:creationId xmlns:a16="http://schemas.microsoft.com/office/drawing/2014/main" id="{9573079D-BABB-4DA8-0483-968DD83B2709}"/>
              </a:ext>
            </a:extLst>
          </p:cNvPr>
          <p:cNvCxnSpPr>
            <a:cxnSpLocks/>
            <a:stCxn id="108" idx="3"/>
          </p:cNvCxnSpPr>
          <p:nvPr/>
        </p:nvCxnSpPr>
        <p:spPr>
          <a:xfrm rot="5400000">
            <a:off x="3780024" y="5173099"/>
            <a:ext cx="784563" cy="396000"/>
          </a:xfrm>
          <a:prstGeom prst="bentConnector3">
            <a:avLst>
              <a:gd name="adj1" fmla="val 1005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 : en angle 119">
            <a:extLst>
              <a:ext uri="{FF2B5EF4-FFF2-40B4-BE49-F238E27FC236}">
                <a16:creationId xmlns:a16="http://schemas.microsoft.com/office/drawing/2014/main" id="{886825B2-99B8-7E71-8141-5697F9867F5C}"/>
              </a:ext>
            </a:extLst>
          </p:cNvPr>
          <p:cNvCxnSpPr>
            <a:cxnSpLocks/>
          </p:cNvCxnSpPr>
          <p:nvPr/>
        </p:nvCxnSpPr>
        <p:spPr>
          <a:xfrm rot="10800000">
            <a:off x="3974288" y="5897146"/>
            <a:ext cx="3302813" cy="6013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74D5E563-C2B3-50D1-8F12-B6CE4DEA2FF2}"/>
              </a:ext>
            </a:extLst>
          </p:cNvPr>
          <p:cNvGrpSpPr/>
          <p:nvPr/>
        </p:nvGrpSpPr>
        <p:grpSpPr>
          <a:xfrm>
            <a:off x="3486604" y="5586056"/>
            <a:ext cx="487680" cy="510540"/>
            <a:chOff x="3406522" y="5715483"/>
            <a:chExt cx="487680" cy="510540"/>
          </a:xfrm>
        </p:grpSpPr>
        <p:sp>
          <p:nvSpPr>
            <p:cNvPr id="118" name="Triangle isocèle 117">
              <a:extLst>
                <a:ext uri="{FF2B5EF4-FFF2-40B4-BE49-F238E27FC236}">
                  <a16:creationId xmlns:a16="http://schemas.microsoft.com/office/drawing/2014/main" id="{288F5F2A-B2C1-8817-E64B-14D96D40B0A4}"/>
                </a:ext>
              </a:extLst>
            </p:cNvPr>
            <p:cNvSpPr/>
            <p:nvPr/>
          </p:nvSpPr>
          <p:spPr>
            <a:xfrm rot="16200000">
              <a:off x="3395092" y="5726913"/>
              <a:ext cx="510540" cy="48768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CE85F96C-B0AC-8479-497C-FA0E9BADF125}"/>
                </a:ext>
              </a:extLst>
            </p:cNvPr>
            <p:cNvCxnSpPr/>
            <p:nvPr/>
          </p:nvCxnSpPr>
          <p:spPr>
            <a:xfrm>
              <a:off x="3627503" y="5970752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Connecteur : en angle 123">
            <a:extLst>
              <a:ext uri="{FF2B5EF4-FFF2-40B4-BE49-F238E27FC236}">
                <a16:creationId xmlns:a16="http://schemas.microsoft.com/office/drawing/2014/main" id="{806E684F-7585-6D4A-6C5F-B54C37BBA4C4}"/>
              </a:ext>
            </a:extLst>
          </p:cNvPr>
          <p:cNvCxnSpPr>
            <a:cxnSpLocks/>
            <a:stCxn id="118" idx="0"/>
          </p:cNvCxnSpPr>
          <p:nvPr/>
        </p:nvCxnSpPr>
        <p:spPr>
          <a:xfrm rot="10800000" flipH="1">
            <a:off x="3486603" y="1203842"/>
            <a:ext cx="981277" cy="4637485"/>
          </a:xfrm>
          <a:prstGeom prst="bentConnector4">
            <a:avLst>
              <a:gd name="adj1" fmla="val -259364"/>
              <a:gd name="adj2" fmla="val 993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>
            <a:extLst>
              <a:ext uri="{FF2B5EF4-FFF2-40B4-BE49-F238E27FC236}">
                <a16:creationId xmlns:a16="http://schemas.microsoft.com/office/drawing/2014/main" id="{7221FD00-98EE-68C0-CE69-AA802BD8517C}"/>
              </a:ext>
            </a:extLst>
          </p:cNvPr>
          <p:cNvSpPr txBox="1"/>
          <p:nvPr/>
        </p:nvSpPr>
        <p:spPr>
          <a:xfrm>
            <a:off x="10067457" y="3452749"/>
            <a:ext cx="103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vacuum</a:t>
            </a:r>
          </a:p>
        </p:txBody>
      </p: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1FA7082E-F153-5258-1739-FA21C7836868}"/>
              </a:ext>
            </a:extLst>
          </p:cNvPr>
          <p:cNvCxnSpPr>
            <a:cxnSpLocks/>
          </p:cNvCxnSpPr>
          <p:nvPr/>
        </p:nvCxnSpPr>
        <p:spPr>
          <a:xfrm>
            <a:off x="7336972" y="3822081"/>
            <a:ext cx="2610486" cy="1832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ZoneTexte 150">
            <a:extLst>
              <a:ext uri="{FF2B5EF4-FFF2-40B4-BE49-F238E27FC236}">
                <a16:creationId xmlns:a16="http://schemas.microsoft.com/office/drawing/2014/main" id="{23F3167E-10B5-57A2-7D3C-3D0C758F3A10}"/>
              </a:ext>
            </a:extLst>
          </p:cNvPr>
          <p:cNvSpPr txBox="1"/>
          <p:nvPr/>
        </p:nvSpPr>
        <p:spPr>
          <a:xfrm>
            <a:off x="5942060" y="3101958"/>
            <a:ext cx="39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50985376-3537-3229-6AC2-BC6015FCA802}"/>
              </a:ext>
            </a:extLst>
          </p:cNvPr>
          <p:cNvSpPr txBox="1"/>
          <p:nvPr/>
        </p:nvSpPr>
        <p:spPr>
          <a:xfrm>
            <a:off x="8476804" y="3455193"/>
            <a:ext cx="39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4C975-3762-443F-8B06-985808BEF8FE}"/>
              </a:ext>
            </a:extLst>
          </p:cNvPr>
          <p:cNvSpPr/>
          <p:nvPr/>
        </p:nvSpPr>
        <p:spPr>
          <a:xfrm>
            <a:off x="6280229" y="2040099"/>
            <a:ext cx="94779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266E604D-F324-3A4D-1D76-158C3F862BDD}"/>
              </a:ext>
            </a:extLst>
          </p:cNvPr>
          <p:cNvCxnSpPr/>
          <p:nvPr/>
        </p:nvCxnSpPr>
        <p:spPr>
          <a:xfrm flipV="1">
            <a:off x="6220003" y="2392212"/>
            <a:ext cx="0" cy="170637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C0A7159-77B1-4278-B04E-BEC62F59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4511" y="2232324"/>
            <a:ext cx="1152525" cy="58102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3015BBD-8A49-4146-B9D4-6809487B2A22}"/>
              </a:ext>
            </a:extLst>
          </p:cNvPr>
          <p:cNvSpPr/>
          <p:nvPr/>
        </p:nvSpPr>
        <p:spPr>
          <a:xfrm>
            <a:off x="3797585" y="957943"/>
            <a:ext cx="1653981" cy="56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Servo-control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EDE397-601F-4521-B0ED-78FE44A93ADF}"/>
              </a:ext>
            </a:extLst>
          </p:cNvPr>
          <p:cNvCxnSpPr/>
          <p:nvPr/>
        </p:nvCxnSpPr>
        <p:spPr>
          <a:xfrm>
            <a:off x="5451566" y="1375954"/>
            <a:ext cx="992777" cy="94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28F233A-0FCC-4D54-8006-B76307B718AD}"/>
              </a:ext>
            </a:extLst>
          </p:cNvPr>
          <p:cNvCxnSpPr>
            <a:cxnSpLocks/>
          </p:cNvCxnSpPr>
          <p:nvPr/>
        </p:nvCxnSpPr>
        <p:spPr>
          <a:xfrm flipH="1" flipV="1">
            <a:off x="7475318" y="2514963"/>
            <a:ext cx="4494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26D208E-7A3D-43CF-BAF2-D17D4D3818B5}"/>
              </a:ext>
            </a:extLst>
          </p:cNvPr>
          <p:cNvCxnSpPr>
            <a:stCxn id="25" idx="3"/>
          </p:cNvCxnSpPr>
          <p:nvPr/>
        </p:nvCxnSpPr>
        <p:spPr>
          <a:xfrm flipV="1">
            <a:off x="5451566" y="1238371"/>
            <a:ext cx="24645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E3BAA3-4389-4041-B354-7506E3CA8941}"/>
              </a:ext>
            </a:extLst>
          </p:cNvPr>
          <p:cNvCxnSpPr/>
          <p:nvPr/>
        </p:nvCxnSpPr>
        <p:spPr>
          <a:xfrm>
            <a:off x="7916091" y="1238371"/>
            <a:ext cx="0" cy="1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E9D5295-9023-440B-80F5-487802DA5F30}"/>
              </a:ext>
            </a:extLst>
          </p:cNvPr>
          <p:cNvCxnSpPr>
            <a:cxnSpLocks/>
          </p:cNvCxnSpPr>
          <p:nvPr/>
        </p:nvCxnSpPr>
        <p:spPr>
          <a:xfrm flipH="1">
            <a:off x="7275214" y="6176963"/>
            <a:ext cx="6802" cy="324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8BD800-A4CA-414E-85D7-332E068511E1}"/>
              </a:ext>
            </a:extLst>
          </p:cNvPr>
          <p:cNvCxnSpPr/>
          <p:nvPr/>
        </p:nvCxnSpPr>
        <p:spPr>
          <a:xfrm>
            <a:off x="7232241" y="6177149"/>
            <a:ext cx="5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242B469-076A-4C97-8816-A7581F2007E4}"/>
              </a:ext>
            </a:extLst>
          </p:cNvPr>
          <p:cNvGrpSpPr/>
          <p:nvPr/>
        </p:nvGrpSpPr>
        <p:grpSpPr>
          <a:xfrm>
            <a:off x="3120846" y="2146818"/>
            <a:ext cx="8218455" cy="3702495"/>
            <a:chOff x="3120846" y="2146818"/>
            <a:chExt cx="8218455" cy="3702495"/>
          </a:xfrm>
        </p:grpSpPr>
        <p:grpSp>
          <p:nvGrpSpPr>
            <p:cNvPr id="156" name="Groupe 155">
              <a:extLst>
                <a:ext uri="{FF2B5EF4-FFF2-40B4-BE49-F238E27FC236}">
                  <a16:creationId xmlns:a16="http://schemas.microsoft.com/office/drawing/2014/main" id="{C1D4793D-9C99-5F03-AC60-C2C5F458DA71}"/>
                </a:ext>
              </a:extLst>
            </p:cNvPr>
            <p:cNvGrpSpPr/>
            <p:nvPr/>
          </p:nvGrpSpPr>
          <p:grpSpPr>
            <a:xfrm>
              <a:off x="3120846" y="5166261"/>
              <a:ext cx="510540" cy="487680"/>
              <a:chOff x="3029447" y="4856327"/>
              <a:chExt cx="510540" cy="487680"/>
            </a:xfrm>
          </p:grpSpPr>
          <p:sp>
            <p:nvSpPr>
              <p:cNvPr id="164" name="Triangle isocèle 163">
                <a:extLst>
                  <a:ext uri="{FF2B5EF4-FFF2-40B4-BE49-F238E27FC236}">
                    <a16:creationId xmlns:a16="http://schemas.microsoft.com/office/drawing/2014/main" id="{AC38A031-3BFD-6B01-9FE5-AC22D444F935}"/>
                  </a:ext>
                </a:extLst>
              </p:cNvPr>
              <p:cNvSpPr/>
              <p:nvPr/>
            </p:nvSpPr>
            <p:spPr>
              <a:xfrm>
                <a:off x="3029447" y="4856327"/>
                <a:ext cx="510540" cy="48768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5" name="Connecteur droit 164">
                <a:extLst>
                  <a:ext uri="{FF2B5EF4-FFF2-40B4-BE49-F238E27FC236}">
                    <a16:creationId xmlns:a16="http://schemas.microsoft.com/office/drawing/2014/main" id="{17655403-1342-9E29-B327-D5D2A426A1DD}"/>
                  </a:ext>
                </a:extLst>
              </p:cNvPr>
              <p:cNvCxnSpPr/>
              <p:nvPr/>
            </p:nvCxnSpPr>
            <p:spPr>
              <a:xfrm>
                <a:off x="3203053" y="5130974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165">
                <a:extLst>
                  <a:ext uri="{FF2B5EF4-FFF2-40B4-BE49-F238E27FC236}">
                    <a16:creationId xmlns:a16="http://schemas.microsoft.com/office/drawing/2014/main" id="{272F55F0-2B52-AC66-C78E-6001E751BA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3775" y="5123354"/>
                <a:ext cx="67153" cy="171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cteur droit 166">
                <a:extLst>
                  <a:ext uri="{FF2B5EF4-FFF2-40B4-BE49-F238E27FC236}">
                    <a16:creationId xmlns:a16="http://schemas.microsoft.com/office/drawing/2014/main" id="{C226A2D5-920A-9519-CF68-D1EEAF5994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5900" y="5134052"/>
                <a:ext cx="67153" cy="171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Connecteur droit avec flèche 156">
              <a:extLst>
                <a:ext uri="{FF2B5EF4-FFF2-40B4-BE49-F238E27FC236}">
                  <a16:creationId xmlns:a16="http://schemas.microsoft.com/office/drawing/2014/main" id="{8D12894A-A91E-4E7B-1AE8-9CA7B2603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8040" y="5633313"/>
              <a:ext cx="3425" cy="21600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 : en angle 157">
              <a:extLst>
                <a:ext uri="{FF2B5EF4-FFF2-40B4-BE49-F238E27FC236}">
                  <a16:creationId xmlns:a16="http://schemas.microsoft.com/office/drawing/2014/main" id="{8C763EF7-2194-F6F6-08A0-D692E801F50F}"/>
                </a:ext>
              </a:extLst>
            </p:cNvPr>
            <p:cNvCxnSpPr>
              <a:cxnSpLocks/>
              <a:stCxn id="164" idx="0"/>
            </p:cNvCxnSpPr>
            <p:nvPr/>
          </p:nvCxnSpPr>
          <p:spPr>
            <a:xfrm rot="5400000" flipH="1" flipV="1">
              <a:off x="2276861" y="3246074"/>
              <a:ext cx="3019443" cy="820932"/>
            </a:xfrm>
            <a:prstGeom prst="bentConnector3">
              <a:avLst>
                <a:gd name="adj1" fmla="val 99968"/>
              </a:avLst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 : en angle 158">
              <a:extLst>
                <a:ext uri="{FF2B5EF4-FFF2-40B4-BE49-F238E27FC236}">
                  <a16:creationId xmlns:a16="http://schemas.microsoft.com/office/drawing/2014/main" id="{704E8DAD-53B7-D9C9-0505-D51C187FEE4A}"/>
                </a:ext>
              </a:extLst>
            </p:cNvPr>
            <p:cNvCxnSpPr>
              <a:cxnSpLocks/>
              <a:stCxn id="164" idx="0"/>
            </p:cNvCxnSpPr>
            <p:nvPr/>
          </p:nvCxnSpPr>
          <p:spPr>
            <a:xfrm rot="16200000" flipH="1">
              <a:off x="6999330" y="1543047"/>
              <a:ext cx="25572" cy="7272000"/>
            </a:xfrm>
            <a:prstGeom prst="bentConnector4">
              <a:avLst>
                <a:gd name="adj1" fmla="val -238386"/>
                <a:gd name="adj2" fmla="val 51711"/>
              </a:avLst>
            </a:prstGeom>
            <a:ln w="9525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1507947-5C5C-04E3-B10D-419ADD13AA49}"/>
                </a:ext>
              </a:extLst>
            </p:cNvPr>
            <p:cNvSpPr/>
            <p:nvPr/>
          </p:nvSpPr>
          <p:spPr>
            <a:xfrm>
              <a:off x="10647251" y="4028483"/>
              <a:ext cx="45719" cy="2733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2226527-A169-4AFA-8C1D-88052E2FA2BC}"/>
                </a:ext>
              </a:extLst>
            </p:cNvPr>
            <p:cNvSpPr/>
            <p:nvPr/>
          </p:nvSpPr>
          <p:spPr>
            <a:xfrm>
              <a:off x="10647251" y="4704351"/>
              <a:ext cx="45719" cy="2733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F071DCAC-9998-6377-1571-4B2F5C572449}"/>
                </a:ext>
              </a:extLst>
            </p:cNvPr>
            <p:cNvSpPr txBox="1"/>
            <p:nvPr/>
          </p:nvSpPr>
          <p:spPr>
            <a:xfrm rot="5400000">
              <a:off x="10350820" y="4151761"/>
              <a:ext cx="1330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Electrostatic actuator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9906E27-8360-4694-A407-6C4DCC83E04C}"/>
                </a:ext>
              </a:extLst>
            </p:cNvPr>
            <p:cNvCxnSpPr/>
            <p:nvPr/>
          </p:nvCxnSpPr>
          <p:spPr>
            <a:xfrm flipV="1">
              <a:off x="10670111" y="4977728"/>
              <a:ext cx="0" cy="214105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114965-E1FC-4050-8B06-6F1823317100}"/>
              </a:ext>
            </a:extLst>
          </p:cNvPr>
          <p:cNvGrpSpPr/>
          <p:nvPr/>
        </p:nvGrpSpPr>
        <p:grpSpPr>
          <a:xfrm>
            <a:off x="10486111" y="5280124"/>
            <a:ext cx="1661437" cy="688222"/>
            <a:chOff x="10486111" y="5280124"/>
            <a:chExt cx="1661437" cy="688222"/>
          </a:xfrm>
        </p:grpSpPr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C723C416-68B0-1584-FE63-44148E034259}"/>
                </a:ext>
              </a:extLst>
            </p:cNvPr>
            <p:cNvSpPr txBox="1"/>
            <p:nvPr/>
          </p:nvSpPr>
          <p:spPr>
            <a:xfrm>
              <a:off x="10921025" y="5599014"/>
              <a:ext cx="782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cavity</a:t>
              </a:r>
            </a:p>
          </p:txBody>
        </p:sp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4A457612-D87D-4EA7-B3E3-17D0CCDE9453}"/>
                </a:ext>
              </a:extLst>
            </p:cNvPr>
            <p:cNvSpPr/>
            <p:nvPr/>
          </p:nvSpPr>
          <p:spPr>
            <a:xfrm rot="5400000">
              <a:off x="11153226" y="4613009"/>
              <a:ext cx="327208" cy="1661437"/>
            </a:xfrm>
            <a:prstGeom prst="rightBrace">
              <a:avLst>
                <a:gd name="adj1" fmla="val 54909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7" name="Espace réservé de la date 6">
            <a:extLst>
              <a:ext uri="{FF2B5EF4-FFF2-40B4-BE49-F238E27FC236}">
                <a16:creationId xmlns:a16="http://schemas.microsoft.com/office/drawing/2014/main" id="{314CECE9-34AB-4452-8F0E-5584DF6F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10018-0F02-1B19-3766-17D68D37F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B0196D-008F-4778-6C55-270AFD7F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18</a:t>
            </a:fld>
            <a:endParaRPr lang="fr-FR" dirty="0"/>
          </a:p>
        </p:txBody>
      </p:sp>
      <p:sp>
        <p:nvSpPr>
          <p:cNvPr id="4" name="ZoneTexte 101">
            <a:extLst>
              <a:ext uri="{FF2B5EF4-FFF2-40B4-BE49-F238E27FC236}">
                <a16:creationId xmlns:a16="http://schemas.microsoft.com/office/drawing/2014/main" id="{0FC098E7-271D-C5F8-6EDE-301EB751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5954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Conclusion and perspectives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1CF7996-6C2E-1E6B-6B58-6BAF71DC1DDB}"/>
              </a:ext>
            </a:extLst>
          </p:cNvPr>
          <p:cNvCxnSpPr>
            <a:cxnSpLocks/>
          </p:cNvCxnSpPr>
          <p:nvPr/>
        </p:nvCxnSpPr>
        <p:spPr>
          <a:xfrm flipV="1">
            <a:off x="0" y="40241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D7175DF-E32D-6772-3E8B-A709591D2EDF}"/>
              </a:ext>
            </a:extLst>
          </p:cNvPr>
          <p:cNvSpPr txBox="1"/>
          <p:nvPr/>
        </p:nvSpPr>
        <p:spPr>
          <a:xfrm>
            <a:off x="888065" y="720795"/>
            <a:ext cx="9430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33CC"/>
                </a:solidFill>
              </a:rPr>
              <a:t>To conclude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Parametric Instability Mitigation via radiation pressure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Random access and fast deflection capacities demonstrated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Measurement sensitivity improvement by a factor 50</a:t>
            </a:r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EF4B6183-4C5A-420D-BB43-34F2CCA6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  <p:sp>
        <p:nvSpPr>
          <p:cNvPr id="15" name="ZoneTexte 11">
            <a:extLst>
              <a:ext uri="{FF2B5EF4-FFF2-40B4-BE49-F238E27FC236}">
                <a16:creationId xmlns:a16="http://schemas.microsoft.com/office/drawing/2014/main" id="{50072DDA-0C63-4FFE-9106-B42981A146E9}"/>
              </a:ext>
            </a:extLst>
          </p:cNvPr>
          <p:cNvSpPr txBox="1"/>
          <p:nvPr/>
        </p:nvSpPr>
        <p:spPr>
          <a:xfrm>
            <a:off x="888065" y="3900614"/>
            <a:ext cx="9430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33CC"/>
                </a:solidFill>
              </a:rPr>
              <a:t>What’s next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Implementation in presence of PI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Simulations on the mitigation efficiency</a:t>
            </a:r>
          </a:p>
        </p:txBody>
      </p:sp>
    </p:spTree>
    <p:extLst>
      <p:ext uri="{BB962C8B-B14F-4D97-AF65-F5344CB8AC3E}">
        <p14:creationId xmlns:p14="http://schemas.microsoft.com/office/powerpoint/2010/main" val="3002818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F0ABC-4391-4EE2-B1CA-EF2D1677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19</a:t>
            </a:fld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5D331-A25E-447F-ACB9-430E2C6CFA22}"/>
              </a:ext>
            </a:extLst>
          </p:cNvPr>
          <p:cNvSpPr txBox="1"/>
          <p:nvPr/>
        </p:nvSpPr>
        <p:spPr>
          <a:xfrm>
            <a:off x="0" y="281491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0033CC"/>
                </a:solidFill>
              </a:rPr>
              <a:t>Thank</a:t>
            </a:r>
            <a:r>
              <a:rPr lang="fr-FR" sz="4000" b="1" dirty="0">
                <a:solidFill>
                  <a:srgbClr val="0033CC"/>
                </a:solidFill>
              </a:rPr>
              <a:t> </a:t>
            </a:r>
            <a:r>
              <a:rPr lang="fr-FR" sz="4000" b="1" dirty="0" err="1">
                <a:solidFill>
                  <a:srgbClr val="0033CC"/>
                </a:solidFill>
              </a:rPr>
              <a:t>you</a:t>
            </a:r>
            <a:r>
              <a:rPr lang="fr-FR" sz="4000" b="1" dirty="0">
                <a:solidFill>
                  <a:srgbClr val="0033CC"/>
                </a:solidFill>
              </a:rPr>
              <a:t> for </a:t>
            </a:r>
            <a:r>
              <a:rPr lang="fr-FR" sz="4000" b="1" dirty="0" err="1">
                <a:solidFill>
                  <a:srgbClr val="0033CC"/>
                </a:solidFill>
              </a:rPr>
              <a:t>your</a:t>
            </a:r>
            <a:r>
              <a:rPr lang="fr-FR" sz="4000" b="1" dirty="0">
                <a:solidFill>
                  <a:srgbClr val="0033CC"/>
                </a:solidFill>
              </a:rPr>
              <a:t> attention</a:t>
            </a:r>
            <a:endParaRPr lang="en-US" sz="4000" b="1" dirty="0">
              <a:solidFill>
                <a:srgbClr val="0033CC"/>
              </a:solidFill>
            </a:endParaRPr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4DD5F751-9179-4981-A5FE-6304F26E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7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AA7FC8E-AD07-45C6-BF98-A90C426E2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465" b="7"/>
          <a:stretch/>
        </p:blipFill>
        <p:spPr>
          <a:xfrm>
            <a:off x="493163" y="1223434"/>
            <a:ext cx="4319842" cy="332243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C36105-1810-4AF2-A97D-0F79CD99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848344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ZoneTexte 101">
            <a:extLst>
              <a:ext uri="{FF2B5EF4-FFF2-40B4-BE49-F238E27FC236}">
                <a16:creationId xmlns:a16="http://schemas.microsoft.com/office/drawing/2014/main" id="{94BADB88-2EBF-41D5-A2FE-489DFD9E7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GW Detectors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AD23EBF-1909-4355-AD85-744CF76BA412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4D1ECFB5-DB6A-41C3-A6C1-73161A73B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971" y="64149"/>
            <a:ext cx="6359113" cy="543449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3D4D4E0-6D9F-4195-B517-E55051F3F647}"/>
              </a:ext>
            </a:extLst>
          </p:cNvPr>
          <p:cNvGrpSpPr/>
          <p:nvPr/>
        </p:nvGrpSpPr>
        <p:grpSpPr>
          <a:xfrm>
            <a:off x="6232187" y="1094206"/>
            <a:ext cx="4810027" cy="2385742"/>
            <a:chOff x="6232187" y="1602212"/>
            <a:chExt cx="4810027" cy="2385742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66C5ECE-EADD-4329-8CE9-B1D5C155D8BE}"/>
                </a:ext>
              </a:extLst>
            </p:cNvPr>
            <p:cNvSpPr txBox="1"/>
            <p:nvPr/>
          </p:nvSpPr>
          <p:spPr>
            <a:xfrm>
              <a:off x="10118387" y="3079755"/>
              <a:ext cx="92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300kW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D7A09F9-0122-42AF-A708-DD76EAF990B8}"/>
                </a:ext>
              </a:extLst>
            </p:cNvPr>
            <p:cNvSpPr txBox="1"/>
            <p:nvPr/>
          </p:nvSpPr>
          <p:spPr>
            <a:xfrm>
              <a:off x="8621097" y="1602212"/>
              <a:ext cx="92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300kW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56AC651-5FD6-4268-BF8D-3C320A9EE45B}"/>
                </a:ext>
              </a:extLst>
            </p:cNvPr>
            <p:cNvSpPr txBox="1"/>
            <p:nvPr/>
          </p:nvSpPr>
          <p:spPr>
            <a:xfrm>
              <a:off x="6232187" y="3649400"/>
              <a:ext cx="9238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80W</a:t>
              </a: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436D73C0-08C8-4E58-BB8E-00B9DBBF3B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7877" y="3658827"/>
              <a:ext cx="33622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2F0124D-4BFD-4640-BE02-DE55DB603688}"/>
                </a:ext>
              </a:extLst>
            </p:cNvPr>
            <p:cNvSpPr txBox="1"/>
            <p:nvPr/>
          </p:nvSpPr>
          <p:spPr>
            <a:xfrm>
              <a:off x="6905927" y="3483676"/>
              <a:ext cx="65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40W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F7A968B-87C0-F22E-3F87-B0AFBB670BF3}"/>
              </a:ext>
            </a:extLst>
          </p:cNvPr>
          <p:cNvSpPr/>
          <p:nvPr/>
        </p:nvSpPr>
        <p:spPr>
          <a:xfrm>
            <a:off x="8896261" y="292835"/>
            <a:ext cx="2801566" cy="80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2712AA-BA6A-1B96-1E21-6FECBCE38EDC}"/>
              </a:ext>
            </a:extLst>
          </p:cNvPr>
          <p:cNvSpPr/>
          <p:nvPr/>
        </p:nvSpPr>
        <p:spPr>
          <a:xfrm rot="4782096">
            <a:off x="9999947" y="1103656"/>
            <a:ext cx="2458364" cy="752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1AD7B2-E4E4-46A6-A3E3-82294E7056B7}"/>
              </a:ext>
            </a:extLst>
          </p:cNvPr>
          <p:cNvGrpSpPr/>
          <p:nvPr/>
        </p:nvGrpSpPr>
        <p:grpSpPr>
          <a:xfrm>
            <a:off x="610039" y="4749623"/>
            <a:ext cx="6010893" cy="1349388"/>
            <a:chOff x="4441862" y="5140831"/>
            <a:chExt cx="5942720" cy="1349388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A071A67-5C01-4ADD-BFC0-54FE4667972D}"/>
                </a:ext>
              </a:extLst>
            </p:cNvPr>
            <p:cNvSpPr txBox="1"/>
            <p:nvPr/>
          </p:nvSpPr>
          <p:spPr>
            <a:xfrm>
              <a:off x="4516144" y="5535805"/>
              <a:ext cx="3006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Post-O5 </a:t>
              </a:r>
              <a:r>
                <a:rPr lang="en-US" dirty="0">
                  <a:solidFill>
                    <a:srgbClr val="0000FF"/>
                  </a:solidFill>
                </a:rPr>
                <a:t>: 250W</a:t>
              </a:r>
              <a:r>
                <a:rPr lang="en-US" dirty="0">
                  <a:sym typeface="Wingdings" panose="05000000000000000000" pitchFamily="2" charset="2"/>
                </a:rPr>
                <a:t></a:t>
              </a:r>
              <a:r>
                <a:rPr lang="en-US" dirty="0">
                  <a:solidFill>
                    <a:srgbClr val="0000FF"/>
                  </a:solidFill>
                  <a:sym typeface="Wingdings" panose="05000000000000000000" pitchFamily="2" charset="2"/>
                </a:rPr>
                <a:t> 1.5 MW</a:t>
              </a:r>
              <a:endParaRPr lang="en-US" dirty="0">
                <a:solidFill>
                  <a:srgbClr val="0000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ET : </a:t>
              </a:r>
              <a:r>
                <a:rPr lang="en-US" dirty="0">
                  <a:solidFill>
                    <a:srgbClr val="0000FF"/>
                  </a:solidFill>
                </a:rPr>
                <a:t>500W</a:t>
              </a:r>
              <a:r>
                <a:rPr lang="en-US" dirty="0">
                  <a:sym typeface="Wingdings" panose="05000000000000000000" pitchFamily="2" charset="2"/>
                </a:rPr>
                <a:t> </a:t>
              </a:r>
              <a:r>
                <a:rPr lang="en-US" dirty="0">
                  <a:solidFill>
                    <a:srgbClr val="0000FF"/>
                  </a:solidFill>
                  <a:sym typeface="Wingdings" panose="05000000000000000000" pitchFamily="2" charset="2"/>
                </a:rPr>
                <a:t>3 MW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7" name="ZoneTexte 101">
              <a:extLst>
                <a:ext uri="{FF2B5EF4-FFF2-40B4-BE49-F238E27FC236}">
                  <a16:creationId xmlns:a16="http://schemas.microsoft.com/office/drawing/2014/main" id="{A6F1F4E2-5687-4BF0-5CF0-4DF8EFC32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3906" y="5220025"/>
              <a:ext cx="54006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i="1" dirty="0">
                  <a:solidFill>
                    <a:srgbClr val="0000CC"/>
                  </a:solidFill>
                </a:rPr>
                <a:t>High laser power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3FC0E98-F76D-89AF-029A-0C064E85BD6F}"/>
                </a:ext>
              </a:extLst>
            </p:cNvPr>
            <p:cNvSpPr/>
            <p:nvPr/>
          </p:nvSpPr>
          <p:spPr>
            <a:xfrm>
              <a:off x="4441862" y="5140831"/>
              <a:ext cx="3100316" cy="1349388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28C5972-A653-4A1E-A5F3-E1E2BB8F975A}"/>
              </a:ext>
            </a:extLst>
          </p:cNvPr>
          <p:cNvSpPr/>
          <p:nvPr/>
        </p:nvSpPr>
        <p:spPr>
          <a:xfrm>
            <a:off x="11844867" y="108798"/>
            <a:ext cx="347133" cy="1220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80918B-E64F-4E0A-B676-57FB4F32628D}"/>
              </a:ext>
            </a:extLst>
          </p:cNvPr>
          <p:cNvGrpSpPr/>
          <p:nvPr/>
        </p:nvGrpSpPr>
        <p:grpSpPr>
          <a:xfrm>
            <a:off x="3831610" y="5499559"/>
            <a:ext cx="6705687" cy="369332"/>
            <a:chOff x="3831610" y="5313288"/>
            <a:chExt cx="6705687" cy="369332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C03B4D57-7134-49B9-B0E8-A92D38B58834}"/>
                </a:ext>
              </a:extLst>
            </p:cNvPr>
            <p:cNvSpPr/>
            <p:nvPr/>
          </p:nvSpPr>
          <p:spPr>
            <a:xfrm>
              <a:off x="3831610" y="5358943"/>
              <a:ext cx="491067" cy="279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1A5BA2-8400-48E3-ADC5-E8C31F4BCDC3}"/>
                </a:ext>
              </a:extLst>
            </p:cNvPr>
            <p:cNvSpPr txBox="1"/>
            <p:nvPr/>
          </p:nvSpPr>
          <p:spPr>
            <a:xfrm>
              <a:off x="4396197" y="5313288"/>
              <a:ext cx="6141100" cy="36933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1"/>
                  </a:solidFill>
                </a:rPr>
                <a:t>One limitation to the power </a:t>
              </a:r>
              <a:r>
                <a:rPr lang="fr-FR" dirty="0" err="1">
                  <a:solidFill>
                    <a:schemeClr val="accent1"/>
                  </a:solidFill>
                </a:rPr>
                <a:t>increase</a:t>
              </a:r>
              <a:r>
                <a:rPr lang="fr-FR" dirty="0">
                  <a:solidFill>
                    <a:schemeClr val="accent1"/>
                  </a:solidFill>
                </a:rPr>
                <a:t> : </a:t>
              </a:r>
              <a:r>
                <a:rPr lang="fr-FR" b="1" dirty="0" err="1">
                  <a:solidFill>
                    <a:schemeClr val="accent1"/>
                  </a:solidFill>
                </a:rPr>
                <a:t>Parametric</a:t>
              </a:r>
              <a:r>
                <a:rPr lang="fr-FR" b="1" dirty="0">
                  <a:solidFill>
                    <a:schemeClr val="accent1"/>
                  </a:solidFill>
                </a:rPr>
                <a:t> </a:t>
              </a:r>
              <a:r>
                <a:rPr lang="fr-FR" b="1" dirty="0" err="1">
                  <a:solidFill>
                    <a:schemeClr val="accent1"/>
                  </a:solidFill>
                </a:rPr>
                <a:t>instabilities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9412E60F-55A4-4498-B80C-299DC3A2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EC0F4-A066-FD3D-7E5C-8188475D8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0E7865-C35B-095F-E5FE-C5EF2279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20</a:t>
            </a:fld>
            <a:endParaRPr lang="fr-FR" dirty="0"/>
          </a:p>
        </p:txBody>
      </p:sp>
      <p:sp>
        <p:nvSpPr>
          <p:cNvPr id="4" name="ZoneTexte 101">
            <a:extLst>
              <a:ext uri="{FF2B5EF4-FFF2-40B4-BE49-F238E27FC236}">
                <a16:creationId xmlns:a16="http://schemas.microsoft.com/office/drawing/2014/main" id="{34F3115D-050D-7A65-3BF9-3AD8BDC0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941"/>
            <a:ext cx="8782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400" b="1" dirty="0">
                <a:solidFill>
                  <a:srgbClr val="0000FF"/>
                </a:solidFill>
              </a:rPr>
              <a:t>Perspectives towards implementation on a GW detector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758E487-7216-BE42-BBC1-65284C828D51}"/>
              </a:ext>
            </a:extLst>
          </p:cNvPr>
          <p:cNvCxnSpPr>
            <a:cxnSpLocks/>
          </p:cNvCxnSpPr>
          <p:nvPr/>
        </p:nvCxnSpPr>
        <p:spPr>
          <a:xfrm flipV="1">
            <a:off x="0" y="40241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66E4CFD-9882-0E81-8E72-855B8179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13" y="502069"/>
            <a:ext cx="6499533" cy="5781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49C75-2C61-4AC7-DC01-AD33A5829082}"/>
              </a:ext>
            </a:extLst>
          </p:cNvPr>
          <p:cNvSpPr txBox="1"/>
          <p:nvPr/>
        </p:nvSpPr>
        <p:spPr>
          <a:xfrm>
            <a:off x="6440476" y="6074299"/>
            <a:ext cx="6180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T. Harder et al. Optics Express Vol. 31, Issue 2, pp. 1486-1500 (2023)</a:t>
            </a:r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5A6DDB69-4F40-45BD-BD70-B258CEE6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97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7ADB775D-2C01-4926-AC85-D7CA7E65D15B}"/>
              </a:ext>
            </a:extLst>
          </p:cNvPr>
          <p:cNvGrpSpPr/>
          <p:nvPr/>
        </p:nvGrpSpPr>
        <p:grpSpPr>
          <a:xfrm>
            <a:off x="798040" y="2265039"/>
            <a:ext cx="5163300" cy="2498139"/>
            <a:chOff x="505809" y="1718284"/>
            <a:chExt cx="5163300" cy="2498139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E0F531C3-14A5-4D3C-ABE7-2E1450E30309}"/>
                </a:ext>
              </a:extLst>
            </p:cNvPr>
            <p:cNvGrpSpPr/>
            <p:nvPr/>
          </p:nvGrpSpPr>
          <p:grpSpPr>
            <a:xfrm>
              <a:off x="2511922" y="2641401"/>
              <a:ext cx="1351342" cy="847709"/>
              <a:chOff x="2025570" y="1967696"/>
              <a:chExt cx="1765140" cy="532436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61E8047E-72FC-47B2-A687-71224B051BE9}"/>
                  </a:ext>
                </a:extLst>
              </p:cNvPr>
              <p:cNvGrpSpPr/>
              <p:nvPr/>
            </p:nvGrpSpPr>
            <p:grpSpPr>
              <a:xfrm>
                <a:off x="2025570" y="1967696"/>
                <a:ext cx="823732" cy="532436"/>
                <a:chOff x="2025570" y="1967696"/>
                <a:chExt cx="823732" cy="532436"/>
              </a:xfrm>
            </p:grpSpPr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7AC57F8D-7023-4BEA-A180-29BA337F6FCF}"/>
                    </a:ext>
                  </a:extLst>
                </p:cNvPr>
                <p:cNvGrpSpPr/>
                <p:nvPr/>
              </p:nvGrpSpPr>
              <p:grpSpPr>
                <a:xfrm>
                  <a:off x="2025570" y="1967696"/>
                  <a:ext cx="353028" cy="532436"/>
                  <a:chOff x="2025570" y="1967696"/>
                  <a:chExt cx="353028" cy="532436"/>
                </a:xfrm>
              </p:grpSpPr>
              <p:grpSp>
                <p:nvGrpSpPr>
                  <p:cNvPr id="7" name="Groupe 6">
                    <a:extLst>
                      <a:ext uri="{FF2B5EF4-FFF2-40B4-BE49-F238E27FC236}">
                        <a16:creationId xmlns:a16="http://schemas.microsoft.com/office/drawing/2014/main" id="{B53C8D1A-C43E-4ADA-9861-9BBDBD2BF847}"/>
                      </a:ext>
                    </a:extLst>
                  </p:cNvPr>
                  <p:cNvGrpSpPr/>
                  <p:nvPr/>
                </p:nvGrpSpPr>
                <p:grpSpPr>
                  <a:xfrm>
                    <a:off x="2025570" y="1967696"/>
                    <a:ext cx="117676" cy="532436"/>
                    <a:chOff x="2025570" y="1967696"/>
                    <a:chExt cx="117676" cy="532436"/>
                  </a:xfrm>
                </p:grpSpPr>
                <p:cxnSp>
                  <p:nvCxnSpPr>
                    <p:cNvPr id="3" name="Connecteur droit 2">
                      <a:extLst>
                        <a:ext uri="{FF2B5EF4-FFF2-40B4-BE49-F238E27FC236}">
                          <a16:creationId xmlns:a16="http://schemas.microsoft.com/office/drawing/2014/main" id="{913B61C8-B753-4D99-B006-BCFC990B7DE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025570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" name="Connecteur droit 3">
                      <a:extLst>
                        <a:ext uri="{FF2B5EF4-FFF2-40B4-BE49-F238E27FC236}">
                          <a16:creationId xmlns:a16="http://schemas.microsoft.com/office/drawing/2014/main" id="{510884D8-1BA2-4A8B-83E3-68EEBC89917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43246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" name="Groupe 7">
                    <a:extLst>
                      <a:ext uri="{FF2B5EF4-FFF2-40B4-BE49-F238E27FC236}">
                        <a16:creationId xmlns:a16="http://schemas.microsoft.com/office/drawing/2014/main" id="{CDC08F4B-2C80-4B4C-8383-2F4EB9E5F48C}"/>
                      </a:ext>
                    </a:extLst>
                  </p:cNvPr>
                  <p:cNvGrpSpPr/>
                  <p:nvPr/>
                </p:nvGrpSpPr>
                <p:grpSpPr>
                  <a:xfrm>
                    <a:off x="2260922" y="1967696"/>
                    <a:ext cx="117676" cy="532436"/>
                    <a:chOff x="2025570" y="1967696"/>
                    <a:chExt cx="117676" cy="532436"/>
                  </a:xfrm>
                </p:grpSpPr>
                <p:cxnSp>
                  <p:nvCxnSpPr>
                    <p:cNvPr id="9" name="Connecteur droit 8">
                      <a:extLst>
                        <a:ext uri="{FF2B5EF4-FFF2-40B4-BE49-F238E27FC236}">
                          <a16:creationId xmlns:a16="http://schemas.microsoft.com/office/drawing/2014/main" id="{9EE301AB-DE9D-46B6-9471-28BD952F549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025570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Connecteur droit 9">
                      <a:extLst>
                        <a:ext uri="{FF2B5EF4-FFF2-40B4-BE49-F238E27FC236}">
                          <a16:creationId xmlns:a16="http://schemas.microsoft.com/office/drawing/2014/main" id="{71AF09AC-D834-4D6A-AA15-A1A89450B1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43246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" name="Groupe 11">
                  <a:extLst>
                    <a:ext uri="{FF2B5EF4-FFF2-40B4-BE49-F238E27FC236}">
                      <a16:creationId xmlns:a16="http://schemas.microsoft.com/office/drawing/2014/main" id="{A667DF62-97C3-48EF-9B41-C0F24954389D}"/>
                    </a:ext>
                  </a:extLst>
                </p:cNvPr>
                <p:cNvGrpSpPr/>
                <p:nvPr/>
              </p:nvGrpSpPr>
              <p:grpSpPr>
                <a:xfrm>
                  <a:off x="2496274" y="1967696"/>
                  <a:ext cx="353028" cy="532436"/>
                  <a:chOff x="2025570" y="1967696"/>
                  <a:chExt cx="353028" cy="532436"/>
                </a:xfrm>
              </p:grpSpPr>
              <p:grpSp>
                <p:nvGrpSpPr>
                  <p:cNvPr id="13" name="Groupe 12">
                    <a:extLst>
                      <a:ext uri="{FF2B5EF4-FFF2-40B4-BE49-F238E27FC236}">
                        <a16:creationId xmlns:a16="http://schemas.microsoft.com/office/drawing/2014/main" id="{FBA57A72-0A0A-4A5F-B82B-8D2F00305BEF}"/>
                      </a:ext>
                    </a:extLst>
                  </p:cNvPr>
                  <p:cNvGrpSpPr/>
                  <p:nvPr/>
                </p:nvGrpSpPr>
                <p:grpSpPr>
                  <a:xfrm>
                    <a:off x="2025570" y="1967696"/>
                    <a:ext cx="117676" cy="532436"/>
                    <a:chOff x="2025570" y="1967696"/>
                    <a:chExt cx="117676" cy="532436"/>
                  </a:xfrm>
                </p:grpSpPr>
                <p:cxnSp>
                  <p:nvCxnSpPr>
                    <p:cNvPr id="17" name="Connecteur droit 16">
                      <a:extLst>
                        <a:ext uri="{FF2B5EF4-FFF2-40B4-BE49-F238E27FC236}">
                          <a16:creationId xmlns:a16="http://schemas.microsoft.com/office/drawing/2014/main" id="{39018B67-CE86-42DA-BECE-121F592CDE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025570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Connecteur droit 17">
                      <a:extLst>
                        <a:ext uri="{FF2B5EF4-FFF2-40B4-BE49-F238E27FC236}">
                          <a16:creationId xmlns:a16="http://schemas.microsoft.com/office/drawing/2014/main" id="{28D9761D-64EB-4998-AF3B-B7047EE8E7D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43246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" name="Groupe 13">
                    <a:extLst>
                      <a:ext uri="{FF2B5EF4-FFF2-40B4-BE49-F238E27FC236}">
                        <a16:creationId xmlns:a16="http://schemas.microsoft.com/office/drawing/2014/main" id="{7D0F0788-BD8E-4C7F-A087-B2A7B9A7862F}"/>
                      </a:ext>
                    </a:extLst>
                  </p:cNvPr>
                  <p:cNvGrpSpPr/>
                  <p:nvPr/>
                </p:nvGrpSpPr>
                <p:grpSpPr>
                  <a:xfrm>
                    <a:off x="2260922" y="1967696"/>
                    <a:ext cx="117676" cy="532436"/>
                    <a:chOff x="2025570" y="1967696"/>
                    <a:chExt cx="117676" cy="532436"/>
                  </a:xfrm>
                </p:grpSpPr>
                <p:cxnSp>
                  <p:nvCxnSpPr>
                    <p:cNvPr id="15" name="Connecteur droit 14">
                      <a:extLst>
                        <a:ext uri="{FF2B5EF4-FFF2-40B4-BE49-F238E27FC236}">
                          <a16:creationId xmlns:a16="http://schemas.microsoft.com/office/drawing/2014/main" id="{4A07553E-4A00-43F0-96F2-41BA2446A2F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025570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Connecteur droit 15">
                      <a:extLst>
                        <a:ext uri="{FF2B5EF4-FFF2-40B4-BE49-F238E27FC236}">
                          <a16:creationId xmlns:a16="http://schemas.microsoft.com/office/drawing/2014/main" id="{B58F19ED-0FD0-426C-9DF2-61D62CB0073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43246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C9DA7851-9B02-4685-BFB9-1E83A3A9A104}"/>
                  </a:ext>
                </a:extLst>
              </p:cNvPr>
              <p:cNvGrpSpPr/>
              <p:nvPr/>
            </p:nvGrpSpPr>
            <p:grpSpPr>
              <a:xfrm>
                <a:off x="2966978" y="1967696"/>
                <a:ext cx="823732" cy="532436"/>
                <a:chOff x="2025570" y="1967696"/>
                <a:chExt cx="823732" cy="532436"/>
              </a:xfrm>
            </p:grpSpPr>
            <p:grpSp>
              <p:nvGrpSpPr>
                <p:cNvPr id="21" name="Groupe 20">
                  <a:extLst>
                    <a:ext uri="{FF2B5EF4-FFF2-40B4-BE49-F238E27FC236}">
                      <a16:creationId xmlns:a16="http://schemas.microsoft.com/office/drawing/2014/main" id="{03DD79DE-60BA-411D-A21C-6BC83D63D4D7}"/>
                    </a:ext>
                  </a:extLst>
                </p:cNvPr>
                <p:cNvGrpSpPr/>
                <p:nvPr/>
              </p:nvGrpSpPr>
              <p:grpSpPr>
                <a:xfrm>
                  <a:off x="2025570" y="1967696"/>
                  <a:ext cx="353028" cy="532436"/>
                  <a:chOff x="2025570" y="1967696"/>
                  <a:chExt cx="353028" cy="532436"/>
                </a:xfrm>
              </p:grpSpPr>
              <p:grpSp>
                <p:nvGrpSpPr>
                  <p:cNvPr id="29" name="Groupe 28">
                    <a:extLst>
                      <a:ext uri="{FF2B5EF4-FFF2-40B4-BE49-F238E27FC236}">
                        <a16:creationId xmlns:a16="http://schemas.microsoft.com/office/drawing/2014/main" id="{CBCFA979-93FA-4437-991A-4B0A16A435D7}"/>
                      </a:ext>
                    </a:extLst>
                  </p:cNvPr>
                  <p:cNvGrpSpPr/>
                  <p:nvPr/>
                </p:nvGrpSpPr>
                <p:grpSpPr>
                  <a:xfrm>
                    <a:off x="2025570" y="1967696"/>
                    <a:ext cx="117676" cy="532436"/>
                    <a:chOff x="2025570" y="1967696"/>
                    <a:chExt cx="117676" cy="532436"/>
                  </a:xfrm>
                </p:grpSpPr>
                <p:cxnSp>
                  <p:nvCxnSpPr>
                    <p:cNvPr id="33" name="Connecteur droit 32">
                      <a:extLst>
                        <a:ext uri="{FF2B5EF4-FFF2-40B4-BE49-F238E27FC236}">
                          <a16:creationId xmlns:a16="http://schemas.microsoft.com/office/drawing/2014/main" id="{6C6D9BEB-BAEF-4EA7-B632-5C78E8A0995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025570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Connecteur droit 33">
                      <a:extLst>
                        <a:ext uri="{FF2B5EF4-FFF2-40B4-BE49-F238E27FC236}">
                          <a16:creationId xmlns:a16="http://schemas.microsoft.com/office/drawing/2014/main" id="{F0094CFA-62C4-4967-8264-9ABCBAEFA1C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43246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" name="Groupe 29">
                    <a:extLst>
                      <a:ext uri="{FF2B5EF4-FFF2-40B4-BE49-F238E27FC236}">
                        <a16:creationId xmlns:a16="http://schemas.microsoft.com/office/drawing/2014/main" id="{F23BC235-00BC-4F35-AEC0-F28F725243BD}"/>
                      </a:ext>
                    </a:extLst>
                  </p:cNvPr>
                  <p:cNvGrpSpPr/>
                  <p:nvPr/>
                </p:nvGrpSpPr>
                <p:grpSpPr>
                  <a:xfrm>
                    <a:off x="2260922" y="1967696"/>
                    <a:ext cx="117676" cy="532436"/>
                    <a:chOff x="2025570" y="1967696"/>
                    <a:chExt cx="117676" cy="532436"/>
                  </a:xfrm>
                </p:grpSpPr>
                <p:cxnSp>
                  <p:nvCxnSpPr>
                    <p:cNvPr id="31" name="Connecteur droit 30">
                      <a:extLst>
                        <a:ext uri="{FF2B5EF4-FFF2-40B4-BE49-F238E27FC236}">
                          <a16:creationId xmlns:a16="http://schemas.microsoft.com/office/drawing/2014/main" id="{7F05D81A-DC13-41CD-A1FA-50E07C20401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025570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Connecteur droit 31">
                      <a:extLst>
                        <a:ext uri="{FF2B5EF4-FFF2-40B4-BE49-F238E27FC236}">
                          <a16:creationId xmlns:a16="http://schemas.microsoft.com/office/drawing/2014/main" id="{8979F428-C432-4C5B-B2B0-9AB48A284EC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43246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2" name="Groupe 21">
                  <a:extLst>
                    <a:ext uri="{FF2B5EF4-FFF2-40B4-BE49-F238E27FC236}">
                      <a16:creationId xmlns:a16="http://schemas.microsoft.com/office/drawing/2014/main" id="{4395397D-7E12-4BA9-A86B-D75DBBCD4D64}"/>
                    </a:ext>
                  </a:extLst>
                </p:cNvPr>
                <p:cNvGrpSpPr/>
                <p:nvPr/>
              </p:nvGrpSpPr>
              <p:grpSpPr>
                <a:xfrm>
                  <a:off x="2496274" y="1967696"/>
                  <a:ext cx="353028" cy="532436"/>
                  <a:chOff x="2025570" y="1967696"/>
                  <a:chExt cx="353028" cy="532436"/>
                </a:xfrm>
              </p:grpSpPr>
              <p:grpSp>
                <p:nvGrpSpPr>
                  <p:cNvPr id="23" name="Groupe 22">
                    <a:extLst>
                      <a:ext uri="{FF2B5EF4-FFF2-40B4-BE49-F238E27FC236}">
                        <a16:creationId xmlns:a16="http://schemas.microsoft.com/office/drawing/2014/main" id="{7CF477CA-B3D2-4B08-8FDF-C32ED6917062}"/>
                      </a:ext>
                    </a:extLst>
                  </p:cNvPr>
                  <p:cNvGrpSpPr/>
                  <p:nvPr/>
                </p:nvGrpSpPr>
                <p:grpSpPr>
                  <a:xfrm>
                    <a:off x="2025570" y="1967696"/>
                    <a:ext cx="117676" cy="532436"/>
                    <a:chOff x="2025570" y="1967696"/>
                    <a:chExt cx="117676" cy="532436"/>
                  </a:xfrm>
                </p:grpSpPr>
                <p:cxnSp>
                  <p:nvCxnSpPr>
                    <p:cNvPr id="27" name="Connecteur droit 26">
                      <a:extLst>
                        <a:ext uri="{FF2B5EF4-FFF2-40B4-BE49-F238E27FC236}">
                          <a16:creationId xmlns:a16="http://schemas.microsoft.com/office/drawing/2014/main" id="{E16A6C58-C774-4DA1-90BD-4C7AF33397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025570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Connecteur droit 27">
                      <a:extLst>
                        <a:ext uri="{FF2B5EF4-FFF2-40B4-BE49-F238E27FC236}">
                          <a16:creationId xmlns:a16="http://schemas.microsoft.com/office/drawing/2014/main" id="{033DC0AB-7864-4250-8C24-C3093FBAC19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43246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" name="Groupe 23">
                    <a:extLst>
                      <a:ext uri="{FF2B5EF4-FFF2-40B4-BE49-F238E27FC236}">
                        <a16:creationId xmlns:a16="http://schemas.microsoft.com/office/drawing/2014/main" id="{140D752B-D435-44C1-9013-7D5171AAF0F0}"/>
                      </a:ext>
                    </a:extLst>
                  </p:cNvPr>
                  <p:cNvGrpSpPr/>
                  <p:nvPr/>
                </p:nvGrpSpPr>
                <p:grpSpPr>
                  <a:xfrm>
                    <a:off x="2260922" y="1967696"/>
                    <a:ext cx="117676" cy="532436"/>
                    <a:chOff x="2025570" y="1967696"/>
                    <a:chExt cx="117676" cy="532436"/>
                  </a:xfrm>
                </p:grpSpPr>
                <p:cxnSp>
                  <p:nvCxnSpPr>
                    <p:cNvPr id="25" name="Connecteur droit 24">
                      <a:extLst>
                        <a:ext uri="{FF2B5EF4-FFF2-40B4-BE49-F238E27FC236}">
                          <a16:creationId xmlns:a16="http://schemas.microsoft.com/office/drawing/2014/main" id="{556645EF-AF56-4756-8213-083B6E8175C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025570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Connecteur droit 25">
                      <a:extLst>
                        <a:ext uri="{FF2B5EF4-FFF2-40B4-BE49-F238E27FC236}">
                          <a16:creationId xmlns:a16="http://schemas.microsoft.com/office/drawing/2014/main" id="{34ACAAEA-2F88-47F1-85C4-3B90D75DC6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43246" y="1967696"/>
                      <a:ext cx="0" cy="5324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667DC34B-142A-42F5-A920-792161A125D3}"/>
                </a:ext>
              </a:extLst>
            </p:cNvPr>
            <p:cNvGrpSpPr/>
            <p:nvPr/>
          </p:nvGrpSpPr>
          <p:grpSpPr>
            <a:xfrm>
              <a:off x="1536358" y="1844344"/>
              <a:ext cx="2859479" cy="547248"/>
              <a:chOff x="1536358" y="1624477"/>
              <a:chExt cx="4518202" cy="767115"/>
            </a:xfrm>
          </p:grpSpPr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DDDD920F-C5B6-4F1B-ACD5-1904A83EA5DB}"/>
                  </a:ext>
                </a:extLst>
              </p:cNvPr>
              <p:cNvCxnSpPr/>
              <p:nvPr/>
            </p:nvCxnSpPr>
            <p:spPr>
              <a:xfrm>
                <a:off x="1536358" y="2388545"/>
                <a:ext cx="4518202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DD54D724-0A58-43FE-9BA3-313348B6CCEA}"/>
                  </a:ext>
                </a:extLst>
              </p:cNvPr>
              <p:cNvSpPr/>
              <p:nvPr/>
            </p:nvSpPr>
            <p:spPr>
              <a:xfrm>
                <a:off x="3277417" y="1632979"/>
                <a:ext cx="651562" cy="755543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1D8EEA61-956B-499A-BCE0-929A72EACEAB}"/>
                  </a:ext>
                </a:extLst>
              </p:cNvPr>
              <p:cNvSpPr/>
              <p:nvPr/>
            </p:nvSpPr>
            <p:spPr>
              <a:xfrm>
                <a:off x="3392239" y="1624477"/>
                <a:ext cx="651562" cy="755543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A978A486-B2C8-4B59-BDF3-EA6F968B0FBE}"/>
                  </a:ext>
                </a:extLst>
              </p:cNvPr>
              <p:cNvSpPr/>
              <p:nvPr/>
            </p:nvSpPr>
            <p:spPr>
              <a:xfrm>
                <a:off x="3488373" y="1636049"/>
                <a:ext cx="651562" cy="755543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68011B87-1323-46E4-BE9B-3E5BFAF4ECBA}"/>
                </a:ext>
              </a:extLst>
            </p:cNvPr>
            <p:cNvSpPr txBox="1"/>
            <p:nvPr/>
          </p:nvSpPr>
          <p:spPr>
            <a:xfrm>
              <a:off x="1247969" y="1718284"/>
              <a:ext cx="2125582" cy="58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Optical </a:t>
              </a:r>
              <a:r>
                <a:rPr lang="fr-FR" b="1" dirty="0" err="1">
                  <a:solidFill>
                    <a:srgbClr val="00B050"/>
                  </a:solidFill>
                </a:rPr>
                <a:t>fiber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883BD177-4603-4DF2-BFC8-E12E4E126C7D}"/>
                </a:ext>
              </a:extLst>
            </p:cNvPr>
            <p:cNvCxnSpPr/>
            <p:nvPr/>
          </p:nvCxnSpPr>
          <p:spPr>
            <a:xfrm>
              <a:off x="751288" y="2867685"/>
              <a:ext cx="99336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ZoneTexte 46">
                  <a:extLst>
                    <a:ext uri="{FF2B5EF4-FFF2-40B4-BE49-F238E27FC236}">
                      <a16:creationId xmlns:a16="http://schemas.microsoft.com/office/drawing/2014/main" id="{917B5395-D3C0-49AC-A15A-CF913818EB71}"/>
                    </a:ext>
                  </a:extLst>
                </p:cNvPr>
                <p:cNvSpPr txBox="1"/>
                <p:nvPr/>
              </p:nvSpPr>
              <p:spPr>
                <a:xfrm>
                  <a:off x="2964987" y="3847091"/>
                  <a:ext cx="21576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err="1"/>
                    <a:t>Acoustic</a:t>
                  </a:r>
                  <a:r>
                    <a:rPr lang="fr-FR" dirty="0"/>
                    <a:t> </a:t>
                  </a:r>
                  <a:r>
                    <a:rPr lang="fr-FR" dirty="0" err="1"/>
                    <a:t>wave</a:t>
                  </a:r>
                  <a:r>
                    <a:rPr lang="fr-FR" dirty="0"/>
                    <a:t>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7" name="ZoneTexte 46">
                  <a:extLst>
                    <a:ext uri="{FF2B5EF4-FFF2-40B4-BE49-F238E27FC236}">
                      <a16:creationId xmlns:a16="http://schemas.microsoft.com/office/drawing/2014/main" id="{917B5395-D3C0-49AC-A15A-CF913818E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4987" y="3847091"/>
                  <a:ext cx="2157628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2260" t="-10000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07A4B6C3-87C2-4B79-8A08-2CCD4680EA7B}"/>
                </a:ext>
              </a:extLst>
            </p:cNvPr>
            <p:cNvCxnSpPr/>
            <p:nvPr/>
          </p:nvCxnSpPr>
          <p:spPr>
            <a:xfrm>
              <a:off x="3242703" y="3749201"/>
              <a:ext cx="99336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B3559AE5-4007-4C14-AC8B-556415DDE1EE}"/>
                </a:ext>
              </a:extLst>
            </p:cNvPr>
            <p:cNvGrpSpPr/>
            <p:nvPr/>
          </p:nvGrpSpPr>
          <p:grpSpPr>
            <a:xfrm>
              <a:off x="674879" y="2025537"/>
              <a:ext cx="1275420" cy="705732"/>
              <a:chOff x="5948085" y="5232080"/>
              <a:chExt cx="1805940" cy="1216320"/>
            </a:xfrm>
          </p:grpSpPr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F8C3FDBA-735F-4038-9A83-28D997131AA6}"/>
                  </a:ext>
                </a:extLst>
              </p:cNvPr>
              <p:cNvGrpSpPr/>
              <p:nvPr/>
            </p:nvGrpSpPr>
            <p:grpSpPr>
              <a:xfrm>
                <a:off x="5948085" y="5766048"/>
                <a:ext cx="1805940" cy="682352"/>
                <a:chOff x="4026688" y="3741420"/>
                <a:chExt cx="1805940" cy="682352"/>
              </a:xfrm>
            </p:grpSpPr>
            <p:cxnSp>
              <p:nvCxnSpPr>
                <p:cNvPr id="50" name="Connecteur droit 49">
                  <a:extLst>
                    <a:ext uri="{FF2B5EF4-FFF2-40B4-BE49-F238E27FC236}">
                      <a16:creationId xmlns:a16="http://schemas.microsoft.com/office/drawing/2014/main" id="{E4E782D6-54CC-4C24-AFAC-FF047C4E9BAF}"/>
                    </a:ext>
                  </a:extLst>
                </p:cNvPr>
                <p:cNvCxnSpPr/>
                <p:nvPr/>
              </p:nvCxnSpPr>
              <p:spPr>
                <a:xfrm>
                  <a:off x="4026688" y="4423772"/>
                  <a:ext cx="180594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avec flèche 50">
                  <a:extLst>
                    <a:ext uri="{FF2B5EF4-FFF2-40B4-BE49-F238E27FC236}">
                      <a16:creationId xmlns:a16="http://schemas.microsoft.com/office/drawing/2014/main" id="{E379C7A8-5195-4E4A-8B24-939BAB19A970}"/>
                    </a:ext>
                  </a:extLst>
                </p:cNvPr>
                <p:cNvCxnSpPr/>
                <p:nvPr/>
              </p:nvCxnSpPr>
              <p:spPr>
                <a:xfrm flipV="1">
                  <a:off x="4929658" y="3741420"/>
                  <a:ext cx="0" cy="6823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ZoneTexte 55">
                    <a:extLst>
                      <a:ext uri="{FF2B5EF4-FFF2-40B4-BE49-F238E27FC236}">
                        <a16:creationId xmlns:a16="http://schemas.microsoft.com/office/drawing/2014/main" id="{31644ABA-ACCF-496F-892C-6719D4F5C003}"/>
                      </a:ext>
                    </a:extLst>
                  </p:cNvPr>
                  <p:cNvSpPr txBox="1"/>
                  <p:nvPr/>
                </p:nvSpPr>
                <p:spPr>
                  <a:xfrm>
                    <a:off x="6764108" y="5522663"/>
                    <a:ext cx="185759" cy="27848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05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fr-FR" sz="1050" dirty="0"/>
                  </a:p>
                </p:txBody>
              </p:sp>
            </mc:Choice>
            <mc:Fallback xmlns="">
              <p:sp>
                <p:nvSpPr>
                  <p:cNvPr id="56" name="ZoneTexte 55">
                    <a:extLst>
                      <a:ext uri="{FF2B5EF4-FFF2-40B4-BE49-F238E27FC236}">
                        <a16:creationId xmlns:a16="http://schemas.microsoft.com/office/drawing/2014/main" id="{31644ABA-ACCF-496F-892C-6719D4F5C0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4108" y="5522663"/>
                    <a:ext cx="185759" cy="2784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636" r="-909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CC32A082-14EB-4C8D-8FFD-E2952EF88A66}"/>
                  </a:ext>
                </a:extLst>
              </p:cNvPr>
              <p:cNvSpPr txBox="1"/>
              <p:nvPr/>
            </p:nvSpPr>
            <p:spPr>
              <a:xfrm>
                <a:off x="6461217" y="5232080"/>
                <a:ext cx="1001620" cy="48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u="sng" dirty="0"/>
                  <a:t>Signal</a:t>
                </a:r>
              </a:p>
            </p:txBody>
          </p:sp>
        </p:grp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0BCF1021-0F99-4703-85BC-7C2DF96F4595}"/>
                </a:ext>
              </a:extLst>
            </p:cNvPr>
            <p:cNvGrpSpPr/>
            <p:nvPr/>
          </p:nvGrpSpPr>
          <p:grpSpPr>
            <a:xfrm>
              <a:off x="505809" y="3249699"/>
              <a:ext cx="1383302" cy="506209"/>
              <a:chOff x="8103727" y="3940828"/>
              <a:chExt cx="1901062" cy="991511"/>
            </a:xfrm>
          </p:grpSpPr>
          <p:cxnSp>
            <p:nvCxnSpPr>
              <p:cNvPr id="72" name="Connecteur droit 71">
                <a:extLst>
                  <a:ext uri="{FF2B5EF4-FFF2-40B4-BE49-F238E27FC236}">
                    <a16:creationId xmlns:a16="http://schemas.microsoft.com/office/drawing/2014/main" id="{CB58E8B3-9741-4E63-BCA6-5962718C799A}"/>
                  </a:ext>
                </a:extLst>
              </p:cNvPr>
              <p:cNvCxnSpPr/>
              <p:nvPr/>
            </p:nvCxnSpPr>
            <p:spPr>
              <a:xfrm>
                <a:off x="8198849" y="4929799"/>
                <a:ext cx="180594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avec flèche 74">
                <a:extLst>
                  <a:ext uri="{FF2B5EF4-FFF2-40B4-BE49-F238E27FC236}">
                    <a16:creationId xmlns:a16="http://schemas.microsoft.com/office/drawing/2014/main" id="{A2E87BA7-DAD6-408A-88D7-18D986C16FFB}"/>
                  </a:ext>
                </a:extLst>
              </p:cNvPr>
              <p:cNvCxnSpPr/>
              <p:nvPr/>
            </p:nvCxnSpPr>
            <p:spPr>
              <a:xfrm flipV="1">
                <a:off x="8492219" y="4608339"/>
                <a:ext cx="0" cy="324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ZoneTexte 76">
                    <a:extLst>
                      <a:ext uri="{FF2B5EF4-FFF2-40B4-BE49-F238E27FC236}">
                        <a16:creationId xmlns:a16="http://schemas.microsoft.com/office/drawing/2014/main" id="{E2DD1077-68C7-4B41-8449-470C56C85B5D}"/>
                      </a:ext>
                    </a:extLst>
                  </p:cNvPr>
                  <p:cNvSpPr txBox="1"/>
                  <p:nvPr/>
                </p:nvSpPr>
                <p:spPr>
                  <a:xfrm>
                    <a:off x="8237149" y="4358433"/>
                    <a:ext cx="553040" cy="33156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fr-FR" sz="1100" dirty="0"/>
                  </a:p>
                </p:txBody>
              </p:sp>
            </mc:Choice>
            <mc:Fallback xmlns="">
              <p:sp>
                <p:nvSpPr>
                  <p:cNvPr id="77" name="ZoneTexte 76">
                    <a:extLst>
                      <a:ext uri="{FF2B5EF4-FFF2-40B4-BE49-F238E27FC236}">
                        <a16:creationId xmlns:a16="http://schemas.microsoft.com/office/drawing/2014/main" id="{E2DD1077-68C7-4B41-8449-470C56C85B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7149" y="4358433"/>
                    <a:ext cx="553040" cy="3315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545" r="-7576" b="-714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7BA84CDA-D48D-4E94-BD16-CC3A6F947EE1}"/>
                  </a:ext>
                </a:extLst>
              </p:cNvPr>
              <p:cNvSpPr txBox="1"/>
              <p:nvPr/>
            </p:nvSpPr>
            <p:spPr>
              <a:xfrm>
                <a:off x="8103727" y="3940828"/>
                <a:ext cx="819882" cy="542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u="sng" dirty="0"/>
                  <a:t>Stokes</a:t>
                </a:r>
              </a:p>
            </p:txBody>
          </p:sp>
        </p:grpSp>
        <p:cxnSp>
          <p:nvCxnSpPr>
            <p:cNvPr id="84" name="Connecteur droit avec flèche 83">
              <a:extLst>
                <a:ext uri="{FF2B5EF4-FFF2-40B4-BE49-F238E27FC236}">
                  <a16:creationId xmlns:a16="http://schemas.microsoft.com/office/drawing/2014/main" id="{FE0D34EB-FB8E-4B78-99A1-F2CA4957CE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379" y="3897231"/>
              <a:ext cx="99336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C7647EF3-0159-4703-AB6E-5D78D4575639}"/>
                </a:ext>
              </a:extLst>
            </p:cNvPr>
            <p:cNvGrpSpPr/>
            <p:nvPr/>
          </p:nvGrpSpPr>
          <p:grpSpPr>
            <a:xfrm>
              <a:off x="4001726" y="2533312"/>
              <a:ext cx="1667383" cy="624672"/>
              <a:chOff x="5373380" y="2384336"/>
              <a:chExt cx="1667383" cy="624672"/>
            </a:xfrm>
          </p:grpSpPr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101CA6BA-0DE6-484A-8458-384CDE00AFE4}"/>
                  </a:ext>
                </a:extLst>
              </p:cNvPr>
              <p:cNvCxnSpPr/>
              <p:nvPr/>
            </p:nvCxnSpPr>
            <p:spPr>
              <a:xfrm>
                <a:off x="5373380" y="2866388"/>
                <a:ext cx="13140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avec flèche 87">
                <a:extLst>
                  <a:ext uri="{FF2B5EF4-FFF2-40B4-BE49-F238E27FC236}">
                    <a16:creationId xmlns:a16="http://schemas.microsoft.com/office/drawing/2014/main" id="{D30F2D56-B8A6-4BB1-838B-4AF1FD4B9EE6}"/>
                  </a:ext>
                </a:extLst>
              </p:cNvPr>
              <p:cNvCxnSpPr/>
              <p:nvPr/>
            </p:nvCxnSpPr>
            <p:spPr>
              <a:xfrm flipV="1">
                <a:off x="6470770" y="2702269"/>
                <a:ext cx="0" cy="1654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ZoneTexte 88">
                    <a:extLst>
                      <a:ext uri="{FF2B5EF4-FFF2-40B4-BE49-F238E27FC236}">
                        <a16:creationId xmlns:a16="http://schemas.microsoft.com/office/drawing/2014/main" id="{A6A17023-863A-4866-BB4E-212F61882889}"/>
                      </a:ext>
                    </a:extLst>
                  </p:cNvPr>
                  <p:cNvSpPr txBox="1"/>
                  <p:nvPr/>
                </p:nvSpPr>
                <p:spPr>
                  <a:xfrm>
                    <a:off x="6285169" y="2574681"/>
                    <a:ext cx="402418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fr-FR" sz="1100" dirty="0"/>
                  </a:p>
                </p:txBody>
              </p:sp>
            </mc:Choice>
            <mc:Fallback xmlns="">
              <p:sp>
                <p:nvSpPr>
                  <p:cNvPr id="89" name="ZoneTexte 88">
                    <a:extLst>
                      <a:ext uri="{FF2B5EF4-FFF2-40B4-BE49-F238E27FC236}">
                        <a16:creationId xmlns:a16="http://schemas.microsoft.com/office/drawing/2014/main" id="{A6A17023-863A-4866-BB4E-212F618828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5169" y="2574681"/>
                    <a:ext cx="402418" cy="1692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545" r="-7576" b="-714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id="{766FB456-BDF7-4CE8-BA8D-EDA48EAE8EF2}"/>
                  </a:ext>
                </a:extLst>
              </p:cNvPr>
              <p:cNvSpPr txBox="1"/>
              <p:nvPr/>
            </p:nvSpPr>
            <p:spPr>
              <a:xfrm>
                <a:off x="6081405" y="2384336"/>
                <a:ext cx="9593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u="sng" dirty="0"/>
                  <a:t>Anti - stokes</a:t>
                </a:r>
              </a:p>
            </p:txBody>
          </p:sp>
          <p:cxnSp>
            <p:nvCxnSpPr>
              <p:cNvPr id="91" name="Connecteur droit avec flèche 90">
                <a:extLst>
                  <a:ext uri="{FF2B5EF4-FFF2-40B4-BE49-F238E27FC236}">
                    <a16:creationId xmlns:a16="http://schemas.microsoft.com/office/drawing/2014/main" id="{38292207-D2DA-4A43-A3BA-F3C82A161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4735" y="3009008"/>
                <a:ext cx="993363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A37294-8F88-4686-8DBE-36B1C02D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21</a:t>
            </a:fld>
            <a:endParaRPr lang="fr-FR" dirty="0"/>
          </a:p>
        </p:txBody>
      </p:sp>
      <p:sp>
        <p:nvSpPr>
          <p:cNvPr id="67" name="ZoneTexte 101">
            <a:extLst>
              <a:ext uri="{FF2B5EF4-FFF2-40B4-BE49-F238E27FC236}">
                <a16:creationId xmlns:a16="http://schemas.microsoft.com/office/drawing/2014/main" id="{C042B755-A785-4DB1-A043-2604B023A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6703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Example: Brillouin scattering in fibers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5FCB9AD6-DD4A-453F-9E78-D2A4F1542B67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25C35BBF-B2E1-42AB-938B-157BD1237A88}"/>
              </a:ext>
            </a:extLst>
          </p:cNvPr>
          <p:cNvSpPr txBox="1"/>
          <p:nvPr/>
        </p:nvSpPr>
        <p:spPr>
          <a:xfrm>
            <a:off x="1329963" y="622563"/>
            <a:ext cx="475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Spontaneous Brillouin scattering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BC5F6F7-31E6-B4EF-AAD5-0351CF58E0C9}"/>
              </a:ext>
            </a:extLst>
          </p:cNvPr>
          <p:cNvGrpSpPr/>
          <p:nvPr/>
        </p:nvGrpSpPr>
        <p:grpSpPr>
          <a:xfrm>
            <a:off x="7326553" y="674089"/>
            <a:ext cx="4043330" cy="4966247"/>
            <a:chOff x="7326553" y="674089"/>
            <a:chExt cx="4043330" cy="496624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4A41098-C01F-406F-263B-9E9169AE0806}"/>
                </a:ext>
              </a:extLst>
            </p:cNvPr>
            <p:cNvGrpSpPr/>
            <p:nvPr/>
          </p:nvGrpSpPr>
          <p:grpSpPr>
            <a:xfrm>
              <a:off x="7326553" y="674089"/>
              <a:ext cx="3844176" cy="4966247"/>
              <a:chOff x="7326553" y="674089"/>
              <a:chExt cx="3844176" cy="4966247"/>
            </a:xfrm>
          </p:grpSpPr>
          <p:pic>
            <p:nvPicPr>
              <p:cNvPr id="97" name="Picture 59">
                <a:extLst>
                  <a:ext uri="{FF2B5EF4-FFF2-40B4-BE49-F238E27FC236}">
                    <a16:creationId xmlns:a16="http://schemas.microsoft.com/office/drawing/2014/main" id="{C8E2D258-49C1-4B52-A975-B9E3847528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6553" y="1720018"/>
                <a:ext cx="3844176" cy="3920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6" name="Forme libre : forme 105">
                <a:extLst>
                  <a:ext uri="{FF2B5EF4-FFF2-40B4-BE49-F238E27FC236}">
                    <a16:creationId xmlns:a16="http://schemas.microsoft.com/office/drawing/2014/main" id="{EA61D47B-616C-4AEB-8D62-A842D327AD86}"/>
                  </a:ext>
                </a:extLst>
              </p:cNvPr>
              <p:cNvSpPr/>
              <p:nvPr/>
            </p:nvSpPr>
            <p:spPr>
              <a:xfrm>
                <a:off x="7697181" y="1609534"/>
                <a:ext cx="3276600" cy="110484"/>
              </a:xfrm>
              <a:custGeom>
                <a:avLst/>
                <a:gdLst>
                  <a:gd name="connsiteX0" fmla="*/ 0 w 3276600"/>
                  <a:gd name="connsiteY0" fmla="*/ 340668 h 354116"/>
                  <a:gd name="connsiteX1" fmla="*/ 313764 w 3276600"/>
                  <a:gd name="connsiteY1" fmla="*/ 9 h 354116"/>
                  <a:gd name="connsiteX2" fmla="*/ 640976 w 3276600"/>
                  <a:gd name="connsiteY2" fmla="*/ 349632 h 354116"/>
                  <a:gd name="connsiteX3" fmla="*/ 972670 w 3276600"/>
                  <a:gd name="connsiteY3" fmla="*/ 4491 h 354116"/>
                  <a:gd name="connsiteX4" fmla="*/ 1304364 w 3276600"/>
                  <a:gd name="connsiteY4" fmla="*/ 354115 h 354116"/>
                  <a:gd name="connsiteX5" fmla="*/ 1640541 w 3276600"/>
                  <a:gd name="connsiteY5" fmla="*/ 4491 h 354116"/>
                  <a:gd name="connsiteX6" fmla="*/ 1972235 w 3276600"/>
                  <a:gd name="connsiteY6" fmla="*/ 354115 h 354116"/>
                  <a:gd name="connsiteX7" fmla="*/ 2294964 w 3276600"/>
                  <a:gd name="connsiteY7" fmla="*/ 8973 h 354116"/>
                  <a:gd name="connsiteX8" fmla="*/ 2631141 w 3276600"/>
                  <a:gd name="connsiteY8" fmla="*/ 340668 h 354116"/>
                  <a:gd name="connsiteX9" fmla="*/ 2949388 w 3276600"/>
                  <a:gd name="connsiteY9" fmla="*/ 4491 h 354116"/>
                  <a:gd name="connsiteX10" fmla="*/ 3276600 w 3276600"/>
                  <a:gd name="connsiteY10" fmla="*/ 354115 h 35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6600" h="354116">
                    <a:moveTo>
                      <a:pt x="0" y="340668"/>
                    </a:moveTo>
                    <a:cubicBezTo>
                      <a:pt x="103467" y="169591"/>
                      <a:pt x="206935" y="-1485"/>
                      <a:pt x="313764" y="9"/>
                    </a:cubicBezTo>
                    <a:cubicBezTo>
                      <a:pt x="420593" y="1503"/>
                      <a:pt x="531158" y="348885"/>
                      <a:pt x="640976" y="349632"/>
                    </a:cubicBezTo>
                    <a:cubicBezTo>
                      <a:pt x="750794" y="350379"/>
                      <a:pt x="862105" y="3744"/>
                      <a:pt x="972670" y="4491"/>
                    </a:cubicBezTo>
                    <a:cubicBezTo>
                      <a:pt x="1083235" y="5238"/>
                      <a:pt x="1193052" y="354115"/>
                      <a:pt x="1304364" y="354115"/>
                    </a:cubicBezTo>
                    <a:cubicBezTo>
                      <a:pt x="1415676" y="354115"/>
                      <a:pt x="1529229" y="4491"/>
                      <a:pt x="1640541" y="4491"/>
                    </a:cubicBezTo>
                    <a:cubicBezTo>
                      <a:pt x="1751853" y="4491"/>
                      <a:pt x="1863165" y="353368"/>
                      <a:pt x="1972235" y="354115"/>
                    </a:cubicBezTo>
                    <a:cubicBezTo>
                      <a:pt x="2081305" y="354862"/>
                      <a:pt x="2185146" y="11214"/>
                      <a:pt x="2294964" y="8973"/>
                    </a:cubicBezTo>
                    <a:cubicBezTo>
                      <a:pt x="2404782" y="6732"/>
                      <a:pt x="2522070" y="341415"/>
                      <a:pt x="2631141" y="340668"/>
                    </a:cubicBezTo>
                    <a:cubicBezTo>
                      <a:pt x="2740212" y="339921"/>
                      <a:pt x="2841812" y="2250"/>
                      <a:pt x="2949388" y="4491"/>
                    </a:cubicBezTo>
                    <a:cubicBezTo>
                      <a:pt x="3056964" y="6732"/>
                      <a:pt x="3166782" y="180423"/>
                      <a:pt x="3276600" y="354115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CAB08A4C-31C2-4FC0-B9ED-2E10B68614B5}"/>
                  </a:ext>
                </a:extLst>
              </p:cNvPr>
              <p:cNvSpPr txBox="1"/>
              <p:nvPr/>
            </p:nvSpPr>
            <p:spPr>
              <a:xfrm>
                <a:off x="7776120" y="674089"/>
                <a:ext cx="3197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Stimulated Brillouin scattering</a:t>
                </a:r>
              </a:p>
            </p:txBody>
          </p:sp>
        </p:grp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B163C17E-9179-444F-A1FF-D8D730AF3B2D}"/>
                </a:ext>
              </a:extLst>
            </p:cNvPr>
            <p:cNvSpPr txBox="1"/>
            <p:nvPr/>
          </p:nvSpPr>
          <p:spPr>
            <a:xfrm>
              <a:off x="10155806" y="3380523"/>
              <a:ext cx="1214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Beat note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ED0C536-321D-E700-3895-510457CB723B}"/>
              </a:ext>
            </a:extLst>
          </p:cNvPr>
          <p:cNvGrpSpPr/>
          <p:nvPr/>
        </p:nvGrpSpPr>
        <p:grpSpPr>
          <a:xfrm>
            <a:off x="7104429" y="1773671"/>
            <a:ext cx="4386658" cy="4322563"/>
            <a:chOff x="7139868" y="1720018"/>
            <a:chExt cx="4386658" cy="4322563"/>
          </a:xfrm>
        </p:grpSpPr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17D7522E-B7F7-4201-9354-4101F1E816DE}"/>
                </a:ext>
              </a:extLst>
            </p:cNvPr>
            <p:cNvSpPr txBox="1"/>
            <p:nvPr/>
          </p:nvSpPr>
          <p:spPr>
            <a:xfrm>
              <a:off x="8074075" y="5640336"/>
              <a:ext cx="34524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Parametric Amplification</a:t>
              </a:r>
            </a:p>
          </p:txBody>
        </p:sp>
        <p:sp>
          <p:nvSpPr>
            <p:cNvPr id="44" name="Forme libre : forme 107">
              <a:extLst>
                <a:ext uri="{FF2B5EF4-FFF2-40B4-BE49-F238E27FC236}">
                  <a16:creationId xmlns:a16="http://schemas.microsoft.com/office/drawing/2014/main" id="{59E03353-B209-C456-8616-D8212AF02E4B}"/>
                </a:ext>
              </a:extLst>
            </p:cNvPr>
            <p:cNvSpPr/>
            <p:nvPr/>
          </p:nvSpPr>
          <p:spPr>
            <a:xfrm>
              <a:off x="7139868" y="1720018"/>
              <a:ext cx="419172" cy="3634740"/>
            </a:xfrm>
            <a:custGeom>
              <a:avLst/>
              <a:gdLst>
                <a:gd name="connsiteX0" fmla="*/ 419100 w 419100"/>
                <a:gd name="connsiteY0" fmla="*/ 0 h 3634740"/>
                <a:gd name="connsiteX1" fmla="*/ 0 w 419100"/>
                <a:gd name="connsiteY1" fmla="*/ 1752600 h 3634740"/>
                <a:gd name="connsiteX2" fmla="*/ 388620 w 419100"/>
                <a:gd name="connsiteY2" fmla="*/ 3634740 h 3634740"/>
                <a:gd name="connsiteX0" fmla="*/ 419172 w 419172"/>
                <a:gd name="connsiteY0" fmla="*/ 0 h 3634740"/>
                <a:gd name="connsiteX1" fmla="*/ 72 w 419172"/>
                <a:gd name="connsiteY1" fmla="*/ 1752600 h 3634740"/>
                <a:gd name="connsiteX2" fmla="*/ 388692 w 419172"/>
                <a:gd name="connsiteY2" fmla="*/ 3634740 h 363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72" h="3634740">
                  <a:moveTo>
                    <a:pt x="419172" y="0"/>
                  </a:moveTo>
                  <a:cubicBezTo>
                    <a:pt x="279472" y="584200"/>
                    <a:pt x="5152" y="1146810"/>
                    <a:pt x="72" y="1752600"/>
                  </a:cubicBezTo>
                  <a:cubicBezTo>
                    <a:pt x="-5008" y="2358390"/>
                    <a:pt x="259152" y="3007360"/>
                    <a:pt x="388692" y="363474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Flèche : droite 39">
              <a:extLst>
                <a:ext uri="{FF2B5EF4-FFF2-40B4-BE49-F238E27FC236}">
                  <a16:creationId xmlns:a16="http://schemas.microsoft.com/office/drawing/2014/main" id="{1BCC7F27-7368-C62A-CDD4-7A199A89DBFD}"/>
                </a:ext>
              </a:extLst>
            </p:cNvPr>
            <p:cNvSpPr/>
            <p:nvPr/>
          </p:nvSpPr>
          <p:spPr>
            <a:xfrm>
              <a:off x="7566534" y="5640336"/>
              <a:ext cx="419172" cy="4022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Espace réservé de la date 6">
            <a:extLst>
              <a:ext uri="{FF2B5EF4-FFF2-40B4-BE49-F238E27FC236}">
                <a16:creationId xmlns:a16="http://schemas.microsoft.com/office/drawing/2014/main" id="{7182673A-A34D-4714-83F7-8D250951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7F14D-CD74-BBF2-D63E-5FD953465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D93E845-AC8F-A55D-5B15-E92B9381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22</a:t>
            </a:fld>
            <a:endParaRPr lang="fr-FR" dirty="0"/>
          </a:p>
        </p:txBody>
      </p:sp>
      <p:sp>
        <p:nvSpPr>
          <p:cNvPr id="4" name="ZoneTexte 101">
            <a:extLst>
              <a:ext uri="{FF2B5EF4-FFF2-40B4-BE49-F238E27FC236}">
                <a16:creationId xmlns:a16="http://schemas.microsoft.com/office/drawing/2014/main" id="{6820DBF8-35B7-2201-095D-13764698B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5954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AMD: thermal noise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3EDDE55-AB1F-F300-4F98-3E88D60075C1}"/>
              </a:ext>
            </a:extLst>
          </p:cNvPr>
          <p:cNvCxnSpPr>
            <a:cxnSpLocks/>
          </p:cNvCxnSpPr>
          <p:nvPr/>
        </p:nvCxnSpPr>
        <p:spPr>
          <a:xfrm flipV="1">
            <a:off x="0" y="40241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81B662B-AFD3-976F-C585-531A3E8A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64377"/>
            <a:ext cx="5905500" cy="510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8BC2E-F071-32BC-35BE-7B409619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62062"/>
            <a:ext cx="5638800" cy="4333875"/>
          </a:xfrm>
          <a:prstGeom prst="rect">
            <a:avLst/>
          </a:prstGeom>
        </p:spPr>
      </p:pic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472C5C34-DDD3-47E6-8493-BDCAAF01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4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8B28DB-5F3F-4895-83BA-6E4D1E47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3</a:t>
            </a:fld>
            <a:endParaRPr lang="fr-FR" dirty="0"/>
          </a:p>
        </p:txBody>
      </p:sp>
      <p:sp>
        <p:nvSpPr>
          <p:cNvPr id="6" name="ZoneTexte 101">
            <a:extLst>
              <a:ext uri="{FF2B5EF4-FFF2-40B4-BE49-F238E27FC236}">
                <a16:creationId xmlns:a16="http://schemas.microsoft.com/office/drawing/2014/main" id="{6692F266-7635-4E2F-8E7C-429DE15F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5954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Outline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687777C-8169-44D3-94FC-21AA48083AE7}"/>
              </a:ext>
            </a:extLst>
          </p:cNvPr>
          <p:cNvCxnSpPr>
            <a:cxnSpLocks/>
          </p:cNvCxnSpPr>
          <p:nvPr/>
        </p:nvCxnSpPr>
        <p:spPr>
          <a:xfrm flipV="1">
            <a:off x="0" y="40241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4FEE3A1-0F44-4663-ACED-903259D766A6}"/>
              </a:ext>
            </a:extLst>
          </p:cNvPr>
          <p:cNvSpPr txBox="1"/>
          <p:nvPr/>
        </p:nvSpPr>
        <p:spPr>
          <a:xfrm>
            <a:off x="1123949" y="914400"/>
            <a:ext cx="94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Parametric instabilities (PIs) are a real limitation to power increase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E11200-812E-4508-9CC8-77C6642028F7}"/>
              </a:ext>
            </a:extLst>
          </p:cNvPr>
          <p:cNvSpPr txBox="1"/>
          <p:nvPr/>
        </p:nvSpPr>
        <p:spPr>
          <a:xfrm>
            <a:off x="1838325" y="18923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are PIs?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7E5E98-4ABA-46EE-9C3C-9A01E13DBA4D}"/>
              </a:ext>
            </a:extLst>
          </p:cNvPr>
          <p:cNvSpPr txBox="1"/>
          <p:nvPr/>
        </p:nvSpPr>
        <p:spPr>
          <a:xfrm>
            <a:off x="1838325" y="3059668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Mitigation strategy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509210-4A04-4DB1-800C-193797D6A017}"/>
              </a:ext>
            </a:extLst>
          </p:cNvPr>
          <p:cNvSpPr txBox="1"/>
          <p:nvPr/>
        </p:nvSpPr>
        <p:spPr>
          <a:xfrm>
            <a:off x="1838325" y="4111625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Results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CBF5BD8B-B6A1-458C-A046-4B57A3B02042}"/>
              </a:ext>
            </a:extLst>
          </p:cNvPr>
          <p:cNvSpPr/>
          <p:nvPr/>
        </p:nvSpPr>
        <p:spPr>
          <a:xfrm>
            <a:off x="1123949" y="1967940"/>
            <a:ext cx="304800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66BED1BA-1F0C-426E-8E62-7A16F43905C0}"/>
              </a:ext>
            </a:extLst>
          </p:cNvPr>
          <p:cNvSpPr/>
          <p:nvPr/>
        </p:nvSpPr>
        <p:spPr>
          <a:xfrm>
            <a:off x="1123949" y="3093938"/>
            <a:ext cx="304800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DBB3A50-B29C-4E47-A58F-79B9339E580D}"/>
              </a:ext>
            </a:extLst>
          </p:cNvPr>
          <p:cNvSpPr/>
          <p:nvPr/>
        </p:nvSpPr>
        <p:spPr>
          <a:xfrm>
            <a:off x="1123949" y="4111625"/>
            <a:ext cx="304800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space réservé de la date 6">
            <a:extLst>
              <a:ext uri="{FF2B5EF4-FFF2-40B4-BE49-F238E27FC236}">
                <a16:creationId xmlns:a16="http://schemas.microsoft.com/office/drawing/2014/main" id="{E4DFF7EF-1DDF-4CAC-9FA1-2A56D932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40A156-876E-40C3-8295-CF21531B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4</a:t>
            </a:fld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7CFDAFD2-6FE9-49AE-91F7-56403E532B9D}"/>
              </a:ext>
            </a:extLst>
          </p:cNvPr>
          <p:cNvGrpSpPr/>
          <p:nvPr/>
        </p:nvGrpSpPr>
        <p:grpSpPr>
          <a:xfrm>
            <a:off x="8419075" y="539655"/>
            <a:ext cx="2796775" cy="2440253"/>
            <a:chOff x="8265427" y="445029"/>
            <a:chExt cx="2796775" cy="2440253"/>
          </a:xfrm>
        </p:grpSpPr>
        <p:grpSp>
          <p:nvGrpSpPr>
            <p:cNvPr id="59" name="Group 72">
              <a:extLst>
                <a:ext uri="{FF2B5EF4-FFF2-40B4-BE49-F238E27FC236}">
                  <a16:creationId xmlns:a16="http://schemas.microsoft.com/office/drawing/2014/main" id="{2080D127-DA80-4385-B2CB-122042A50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5427" y="790727"/>
              <a:ext cx="2670067" cy="2094555"/>
              <a:chOff x="567" y="482"/>
              <a:chExt cx="2298" cy="1644"/>
            </a:xfrm>
          </p:grpSpPr>
          <p:pic>
            <p:nvPicPr>
              <p:cNvPr id="68" name="Picture 24">
                <a:extLst>
                  <a:ext uri="{FF2B5EF4-FFF2-40B4-BE49-F238E27FC236}">
                    <a16:creationId xmlns:a16="http://schemas.microsoft.com/office/drawing/2014/main" id="{07F6C89D-EFDC-4F95-9C77-0C1084B61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482"/>
                <a:ext cx="2298" cy="1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Line 39">
                <a:extLst>
                  <a:ext uri="{FF2B5EF4-FFF2-40B4-BE49-F238E27FC236}">
                    <a16:creationId xmlns:a16="http://schemas.microsoft.com/office/drawing/2014/main" id="{608BB95C-0B5C-46EF-8EA3-578C4AF3D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4" y="1265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40">
                <a:extLst>
                  <a:ext uri="{FF2B5EF4-FFF2-40B4-BE49-F238E27FC236}">
                    <a16:creationId xmlns:a16="http://schemas.microsoft.com/office/drawing/2014/main" id="{71005292-0D55-486B-82A1-93F992FFE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0" y="1265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41">
                <a:extLst>
                  <a:ext uri="{FF2B5EF4-FFF2-40B4-BE49-F238E27FC236}">
                    <a16:creationId xmlns:a16="http://schemas.microsoft.com/office/drawing/2014/main" id="{A8F0486E-3056-4872-B82F-BE700E46C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7" y="1265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42">
                <a:extLst>
                  <a:ext uri="{FF2B5EF4-FFF2-40B4-BE49-F238E27FC236}">
                    <a16:creationId xmlns:a16="http://schemas.microsoft.com/office/drawing/2014/main" id="{A91AFAEE-5DF4-4C50-AB78-82FBB9228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7" y="663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6" name="Object 43">
                <a:extLst>
                  <a:ext uri="{FF2B5EF4-FFF2-40B4-BE49-F238E27FC236}">
                    <a16:creationId xmlns:a16="http://schemas.microsoft.com/office/drawing/2014/main" id="{1DABC6AA-961E-40DB-BC0F-2467029B9BE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74" y="1117"/>
              <a:ext cx="204" cy="1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228600" imgH="177480" progId="Equation.3">
                      <p:embed/>
                    </p:oleObj>
                  </mc:Choice>
                  <mc:Fallback>
                    <p:oleObj name="Equation" r:id="rId3" imgW="228600" imgH="177480" progId="Equation.3">
                      <p:embed/>
                      <p:pic>
                        <p:nvPicPr>
                          <p:cNvPr id="50219" name="Object 43">
                            <a:extLst>
                              <a:ext uri="{FF2B5EF4-FFF2-40B4-BE49-F238E27FC236}">
                                <a16:creationId xmlns:a16="http://schemas.microsoft.com/office/drawing/2014/main" id="{2D5CA8F6-AF5F-4646-A162-04C2EEBBD10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4" y="1117"/>
                            <a:ext cx="204" cy="1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AE0F7FA-3E64-404E-914A-609071697B55}"/>
                </a:ext>
              </a:extLst>
            </p:cNvPr>
            <p:cNvSpPr txBox="1"/>
            <p:nvPr/>
          </p:nvSpPr>
          <p:spPr>
            <a:xfrm>
              <a:off x="8539271" y="453661"/>
              <a:ext cx="56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q-1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60D56387-0E6D-4E33-A0D5-D2FE1C2CB3CA}"/>
                </a:ext>
              </a:extLst>
            </p:cNvPr>
            <p:cNvSpPr txBox="1"/>
            <p:nvPr/>
          </p:nvSpPr>
          <p:spPr>
            <a:xfrm>
              <a:off x="9485523" y="462315"/>
              <a:ext cx="35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92290B07-A745-4AAE-A687-88C996D65119}"/>
                </a:ext>
              </a:extLst>
            </p:cNvPr>
            <p:cNvSpPr txBox="1"/>
            <p:nvPr/>
          </p:nvSpPr>
          <p:spPr>
            <a:xfrm>
              <a:off x="10382638" y="445029"/>
              <a:ext cx="679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q+1</a:t>
              </a:r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5404CF7A-C535-4EC2-8E88-5D001B93E778}"/>
              </a:ext>
            </a:extLst>
          </p:cNvPr>
          <p:cNvGrpSpPr/>
          <p:nvPr/>
        </p:nvGrpSpPr>
        <p:grpSpPr>
          <a:xfrm>
            <a:off x="2086298" y="897732"/>
            <a:ext cx="8919168" cy="2447023"/>
            <a:chOff x="2086298" y="897732"/>
            <a:chExt cx="8919168" cy="2447023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925E430F-7D5A-4131-BE30-3BCC71142663}"/>
                </a:ext>
              </a:extLst>
            </p:cNvPr>
            <p:cNvGrpSpPr/>
            <p:nvPr/>
          </p:nvGrpSpPr>
          <p:grpSpPr>
            <a:xfrm>
              <a:off x="2086298" y="897732"/>
              <a:ext cx="4432711" cy="1349374"/>
              <a:chOff x="3114675" y="439738"/>
              <a:chExt cx="5370513" cy="1862137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6EAC2591-7D4F-45DC-8A3D-5D927B8D45C7}"/>
                  </a:ext>
                </a:extLst>
              </p:cNvPr>
              <p:cNvGrpSpPr/>
              <p:nvPr/>
            </p:nvGrpSpPr>
            <p:grpSpPr>
              <a:xfrm>
                <a:off x="3114675" y="719138"/>
                <a:ext cx="5370513" cy="1582737"/>
                <a:chOff x="2076450" y="747713"/>
                <a:chExt cx="5370513" cy="1582737"/>
              </a:xfrm>
            </p:grpSpPr>
            <p:sp>
              <p:nvSpPr>
                <p:cNvPr id="4" name="AutoShape 4">
                  <a:extLst>
                    <a:ext uri="{FF2B5EF4-FFF2-40B4-BE49-F238E27FC236}">
                      <a16:creationId xmlns:a16="http://schemas.microsoft.com/office/drawing/2014/main" id="{D20F8D6E-7842-4CC2-9A34-90FC15338B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453481" y="1307307"/>
                  <a:ext cx="1582737" cy="463550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fr-FR" sz="1800"/>
                </a:p>
              </p:txBody>
            </p:sp>
            <p:sp>
              <p:nvSpPr>
                <p:cNvPr id="5" name="AutoShape 6">
                  <a:extLst>
                    <a:ext uri="{FF2B5EF4-FFF2-40B4-BE49-F238E27FC236}">
                      <a16:creationId xmlns:a16="http://schemas.microsoft.com/office/drawing/2014/main" id="{49D8146F-6280-44CC-8A5C-1A4AFF4D4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5414169" y="1307307"/>
                  <a:ext cx="1582737" cy="463550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fr-FR" sz="1800"/>
                </a:p>
              </p:txBody>
            </p:sp>
            <p:sp>
              <p:nvSpPr>
                <p:cNvPr id="9" name="AutoShape 12">
                  <a:extLst>
                    <a:ext uri="{FF2B5EF4-FFF2-40B4-BE49-F238E27FC236}">
                      <a16:creationId xmlns:a16="http://schemas.microsoft.com/office/drawing/2014/main" id="{C480C99B-F84C-49BB-98B0-3A06D91FC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450" y="963613"/>
                  <a:ext cx="719138" cy="142875"/>
                </a:xfrm>
                <a:prstGeom prst="rightArrow">
                  <a:avLst>
                    <a:gd name="adj1" fmla="val 50000"/>
                    <a:gd name="adj2" fmla="val 125833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" name="AutoShape 13">
                  <a:extLst>
                    <a:ext uri="{FF2B5EF4-FFF2-40B4-BE49-F238E27FC236}">
                      <a16:creationId xmlns:a16="http://schemas.microsoft.com/office/drawing/2014/main" id="{B99AF71F-F75C-437B-B1CD-6DC398DF3C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76450" y="1971675"/>
                  <a:ext cx="719138" cy="142875"/>
                </a:xfrm>
                <a:prstGeom prst="rightArrow">
                  <a:avLst>
                    <a:gd name="adj1" fmla="val 50000"/>
                    <a:gd name="adj2" fmla="val 125833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" name="AutoShape 14">
                  <a:extLst>
                    <a:ext uri="{FF2B5EF4-FFF2-40B4-BE49-F238E27FC236}">
                      <a16:creationId xmlns:a16="http://schemas.microsoft.com/office/drawing/2014/main" id="{819507DA-9124-4647-AB62-C52B96D28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7825" y="1466850"/>
                  <a:ext cx="719138" cy="142875"/>
                </a:xfrm>
                <a:prstGeom prst="rightArrow">
                  <a:avLst>
                    <a:gd name="adj1" fmla="val 50000"/>
                    <a:gd name="adj2" fmla="val 125833"/>
                  </a:avLst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AutoShape 15">
                  <a:extLst>
                    <a:ext uri="{FF2B5EF4-FFF2-40B4-BE49-F238E27FC236}">
                      <a16:creationId xmlns:a16="http://schemas.microsoft.com/office/drawing/2014/main" id="{F40EFE12-7156-4874-B557-B4E264182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7750" y="1322388"/>
                  <a:ext cx="479425" cy="411162"/>
                </a:xfrm>
                <a:prstGeom prst="curvedRightArrow">
                  <a:avLst>
                    <a:gd name="adj1" fmla="val 20000"/>
                    <a:gd name="adj2" fmla="val 40000"/>
                    <a:gd name="adj3" fmla="val 57751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fr-FR" sz="1800"/>
                </a:p>
              </p:txBody>
            </p:sp>
            <p:sp>
              <p:nvSpPr>
                <p:cNvPr id="13" name="AutoShape 15">
                  <a:extLst>
                    <a:ext uri="{FF2B5EF4-FFF2-40B4-BE49-F238E27FC236}">
                      <a16:creationId xmlns:a16="http://schemas.microsoft.com/office/drawing/2014/main" id="{1B1CB0E3-DA20-4A5E-A8F5-3749A9BC6E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5316538" y="1322388"/>
                  <a:ext cx="479425" cy="411162"/>
                </a:xfrm>
                <a:prstGeom prst="curvedRightArrow">
                  <a:avLst>
                    <a:gd name="adj1" fmla="val 20000"/>
                    <a:gd name="adj2" fmla="val 40000"/>
                    <a:gd name="adj3" fmla="val 57751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fr-FR" sz="1800"/>
                </a:p>
              </p:txBody>
            </p:sp>
            <p:sp>
              <p:nvSpPr>
                <p:cNvPr id="14" name="Line 68">
                  <a:extLst>
                    <a:ext uri="{FF2B5EF4-FFF2-40B4-BE49-F238E27FC236}">
                      <a16:creationId xmlns:a16="http://schemas.microsoft.com/office/drawing/2014/main" id="{01D2B010-7B2C-4361-B3E6-5910A0E6D6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8400" y="890588"/>
                  <a:ext cx="20161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6" name="Object 69">
                <a:extLst>
                  <a:ext uri="{FF2B5EF4-FFF2-40B4-BE49-F238E27FC236}">
                    <a16:creationId xmlns:a16="http://schemas.microsoft.com/office/drawing/2014/main" id="{39E81202-67C7-48B1-853D-5E7F162A0C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6362218"/>
                  </p:ext>
                </p:extLst>
              </p:nvPr>
            </p:nvGraphicFramePr>
            <p:xfrm>
              <a:off x="5715793" y="439738"/>
              <a:ext cx="287338" cy="341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39680" imgH="164880" progId="Equation.3">
                      <p:embed/>
                    </p:oleObj>
                  </mc:Choice>
                  <mc:Fallback>
                    <p:oleObj name="Equation" r:id="rId5" imgW="139680" imgH="164880" progId="Equation.3">
                      <p:embed/>
                      <p:pic>
                        <p:nvPicPr>
                          <p:cNvPr id="46149" name="Object 69">
                            <a:extLst>
                              <a:ext uri="{FF2B5EF4-FFF2-40B4-BE49-F238E27FC236}">
                                <a16:creationId xmlns:a16="http://schemas.microsoft.com/office/drawing/2014/main" id="{FD0DD6F6-0842-4BF9-91FB-4189F5C6C9E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5793" y="439738"/>
                            <a:ext cx="287338" cy="3413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0F13BE2A-B31F-49C4-BC43-61FAF158B3A2}"/>
                </a:ext>
              </a:extLst>
            </p:cNvPr>
            <p:cNvSpPr txBox="1"/>
            <p:nvPr/>
          </p:nvSpPr>
          <p:spPr>
            <a:xfrm rot="16200000">
              <a:off x="7345338" y="1546400"/>
              <a:ext cx="1785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Normalized Transmittance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3AE9863D-5680-4AB0-BD85-3A08618AC897}"/>
                </a:ext>
              </a:extLst>
            </p:cNvPr>
            <p:cNvSpPr txBox="1"/>
            <p:nvPr/>
          </p:nvSpPr>
          <p:spPr>
            <a:xfrm>
              <a:off x="8901922" y="2975423"/>
              <a:ext cx="2103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Round-Trip phase</a:t>
              </a:r>
            </a:p>
          </p:txBody>
        </p:sp>
      </p:grpSp>
      <p:sp>
        <p:nvSpPr>
          <p:cNvPr id="78" name="ZoneTexte 101">
            <a:extLst>
              <a:ext uri="{FF2B5EF4-FFF2-40B4-BE49-F238E27FC236}">
                <a16:creationId xmlns:a16="http://schemas.microsoft.com/office/drawing/2014/main" id="{68F25C2C-E1B7-47E3-8324-3580756D2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Linear optical cavity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9E37998E-B4C8-429C-AB7E-4273E9B86671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56CAA9DC-ED40-42BF-95B2-4CB950404337}"/>
              </a:ext>
            </a:extLst>
          </p:cNvPr>
          <p:cNvGrpSpPr/>
          <p:nvPr/>
        </p:nvGrpSpPr>
        <p:grpSpPr>
          <a:xfrm>
            <a:off x="1031603" y="3317427"/>
            <a:ext cx="10812561" cy="3066869"/>
            <a:chOff x="1031603" y="3317427"/>
            <a:chExt cx="10812561" cy="3066869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68063875-3D3C-425A-A351-675D189817F4}"/>
                </a:ext>
              </a:extLst>
            </p:cNvPr>
            <p:cNvGrpSpPr/>
            <p:nvPr/>
          </p:nvGrpSpPr>
          <p:grpSpPr>
            <a:xfrm>
              <a:off x="5303059" y="3717925"/>
              <a:ext cx="6480000" cy="2125303"/>
              <a:chOff x="5303059" y="3717925"/>
              <a:chExt cx="6480000" cy="2125303"/>
            </a:xfrm>
          </p:grpSpPr>
          <p:graphicFrame>
            <p:nvGraphicFramePr>
              <p:cNvPr id="38" name="Object 38">
                <a:extLst>
                  <a:ext uri="{FF2B5EF4-FFF2-40B4-BE49-F238E27FC236}">
                    <a16:creationId xmlns:a16="http://schemas.microsoft.com/office/drawing/2014/main" id="{187F6426-EFEE-4CEB-8527-517296188F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0661034"/>
                  </p:ext>
                </p:extLst>
              </p:nvPr>
            </p:nvGraphicFramePr>
            <p:xfrm>
              <a:off x="6938963" y="3717925"/>
              <a:ext cx="725487" cy="414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368280" imgH="228600" progId="Equation.3">
                      <p:embed/>
                    </p:oleObj>
                  </mc:Choice>
                  <mc:Fallback>
                    <p:oleObj name="Equation" r:id="rId7" imgW="368280" imgH="228600" progId="Equation.3">
                      <p:embed/>
                      <p:pic>
                        <p:nvPicPr>
                          <p:cNvPr id="60454" name="Object 38">
                            <a:extLst>
                              <a:ext uri="{FF2B5EF4-FFF2-40B4-BE49-F238E27FC236}">
                                <a16:creationId xmlns:a16="http://schemas.microsoft.com/office/drawing/2014/main" id="{7105BA2C-55DD-4AD2-A33A-96EA0385CB7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38963" y="3717925"/>
                            <a:ext cx="725487" cy="414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0A40A95D-0335-41A1-A5E5-B39095B6D967}"/>
                  </a:ext>
                </a:extLst>
              </p:cNvPr>
              <p:cNvGrpSpPr/>
              <p:nvPr/>
            </p:nvGrpSpPr>
            <p:grpSpPr>
              <a:xfrm>
                <a:off x="5303059" y="4052528"/>
                <a:ext cx="6480000" cy="1790700"/>
                <a:chOff x="5156308" y="3259633"/>
                <a:chExt cx="6480000" cy="1790700"/>
              </a:xfrm>
            </p:grpSpPr>
            <p:sp>
              <p:nvSpPr>
                <p:cNvPr id="43" name="Line 17">
                  <a:extLst>
                    <a:ext uri="{FF2B5EF4-FFF2-40B4-BE49-F238E27FC236}">
                      <a16:creationId xmlns:a16="http://schemas.microsoft.com/office/drawing/2014/main" id="{58AE5E0C-07F8-4AE8-9B43-A0CCB197B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56308" y="4643933"/>
                  <a:ext cx="64800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4" name="Group 22">
                  <a:extLst>
                    <a:ext uri="{FF2B5EF4-FFF2-40B4-BE49-F238E27FC236}">
                      <a16:creationId xmlns:a16="http://schemas.microsoft.com/office/drawing/2014/main" id="{E73EA5C7-BF0D-4C13-8976-DFB611DE34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04008" y="3492996"/>
                  <a:ext cx="649288" cy="1150937"/>
                  <a:chOff x="1020" y="3385"/>
                  <a:chExt cx="409" cy="725"/>
                </a:xfrm>
              </p:grpSpPr>
              <p:sp>
                <p:nvSpPr>
                  <p:cNvPr id="55" name="Line 18">
                    <a:extLst>
                      <a:ext uri="{FF2B5EF4-FFF2-40B4-BE49-F238E27FC236}">
                        <a16:creationId xmlns:a16="http://schemas.microsoft.com/office/drawing/2014/main" id="{F9D09238-9FE9-45D2-AE0C-9D3B30430D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0" y="3385"/>
                    <a:ext cx="0" cy="72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19">
                    <a:extLst>
                      <a:ext uri="{FF2B5EF4-FFF2-40B4-BE49-F238E27FC236}">
                        <a16:creationId xmlns:a16="http://schemas.microsoft.com/office/drawing/2014/main" id="{50FC61BE-E3AE-4206-A356-6561D89DE6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3475"/>
                    <a:ext cx="0" cy="63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20">
                    <a:extLst>
                      <a:ext uri="{FF2B5EF4-FFF2-40B4-BE49-F238E27FC236}">
                        <a16:creationId xmlns:a16="http://schemas.microsoft.com/office/drawing/2014/main" id="{2DE251FF-1A29-47AE-AF42-432FF23BEC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3612"/>
                    <a:ext cx="0" cy="49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21">
                    <a:extLst>
                      <a:ext uri="{FF2B5EF4-FFF2-40B4-BE49-F238E27FC236}">
                        <a16:creationId xmlns:a16="http://schemas.microsoft.com/office/drawing/2014/main" id="{707B7693-D095-49BD-A670-E81AD9C076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3748"/>
                    <a:ext cx="1" cy="36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23">
                  <a:extLst>
                    <a:ext uri="{FF2B5EF4-FFF2-40B4-BE49-F238E27FC236}">
                      <a16:creationId xmlns:a16="http://schemas.microsoft.com/office/drawing/2014/main" id="{B831F263-3ED3-4070-BAB5-14563C7FA4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07471" y="3492996"/>
                  <a:ext cx="649288" cy="1150937"/>
                  <a:chOff x="1020" y="3385"/>
                  <a:chExt cx="409" cy="725"/>
                </a:xfrm>
              </p:grpSpPr>
              <p:sp>
                <p:nvSpPr>
                  <p:cNvPr id="51" name="Line 24">
                    <a:extLst>
                      <a:ext uri="{FF2B5EF4-FFF2-40B4-BE49-F238E27FC236}">
                        <a16:creationId xmlns:a16="http://schemas.microsoft.com/office/drawing/2014/main" id="{D745CC46-EB9C-4FAD-B022-6C7F88C7DE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0" y="3385"/>
                    <a:ext cx="0" cy="72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25">
                    <a:extLst>
                      <a:ext uri="{FF2B5EF4-FFF2-40B4-BE49-F238E27FC236}">
                        <a16:creationId xmlns:a16="http://schemas.microsoft.com/office/drawing/2014/main" id="{6BA3DB1C-72C6-4FBC-972F-250D1B17DA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3475"/>
                    <a:ext cx="0" cy="63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26">
                    <a:extLst>
                      <a:ext uri="{FF2B5EF4-FFF2-40B4-BE49-F238E27FC236}">
                        <a16:creationId xmlns:a16="http://schemas.microsoft.com/office/drawing/2014/main" id="{7A7F3F34-4045-48C6-8618-D45A5DA5FB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3612"/>
                    <a:ext cx="0" cy="49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27">
                    <a:extLst>
                      <a:ext uri="{FF2B5EF4-FFF2-40B4-BE49-F238E27FC236}">
                        <a16:creationId xmlns:a16="http://schemas.microsoft.com/office/drawing/2014/main" id="{E6336C3C-252E-486B-8F83-EFA5BD4772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3748"/>
                    <a:ext cx="1" cy="36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28">
                  <a:extLst>
                    <a:ext uri="{FF2B5EF4-FFF2-40B4-BE49-F238E27FC236}">
                      <a16:creationId xmlns:a16="http://schemas.microsoft.com/office/drawing/2014/main" id="{0B4226AD-2F3C-4EDF-BE17-E6C3D414AF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39496" y="3492996"/>
                  <a:ext cx="649288" cy="1150937"/>
                  <a:chOff x="1020" y="3385"/>
                  <a:chExt cx="409" cy="725"/>
                </a:xfrm>
              </p:grpSpPr>
              <p:sp>
                <p:nvSpPr>
                  <p:cNvPr id="47" name="Line 29">
                    <a:extLst>
                      <a:ext uri="{FF2B5EF4-FFF2-40B4-BE49-F238E27FC236}">
                        <a16:creationId xmlns:a16="http://schemas.microsoft.com/office/drawing/2014/main" id="{6C2A791D-A96F-44F8-887B-D11F930409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0" y="3385"/>
                    <a:ext cx="0" cy="72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30">
                    <a:extLst>
                      <a:ext uri="{FF2B5EF4-FFF2-40B4-BE49-F238E27FC236}">
                        <a16:creationId xmlns:a16="http://schemas.microsoft.com/office/drawing/2014/main" id="{982B7B55-CB45-4107-9DBB-B29C322D31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3475"/>
                    <a:ext cx="0" cy="63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Line 31">
                    <a:extLst>
                      <a:ext uri="{FF2B5EF4-FFF2-40B4-BE49-F238E27FC236}">
                        <a16:creationId xmlns:a16="http://schemas.microsoft.com/office/drawing/2014/main" id="{53B26FF8-2B2B-47F6-899E-F3D35BF3A4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3612"/>
                    <a:ext cx="0" cy="49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32">
                    <a:extLst>
                      <a:ext uri="{FF2B5EF4-FFF2-40B4-BE49-F238E27FC236}">
                        <a16:creationId xmlns:a16="http://schemas.microsoft.com/office/drawing/2014/main" id="{5B11A56E-418E-4DF8-AB58-1E6469F8BB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3748"/>
                    <a:ext cx="1" cy="36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34" name="Object 34">
                  <a:extLst>
                    <a:ext uri="{FF2B5EF4-FFF2-40B4-BE49-F238E27FC236}">
                      <a16:creationId xmlns:a16="http://schemas.microsoft.com/office/drawing/2014/main" id="{EDBD4D2D-6D43-41A3-BFFA-03AEAA8F3F8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4361296"/>
                    </p:ext>
                  </p:extLst>
                </p:nvPr>
              </p:nvGraphicFramePr>
              <p:xfrm>
                <a:off x="5703888" y="4643933"/>
                <a:ext cx="660400" cy="406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304560" imgH="203040" progId="Equation.3">
                        <p:embed/>
                      </p:oleObj>
                    </mc:Choice>
                    <mc:Fallback>
                      <p:oleObj name="Equation" r:id="rId9" imgW="304560" imgH="203040" progId="Equation.3">
                        <p:embed/>
                        <p:pic>
                          <p:nvPicPr>
                            <p:cNvPr id="60450" name="Object 34">
                              <a:extLst>
                                <a:ext uri="{FF2B5EF4-FFF2-40B4-BE49-F238E27FC236}">
                                  <a16:creationId xmlns:a16="http://schemas.microsoft.com/office/drawing/2014/main" id="{E1B3BB95-4F7D-4288-964B-A8741B8FD2EF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03888" y="4643933"/>
                              <a:ext cx="660400" cy="4064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" name="Object 35">
                  <a:extLst>
                    <a:ext uri="{FF2B5EF4-FFF2-40B4-BE49-F238E27FC236}">
                      <a16:creationId xmlns:a16="http://schemas.microsoft.com/office/drawing/2014/main" id="{128C8221-13CC-42F6-A18A-0CE92E9415D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46592151"/>
                    </p:ext>
                  </p:extLst>
                </p:nvPr>
              </p:nvGraphicFramePr>
              <p:xfrm>
                <a:off x="8020051" y="4682033"/>
                <a:ext cx="274638" cy="330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126720" imgH="164880" progId="Equation.3">
                        <p:embed/>
                      </p:oleObj>
                    </mc:Choice>
                    <mc:Fallback>
                      <p:oleObj name="Equation" r:id="rId11" imgW="126720" imgH="164880" progId="Equation.3">
                        <p:embed/>
                        <p:pic>
                          <p:nvPicPr>
                            <p:cNvPr id="60451" name="Object 35">
                              <a:extLst>
                                <a:ext uri="{FF2B5EF4-FFF2-40B4-BE49-F238E27FC236}">
                                  <a16:creationId xmlns:a16="http://schemas.microsoft.com/office/drawing/2014/main" id="{229A2B63-DDCB-4ACC-9D9F-0A68F2585991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20051" y="4682033"/>
                              <a:ext cx="274638" cy="330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6" name="Object 36">
                  <a:extLst>
                    <a:ext uri="{FF2B5EF4-FFF2-40B4-BE49-F238E27FC236}">
                      <a16:creationId xmlns:a16="http://schemas.microsoft.com/office/drawing/2014/main" id="{C8C80918-6484-4105-91D4-85BBA4F9AEE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52823624"/>
                    </p:ext>
                  </p:extLst>
                </p:nvPr>
              </p:nvGraphicFramePr>
              <p:xfrm>
                <a:off x="10226676" y="4597896"/>
                <a:ext cx="687388" cy="406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3" imgW="317160" imgH="203040" progId="Equation.3">
                        <p:embed/>
                      </p:oleObj>
                    </mc:Choice>
                    <mc:Fallback>
                      <p:oleObj name="Equation" r:id="rId13" imgW="317160" imgH="203040" progId="Equation.3">
                        <p:embed/>
                        <p:pic>
                          <p:nvPicPr>
                            <p:cNvPr id="60452" name="Object 36">
                              <a:extLst>
                                <a:ext uri="{FF2B5EF4-FFF2-40B4-BE49-F238E27FC236}">
                                  <a16:creationId xmlns:a16="http://schemas.microsoft.com/office/drawing/2014/main" id="{6A20F746-6008-4726-99D3-A98D89455DB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226676" y="4597896"/>
                              <a:ext cx="687388" cy="4064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7" name="Line 37">
                  <a:extLst>
                    <a:ext uri="{FF2B5EF4-FFF2-40B4-BE49-F238E27FC236}">
                      <a16:creationId xmlns:a16="http://schemas.microsoft.com/office/drawing/2014/main" id="{C2AFBC41-516B-43FB-8287-27811E05DA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04008" y="3419970"/>
                  <a:ext cx="2287481" cy="1554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42">
                  <a:extLst>
                    <a:ext uri="{FF2B5EF4-FFF2-40B4-BE49-F238E27FC236}">
                      <a16:creationId xmlns:a16="http://schemas.microsoft.com/office/drawing/2014/main" id="{1688954B-DE6F-4640-99B2-F7CCD0CE6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8826" y="3564433"/>
                  <a:ext cx="5048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Text Box 47">
                  <a:extLst>
                    <a:ext uri="{FF2B5EF4-FFF2-40B4-BE49-F238E27FC236}">
                      <a16:creationId xmlns:a16="http://schemas.microsoft.com/office/drawing/2014/main" id="{6B7D89F4-7CC6-4448-AD02-C8193E97F1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35951" y="3259633"/>
                  <a:ext cx="143986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altLang="fr-FR" i="1" dirty="0" err="1"/>
                    <a:t>n</a:t>
                  </a:r>
                  <a:r>
                    <a:rPr lang="fr-FR" altLang="fr-FR" dirty="0" err="1"/>
                    <a:t>+</a:t>
                  </a:r>
                  <a:r>
                    <a:rPr lang="fr-FR" altLang="fr-FR" i="1" dirty="0" err="1"/>
                    <a:t>m</a:t>
                  </a:r>
                  <a:r>
                    <a:rPr lang="fr-FR" altLang="fr-FR" dirty="0"/>
                    <a:t> </a:t>
                  </a:r>
                </a:p>
              </p:txBody>
            </p:sp>
          </p:grp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E1EE4F02-75DF-45E1-B557-3D9C2ACB7EB5}"/>
                </a:ext>
              </a:extLst>
            </p:cNvPr>
            <p:cNvGrpSpPr/>
            <p:nvPr/>
          </p:nvGrpSpPr>
          <p:grpSpPr>
            <a:xfrm>
              <a:off x="1031603" y="3317427"/>
              <a:ext cx="3114855" cy="2464570"/>
              <a:chOff x="993101" y="2806552"/>
              <a:chExt cx="3114855" cy="2464570"/>
            </a:xfrm>
          </p:grpSpPr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283D620B-362B-4EC5-9398-84D65AD78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4305" y="3175884"/>
                <a:ext cx="2793651" cy="2095238"/>
              </a:xfrm>
              <a:prstGeom prst="rect">
                <a:avLst/>
              </a:prstGeom>
            </p:spPr>
          </p:pic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7BD5C6B2-B9F9-4218-A49D-4723C47A12B6}"/>
                  </a:ext>
                </a:extLst>
              </p:cNvPr>
              <p:cNvCxnSpPr/>
              <p:nvPr/>
            </p:nvCxnSpPr>
            <p:spPr>
              <a:xfrm>
                <a:off x="1451728" y="3038971"/>
                <a:ext cx="11312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avec flèche 70">
                <a:extLst>
                  <a:ext uri="{FF2B5EF4-FFF2-40B4-BE49-F238E27FC236}">
                    <a16:creationId xmlns:a16="http://schemas.microsoft.com/office/drawing/2014/main" id="{39E5BC8C-41EC-44C3-B38D-5BC071DD59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86033" y="3853358"/>
                <a:ext cx="11312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51FD9FCE-60FA-4B8F-B377-B5D790EBB868}"/>
                  </a:ext>
                </a:extLst>
              </p:cNvPr>
              <p:cNvSpPr txBox="1"/>
              <p:nvPr/>
            </p:nvSpPr>
            <p:spPr>
              <a:xfrm>
                <a:off x="2654963" y="2806552"/>
                <a:ext cx="395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n</a:t>
                </a:r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F13E104A-89EB-4C55-AE96-463A496D54AA}"/>
                  </a:ext>
                </a:extLst>
              </p:cNvPr>
              <p:cNvSpPr txBox="1"/>
              <p:nvPr/>
            </p:nvSpPr>
            <p:spPr>
              <a:xfrm>
                <a:off x="993101" y="4371212"/>
                <a:ext cx="395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m</a:t>
                </a:r>
              </a:p>
            </p:txBody>
          </p:sp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6CDCA8C6-0561-406C-BCE6-B3F6E0EF1F6C}"/>
                </a:ext>
              </a:extLst>
            </p:cNvPr>
            <p:cNvSpPr txBox="1"/>
            <p:nvPr/>
          </p:nvSpPr>
          <p:spPr>
            <a:xfrm>
              <a:off x="2171831" y="5857867"/>
              <a:ext cx="1206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HG modes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150694F5-62EE-42AA-9248-D4C3B696D3A9}"/>
                </a:ext>
              </a:extLst>
            </p:cNvPr>
            <p:cNvSpPr txBox="1"/>
            <p:nvPr/>
          </p:nvSpPr>
          <p:spPr>
            <a:xfrm>
              <a:off x="5364164" y="6005459"/>
              <a:ext cx="64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Stable cavity : non degeneracy of HG modes’ resonance frequencies</a:t>
              </a:r>
            </a:p>
          </p:txBody>
        </p:sp>
        <p:sp>
          <p:nvSpPr>
            <p:cNvPr id="82" name="Flèche : droite 81">
              <a:extLst>
                <a:ext uri="{FF2B5EF4-FFF2-40B4-BE49-F238E27FC236}">
                  <a16:creationId xmlns:a16="http://schemas.microsoft.com/office/drawing/2014/main" id="{33C79F68-F377-4651-B3D5-061BC21F1D25}"/>
                </a:ext>
              </a:extLst>
            </p:cNvPr>
            <p:cNvSpPr/>
            <p:nvPr/>
          </p:nvSpPr>
          <p:spPr>
            <a:xfrm>
              <a:off x="5110692" y="6019171"/>
              <a:ext cx="197854" cy="3651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328B30-1E34-47C9-A316-4C1D94843D8C}"/>
              </a:ext>
            </a:extLst>
          </p:cNvPr>
          <p:cNvSpPr txBox="1"/>
          <p:nvPr/>
        </p:nvSpPr>
        <p:spPr>
          <a:xfrm>
            <a:off x="10103262" y="81012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  <a:r>
              <a:rPr lang="el-GR" dirty="0"/>
              <a:t>π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01EC380-28B8-4CE9-8772-3E84F613CBD8}"/>
                  </a:ext>
                </a:extLst>
              </p:cNvPr>
              <p:cNvSpPr txBox="1"/>
              <p:nvPr/>
            </p:nvSpPr>
            <p:spPr>
              <a:xfrm>
                <a:off x="1575135" y="1071979"/>
                <a:ext cx="550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01EC380-28B8-4CE9-8772-3E84F613C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35" y="1071979"/>
                <a:ext cx="55021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A37243B-CFBE-4E43-A94A-AAD408EB202F}"/>
                  </a:ext>
                </a:extLst>
              </p:cNvPr>
              <p:cNvSpPr txBox="1"/>
              <p:nvPr/>
            </p:nvSpPr>
            <p:spPr>
              <a:xfrm>
                <a:off x="1553718" y="1796600"/>
                <a:ext cx="474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A37243B-CFBE-4E43-A94A-AAD408EB2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718" y="1796600"/>
                <a:ext cx="47410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6C6D22B-54A0-4781-B6C1-154422F46D8D}"/>
                  </a:ext>
                </a:extLst>
              </p:cNvPr>
              <p:cNvSpPr txBox="1"/>
              <p:nvPr/>
            </p:nvSpPr>
            <p:spPr>
              <a:xfrm>
                <a:off x="6545093" y="1488409"/>
                <a:ext cx="457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6C6D22B-54A0-4781-B6C1-154422F46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093" y="1488409"/>
                <a:ext cx="45724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24443DAA-3B51-4DEE-A549-371A508B322A}"/>
              </a:ext>
            </a:extLst>
          </p:cNvPr>
          <p:cNvSpPr/>
          <p:nvPr/>
        </p:nvSpPr>
        <p:spPr>
          <a:xfrm>
            <a:off x="8657696" y="2819401"/>
            <a:ext cx="2403120" cy="12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3FAB7F0-40B3-4860-842A-632F02F26D37}"/>
              </a:ext>
            </a:extLst>
          </p:cNvPr>
          <p:cNvSpPr txBox="1"/>
          <p:nvPr/>
        </p:nvSpPr>
        <p:spPr>
          <a:xfrm>
            <a:off x="10529993" y="2749415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  <a:r>
              <a:rPr lang="el-GR" sz="1400" dirty="0"/>
              <a:t>π</a:t>
            </a:r>
            <a:endParaRPr lang="en-US" sz="1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194340-D8EF-4D86-B135-15963663A478}"/>
              </a:ext>
            </a:extLst>
          </p:cNvPr>
          <p:cNvCxnSpPr/>
          <p:nvPr/>
        </p:nvCxnSpPr>
        <p:spPr>
          <a:xfrm flipH="1">
            <a:off x="10750638" y="969736"/>
            <a:ext cx="0" cy="18360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884EB44-1677-4E32-A0C4-3F794F818A27}"/>
              </a:ext>
            </a:extLst>
          </p:cNvPr>
          <p:cNvCxnSpPr/>
          <p:nvPr/>
        </p:nvCxnSpPr>
        <p:spPr>
          <a:xfrm flipH="1">
            <a:off x="9831058" y="958551"/>
            <a:ext cx="0" cy="18360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B2499AB-975F-4F53-91FF-618355EF1D53}"/>
              </a:ext>
            </a:extLst>
          </p:cNvPr>
          <p:cNvCxnSpPr/>
          <p:nvPr/>
        </p:nvCxnSpPr>
        <p:spPr>
          <a:xfrm flipH="1">
            <a:off x="8917035" y="978957"/>
            <a:ext cx="0" cy="18360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00CFBB4-8DE6-44F2-ACED-48E270493897}"/>
              </a:ext>
            </a:extLst>
          </p:cNvPr>
          <p:cNvSpPr txBox="1"/>
          <p:nvPr/>
        </p:nvSpPr>
        <p:spPr>
          <a:xfrm>
            <a:off x="8701792" y="2754364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-2π</a:t>
            </a:r>
            <a:endParaRPr lang="en-US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1C9B4A8-3E45-4E8A-BE5A-67679064EDE4}"/>
              </a:ext>
            </a:extLst>
          </p:cNvPr>
          <p:cNvSpPr txBox="1"/>
          <p:nvPr/>
        </p:nvSpPr>
        <p:spPr>
          <a:xfrm>
            <a:off x="9689457" y="2768423"/>
            <a:ext cx="226903" cy="30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</a:t>
            </a:r>
            <a:endParaRPr lang="en-US" sz="1400" dirty="0"/>
          </a:p>
        </p:txBody>
      </p:sp>
      <p:sp>
        <p:nvSpPr>
          <p:cNvPr id="91" name="Espace réservé de la date 6">
            <a:extLst>
              <a:ext uri="{FF2B5EF4-FFF2-40B4-BE49-F238E27FC236}">
                <a16:creationId xmlns:a16="http://schemas.microsoft.com/office/drawing/2014/main" id="{9F718F59-65D6-414D-865F-03D02CD1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3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E5312352-F20D-4460-852A-F6E931B43D32}"/>
              </a:ext>
            </a:extLst>
          </p:cNvPr>
          <p:cNvGrpSpPr/>
          <p:nvPr/>
        </p:nvGrpSpPr>
        <p:grpSpPr>
          <a:xfrm>
            <a:off x="1981199" y="623654"/>
            <a:ext cx="4617935" cy="1773349"/>
            <a:chOff x="1981199" y="623654"/>
            <a:chExt cx="4617935" cy="1773349"/>
          </a:xfrm>
        </p:grpSpPr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E2F14827-1476-48E2-BCB6-EA170A9506DD}"/>
                </a:ext>
              </a:extLst>
            </p:cNvPr>
            <p:cNvGrpSpPr/>
            <p:nvPr/>
          </p:nvGrpSpPr>
          <p:grpSpPr>
            <a:xfrm>
              <a:off x="4663586" y="1145220"/>
              <a:ext cx="1177769" cy="1242873"/>
              <a:chOff x="4802819" y="1029810"/>
              <a:chExt cx="1177769" cy="124287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4210A2-4B13-479E-9ABB-4AB82459A888}"/>
                  </a:ext>
                </a:extLst>
              </p:cNvPr>
              <p:cNvSpPr/>
              <p:nvPr/>
            </p:nvSpPr>
            <p:spPr>
              <a:xfrm>
                <a:off x="4802819" y="1029810"/>
                <a:ext cx="301841" cy="12428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id="{DCFD0975-AFD3-42E3-8B8E-9916BFDCF8B3}"/>
                  </a:ext>
                </a:extLst>
              </p:cNvPr>
              <p:cNvGrpSpPr/>
              <p:nvPr/>
            </p:nvGrpSpPr>
            <p:grpSpPr>
              <a:xfrm>
                <a:off x="5104660" y="1447060"/>
                <a:ext cx="692458" cy="408372"/>
                <a:chOff x="2343705" y="3400148"/>
                <a:chExt cx="10570348" cy="2831976"/>
              </a:xfrm>
            </p:grpSpPr>
            <p:grpSp>
              <p:nvGrpSpPr>
                <p:cNvPr id="42" name="Groupe 41">
                  <a:extLst>
                    <a:ext uri="{FF2B5EF4-FFF2-40B4-BE49-F238E27FC236}">
                      <a16:creationId xmlns:a16="http://schemas.microsoft.com/office/drawing/2014/main" id="{14E8937C-B544-4509-80AA-86E969163751}"/>
                    </a:ext>
                  </a:extLst>
                </p:cNvPr>
                <p:cNvGrpSpPr/>
                <p:nvPr/>
              </p:nvGrpSpPr>
              <p:grpSpPr>
                <a:xfrm>
                  <a:off x="2343705" y="3400148"/>
                  <a:ext cx="3524433" cy="2831976"/>
                  <a:chOff x="2343705" y="3400148"/>
                  <a:chExt cx="3524433" cy="2831976"/>
                </a:xfrm>
              </p:grpSpPr>
              <p:grpSp>
                <p:nvGrpSpPr>
                  <p:cNvPr id="34" name="Groupe 33">
                    <a:extLst>
                      <a:ext uri="{FF2B5EF4-FFF2-40B4-BE49-F238E27FC236}">
                        <a16:creationId xmlns:a16="http://schemas.microsoft.com/office/drawing/2014/main" id="{6B4BF31A-95AB-49F6-9A0B-92F91FCF659D}"/>
                      </a:ext>
                    </a:extLst>
                  </p:cNvPr>
                  <p:cNvGrpSpPr/>
                  <p:nvPr/>
                </p:nvGrpSpPr>
                <p:grpSpPr>
                  <a:xfrm>
                    <a:off x="2343705" y="3400148"/>
                    <a:ext cx="1757778" cy="2831976"/>
                    <a:chOff x="2343705" y="3400148"/>
                    <a:chExt cx="1757778" cy="2831976"/>
                  </a:xfrm>
                </p:grpSpPr>
                <p:grpSp>
                  <p:nvGrpSpPr>
                    <p:cNvPr id="27" name="Groupe 26">
                      <a:extLst>
                        <a:ext uri="{FF2B5EF4-FFF2-40B4-BE49-F238E27FC236}">
                          <a16:creationId xmlns:a16="http://schemas.microsoft.com/office/drawing/2014/main" id="{6DA341BA-9710-460B-AA8C-F3176BB137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43705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25" name="Forme libre : forme 24">
                        <a:extLst>
                          <a:ext uri="{FF2B5EF4-FFF2-40B4-BE49-F238E27FC236}">
                            <a16:creationId xmlns:a16="http://schemas.microsoft.com/office/drawing/2014/main" id="{03DC31FB-891F-446E-BCD3-250100D3ED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26" name="Forme libre : forme 25">
                        <a:extLst>
                          <a:ext uri="{FF2B5EF4-FFF2-40B4-BE49-F238E27FC236}">
                            <a16:creationId xmlns:a16="http://schemas.microsoft.com/office/drawing/2014/main" id="{0949D90B-13DB-43C4-B97E-5752961DA33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  <p:grpSp>
                  <p:nvGrpSpPr>
                    <p:cNvPr id="31" name="Groupe 30">
                      <a:extLst>
                        <a:ext uri="{FF2B5EF4-FFF2-40B4-BE49-F238E27FC236}">
                          <a16:creationId xmlns:a16="http://schemas.microsoft.com/office/drawing/2014/main" id="{17214B2C-21FB-4B2E-8BBB-97E2498B13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2594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32" name="Forme libre : forme 31">
                        <a:extLst>
                          <a:ext uri="{FF2B5EF4-FFF2-40B4-BE49-F238E27FC236}">
                            <a16:creationId xmlns:a16="http://schemas.microsoft.com/office/drawing/2014/main" id="{9855E2D0-88EA-4BED-847E-5E5DA8BB3A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33" name="Forme libre : forme 32">
                        <a:extLst>
                          <a:ext uri="{FF2B5EF4-FFF2-40B4-BE49-F238E27FC236}">
                            <a16:creationId xmlns:a16="http://schemas.microsoft.com/office/drawing/2014/main" id="{27A761D7-D6FE-49C2-A6F5-0046B3776D9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  <p:grpSp>
                <p:nvGrpSpPr>
                  <p:cNvPr id="35" name="Groupe 34">
                    <a:extLst>
                      <a:ext uri="{FF2B5EF4-FFF2-40B4-BE49-F238E27FC236}">
                        <a16:creationId xmlns:a16="http://schemas.microsoft.com/office/drawing/2014/main" id="{ABD547D6-8E78-44F8-ACF4-06867505DABD}"/>
                      </a:ext>
                    </a:extLst>
                  </p:cNvPr>
                  <p:cNvGrpSpPr/>
                  <p:nvPr/>
                </p:nvGrpSpPr>
                <p:grpSpPr>
                  <a:xfrm>
                    <a:off x="4110360" y="3400148"/>
                    <a:ext cx="1757778" cy="2831976"/>
                    <a:chOff x="2343705" y="3400148"/>
                    <a:chExt cx="1757778" cy="2831976"/>
                  </a:xfrm>
                </p:grpSpPr>
                <p:grpSp>
                  <p:nvGrpSpPr>
                    <p:cNvPr id="36" name="Groupe 35">
                      <a:extLst>
                        <a:ext uri="{FF2B5EF4-FFF2-40B4-BE49-F238E27FC236}">
                          <a16:creationId xmlns:a16="http://schemas.microsoft.com/office/drawing/2014/main" id="{2795C363-1091-4840-BF01-A9A721AFAF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43705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40" name="Forme libre : forme 39">
                        <a:extLst>
                          <a:ext uri="{FF2B5EF4-FFF2-40B4-BE49-F238E27FC236}">
                            <a16:creationId xmlns:a16="http://schemas.microsoft.com/office/drawing/2014/main" id="{9D866F4E-7A07-4F3B-AAFC-5DB21995C1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41" name="Forme libre : forme 40">
                        <a:extLst>
                          <a:ext uri="{FF2B5EF4-FFF2-40B4-BE49-F238E27FC236}">
                            <a16:creationId xmlns:a16="http://schemas.microsoft.com/office/drawing/2014/main" id="{C31A4C52-7B1F-42A7-8DF4-3599B4435B6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  <p:grpSp>
                  <p:nvGrpSpPr>
                    <p:cNvPr id="37" name="Groupe 36">
                      <a:extLst>
                        <a:ext uri="{FF2B5EF4-FFF2-40B4-BE49-F238E27FC236}">
                          <a16:creationId xmlns:a16="http://schemas.microsoft.com/office/drawing/2014/main" id="{B07FFECD-5FB9-4EAC-9BDB-9CEFC54E53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2594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38" name="Forme libre : forme 37">
                        <a:extLst>
                          <a:ext uri="{FF2B5EF4-FFF2-40B4-BE49-F238E27FC236}">
                            <a16:creationId xmlns:a16="http://schemas.microsoft.com/office/drawing/2014/main" id="{3CBA4EAB-5067-4315-9465-A3E417C119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39" name="Forme libre : forme 38">
                        <a:extLst>
                          <a:ext uri="{FF2B5EF4-FFF2-40B4-BE49-F238E27FC236}">
                            <a16:creationId xmlns:a16="http://schemas.microsoft.com/office/drawing/2014/main" id="{3469AC0F-16C4-45F9-991D-B50DDF5439F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</p:grpSp>
            <p:grpSp>
              <p:nvGrpSpPr>
                <p:cNvPr id="43" name="Groupe 42">
                  <a:extLst>
                    <a:ext uri="{FF2B5EF4-FFF2-40B4-BE49-F238E27FC236}">
                      <a16:creationId xmlns:a16="http://schemas.microsoft.com/office/drawing/2014/main" id="{01959269-352F-42B9-A931-A899F235833D}"/>
                    </a:ext>
                  </a:extLst>
                </p:cNvPr>
                <p:cNvGrpSpPr/>
                <p:nvPr/>
              </p:nvGrpSpPr>
              <p:grpSpPr>
                <a:xfrm>
                  <a:off x="5879979" y="3400148"/>
                  <a:ext cx="3524433" cy="2831976"/>
                  <a:chOff x="2343705" y="3400148"/>
                  <a:chExt cx="3524433" cy="2831976"/>
                </a:xfrm>
              </p:grpSpPr>
              <p:grpSp>
                <p:nvGrpSpPr>
                  <p:cNvPr id="44" name="Groupe 43">
                    <a:extLst>
                      <a:ext uri="{FF2B5EF4-FFF2-40B4-BE49-F238E27FC236}">
                        <a16:creationId xmlns:a16="http://schemas.microsoft.com/office/drawing/2014/main" id="{2AB740F2-AB3A-4572-88B2-3109D73DA506}"/>
                      </a:ext>
                    </a:extLst>
                  </p:cNvPr>
                  <p:cNvGrpSpPr/>
                  <p:nvPr/>
                </p:nvGrpSpPr>
                <p:grpSpPr>
                  <a:xfrm>
                    <a:off x="2343705" y="3400148"/>
                    <a:ext cx="1757778" cy="2831976"/>
                    <a:chOff x="2343705" y="3400148"/>
                    <a:chExt cx="1757778" cy="2831976"/>
                  </a:xfrm>
                </p:grpSpPr>
                <p:grpSp>
                  <p:nvGrpSpPr>
                    <p:cNvPr id="52" name="Groupe 51">
                      <a:extLst>
                        <a:ext uri="{FF2B5EF4-FFF2-40B4-BE49-F238E27FC236}">
                          <a16:creationId xmlns:a16="http://schemas.microsoft.com/office/drawing/2014/main" id="{4D468FAA-1481-4A9E-9B7A-82778915CE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43705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56" name="Forme libre : forme 55">
                        <a:extLst>
                          <a:ext uri="{FF2B5EF4-FFF2-40B4-BE49-F238E27FC236}">
                            <a16:creationId xmlns:a16="http://schemas.microsoft.com/office/drawing/2014/main" id="{07F09DE8-1FE5-471A-9126-775193A599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57" name="Forme libre : forme 56">
                        <a:extLst>
                          <a:ext uri="{FF2B5EF4-FFF2-40B4-BE49-F238E27FC236}">
                            <a16:creationId xmlns:a16="http://schemas.microsoft.com/office/drawing/2014/main" id="{AE8E83B3-A637-4FE3-9C63-6E87AE0A574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  <p:grpSp>
                  <p:nvGrpSpPr>
                    <p:cNvPr id="53" name="Groupe 52">
                      <a:extLst>
                        <a:ext uri="{FF2B5EF4-FFF2-40B4-BE49-F238E27FC236}">
                          <a16:creationId xmlns:a16="http://schemas.microsoft.com/office/drawing/2014/main" id="{5ACC6613-2B0A-42AA-857C-A9B5BDA891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2594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54" name="Forme libre : forme 53">
                        <a:extLst>
                          <a:ext uri="{FF2B5EF4-FFF2-40B4-BE49-F238E27FC236}">
                            <a16:creationId xmlns:a16="http://schemas.microsoft.com/office/drawing/2014/main" id="{B8146B99-AEC5-45B8-B6A7-C7C6096AD3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55" name="Forme libre : forme 54">
                        <a:extLst>
                          <a:ext uri="{FF2B5EF4-FFF2-40B4-BE49-F238E27FC236}">
                            <a16:creationId xmlns:a16="http://schemas.microsoft.com/office/drawing/2014/main" id="{43EA3FAC-C9E2-4D34-87BE-AEAD8547F02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  <p:grpSp>
                <p:nvGrpSpPr>
                  <p:cNvPr id="45" name="Groupe 44">
                    <a:extLst>
                      <a:ext uri="{FF2B5EF4-FFF2-40B4-BE49-F238E27FC236}">
                        <a16:creationId xmlns:a16="http://schemas.microsoft.com/office/drawing/2014/main" id="{5BEAAB2D-17C3-4388-860F-CEF29496D825}"/>
                      </a:ext>
                    </a:extLst>
                  </p:cNvPr>
                  <p:cNvGrpSpPr/>
                  <p:nvPr/>
                </p:nvGrpSpPr>
                <p:grpSpPr>
                  <a:xfrm>
                    <a:off x="4110360" y="3400148"/>
                    <a:ext cx="1757778" cy="2831976"/>
                    <a:chOff x="2343705" y="3400148"/>
                    <a:chExt cx="1757778" cy="2831976"/>
                  </a:xfrm>
                </p:grpSpPr>
                <p:grpSp>
                  <p:nvGrpSpPr>
                    <p:cNvPr id="46" name="Groupe 45">
                      <a:extLst>
                        <a:ext uri="{FF2B5EF4-FFF2-40B4-BE49-F238E27FC236}">
                          <a16:creationId xmlns:a16="http://schemas.microsoft.com/office/drawing/2014/main" id="{E27A064F-1379-4286-92A5-D91662181A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43705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50" name="Forme libre : forme 49">
                        <a:extLst>
                          <a:ext uri="{FF2B5EF4-FFF2-40B4-BE49-F238E27FC236}">
                            <a16:creationId xmlns:a16="http://schemas.microsoft.com/office/drawing/2014/main" id="{8E2704A5-BAAC-4244-B965-C4A12BD622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51" name="Forme libre : forme 50">
                        <a:extLst>
                          <a:ext uri="{FF2B5EF4-FFF2-40B4-BE49-F238E27FC236}">
                            <a16:creationId xmlns:a16="http://schemas.microsoft.com/office/drawing/2014/main" id="{9B3E903A-5135-4CDB-A920-EDFF2D46247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  <p:grpSp>
                  <p:nvGrpSpPr>
                    <p:cNvPr id="47" name="Groupe 46">
                      <a:extLst>
                        <a:ext uri="{FF2B5EF4-FFF2-40B4-BE49-F238E27FC236}">
                          <a16:creationId xmlns:a16="http://schemas.microsoft.com/office/drawing/2014/main" id="{249FACF5-75A9-4352-9C03-210387F19C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2594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48" name="Forme libre : forme 47">
                        <a:extLst>
                          <a:ext uri="{FF2B5EF4-FFF2-40B4-BE49-F238E27FC236}">
                            <a16:creationId xmlns:a16="http://schemas.microsoft.com/office/drawing/2014/main" id="{316A5928-9E70-4C4D-BA62-B6D8176CE0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49" name="Forme libre : forme 48">
                        <a:extLst>
                          <a:ext uri="{FF2B5EF4-FFF2-40B4-BE49-F238E27FC236}">
                            <a16:creationId xmlns:a16="http://schemas.microsoft.com/office/drawing/2014/main" id="{38D87843-994D-46E9-83D7-F7EA3D26AAF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</p:grpSp>
            <p:grpSp>
              <p:nvGrpSpPr>
                <p:cNvPr id="58" name="Groupe 57">
                  <a:extLst>
                    <a:ext uri="{FF2B5EF4-FFF2-40B4-BE49-F238E27FC236}">
                      <a16:creationId xmlns:a16="http://schemas.microsoft.com/office/drawing/2014/main" id="{1CC296E7-8020-4E8C-96E6-57A4A43767E0}"/>
                    </a:ext>
                  </a:extLst>
                </p:cNvPr>
                <p:cNvGrpSpPr/>
                <p:nvPr/>
              </p:nvGrpSpPr>
              <p:grpSpPr>
                <a:xfrm>
                  <a:off x="9389620" y="3400148"/>
                  <a:ext cx="3524433" cy="2831976"/>
                  <a:chOff x="2343705" y="3400148"/>
                  <a:chExt cx="3524433" cy="2831976"/>
                </a:xfrm>
              </p:grpSpPr>
              <p:grpSp>
                <p:nvGrpSpPr>
                  <p:cNvPr id="59" name="Groupe 58">
                    <a:extLst>
                      <a:ext uri="{FF2B5EF4-FFF2-40B4-BE49-F238E27FC236}">
                        <a16:creationId xmlns:a16="http://schemas.microsoft.com/office/drawing/2014/main" id="{81152A3B-0BDE-410E-B795-36AB7B3F92F0}"/>
                      </a:ext>
                    </a:extLst>
                  </p:cNvPr>
                  <p:cNvGrpSpPr/>
                  <p:nvPr/>
                </p:nvGrpSpPr>
                <p:grpSpPr>
                  <a:xfrm>
                    <a:off x="2343705" y="3400148"/>
                    <a:ext cx="1757778" cy="2831976"/>
                    <a:chOff x="2343705" y="3400148"/>
                    <a:chExt cx="1757778" cy="2831976"/>
                  </a:xfrm>
                </p:grpSpPr>
                <p:grpSp>
                  <p:nvGrpSpPr>
                    <p:cNvPr id="67" name="Groupe 66">
                      <a:extLst>
                        <a:ext uri="{FF2B5EF4-FFF2-40B4-BE49-F238E27FC236}">
                          <a16:creationId xmlns:a16="http://schemas.microsoft.com/office/drawing/2014/main" id="{56745F12-6886-42C1-B668-CBD03A3F64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43705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71" name="Forme libre : forme 70">
                        <a:extLst>
                          <a:ext uri="{FF2B5EF4-FFF2-40B4-BE49-F238E27FC236}">
                            <a16:creationId xmlns:a16="http://schemas.microsoft.com/office/drawing/2014/main" id="{F5DC1621-2CDC-4E96-8CA2-6DCC1A7308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72" name="Forme libre : forme 71">
                        <a:extLst>
                          <a:ext uri="{FF2B5EF4-FFF2-40B4-BE49-F238E27FC236}">
                            <a16:creationId xmlns:a16="http://schemas.microsoft.com/office/drawing/2014/main" id="{475186C2-2AF0-46EC-BD1F-3DD1923317E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  <p:grpSp>
                  <p:nvGrpSpPr>
                    <p:cNvPr id="68" name="Groupe 67">
                      <a:extLst>
                        <a:ext uri="{FF2B5EF4-FFF2-40B4-BE49-F238E27FC236}">
                          <a16:creationId xmlns:a16="http://schemas.microsoft.com/office/drawing/2014/main" id="{83FA7288-CECD-43C3-A97C-0EAA486E01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2594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69" name="Forme libre : forme 68">
                        <a:extLst>
                          <a:ext uri="{FF2B5EF4-FFF2-40B4-BE49-F238E27FC236}">
                            <a16:creationId xmlns:a16="http://schemas.microsoft.com/office/drawing/2014/main" id="{9142483B-141B-4AD6-BBEC-2D367E0CC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70" name="Forme libre : forme 69">
                        <a:extLst>
                          <a:ext uri="{FF2B5EF4-FFF2-40B4-BE49-F238E27FC236}">
                            <a16:creationId xmlns:a16="http://schemas.microsoft.com/office/drawing/2014/main" id="{BD25B64D-0254-493B-94EF-970DB29D231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  <p:grpSp>
                <p:nvGrpSpPr>
                  <p:cNvPr id="60" name="Groupe 59">
                    <a:extLst>
                      <a:ext uri="{FF2B5EF4-FFF2-40B4-BE49-F238E27FC236}">
                        <a16:creationId xmlns:a16="http://schemas.microsoft.com/office/drawing/2014/main" id="{627384EC-12FD-4649-9D84-E2F0113BA36F}"/>
                      </a:ext>
                    </a:extLst>
                  </p:cNvPr>
                  <p:cNvGrpSpPr/>
                  <p:nvPr/>
                </p:nvGrpSpPr>
                <p:grpSpPr>
                  <a:xfrm>
                    <a:off x="4110360" y="3400148"/>
                    <a:ext cx="1757778" cy="2831976"/>
                    <a:chOff x="2343705" y="3400148"/>
                    <a:chExt cx="1757778" cy="2831976"/>
                  </a:xfrm>
                </p:grpSpPr>
                <p:grpSp>
                  <p:nvGrpSpPr>
                    <p:cNvPr id="61" name="Groupe 60">
                      <a:extLst>
                        <a:ext uri="{FF2B5EF4-FFF2-40B4-BE49-F238E27FC236}">
                          <a16:creationId xmlns:a16="http://schemas.microsoft.com/office/drawing/2014/main" id="{FA613C20-F529-447E-93FB-018F7BFBFC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43705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65" name="Forme libre : forme 64">
                        <a:extLst>
                          <a:ext uri="{FF2B5EF4-FFF2-40B4-BE49-F238E27FC236}">
                            <a16:creationId xmlns:a16="http://schemas.microsoft.com/office/drawing/2014/main" id="{948E61B1-0CBD-4E98-AB5C-00F785B2FF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66" name="Forme libre : forme 65">
                        <a:extLst>
                          <a:ext uri="{FF2B5EF4-FFF2-40B4-BE49-F238E27FC236}">
                            <a16:creationId xmlns:a16="http://schemas.microsoft.com/office/drawing/2014/main" id="{85352BD1-CB92-47A6-AA56-2CAB98F9942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  <p:grpSp>
                  <p:nvGrpSpPr>
                    <p:cNvPr id="62" name="Groupe 61">
                      <a:extLst>
                        <a:ext uri="{FF2B5EF4-FFF2-40B4-BE49-F238E27FC236}">
                          <a16:creationId xmlns:a16="http://schemas.microsoft.com/office/drawing/2014/main" id="{83E3BB8B-122A-46FC-9786-639F955ED4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2594" y="3400148"/>
                      <a:ext cx="878889" cy="2831976"/>
                      <a:chOff x="2343705" y="3400148"/>
                      <a:chExt cx="878889" cy="2831976"/>
                    </a:xfrm>
                  </p:grpSpPr>
                  <p:sp>
                    <p:nvSpPr>
                      <p:cNvPr id="63" name="Forme libre : forme 62">
                        <a:extLst>
                          <a:ext uri="{FF2B5EF4-FFF2-40B4-BE49-F238E27FC236}">
                            <a16:creationId xmlns:a16="http://schemas.microsoft.com/office/drawing/2014/main" id="{487379F2-8C26-429B-B8C8-5DB4BC901C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705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64" name="Forme libre : forme 63">
                        <a:extLst>
                          <a:ext uri="{FF2B5EF4-FFF2-40B4-BE49-F238E27FC236}">
                            <a16:creationId xmlns:a16="http://schemas.microsoft.com/office/drawing/2014/main" id="{D383B1B2-5F0D-4A04-B94C-E930BF16906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787588" y="3400148"/>
                        <a:ext cx="435006" cy="2831976"/>
                      </a:xfrm>
                      <a:custGeom>
                        <a:avLst/>
                        <a:gdLst>
                          <a:gd name="connsiteX0" fmla="*/ 0 w 435006"/>
                          <a:gd name="connsiteY0" fmla="*/ 2831976 h 2831976"/>
                          <a:gd name="connsiteX1" fmla="*/ 435006 w 435006"/>
                          <a:gd name="connsiteY1" fmla="*/ 0 h 2831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006" h="2831976">
                            <a:moveTo>
                              <a:pt x="0" y="2831976"/>
                            </a:moveTo>
                            <a:lnTo>
                              <a:pt x="435006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</p:grpSp>
          </p:grpSp>
          <p:grpSp>
            <p:nvGrpSpPr>
              <p:cNvPr id="77" name="Groupe 76">
                <a:extLst>
                  <a:ext uri="{FF2B5EF4-FFF2-40B4-BE49-F238E27FC236}">
                    <a16:creationId xmlns:a16="http://schemas.microsoft.com/office/drawing/2014/main" id="{BF0792A3-EB9F-472C-B59A-AD8FB391E19B}"/>
                  </a:ext>
                </a:extLst>
              </p:cNvPr>
              <p:cNvGrpSpPr/>
              <p:nvPr/>
            </p:nvGrpSpPr>
            <p:grpSpPr>
              <a:xfrm>
                <a:off x="5797118" y="1327246"/>
                <a:ext cx="183470" cy="648000"/>
                <a:chOff x="5912530" y="1331652"/>
                <a:chExt cx="183470" cy="648000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7174241-DBC3-4E65-B1B9-EFD6495E01E1}"/>
                    </a:ext>
                  </a:extLst>
                </p:cNvPr>
                <p:cNvSpPr/>
                <p:nvPr/>
              </p:nvSpPr>
              <p:spPr>
                <a:xfrm>
                  <a:off x="5927838" y="1358284"/>
                  <a:ext cx="168162" cy="61255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76" name="Connecteur droit 75">
                  <a:extLst>
                    <a:ext uri="{FF2B5EF4-FFF2-40B4-BE49-F238E27FC236}">
                      <a16:creationId xmlns:a16="http://schemas.microsoft.com/office/drawing/2014/main" id="{4F093AAC-60ED-49CD-9DB1-1CDB7599913A}"/>
                    </a:ext>
                  </a:extLst>
                </p:cNvPr>
                <p:cNvCxnSpPr/>
                <p:nvPr/>
              </p:nvCxnSpPr>
              <p:spPr>
                <a:xfrm>
                  <a:off x="5912530" y="1331652"/>
                  <a:ext cx="0" cy="64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C9545C-C9FB-4082-B219-3728F1994BEF}"/>
                </a:ext>
              </a:extLst>
            </p:cNvPr>
            <p:cNvSpPr/>
            <p:nvPr/>
          </p:nvSpPr>
          <p:spPr>
            <a:xfrm>
              <a:off x="1981199" y="1154130"/>
              <a:ext cx="301841" cy="12428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ZoneTexte 80">
                  <a:extLst>
                    <a:ext uri="{FF2B5EF4-FFF2-40B4-BE49-F238E27FC236}">
                      <a16:creationId xmlns:a16="http://schemas.microsoft.com/office/drawing/2014/main" id="{B3AACB8D-77F0-4CEC-A61B-3918FA8F59ED}"/>
                    </a:ext>
                  </a:extLst>
                </p:cNvPr>
                <p:cNvSpPr txBox="1"/>
                <p:nvPr/>
              </p:nvSpPr>
              <p:spPr>
                <a:xfrm>
                  <a:off x="4586339" y="623654"/>
                  <a:ext cx="20127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FR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1" name="ZoneTexte 80">
                  <a:extLst>
                    <a:ext uri="{FF2B5EF4-FFF2-40B4-BE49-F238E27FC236}">
                      <a16:creationId xmlns:a16="http://schemas.microsoft.com/office/drawing/2014/main" id="{B3AACB8D-77F0-4CEC-A61B-3918FA8F59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6339" y="623654"/>
                  <a:ext cx="201279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4230" b="-152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Flèche : droite 81">
              <a:extLst>
                <a:ext uri="{FF2B5EF4-FFF2-40B4-BE49-F238E27FC236}">
                  <a16:creationId xmlns:a16="http://schemas.microsoft.com/office/drawing/2014/main" id="{6036BB83-E1EE-4ABA-9A8A-CCC43C36CE3E}"/>
                </a:ext>
              </a:extLst>
            </p:cNvPr>
            <p:cNvSpPr/>
            <p:nvPr/>
          </p:nvSpPr>
          <p:spPr>
            <a:xfrm>
              <a:off x="2423604" y="1442656"/>
              <a:ext cx="378586" cy="119814"/>
            </a:xfrm>
            <a:prstGeom prst="rightArrow">
              <a:avLst>
                <a:gd name="adj1" fmla="val 43639"/>
                <a:gd name="adj2" fmla="val 12949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3" name="Flèche : droite 82">
              <a:extLst>
                <a:ext uri="{FF2B5EF4-FFF2-40B4-BE49-F238E27FC236}">
                  <a16:creationId xmlns:a16="http://schemas.microsoft.com/office/drawing/2014/main" id="{EDD49BD5-BFA3-4DEF-A883-C0B74617FA62}"/>
                </a:ext>
              </a:extLst>
            </p:cNvPr>
            <p:cNvSpPr/>
            <p:nvPr/>
          </p:nvSpPr>
          <p:spPr>
            <a:xfrm flipH="1">
              <a:off x="2423604" y="1970842"/>
              <a:ext cx="378586" cy="119814"/>
            </a:xfrm>
            <a:prstGeom prst="rightArrow">
              <a:avLst>
                <a:gd name="adj1" fmla="val 43639"/>
                <a:gd name="adj2" fmla="val 12949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ZoneTexte 83">
                  <a:extLst>
                    <a:ext uri="{FF2B5EF4-FFF2-40B4-BE49-F238E27FC236}">
                      <a16:creationId xmlns:a16="http://schemas.microsoft.com/office/drawing/2014/main" id="{54DDA3FB-3270-48F3-9028-CCA608E66DC5}"/>
                    </a:ext>
                  </a:extLst>
                </p:cNvPr>
                <p:cNvSpPr txBox="1"/>
                <p:nvPr/>
              </p:nvSpPr>
              <p:spPr>
                <a:xfrm>
                  <a:off x="2442618" y="1154130"/>
                  <a:ext cx="3157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4" name="ZoneTexte 83">
                  <a:extLst>
                    <a:ext uri="{FF2B5EF4-FFF2-40B4-BE49-F238E27FC236}">
                      <a16:creationId xmlns:a16="http://schemas.microsoft.com/office/drawing/2014/main" id="{54DDA3FB-3270-48F3-9028-CCA608E66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2618" y="1154130"/>
                  <a:ext cx="31572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9608" r="-5882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ZoneTexte 84">
                  <a:extLst>
                    <a:ext uri="{FF2B5EF4-FFF2-40B4-BE49-F238E27FC236}">
                      <a16:creationId xmlns:a16="http://schemas.microsoft.com/office/drawing/2014/main" id="{F7BDE789-EAF0-4945-BC37-E3E31590D69F}"/>
                    </a:ext>
                  </a:extLst>
                </p:cNvPr>
                <p:cNvSpPr txBox="1"/>
                <p:nvPr/>
              </p:nvSpPr>
              <p:spPr>
                <a:xfrm>
                  <a:off x="2471405" y="2111094"/>
                  <a:ext cx="3157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5" name="ZoneTexte 84">
                  <a:extLst>
                    <a:ext uri="{FF2B5EF4-FFF2-40B4-BE49-F238E27FC236}">
                      <a16:creationId xmlns:a16="http://schemas.microsoft.com/office/drawing/2014/main" id="{F7BDE789-EAF0-4945-BC37-E3E31590D6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405" y="2111094"/>
                  <a:ext cx="31572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308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0CA078-E52B-40E4-AE26-D2278F19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5</a:t>
            </a:fld>
            <a:endParaRPr lang="fr-FR" dirty="0"/>
          </a:p>
        </p:txBody>
      </p:sp>
      <p:sp>
        <p:nvSpPr>
          <p:cNvPr id="127" name="ZoneTexte 101">
            <a:extLst>
              <a:ext uri="{FF2B5EF4-FFF2-40B4-BE49-F238E27FC236}">
                <a16:creationId xmlns:a16="http://schemas.microsoft.com/office/drawing/2014/main" id="{F04086EC-28BA-49CA-97ED-8FB35B4FB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Light scattering</a:t>
            </a:r>
          </a:p>
        </p:txBody>
      </p: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BB4C201B-3EB9-4475-B63E-15EE509D2A0D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6D5BAD86-C790-4600-B86F-E432BC6572AE}"/>
              </a:ext>
            </a:extLst>
          </p:cNvPr>
          <p:cNvGrpSpPr/>
          <p:nvPr/>
        </p:nvGrpSpPr>
        <p:grpSpPr>
          <a:xfrm>
            <a:off x="696384" y="2534509"/>
            <a:ext cx="4890249" cy="3519037"/>
            <a:chOff x="941921" y="2534509"/>
            <a:chExt cx="4890249" cy="35190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ZoneTexte 79">
                  <a:extLst>
                    <a:ext uri="{FF2B5EF4-FFF2-40B4-BE49-F238E27FC236}">
                      <a16:creationId xmlns:a16="http://schemas.microsoft.com/office/drawing/2014/main" id="{6C6C56C3-7751-4F56-B710-A0AFB080B4D7}"/>
                    </a:ext>
                  </a:extLst>
                </p:cNvPr>
                <p:cNvSpPr txBox="1"/>
                <p:nvPr/>
              </p:nvSpPr>
              <p:spPr>
                <a:xfrm>
                  <a:off x="2162696" y="2534509"/>
                  <a:ext cx="2946961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≃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0" name="ZoneTexte 79">
                  <a:extLst>
                    <a:ext uri="{FF2B5EF4-FFF2-40B4-BE49-F238E27FC236}">
                      <a16:creationId xmlns:a16="http://schemas.microsoft.com/office/drawing/2014/main" id="{6C6C56C3-7751-4F56-B710-A0AFB080B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2696" y="2534509"/>
                  <a:ext cx="2946961" cy="6223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ZoneTexte 85">
                  <a:extLst>
                    <a:ext uri="{FF2B5EF4-FFF2-40B4-BE49-F238E27FC236}">
                      <a16:creationId xmlns:a16="http://schemas.microsoft.com/office/drawing/2014/main" id="{F6289539-D0A6-4220-BFFA-5CCD96C3F55D}"/>
                    </a:ext>
                  </a:extLst>
                </p:cNvPr>
                <p:cNvSpPr txBox="1"/>
                <p:nvPr/>
              </p:nvSpPr>
              <p:spPr>
                <a:xfrm>
                  <a:off x="941921" y="3571066"/>
                  <a:ext cx="4890249" cy="3938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fr-FR" dirty="0"/>
                    <a:t>=</a:t>
                  </a:r>
                  <a:r>
                    <a:rPr lang="fr-FR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fr-FR" dirty="0"/>
                    <a:t>=</a:t>
                  </a:r>
                  <a:r>
                    <a:rPr lang="fr-FR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d>
                        </m:sup>
                      </m:sSup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6" name="ZoneTexte 85">
                  <a:extLst>
                    <a:ext uri="{FF2B5EF4-FFF2-40B4-BE49-F238E27FC236}">
                      <a16:creationId xmlns:a16="http://schemas.microsoft.com/office/drawing/2014/main" id="{F6289539-D0A6-4220-BFFA-5CCD96C3F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921" y="3571066"/>
                  <a:ext cx="4890249" cy="393826"/>
                </a:xfrm>
                <a:prstGeom prst="rect">
                  <a:avLst/>
                </a:prstGeom>
                <a:blipFill>
                  <a:blip r:embed="rId6"/>
                  <a:stretch>
                    <a:fillRect b="-32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F417178E-BF8A-4C65-959D-0407B9FFA33B}"/>
                </a:ext>
              </a:extLst>
            </p:cNvPr>
            <p:cNvGrpSpPr/>
            <p:nvPr/>
          </p:nvGrpSpPr>
          <p:grpSpPr>
            <a:xfrm>
              <a:off x="2674494" y="4480400"/>
              <a:ext cx="2297738" cy="1573146"/>
              <a:chOff x="3920783" y="3227578"/>
              <a:chExt cx="2297738" cy="1573146"/>
            </a:xfrm>
          </p:grpSpPr>
          <p:grpSp>
            <p:nvGrpSpPr>
              <p:cNvPr id="96" name="Groupe 95">
                <a:extLst>
                  <a:ext uri="{FF2B5EF4-FFF2-40B4-BE49-F238E27FC236}">
                    <a16:creationId xmlns:a16="http://schemas.microsoft.com/office/drawing/2014/main" id="{30246A9F-ABF4-421D-8018-576C353C8D33}"/>
                  </a:ext>
                </a:extLst>
              </p:cNvPr>
              <p:cNvGrpSpPr/>
              <p:nvPr/>
            </p:nvGrpSpPr>
            <p:grpSpPr>
              <a:xfrm>
                <a:off x="4026688" y="3741420"/>
                <a:ext cx="1805940" cy="684892"/>
                <a:chOff x="4026688" y="3741420"/>
                <a:chExt cx="1805940" cy="684892"/>
              </a:xfrm>
            </p:grpSpPr>
            <p:cxnSp>
              <p:nvCxnSpPr>
                <p:cNvPr id="88" name="Connecteur droit 87">
                  <a:extLst>
                    <a:ext uri="{FF2B5EF4-FFF2-40B4-BE49-F238E27FC236}">
                      <a16:creationId xmlns:a16="http://schemas.microsoft.com/office/drawing/2014/main" id="{7434C7F5-0BFD-49D7-BF3E-36D293540CBB}"/>
                    </a:ext>
                  </a:extLst>
                </p:cNvPr>
                <p:cNvCxnSpPr/>
                <p:nvPr/>
              </p:nvCxnSpPr>
              <p:spPr>
                <a:xfrm>
                  <a:off x="4026688" y="4423772"/>
                  <a:ext cx="180594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necteur droit avec flèche 89">
                  <a:extLst>
                    <a:ext uri="{FF2B5EF4-FFF2-40B4-BE49-F238E27FC236}">
                      <a16:creationId xmlns:a16="http://schemas.microsoft.com/office/drawing/2014/main" id="{DDFBF544-B95F-47A3-B83D-5BE5F4571302}"/>
                    </a:ext>
                  </a:extLst>
                </p:cNvPr>
                <p:cNvCxnSpPr/>
                <p:nvPr/>
              </p:nvCxnSpPr>
              <p:spPr>
                <a:xfrm flipV="1">
                  <a:off x="4929658" y="3741420"/>
                  <a:ext cx="0" cy="6823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necteur droit avec flèche 90">
                  <a:extLst>
                    <a:ext uri="{FF2B5EF4-FFF2-40B4-BE49-F238E27FC236}">
                      <a16:creationId xmlns:a16="http://schemas.microsoft.com/office/drawing/2014/main" id="{A3D4DD94-C442-4551-9C8F-6495AE0BCE33}"/>
                    </a:ext>
                  </a:extLst>
                </p:cNvPr>
                <p:cNvCxnSpPr/>
                <p:nvPr/>
              </p:nvCxnSpPr>
              <p:spPr>
                <a:xfrm flipV="1">
                  <a:off x="5539258" y="4102312"/>
                  <a:ext cx="0" cy="324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cteur droit avec flèche 91">
                  <a:extLst>
                    <a:ext uri="{FF2B5EF4-FFF2-40B4-BE49-F238E27FC236}">
                      <a16:creationId xmlns:a16="http://schemas.microsoft.com/office/drawing/2014/main" id="{7FFADCAF-E443-4344-968F-CA8EA79DAC1B}"/>
                    </a:ext>
                  </a:extLst>
                </p:cNvPr>
                <p:cNvCxnSpPr/>
                <p:nvPr/>
              </p:nvCxnSpPr>
              <p:spPr>
                <a:xfrm flipV="1">
                  <a:off x="4320058" y="4102312"/>
                  <a:ext cx="0" cy="324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ZoneTexte 99">
                    <a:extLst>
                      <a:ext uri="{FF2B5EF4-FFF2-40B4-BE49-F238E27FC236}">
                        <a16:creationId xmlns:a16="http://schemas.microsoft.com/office/drawing/2014/main" id="{07FD57ED-FA12-4CA2-9D62-FF0764E3CDB7}"/>
                      </a:ext>
                    </a:extLst>
                  </p:cNvPr>
                  <p:cNvSpPr txBox="1"/>
                  <p:nvPr/>
                </p:nvSpPr>
                <p:spPr>
                  <a:xfrm>
                    <a:off x="5284189" y="3841480"/>
                    <a:ext cx="51014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100" name="ZoneTexte 99">
                    <a:extLst>
                      <a:ext uri="{FF2B5EF4-FFF2-40B4-BE49-F238E27FC236}">
                        <a16:creationId xmlns:a16="http://schemas.microsoft.com/office/drawing/2014/main" id="{07FD57ED-FA12-4CA2-9D62-FF0764E3CD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4189" y="3841480"/>
                    <a:ext cx="510140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762" r="-7143" b="-555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ZoneTexte 100">
                    <a:extLst>
                      <a:ext uri="{FF2B5EF4-FFF2-40B4-BE49-F238E27FC236}">
                        <a16:creationId xmlns:a16="http://schemas.microsoft.com/office/drawing/2014/main" id="{86EFA873-B7E1-4F64-B5E9-8889E4CE9B6C}"/>
                      </a:ext>
                    </a:extLst>
                  </p:cNvPr>
                  <p:cNvSpPr txBox="1"/>
                  <p:nvPr/>
                </p:nvSpPr>
                <p:spPr>
                  <a:xfrm>
                    <a:off x="4064988" y="3852406"/>
                    <a:ext cx="51014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101" name="ZoneTexte 100">
                    <a:extLst>
                      <a:ext uri="{FF2B5EF4-FFF2-40B4-BE49-F238E27FC236}">
                        <a16:creationId xmlns:a16="http://schemas.microsoft.com/office/drawing/2014/main" id="{86EFA873-B7E1-4F64-B5E9-8889E4CE9B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4988" y="3852406"/>
                    <a:ext cx="510140" cy="21544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762" r="-7143" b="-571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ZoneTexte 101">
                    <a:extLst>
                      <a:ext uri="{FF2B5EF4-FFF2-40B4-BE49-F238E27FC236}">
                        <a16:creationId xmlns:a16="http://schemas.microsoft.com/office/drawing/2014/main" id="{F0CCF808-0828-4EF7-8E5F-CFB230CD732F}"/>
                      </a:ext>
                    </a:extLst>
                  </p:cNvPr>
                  <p:cNvSpPr txBox="1"/>
                  <p:nvPr/>
                </p:nvSpPr>
                <p:spPr>
                  <a:xfrm>
                    <a:off x="4842711" y="3498035"/>
                    <a:ext cx="17389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102" name="ZoneTexte 101">
                    <a:extLst>
                      <a:ext uri="{FF2B5EF4-FFF2-40B4-BE49-F238E27FC236}">
                        <a16:creationId xmlns:a16="http://schemas.microsoft.com/office/drawing/2014/main" id="{F0CCF808-0828-4EF7-8E5F-CFB230CD73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2711" y="3498035"/>
                    <a:ext cx="173894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3793" r="-1034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17340149-1864-4E83-8956-8FB9FEA62AF8}"/>
                  </a:ext>
                </a:extLst>
              </p:cNvPr>
              <p:cNvSpPr txBox="1"/>
              <p:nvPr/>
            </p:nvSpPr>
            <p:spPr>
              <a:xfrm>
                <a:off x="3920783" y="4431392"/>
                <a:ext cx="7985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/>
                  <a:t>Stokes</a:t>
                </a:r>
              </a:p>
            </p:txBody>
          </p:sp>
          <p:sp>
            <p:nvSpPr>
              <p:cNvPr id="105" name="ZoneTexte 104">
                <a:extLst>
                  <a:ext uri="{FF2B5EF4-FFF2-40B4-BE49-F238E27FC236}">
                    <a16:creationId xmlns:a16="http://schemas.microsoft.com/office/drawing/2014/main" id="{7266C6D6-3AB0-4CDA-BB7A-20F3F1DDC319}"/>
                  </a:ext>
                </a:extLst>
              </p:cNvPr>
              <p:cNvSpPr txBox="1"/>
              <p:nvPr/>
            </p:nvSpPr>
            <p:spPr>
              <a:xfrm>
                <a:off x="4943101" y="4431392"/>
                <a:ext cx="1275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/>
                  <a:t>Anti-stokes</a:t>
                </a:r>
              </a:p>
            </p:txBody>
          </p:sp>
          <p:sp>
            <p:nvSpPr>
              <p:cNvPr id="148" name="ZoneTexte 147">
                <a:extLst>
                  <a:ext uri="{FF2B5EF4-FFF2-40B4-BE49-F238E27FC236}">
                    <a16:creationId xmlns:a16="http://schemas.microsoft.com/office/drawing/2014/main" id="{9574523A-F3BF-48BF-878F-3C828B121A04}"/>
                  </a:ext>
                </a:extLst>
              </p:cNvPr>
              <p:cNvSpPr txBox="1"/>
              <p:nvPr/>
            </p:nvSpPr>
            <p:spPr>
              <a:xfrm>
                <a:off x="4573624" y="3227578"/>
                <a:ext cx="1275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/>
                  <a:t>Signal</a:t>
                </a:r>
              </a:p>
            </p:txBody>
          </p:sp>
        </p:grpSp>
        <p:sp>
          <p:nvSpPr>
            <p:cNvPr id="5" name="Flèche : bas 4">
              <a:extLst>
                <a:ext uri="{FF2B5EF4-FFF2-40B4-BE49-F238E27FC236}">
                  <a16:creationId xmlns:a16="http://schemas.microsoft.com/office/drawing/2014/main" id="{51FE120B-3A08-413F-B33B-CF3DD792CEAF}"/>
                </a:ext>
              </a:extLst>
            </p:cNvPr>
            <p:cNvSpPr/>
            <p:nvPr/>
          </p:nvSpPr>
          <p:spPr>
            <a:xfrm>
              <a:off x="3410163" y="4053526"/>
              <a:ext cx="546410" cy="3304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AB3D07E-85E3-4F6B-9949-78764B8BEAE4}"/>
              </a:ext>
            </a:extLst>
          </p:cNvPr>
          <p:cNvGrpSpPr/>
          <p:nvPr/>
        </p:nvGrpSpPr>
        <p:grpSpPr>
          <a:xfrm>
            <a:off x="7552611" y="1079380"/>
            <a:ext cx="4231206" cy="5424926"/>
            <a:chOff x="7552611" y="1079380"/>
            <a:chExt cx="4231206" cy="5424926"/>
          </a:xfrm>
        </p:grpSpPr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id="{855A434C-69BF-4F41-9C0A-64F2A1CA4E38}"/>
                </a:ext>
              </a:extLst>
            </p:cNvPr>
            <p:cNvGrpSpPr/>
            <p:nvPr/>
          </p:nvGrpSpPr>
          <p:grpSpPr>
            <a:xfrm>
              <a:off x="7657372" y="1079380"/>
              <a:ext cx="4126445" cy="2562864"/>
              <a:chOff x="7220987" y="1692253"/>
              <a:chExt cx="4126445" cy="2562864"/>
            </a:xfrm>
          </p:grpSpPr>
          <p:grpSp>
            <p:nvGrpSpPr>
              <p:cNvPr id="109" name="Groupe 108">
                <a:extLst>
                  <a:ext uri="{FF2B5EF4-FFF2-40B4-BE49-F238E27FC236}">
                    <a16:creationId xmlns:a16="http://schemas.microsoft.com/office/drawing/2014/main" id="{E14CB19E-19CA-4162-983F-2F981204E12E}"/>
                  </a:ext>
                </a:extLst>
              </p:cNvPr>
              <p:cNvGrpSpPr/>
              <p:nvPr/>
            </p:nvGrpSpPr>
            <p:grpSpPr>
              <a:xfrm>
                <a:off x="7220987" y="2799775"/>
                <a:ext cx="1505414" cy="340120"/>
                <a:chOff x="602166" y="685791"/>
                <a:chExt cx="10794380" cy="2743209"/>
              </a:xfrm>
            </p:grpSpPr>
            <p:sp>
              <p:nvSpPr>
                <p:cNvPr id="123" name="Forme libre : forme 122">
                  <a:extLst>
                    <a:ext uri="{FF2B5EF4-FFF2-40B4-BE49-F238E27FC236}">
                      <a16:creationId xmlns:a16="http://schemas.microsoft.com/office/drawing/2014/main" id="{AC739DF7-EC3B-43A7-A3DA-E859AC7E44D0}"/>
                    </a:ext>
                  </a:extLst>
                </p:cNvPr>
                <p:cNvSpPr/>
                <p:nvPr/>
              </p:nvSpPr>
              <p:spPr>
                <a:xfrm>
                  <a:off x="602166" y="1583462"/>
                  <a:ext cx="9679258" cy="947867"/>
                </a:xfrm>
                <a:custGeom>
                  <a:avLst/>
                  <a:gdLst>
                    <a:gd name="connsiteX0" fmla="*/ 0 w 9679258"/>
                    <a:gd name="connsiteY0" fmla="*/ 936714 h 947867"/>
                    <a:gd name="connsiteX1" fmla="*/ 925551 w 9679258"/>
                    <a:gd name="connsiteY1" fmla="*/ 11 h 947867"/>
                    <a:gd name="connsiteX2" fmla="*/ 1828800 w 9679258"/>
                    <a:gd name="connsiteY2" fmla="*/ 947865 h 947867"/>
                    <a:gd name="connsiteX3" fmla="*/ 2743200 w 9679258"/>
                    <a:gd name="connsiteY3" fmla="*/ 11162 h 947867"/>
                    <a:gd name="connsiteX4" fmla="*/ 3646449 w 9679258"/>
                    <a:gd name="connsiteY4" fmla="*/ 914411 h 947867"/>
                    <a:gd name="connsiteX5" fmla="*/ 4572000 w 9679258"/>
                    <a:gd name="connsiteY5" fmla="*/ 11 h 947867"/>
                    <a:gd name="connsiteX6" fmla="*/ 5497551 w 9679258"/>
                    <a:gd name="connsiteY6" fmla="*/ 925562 h 947867"/>
                    <a:gd name="connsiteX7" fmla="*/ 6400800 w 9679258"/>
                    <a:gd name="connsiteY7" fmla="*/ 11 h 947867"/>
                    <a:gd name="connsiteX8" fmla="*/ 7326351 w 9679258"/>
                    <a:gd name="connsiteY8" fmla="*/ 914411 h 947867"/>
                    <a:gd name="connsiteX9" fmla="*/ 8229600 w 9679258"/>
                    <a:gd name="connsiteY9" fmla="*/ 11 h 947867"/>
                    <a:gd name="connsiteX10" fmla="*/ 9144000 w 9679258"/>
                    <a:gd name="connsiteY10" fmla="*/ 936714 h 947867"/>
                    <a:gd name="connsiteX11" fmla="*/ 9679258 w 9679258"/>
                    <a:gd name="connsiteY11" fmla="*/ 457211 h 947867"/>
                    <a:gd name="connsiteX12" fmla="*/ 9679258 w 9679258"/>
                    <a:gd name="connsiteY12" fmla="*/ 457211 h 947867"/>
                    <a:gd name="connsiteX13" fmla="*/ 9679258 w 9679258"/>
                    <a:gd name="connsiteY13" fmla="*/ 457211 h 9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679258" h="947867">
                      <a:moveTo>
                        <a:pt x="0" y="936714"/>
                      </a:moveTo>
                      <a:cubicBezTo>
                        <a:pt x="310375" y="467433"/>
                        <a:pt x="620751" y="-1848"/>
                        <a:pt x="925551" y="11"/>
                      </a:cubicBezTo>
                      <a:cubicBezTo>
                        <a:pt x="1230351" y="1869"/>
                        <a:pt x="1525859" y="946007"/>
                        <a:pt x="1828800" y="947865"/>
                      </a:cubicBezTo>
                      <a:cubicBezTo>
                        <a:pt x="2131741" y="949723"/>
                        <a:pt x="2440259" y="16738"/>
                        <a:pt x="2743200" y="11162"/>
                      </a:cubicBezTo>
                      <a:cubicBezTo>
                        <a:pt x="3046142" y="5586"/>
                        <a:pt x="3341649" y="916269"/>
                        <a:pt x="3646449" y="914411"/>
                      </a:cubicBezTo>
                      <a:cubicBezTo>
                        <a:pt x="3951249" y="912552"/>
                        <a:pt x="4263483" y="-1847"/>
                        <a:pt x="4572000" y="11"/>
                      </a:cubicBezTo>
                      <a:cubicBezTo>
                        <a:pt x="4880517" y="1869"/>
                        <a:pt x="5192751" y="925562"/>
                        <a:pt x="5497551" y="925562"/>
                      </a:cubicBezTo>
                      <a:cubicBezTo>
                        <a:pt x="5802351" y="925562"/>
                        <a:pt x="6096000" y="1869"/>
                        <a:pt x="6400800" y="11"/>
                      </a:cubicBezTo>
                      <a:cubicBezTo>
                        <a:pt x="6705600" y="-1848"/>
                        <a:pt x="7021551" y="914411"/>
                        <a:pt x="7326351" y="914411"/>
                      </a:cubicBezTo>
                      <a:cubicBezTo>
                        <a:pt x="7631151" y="914411"/>
                        <a:pt x="7926659" y="-3706"/>
                        <a:pt x="8229600" y="11"/>
                      </a:cubicBezTo>
                      <a:cubicBezTo>
                        <a:pt x="8532542" y="3728"/>
                        <a:pt x="8902390" y="860514"/>
                        <a:pt x="9144000" y="936714"/>
                      </a:cubicBezTo>
                      <a:cubicBezTo>
                        <a:pt x="9385610" y="1012914"/>
                        <a:pt x="9679258" y="457211"/>
                        <a:pt x="9679258" y="457211"/>
                      </a:cubicBezTo>
                      <a:lnTo>
                        <a:pt x="9679258" y="457211"/>
                      </a:lnTo>
                      <a:lnTo>
                        <a:pt x="9679258" y="457211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24" name="Connecteur droit avec flèche 123">
                  <a:extLst>
                    <a:ext uri="{FF2B5EF4-FFF2-40B4-BE49-F238E27FC236}">
                      <a16:creationId xmlns:a16="http://schemas.microsoft.com/office/drawing/2014/main" id="{CBE40F43-7A0B-46C6-9C6C-827351B1EDEA}"/>
                    </a:ext>
                  </a:extLst>
                </p:cNvPr>
                <p:cNvCxnSpPr/>
                <p:nvPr/>
              </p:nvCxnSpPr>
              <p:spPr>
                <a:xfrm>
                  <a:off x="10281424" y="2035548"/>
                  <a:ext cx="1115122" cy="0"/>
                </a:xfrm>
                <a:prstGeom prst="straightConnector1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cteur droit 124">
                  <a:extLst>
                    <a:ext uri="{FF2B5EF4-FFF2-40B4-BE49-F238E27FC236}">
                      <a16:creationId xmlns:a16="http://schemas.microsoft.com/office/drawing/2014/main" id="{6CBDC31C-6520-4E89-BF81-3E7C0EE8D9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9620" y="685791"/>
                  <a:ext cx="1616926" cy="1349757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necteur droit 125">
                  <a:extLst>
                    <a:ext uri="{FF2B5EF4-FFF2-40B4-BE49-F238E27FC236}">
                      <a16:creationId xmlns:a16="http://schemas.microsoft.com/office/drawing/2014/main" id="{6DC8D6A1-FBD3-42FB-B654-C0BD803059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79620" y="2048856"/>
                  <a:ext cx="1616926" cy="1380144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e 109">
                <a:extLst>
                  <a:ext uri="{FF2B5EF4-FFF2-40B4-BE49-F238E27FC236}">
                    <a16:creationId xmlns:a16="http://schemas.microsoft.com/office/drawing/2014/main" id="{48E17084-8DA2-44F6-9925-1B3441856DD5}"/>
                  </a:ext>
                </a:extLst>
              </p:cNvPr>
              <p:cNvGrpSpPr/>
              <p:nvPr/>
            </p:nvGrpSpPr>
            <p:grpSpPr>
              <a:xfrm rot="2343648">
                <a:off x="8579782" y="3305271"/>
                <a:ext cx="1505414" cy="340120"/>
                <a:chOff x="602166" y="685791"/>
                <a:chExt cx="10794380" cy="2743209"/>
              </a:xfrm>
            </p:grpSpPr>
            <p:sp>
              <p:nvSpPr>
                <p:cNvPr id="119" name="Forme libre : forme 118">
                  <a:extLst>
                    <a:ext uri="{FF2B5EF4-FFF2-40B4-BE49-F238E27FC236}">
                      <a16:creationId xmlns:a16="http://schemas.microsoft.com/office/drawing/2014/main" id="{DB185981-956A-411C-A13F-F8BE5D07128B}"/>
                    </a:ext>
                  </a:extLst>
                </p:cNvPr>
                <p:cNvSpPr/>
                <p:nvPr/>
              </p:nvSpPr>
              <p:spPr>
                <a:xfrm>
                  <a:off x="602166" y="1583462"/>
                  <a:ext cx="9679258" cy="947867"/>
                </a:xfrm>
                <a:custGeom>
                  <a:avLst/>
                  <a:gdLst>
                    <a:gd name="connsiteX0" fmla="*/ 0 w 9679258"/>
                    <a:gd name="connsiteY0" fmla="*/ 936714 h 947867"/>
                    <a:gd name="connsiteX1" fmla="*/ 925551 w 9679258"/>
                    <a:gd name="connsiteY1" fmla="*/ 11 h 947867"/>
                    <a:gd name="connsiteX2" fmla="*/ 1828800 w 9679258"/>
                    <a:gd name="connsiteY2" fmla="*/ 947865 h 947867"/>
                    <a:gd name="connsiteX3" fmla="*/ 2743200 w 9679258"/>
                    <a:gd name="connsiteY3" fmla="*/ 11162 h 947867"/>
                    <a:gd name="connsiteX4" fmla="*/ 3646449 w 9679258"/>
                    <a:gd name="connsiteY4" fmla="*/ 914411 h 947867"/>
                    <a:gd name="connsiteX5" fmla="*/ 4572000 w 9679258"/>
                    <a:gd name="connsiteY5" fmla="*/ 11 h 947867"/>
                    <a:gd name="connsiteX6" fmla="*/ 5497551 w 9679258"/>
                    <a:gd name="connsiteY6" fmla="*/ 925562 h 947867"/>
                    <a:gd name="connsiteX7" fmla="*/ 6400800 w 9679258"/>
                    <a:gd name="connsiteY7" fmla="*/ 11 h 947867"/>
                    <a:gd name="connsiteX8" fmla="*/ 7326351 w 9679258"/>
                    <a:gd name="connsiteY8" fmla="*/ 914411 h 947867"/>
                    <a:gd name="connsiteX9" fmla="*/ 8229600 w 9679258"/>
                    <a:gd name="connsiteY9" fmla="*/ 11 h 947867"/>
                    <a:gd name="connsiteX10" fmla="*/ 9144000 w 9679258"/>
                    <a:gd name="connsiteY10" fmla="*/ 936714 h 947867"/>
                    <a:gd name="connsiteX11" fmla="*/ 9679258 w 9679258"/>
                    <a:gd name="connsiteY11" fmla="*/ 457211 h 947867"/>
                    <a:gd name="connsiteX12" fmla="*/ 9679258 w 9679258"/>
                    <a:gd name="connsiteY12" fmla="*/ 457211 h 947867"/>
                    <a:gd name="connsiteX13" fmla="*/ 9679258 w 9679258"/>
                    <a:gd name="connsiteY13" fmla="*/ 457211 h 9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679258" h="947867">
                      <a:moveTo>
                        <a:pt x="0" y="936714"/>
                      </a:moveTo>
                      <a:cubicBezTo>
                        <a:pt x="310375" y="467433"/>
                        <a:pt x="620751" y="-1848"/>
                        <a:pt x="925551" y="11"/>
                      </a:cubicBezTo>
                      <a:cubicBezTo>
                        <a:pt x="1230351" y="1869"/>
                        <a:pt x="1525859" y="946007"/>
                        <a:pt x="1828800" y="947865"/>
                      </a:cubicBezTo>
                      <a:cubicBezTo>
                        <a:pt x="2131741" y="949723"/>
                        <a:pt x="2440259" y="16738"/>
                        <a:pt x="2743200" y="11162"/>
                      </a:cubicBezTo>
                      <a:cubicBezTo>
                        <a:pt x="3046142" y="5586"/>
                        <a:pt x="3341649" y="916269"/>
                        <a:pt x="3646449" y="914411"/>
                      </a:cubicBezTo>
                      <a:cubicBezTo>
                        <a:pt x="3951249" y="912552"/>
                        <a:pt x="4263483" y="-1847"/>
                        <a:pt x="4572000" y="11"/>
                      </a:cubicBezTo>
                      <a:cubicBezTo>
                        <a:pt x="4880517" y="1869"/>
                        <a:pt x="5192751" y="925562"/>
                        <a:pt x="5497551" y="925562"/>
                      </a:cubicBezTo>
                      <a:cubicBezTo>
                        <a:pt x="5802351" y="925562"/>
                        <a:pt x="6096000" y="1869"/>
                        <a:pt x="6400800" y="11"/>
                      </a:cubicBezTo>
                      <a:cubicBezTo>
                        <a:pt x="6705600" y="-1848"/>
                        <a:pt x="7021551" y="914411"/>
                        <a:pt x="7326351" y="914411"/>
                      </a:cubicBezTo>
                      <a:cubicBezTo>
                        <a:pt x="7631151" y="914411"/>
                        <a:pt x="7926659" y="-3706"/>
                        <a:pt x="8229600" y="11"/>
                      </a:cubicBezTo>
                      <a:cubicBezTo>
                        <a:pt x="8532542" y="3728"/>
                        <a:pt x="8902390" y="860514"/>
                        <a:pt x="9144000" y="936714"/>
                      </a:cubicBezTo>
                      <a:cubicBezTo>
                        <a:pt x="9385610" y="1012914"/>
                        <a:pt x="9679258" y="457211"/>
                        <a:pt x="9679258" y="457211"/>
                      </a:cubicBezTo>
                      <a:lnTo>
                        <a:pt x="9679258" y="457211"/>
                      </a:lnTo>
                      <a:lnTo>
                        <a:pt x="9679258" y="457211"/>
                      </a:ln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20" name="Connecteur droit avec flèche 119">
                  <a:extLst>
                    <a:ext uri="{FF2B5EF4-FFF2-40B4-BE49-F238E27FC236}">
                      <a16:creationId xmlns:a16="http://schemas.microsoft.com/office/drawing/2014/main" id="{8DC7DE2D-FA7E-4D72-8925-86E42F5EDA01}"/>
                    </a:ext>
                  </a:extLst>
                </p:cNvPr>
                <p:cNvCxnSpPr/>
                <p:nvPr/>
              </p:nvCxnSpPr>
              <p:spPr>
                <a:xfrm>
                  <a:off x="10281424" y="2035548"/>
                  <a:ext cx="1115122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Connecteur droit 120">
                  <a:extLst>
                    <a:ext uri="{FF2B5EF4-FFF2-40B4-BE49-F238E27FC236}">
                      <a16:creationId xmlns:a16="http://schemas.microsoft.com/office/drawing/2014/main" id="{788D38A1-2852-4697-B09D-3FA49CF922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9620" y="685791"/>
                  <a:ext cx="1616926" cy="1349757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Connecteur droit 121">
                  <a:extLst>
                    <a:ext uri="{FF2B5EF4-FFF2-40B4-BE49-F238E27FC236}">
                      <a16:creationId xmlns:a16="http://schemas.microsoft.com/office/drawing/2014/main" id="{8F68A365-6DC6-4D83-BAED-05314B35FB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79620" y="2048856"/>
                  <a:ext cx="1616926" cy="1380144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e 110">
                <a:extLst>
                  <a:ext uri="{FF2B5EF4-FFF2-40B4-BE49-F238E27FC236}">
                    <a16:creationId xmlns:a16="http://schemas.microsoft.com/office/drawing/2014/main" id="{6CE77012-578D-4A50-80D1-180721F1537F}"/>
                  </a:ext>
                </a:extLst>
              </p:cNvPr>
              <p:cNvGrpSpPr/>
              <p:nvPr/>
            </p:nvGrpSpPr>
            <p:grpSpPr>
              <a:xfrm rot="19362086">
                <a:off x="8600337" y="2348396"/>
                <a:ext cx="1577413" cy="342815"/>
                <a:chOff x="602166" y="-339889"/>
                <a:chExt cx="10980666" cy="7451356"/>
              </a:xfrm>
            </p:grpSpPr>
            <p:sp>
              <p:nvSpPr>
                <p:cNvPr id="115" name="Forme libre : forme 114">
                  <a:extLst>
                    <a:ext uri="{FF2B5EF4-FFF2-40B4-BE49-F238E27FC236}">
                      <a16:creationId xmlns:a16="http://schemas.microsoft.com/office/drawing/2014/main" id="{ED998A61-C7A2-424B-BD6A-91B5F1A3A2A6}"/>
                    </a:ext>
                  </a:extLst>
                </p:cNvPr>
                <p:cNvSpPr/>
                <p:nvPr/>
              </p:nvSpPr>
              <p:spPr>
                <a:xfrm>
                  <a:off x="602166" y="1583462"/>
                  <a:ext cx="9679258" cy="947867"/>
                </a:xfrm>
                <a:custGeom>
                  <a:avLst/>
                  <a:gdLst>
                    <a:gd name="connsiteX0" fmla="*/ 0 w 9679258"/>
                    <a:gd name="connsiteY0" fmla="*/ 936714 h 947867"/>
                    <a:gd name="connsiteX1" fmla="*/ 925551 w 9679258"/>
                    <a:gd name="connsiteY1" fmla="*/ 11 h 947867"/>
                    <a:gd name="connsiteX2" fmla="*/ 1828800 w 9679258"/>
                    <a:gd name="connsiteY2" fmla="*/ 947865 h 947867"/>
                    <a:gd name="connsiteX3" fmla="*/ 2743200 w 9679258"/>
                    <a:gd name="connsiteY3" fmla="*/ 11162 h 947867"/>
                    <a:gd name="connsiteX4" fmla="*/ 3646449 w 9679258"/>
                    <a:gd name="connsiteY4" fmla="*/ 914411 h 947867"/>
                    <a:gd name="connsiteX5" fmla="*/ 4572000 w 9679258"/>
                    <a:gd name="connsiteY5" fmla="*/ 11 h 947867"/>
                    <a:gd name="connsiteX6" fmla="*/ 5497551 w 9679258"/>
                    <a:gd name="connsiteY6" fmla="*/ 925562 h 947867"/>
                    <a:gd name="connsiteX7" fmla="*/ 6400800 w 9679258"/>
                    <a:gd name="connsiteY7" fmla="*/ 11 h 947867"/>
                    <a:gd name="connsiteX8" fmla="*/ 7326351 w 9679258"/>
                    <a:gd name="connsiteY8" fmla="*/ 914411 h 947867"/>
                    <a:gd name="connsiteX9" fmla="*/ 8229600 w 9679258"/>
                    <a:gd name="connsiteY9" fmla="*/ 11 h 947867"/>
                    <a:gd name="connsiteX10" fmla="*/ 9144000 w 9679258"/>
                    <a:gd name="connsiteY10" fmla="*/ 936714 h 947867"/>
                    <a:gd name="connsiteX11" fmla="*/ 9679258 w 9679258"/>
                    <a:gd name="connsiteY11" fmla="*/ 457211 h 947867"/>
                    <a:gd name="connsiteX12" fmla="*/ 9679258 w 9679258"/>
                    <a:gd name="connsiteY12" fmla="*/ 457211 h 947867"/>
                    <a:gd name="connsiteX13" fmla="*/ 9679258 w 9679258"/>
                    <a:gd name="connsiteY13" fmla="*/ 457211 h 9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679258" h="947867">
                      <a:moveTo>
                        <a:pt x="0" y="936714"/>
                      </a:moveTo>
                      <a:cubicBezTo>
                        <a:pt x="310375" y="467433"/>
                        <a:pt x="620751" y="-1848"/>
                        <a:pt x="925551" y="11"/>
                      </a:cubicBezTo>
                      <a:cubicBezTo>
                        <a:pt x="1230351" y="1869"/>
                        <a:pt x="1525859" y="946007"/>
                        <a:pt x="1828800" y="947865"/>
                      </a:cubicBezTo>
                      <a:cubicBezTo>
                        <a:pt x="2131741" y="949723"/>
                        <a:pt x="2440259" y="16738"/>
                        <a:pt x="2743200" y="11162"/>
                      </a:cubicBezTo>
                      <a:cubicBezTo>
                        <a:pt x="3046142" y="5586"/>
                        <a:pt x="3341649" y="916269"/>
                        <a:pt x="3646449" y="914411"/>
                      </a:cubicBezTo>
                      <a:cubicBezTo>
                        <a:pt x="3951249" y="912552"/>
                        <a:pt x="4263483" y="-1847"/>
                        <a:pt x="4572000" y="11"/>
                      </a:cubicBezTo>
                      <a:cubicBezTo>
                        <a:pt x="4880517" y="1869"/>
                        <a:pt x="5192751" y="925562"/>
                        <a:pt x="5497551" y="925562"/>
                      </a:cubicBezTo>
                      <a:cubicBezTo>
                        <a:pt x="5802351" y="925562"/>
                        <a:pt x="6096000" y="1869"/>
                        <a:pt x="6400800" y="11"/>
                      </a:cubicBezTo>
                      <a:cubicBezTo>
                        <a:pt x="6705600" y="-1848"/>
                        <a:pt x="7021551" y="914411"/>
                        <a:pt x="7326351" y="914411"/>
                      </a:cubicBezTo>
                      <a:cubicBezTo>
                        <a:pt x="7631151" y="914411"/>
                        <a:pt x="7926659" y="-3706"/>
                        <a:pt x="8229600" y="11"/>
                      </a:cubicBezTo>
                      <a:cubicBezTo>
                        <a:pt x="8532542" y="3728"/>
                        <a:pt x="8902390" y="860514"/>
                        <a:pt x="9144000" y="936714"/>
                      </a:cubicBezTo>
                      <a:cubicBezTo>
                        <a:pt x="9385610" y="1012914"/>
                        <a:pt x="9679258" y="457211"/>
                        <a:pt x="9679258" y="457211"/>
                      </a:cubicBezTo>
                      <a:lnTo>
                        <a:pt x="9679258" y="457211"/>
                      </a:lnTo>
                      <a:lnTo>
                        <a:pt x="9679258" y="457211"/>
                      </a:lnTo>
                    </a:path>
                  </a:pathLst>
                </a:cu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16" name="Connecteur droit avec flèche 115">
                  <a:extLst>
                    <a:ext uri="{FF2B5EF4-FFF2-40B4-BE49-F238E27FC236}">
                      <a16:creationId xmlns:a16="http://schemas.microsoft.com/office/drawing/2014/main" id="{98BE900C-5C99-458F-935D-BA75D40EDBF7}"/>
                    </a:ext>
                  </a:extLst>
                </p:cNvPr>
                <p:cNvCxnSpPr/>
                <p:nvPr/>
              </p:nvCxnSpPr>
              <p:spPr>
                <a:xfrm>
                  <a:off x="10281424" y="2035548"/>
                  <a:ext cx="1115122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Connecteur droit 116">
                  <a:extLst>
                    <a:ext uri="{FF2B5EF4-FFF2-40B4-BE49-F238E27FC236}">
                      <a16:creationId xmlns:a16="http://schemas.microsoft.com/office/drawing/2014/main" id="{B7847E08-8D3E-46EF-A28E-7A3248AF34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237914">
                  <a:off x="9428024" y="-339889"/>
                  <a:ext cx="2154808" cy="22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Connecteur droit 117">
                  <a:extLst>
                    <a:ext uri="{FF2B5EF4-FFF2-40B4-BE49-F238E27FC236}">
                      <a16:creationId xmlns:a16="http://schemas.microsoft.com/office/drawing/2014/main" id="{E6699DBD-314D-4FF9-A91B-554C88FC61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62338" flipH="1">
                  <a:off x="10913010" y="1510956"/>
                  <a:ext cx="6" cy="5600511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ZoneTexte 111">
                    <a:extLst>
                      <a:ext uri="{FF2B5EF4-FFF2-40B4-BE49-F238E27FC236}">
                        <a16:creationId xmlns:a16="http://schemas.microsoft.com/office/drawing/2014/main" id="{CC051B14-18FB-4C70-B63C-6CC5A963DD62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6941" y="1692253"/>
                    <a:ext cx="54641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</m:oMath>
                      </m:oMathPara>
                    </a14:m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112" name="ZoneTexte 111">
                    <a:extLst>
                      <a:ext uri="{FF2B5EF4-FFF2-40B4-BE49-F238E27FC236}">
                        <a16:creationId xmlns:a16="http://schemas.microsoft.com/office/drawing/2014/main" id="{CC051B14-18FB-4C70-B63C-6CC5A963DD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6941" y="1692253"/>
                    <a:ext cx="546410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ZoneTexte 112">
                    <a:extLst>
                      <a:ext uri="{FF2B5EF4-FFF2-40B4-BE49-F238E27FC236}">
                        <a16:creationId xmlns:a16="http://schemas.microsoft.com/office/drawing/2014/main" id="{575E7231-951D-4439-B425-925434D259CF}"/>
                      </a:ext>
                    </a:extLst>
                  </p:cNvPr>
                  <p:cNvSpPr txBox="1"/>
                  <p:nvPr/>
                </p:nvSpPr>
                <p:spPr>
                  <a:xfrm>
                    <a:off x="9776153" y="3731897"/>
                    <a:ext cx="157127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</m:oMath>
                      </m:oMathPara>
                    </a14:m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113" name="ZoneTexte 112">
                    <a:extLst>
                      <a:ext uri="{FF2B5EF4-FFF2-40B4-BE49-F238E27FC236}">
                        <a16:creationId xmlns:a16="http://schemas.microsoft.com/office/drawing/2014/main" id="{575E7231-951D-4439-B425-925434D259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6153" y="3731897"/>
                    <a:ext cx="1571279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ZoneTexte 113">
                    <a:extLst>
                      <a:ext uri="{FF2B5EF4-FFF2-40B4-BE49-F238E27FC236}">
                        <a16:creationId xmlns:a16="http://schemas.microsoft.com/office/drawing/2014/main" id="{0FA15396-4C55-4776-AC1A-C7CABF7C4363}"/>
                      </a:ext>
                    </a:extLst>
                  </p:cNvPr>
                  <p:cNvSpPr txBox="1"/>
                  <p:nvPr/>
                </p:nvSpPr>
                <p:spPr>
                  <a:xfrm>
                    <a:off x="7472946" y="2321868"/>
                    <a:ext cx="54641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oMath>
                      </m:oMathPara>
                    </a14:m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114" name="ZoneTexte 113">
                    <a:extLst>
                      <a:ext uri="{FF2B5EF4-FFF2-40B4-BE49-F238E27FC236}">
                        <a16:creationId xmlns:a16="http://schemas.microsoft.com/office/drawing/2014/main" id="{0FA15396-4C55-4776-AC1A-C7CABF7C43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2946" y="2321868"/>
                    <a:ext cx="546410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7" name="Groupe 146">
              <a:extLst>
                <a:ext uri="{FF2B5EF4-FFF2-40B4-BE49-F238E27FC236}">
                  <a16:creationId xmlns:a16="http://schemas.microsoft.com/office/drawing/2014/main" id="{E9727062-4183-4D9A-B1B8-361565599891}"/>
                </a:ext>
              </a:extLst>
            </p:cNvPr>
            <p:cNvGrpSpPr/>
            <p:nvPr/>
          </p:nvGrpSpPr>
          <p:grpSpPr>
            <a:xfrm>
              <a:off x="7616830" y="3941442"/>
              <a:ext cx="4126445" cy="2562864"/>
              <a:chOff x="7437720" y="3941519"/>
              <a:chExt cx="4126445" cy="2562864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E00A7D8-5CC9-49A5-A780-7182C8498AE6}"/>
                  </a:ext>
                </a:extLst>
              </p:cNvPr>
              <p:cNvSpPr/>
              <p:nvPr/>
            </p:nvSpPr>
            <p:spPr>
              <a:xfrm>
                <a:off x="7439118" y="4848766"/>
                <a:ext cx="562865" cy="6810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93B4F52-2A27-408F-A5D2-E4883EDF2FC2}"/>
                  </a:ext>
                </a:extLst>
              </p:cNvPr>
              <p:cNvSpPr/>
              <p:nvPr/>
            </p:nvSpPr>
            <p:spPr>
              <a:xfrm>
                <a:off x="9286253" y="5632538"/>
                <a:ext cx="704667" cy="558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28" name="Groupe 127">
                <a:extLst>
                  <a:ext uri="{FF2B5EF4-FFF2-40B4-BE49-F238E27FC236}">
                    <a16:creationId xmlns:a16="http://schemas.microsoft.com/office/drawing/2014/main" id="{05BEA652-81A0-4AE4-99BD-40BC923A397C}"/>
                  </a:ext>
                </a:extLst>
              </p:cNvPr>
              <p:cNvGrpSpPr/>
              <p:nvPr/>
            </p:nvGrpSpPr>
            <p:grpSpPr>
              <a:xfrm>
                <a:off x="7437720" y="5049041"/>
                <a:ext cx="1505414" cy="340120"/>
                <a:chOff x="602166" y="685791"/>
                <a:chExt cx="10794380" cy="2743209"/>
              </a:xfrm>
            </p:grpSpPr>
            <p:sp>
              <p:nvSpPr>
                <p:cNvPr id="142" name="Forme libre : forme 141">
                  <a:extLst>
                    <a:ext uri="{FF2B5EF4-FFF2-40B4-BE49-F238E27FC236}">
                      <a16:creationId xmlns:a16="http://schemas.microsoft.com/office/drawing/2014/main" id="{53A593EC-ED21-4D46-AD1D-57715CBDBF4E}"/>
                    </a:ext>
                  </a:extLst>
                </p:cNvPr>
                <p:cNvSpPr/>
                <p:nvPr/>
              </p:nvSpPr>
              <p:spPr>
                <a:xfrm>
                  <a:off x="602166" y="1583462"/>
                  <a:ext cx="9679258" cy="947867"/>
                </a:xfrm>
                <a:custGeom>
                  <a:avLst/>
                  <a:gdLst>
                    <a:gd name="connsiteX0" fmla="*/ 0 w 9679258"/>
                    <a:gd name="connsiteY0" fmla="*/ 936714 h 947867"/>
                    <a:gd name="connsiteX1" fmla="*/ 925551 w 9679258"/>
                    <a:gd name="connsiteY1" fmla="*/ 11 h 947867"/>
                    <a:gd name="connsiteX2" fmla="*/ 1828800 w 9679258"/>
                    <a:gd name="connsiteY2" fmla="*/ 947865 h 947867"/>
                    <a:gd name="connsiteX3" fmla="*/ 2743200 w 9679258"/>
                    <a:gd name="connsiteY3" fmla="*/ 11162 h 947867"/>
                    <a:gd name="connsiteX4" fmla="*/ 3646449 w 9679258"/>
                    <a:gd name="connsiteY4" fmla="*/ 914411 h 947867"/>
                    <a:gd name="connsiteX5" fmla="*/ 4572000 w 9679258"/>
                    <a:gd name="connsiteY5" fmla="*/ 11 h 947867"/>
                    <a:gd name="connsiteX6" fmla="*/ 5497551 w 9679258"/>
                    <a:gd name="connsiteY6" fmla="*/ 925562 h 947867"/>
                    <a:gd name="connsiteX7" fmla="*/ 6400800 w 9679258"/>
                    <a:gd name="connsiteY7" fmla="*/ 11 h 947867"/>
                    <a:gd name="connsiteX8" fmla="*/ 7326351 w 9679258"/>
                    <a:gd name="connsiteY8" fmla="*/ 914411 h 947867"/>
                    <a:gd name="connsiteX9" fmla="*/ 8229600 w 9679258"/>
                    <a:gd name="connsiteY9" fmla="*/ 11 h 947867"/>
                    <a:gd name="connsiteX10" fmla="*/ 9144000 w 9679258"/>
                    <a:gd name="connsiteY10" fmla="*/ 936714 h 947867"/>
                    <a:gd name="connsiteX11" fmla="*/ 9679258 w 9679258"/>
                    <a:gd name="connsiteY11" fmla="*/ 457211 h 947867"/>
                    <a:gd name="connsiteX12" fmla="*/ 9679258 w 9679258"/>
                    <a:gd name="connsiteY12" fmla="*/ 457211 h 947867"/>
                    <a:gd name="connsiteX13" fmla="*/ 9679258 w 9679258"/>
                    <a:gd name="connsiteY13" fmla="*/ 457211 h 9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679258" h="947867">
                      <a:moveTo>
                        <a:pt x="0" y="936714"/>
                      </a:moveTo>
                      <a:cubicBezTo>
                        <a:pt x="310375" y="467433"/>
                        <a:pt x="620751" y="-1848"/>
                        <a:pt x="925551" y="11"/>
                      </a:cubicBezTo>
                      <a:cubicBezTo>
                        <a:pt x="1230351" y="1869"/>
                        <a:pt x="1525859" y="946007"/>
                        <a:pt x="1828800" y="947865"/>
                      </a:cubicBezTo>
                      <a:cubicBezTo>
                        <a:pt x="2131741" y="949723"/>
                        <a:pt x="2440259" y="16738"/>
                        <a:pt x="2743200" y="11162"/>
                      </a:cubicBezTo>
                      <a:cubicBezTo>
                        <a:pt x="3046142" y="5586"/>
                        <a:pt x="3341649" y="916269"/>
                        <a:pt x="3646449" y="914411"/>
                      </a:cubicBezTo>
                      <a:cubicBezTo>
                        <a:pt x="3951249" y="912552"/>
                        <a:pt x="4263483" y="-1847"/>
                        <a:pt x="4572000" y="11"/>
                      </a:cubicBezTo>
                      <a:cubicBezTo>
                        <a:pt x="4880517" y="1869"/>
                        <a:pt x="5192751" y="925562"/>
                        <a:pt x="5497551" y="925562"/>
                      </a:cubicBezTo>
                      <a:cubicBezTo>
                        <a:pt x="5802351" y="925562"/>
                        <a:pt x="6096000" y="1869"/>
                        <a:pt x="6400800" y="11"/>
                      </a:cubicBezTo>
                      <a:cubicBezTo>
                        <a:pt x="6705600" y="-1848"/>
                        <a:pt x="7021551" y="914411"/>
                        <a:pt x="7326351" y="914411"/>
                      </a:cubicBezTo>
                      <a:cubicBezTo>
                        <a:pt x="7631151" y="914411"/>
                        <a:pt x="7926659" y="-3706"/>
                        <a:pt x="8229600" y="11"/>
                      </a:cubicBezTo>
                      <a:cubicBezTo>
                        <a:pt x="8532542" y="3728"/>
                        <a:pt x="8902390" y="860514"/>
                        <a:pt x="9144000" y="936714"/>
                      </a:cubicBezTo>
                      <a:cubicBezTo>
                        <a:pt x="9385610" y="1012914"/>
                        <a:pt x="9679258" y="457211"/>
                        <a:pt x="9679258" y="457211"/>
                      </a:cubicBezTo>
                      <a:lnTo>
                        <a:pt x="9679258" y="457211"/>
                      </a:lnTo>
                      <a:lnTo>
                        <a:pt x="9679258" y="457211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43" name="Connecteur droit avec flèche 142">
                  <a:extLst>
                    <a:ext uri="{FF2B5EF4-FFF2-40B4-BE49-F238E27FC236}">
                      <a16:creationId xmlns:a16="http://schemas.microsoft.com/office/drawing/2014/main" id="{B6045FD3-6D6D-49D4-A23D-5EA7004B8400}"/>
                    </a:ext>
                  </a:extLst>
                </p:cNvPr>
                <p:cNvCxnSpPr/>
                <p:nvPr/>
              </p:nvCxnSpPr>
              <p:spPr>
                <a:xfrm>
                  <a:off x="10281424" y="2035548"/>
                  <a:ext cx="1115122" cy="0"/>
                </a:xfrm>
                <a:prstGeom prst="straightConnector1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necteur droit 143">
                  <a:extLst>
                    <a:ext uri="{FF2B5EF4-FFF2-40B4-BE49-F238E27FC236}">
                      <a16:creationId xmlns:a16="http://schemas.microsoft.com/office/drawing/2014/main" id="{B59D7B52-F7C2-486F-B745-22309D6A55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9620" y="685791"/>
                  <a:ext cx="1616926" cy="1349757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necteur droit 144">
                  <a:extLst>
                    <a:ext uri="{FF2B5EF4-FFF2-40B4-BE49-F238E27FC236}">
                      <a16:creationId xmlns:a16="http://schemas.microsoft.com/office/drawing/2014/main" id="{4235C752-0C44-4893-BDBB-FAD6EB8C4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79620" y="2048856"/>
                  <a:ext cx="1616926" cy="1380144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e 128">
                <a:extLst>
                  <a:ext uri="{FF2B5EF4-FFF2-40B4-BE49-F238E27FC236}">
                    <a16:creationId xmlns:a16="http://schemas.microsoft.com/office/drawing/2014/main" id="{3059C462-C942-4AB2-9967-2112CB2A5BDF}"/>
                  </a:ext>
                </a:extLst>
              </p:cNvPr>
              <p:cNvGrpSpPr/>
              <p:nvPr/>
            </p:nvGrpSpPr>
            <p:grpSpPr>
              <a:xfrm rot="2343648">
                <a:off x="8796515" y="5554537"/>
                <a:ext cx="1505414" cy="340120"/>
                <a:chOff x="602166" y="685791"/>
                <a:chExt cx="10794380" cy="2743209"/>
              </a:xfrm>
            </p:grpSpPr>
            <p:sp>
              <p:nvSpPr>
                <p:cNvPr id="138" name="Forme libre : forme 137">
                  <a:extLst>
                    <a:ext uri="{FF2B5EF4-FFF2-40B4-BE49-F238E27FC236}">
                      <a16:creationId xmlns:a16="http://schemas.microsoft.com/office/drawing/2014/main" id="{CDAB4D58-B2F2-4333-9B80-B6E0E5EC5A00}"/>
                    </a:ext>
                  </a:extLst>
                </p:cNvPr>
                <p:cNvSpPr/>
                <p:nvPr/>
              </p:nvSpPr>
              <p:spPr>
                <a:xfrm>
                  <a:off x="602166" y="1583462"/>
                  <a:ext cx="9679258" cy="947867"/>
                </a:xfrm>
                <a:custGeom>
                  <a:avLst/>
                  <a:gdLst>
                    <a:gd name="connsiteX0" fmla="*/ 0 w 9679258"/>
                    <a:gd name="connsiteY0" fmla="*/ 936714 h 947867"/>
                    <a:gd name="connsiteX1" fmla="*/ 925551 w 9679258"/>
                    <a:gd name="connsiteY1" fmla="*/ 11 h 947867"/>
                    <a:gd name="connsiteX2" fmla="*/ 1828800 w 9679258"/>
                    <a:gd name="connsiteY2" fmla="*/ 947865 h 947867"/>
                    <a:gd name="connsiteX3" fmla="*/ 2743200 w 9679258"/>
                    <a:gd name="connsiteY3" fmla="*/ 11162 h 947867"/>
                    <a:gd name="connsiteX4" fmla="*/ 3646449 w 9679258"/>
                    <a:gd name="connsiteY4" fmla="*/ 914411 h 947867"/>
                    <a:gd name="connsiteX5" fmla="*/ 4572000 w 9679258"/>
                    <a:gd name="connsiteY5" fmla="*/ 11 h 947867"/>
                    <a:gd name="connsiteX6" fmla="*/ 5497551 w 9679258"/>
                    <a:gd name="connsiteY6" fmla="*/ 925562 h 947867"/>
                    <a:gd name="connsiteX7" fmla="*/ 6400800 w 9679258"/>
                    <a:gd name="connsiteY7" fmla="*/ 11 h 947867"/>
                    <a:gd name="connsiteX8" fmla="*/ 7326351 w 9679258"/>
                    <a:gd name="connsiteY8" fmla="*/ 914411 h 947867"/>
                    <a:gd name="connsiteX9" fmla="*/ 8229600 w 9679258"/>
                    <a:gd name="connsiteY9" fmla="*/ 11 h 947867"/>
                    <a:gd name="connsiteX10" fmla="*/ 9144000 w 9679258"/>
                    <a:gd name="connsiteY10" fmla="*/ 936714 h 947867"/>
                    <a:gd name="connsiteX11" fmla="*/ 9679258 w 9679258"/>
                    <a:gd name="connsiteY11" fmla="*/ 457211 h 947867"/>
                    <a:gd name="connsiteX12" fmla="*/ 9679258 w 9679258"/>
                    <a:gd name="connsiteY12" fmla="*/ 457211 h 947867"/>
                    <a:gd name="connsiteX13" fmla="*/ 9679258 w 9679258"/>
                    <a:gd name="connsiteY13" fmla="*/ 457211 h 9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679258" h="947867">
                      <a:moveTo>
                        <a:pt x="0" y="936714"/>
                      </a:moveTo>
                      <a:cubicBezTo>
                        <a:pt x="310375" y="467433"/>
                        <a:pt x="620751" y="-1848"/>
                        <a:pt x="925551" y="11"/>
                      </a:cubicBezTo>
                      <a:cubicBezTo>
                        <a:pt x="1230351" y="1869"/>
                        <a:pt x="1525859" y="946007"/>
                        <a:pt x="1828800" y="947865"/>
                      </a:cubicBezTo>
                      <a:cubicBezTo>
                        <a:pt x="2131741" y="949723"/>
                        <a:pt x="2440259" y="16738"/>
                        <a:pt x="2743200" y="11162"/>
                      </a:cubicBezTo>
                      <a:cubicBezTo>
                        <a:pt x="3046142" y="5586"/>
                        <a:pt x="3341649" y="916269"/>
                        <a:pt x="3646449" y="914411"/>
                      </a:cubicBezTo>
                      <a:cubicBezTo>
                        <a:pt x="3951249" y="912552"/>
                        <a:pt x="4263483" y="-1847"/>
                        <a:pt x="4572000" y="11"/>
                      </a:cubicBezTo>
                      <a:cubicBezTo>
                        <a:pt x="4880517" y="1869"/>
                        <a:pt x="5192751" y="925562"/>
                        <a:pt x="5497551" y="925562"/>
                      </a:cubicBezTo>
                      <a:cubicBezTo>
                        <a:pt x="5802351" y="925562"/>
                        <a:pt x="6096000" y="1869"/>
                        <a:pt x="6400800" y="11"/>
                      </a:cubicBezTo>
                      <a:cubicBezTo>
                        <a:pt x="6705600" y="-1848"/>
                        <a:pt x="7021551" y="914411"/>
                        <a:pt x="7326351" y="914411"/>
                      </a:cubicBezTo>
                      <a:cubicBezTo>
                        <a:pt x="7631151" y="914411"/>
                        <a:pt x="7926659" y="-3706"/>
                        <a:pt x="8229600" y="11"/>
                      </a:cubicBezTo>
                      <a:cubicBezTo>
                        <a:pt x="8532542" y="3728"/>
                        <a:pt x="8902390" y="860514"/>
                        <a:pt x="9144000" y="936714"/>
                      </a:cubicBezTo>
                      <a:cubicBezTo>
                        <a:pt x="9385610" y="1012914"/>
                        <a:pt x="9679258" y="457211"/>
                        <a:pt x="9679258" y="457211"/>
                      </a:cubicBezTo>
                      <a:lnTo>
                        <a:pt x="9679258" y="457211"/>
                      </a:lnTo>
                      <a:lnTo>
                        <a:pt x="9679258" y="457211"/>
                      </a:ln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39" name="Connecteur droit avec flèche 138">
                  <a:extLst>
                    <a:ext uri="{FF2B5EF4-FFF2-40B4-BE49-F238E27FC236}">
                      <a16:creationId xmlns:a16="http://schemas.microsoft.com/office/drawing/2014/main" id="{599ED9A5-EDCC-4867-B08A-BF93E19F4261}"/>
                    </a:ext>
                  </a:extLst>
                </p:cNvPr>
                <p:cNvCxnSpPr/>
                <p:nvPr/>
              </p:nvCxnSpPr>
              <p:spPr>
                <a:xfrm>
                  <a:off x="10281424" y="2035548"/>
                  <a:ext cx="1115122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necteur droit 139">
                  <a:extLst>
                    <a:ext uri="{FF2B5EF4-FFF2-40B4-BE49-F238E27FC236}">
                      <a16:creationId xmlns:a16="http://schemas.microsoft.com/office/drawing/2014/main" id="{75B87215-9A17-4359-B199-A03FC6B64B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9620" y="685791"/>
                  <a:ext cx="1616926" cy="1349757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necteur droit 140">
                  <a:extLst>
                    <a:ext uri="{FF2B5EF4-FFF2-40B4-BE49-F238E27FC236}">
                      <a16:creationId xmlns:a16="http://schemas.microsoft.com/office/drawing/2014/main" id="{63383D5B-A51D-4495-AE7C-09C79D7B0C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79620" y="2048856"/>
                  <a:ext cx="1616926" cy="1380144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Forme libre : forme 133">
                <a:extLst>
                  <a:ext uri="{FF2B5EF4-FFF2-40B4-BE49-F238E27FC236}">
                    <a16:creationId xmlns:a16="http://schemas.microsoft.com/office/drawing/2014/main" id="{CC723E3A-C857-4A77-860B-6471C2B0B368}"/>
                  </a:ext>
                </a:extLst>
              </p:cNvPr>
              <p:cNvSpPr/>
              <p:nvPr/>
            </p:nvSpPr>
            <p:spPr>
              <a:xfrm rot="19362086">
                <a:off x="8799153" y="4755292"/>
                <a:ext cx="1390461" cy="43609"/>
              </a:xfrm>
              <a:custGeom>
                <a:avLst/>
                <a:gdLst>
                  <a:gd name="connsiteX0" fmla="*/ 0 w 9679258"/>
                  <a:gd name="connsiteY0" fmla="*/ 936714 h 947867"/>
                  <a:gd name="connsiteX1" fmla="*/ 925551 w 9679258"/>
                  <a:gd name="connsiteY1" fmla="*/ 11 h 947867"/>
                  <a:gd name="connsiteX2" fmla="*/ 1828800 w 9679258"/>
                  <a:gd name="connsiteY2" fmla="*/ 947865 h 947867"/>
                  <a:gd name="connsiteX3" fmla="*/ 2743200 w 9679258"/>
                  <a:gd name="connsiteY3" fmla="*/ 11162 h 947867"/>
                  <a:gd name="connsiteX4" fmla="*/ 3646449 w 9679258"/>
                  <a:gd name="connsiteY4" fmla="*/ 914411 h 947867"/>
                  <a:gd name="connsiteX5" fmla="*/ 4572000 w 9679258"/>
                  <a:gd name="connsiteY5" fmla="*/ 11 h 947867"/>
                  <a:gd name="connsiteX6" fmla="*/ 5497551 w 9679258"/>
                  <a:gd name="connsiteY6" fmla="*/ 925562 h 947867"/>
                  <a:gd name="connsiteX7" fmla="*/ 6400800 w 9679258"/>
                  <a:gd name="connsiteY7" fmla="*/ 11 h 947867"/>
                  <a:gd name="connsiteX8" fmla="*/ 7326351 w 9679258"/>
                  <a:gd name="connsiteY8" fmla="*/ 914411 h 947867"/>
                  <a:gd name="connsiteX9" fmla="*/ 8229600 w 9679258"/>
                  <a:gd name="connsiteY9" fmla="*/ 11 h 947867"/>
                  <a:gd name="connsiteX10" fmla="*/ 9144000 w 9679258"/>
                  <a:gd name="connsiteY10" fmla="*/ 936714 h 947867"/>
                  <a:gd name="connsiteX11" fmla="*/ 9679258 w 9679258"/>
                  <a:gd name="connsiteY11" fmla="*/ 457211 h 947867"/>
                  <a:gd name="connsiteX12" fmla="*/ 9679258 w 9679258"/>
                  <a:gd name="connsiteY12" fmla="*/ 457211 h 947867"/>
                  <a:gd name="connsiteX13" fmla="*/ 9679258 w 9679258"/>
                  <a:gd name="connsiteY13" fmla="*/ 457211 h 9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79258" h="947867">
                    <a:moveTo>
                      <a:pt x="0" y="936714"/>
                    </a:moveTo>
                    <a:cubicBezTo>
                      <a:pt x="310375" y="467433"/>
                      <a:pt x="620751" y="-1848"/>
                      <a:pt x="925551" y="11"/>
                    </a:cubicBezTo>
                    <a:cubicBezTo>
                      <a:pt x="1230351" y="1869"/>
                      <a:pt x="1525859" y="946007"/>
                      <a:pt x="1828800" y="947865"/>
                    </a:cubicBezTo>
                    <a:cubicBezTo>
                      <a:pt x="2131741" y="949723"/>
                      <a:pt x="2440259" y="16738"/>
                      <a:pt x="2743200" y="11162"/>
                    </a:cubicBezTo>
                    <a:cubicBezTo>
                      <a:pt x="3046142" y="5586"/>
                      <a:pt x="3341649" y="916269"/>
                      <a:pt x="3646449" y="914411"/>
                    </a:cubicBezTo>
                    <a:cubicBezTo>
                      <a:pt x="3951249" y="912552"/>
                      <a:pt x="4263483" y="-1847"/>
                      <a:pt x="4572000" y="11"/>
                    </a:cubicBezTo>
                    <a:cubicBezTo>
                      <a:pt x="4880517" y="1869"/>
                      <a:pt x="5192751" y="925562"/>
                      <a:pt x="5497551" y="925562"/>
                    </a:cubicBezTo>
                    <a:cubicBezTo>
                      <a:pt x="5802351" y="925562"/>
                      <a:pt x="6096000" y="1869"/>
                      <a:pt x="6400800" y="11"/>
                    </a:cubicBezTo>
                    <a:cubicBezTo>
                      <a:pt x="6705600" y="-1848"/>
                      <a:pt x="7021551" y="914411"/>
                      <a:pt x="7326351" y="914411"/>
                    </a:cubicBezTo>
                    <a:cubicBezTo>
                      <a:pt x="7631151" y="914411"/>
                      <a:pt x="7926659" y="-3706"/>
                      <a:pt x="8229600" y="11"/>
                    </a:cubicBezTo>
                    <a:cubicBezTo>
                      <a:pt x="8532542" y="3728"/>
                      <a:pt x="8902390" y="860514"/>
                      <a:pt x="9144000" y="936714"/>
                    </a:cubicBezTo>
                    <a:cubicBezTo>
                      <a:pt x="9385610" y="1012914"/>
                      <a:pt x="9679258" y="457211"/>
                      <a:pt x="9679258" y="457211"/>
                    </a:cubicBezTo>
                    <a:lnTo>
                      <a:pt x="9679258" y="457211"/>
                    </a:lnTo>
                    <a:lnTo>
                      <a:pt x="9679258" y="457211"/>
                    </a:lnTo>
                  </a:path>
                </a:pathLst>
              </a:custGeom>
              <a:noFill/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35" name="Connecteur droit avec flèche 134">
                <a:extLst>
                  <a:ext uri="{FF2B5EF4-FFF2-40B4-BE49-F238E27FC236}">
                    <a16:creationId xmlns:a16="http://schemas.microsoft.com/office/drawing/2014/main" id="{42332D02-1BDF-482E-9F51-9FBEAF2ACB7E}"/>
                  </a:ext>
                </a:extLst>
              </p:cNvPr>
              <p:cNvCxnSpPr/>
              <p:nvPr/>
            </p:nvCxnSpPr>
            <p:spPr>
              <a:xfrm rot="19362086">
                <a:off x="10030442" y="4306474"/>
                <a:ext cx="160191" cy="0"/>
              </a:xfrm>
              <a:prstGeom prst="straightConnector1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" name="Groupe 145">
                <a:extLst>
                  <a:ext uri="{FF2B5EF4-FFF2-40B4-BE49-F238E27FC236}">
                    <a16:creationId xmlns:a16="http://schemas.microsoft.com/office/drawing/2014/main" id="{D3594B9B-6A28-48AB-973D-F3DFD39DB7D3}"/>
                  </a:ext>
                </a:extLst>
              </p:cNvPr>
              <p:cNvGrpSpPr/>
              <p:nvPr/>
            </p:nvGrpSpPr>
            <p:grpSpPr>
              <a:xfrm rot="10800000">
                <a:off x="8938143" y="4935213"/>
                <a:ext cx="331017" cy="263573"/>
                <a:chOff x="9851423" y="4248573"/>
                <a:chExt cx="331017" cy="263573"/>
              </a:xfrm>
            </p:grpSpPr>
            <p:cxnSp>
              <p:nvCxnSpPr>
                <p:cNvPr id="136" name="Connecteur droit 135">
                  <a:extLst>
                    <a:ext uri="{FF2B5EF4-FFF2-40B4-BE49-F238E27FC236}">
                      <a16:creationId xmlns:a16="http://schemas.microsoft.com/office/drawing/2014/main" id="{97FE38A6-60B1-4C05-804F-23B2A8357F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51423" y="4248573"/>
                  <a:ext cx="309546" cy="1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necteur droit 136">
                  <a:extLst>
                    <a:ext uri="{FF2B5EF4-FFF2-40B4-BE49-F238E27FC236}">
                      <a16:creationId xmlns:a16="http://schemas.microsoft.com/office/drawing/2014/main" id="{F5A522E1-43AB-48E2-91FF-3E2D6FFE9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024424" flipH="1">
                  <a:off x="10182439" y="4254483"/>
                  <a:ext cx="1" cy="257663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ZoneTexte 130">
                    <a:extLst>
                      <a:ext uri="{FF2B5EF4-FFF2-40B4-BE49-F238E27FC236}">
                        <a16:creationId xmlns:a16="http://schemas.microsoft.com/office/drawing/2014/main" id="{F3E604C7-F95A-491B-BA35-F793BBF284D0}"/>
                      </a:ext>
                    </a:extLst>
                  </p:cNvPr>
                  <p:cNvSpPr txBox="1"/>
                  <p:nvPr/>
                </p:nvSpPr>
                <p:spPr>
                  <a:xfrm>
                    <a:off x="10293674" y="3941519"/>
                    <a:ext cx="54641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</m:oMath>
                      </m:oMathPara>
                    </a14:m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131" name="ZoneTexte 130">
                    <a:extLst>
                      <a:ext uri="{FF2B5EF4-FFF2-40B4-BE49-F238E27FC236}">
                        <a16:creationId xmlns:a16="http://schemas.microsoft.com/office/drawing/2014/main" id="{F3E604C7-F95A-491B-BA35-F793BBF284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93674" y="3941519"/>
                    <a:ext cx="54641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ZoneTexte 131">
                    <a:extLst>
                      <a:ext uri="{FF2B5EF4-FFF2-40B4-BE49-F238E27FC236}">
                        <a16:creationId xmlns:a16="http://schemas.microsoft.com/office/drawing/2014/main" id="{4DF4434E-413E-42CD-B0A9-429B2FC52557}"/>
                      </a:ext>
                    </a:extLst>
                  </p:cNvPr>
                  <p:cNvSpPr txBox="1"/>
                  <p:nvPr/>
                </p:nvSpPr>
                <p:spPr>
                  <a:xfrm>
                    <a:off x="9992886" y="5981163"/>
                    <a:ext cx="157127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8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</m:oMath>
                      </m:oMathPara>
                    </a14:m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132" name="ZoneTexte 131">
                    <a:extLst>
                      <a:ext uri="{FF2B5EF4-FFF2-40B4-BE49-F238E27FC236}">
                        <a16:creationId xmlns:a16="http://schemas.microsoft.com/office/drawing/2014/main" id="{4DF4434E-413E-42CD-B0A9-429B2FC525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2886" y="5981163"/>
                    <a:ext cx="1571279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ZoneTexte 132">
                    <a:extLst>
                      <a:ext uri="{FF2B5EF4-FFF2-40B4-BE49-F238E27FC236}">
                        <a16:creationId xmlns:a16="http://schemas.microsoft.com/office/drawing/2014/main" id="{0D4D44CB-DACC-4719-BE3F-86137237534D}"/>
                      </a:ext>
                    </a:extLst>
                  </p:cNvPr>
                  <p:cNvSpPr txBox="1"/>
                  <p:nvPr/>
                </p:nvSpPr>
                <p:spPr>
                  <a:xfrm>
                    <a:off x="7689679" y="4571134"/>
                    <a:ext cx="54641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oMath>
                      </m:oMathPara>
                    </a14:m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133" name="ZoneTexte 132">
                    <a:extLst>
                      <a:ext uri="{FF2B5EF4-FFF2-40B4-BE49-F238E27FC236}">
                        <a16:creationId xmlns:a16="http://schemas.microsoft.com/office/drawing/2014/main" id="{0D4D44CB-DACC-4719-BE3F-8613723753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9679" y="4571134"/>
                    <a:ext cx="546410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165FD2D-A47E-476D-B6E9-E0B97481D7CD}"/>
                </a:ext>
              </a:extLst>
            </p:cNvPr>
            <p:cNvSpPr txBox="1"/>
            <p:nvPr/>
          </p:nvSpPr>
          <p:spPr>
            <a:xfrm>
              <a:off x="7552611" y="1194483"/>
              <a:ext cx="1591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Stokes process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94BA5CA3-E129-4853-AF7C-EA211166D29E}"/>
                </a:ext>
              </a:extLst>
            </p:cNvPr>
            <p:cNvSpPr txBox="1"/>
            <p:nvPr/>
          </p:nvSpPr>
          <p:spPr>
            <a:xfrm>
              <a:off x="7571029" y="3939686"/>
              <a:ext cx="2182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Anti-stokes process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8D6CD-611B-FCF2-8B67-57615DB7FD4A}"/>
              </a:ext>
            </a:extLst>
          </p:cNvPr>
          <p:cNvCxnSpPr/>
          <p:nvPr/>
        </p:nvCxnSpPr>
        <p:spPr>
          <a:xfrm>
            <a:off x="4602755" y="1006730"/>
            <a:ext cx="42024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C81EF2F-B5A4-4AD9-845B-01B909608FCF}"/>
              </a:ext>
            </a:extLst>
          </p:cNvPr>
          <p:cNvSpPr/>
          <p:nvPr/>
        </p:nvSpPr>
        <p:spPr>
          <a:xfrm>
            <a:off x="7024255" y="763780"/>
            <a:ext cx="4873331" cy="31099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98FD1-8587-46F3-B8F3-2D282CBA8743}"/>
              </a:ext>
            </a:extLst>
          </p:cNvPr>
          <p:cNvSpPr txBox="1"/>
          <p:nvPr/>
        </p:nvSpPr>
        <p:spPr>
          <a:xfrm>
            <a:off x="3686234" y="4008319"/>
            <a:ext cx="2931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Jacobi-Anger expansion (</a:t>
            </a:r>
            <a:r>
              <a:rPr lang="fr-FR" sz="1600" dirty="0" err="1"/>
              <a:t>order</a:t>
            </a:r>
            <a:r>
              <a:rPr lang="fr-FR" sz="1600" dirty="0"/>
              <a:t> 1)</a:t>
            </a:r>
            <a:endParaRPr lang="en-US" sz="1600" dirty="0"/>
          </a:p>
        </p:txBody>
      </p:sp>
      <p:sp>
        <p:nvSpPr>
          <p:cNvPr id="151" name="Espace réservé de la date 6">
            <a:extLst>
              <a:ext uri="{FF2B5EF4-FFF2-40B4-BE49-F238E27FC236}">
                <a16:creationId xmlns:a16="http://schemas.microsoft.com/office/drawing/2014/main" id="{561F7EDD-A1D8-44F2-869C-A3FF76A2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DAFE5B-CE12-4085-AEFD-BE248EBB5D9F}"/>
              </a:ext>
            </a:extLst>
          </p:cNvPr>
          <p:cNvSpPr txBox="1"/>
          <p:nvPr/>
        </p:nvSpPr>
        <p:spPr>
          <a:xfrm>
            <a:off x="1149073" y="5577488"/>
            <a:ext cx="4677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Evans et al, Phys. </a:t>
            </a:r>
            <a:r>
              <a:rPr lang="fr-FR" sz="1400" i="1" dirty="0" err="1"/>
              <a:t>Lett</a:t>
            </a:r>
            <a:r>
              <a:rPr lang="fr-FR" sz="1400" i="1" dirty="0"/>
              <a:t>. A, 374(4), 665-671 (2010)</a:t>
            </a:r>
            <a:endParaRPr lang="fr-FR" sz="900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FC3C4E15-88D0-4042-A394-0DA777C0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6</a:t>
            </a:fld>
            <a:endParaRPr lang="fr-FR" dirty="0"/>
          </a:p>
        </p:txBody>
      </p:sp>
      <p:sp>
        <p:nvSpPr>
          <p:cNvPr id="16" name="ZoneTexte 101">
            <a:extLst>
              <a:ext uri="{FF2B5EF4-FFF2-40B4-BE49-F238E27FC236}">
                <a16:creationId xmlns:a16="http://schemas.microsoft.com/office/drawing/2014/main" id="{1388806E-8373-4CBC-B231-DE48539D7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5400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PI due to mirrors internal modes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1C1F03-2CC4-4B93-9C52-789758678FC5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E08D829E-0C3E-4171-B757-CDCD6868DEA4}"/>
              </a:ext>
            </a:extLst>
          </p:cNvPr>
          <p:cNvGrpSpPr/>
          <p:nvPr/>
        </p:nvGrpSpPr>
        <p:grpSpPr>
          <a:xfrm>
            <a:off x="224035" y="1341122"/>
            <a:ext cx="5580530" cy="4107085"/>
            <a:chOff x="224035" y="1341122"/>
            <a:chExt cx="5580530" cy="410708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B209071-E05E-49F4-A76B-AB4362236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035" y="1341122"/>
              <a:ext cx="5580530" cy="4107085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19EC9AB-10EA-49CC-9406-456E0CBFEF2B}"/>
                </a:ext>
              </a:extLst>
            </p:cNvPr>
            <p:cNvSpPr txBox="1"/>
            <p:nvPr/>
          </p:nvSpPr>
          <p:spPr>
            <a:xfrm>
              <a:off x="4040189" y="4817327"/>
              <a:ext cx="731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cavity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B2456D-825B-BF30-301A-F9296815C015}"/>
              </a:ext>
            </a:extLst>
          </p:cNvPr>
          <p:cNvGrpSpPr/>
          <p:nvPr/>
        </p:nvGrpSpPr>
        <p:grpSpPr>
          <a:xfrm>
            <a:off x="7218378" y="2402136"/>
            <a:ext cx="5039037" cy="2646302"/>
            <a:chOff x="7218378" y="2402136"/>
            <a:chExt cx="5039037" cy="2646302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DA040E6-3334-42A9-8EF6-32D08BD26393}"/>
                </a:ext>
              </a:extLst>
            </p:cNvPr>
            <p:cNvSpPr txBox="1"/>
            <p:nvPr/>
          </p:nvSpPr>
          <p:spPr>
            <a:xfrm>
              <a:off x="11101731" y="2809028"/>
              <a:ext cx="1037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Overlap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D1BAFBF-FFF3-3D89-018F-66146224F0D2}"/>
                </a:ext>
              </a:extLst>
            </p:cNvPr>
            <p:cNvGrpSpPr/>
            <p:nvPr/>
          </p:nvGrpSpPr>
          <p:grpSpPr>
            <a:xfrm>
              <a:off x="7218378" y="2402136"/>
              <a:ext cx="5039037" cy="2646302"/>
              <a:chOff x="7218378" y="2402136"/>
              <a:chExt cx="5039037" cy="2646302"/>
            </a:xfrm>
          </p:grpSpPr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5874508-A642-4BB9-8441-939F871C8833}"/>
                  </a:ext>
                </a:extLst>
              </p:cNvPr>
              <p:cNvSpPr txBox="1"/>
              <p:nvPr/>
            </p:nvSpPr>
            <p:spPr>
              <a:xfrm>
                <a:off x="7218378" y="2509133"/>
                <a:ext cx="11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Intracavity power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EDA57C7-DEC9-4745-BC5E-26C1835EDAE6}"/>
                  </a:ext>
                </a:extLst>
              </p:cNvPr>
              <p:cNvSpPr txBox="1"/>
              <p:nvPr/>
            </p:nvSpPr>
            <p:spPr>
              <a:xfrm>
                <a:off x="8301056" y="2402136"/>
                <a:ext cx="132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Mechanical quality factor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1CE1B79-F6F6-4738-A0D4-2E95F3460E15}"/>
                  </a:ext>
                </a:extLst>
              </p:cNvPr>
              <p:cNvSpPr txBox="1"/>
              <p:nvPr/>
            </p:nvSpPr>
            <p:spPr>
              <a:xfrm>
                <a:off x="9369120" y="2437454"/>
                <a:ext cx="16042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HOM optical quality factor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79A32DA-E516-4577-BDDF-0675E97A1657}"/>
                  </a:ext>
                </a:extLst>
              </p:cNvPr>
              <p:cNvSpPr txBox="1"/>
              <p:nvPr/>
            </p:nvSpPr>
            <p:spPr>
              <a:xfrm>
                <a:off x="9713591" y="4517330"/>
                <a:ext cx="8021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Cavity pole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3FFFD36-3397-4868-97B9-98D45367BB64}"/>
                  </a:ext>
                </a:extLst>
              </p:cNvPr>
              <p:cNvSpPr txBox="1"/>
              <p:nvPr/>
            </p:nvSpPr>
            <p:spPr>
              <a:xfrm>
                <a:off x="7444316" y="4525218"/>
                <a:ext cx="19896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α mechanical mode energy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FE4E034-794F-4E41-84DC-3EFE1DA3D0A7}"/>
                  </a:ext>
                </a:extLst>
              </p:cNvPr>
              <p:cNvSpPr txBox="1"/>
              <p:nvPr/>
            </p:nvSpPr>
            <p:spPr>
              <a:xfrm>
                <a:off x="11219585" y="4486412"/>
                <a:ext cx="10378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HOM detuning</a:t>
                </a: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BAEBE4D5-C4F3-4E7D-AC42-914142770A3F}"/>
                  </a:ext>
                </a:extLst>
              </p:cNvPr>
              <p:cNvSpPr/>
              <p:nvPr/>
            </p:nvSpPr>
            <p:spPr>
              <a:xfrm>
                <a:off x="7948475" y="3358103"/>
                <a:ext cx="396000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73D7E223-3B5A-4352-BF28-5799A5085D7F}"/>
                  </a:ext>
                </a:extLst>
              </p:cNvPr>
              <p:cNvCxnSpPr>
                <a:cxnSpLocks/>
                <a:endCxn id="23" idx="0"/>
              </p:cNvCxnSpPr>
              <p:nvPr/>
            </p:nvCxnSpPr>
            <p:spPr>
              <a:xfrm>
                <a:off x="7948475" y="2989201"/>
                <a:ext cx="198000" cy="3689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DB52B1AA-B9CA-4F2C-B053-9A084FED5A74}"/>
                  </a:ext>
                </a:extLst>
              </p:cNvPr>
              <p:cNvSpPr/>
              <p:nvPr/>
            </p:nvSpPr>
            <p:spPr>
              <a:xfrm>
                <a:off x="8577558" y="3340663"/>
                <a:ext cx="396000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79DA3431-8ABF-4B25-B6B4-4A61D5E1EFE5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 flipH="1">
                <a:off x="8775558" y="2961867"/>
                <a:ext cx="112604" cy="3787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9B5674F8-1986-42F3-B580-E0F557B8FFF4}"/>
                  </a:ext>
                </a:extLst>
              </p:cNvPr>
              <p:cNvSpPr/>
              <p:nvPr/>
            </p:nvSpPr>
            <p:spPr>
              <a:xfrm>
                <a:off x="9167341" y="3358103"/>
                <a:ext cx="576000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723A8644-8D2B-4A45-B2FC-8A8694F339DE}"/>
                  </a:ext>
                </a:extLst>
              </p:cNvPr>
              <p:cNvCxnSpPr>
                <a:cxnSpLocks/>
                <a:endCxn id="30" idx="0"/>
              </p:cNvCxnSpPr>
              <p:nvPr/>
            </p:nvCxnSpPr>
            <p:spPr>
              <a:xfrm flipH="1">
                <a:off x="9455341" y="2943611"/>
                <a:ext cx="341083" cy="4144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BC2E4DA9-0A72-49D1-9262-7C0D189D1A1B}"/>
                  </a:ext>
                </a:extLst>
              </p:cNvPr>
              <p:cNvSpPr/>
              <p:nvPr/>
            </p:nvSpPr>
            <p:spPr>
              <a:xfrm>
                <a:off x="10523260" y="3356607"/>
                <a:ext cx="386980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82D2D27C-2C2A-45C5-AD43-566DD977E8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97636" y="3051853"/>
                <a:ext cx="319665" cy="2966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E5AA5AB7-5136-4D78-BC1E-266AB62EC3E8}"/>
                  </a:ext>
                </a:extLst>
              </p:cNvPr>
              <p:cNvSpPr/>
              <p:nvPr/>
            </p:nvSpPr>
            <p:spPr>
              <a:xfrm>
                <a:off x="8789385" y="3727434"/>
                <a:ext cx="560000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4AE7B8E3-E8C7-49A8-A4FF-6D0CB8963C02}"/>
                  </a:ext>
                </a:extLst>
              </p:cNvPr>
              <p:cNvCxnSpPr>
                <a:endCxn id="36" idx="3"/>
              </p:cNvCxnSpPr>
              <p:nvPr/>
            </p:nvCxnSpPr>
            <p:spPr>
              <a:xfrm flipV="1">
                <a:off x="8755823" y="4096765"/>
                <a:ext cx="198000" cy="4284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CBAE2253-94F9-439C-8DE8-289126932032}"/>
                  </a:ext>
                </a:extLst>
              </p:cNvPr>
              <p:cNvSpPr/>
              <p:nvPr/>
            </p:nvSpPr>
            <p:spPr>
              <a:xfrm>
                <a:off x="10599636" y="4117081"/>
                <a:ext cx="396000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373BA6E4-8F60-4021-8767-C7BCFC222C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0428" y="4434039"/>
                <a:ext cx="317528" cy="2142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E32D9504-A622-4856-8D70-B55C2AFAEE1E}"/>
                  </a:ext>
                </a:extLst>
              </p:cNvPr>
              <p:cNvSpPr/>
              <p:nvPr/>
            </p:nvSpPr>
            <p:spPr>
              <a:xfrm>
                <a:off x="10510168" y="3788313"/>
                <a:ext cx="730286" cy="3693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5522F455-FF3E-4D24-A2CD-9743EAFF5F56}"/>
                  </a:ext>
                </a:extLst>
              </p:cNvPr>
              <p:cNvCxnSpPr/>
              <p:nvPr/>
            </p:nvCxnSpPr>
            <p:spPr>
              <a:xfrm flipH="1" flipV="1">
                <a:off x="11112557" y="4117081"/>
                <a:ext cx="439145" cy="408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870396-102B-33E1-99F4-EED4E8154ACF}"/>
              </a:ext>
            </a:extLst>
          </p:cNvPr>
          <p:cNvGrpSpPr/>
          <p:nvPr/>
        </p:nvGrpSpPr>
        <p:grpSpPr>
          <a:xfrm>
            <a:off x="6189674" y="1486559"/>
            <a:ext cx="7785913" cy="4307415"/>
            <a:chOff x="6169939" y="1486559"/>
            <a:chExt cx="7785913" cy="4307415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DE97AEC4-1E61-4384-8477-9E34FCA9A91B}"/>
                </a:ext>
              </a:extLst>
            </p:cNvPr>
            <p:cNvSpPr txBox="1"/>
            <p:nvPr/>
          </p:nvSpPr>
          <p:spPr>
            <a:xfrm>
              <a:off x="8029152" y="1486559"/>
              <a:ext cx="314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/>
                <a:t>Instability condition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B3BAEB56-B1E2-4B54-9B4E-58D7771E72C5}"/>
                    </a:ext>
                  </a:extLst>
                </p:cNvPr>
                <p:cNvSpPr txBox="1"/>
                <p:nvPr/>
              </p:nvSpPr>
              <p:spPr>
                <a:xfrm>
                  <a:off x="7407073" y="3431842"/>
                  <a:ext cx="4507837" cy="100219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𝑖𝑛𝑡</m:t>
                                </m:r>
                              </m:sub>
                            </m:sSub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𝐻𝑂𝑀</m:t>
                                </m:r>
                              </m:sub>
                            </m:sSub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𝑐𝐿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sSub>
                                          <m:sSubPr>
                                            <m:ctrl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𝐻𝑂𝑀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&gt;1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B3BAEB56-B1E2-4B54-9B4E-58D7771E72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7073" y="3431842"/>
                  <a:ext cx="4507837" cy="10021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B2AA059-2548-4EA8-84C9-69BE9AA3B089}"/>
                </a:ext>
              </a:extLst>
            </p:cNvPr>
            <p:cNvSpPr txBox="1"/>
            <p:nvPr/>
          </p:nvSpPr>
          <p:spPr>
            <a:xfrm>
              <a:off x="6169939" y="2817443"/>
              <a:ext cx="1129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Parametric gain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945795A-154F-4F48-9C8B-B78FE04CE15C}"/>
                </a:ext>
              </a:extLst>
            </p:cNvPr>
            <p:cNvSpPr/>
            <p:nvPr/>
          </p:nvSpPr>
          <p:spPr>
            <a:xfrm>
              <a:off x="7397646" y="3542769"/>
              <a:ext cx="318684" cy="36933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FA2802CD-F9DA-484C-B736-DDE2B9208CC6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6952971" y="3189021"/>
              <a:ext cx="491345" cy="407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F5797B-B41E-2C13-2303-64568C4F4EBA}"/>
                </a:ext>
              </a:extLst>
            </p:cNvPr>
            <p:cNvSpPr txBox="1"/>
            <p:nvPr/>
          </p:nvSpPr>
          <p:spPr>
            <a:xfrm>
              <a:off x="7783652" y="5486197"/>
              <a:ext cx="61722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i="1" dirty="0"/>
                <a:t>[</a:t>
              </a:r>
              <a:r>
                <a:rPr lang="en-GB" sz="1400" i="1" dirty="0" err="1"/>
                <a:t>Braginsky</a:t>
              </a:r>
              <a:r>
                <a:rPr lang="en-GB" sz="1400" i="1" dirty="0"/>
                <a:t> et al, PLA 287 (2001)]</a:t>
              </a:r>
            </a:p>
          </p:txBody>
        </p:sp>
      </p:grpSp>
      <p:sp>
        <p:nvSpPr>
          <p:cNvPr id="41" name="Espace réservé de la date 6">
            <a:extLst>
              <a:ext uri="{FF2B5EF4-FFF2-40B4-BE49-F238E27FC236}">
                <a16:creationId xmlns:a16="http://schemas.microsoft.com/office/drawing/2014/main" id="{9AF654D9-B7F0-45F3-BEFA-9ECDFF56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E640006E-5F71-4DDB-BB81-2400E70002C5}"/>
              </a:ext>
            </a:extLst>
          </p:cNvPr>
          <p:cNvSpPr txBox="1"/>
          <p:nvPr/>
        </p:nvSpPr>
        <p:spPr>
          <a:xfrm>
            <a:off x="7401460" y="6317812"/>
            <a:ext cx="3428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[S. </a:t>
            </a:r>
            <a:r>
              <a:rPr lang="en-GB" sz="1400" i="1" dirty="0" err="1"/>
              <a:t>Biscans</a:t>
            </a:r>
            <a:r>
              <a:rPr lang="en-GB" sz="1400" i="1" dirty="0"/>
              <a:t> </a:t>
            </a:r>
            <a:r>
              <a:rPr lang="en-GB" sz="1400" b="0" i="1" u="none" strike="noStrike" baseline="0" dirty="0">
                <a:solidFill>
                  <a:srgbClr val="231F20"/>
                </a:solidFill>
              </a:rPr>
              <a:t>PHYS. REV. D 100, 122003 (2019)</a:t>
            </a:r>
            <a:r>
              <a:rPr lang="en-GB" sz="1400" i="1" dirty="0"/>
              <a:t>]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BF7FB0-00D8-4621-A9DC-1829B8D5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ZoneTexte 101">
            <a:extLst>
              <a:ext uri="{FF2B5EF4-FFF2-40B4-BE49-F238E27FC236}">
                <a16:creationId xmlns:a16="http://schemas.microsoft.com/office/drawing/2014/main" id="{17169E3D-950C-0777-E6E3-1777D7AE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7972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Mitigation strategies: Acoustic Mode Dampers</a:t>
            </a:r>
          </a:p>
        </p:txBody>
      </p:sp>
      <p:cxnSp>
        <p:nvCxnSpPr>
          <p:cNvPr id="5" name="Connecteur droit 24">
            <a:extLst>
              <a:ext uri="{FF2B5EF4-FFF2-40B4-BE49-F238E27FC236}">
                <a16:creationId xmlns:a16="http://schemas.microsoft.com/office/drawing/2014/main" id="{4B3D2210-2F59-428A-D4A8-F024B45A7B5C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6B074C4B-BE7E-06A8-737F-0E7A124B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22" y="680107"/>
            <a:ext cx="8307977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</a:rPr>
              <a:t>LIGO solution </a:t>
            </a:r>
            <a:r>
              <a:rPr lang="fr-FR" sz="2000" dirty="0" err="1">
                <a:latin typeface="+mn-lt"/>
              </a:rPr>
              <a:t>since</a:t>
            </a:r>
            <a:r>
              <a:rPr lang="fr-FR" sz="2000" dirty="0">
                <a:latin typeface="+mn-lt"/>
              </a:rPr>
              <a:t> O3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</a:rPr>
              <a:t>Passive </a:t>
            </a:r>
            <a:r>
              <a:rPr lang="fr-FR" sz="2000" dirty="0" err="1">
                <a:latin typeface="+mn-lt"/>
              </a:rPr>
              <a:t>dampers</a:t>
            </a:r>
            <a:r>
              <a:rPr lang="fr-FR" sz="2000" dirty="0">
                <a:latin typeface="+mn-lt"/>
              </a:rPr>
              <a:t> to </a:t>
            </a:r>
            <a:r>
              <a:rPr lang="fr-FR" sz="2000" dirty="0" err="1">
                <a:latin typeface="+mn-lt"/>
              </a:rPr>
              <a:t>lower</a:t>
            </a:r>
            <a:r>
              <a:rPr lang="fr-FR" sz="2000" dirty="0">
                <a:latin typeface="+mn-lt"/>
              </a:rPr>
              <a:t> the </a:t>
            </a:r>
            <a:r>
              <a:rPr lang="fr-FR" sz="2000" dirty="0" err="1">
                <a:latin typeface="+mn-lt"/>
              </a:rPr>
              <a:t>Qm</a:t>
            </a:r>
            <a:r>
              <a:rPr lang="fr-FR" sz="2000" dirty="0">
                <a:latin typeface="+mn-lt"/>
              </a:rPr>
              <a:t> factor</a:t>
            </a:r>
            <a:r>
              <a:rPr lang="fr-FR" sz="20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fr-FR" sz="2000" dirty="0" err="1">
                <a:latin typeface="+mn-lt"/>
                <a:sym typeface="Wingdings" panose="05000000000000000000" pitchFamily="2" charset="2"/>
              </a:rPr>
              <a:t>decrease</a:t>
            </a:r>
            <a:r>
              <a:rPr lang="fr-FR" sz="2000" dirty="0">
                <a:latin typeface="+mn-lt"/>
                <a:sym typeface="Wingdings" panose="05000000000000000000" pitchFamily="2" charset="2"/>
              </a:rPr>
              <a:t> of the </a:t>
            </a:r>
            <a:r>
              <a:rPr lang="fr-FR" sz="2000" dirty="0" err="1">
                <a:latin typeface="+mn-lt"/>
                <a:sym typeface="Wingdings" panose="05000000000000000000" pitchFamily="2" charset="2"/>
              </a:rPr>
              <a:t>parametric</a:t>
            </a:r>
            <a:r>
              <a:rPr lang="fr-FR" sz="2000" dirty="0">
                <a:latin typeface="+mn-lt"/>
                <a:sym typeface="Wingdings" panose="05000000000000000000" pitchFamily="2" charset="2"/>
              </a:rPr>
              <a:t> gain</a:t>
            </a:r>
            <a:br>
              <a:rPr lang="fr-FR" sz="2000" dirty="0">
                <a:latin typeface="+mn-lt"/>
              </a:rPr>
            </a:br>
            <a:br>
              <a:rPr lang="fr-FR" sz="2000" dirty="0">
                <a:latin typeface="+mn-lt"/>
              </a:rPr>
            </a:br>
            <a:endParaRPr lang="en-GB" sz="2000" dirty="0"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CADD40-AAB7-AA75-489C-FADE42305D19}"/>
              </a:ext>
            </a:extLst>
          </p:cNvPr>
          <p:cNvGrpSpPr/>
          <p:nvPr/>
        </p:nvGrpSpPr>
        <p:grpSpPr>
          <a:xfrm>
            <a:off x="1752852" y="1556581"/>
            <a:ext cx="4791891" cy="2950987"/>
            <a:chOff x="5649686" y="1705439"/>
            <a:chExt cx="6389915" cy="36164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925A868-6E85-714F-BCDD-A63B1DF8F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2937" y="1705439"/>
              <a:ext cx="6086664" cy="361645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DC74BB-F979-B82C-90E2-B2D31F22E5BA}"/>
                </a:ext>
              </a:extLst>
            </p:cNvPr>
            <p:cNvSpPr/>
            <p:nvPr/>
          </p:nvSpPr>
          <p:spPr>
            <a:xfrm>
              <a:off x="5649686" y="4886728"/>
              <a:ext cx="770708" cy="267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633C75-9C73-9AC3-CCF4-BE72057378D7}"/>
              </a:ext>
            </a:extLst>
          </p:cNvPr>
          <p:cNvGrpSpPr/>
          <p:nvPr/>
        </p:nvGrpSpPr>
        <p:grpSpPr>
          <a:xfrm>
            <a:off x="6636183" y="1831770"/>
            <a:ext cx="5344633" cy="4403131"/>
            <a:chOff x="6636183" y="1831770"/>
            <a:chExt cx="5344633" cy="440313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9BEB18F-FBA7-5F6A-338A-F6E44EA84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6183" y="2127117"/>
              <a:ext cx="5344633" cy="410778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300E6A-5115-2753-CE1A-779719D6B197}"/>
                </a:ext>
              </a:extLst>
            </p:cNvPr>
            <p:cNvSpPr txBox="1"/>
            <p:nvPr/>
          </p:nvSpPr>
          <p:spPr>
            <a:xfrm>
              <a:off x="6787782" y="1831770"/>
              <a:ext cx="4883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Impact: </a:t>
              </a:r>
              <a:r>
                <a:rPr lang="fr-FR" dirty="0" err="1"/>
                <a:t>increase</a:t>
              </a:r>
              <a:r>
                <a:rPr lang="fr-FR" dirty="0"/>
                <a:t> of thermal noise in </a:t>
              </a:r>
              <a:r>
                <a:rPr lang="fr-FR" dirty="0" err="1"/>
                <a:t>detection</a:t>
              </a:r>
              <a:r>
                <a:rPr lang="fr-FR" dirty="0"/>
                <a:t> BW</a:t>
              </a:r>
              <a:endParaRPr lang="en-GB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883ED94-147F-4C9D-86CD-3E7000514839}"/>
              </a:ext>
            </a:extLst>
          </p:cNvPr>
          <p:cNvGrpSpPr/>
          <p:nvPr/>
        </p:nvGrpSpPr>
        <p:grpSpPr>
          <a:xfrm>
            <a:off x="93518" y="3871180"/>
            <a:ext cx="3857996" cy="2924105"/>
            <a:chOff x="0" y="3871180"/>
            <a:chExt cx="3951514" cy="292410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CFD8BE-5EBC-9996-A8D3-2D935BBDF6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" y="3871180"/>
              <a:ext cx="2742927" cy="431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7016EC2-FBD7-8891-6EAF-96761EDA7CCC}"/>
                </a:ext>
              </a:extLst>
            </p:cNvPr>
            <p:cNvCxnSpPr>
              <a:cxnSpLocks/>
            </p:cNvCxnSpPr>
            <p:nvPr/>
          </p:nvCxnSpPr>
          <p:spPr>
            <a:xfrm>
              <a:off x="3553097" y="3871180"/>
              <a:ext cx="398417" cy="4388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D3585C-DBCE-69D7-7AFA-47A0930F1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4309984"/>
              <a:ext cx="3951513" cy="24853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7" name="Espace réservé de la date 6">
            <a:extLst>
              <a:ext uri="{FF2B5EF4-FFF2-40B4-BE49-F238E27FC236}">
                <a16:creationId xmlns:a16="http://schemas.microsoft.com/office/drawing/2014/main" id="{26040CEB-CC29-424C-9DE2-1951BC3F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192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5F8577-EB34-4E37-8C5C-684FC7BA4D1C}"/>
              </a:ext>
            </a:extLst>
          </p:cNvPr>
          <p:cNvSpPr/>
          <p:nvPr/>
        </p:nvSpPr>
        <p:spPr>
          <a:xfrm>
            <a:off x="232479" y="596287"/>
            <a:ext cx="7121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>
                  <a:solidFill>
                    <a:srgbClr val="C0504D"/>
                  </a:solidFill>
                </a:ln>
                <a:solidFill>
                  <a:srgbClr val="1F497D"/>
                </a:solidFill>
              </a:rPr>
              <a:t>Electrostatic driver (ESD): </a:t>
            </a:r>
            <a:r>
              <a:rPr lang="en-US" sz="2400" dirty="0">
                <a:ln>
                  <a:solidFill>
                    <a:srgbClr val="C0504D"/>
                  </a:solidFill>
                </a:ln>
              </a:rPr>
              <a:t>control of the mirror position </a:t>
            </a:r>
            <a:endParaRPr lang="en-GB" sz="2400" dirty="0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0CB7B4DA-1FAA-46E9-8377-11F30FAF8C7F}"/>
              </a:ext>
            </a:extLst>
          </p:cNvPr>
          <p:cNvSpPr txBox="1"/>
          <p:nvPr/>
        </p:nvSpPr>
        <p:spPr>
          <a:xfrm>
            <a:off x="2068148" y="5615382"/>
            <a:ext cx="6857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Thermal tuning with the RH changes the Mirror radius of curvature and</a:t>
            </a:r>
          </a:p>
          <a:p>
            <a:r>
              <a:rPr lang="en-US" dirty="0"/>
              <a:t>shifts the beating note far from the most critical mode (E)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AD3BFA7-F6AB-4E28-9383-A517D78F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61" y="1470268"/>
            <a:ext cx="9144000" cy="498296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E7670EA-6B0E-4490-BBA2-484E77358D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8373" y="1916829"/>
            <a:ext cx="3242239" cy="1828331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E6ADDF01-8B28-4805-A817-5573D84525BE}"/>
              </a:ext>
            </a:extLst>
          </p:cNvPr>
          <p:cNvSpPr txBox="1"/>
          <p:nvPr/>
        </p:nvSpPr>
        <p:spPr>
          <a:xfrm>
            <a:off x="2038921" y="6351846"/>
            <a:ext cx="2021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[PRL 118, 151102 (2017)]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01ACD5FE-45BA-4BE1-985A-EB5DB8AD351A}"/>
              </a:ext>
            </a:extLst>
          </p:cNvPr>
          <p:cNvSpPr txBox="1"/>
          <p:nvPr/>
        </p:nvSpPr>
        <p:spPr>
          <a:xfrm>
            <a:off x="3852890" y="3912078"/>
            <a:ext cx="224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Parametric ring UP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A65AA055-5988-4E0F-BBBA-F5036B35BF68}"/>
              </a:ext>
            </a:extLst>
          </p:cNvPr>
          <p:cNvSpPr txBox="1"/>
          <p:nvPr/>
        </p:nvSpPr>
        <p:spPr>
          <a:xfrm>
            <a:off x="7363704" y="3375827"/>
            <a:ext cx="169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entury Gothic" panose="020B0502020202020204" pitchFamily="34" charset="0"/>
              </a:rPr>
              <a:t>ESD damping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3ED61D8C-1AAE-4EDE-B67D-5D7DE28AE656}"/>
              </a:ext>
            </a:extLst>
          </p:cNvPr>
          <p:cNvSpPr txBox="1"/>
          <p:nvPr/>
        </p:nvSpPr>
        <p:spPr>
          <a:xfrm>
            <a:off x="7543104" y="5337835"/>
            <a:ext cx="172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entury Gothic" panose="020B0502020202020204" pitchFamily="34" charset="0"/>
              </a:rPr>
              <a:t>Applied force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01C1B57-5D33-4298-9DF2-AD5CA5F8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8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0191B5-56E3-4DD4-B443-59AD504CE0C2}"/>
              </a:ext>
            </a:extLst>
          </p:cNvPr>
          <p:cNvSpPr txBox="1"/>
          <p:nvPr/>
        </p:nvSpPr>
        <p:spPr>
          <a:xfrm>
            <a:off x="4799157" y="1838057"/>
            <a:ext cx="20039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Ω</a:t>
            </a:r>
            <a:r>
              <a:rPr lang="fr-FR" baseline="-25000" dirty="0">
                <a:latin typeface="Century Gothic" panose="020B0502020202020204" pitchFamily="34" charset="0"/>
              </a:rPr>
              <a:t>m </a:t>
            </a:r>
            <a:r>
              <a:rPr lang="fr-FR" dirty="0">
                <a:latin typeface="Century Gothic" panose="020B0502020202020204" pitchFamily="34" charset="0"/>
              </a:rPr>
              <a:t>= 2</a:t>
            </a:r>
            <a:r>
              <a:rPr lang="el-GR" dirty="0">
                <a:latin typeface="Century Gothic" panose="020B0502020202020204" pitchFamily="34" charset="0"/>
              </a:rPr>
              <a:t>π</a:t>
            </a:r>
            <a:r>
              <a:rPr lang="fr-FR" dirty="0">
                <a:latin typeface="Century Gothic" panose="020B0502020202020204" pitchFamily="34" charset="0"/>
              </a:rPr>
              <a:t> ∙15 kHz</a:t>
            </a:r>
            <a:endParaRPr lang="en-GB" dirty="0"/>
          </a:p>
        </p:txBody>
      </p:sp>
      <p:sp>
        <p:nvSpPr>
          <p:cNvPr id="3" name="ZoneTexte 101">
            <a:extLst>
              <a:ext uri="{FF2B5EF4-FFF2-40B4-BE49-F238E27FC236}">
                <a16:creationId xmlns:a16="http://schemas.microsoft.com/office/drawing/2014/main" id="{273ED12A-302D-A0B2-ABAE-0331B581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399"/>
            <a:ext cx="9305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Mitigation strategies: Active damping by Electrostatic driver</a:t>
            </a:r>
          </a:p>
        </p:txBody>
      </p:sp>
      <p:cxnSp>
        <p:nvCxnSpPr>
          <p:cNvPr id="4" name="Connecteur droit 24">
            <a:extLst>
              <a:ext uri="{FF2B5EF4-FFF2-40B4-BE49-F238E27FC236}">
                <a16:creationId xmlns:a16="http://schemas.microsoft.com/office/drawing/2014/main" id="{924E413B-7DD0-D50B-5885-1059B5C54AC2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024E5B81-9D6E-4868-8844-4A428489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7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FB587757-ABE6-4F03-A64A-9EBEFE45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9</a:t>
            </a:fld>
            <a:endParaRPr lang="fr-FR" dirty="0"/>
          </a:p>
        </p:txBody>
      </p:sp>
      <p:sp>
        <p:nvSpPr>
          <p:cNvPr id="24" name="ZoneTexte 101">
            <a:extLst>
              <a:ext uri="{FF2B5EF4-FFF2-40B4-BE49-F238E27FC236}">
                <a16:creationId xmlns:a16="http://schemas.microsoft.com/office/drawing/2014/main" id="{CFD9C140-11B8-4830-8F22-034A774FA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399"/>
            <a:ext cx="660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00CC"/>
                </a:solidFill>
              </a:rPr>
              <a:t>Mitigation based on Radiation Pressure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079F13C-7932-4C6E-8E1D-650E67432104}"/>
              </a:ext>
            </a:extLst>
          </p:cNvPr>
          <p:cNvCxnSpPr>
            <a:cxnSpLocks/>
          </p:cNvCxnSpPr>
          <p:nvPr/>
        </p:nvCxnSpPr>
        <p:spPr>
          <a:xfrm flipV="1">
            <a:off x="0" y="459564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65CA9CD-9368-41AF-BB97-30CB7E578395}"/>
              </a:ext>
            </a:extLst>
          </p:cNvPr>
          <p:cNvGrpSpPr/>
          <p:nvPr/>
        </p:nvGrpSpPr>
        <p:grpSpPr>
          <a:xfrm>
            <a:off x="570840" y="1835081"/>
            <a:ext cx="5801418" cy="1840896"/>
            <a:chOff x="521294" y="1309973"/>
            <a:chExt cx="5801418" cy="184089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B026A01-A6F0-4B35-980C-5F659432B8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514" t="14261" r="24753" b="20146"/>
            <a:stretch/>
          </p:blipFill>
          <p:spPr>
            <a:xfrm>
              <a:off x="4554351" y="1309973"/>
              <a:ext cx="1768361" cy="1761554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0" lon="2400000" rev="0"/>
              </a:camera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BB7FEA-C265-4D0B-BE12-B35550E230A8}"/>
                </a:ext>
              </a:extLst>
            </p:cNvPr>
            <p:cNvSpPr/>
            <p:nvPr/>
          </p:nvSpPr>
          <p:spPr>
            <a:xfrm>
              <a:off x="521294" y="1973581"/>
              <a:ext cx="937260" cy="468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Laser</a:t>
              </a:r>
              <a:endParaRPr lang="fr-FR" dirty="0"/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A380B72-BB69-4B5B-B5DA-376E4CA981F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1458554" y="2190750"/>
              <a:ext cx="3796320" cy="1714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DDAC3C-D01F-4DD7-A466-36F49C481E14}"/>
                </a:ext>
              </a:extLst>
            </p:cNvPr>
            <p:cNvSpPr/>
            <p:nvPr/>
          </p:nvSpPr>
          <p:spPr>
            <a:xfrm>
              <a:off x="2121494" y="2019300"/>
              <a:ext cx="685800" cy="4229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AOM</a:t>
              </a:r>
              <a:endParaRPr lang="fr-FR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966CA4-4752-4D70-8719-B1772508F799}"/>
                </a:ext>
              </a:extLst>
            </p:cNvPr>
            <p:cNvSpPr/>
            <p:nvPr/>
          </p:nvSpPr>
          <p:spPr>
            <a:xfrm>
              <a:off x="3357742" y="2019300"/>
              <a:ext cx="685800" cy="4229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AOM</a:t>
              </a:r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7AA82E1-0D4F-4C66-94F1-1492461D1D73}"/>
                </a:ext>
              </a:extLst>
            </p:cNvPr>
            <p:cNvSpPr txBox="1"/>
            <p:nvPr/>
          </p:nvSpPr>
          <p:spPr>
            <a:xfrm>
              <a:off x="1852889" y="2501949"/>
              <a:ext cx="122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Horizontal deflection</a:t>
              </a:r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5A4432F-48A9-4CBC-8EB6-BD5062969E88}"/>
                </a:ext>
              </a:extLst>
            </p:cNvPr>
            <p:cNvSpPr txBox="1"/>
            <p:nvPr/>
          </p:nvSpPr>
          <p:spPr>
            <a:xfrm>
              <a:off x="3207344" y="2504538"/>
              <a:ext cx="122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Vertical deflection</a:t>
              </a:r>
              <a:endParaRPr lang="fr-FR" dirty="0"/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6A10D8D2-D1CD-493F-8354-8531C096C048}"/>
                </a:ext>
              </a:extLst>
            </p:cNvPr>
            <p:cNvCxnSpPr/>
            <p:nvPr/>
          </p:nvCxnSpPr>
          <p:spPr>
            <a:xfrm>
              <a:off x="2987741" y="1985702"/>
              <a:ext cx="281843" cy="42291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9F031773-AE29-42DE-A7F7-0EC8BCAC15F7}"/>
                </a:ext>
              </a:extLst>
            </p:cNvPr>
            <p:cNvCxnSpPr/>
            <p:nvPr/>
          </p:nvCxnSpPr>
          <p:spPr>
            <a:xfrm>
              <a:off x="4300122" y="1973581"/>
              <a:ext cx="281843" cy="42291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961044C0-5C9F-4707-B903-BC396B7FC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18740" y="2044484"/>
              <a:ext cx="312747" cy="26955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45FCA7-EEEB-411F-9F6F-E60E19007E95}"/>
              </a:ext>
            </a:extLst>
          </p:cNvPr>
          <p:cNvGrpSpPr/>
          <p:nvPr/>
        </p:nvGrpSpPr>
        <p:grpSpPr>
          <a:xfrm>
            <a:off x="946583" y="4878528"/>
            <a:ext cx="4414529" cy="830997"/>
            <a:chOff x="946583" y="4878528"/>
            <a:chExt cx="4414529" cy="830997"/>
          </a:xfrm>
        </p:grpSpPr>
        <p:sp>
          <p:nvSpPr>
            <p:cNvPr id="26" name="Flèche : droite 25">
              <a:extLst>
                <a:ext uri="{FF2B5EF4-FFF2-40B4-BE49-F238E27FC236}">
                  <a16:creationId xmlns:a16="http://schemas.microsoft.com/office/drawing/2014/main" id="{F0AB70BF-A2CB-4F67-8FC1-5A63ACA8ECE2}"/>
                </a:ext>
              </a:extLst>
            </p:cNvPr>
            <p:cNvSpPr/>
            <p:nvPr/>
          </p:nvSpPr>
          <p:spPr>
            <a:xfrm>
              <a:off x="946583" y="5159812"/>
              <a:ext cx="276225" cy="2684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4D471AF-3E3A-42DA-BD1F-A9EFEB890094}"/>
                </a:ext>
              </a:extLst>
            </p:cNvPr>
            <p:cNvSpPr txBox="1"/>
            <p:nvPr/>
          </p:nvSpPr>
          <p:spPr>
            <a:xfrm>
              <a:off x="1363538" y="4878528"/>
              <a:ext cx="399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Random access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Fast deflection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9310FCC1-0287-475D-BE7C-8CF191A1E68B}"/>
              </a:ext>
            </a:extLst>
          </p:cNvPr>
          <p:cNvGrpSpPr/>
          <p:nvPr/>
        </p:nvGrpSpPr>
        <p:grpSpPr>
          <a:xfrm>
            <a:off x="6688858" y="777574"/>
            <a:ext cx="5538222" cy="5052342"/>
            <a:chOff x="6688858" y="777574"/>
            <a:chExt cx="5538222" cy="5052342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E74055F5-2F4C-4746-913E-7553C2111BCE}"/>
                </a:ext>
              </a:extLst>
            </p:cNvPr>
            <p:cNvGrpSpPr/>
            <p:nvPr/>
          </p:nvGrpSpPr>
          <p:grpSpPr>
            <a:xfrm>
              <a:off x="6688858" y="777574"/>
              <a:ext cx="5538222" cy="5052342"/>
              <a:chOff x="6688858" y="743487"/>
              <a:chExt cx="5538222" cy="5052342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0B4EA527-0898-4614-81B1-AE3CD62A3B71}"/>
                  </a:ext>
                </a:extLst>
              </p:cNvPr>
              <p:cNvGrpSpPr/>
              <p:nvPr/>
            </p:nvGrpSpPr>
            <p:grpSpPr>
              <a:xfrm>
                <a:off x="7650458" y="743487"/>
                <a:ext cx="4400028" cy="4452101"/>
                <a:chOff x="7791971" y="1819528"/>
                <a:chExt cx="4400028" cy="4452101"/>
              </a:xfrm>
            </p:grpSpPr>
            <p:grpSp>
              <p:nvGrpSpPr>
                <p:cNvPr id="3" name="Groupe 2">
                  <a:extLst>
                    <a:ext uri="{FF2B5EF4-FFF2-40B4-BE49-F238E27FC236}">
                      <a16:creationId xmlns:a16="http://schemas.microsoft.com/office/drawing/2014/main" id="{BCAE6972-4955-4536-83E8-2418E4EA4975}"/>
                    </a:ext>
                  </a:extLst>
                </p:cNvPr>
                <p:cNvGrpSpPr/>
                <p:nvPr/>
              </p:nvGrpSpPr>
              <p:grpSpPr>
                <a:xfrm>
                  <a:off x="7791971" y="1819528"/>
                  <a:ext cx="4285126" cy="4452101"/>
                  <a:chOff x="5426181" y="1819528"/>
                  <a:chExt cx="4285126" cy="4452101"/>
                </a:xfrm>
              </p:grpSpPr>
              <p:pic>
                <p:nvPicPr>
                  <p:cNvPr id="5" name="Image 4">
                    <a:extLst>
                      <a:ext uri="{FF2B5EF4-FFF2-40B4-BE49-F238E27FC236}">
                        <a16:creationId xmlns:a16="http://schemas.microsoft.com/office/drawing/2014/main" id="{E4F04B55-2C9C-43B1-9FD5-E3644C74F1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545" t="2648" b="-62"/>
                  <a:stretch/>
                </p:blipFill>
                <p:spPr>
                  <a:xfrm>
                    <a:off x="5426181" y="1819528"/>
                    <a:ext cx="4285126" cy="4452101"/>
                  </a:xfrm>
                  <a:prstGeom prst="rect">
                    <a:avLst/>
                  </a:prstGeom>
                </p:spPr>
              </p:pic>
              <p:cxnSp>
                <p:nvCxnSpPr>
                  <p:cNvPr id="6" name="Connecteur droit avec flèche 5">
                    <a:extLst>
                      <a:ext uri="{FF2B5EF4-FFF2-40B4-BE49-F238E27FC236}">
                        <a16:creationId xmlns:a16="http://schemas.microsoft.com/office/drawing/2014/main" id="{10D130F2-68CF-45B9-98A5-9A84C8943EC1}"/>
                      </a:ext>
                    </a:extLst>
                  </p:cNvPr>
                  <p:cNvCxnSpPr/>
                  <p:nvPr/>
                </p:nvCxnSpPr>
                <p:spPr>
                  <a:xfrm>
                    <a:off x="6469626" y="3224981"/>
                    <a:ext cx="69809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ZoneTexte 6">
                    <a:extLst>
                      <a:ext uri="{FF2B5EF4-FFF2-40B4-BE49-F238E27FC236}">
                        <a16:creationId xmlns:a16="http://schemas.microsoft.com/office/drawing/2014/main" id="{DA76DF8E-E88E-4FFF-BE86-9D4E1F07FCD9}"/>
                      </a:ext>
                    </a:extLst>
                  </p:cNvPr>
                  <p:cNvSpPr txBox="1"/>
                  <p:nvPr/>
                </p:nvSpPr>
                <p:spPr>
                  <a:xfrm>
                    <a:off x="6469626" y="2855649"/>
                    <a:ext cx="6980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35cm</a:t>
                    </a:r>
                    <a:endParaRPr lang="fr-FR" dirty="0"/>
                  </a:p>
                </p:txBody>
              </p:sp>
            </p:grpSp>
            <p:pic>
              <p:nvPicPr>
                <p:cNvPr id="4" name="Image 3">
                  <a:extLst>
                    <a:ext uri="{FF2B5EF4-FFF2-40B4-BE49-F238E27FC236}">
                      <a16:creationId xmlns:a16="http://schemas.microsoft.com/office/drawing/2014/main" id="{C79AB085-48D2-421F-91F0-98D030289C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122"/>
                <a:stretch/>
              </p:blipFill>
              <p:spPr>
                <a:xfrm>
                  <a:off x="10103005" y="3224981"/>
                  <a:ext cx="2088994" cy="1540040"/>
                </a:xfrm>
                <a:prstGeom prst="rect">
                  <a:avLst/>
                </a:prstGeom>
              </p:spPr>
            </p:pic>
          </p:grpSp>
          <p:sp>
            <p:nvSpPr>
              <p:cNvPr id="33" name="Flèche : droite 32">
                <a:extLst>
                  <a:ext uri="{FF2B5EF4-FFF2-40B4-BE49-F238E27FC236}">
                    <a16:creationId xmlns:a16="http://schemas.microsoft.com/office/drawing/2014/main" id="{5414C382-E942-494E-9225-507D06752120}"/>
                  </a:ext>
                </a:extLst>
              </p:cNvPr>
              <p:cNvSpPr/>
              <p:nvPr/>
            </p:nvSpPr>
            <p:spPr>
              <a:xfrm>
                <a:off x="6688858" y="5294026"/>
                <a:ext cx="276225" cy="26842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83D01FEE-FFC6-461C-9CA6-63F7F7089DAF}"/>
                  </a:ext>
                </a:extLst>
              </p:cNvPr>
              <p:cNvSpPr txBox="1"/>
              <p:nvPr/>
            </p:nvSpPr>
            <p:spPr>
              <a:xfrm>
                <a:off x="7064215" y="4964832"/>
                <a:ext cx="51628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Mechanical damping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Light scattering </a:t>
                </a:r>
                <a:r>
                  <a:rPr lang="en-US" sz="2400" dirty="0">
                    <a:sym typeface="Wingdings" panose="05000000000000000000" pitchFamily="2" charset="2"/>
                  </a:rPr>
                  <a:t></a:t>
                </a:r>
                <a:r>
                  <a:rPr lang="en-US" sz="2400" dirty="0"/>
                  <a:t> Optical damping</a:t>
                </a:r>
              </a:p>
            </p:txBody>
          </p:sp>
        </p:grp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6DA6AEE3-2FDE-4370-BB7B-11B01706BD85}"/>
                </a:ext>
              </a:extLst>
            </p:cNvPr>
            <p:cNvCxnSpPr/>
            <p:nvPr/>
          </p:nvCxnSpPr>
          <p:spPr>
            <a:xfrm>
              <a:off x="10391775" y="2224837"/>
              <a:ext cx="2190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87D8CC32-34F2-48D3-A39F-D19115A41D26}"/>
                    </a:ext>
                  </a:extLst>
                </p:cNvPr>
                <p:cNvSpPr txBox="1"/>
                <p:nvPr/>
              </p:nvSpPr>
              <p:spPr>
                <a:xfrm>
                  <a:off x="10283594" y="1822294"/>
                  <a:ext cx="4361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87D8CC32-34F2-48D3-A39F-D19115A41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3594" y="1822294"/>
                  <a:ext cx="43614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7042" t="-2222" r="-14085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10603E9-2B6F-40BF-A22E-4A619F29835B}"/>
                </a:ext>
              </a:extLst>
            </p:cNvPr>
            <p:cNvSpPr txBox="1"/>
            <p:nvPr/>
          </p:nvSpPr>
          <p:spPr>
            <a:xfrm>
              <a:off x="7171044" y="3197692"/>
              <a:ext cx="1439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Damping by radiation pressure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17F338F-5CEE-440C-888A-D7128727464A}"/>
                </a:ext>
              </a:extLst>
            </p:cNvPr>
            <p:cNvSpPr/>
            <p:nvPr/>
          </p:nvSpPr>
          <p:spPr>
            <a:xfrm>
              <a:off x="7829550" y="4108131"/>
              <a:ext cx="2276475" cy="945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1335FA5-A524-0EA1-6A9F-E5B213CF6B00}"/>
              </a:ext>
            </a:extLst>
          </p:cNvPr>
          <p:cNvSpPr txBox="1"/>
          <p:nvPr/>
        </p:nvSpPr>
        <p:spPr>
          <a:xfrm>
            <a:off x="3974004" y="6175524"/>
            <a:ext cx="6180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T. Harder et al. Optics Express Vol. 31, Issue 2, pp. 1486-1500 (2023)</a:t>
            </a:r>
          </a:p>
        </p:txBody>
      </p:sp>
      <p:sp>
        <p:nvSpPr>
          <p:cNvPr id="36" name="Espace réservé de la date 6">
            <a:extLst>
              <a:ext uri="{FF2B5EF4-FFF2-40B4-BE49-F238E27FC236}">
                <a16:creationId xmlns:a16="http://schemas.microsoft.com/office/drawing/2014/main" id="{E5E6C181-F3DD-4232-A8F2-7A1A8402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59" y="6538912"/>
            <a:ext cx="4057650" cy="319088"/>
          </a:xfrm>
        </p:spPr>
        <p:txBody>
          <a:bodyPr/>
          <a:lstStyle/>
          <a:p>
            <a:r>
              <a:rPr lang="fr-FR" altLang="en-US" sz="1200" b="1" i="1" dirty="0">
                <a:latin typeface="Comic Sans MS" pitchFamily="66" charset="0"/>
              </a:rPr>
              <a:t>Workshop R&amp;D </a:t>
            </a:r>
            <a:r>
              <a:rPr lang="fr-FR" altLang="en-US" sz="1200" b="1" i="1" dirty="0" err="1">
                <a:latin typeface="Comic Sans MS" pitchFamily="66" charset="0"/>
              </a:rPr>
              <a:t>Virgo</a:t>
            </a:r>
            <a:r>
              <a:rPr lang="fr-FR" altLang="en-US" sz="1200" b="1" i="1" dirty="0">
                <a:latin typeface="Comic Sans MS" pitchFamily="66" charset="0"/>
              </a:rPr>
              <a:t>-ET (4-6</a:t>
            </a:r>
            <a:r>
              <a:rPr lang="fr-FR" altLang="en-US" sz="1200" b="1" i="1" baseline="30000" dirty="0">
                <a:latin typeface="Comic Sans MS" pitchFamily="66" charset="0"/>
              </a:rPr>
              <a:t>th</a:t>
            </a:r>
            <a:r>
              <a:rPr lang="fr-FR" altLang="en-US" sz="1200" b="1" i="1" dirty="0">
                <a:latin typeface="Comic Sans MS" pitchFamily="66" charset="0"/>
              </a:rPr>
              <a:t> March 2024)</a:t>
            </a:r>
            <a:endParaRPr lang="fr-FR" altLang="en-US" sz="11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7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C2B978D5DB442AA2D02EDDE542A49" ma:contentTypeVersion="4" ma:contentTypeDescription="Crée un document." ma:contentTypeScope="" ma:versionID="9e13390ad4eaac2448cad08b79474a5e">
  <xsd:schema xmlns:xsd="http://www.w3.org/2001/XMLSchema" xmlns:xs="http://www.w3.org/2001/XMLSchema" xmlns:p="http://schemas.microsoft.com/office/2006/metadata/properties" xmlns:ns3="0ab4353b-c6dd-4142-ab90-4fff651710ea" targetNamespace="http://schemas.microsoft.com/office/2006/metadata/properties" ma:root="true" ma:fieldsID="7754c747a31e0f03903340c42ab443c9" ns3:_="">
    <xsd:import namespace="0ab4353b-c6dd-4142-ab90-4fff651710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4353b-c6dd-4142-ab90-4fff65171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FDC0D7-386F-4C44-B66A-1E270FA84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b4353b-c6dd-4142-ab90-4fff651710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DB837E-9C03-4643-870C-10CE6357E1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978ED-9C07-41CE-AB5C-9990AC65BFC5}">
  <ds:schemaRefs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0ab4353b-c6dd-4142-ab90-4fff651710e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8499</TotalTime>
  <Words>973</Words>
  <Application>Microsoft Macintosh PowerPoint</Application>
  <PresentationFormat>Grand écran</PresentationFormat>
  <Paragraphs>235</Paragraphs>
  <Slides>22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Century Gothic</vt:lpstr>
      <vt:lpstr>Comic Sans MS</vt:lpstr>
      <vt:lpstr>Wingdings</vt:lpstr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LIGO solution since O3 Passive dampers to lower the Qm factor decrease of the parametric gain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Oualid Chaibi</dc:creator>
  <cp:lastModifiedBy>Christelle Buy</cp:lastModifiedBy>
  <cp:revision>90</cp:revision>
  <dcterms:created xsi:type="dcterms:W3CDTF">2021-10-18T18:41:22Z</dcterms:created>
  <dcterms:modified xsi:type="dcterms:W3CDTF">2024-03-06T07:48:47Z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0x0101001DDC2B978D5DB442AA2D02EDDE542A49</vt:lpwstr>
  </property>
</Properties>
</file>