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64" r:id="rId2"/>
    <p:sldId id="388" r:id="rId3"/>
    <p:sldId id="389" r:id="rId4"/>
    <p:sldId id="390" r:id="rId5"/>
    <p:sldId id="398" r:id="rId6"/>
    <p:sldId id="391" r:id="rId7"/>
    <p:sldId id="399" r:id="rId8"/>
    <p:sldId id="392" r:id="rId9"/>
    <p:sldId id="395" r:id="rId10"/>
    <p:sldId id="397" r:id="rId11"/>
    <p:sldId id="396" r:id="rId12"/>
    <p:sldId id="394" r:id="rId13"/>
    <p:sldId id="40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FF"/>
    <a:srgbClr val="CC00CC"/>
    <a:srgbClr val="FF0000"/>
    <a:srgbClr val="33CC33"/>
    <a:srgbClr val="FF3300"/>
    <a:srgbClr val="FF0DE2"/>
    <a:srgbClr val="D9D9D9"/>
    <a:srgbClr val="FFFF00"/>
    <a:srgbClr val="FA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5581" autoAdjust="0"/>
  </p:normalViewPr>
  <p:slideViewPr>
    <p:cSldViewPr>
      <p:cViewPr varScale="1">
        <p:scale>
          <a:sx n="109" d="100"/>
          <a:sy n="109" d="100"/>
        </p:scale>
        <p:origin x="109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6" d="100"/>
          <a:sy n="106" d="100"/>
        </p:scale>
        <p:origin x="271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44B9-E077-4DC2-99F9-1DA33B35D2E2}" type="datetimeFigureOut">
              <a:rPr lang="fr-FR" smtClean="0"/>
              <a:pPr/>
              <a:t>05/03/2024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E1777-7A94-4546-A55B-5DE9B8B5A6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433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EC25B-0E49-4BF7-9F5B-814EF7B42CCB}" type="datetimeFigureOut">
              <a:rPr lang="fr-FR" smtClean="0"/>
              <a:pPr/>
              <a:t>05/03/2024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0ACFF-560D-47D6-81FA-1995AF255B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32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ACFF-560D-47D6-81FA-1995AF255B85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59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05/03/2024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Worshop R&amp;D - Session 3: laser et banc suspendu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53B36-6922-402F-AFD4-EC54B4A28D2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05/03/2024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83766" y="6356351"/>
            <a:ext cx="4224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Worshop R&amp;D - Session 3: laser et banc suspendu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F53B36-6922-402F-AFD4-EC54B4A28D2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14818" y="1066800"/>
            <a:ext cx="12177183" cy="38100"/>
          </a:xfrm>
          <a:prstGeom prst="rect">
            <a:avLst/>
          </a:prstGeom>
          <a:solidFill>
            <a:srgbClr val="CC0099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14818" y="6248400"/>
            <a:ext cx="12177183" cy="25400"/>
          </a:xfrm>
          <a:prstGeom prst="rect">
            <a:avLst/>
          </a:prstGeom>
          <a:solidFill>
            <a:srgbClr val="CC0099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05/03/2024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Worshop R&amp;D - Session 3: laser et banc suspendu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53B36-6922-402F-AFD4-EC54B4A28D2D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15480" y="148478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 </a:t>
            </a:r>
            <a:r>
              <a:rPr lang="fr-FR" sz="3600" b="1" dirty="0"/>
              <a:t>Banc suspendu sous vide et développements associés </a:t>
            </a:r>
            <a:endParaRPr lang="en-US" sz="28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-384720" y="2934241"/>
            <a:ext cx="96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R. </a:t>
            </a:r>
            <a:r>
              <a:rPr lang="en-US" dirty="0" err="1"/>
              <a:t>Gouaty</a:t>
            </a:r>
            <a:r>
              <a:rPr lang="en-US" dirty="0"/>
              <a:t>, on behalf of the LAPP gravitational waves group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E341573-FAEC-4B14-BF47-0370967DA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44" y="0"/>
            <a:ext cx="2561134" cy="1281651"/>
          </a:xfrm>
          <a:prstGeom prst="rect">
            <a:avLst/>
          </a:prstGeom>
        </p:spPr>
      </p:pic>
      <p:pic>
        <p:nvPicPr>
          <p:cNvPr id="21" name="Picture 8" descr="logo universite savoie mont blanc">
            <a:extLst>
              <a:ext uri="{FF2B5EF4-FFF2-40B4-BE49-F238E27FC236}">
                <a16:creationId xmlns:a16="http://schemas.microsoft.com/office/drawing/2014/main" id="{DAAC1ABE-4380-4B07-A717-00994330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321694"/>
            <a:ext cx="1898185" cy="65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7F9AAF53-752C-40C6-AF41-B7DBE6EC36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7144" y="88407"/>
            <a:ext cx="1184440" cy="921589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B815041F-12B3-4321-B3D7-9D92DFDD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04" y="3836581"/>
            <a:ext cx="4116960" cy="21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BBAFCE9-A3B4-4E98-ACB7-15B059465F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820714"/>
            <a:ext cx="3888432" cy="2184707"/>
          </a:xfrm>
          <a:prstGeom prst="rect">
            <a:avLst/>
          </a:prstGeom>
        </p:spPr>
      </p:pic>
      <p:pic>
        <p:nvPicPr>
          <p:cNvPr id="27" name="Picture 4" descr="E:\ROMAIN\Sauvegarde\PHOTOS_CNRS\CNRS_281\CNRS_20160008_0029.jpg">
            <a:extLst>
              <a:ext uri="{FF2B5EF4-FFF2-40B4-BE49-F238E27FC236}">
                <a16:creationId xmlns:a16="http://schemas.microsoft.com/office/drawing/2014/main" id="{A1F3CE55-63E3-4BD8-A275-1F53C823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1268760"/>
            <a:ext cx="3246081" cy="487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09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A3CC6AB-A243-47EB-A55D-45FB5E33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05/03/2024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6C2392-EE28-4233-A964-AE32EF8C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Worshop R&amp;D - Session 3: laser et banc suspendu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6A6747-F7A7-49CD-BF9A-4054212C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53B36-6922-402F-AFD4-EC54B4A28D2D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FCBFA6-09BD-4AA8-87B7-694D09CBC4E9}"/>
              </a:ext>
            </a:extLst>
          </p:cNvPr>
          <p:cNvSpPr txBox="1"/>
          <p:nvPr/>
        </p:nvSpPr>
        <p:spPr>
          <a:xfrm>
            <a:off x="194000" y="260648"/>
            <a:ext cx="1180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Sagnac</a:t>
            </a:r>
            <a:r>
              <a:rPr lang="fr-FR" sz="3200" dirty="0"/>
              <a:t> </a:t>
            </a:r>
            <a:r>
              <a:rPr lang="fr-FR" sz="3200" dirty="0" err="1"/>
              <a:t>interferometer</a:t>
            </a:r>
            <a:r>
              <a:rPr lang="fr-FR" sz="3200" dirty="0"/>
              <a:t> as an </a:t>
            </a:r>
            <a:r>
              <a:rPr lang="fr-FR" sz="3200" dirty="0" err="1"/>
              <a:t>angular</a:t>
            </a:r>
            <a:r>
              <a:rPr lang="fr-FR" sz="3200" dirty="0"/>
              <a:t> </a:t>
            </a:r>
            <a:r>
              <a:rPr lang="fr-FR" sz="3200" dirty="0" err="1"/>
              <a:t>sensor</a:t>
            </a:r>
            <a:r>
              <a:rPr lang="fr-FR" sz="3200" dirty="0"/>
              <a:t>: </a:t>
            </a:r>
            <a:r>
              <a:rPr lang="fr-FR" sz="3200" dirty="0" err="1"/>
              <a:t>principle</a:t>
            </a:r>
            <a:r>
              <a:rPr lang="fr-FR" sz="3200" dirty="0"/>
              <a:t> and motivations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F9D868-6F4D-48FC-8364-81B5CDE37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" y="1172869"/>
            <a:ext cx="5136211" cy="336165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014DF58-E011-448E-9F0E-6E5167C9F140}"/>
              </a:ext>
            </a:extLst>
          </p:cNvPr>
          <p:cNvSpPr txBox="1"/>
          <p:nvPr/>
        </p:nvSpPr>
        <p:spPr>
          <a:xfrm>
            <a:off x="191344" y="1154927"/>
            <a:ext cx="118066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Principle</a:t>
            </a:r>
            <a:r>
              <a:rPr lang="fr-FR" dirty="0"/>
              <a:t> of the </a:t>
            </a:r>
            <a:r>
              <a:rPr lang="fr-FR" dirty="0" err="1"/>
              <a:t>experiment</a:t>
            </a:r>
            <a:r>
              <a:rPr lang="fr-FR" dirty="0"/>
              <a:t>: </a:t>
            </a:r>
            <a:r>
              <a:rPr lang="fr-FR" dirty="0" err="1"/>
              <a:t>measure</a:t>
            </a:r>
            <a:r>
              <a:rPr lang="fr-FR" dirty="0"/>
              <a:t> the relative phase shift </a:t>
            </a:r>
            <a:r>
              <a:rPr lang="fr-FR" dirty="0" err="1"/>
              <a:t>between</a:t>
            </a:r>
            <a:r>
              <a:rPr lang="fr-FR" dirty="0"/>
              <a:t> the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counter-propagating</a:t>
            </a:r>
            <a:r>
              <a:rPr lang="fr-FR" dirty="0"/>
              <a:t> </a:t>
            </a:r>
            <a:r>
              <a:rPr lang="fr-FR" dirty="0" err="1"/>
              <a:t>beams</a:t>
            </a: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6DC363A-66CF-4FB0-8DE2-CC632A3C4D46}"/>
                  </a:ext>
                </a:extLst>
              </p:cNvPr>
              <p:cNvSpPr txBox="1"/>
              <p:nvPr/>
            </p:nvSpPr>
            <p:spPr>
              <a:xfrm>
                <a:off x="6569561" y="1810145"/>
                <a:ext cx="2453256" cy="809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fr-F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fr-F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6DC363A-66CF-4FB0-8DE2-CC632A3C4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561" y="1810145"/>
                <a:ext cx="2453256" cy="809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C96EED4-BC27-4698-8111-833F4CFE26DC}"/>
              </a:ext>
            </a:extLst>
          </p:cNvPr>
          <p:cNvSpPr/>
          <p:nvPr/>
        </p:nvSpPr>
        <p:spPr>
          <a:xfrm>
            <a:off x="8616280" y="1988840"/>
            <a:ext cx="288032" cy="504056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8AA54DD-F78E-49A6-ABA8-BE9045CEB90E}"/>
              </a:ext>
            </a:extLst>
          </p:cNvPr>
          <p:cNvSpPr/>
          <p:nvPr/>
        </p:nvSpPr>
        <p:spPr>
          <a:xfrm>
            <a:off x="4439816" y="2420888"/>
            <a:ext cx="720080" cy="626117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014A3957-5C1D-46EF-88BB-82BE56E038D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08704" y="2492896"/>
            <a:ext cx="3560646" cy="252029"/>
          </a:xfrm>
          <a:prstGeom prst="bentConnector3">
            <a:avLst>
              <a:gd name="adj1" fmla="val 16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5C0112D8-232B-44C7-9802-BF7E7030CE5C}"/>
              </a:ext>
            </a:extLst>
          </p:cNvPr>
          <p:cNvSpPr/>
          <p:nvPr/>
        </p:nvSpPr>
        <p:spPr>
          <a:xfrm>
            <a:off x="8085064" y="2078954"/>
            <a:ext cx="369094" cy="341934"/>
          </a:xfrm>
          <a:prstGeom prst="roundRect">
            <a:avLst/>
          </a:prstGeom>
          <a:noFill/>
          <a:ln>
            <a:solidFill>
              <a:srgbClr val="00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D2F70A86-C896-400F-81D5-F09005B84647}"/>
              </a:ext>
            </a:extLst>
          </p:cNvPr>
          <p:cNvCxnSpPr/>
          <p:nvPr/>
        </p:nvCxnSpPr>
        <p:spPr>
          <a:xfrm flipV="1">
            <a:off x="8208235" y="1700808"/>
            <a:ext cx="1272141" cy="378146"/>
          </a:xfrm>
          <a:prstGeom prst="bentConnector3">
            <a:avLst>
              <a:gd name="adj1" fmla="val 3741"/>
            </a:avLst>
          </a:prstGeom>
          <a:ln w="28575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2D4005CF-F06D-4804-8F37-02989DCBA757}"/>
              </a:ext>
            </a:extLst>
          </p:cNvPr>
          <p:cNvSpPr txBox="1"/>
          <p:nvPr/>
        </p:nvSpPr>
        <p:spPr>
          <a:xfrm>
            <a:off x="9533730" y="152531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33CC"/>
                </a:solidFill>
              </a:rPr>
              <a:t>Angular</a:t>
            </a:r>
            <a:r>
              <a:rPr lang="fr-FR" dirty="0">
                <a:solidFill>
                  <a:srgbClr val="0033CC"/>
                </a:solidFill>
              </a:rPr>
              <a:t> </a:t>
            </a:r>
            <a:r>
              <a:rPr lang="fr-FR" dirty="0" err="1">
                <a:solidFill>
                  <a:srgbClr val="0033CC"/>
                </a:solidFill>
              </a:rPr>
              <a:t>velocity</a:t>
            </a:r>
            <a:r>
              <a:rPr lang="fr-FR" dirty="0">
                <a:solidFill>
                  <a:srgbClr val="0033CC"/>
                </a:solidFill>
              </a:rPr>
              <a:t> of the </a:t>
            </a:r>
            <a:r>
              <a:rPr lang="fr-FR" dirty="0" err="1">
                <a:solidFill>
                  <a:srgbClr val="0033CC"/>
                </a:solidFill>
              </a:rPr>
              <a:t>bench</a:t>
            </a:r>
            <a:endParaRPr lang="fr-FR" dirty="0">
              <a:solidFill>
                <a:srgbClr val="0033CC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588D0C-352E-4183-90C6-2E472B7B9109}"/>
              </a:ext>
            </a:extLst>
          </p:cNvPr>
          <p:cNvSpPr/>
          <p:nvPr/>
        </p:nvSpPr>
        <p:spPr>
          <a:xfrm>
            <a:off x="191344" y="4373230"/>
            <a:ext cx="120006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A"/>
                </a:solidFill>
                <a:latin typeface="Calibri" panose="020F0502020204030204" pitchFamily="34" charset="0"/>
              </a:rPr>
              <a:t>Proposal : explore the use of a </a:t>
            </a:r>
            <a:r>
              <a:rPr lang="en-US" dirty="0" err="1">
                <a:solidFill>
                  <a:srgbClr val="00000A"/>
                </a:solidFill>
                <a:latin typeface="Calibri" panose="020F0502020204030204" pitchFamily="34" charset="0"/>
              </a:rPr>
              <a:t>Sagnac</a:t>
            </a:r>
            <a:r>
              <a:rPr lang="en-US" dirty="0">
                <a:solidFill>
                  <a:srgbClr val="00000A"/>
                </a:solidFill>
                <a:latin typeface="Calibri" panose="020F0502020204030204" pitchFamily="34" charset="0"/>
              </a:rPr>
              <a:t> interferometer as a sensor of the angular motion of the in-vacuum suspended bench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A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A"/>
                </a:solidFill>
                <a:latin typeface="Calibri" panose="020F0502020204030204" pitchFamily="34" charset="0"/>
              </a:rPr>
              <a:t>Main motivations: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Use it either as a sensor fully installed on the bench or as a reference to characterize other sensors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Improve angular control of the bench / reduce cross coupling between angular and translation motions</a:t>
            </a:r>
          </a:p>
          <a:p>
            <a:pPr lvl="1"/>
            <a:r>
              <a:rPr lang="en-US" sz="1600" dirty="0"/>
              <a:t>	→ reduce the coupling of scattered light with GW detectors, in particular at low frequencies (few Hertz) where it is challenging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000A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A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930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A3CC6AB-A243-47EB-A55D-45FB5E33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05/03/2024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6C2392-EE28-4233-A964-AE32EF8C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Worshop R&amp;D - Session 3: laser et banc suspendu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6A6747-F7A7-49CD-BF9A-4054212C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53B36-6922-402F-AFD4-EC54B4A28D2D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FCBFA6-09BD-4AA8-87B7-694D09CBC4E9}"/>
              </a:ext>
            </a:extLst>
          </p:cNvPr>
          <p:cNvSpPr txBox="1"/>
          <p:nvPr/>
        </p:nvSpPr>
        <p:spPr>
          <a:xfrm>
            <a:off x="479376" y="260648"/>
            <a:ext cx="1110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Sagnac</a:t>
            </a:r>
            <a:r>
              <a:rPr lang="fr-FR" sz="3200" dirty="0"/>
              <a:t> </a:t>
            </a:r>
            <a:r>
              <a:rPr lang="fr-FR" sz="3200" dirty="0" err="1"/>
              <a:t>interferometer</a:t>
            </a:r>
            <a:r>
              <a:rPr lang="fr-FR" sz="3200" dirty="0"/>
              <a:t> as an </a:t>
            </a:r>
            <a:r>
              <a:rPr lang="fr-FR" sz="3200" dirty="0" err="1"/>
              <a:t>angular</a:t>
            </a:r>
            <a:r>
              <a:rPr lang="fr-FR" sz="3200" dirty="0"/>
              <a:t> </a:t>
            </a:r>
            <a:r>
              <a:rPr lang="fr-FR" sz="3200" dirty="0" err="1"/>
              <a:t>sensor</a:t>
            </a:r>
            <a:r>
              <a:rPr lang="fr-FR" sz="3200" dirty="0"/>
              <a:t>: </a:t>
            </a:r>
            <a:r>
              <a:rPr lang="fr-FR" sz="3200" dirty="0" err="1"/>
              <a:t>proposed</a:t>
            </a:r>
            <a:r>
              <a:rPr lang="fr-FR" sz="3200" dirty="0"/>
              <a:t> R&amp;D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F1D5A1-6380-4117-8363-6B3B729D0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374" y="1554218"/>
            <a:ext cx="6271281" cy="480213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DBCCCDB-5F44-4D13-A4F0-4505C85C68F4}"/>
              </a:ext>
            </a:extLst>
          </p:cNvPr>
          <p:cNvSpPr txBox="1"/>
          <p:nvPr/>
        </p:nvSpPr>
        <p:spPr>
          <a:xfrm>
            <a:off x="119336" y="1196752"/>
            <a:ext cx="120006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Build</a:t>
            </a:r>
            <a:r>
              <a:rPr lang="fr-FR" dirty="0"/>
              <a:t> a first prototype (</a:t>
            </a:r>
            <a:r>
              <a:rPr lang="fr-FR" dirty="0" err="1"/>
              <a:t>with</a:t>
            </a:r>
            <a:r>
              <a:rPr lang="fr-FR" dirty="0"/>
              <a:t> homodyne </a:t>
            </a:r>
            <a:r>
              <a:rPr lang="fr-FR" dirty="0" err="1"/>
              <a:t>detection</a:t>
            </a:r>
            <a:r>
              <a:rPr lang="fr-FR" dirty="0"/>
              <a:t>) to </a:t>
            </a:r>
            <a:r>
              <a:rPr lang="fr-FR" dirty="0" err="1"/>
              <a:t>achieve</a:t>
            </a:r>
            <a:r>
              <a:rPr lang="fr-FR" dirty="0"/>
              <a:t> a </a:t>
            </a:r>
            <a:r>
              <a:rPr lang="en-US" dirty="0"/>
              <a:t>shot noise limited optical phase sensitivity of 5x10</a:t>
            </a:r>
            <a:r>
              <a:rPr lang="en-US" baseline="30000" dirty="0"/>
              <a:t>-10</a:t>
            </a:r>
            <a:r>
              <a:rPr lang="en-US" dirty="0"/>
              <a:t> rad/√Hz with 100 </a:t>
            </a:r>
            <a:r>
              <a:rPr lang="en-US" dirty="0" err="1"/>
              <a:t>mW</a:t>
            </a:r>
            <a:r>
              <a:rPr lang="en-US" dirty="0"/>
              <a:t> of input laser power, 1m² of enclosed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improve further the sensitivity at 1.5x10</a:t>
            </a:r>
            <a:r>
              <a:rPr lang="en-US" baseline="30000" dirty="0"/>
              <a:t>-11</a:t>
            </a:r>
            <a:r>
              <a:rPr lang="en-US" dirty="0"/>
              <a:t> rad/√Hz with: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Power </a:t>
            </a:r>
            <a:r>
              <a:rPr lang="fr-FR" dirty="0" err="1"/>
              <a:t>recycling</a:t>
            </a:r>
            <a:r>
              <a:rPr lang="fr-FR" dirty="0"/>
              <a:t> </a:t>
            </a:r>
            <a:r>
              <a:rPr lang="fr-FR" dirty="0" err="1"/>
              <a:t>cavity</a:t>
            </a:r>
            <a:r>
              <a:rPr lang="fr-FR" dirty="0"/>
              <a:t> of finesse ~300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1 W of input power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22ECAAA-240B-4C99-8167-4FA25577F56C}"/>
              </a:ext>
            </a:extLst>
          </p:cNvPr>
          <p:cNvCxnSpPr>
            <a:cxnSpLocks/>
          </p:cNvCxnSpPr>
          <p:nvPr/>
        </p:nvCxnSpPr>
        <p:spPr>
          <a:xfrm>
            <a:off x="6096000" y="1554217"/>
            <a:ext cx="1224136" cy="2701136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4A8A8F2-021B-4C5D-94FB-5F21373E323B}"/>
              </a:ext>
            </a:extLst>
          </p:cNvPr>
          <p:cNvCxnSpPr>
            <a:cxnSpLocks/>
          </p:cNvCxnSpPr>
          <p:nvPr/>
        </p:nvCxnSpPr>
        <p:spPr>
          <a:xfrm>
            <a:off x="4655840" y="2612524"/>
            <a:ext cx="2425758" cy="2563666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009F7A5C-F275-48C6-A30A-251ED5BE00F9}"/>
              </a:ext>
            </a:extLst>
          </p:cNvPr>
          <p:cNvSpPr txBox="1"/>
          <p:nvPr/>
        </p:nvSpPr>
        <p:spPr>
          <a:xfrm>
            <a:off x="119336" y="3971083"/>
            <a:ext cx="81382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Suspended</a:t>
            </a:r>
            <a:r>
              <a:rPr lang="fr-FR" dirty="0"/>
              <a:t> </a:t>
            </a:r>
            <a:r>
              <a:rPr lang="fr-FR" dirty="0" err="1"/>
              <a:t>bench</a:t>
            </a:r>
            <a:r>
              <a:rPr lang="fr-FR" dirty="0"/>
              <a:t> in vacuum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necessary</a:t>
            </a:r>
            <a:r>
              <a:rPr lang="fr-FR" dirty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/>
              <a:t>To </a:t>
            </a:r>
            <a:r>
              <a:rPr lang="fr-FR" sz="1600" dirty="0" err="1"/>
              <a:t>remove</a:t>
            </a:r>
            <a:r>
              <a:rPr lang="fr-FR" sz="1600" dirty="0"/>
              <a:t> </a:t>
            </a:r>
            <a:r>
              <a:rPr lang="fr-FR" sz="1600" dirty="0" err="1"/>
              <a:t>acoustic</a:t>
            </a:r>
            <a:r>
              <a:rPr lang="fr-FR" sz="1600" dirty="0"/>
              <a:t> motion of the </a:t>
            </a:r>
            <a:r>
              <a:rPr lang="fr-FR" sz="1600" dirty="0" err="1"/>
              <a:t>optics</a:t>
            </a:r>
            <a:r>
              <a:rPr lang="fr-FR" sz="1600" dirty="0"/>
              <a:t> and air turbulence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/>
              <a:t>To </a:t>
            </a:r>
            <a:r>
              <a:rPr lang="fr-FR" sz="1600" dirty="0" err="1"/>
              <a:t>validate</a:t>
            </a:r>
            <a:r>
              <a:rPr lang="fr-FR" sz="1600" dirty="0"/>
              <a:t> and </a:t>
            </a:r>
            <a:r>
              <a:rPr lang="fr-FR" sz="1600" dirty="0" err="1"/>
              <a:t>calibrate</a:t>
            </a:r>
            <a:r>
              <a:rPr lang="fr-FR" sz="1600" dirty="0"/>
              <a:t> the setup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/>
              <a:t>To test the setup </a:t>
            </a:r>
            <a:r>
              <a:rPr lang="fr-FR" sz="1600" dirty="0" err="1"/>
              <a:t>with</a:t>
            </a:r>
            <a:r>
              <a:rPr lang="fr-FR" sz="1600" dirty="0"/>
              <a:t> the </a:t>
            </a:r>
            <a:r>
              <a:rPr lang="fr-FR" sz="1600" dirty="0" err="1"/>
              <a:t>proposed</a:t>
            </a:r>
            <a:r>
              <a:rPr lang="fr-FR" sz="1600" dirty="0"/>
              <a:t> use case in GW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3D15D2-CE20-4082-AE42-24DAD28B7710}"/>
              </a:ext>
            </a:extLst>
          </p:cNvPr>
          <p:cNvSpPr/>
          <p:nvPr/>
        </p:nvSpPr>
        <p:spPr>
          <a:xfrm>
            <a:off x="4438518" y="6217567"/>
            <a:ext cx="81382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latin typeface="Calibri" panose="020F0502020204030204" pitchFamily="34" charset="0"/>
              </a:rPr>
              <a:t>Korth</a:t>
            </a:r>
            <a:r>
              <a:rPr lang="fr-FR" sz="1400" b="1" dirty="0">
                <a:latin typeface="Calibri" panose="020F0502020204030204" pitchFamily="34" charset="0"/>
              </a:rPr>
              <a:t>, W. Z. et al, Passive, free-</a:t>
            </a:r>
            <a:r>
              <a:rPr lang="fr-FR" sz="1400" b="1" dirty="0" err="1">
                <a:latin typeface="Calibri" panose="020F0502020204030204" pitchFamily="34" charset="0"/>
              </a:rPr>
              <a:t>space</a:t>
            </a:r>
            <a:r>
              <a:rPr lang="fr-FR" sz="1400" b="1" dirty="0">
                <a:latin typeface="Calibri" panose="020F0502020204030204" pitchFamily="34" charset="0"/>
              </a:rPr>
              <a:t> </a:t>
            </a:r>
            <a:r>
              <a:rPr lang="fr-FR" sz="1400" b="1" dirty="0" err="1">
                <a:latin typeface="Calibri" panose="020F0502020204030204" pitchFamily="34" charset="0"/>
              </a:rPr>
              <a:t>heterodyne</a:t>
            </a:r>
            <a:r>
              <a:rPr lang="fr-FR" sz="1400" b="1" dirty="0">
                <a:latin typeface="Calibri" panose="020F0502020204030204" pitchFamily="34" charset="0"/>
              </a:rPr>
              <a:t> laser gyroscope, 2016 Class. Quantum </a:t>
            </a:r>
            <a:r>
              <a:rPr lang="fr-FR" sz="1400" b="1" dirty="0" err="1">
                <a:latin typeface="Calibri" panose="020F0502020204030204" pitchFamily="34" charset="0"/>
              </a:rPr>
              <a:t>Grav</a:t>
            </a:r>
            <a:r>
              <a:rPr lang="fr-FR" sz="1400" b="1" dirty="0">
                <a:latin typeface="Calibri" panose="020F0502020204030204" pitchFamily="34" charset="0"/>
              </a:rPr>
              <a:t>. 33035004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50234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D9A960-DB8F-447C-A2FE-EA2026DD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05/03/2024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707399-E09E-4A86-BD6A-A1088EAD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Worshop R&amp;D - Session 3: laser et banc suspendu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9582E1-B211-45CF-ADF7-02496B39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53B36-6922-402F-AFD4-EC54B4A28D2D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702081-49F0-44DC-8119-EF1075EA3F0E}"/>
              </a:ext>
            </a:extLst>
          </p:cNvPr>
          <p:cNvSpPr txBox="1"/>
          <p:nvPr/>
        </p:nvSpPr>
        <p:spPr>
          <a:xfrm>
            <a:off x="47328" y="260648"/>
            <a:ext cx="1224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Measurements</a:t>
            </a:r>
            <a:r>
              <a:rPr lang="fr-FR" sz="3200" dirty="0"/>
              <a:t> of thermal noise </a:t>
            </a:r>
            <a:r>
              <a:rPr lang="fr-FR" sz="3200" dirty="0" err="1"/>
              <a:t>from</a:t>
            </a:r>
            <a:r>
              <a:rPr lang="fr-FR" sz="3200" dirty="0"/>
              <a:t> </a:t>
            </a:r>
            <a:r>
              <a:rPr lang="fr-FR" sz="3200" dirty="0" err="1"/>
              <a:t>coatings</a:t>
            </a:r>
            <a:r>
              <a:rPr lang="fr-FR" sz="3200" dirty="0"/>
              <a:t> of </a:t>
            </a:r>
            <a:r>
              <a:rPr lang="fr-FR" sz="3200" dirty="0" err="1"/>
              <a:t>interferometer</a:t>
            </a:r>
            <a:r>
              <a:rPr lang="fr-FR" sz="3200" dirty="0"/>
              <a:t> </a:t>
            </a:r>
            <a:r>
              <a:rPr lang="fr-FR" sz="3200" dirty="0" err="1"/>
              <a:t>mirrors</a:t>
            </a:r>
            <a:endParaRPr lang="fr-FR" sz="3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6C38EA-D91F-45DF-9001-5829E6B3CA0E}"/>
              </a:ext>
            </a:extLst>
          </p:cNvPr>
          <p:cNvSpPr txBox="1"/>
          <p:nvPr/>
        </p:nvSpPr>
        <p:spPr>
          <a:xfrm>
            <a:off x="95672" y="1196752"/>
            <a:ext cx="1200065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b="1" dirty="0"/>
              <a:t>R. </a:t>
            </a:r>
            <a:r>
              <a:rPr lang="fr-FR" b="1" dirty="0" err="1"/>
              <a:t>Flaminio’s</a:t>
            </a:r>
            <a:r>
              <a:rPr lang="fr-FR" b="1" dirty="0"/>
              <a:t> talk </a:t>
            </a:r>
            <a:r>
              <a:rPr lang="fr-FR" dirty="0" err="1"/>
              <a:t>given</a:t>
            </a:r>
            <a:r>
              <a:rPr lang="fr-FR" dirty="0"/>
              <a:t> in session 1 </a:t>
            </a:r>
            <a:r>
              <a:rPr lang="fr-FR" b="1" dirty="0"/>
              <a:t>« miroirs et </a:t>
            </a:r>
            <a:r>
              <a:rPr lang="fr-FR" b="1" dirty="0" err="1"/>
              <a:t>coatings</a:t>
            </a:r>
            <a:r>
              <a:rPr lang="fr-FR" b="1" dirty="0"/>
              <a:t>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LAPP </a:t>
            </a:r>
            <a:r>
              <a:rPr lang="fr-FR" dirty="0" err="1"/>
              <a:t>participating</a:t>
            </a:r>
            <a:r>
              <a:rPr lang="fr-FR" dirty="0"/>
              <a:t> to ANR </a:t>
            </a:r>
            <a:r>
              <a:rPr lang="fr-FR" dirty="0" err="1"/>
              <a:t>project</a:t>
            </a:r>
            <a:r>
              <a:rPr lang="fr-FR" dirty="0"/>
              <a:t> «  </a:t>
            </a:r>
            <a:r>
              <a:rPr lang="fr-FR" b="1" dirty="0"/>
              <a:t>MICRONG</a:t>
            </a:r>
            <a:r>
              <a:rPr lang="fr-FR" dirty="0"/>
              <a:t>» (</a:t>
            </a:r>
            <a:r>
              <a:rPr lang="en-US" dirty="0"/>
              <a:t>Collaboration LAPP, LMA, CEA-LETI, III-V Lab, RIBER</a:t>
            </a:r>
            <a:r>
              <a:rPr lang="fr-FR" dirty="0"/>
              <a:t>)</a:t>
            </a:r>
          </a:p>
          <a:p>
            <a:r>
              <a:rPr lang="fr-FR" dirty="0"/>
              <a:t>	Main Goal: </a:t>
            </a:r>
            <a:r>
              <a:rPr lang="en-US" dirty="0"/>
              <a:t>develop </a:t>
            </a:r>
            <a:r>
              <a:rPr lang="en-US" dirty="0" err="1"/>
              <a:t>AlGaAs</a:t>
            </a:r>
            <a:r>
              <a:rPr lang="en-US" dirty="0"/>
              <a:t> coatings of very high optical quality on 200 mm diameter mirrors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Use in-vacuum </a:t>
            </a:r>
            <a:r>
              <a:rPr lang="fr-FR" dirty="0" err="1"/>
              <a:t>suspended</a:t>
            </a:r>
            <a:r>
              <a:rPr lang="fr-FR" dirty="0"/>
              <a:t> </a:t>
            </a:r>
            <a:r>
              <a:rPr lang="fr-FR" dirty="0" err="1"/>
              <a:t>bench</a:t>
            </a:r>
            <a:r>
              <a:rPr lang="fr-FR" dirty="0"/>
              <a:t> to </a:t>
            </a:r>
            <a:r>
              <a:rPr lang="fr-FR" dirty="0" err="1"/>
              <a:t>measure</a:t>
            </a:r>
            <a:r>
              <a:rPr lang="fr-FR" dirty="0"/>
              <a:t> new </a:t>
            </a:r>
            <a:r>
              <a:rPr lang="fr-FR" dirty="0" err="1"/>
              <a:t>mirror</a:t>
            </a:r>
            <a:r>
              <a:rPr lang="fr-FR" dirty="0"/>
              <a:t> </a:t>
            </a:r>
            <a:r>
              <a:rPr lang="fr-FR" dirty="0" err="1"/>
              <a:t>coating</a:t>
            </a:r>
            <a:r>
              <a:rPr lang="fr-FR" dirty="0"/>
              <a:t> thermal noise in the future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3252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325BCA-483E-4155-99FB-090C5DBF5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05/03/2024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F5B2DF-31AD-4EA6-A4AA-00D04B04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Worshop R&amp;D - Session 3: laser et banc suspendu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527C01-CB33-4FDC-A1C8-F3EEBE39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53B36-6922-402F-AFD4-EC54B4A28D2D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955371-11E1-4522-B478-59FA557880EE}"/>
              </a:ext>
            </a:extLst>
          </p:cNvPr>
          <p:cNvSpPr txBox="1"/>
          <p:nvPr/>
        </p:nvSpPr>
        <p:spPr>
          <a:xfrm>
            <a:off x="47328" y="260648"/>
            <a:ext cx="1224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Some</a:t>
            </a:r>
            <a:r>
              <a:rPr lang="fr-FR" sz="3200" dirty="0"/>
              <a:t> information on budget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5F93FC-30FB-4AAC-A59B-0C6352F86215}"/>
              </a:ext>
            </a:extLst>
          </p:cNvPr>
          <p:cNvSpPr/>
          <p:nvPr/>
        </p:nvSpPr>
        <p:spPr>
          <a:xfrm>
            <a:off x="335360" y="1196752"/>
            <a:ext cx="11665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Estimation of costs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clean room </a:t>
            </a:r>
            <a:r>
              <a:rPr lang="en-US" b="1" dirty="0"/>
              <a:t>195-265 k€</a:t>
            </a:r>
          </a:p>
          <a:p>
            <a:r>
              <a:rPr lang="en-US" dirty="0"/>
              <a:t>on-going preparation of hiring a company for project management, to better define the clean room design and estimate more precisely the budget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scientific equipment: </a:t>
            </a:r>
            <a:r>
              <a:rPr lang="en-US" b="1" dirty="0"/>
              <a:t>570-620 k€</a:t>
            </a:r>
            <a:r>
              <a:rPr lang="en-US" dirty="0"/>
              <a:t> - recently re-evaluated by </a:t>
            </a:r>
            <a:r>
              <a:rPr lang="en-US" b="1" dirty="0">
                <a:solidFill>
                  <a:srgbClr val="FF0000"/>
                </a:solidFill>
              </a:rPr>
              <a:t>+50 k€ </a:t>
            </a:r>
            <a:r>
              <a:rPr lang="en-US" dirty="0"/>
              <a:t>due to vacuum chamber cost update after market consultation (PUMA)</a:t>
            </a:r>
          </a:p>
          <a:p>
            <a:r>
              <a:rPr lang="en-US" dirty="0"/>
              <a:t>	including </a:t>
            </a:r>
            <a:r>
              <a:rPr lang="en-US" dirty="0" err="1"/>
              <a:t>optomechanics</a:t>
            </a:r>
            <a:r>
              <a:rPr lang="en-US" dirty="0"/>
              <a:t> for scattered light measurement, as 1st experiment</a:t>
            </a:r>
          </a:p>
          <a:p>
            <a:endParaRPr lang="en-US" dirty="0"/>
          </a:p>
          <a:p>
            <a:r>
              <a:rPr lang="en-US" b="1" dirty="0"/>
              <a:t>Current resources: 425 k€ </a:t>
            </a:r>
            <a:r>
              <a:rPr lang="en-US" dirty="0"/>
              <a:t>(mainly for equipment)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140 k€ (</a:t>
            </a:r>
            <a:r>
              <a:rPr lang="en-US" dirty="0" err="1"/>
              <a:t>Labex</a:t>
            </a:r>
            <a:r>
              <a:rPr lang="en-US" dirty="0"/>
              <a:t> </a:t>
            </a:r>
            <a:r>
              <a:rPr lang="en-US" dirty="0" err="1"/>
              <a:t>Enigmass</a:t>
            </a:r>
            <a:r>
              <a:rPr lang="en-US" dirty="0"/>
              <a:t>: vacuum tank </a:t>
            </a:r>
            <a:r>
              <a:rPr lang="en-US" strike="sngStrike" dirty="0"/>
              <a:t>and bench mechanics</a:t>
            </a:r>
            <a:r>
              <a:rPr lang="en-US" dirty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225 k€ (ANR: suspension and </a:t>
            </a:r>
            <a:r>
              <a:rPr lang="en-US" dirty="0" err="1"/>
              <a:t>optomechanics</a:t>
            </a:r>
            <a:r>
              <a:rPr lang="en-US" dirty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60 k€ (LAPP: bench mechanics, 1st step of clean room project management)</a:t>
            </a:r>
          </a:p>
          <a:p>
            <a:endParaRPr lang="en-US" dirty="0"/>
          </a:p>
          <a:p>
            <a:r>
              <a:rPr lang="en-US" b="1" dirty="0"/>
              <a:t>Missing budget : 340 to 460 k€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180-250 </a:t>
            </a:r>
            <a:r>
              <a:rPr lang="en-US" dirty="0" err="1"/>
              <a:t>kEuros</a:t>
            </a:r>
            <a:r>
              <a:rPr lang="en-US" dirty="0"/>
              <a:t> for infrastructure (clean room) &gt; asking to IN2P3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160-210 </a:t>
            </a:r>
            <a:r>
              <a:rPr lang="en-US" dirty="0" err="1"/>
              <a:t>kEuros</a:t>
            </a:r>
            <a:r>
              <a:rPr lang="en-US" dirty="0"/>
              <a:t> for scientific equipment &gt; plan to ask to EGO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410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F74569-6B74-4113-8CCB-050F7696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05/03/2024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A7F5C8-F594-405B-BA54-99A654AC6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Worshop R&amp;D - Session 3: laser et banc suspendu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C9257E-0443-4BF0-8E33-AD395241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53B36-6922-402F-AFD4-EC54B4A28D2D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1825E82-E6F8-4316-B8F2-B69B7857A1D3}"/>
              </a:ext>
            </a:extLst>
          </p:cNvPr>
          <p:cNvSpPr txBox="1"/>
          <p:nvPr/>
        </p:nvSpPr>
        <p:spPr>
          <a:xfrm>
            <a:off x="479376" y="260648"/>
            <a:ext cx="1110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LAPP instrumental </a:t>
            </a:r>
            <a:r>
              <a:rPr lang="fr-FR" sz="3200" dirty="0" err="1"/>
              <a:t>activities</a:t>
            </a:r>
            <a:r>
              <a:rPr lang="fr-FR" sz="3200" dirty="0"/>
              <a:t> in </a:t>
            </a:r>
            <a:r>
              <a:rPr lang="fr-FR" sz="3200" dirty="0" err="1"/>
              <a:t>Virgo</a:t>
            </a:r>
            <a:r>
              <a:rPr lang="fr-FR" sz="3200" dirty="0"/>
              <a:t> and </a:t>
            </a:r>
            <a:r>
              <a:rPr lang="fr-FR" sz="3200" dirty="0" err="1"/>
              <a:t>towards</a:t>
            </a:r>
            <a:r>
              <a:rPr lang="fr-FR" sz="3200" dirty="0"/>
              <a:t> 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5C0DAE-D4D6-483C-BF39-D11AA53FE59A}"/>
              </a:ext>
            </a:extLst>
          </p:cNvPr>
          <p:cNvSpPr txBox="1"/>
          <p:nvPr/>
        </p:nvSpPr>
        <p:spPr>
          <a:xfrm>
            <a:off x="369166" y="1412776"/>
            <a:ext cx="11593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LAPP </a:t>
            </a:r>
            <a:r>
              <a:rPr lang="fr-FR" b="1" dirty="0" err="1"/>
              <a:t>involved</a:t>
            </a:r>
            <a:r>
              <a:rPr lang="fr-FR" b="1" dirty="0"/>
              <a:t> in design, construction, installation and commissioning of </a:t>
            </a:r>
            <a:r>
              <a:rPr lang="fr-FR" b="1" dirty="0" err="1"/>
              <a:t>Virgo</a:t>
            </a:r>
            <a:r>
              <a:rPr lang="fr-FR" b="1" dirty="0"/>
              <a:t>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Some</a:t>
            </a:r>
            <a:r>
              <a:rPr lang="fr-FR" b="1" dirty="0"/>
              <a:t> areas of </a:t>
            </a:r>
            <a:r>
              <a:rPr lang="fr-FR" b="1" dirty="0" err="1"/>
              <a:t>technical</a:t>
            </a:r>
            <a:r>
              <a:rPr lang="fr-FR" b="1" dirty="0"/>
              <a:t> expertise:</a:t>
            </a:r>
          </a:p>
          <a:p>
            <a:endParaRPr lang="fr-FR" b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FF0000"/>
                </a:solidFill>
              </a:rPr>
              <a:t>Optical </a:t>
            </a:r>
            <a:r>
              <a:rPr lang="fr-FR" b="1" dirty="0" err="1">
                <a:solidFill>
                  <a:srgbClr val="FF0000"/>
                </a:solidFill>
              </a:rPr>
              <a:t>benches</a:t>
            </a:r>
            <a:r>
              <a:rPr lang="fr-FR" b="1" dirty="0">
                <a:solidFill>
                  <a:srgbClr val="FF0000"/>
                </a:solidFill>
              </a:rPr>
              <a:t> and </a:t>
            </a:r>
            <a:r>
              <a:rPr lang="fr-FR" b="1" dirty="0" err="1">
                <a:solidFill>
                  <a:srgbClr val="FF0000"/>
                </a:solidFill>
              </a:rPr>
              <a:t>sensors</a:t>
            </a:r>
            <a:endParaRPr lang="fr-FR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FF0000"/>
                </a:solidFill>
              </a:rPr>
              <a:t>Output Mode Cleaner </a:t>
            </a:r>
            <a:r>
              <a:rPr lang="fr-FR" b="1" dirty="0" err="1">
                <a:solidFill>
                  <a:srgbClr val="FF0000"/>
                </a:solidFill>
              </a:rPr>
              <a:t>cavities</a:t>
            </a:r>
            <a:endParaRPr lang="fr-FR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FF0000"/>
                </a:solidFill>
              </a:rPr>
              <a:t>Photon </a:t>
            </a:r>
            <a:r>
              <a:rPr lang="fr-FR" b="1" dirty="0" err="1">
                <a:solidFill>
                  <a:srgbClr val="FF0000"/>
                </a:solidFill>
              </a:rPr>
              <a:t>calibrators</a:t>
            </a:r>
            <a:endParaRPr lang="fr-FR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b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33CC"/>
                </a:solidFill>
              </a:rPr>
              <a:t>Digital </a:t>
            </a:r>
            <a:r>
              <a:rPr lang="fr-FR" b="1" dirty="0" err="1">
                <a:solidFill>
                  <a:srgbClr val="0033CC"/>
                </a:solidFill>
              </a:rPr>
              <a:t>electronic</a:t>
            </a:r>
            <a:r>
              <a:rPr lang="fr-FR" b="1" dirty="0">
                <a:solidFill>
                  <a:srgbClr val="0033CC"/>
                </a:solidFill>
              </a:rPr>
              <a:t> and software for real time </a:t>
            </a:r>
            <a:r>
              <a:rPr lang="fr-FR" b="1" dirty="0" err="1">
                <a:solidFill>
                  <a:srgbClr val="0033CC"/>
                </a:solidFill>
              </a:rPr>
              <a:t>controls</a:t>
            </a:r>
            <a:endParaRPr lang="fr-FR" b="1" dirty="0">
              <a:solidFill>
                <a:srgbClr val="0033CC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b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33CC"/>
                </a:solidFill>
              </a:rPr>
              <a:t>Data Acquisition</a:t>
            </a:r>
          </a:p>
        </p:txBody>
      </p:sp>
    </p:spTree>
    <p:extLst>
      <p:ext uri="{BB962C8B-B14F-4D97-AF65-F5344CB8AC3E}">
        <p14:creationId xmlns:p14="http://schemas.microsoft.com/office/powerpoint/2010/main" val="169832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60F727-CB90-480C-8EE6-4083689FA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05/03/2024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98CB5F-CC04-4EBC-8067-BE577D3E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Worshop R&amp;D - Session 3: laser et banc suspendu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687F1-2428-4EC7-A621-DBB4C7C4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53B36-6922-402F-AFD4-EC54B4A28D2D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72AC02-6D2A-4C1F-A992-52ADDA9BAFB2}"/>
              </a:ext>
            </a:extLst>
          </p:cNvPr>
          <p:cNvSpPr txBox="1"/>
          <p:nvPr/>
        </p:nvSpPr>
        <p:spPr>
          <a:xfrm>
            <a:off x="479376" y="260648"/>
            <a:ext cx="1110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R&amp;D platform: an </a:t>
            </a:r>
            <a:r>
              <a:rPr lang="fr-FR" sz="3200" dirty="0" err="1"/>
              <a:t>optical</a:t>
            </a:r>
            <a:r>
              <a:rPr lang="fr-FR" sz="3200" dirty="0"/>
              <a:t> </a:t>
            </a:r>
            <a:r>
              <a:rPr lang="fr-FR" sz="3200" dirty="0" err="1"/>
              <a:t>bench</a:t>
            </a:r>
            <a:r>
              <a:rPr lang="fr-FR" sz="3200" dirty="0"/>
              <a:t> </a:t>
            </a:r>
            <a:r>
              <a:rPr lang="fr-FR" sz="3200" dirty="0" err="1"/>
              <a:t>suspended</a:t>
            </a:r>
            <a:r>
              <a:rPr lang="fr-FR" sz="3200" dirty="0"/>
              <a:t> </a:t>
            </a:r>
            <a:r>
              <a:rPr lang="fr-FR" sz="3200" dirty="0" err="1"/>
              <a:t>under</a:t>
            </a:r>
            <a:r>
              <a:rPr lang="fr-FR" sz="3200" dirty="0"/>
              <a:t> vacuum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E29DF5-2DF5-4775-B985-E2AB9B86D41B}"/>
              </a:ext>
            </a:extLst>
          </p:cNvPr>
          <p:cNvSpPr/>
          <p:nvPr/>
        </p:nvSpPr>
        <p:spPr>
          <a:xfrm>
            <a:off x="393576" y="1124744"/>
            <a:ext cx="11103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Install at LAPP an optical bench suspended under vacuum</a:t>
            </a:r>
          </a:p>
          <a:p>
            <a:r>
              <a:rPr lang="en-US" sz="2000" dirty="0"/>
              <a:t>for developments and tests in optics, mechanics and electronics of the next decade</a:t>
            </a:r>
            <a:endParaRPr lang="fr-FR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1A0E1B-9240-4A6B-A349-949314C2485F}"/>
              </a:ext>
            </a:extLst>
          </p:cNvPr>
          <p:cNvSpPr/>
          <p:nvPr/>
        </p:nvSpPr>
        <p:spPr>
          <a:xfrm>
            <a:off x="263352" y="5644883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7 </a:t>
            </a:r>
            <a:r>
              <a:rPr lang="fr-FR" dirty="0" err="1"/>
              <a:t>benches</a:t>
            </a:r>
            <a:r>
              <a:rPr lang="fr-FR" dirty="0"/>
              <a:t> </a:t>
            </a:r>
            <a:r>
              <a:rPr lang="fr-FR" dirty="0" err="1"/>
              <a:t>installed</a:t>
            </a:r>
            <a:r>
              <a:rPr lang="fr-FR" dirty="0"/>
              <a:t> at </a:t>
            </a:r>
            <a:r>
              <a:rPr lang="fr-FR" dirty="0" err="1"/>
              <a:t>Virgo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2015 and 2021, in </a:t>
            </a:r>
            <a:r>
              <a:rPr lang="fr-FR" dirty="0" err="1"/>
              <a:t>operation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Optical </a:t>
            </a:r>
            <a:r>
              <a:rPr lang="fr-FR" dirty="0" err="1"/>
              <a:t>bench</a:t>
            </a:r>
            <a:r>
              <a:rPr lang="fr-FR" dirty="0"/>
              <a:t> </a:t>
            </a:r>
            <a:r>
              <a:rPr lang="fr-FR" dirty="0" err="1"/>
              <a:t>including</a:t>
            </a:r>
            <a:r>
              <a:rPr lang="fr-FR" dirty="0"/>
              <a:t> on-</a:t>
            </a:r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electronics</a:t>
            </a:r>
            <a:r>
              <a:rPr lang="fr-FR" dirty="0"/>
              <a:t> </a:t>
            </a:r>
            <a:r>
              <a:rPr lang="fr-FR" dirty="0" err="1"/>
              <a:t>inside</a:t>
            </a:r>
            <a:r>
              <a:rPr lang="fr-FR" dirty="0"/>
              <a:t> a air-</a:t>
            </a:r>
            <a:r>
              <a:rPr lang="fr-FR" dirty="0" err="1"/>
              <a:t>tight</a:t>
            </a:r>
            <a:r>
              <a:rPr lang="fr-FR" dirty="0"/>
              <a:t> container.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BC6782-0ABA-4A32-BADE-49E07035A965}"/>
              </a:ext>
            </a:extLst>
          </p:cNvPr>
          <p:cNvSpPr/>
          <p:nvPr/>
        </p:nvSpPr>
        <p:spPr>
          <a:xfrm>
            <a:off x="8040216" y="5391830"/>
            <a:ext cx="3706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Need a new clean room at</a:t>
            </a:r>
          </a:p>
          <a:p>
            <a:r>
              <a:rPr lang="fr-FR" dirty="0"/>
              <a:t>LAPP/Université Savoie Mont-Blanc</a:t>
            </a:r>
          </a:p>
          <a:p>
            <a:r>
              <a:rPr lang="en-US" dirty="0"/>
              <a:t>to host the new system.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2688E93-43E5-4873-A3B2-DE0BD4FAB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r="20580"/>
          <a:stretch/>
        </p:blipFill>
        <p:spPr>
          <a:xfrm>
            <a:off x="7536160" y="1844824"/>
            <a:ext cx="4608512" cy="3574753"/>
          </a:xfrm>
          <a:prstGeom prst="rect">
            <a:avLst/>
          </a:prstGeom>
        </p:spPr>
      </p:pic>
      <p:pic>
        <p:nvPicPr>
          <p:cNvPr id="11" name="Picture 4" descr="E:\ROMAIN\Sauvegarde\PHOTOS_CNRS\CNRS_281\CNRS_20160008_0029.jpg">
            <a:extLst>
              <a:ext uri="{FF2B5EF4-FFF2-40B4-BE49-F238E27FC236}">
                <a16:creationId xmlns:a16="http://schemas.microsoft.com/office/drawing/2014/main" id="{EF8398D1-1E04-49E1-B2DA-3974808A2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892143"/>
            <a:ext cx="2478099" cy="372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8C65D17-5760-4628-ABC5-451EE6467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767" y="1892143"/>
            <a:ext cx="3251416" cy="35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2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DF5F5C-9D07-4DDC-972F-E3C8956A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05/03/2024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27F83E-AB0D-4F17-A11D-188E86ED5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Worshop R&amp;D - Session 3: laser et banc suspendu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FBDC69-BD10-4B83-9563-79E8CBC6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53B36-6922-402F-AFD4-EC54B4A28D2D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E258BF-5C33-4140-8583-0388CEEB6623}"/>
              </a:ext>
            </a:extLst>
          </p:cNvPr>
          <p:cNvSpPr txBox="1"/>
          <p:nvPr/>
        </p:nvSpPr>
        <p:spPr>
          <a:xfrm>
            <a:off x="479376" y="260648"/>
            <a:ext cx="1110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R&amp;D platform: main objectives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001BC9-5740-4991-A9D5-6BD43126C67A}"/>
              </a:ext>
            </a:extLst>
          </p:cNvPr>
          <p:cNvSpPr/>
          <p:nvPr/>
        </p:nvSpPr>
        <p:spPr>
          <a:xfrm>
            <a:off x="407368" y="1271657"/>
            <a:ext cx="115932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Precise measurements of back-scattered light </a:t>
            </a:r>
            <a:r>
              <a:rPr lang="en-US" dirty="0"/>
              <a:t>(budget from ANR, March 2023→ March 2026)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Development and tests of new optical cavities for “Output Mode Cleaner”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Design and test a </a:t>
            </a:r>
            <a:r>
              <a:rPr lang="en-US" b="1" dirty="0" err="1"/>
              <a:t>Sagnac</a:t>
            </a:r>
            <a:r>
              <a:rPr lang="en-US" b="1" dirty="0"/>
              <a:t> interferometer as a bench tilt sensing</a:t>
            </a:r>
          </a:p>
          <a:p>
            <a:r>
              <a:rPr lang="en-US" dirty="0"/>
              <a:t>	</a:t>
            </a:r>
            <a:r>
              <a:rPr lang="en-US" sz="1600" dirty="0"/>
              <a:t>→ to improve suspension controls: reduction of tilt-translation couplings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Measurements of thermal noise from coatings of interferometer mirrors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CC"/>
                </a:solidFill>
              </a:rPr>
              <a:t>Tests and integration of new electronics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CC"/>
                </a:solidFill>
              </a:rPr>
              <a:t>move the digital processing out of the vacuum tank → less thermal dissipation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CC"/>
                </a:solidFill>
              </a:rPr>
              <a:t>distribution of electrical power without contact → better seismic isolation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33CC"/>
                </a:solidFill>
              </a:rPr>
              <a:t>characterization of low noise photodiode preamplifiers in quiet environment</a:t>
            </a:r>
          </a:p>
          <a:p>
            <a:pPr lvl="1"/>
            <a:endParaRPr lang="en-US" sz="1600" dirty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Tests and integration of new mechanical designs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improve bench local controls in position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improve thermal dissipation from the bench to outside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improve the cleanliness</a:t>
            </a:r>
            <a:endParaRPr lang="fr-F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990E4-EA2C-4CD5-A3F8-D2A4E0C9EC0D}"/>
              </a:ext>
            </a:extLst>
          </p:cNvPr>
          <p:cNvSpPr/>
          <p:nvPr/>
        </p:nvSpPr>
        <p:spPr>
          <a:xfrm>
            <a:off x="263352" y="1196752"/>
            <a:ext cx="9433048" cy="24482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846839-25AA-4065-ABB4-62391F53AF7B}"/>
              </a:ext>
            </a:extLst>
          </p:cNvPr>
          <p:cNvSpPr txBox="1"/>
          <p:nvPr/>
        </p:nvSpPr>
        <p:spPr>
          <a:xfrm>
            <a:off x="9807220" y="2190339"/>
            <a:ext cx="2135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R&amp;D in </a:t>
            </a:r>
            <a:r>
              <a:rPr lang="fr-FR" b="1" dirty="0" err="1">
                <a:solidFill>
                  <a:srgbClr val="FF0000"/>
                </a:solidFill>
              </a:rPr>
              <a:t>optics</a:t>
            </a:r>
            <a:r>
              <a:rPr lang="fr-FR" b="1" dirty="0">
                <a:solidFill>
                  <a:srgbClr val="FF0000"/>
                </a:solidFill>
              </a:rPr>
              <a:t>:</a:t>
            </a:r>
          </a:p>
          <a:p>
            <a:r>
              <a:rPr lang="fr-FR" b="1" dirty="0">
                <a:solidFill>
                  <a:srgbClr val="FF0000"/>
                </a:solidFill>
              </a:rPr>
              <a:t>the focus of </a:t>
            </a:r>
            <a:r>
              <a:rPr lang="fr-FR" b="1" dirty="0" err="1">
                <a:solidFill>
                  <a:srgbClr val="FF0000"/>
                </a:solidFill>
              </a:rPr>
              <a:t>this</a:t>
            </a:r>
            <a:r>
              <a:rPr lang="fr-FR" b="1" dirty="0">
                <a:solidFill>
                  <a:srgbClr val="FF0000"/>
                </a:solidFill>
              </a:rPr>
              <a:t> talk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1BD4AE-708E-459E-8D65-F8216177E80C}"/>
              </a:ext>
            </a:extLst>
          </p:cNvPr>
          <p:cNvSpPr/>
          <p:nvPr/>
        </p:nvSpPr>
        <p:spPr>
          <a:xfrm>
            <a:off x="7945217" y="3964430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/>
              <a:t>See</a:t>
            </a:r>
            <a:r>
              <a:rPr lang="fr-FR" sz="1600" dirty="0"/>
              <a:t> talk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b="1" dirty="0"/>
              <a:t>F. Frappez, N. Letendre </a:t>
            </a:r>
            <a:r>
              <a:rPr lang="fr-FR" sz="1600" dirty="0" err="1"/>
              <a:t>given</a:t>
            </a:r>
            <a:r>
              <a:rPr lang="fr-FR" sz="1600" dirty="0"/>
              <a:t> in session 5 </a:t>
            </a:r>
            <a:r>
              <a:rPr lang="fr-FR" sz="1600" b="1" dirty="0"/>
              <a:t>« électronique et </a:t>
            </a:r>
            <a:r>
              <a:rPr lang="fr-FR" sz="1600" b="1" dirty="0" err="1"/>
              <a:t>computing</a:t>
            </a:r>
            <a:r>
              <a:rPr lang="fr-FR" sz="1600" b="1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69991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63B6B0-BBE6-45D0-AB48-6A3A2F3D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05/03/2024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35824B-5799-491C-92AF-973EA95F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Worshop R&amp;D - Session 3: laser et banc suspendu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E54B87-5E1F-4AFA-86BE-82AF9860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53B36-6922-402F-AFD4-EC54B4A28D2D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69A8D5-12BC-4233-B2E7-A64A6DC118FF}"/>
              </a:ext>
            </a:extLst>
          </p:cNvPr>
          <p:cNvSpPr txBox="1"/>
          <p:nvPr/>
        </p:nvSpPr>
        <p:spPr>
          <a:xfrm>
            <a:off x="479376" y="260648"/>
            <a:ext cx="1110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Precise</a:t>
            </a:r>
            <a:r>
              <a:rPr lang="fr-FR" sz="3200" dirty="0"/>
              <a:t> </a:t>
            </a:r>
            <a:r>
              <a:rPr lang="fr-FR" sz="3200" dirty="0" err="1"/>
              <a:t>measurements</a:t>
            </a:r>
            <a:r>
              <a:rPr lang="fr-FR" sz="3200" dirty="0"/>
              <a:t> of back </a:t>
            </a:r>
            <a:r>
              <a:rPr lang="fr-FR" sz="3200" dirty="0" err="1"/>
              <a:t>scattered</a:t>
            </a:r>
            <a:r>
              <a:rPr lang="fr-FR" sz="3200" dirty="0"/>
              <a:t> light: main motivations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073D6-8E6A-4E66-9995-8826872EB687}"/>
              </a:ext>
            </a:extLst>
          </p:cNvPr>
          <p:cNvSpPr/>
          <p:nvPr/>
        </p:nvSpPr>
        <p:spPr>
          <a:xfrm>
            <a:off x="-312712" y="1110803"/>
            <a:ext cx="125047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Sensitivity of gravitational wave detectors limited by scattered light noise (despite lots of efforts already made to mitigate it)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Biggest impact at low frequency (few Hertz – few tens of Hertz) → will be come even more critical for 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At higher frequencies, around mechanical resonances of bench parts</a:t>
            </a:r>
          </a:p>
          <a:p>
            <a:pPr lvl="2"/>
            <a:r>
              <a:rPr lang="en-US" sz="1600" b="1" dirty="0"/>
              <a:t>→ Need precise measurements of scattered light to characterize components installed on the GW detectors</a:t>
            </a:r>
          </a:p>
          <a:p>
            <a:pPr lvl="2"/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Light scattered at small angles is the dominant contribution in kilometer long optical cavities, but it is hard to measure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Evidences for </a:t>
            </a:r>
            <a:r>
              <a:rPr lang="fr-FR" dirty="0"/>
              <a:t>light </a:t>
            </a:r>
            <a:r>
              <a:rPr lang="fr-FR" dirty="0" err="1"/>
              <a:t>undergoing</a:t>
            </a:r>
            <a:r>
              <a:rPr lang="fr-FR" dirty="0"/>
              <a:t> multiple </a:t>
            </a:r>
            <a:r>
              <a:rPr lang="fr-FR" dirty="0" err="1"/>
              <a:t>scattering</a:t>
            </a:r>
            <a:r>
              <a:rPr lang="fr-FR" dirty="0"/>
              <a:t>:</a:t>
            </a:r>
          </a:p>
          <a:p>
            <a:pPr lvl="1"/>
            <a:r>
              <a:rPr lang="fr-FR" sz="1600" dirty="0"/>
              <a:t>	→ </a:t>
            </a:r>
            <a:r>
              <a:rPr lang="fr-FR" sz="1600" dirty="0" err="1"/>
              <a:t>ultimately</a:t>
            </a:r>
            <a:r>
              <a:rPr lang="fr-FR" sz="1600" dirty="0"/>
              <a:t> the </a:t>
            </a:r>
            <a:r>
              <a:rPr lang="fr-FR" sz="1600" dirty="0" err="1"/>
              <a:t>most</a:t>
            </a:r>
            <a:r>
              <a:rPr lang="fr-FR" sz="1600" dirty="0"/>
              <a:t> </a:t>
            </a:r>
            <a:r>
              <a:rPr lang="fr-FR" sz="1600" dirty="0" err="1"/>
              <a:t>challenging</a:t>
            </a:r>
            <a:r>
              <a:rPr lang="fr-FR" sz="1600" dirty="0"/>
              <a:t>, as </a:t>
            </a:r>
            <a:r>
              <a:rPr lang="fr-FR" sz="1600" dirty="0" err="1"/>
              <a:t>it</a:t>
            </a:r>
            <a:r>
              <a:rPr lang="fr-FR" sz="1600" dirty="0"/>
              <a:t> can bypass the </a:t>
            </a:r>
            <a:r>
              <a:rPr lang="fr-FR" sz="1600" dirty="0" err="1"/>
              <a:t>seismic</a:t>
            </a:r>
            <a:r>
              <a:rPr lang="fr-FR" sz="1600" dirty="0"/>
              <a:t> isolation</a:t>
            </a:r>
          </a:p>
          <a:p>
            <a:pPr lvl="1"/>
            <a:r>
              <a:rPr lang="fr-FR" sz="1600" dirty="0"/>
              <a:t>	→ </a:t>
            </a:r>
            <a:r>
              <a:rPr lang="fr-FR" sz="1600" dirty="0" err="1"/>
              <a:t>coupling</a:t>
            </a:r>
            <a:r>
              <a:rPr lang="fr-FR" sz="1600" dirty="0"/>
              <a:t> </a:t>
            </a:r>
            <a:r>
              <a:rPr lang="fr-FR" sz="1600" dirty="0" err="1"/>
              <a:t>mechanism</a:t>
            </a:r>
            <a:r>
              <a:rPr lang="fr-FR" sz="1600" dirty="0"/>
              <a:t> </a:t>
            </a:r>
            <a:r>
              <a:rPr lang="fr-FR" sz="1600" dirty="0" err="1"/>
              <a:t>needs</a:t>
            </a:r>
            <a:r>
              <a:rPr lang="fr-FR" sz="1600" dirty="0"/>
              <a:t> to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better</a:t>
            </a:r>
            <a:r>
              <a:rPr lang="fr-FR" sz="1600" dirty="0"/>
              <a:t> </a:t>
            </a:r>
            <a:r>
              <a:rPr lang="fr-FR" sz="1600" dirty="0" err="1"/>
              <a:t>studied</a:t>
            </a:r>
            <a:endParaRPr lang="en-US" sz="16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0FA1156-D49D-46A3-9064-20D96EA4F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3502386"/>
            <a:ext cx="4429824" cy="331099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07FB21B-F220-41EF-B048-4221D61D01D8}"/>
              </a:ext>
            </a:extLst>
          </p:cNvPr>
          <p:cNvSpPr txBox="1"/>
          <p:nvPr/>
        </p:nvSpPr>
        <p:spPr>
          <a:xfrm>
            <a:off x="0" y="3692807"/>
            <a:ext cx="39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Excitation </a:t>
            </a:r>
            <a:r>
              <a:rPr lang="fr-FR" b="1" dirty="0" err="1">
                <a:solidFill>
                  <a:srgbClr val="FF0000"/>
                </a:solidFill>
              </a:rPr>
              <a:t>applied</a:t>
            </a:r>
            <a:r>
              <a:rPr lang="fr-FR" b="1" dirty="0">
                <a:solidFill>
                  <a:srgbClr val="FF0000"/>
                </a:solidFill>
              </a:rPr>
              <a:t> to the </a:t>
            </a:r>
            <a:r>
              <a:rPr lang="fr-FR" b="1" dirty="0" err="1">
                <a:solidFill>
                  <a:srgbClr val="FF0000"/>
                </a:solidFill>
              </a:rPr>
              <a:t>bench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F927BB-915E-4769-910F-61187CF82D6B}"/>
              </a:ext>
            </a:extLst>
          </p:cNvPr>
          <p:cNvSpPr txBox="1"/>
          <p:nvPr/>
        </p:nvSpPr>
        <p:spPr>
          <a:xfrm>
            <a:off x="2765522" y="4181931"/>
            <a:ext cx="1746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/>
              <a:t>Scattered</a:t>
            </a:r>
            <a:r>
              <a:rPr lang="fr-FR" sz="1400" b="1" dirty="0"/>
              <a:t> light </a:t>
            </a:r>
            <a:r>
              <a:rPr lang="fr-FR" sz="1400" b="1" dirty="0" err="1"/>
              <a:t>that</a:t>
            </a:r>
            <a:r>
              <a:rPr lang="fr-FR" sz="1400" b="1" dirty="0"/>
              <a:t> </a:t>
            </a:r>
            <a:r>
              <a:rPr lang="fr-FR" sz="1400" b="1" dirty="0" err="1"/>
              <a:t>sees</a:t>
            </a:r>
            <a:r>
              <a:rPr lang="fr-FR" sz="1400" b="1" dirty="0"/>
              <a:t> the </a:t>
            </a:r>
            <a:r>
              <a:rPr lang="fr-FR" sz="1400" b="1" dirty="0" err="1"/>
              <a:t>bench</a:t>
            </a:r>
            <a:r>
              <a:rPr lang="fr-FR" sz="1400" b="1" dirty="0"/>
              <a:t> motion </a:t>
            </a:r>
            <a:r>
              <a:rPr lang="fr-FR" sz="1400" b="1" dirty="0" err="1"/>
              <a:t>twice</a:t>
            </a:r>
            <a:endParaRPr lang="fr-FR" sz="1400" b="1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9B04BC1-4798-4F5F-B6A3-8F19572EBFC4}"/>
              </a:ext>
            </a:extLst>
          </p:cNvPr>
          <p:cNvCxnSpPr>
            <a:cxnSpLocks/>
          </p:cNvCxnSpPr>
          <p:nvPr/>
        </p:nvCxnSpPr>
        <p:spPr>
          <a:xfrm flipH="1">
            <a:off x="2999656" y="4920595"/>
            <a:ext cx="144016" cy="1056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11FB7B5-2DCE-4DD0-A59C-1859E8AC16EF}"/>
              </a:ext>
            </a:extLst>
          </p:cNvPr>
          <p:cNvGrpSpPr/>
          <p:nvPr/>
        </p:nvGrpSpPr>
        <p:grpSpPr>
          <a:xfrm>
            <a:off x="6727343" y="3237355"/>
            <a:ext cx="5380385" cy="3432006"/>
            <a:chOff x="7104112" y="3477685"/>
            <a:chExt cx="5003616" cy="3191675"/>
          </a:xfrm>
        </p:grpSpPr>
        <p:pic>
          <p:nvPicPr>
            <p:cNvPr id="1026" name="Picture 2" descr="https://lh7-us.googleusercontent.com/vXvYFD5iokGm8vCKSr3xyahj47CWI7CFmsdaHJLm90I1nJsXnWEC4J0--LJAvpFsu6Opd0TWk4gnhV1UcXmvLm13pdIkqArjJby8A6sIPqglYgtgwgMxAUBApE1rgMSRgE4ZqUo-TnmxKxNEGRHmpA">
              <a:extLst>
                <a:ext uri="{FF2B5EF4-FFF2-40B4-BE49-F238E27FC236}">
                  <a16:creationId xmlns:a16="http://schemas.microsoft.com/office/drawing/2014/main" id="{66A242FE-4B05-4879-9DB2-E839F2CD5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112" y="3477685"/>
              <a:ext cx="5003616" cy="319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1F92DF6-FC1F-4329-AC8B-79AF47E3EE67}"/>
                </a:ext>
              </a:extLst>
            </p:cNvPr>
            <p:cNvSpPr txBox="1"/>
            <p:nvPr/>
          </p:nvSpPr>
          <p:spPr>
            <a:xfrm>
              <a:off x="8898906" y="4138969"/>
              <a:ext cx="27363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>
                  <a:solidFill>
                    <a:srgbClr val="FF0000"/>
                  </a:solidFill>
                </a:rPr>
                <a:t>Projected</a:t>
              </a:r>
              <a:r>
                <a:rPr lang="fr-FR" sz="1400" b="1" dirty="0">
                  <a:solidFill>
                    <a:srgbClr val="FF0000"/>
                  </a:solidFill>
                </a:rPr>
                <a:t> </a:t>
              </a:r>
              <a:r>
                <a:rPr lang="fr-FR" sz="1400" b="1" dirty="0" err="1">
                  <a:solidFill>
                    <a:srgbClr val="FF0000"/>
                  </a:solidFill>
                </a:rPr>
                <a:t>scattered</a:t>
              </a:r>
              <a:r>
                <a:rPr lang="fr-FR" sz="1400" b="1" dirty="0">
                  <a:solidFill>
                    <a:srgbClr val="FF0000"/>
                  </a:solidFill>
                </a:rPr>
                <a:t> light noise </a:t>
              </a:r>
              <a:r>
                <a:rPr lang="fr-FR" sz="1400" b="1" dirty="0" err="1">
                  <a:solidFill>
                    <a:srgbClr val="FF0000"/>
                  </a:solidFill>
                </a:rPr>
                <a:t>from</a:t>
              </a:r>
              <a:r>
                <a:rPr lang="fr-FR" sz="1400" b="1" dirty="0">
                  <a:solidFill>
                    <a:srgbClr val="FF0000"/>
                  </a:solidFill>
                </a:rPr>
                <a:t> </a:t>
              </a:r>
              <a:r>
                <a:rPr lang="fr-FR" sz="1400" b="1" dirty="0" err="1">
                  <a:solidFill>
                    <a:srgbClr val="FF0000"/>
                  </a:solidFill>
                </a:rPr>
                <a:t>Virgo</a:t>
              </a:r>
              <a:r>
                <a:rPr lang="fr-FR" sz="1400" b="1" dirty="0">
                  <a:solidFill>
                    <a:srgbClr val="FF0000"/>
                  </a:solidFill>
                </a:rPr>
                <a:t> end </a:t>
              </a:r>
              <a:r>
                <a:rPr lang="fr-FR" sz="1400" b="1" dirty="0" err="1">
                  <a:solidFill>
                    <a:srgbClr val="FF0000"/>
                  </a:solidFill>
                </a:rPr>
                <a:t>bench</a:t>
              </a:r>
              <a:r>
                <a:rPr lang="fr-FR" sz="1400" b="1" dirty="0">
                  <a:solidFill>
                    <a:srgbClr val="FF0000"/>
                  </a:solidFill>
                </a:rPr>
                <a:t> </a:t>
              </a:r>
              <a:r>
                <a:rPr lang="fr-FR" sz="1400" b="1" dirty="0" err="1">
                  <a:solidFill>
                    <a:srgbClr val="FF0000"/>
                  </a:solidFill>
                </a:rPr>
                <a:t>compared</a:t>
              </a:r>
              <a:r>
                <a:rPr lang="fr-FR" sz="1400" b="1" dirty="0">
                  <a:solidFill>
                    <a:srgbClr val="FF0000"/>
                  </a:solidFill>
                </a:rPr>
                <a:t> to O5 </a:t>
              </a:r>
              <a:r>
                <a:rPr lang="fr-FR" sz="1400" b="1" dirty="0" err="1">
                  <a:solidFill>
                    <a:srgbClr val="FF0000"/>
                  </a:solidFill>
                </a:rPr>
                <a:t>sensitivity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F0DD80C7-0857-480B-B9BD-5F5BC2021F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4875" y="4801823"/>
              <a:ext cx="926847" cy="73709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839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63B6B0-BBE6-45D0-AB48-6A3A2F3D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05/03/2024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35824B-5799-491C-92AF-973EA95F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Worshop R&amp;D - Session 3: laser et banc suspendu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E54B87-5E1F-4AFA-86BE-82AF9860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53B36-6922-402F-AFD4-EC54B4A28D2D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69A8D5-12BC-4233-B2E7-A64A6DC118FF}"/>
              </a:ext>
            </a:extLst>
          </p:cNvPr>
          <p:cNvSpPr txBox="1"/>
          <p:nvPr/>
        </p:nvSpPr>
        <p:spPr>
          <a:xfrm>
            <a:off x="105544" y="260648"/>
            <a:ext cx="1203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Precise</a:t>
            </a:r>
            <a:r>
              <a:rPr lang="fr-FR" sz="3200" dirty="0"/>
              <a:t> </a:t>
            </a:r>
            <a:r>
              <a:rPr lang="fr-FR" sz="3200" dirty="0" err="1"/>
              <a:t>measurements</a:t>
            </a:r>
            <a:r>
              <a:rPr lang="fr-FR" sz="3200" dirty="0"/>
              <a:t> of back </a:t>
            </a:r>
            <a:r>
              <a:rPr lang="fr-FR" sz="3200" dirty="0" err="1"/>
              <a:t>scattered</a:t>
            </a:r>
            <a:r>
              <a:rPr lang="fr-FR" sz="3200" dirty="0"/>
              <a:t> light </a:t>
            </a:r>
            <a:r>
              <a:rPr lang="fr-FR" sz="3200" dirty="0" err="1"/>
              <a:t>with</a:t>
            </a:r>
            <a:r>
              <a:rPr lang="fr-FR" sz="3200" dirty="0"/>
              <a:t> back </a:t>
            </a:r>
            <a:r>
              <a:rPr lang="fr-FR" sz="3200" dirty="0" err="1"/>
              <a:t>scatter</a:t>
            </a:r>
            <a:r>
              <a:rPr lang="fr-FR" sz="3200" dirty="0"/>
              <a:t> </a:t>
            </a:r>
            <a:r>
              <a:rPr lang="fr-FR" sz="3200" dirty="0" err="1"/>
              <a:t>meter</a:t>
            </a:r>
            <a:endParaRPr lang="fr-FR" sz="3200" dirty="0"/>
          </a:p>
        </p:txBody>
      </p:sp>
      <p:pic>
        <p:nvPicPr>
          <p:cNvPr id="6" name="Image1">
            <a:extLst>
              <a:ext uri="{FF2B5EF4-FFF2-40B4-BE49-F238E27FC236}">
                <a16:creationId xmlns:a16="http://schemas.microsoft.com/office/drawing/2014/main" id="{60A54C75-AC02-47AE-B68E-7021B2727646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79376" y="2196706"/>
            <a:ext cx="5257289" cy="3680566"/>
          </a:xfrm>
          <a:prstGeom prst="rect">
            <a:avLst/>
          </a:prstGeom>
        </p:spPr>
      </p:pic>
      <p:pic>
        <p:nvPicPr>
          <p:cNvPr id="7" name="Image2">
            <a:extLst>
              <a:ext uri="{FF2B5EF4-FFF2-40B4-BE49-F238E27FC236}">
                <a16:creationId xmlns:a16="http://schemas.microsoft.com/office/drawing/2014/main" id="{F0D67303-C6DA-42FD-B49E-256CA38D1638}"/>
              </a:ext>
            </a:extLst>
          </p:cNvPr>
          <p:cNvPicPr/>
          <p:nvPr/>
        </p:nvPicPr>
        <p:blipFill rotWithShape="1">
          <a:blip r:embed="rId3">
            <a:lum/>
            <a:alphaModFix/>
          </a:blip>
          <a:srcRect r="4740"/>
          <a:stretch/>
        </p:blipFill>
        <p:spPr>
          <a:xfrm>
            <a:off x="6355413" y="1745515"/>
            <a:ext cx="5789259" cy="419614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39CEEF-73D5-47EF-969D-55D510417B7F}"/>
              </a:ext>
            </a:extLst>
          </p:cNvPr>
          <p:cNvSpPr/>
          <p:nvPr/>
        </p:nvSpPr>
        <p:spPr>
          <a:xfrm>
            <a:off x="-312712" y="1198493"/>
            <a:ext cx="12504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Back scatter meter prototype already developed and tested on a non-isolated bench</a:t>
            </a:r>
          </a:p>
          <a:p>
            <a:pPr lvl="2"/>
            <a:r>
              <a:rPr lang="en-US" dirty="0"/>
              <a:t>→ </a:t>
            </a:r>
            <a:r>
              <a:rPr lang="fr-FR" dirty="0" err="1"/>
              <a:t>achieved</a:t>
            </a:r>
            <a:r>
              <a:rPr lang="fr-FR" dirty="0"/>
              <a:t> a </a:t>
            </a:r>
            <a:r>
              <a:rPr lang="fr-FR" dirty="0" err="1"/>
              <a:t>sensitivity</a:t>
            </a:r>
            <a:r>
              <a:rPr lang="fr-FR" dirty="0"/>
              <a:t> </a:t>
            </a:r>
            <a:r>
              <a:rPr lang="en-US" dirty="0"/>
              <a:t>to recoupled back scattered light f</a:t>
            </a:r>
            <a:r>
              <a:rPr lang="en-US" sz="800" dirty="0"/>
              <a:t>sc</a:t>
            </a:r>
            <a:r>
              <a:rPr lang="en-US" dirty="0"/>
              <a:t>~10</a:t>
            </a:r>
            <a:r>
              <a:rPr lang="en-US" baseline="30000" dirty="0"/>
              <a:t>-14</a:t>
            </a:r>
            <a:r>
              <a:rPr lang="en-US" sz="800" dirty="0"/>
              <a:t>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DEF972-D4C4-42B5-9E56-26D66E8820CD}"/>
              </a:ext>
            </a:extLst>
          </p:cNvPr>
          <p:cNvSpPr/>
          <p:nvPr/>
        </p:nvSpPr>
        <p:spPr>
          <a:xfrm>
            <a:off x="3007564" y="5816521"/>
            <a:ext cx="518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M. </a:t>
            </a:r>
            <a:r>
              <a:rPr lang="fr-FR" b="1" dirty="0" err="1"/>
              <a:t>Was</a:t>
            </a:r>
            <a:r>
              <a:rPr lang="fr-FR" b="1" dirty="0"/>
              <a:t>, E. </a:t>
            </a:r>
            <a:r>
              <a:rPr lang="fr-FR" b="1" dirty="0" err="1"/>
              <a:t>Polini</a:t>
            </a:r>
            <a:r>
              <a:rPr lang="fr-FR" b="1" dirty="0"/>
              <a:t>, </a:t>
            </a:r>
            <a:r>
              <a:rPr lang="fr-FR" b="1" dirty="0" err="1"/>
              <a:t>Opt</a:t>
            </a:r>
            <a:r>
              <a:rPr lang="fr-FR" b="1" dirty="0"/>
              <a:t>. </a:t>
            </a:r>
            <a:r>
              <a:rPr lang="fr-FR" b="1" dirty="0" err="1"/>
              <a:t>Lett</a:t>
            </a:r>
            <a:r>
              <a:rPr lang="fr-FR" b="1" dirty="0"/>
              <a:t>. 47(9), 2334-2337 (2022) </a:t>
            </a:r>
          </a:p>
        </p:txBody>
      </p:sp>
    </p:spTree>
    <p:extLst>
      <p:ext uri="{BB962C8B-B14F-4D97-AF65-F5344CB8AC3E}">
        <p14:creationId xmlns:p14="http://schemas.microsoft.com/office/powerpoint/2010/main" val="378200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63B6B0-BBE6-45D0-AB48-6A3A2F3D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05/03/2024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35824B-5799-491C-92AF-973EA95F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Worshop R&amp;D - Session 3: laser et banc suspendu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E54B87-5E1F-4AFA-86BE-82AF9860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53B36-6922-402F-AFD4-EC54B4A28D2D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69A8D5-12BC-4233-B2E7-A64A6DC118FF}"/>
              </a:ext>
            </a:extLst>
          </p:cNvPr>
          <p:cNvSpPr txBox="1"/>
          <p:nvPr/>
        </p:nvSpPr>
        <p:spPr>
          <a:xfrm>
            <a:off x="-168696" y="260648"/>
            <a:ext cx="1252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Precise</a:t>
            </a:r>
            <a:r>
              <a:rPr lang="fr-FR" sz="3200" dirty="0"/>
              <a:t> </a:t>
            </a:r>
            <a:r>
              <a:rPr lang="fr-FR" sz="3200" dirty="0" err="1"/>
              <a:t>measurements</a:t>
            </a:r>
            <a:r>
              <a:rPr lang="fr-FR" sz="3200" dirty="0"/>
              <a:t> of back </a:t>
            </a:r>
            <a:r>
              <a:rPr lang="fr-FR" sz="3200" dirty="0" err="1"/>
              <a:t>scattered</a:t>
            </a:r>
            <a:r>
              <a:rPr lang="fr-FR" sz="3200" dirty="0"/>
              <a:t> light: </a:t>
            </a:r>
            <a:r>
              <a:rPr lang="fr-FR" sz="3200" dirty="0" err="1"/>
              <a:t>next</a:t>
            </a:r>
            <a:r>
              <a:rPr lang="fr-FR" sz="3200" dirty="0"/>
              <a:t> </a:t>
            </a:r>
            <a:r>
              <a:rPr lang="fr-FR" sz="3200" dirty="0" err="1"/>
              <a:t>steps</a:t>
            </a:r>
            <a:r>
              <a:rPr lang="fr-FR" sz="3200" dirty="0"/>
              <a:t> and perspectives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BF929-A640-4AB7-99F3-B59EEA494E6F}"/>
              </a:ext>
            </a:extLst>
          </p:cNvPr>
          <p:cNvSpPr/>
          <p:nvPr/>
        </p:nvSpPr>
        <p:spPr>
          <a:xfrm>
            <a:off x="72389" y="1502782"/>
            <a:ext cx="1192826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Perform a systematic characterization of the components installed on the GW detector benches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Improve back-scatter meter sensitivity, by placing the setup on an in-vacuum suspended bench: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More accurate control of the position modulation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Reduce beam jitter due to uncontrolled angular motions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Suppress </a:t>
            </a:r>
            <a:r>
              <a:rPr lang="en-US" dirty="0" err="1"/>
              <a:t>pertubation</a:t>
            </a:r>
            <a:r>
              <a:rPr lang="en-US" dirty="0"/>
              <a:t> due to air turbulences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lvl="2"/>
            <a:r>
              <a:rPr lang="en-US" dirty="0"/>
              <a:t>→ Aims at a factor ~100 of improvement in sensitivity: 10</a:t>
            </a:r>
            <a:r>
              <a:rPr lang="en-US" baseline="30000" dirty="0"/>
              <a:t>-16</a:t>
            </a:r>
            <a:r>
              <a:rPr lang="en-US" dirty="0"/>
              <a:t> in fraction of scattered light</a:t>
            </a:r>
          </a:p>
          <a:p>
            <a:pPr lvl="2"/>
            <a:r>
              <a:rPr lang="en-US" dirty="0"/>
              <a:t>→ Measure of scattering at small angle (with large beams), with angular resolution of ~15 </a:t>
            </a:r>
            <a:r>
              <a:rPr lang="en-US" dirty="0" err="1"/>
              <a:t>μrad</a:t>
            </a:r>
            <a:r>
              <a:rPr lang="en-US" dirty="0"/>
              <a:t>, for Virgo like mirrors</a:t>
            </a:r>
          </a:p>
          <a:p>
            <a:pPr lvl="2"/>
            <a:r>
              <a:rPr lang="en-US" dirty="0"/>
              <a:t>→ Study of multiple scattering (simulations + measurements</a:t>
            </a:r>
            <a:r>
              <a:rPr lang="en-US" sz="1600" dirty="0"/>
              <a:t>)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Postdoc (ANR budget) to be hired for 2 years from fall 2024-fall 2025</a:t>
            </a:r>
          </a:p>
        </p:txBody>
      </p:sp>
    </p:spTree>
    <p:extLst>
      <p:ext uri="{BB962C8B-B14F-4D97-AF65-F5344CB8AC3E}">
        <p14:creationId xmlns:p14="http://schemas.microsoft.com/office/powerpoint/2010/main" val="373025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63B6B0-BBE6-45D0-AB48-6A3A2F3D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05/03/2024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35824B-5799-491C-92AF-973EA95F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Worshop R&amp;D - Session 3: laser et banc suspendu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E54B87-5E1F-4AFA-86BE-82AF9860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53B36-6922-402F-AFD4-EC54B4A28D2D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69A8D5-12BC-4233-B2E7-A64A6DC118FF}"/>
              </a:ext>
            </a:extLst>
          </p:cNvPr>
          <p:cNvSpPr txBox="1"/>
          <p:nvPr/>
        </p:nvSpPr>
        <p:spPr>
          <a:xfrm>
            <a:off x="479376" y="260648"/>
            <a:ext cx="1110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Development</a:t>
            </a:r>
            <a:r>
              <a:rPr lang="fr-FR" sz="3200" dirty="0"/>
              <a:t> of new Output Mode Cleaner </a:t>
            </a:r>
            <a:r>
              <a:rPr lang="fr-FR" sz="3200" dirty="0" err="1"/>
              <a:t>cavities</a:t>
            </a:r>
            <a:r>
              <a:rPr lang="fr-FR" sz="3200" dirty="0"/>
              <a:t>: motivations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3375C6-8D49-430C-8831-EB2163CDA658}"/>
              </a:ext>
            </a:extLst>
          </p:cNvPr>
          <p:cNvSpPr txBox="1"/>
          <p:nvPr/>
        </p:nvSpPr>
        <p:spPr>
          <a:xfrm>
            <a:off x="263352" y="1196752"/>
            <a:ext cx="1180665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Output Mode Cleaner </a:t>
            </a:r>
            <a:r>
              <a:rPr lang="fr-FR" dirty="0" err="1"/>
              <a:t>cavity</a:t>
            </a:r>
            <a:r>
              <a:rPr lang="fr-FR" dirty="0"/>
              <a:t>: </a:t>
            </a:r>
            <a:r>
              <a:rPr lang="fr-FR" dirty="0" err="1"/>
              <a:t>filtering</a:t>
            </a:r>
            <a:r>
              <a:rPr lang="fr-FR" dirty="0"/>
              <a:t> out high </a:t>
            </a:r>
            <a:r>
              <a:rPr lang="fr-FR" dirty="0" err="1"/>
              <a:t>order</a:t>
            </a:r>
            <a:r>
              <a:rPr lang="fr-FR" dirty="0"/>
              <a:t> modes and </a:t>
            </a:r>
            <a:r>
              <a:rPr lang="fr-FR" dirty="0" err="1"/>
              <a:t>side</a:t>
            </a:r>
            <a:r>
              <a:rPr lang="fr-FR" dirty="0"/>
              <a:t> bands at the </a:t>
            </a:r>
            <a:r>
              <a:rPr lang="fr-FR" dirty="0" err="1"/>
              <a:t>interferometer</a:t>
            </a:r>
            <a:r>
              <a:rPr lang="fr-FR" dirty="0"/>
              <a:t> output port</a:t>
            </a:r>
          </a:p>
          <a:p>
            <a:r>
              <a:rPr lang="fr-FR" dirty="0"/>
              <a:t>	→ key component to </a:t>
            </a:r>
            <a:r>
              <a:rPr lang="fr-FR" dirty="0" err="1"/>
              <a:t>reduce</a:t>
            </a:r>
            <a:r>
              <a:rPr lang="fr-FR" dirty="0"/>
              <a:t> the </a:t>
            </a:r>
            <a:r>
              <a:rPr lang="fr-FR" dirty="0" err="1"/>
              <a:t>contrast</a:t>
            </a:r>
            <a:r>
              <a:rPr lang="fr-FR" dirty="0"/>
              <a:t> </a:t>
            </a:r>
            <a:r>
              <a:rPr lang="fr-FR" dirty="0" err="1"/>
              <a:t>defect</a:t>
            </a:r>
            <a:r>
              <a:rPr lang="fr-FR" dirty="0"/>
              <a:t> and </a:t>
            </a:r>
            <a:r>
              <a:rPr lang="fr-FR" dirty="0" err="1"/>
              <a:t>reach</a:t>
            </a:r>
            <a:r>
              <a:rPr lang="fr-FR" dirty="0"/>
              <a:t> </a:t>
            </a:r>
            <a:r>
              <a:rPr lang="fr-FR" dirty="0" err="1"/>
              <a:t>targetted</a:t>
            </a:r>
            <a:r>
              <a:rPr lang="fr-FR" dirty="0"/>
              <a:t> </a:t>
            </a:r>
            <a:r>
              <a:rPr lang="fr-FR" dirty="0" err="1"/>
              <a:t>sensitivity</a:t>
            </a: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Virgo</a:t>
            </a:r>
            <a:r>
              <a:rPr lang="fr-FR" dirty="0"/>
              <a:t> Output Mode Cleaner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bow</a:t>
            </a:r>
            <a:r>
              <a:rPr lang="fr-FR" dirty="0"/>
              <a:t>-tie </a:t>
            </a:r>
            <a:r>
              <a:rPr lang="fr-FR" dirty="0" err="1"/>
              <a:t>cavity</a:t>
            </a:r>
            <a:r>
              <a:rPr lang="fr-FR" dirty="0"/>
              <a:t> made of a </a:t>
            </a:r>
            <a:r>
              <a:rPr lang="fr-FR" b="1" dirty="0" err="1"/>
              <a:t>monolithic</a:t>
            </a:r>
            <a:r>
              <a:rPr lang="fr-FR" b="1" dirty="0"/>
              <a:t> </a:t>
            </a:r>
            <a:r>
              <a:rPr lang="fr-FR" b="1" dirty="0" err="1"/>
              <a:t>substrate</a:t>
            </a:r>
            <a:r>
              <a:rPr lang="fr-FR" b="1" dirty="0"/>
              <a:t> of </a:t>
            </a:r>
            <a:r>
              <a:rPr lang="fr-FR" b="1" dirty="0" err="1"/>
              <a:t>fused</a:t>
            </a:r>
            <a:r>
              <a:rPr lang="fr-FR" b="1" dirty="0"/>
              <a:t> </a:t>
            </a:r>
            <a:r>
              <a:rPr lang="fr-FR" b="1" dirty="0" err="1"/>
              <a:t>silica</a:t>
            </a:r>
            <a:r>
              <a:rPr lang="fr-FR" dirty="0"/>
              <a:t>:</a:t>
            </a:r>
          </a:p>
          <a:p>
            <a:pPr lvl="1"/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Cavity</a:t>
            </a:r>
            <a:r>
              <a:rPr lang="fr-FR" dirty="0"/>
              <a:t>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length</a:t>
            </a:r>
            <a:r>
              <a:rPr lang="fr-FR" dirty="0"/>
              <a:t> </a:t>
            </a:r>
            <a:r>
              <a:rPr lang="fr-FR" dirty="0" err="1"/>
              <a:t>controlled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Peltier </a:t>
            </a:r>
          </a:p>
          <a:p>
            <a:r>
              <a:rPr lang="fr-FR" dirty="0" err="1"/>
              <a:t>cells</a:t>
            </a:r>
            <a:r>
              <a:rPr lang="fr-FR" dirty="0"/>
              <a:t> and </a:t>
            </a:r>
            <a:r>
              <a:rPr lang="fr-FR" dirty="0" err="1"/>
              <a:t>small</a:t>
            </a:r>
            <a:r>
              <a:rPr lang="fr-FR" dirty="0"/>
              <a:t> PZT </a:t>
            </a:r>
            <a:r>
              <a:rPr lang="fr-FR" dirty="0" err="1"/>
              <a:t>actuator</a:t>
            </a: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This type of </a:t>
            </a:r>
            <a:r>
              <a:rPr lang="fr-FR" dirty="0" err="1"/>
              <a:t>cavity</a:t>
            </a:r>
            <a:r>
              <a:rPr lang="fr-FR" dirty="0"/>
              <a:t> has been </a:t>
            </a:r>
            <a:r>
              <a:rPr lang="fr-FR" dirty="0" err="1"/>
              <a:t>operated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successfully</a:t>
            </a:r>
            <a:r>
              <a:rPr lang="fr-FR" dirty="0"/>
              <a:t> in </a:t>
            </a:r>
            <a:r>
              <a:rPr lang="fr-FR" dirty="0" err="1"/>
              <a:t>Virgo</a:t>
            </a:r>
            <a:r>
              <a:rPr lang="fr-FR" dirty="0"/>
              <a:t> for more </a:t>
            </a:r>
            <a:r>
              <a:rPr lang="fr-FR" dirty="0" err="1"/>
              <a:t>than</a:t>
            </a:r>
            <a:r>
              <a:rPr lang="fr-FR" dirty="0"/>
              <a:t> 20 </a:t>
            </a:r>
            <a:r>
              <a:rPr lang="fr-FR" dirty="0" err="1"/>
              <a:t>years</a:t>
            </a: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Now</a:t>
            </a:r>
            <a:r>
              <a:rPr lang="fr-FR" b="1" dirty="0"/>
              <a:t> </a:t>
            </a:r>
            <a:r>
              <a:rPr lang="fr-FR" b="1" dirty="0" err="1"/>
              <a:t>reaching</a:t>
            </a:r>
            <a:r>
              <a:rPr lang="fr-FR" b="1" dirty="0"/>
              <a:t> </a:t>
            </a:r>
            <a:r>
              <a:rPr lang="fr-FR" b="1" dirty="0" err="1"/>
              <a:t>limits</a:t>
            </a:r>
            <a:r>
              <a:rPr lang="fr-FR" b="1" dirty="0"/>
              <a:t> of </a:t>
            </a:r>
            <a:r>
              <a:rPr lang="fr-FR" b="1" dirty="0" err="1"/>
              <a:t>this</a:t>
            </a:r>
            <a:r>
              <a:rPr lang="fr-FR" b="1" dirty="0"/>
              <a:t> </a:t>
            </a:r>
            <a:r>
              <a:rPr lang="fr-FR" b="1" dirty="0" err="1"/>
              <a:t>technology</a:t>
            </a:r>
            <a:r>
              <a:rPr lang="fr-FR" b="1" dirty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b="1" dirty="0"/>
              <a:t>2% of </a:t>
            </a:r>
            <a:r>
              <a:rPr lang="fr-FR" b="1" dirty="0" err="1"/>
              <a:t>internal</a:t>
            </a:r>
            <a:r>
              <a:rPr lang="fr-FR" b="1" dirty="0"/>
              <a:t> </a:t>
            </a:r>
            <a:r>
              <a:rPr lang="fr-FR" b="1" dirty="0" err="1"/>
              <a:t>optical</a:t>
            </a:r>
            <a:r>
              <a:rPr lang="fr-FR" b="1" dirty="0"/>
              <a:t> </a:t>
            </a:r>
            <a:r>
              <a:rPr lang="fr-FR" b="1" dirty="0" err="1"/>
              <a:t>losses</a:t>
            </a:r>
            <a:r>
              <a:rPr lang="fr-FR" b="1" dirty="0"/>
              <a:t> </a:t>
            </a:r>
            <a:r>
              <a:rPr lang="fr-FR" dirty="0"/>
              <a:t>&gt; about </a:t>
            </a:r>
            <a:r>
              <a:rPr lang="fr-FR" dirty="0" err="1"/>
              <a:t>half</a:t>
            </a:r>
            <a:r>
              <a:rPr lang="fr-FR" dirty="0"/>
              <a:t> of the </a:t>
            </a:r>
            <a:r>
              <a:rPr lang="fr-FR" dirty="0" err="1"/>
              <a:t>losses</a:t>
            </a:r>
            <a:r>
              <a:rPr lang="fr-FR" dirty="0"/>
              <a:t> are due to </a:t>
            </a:r>
            <a:r>
              <a:rPr lang="fr-FR" b="1" dirty="0"/>
              <a:t>Rayleigh </a:t>
            </a:r>
            <a:r>
              <a:rPr lang="fr-FR" b="1" dirty="0" err="1"/>
              <a:t>scattering</a:t>
            </a:r>
            <a:r>
              <a:rPr lang="fr-FR" b="1" dirty="0"/>
              <a:t> </a:t>
            </a:r>
            <a:r>
              <a:rPr lang="fr-FR" b="1" dirty="0" err="1"/>
              <a:t>inside</a:t>
            </a:r>
            <a:r>
              <a:rPr lang="fr-FR" b="1" dirty="0"/>
              <a:t> the </a:t>
            </a:r>
            <a:r>
              <a:rPr lang="fr-FR" b="1" dirty="0" err="1"/>
              <a:t>substrate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	→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losses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reduced</a:t>
            </a:r>
            <a:r>
              <a:rPr lang="fr-FR" dirty="0"/>
              <a:t> for future detector upgrades (</a:t>
            </a:r>
            <a:r>
              <a:rPr lang="fr-FR" dirty="0" err="1"/>
              <a:t>squeezing</a:t>
            </a:r>
            <a:r>
              <a:rPr lang="fr-FR" dirty="0"/>
              <a:t> </a:t>
            </a:r>
            <a:r>
              <a:rPr lang="fr-FR" dirty="0" err="1"/>
              <a:t>efficiency</a:t>
            </a:r>
            <a:r>
              <a:rPr lang="fr-FR" dirty="0"/>
              <a:t>)</a:t>
            </a:r>
          </a:p>
          <a:p>
            <a:pPr lvl="1"/>
            <a:endParaRPr lang="fr-FR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OMC </a:t>
            </a:r>
            <a:r>
              <a:rPr lang="fr-FR" dirty="0" err="1"/>
              <a:t>length</a:t>
            </a:r>
            <a:r>
              <a:rPr lang="fr-FR" dirty="0"/>
              <a:t> noise </a:t>
            </a:r>
            <a:r>
              <a:rPr lang="fr-FR" dirty="0" err="1"/>
              <a:t>limited</a:t>
            </a:r>
            <a:r>
              <a:rPr lang="fr-FR" dirty="0"/>
              <a:t> by </a:t>
            </a:r>
            <a:r>
              <a:rPr lang="fr-FR" b="1" dirty="0"/>
              <a:t>thermo </a:t>
            </a:r>
            <a:r>
              <a:rPr lang="fr-FR" b="1" dirty="0" err="1"/>
              <a:t>refractive</a:t>
            </a:r>
            <a:r>
              <a:rPr lang="fr-FR" b="1" dirty="0"/>
              <a:t> noise</a:t>
            </a:r>
            <a:r>
              <a:rPr lang="fr-FR" dirty="0"/>
              <a:t>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/>
              <a:t>about a factor 100 </a:t>
            </a:r>
            <a:r>
              <a:rPr lang="fr-FR" sz="1600" dirty="0" err="1"/>
              <a:t>below</a:t>
            </a:r>
            <a:r>
              <a:rPr lang="fr-FR" sz="1600" dirty="0"/>
              <a:t> O4 </a:t>
            </a:r>
            <a:r>
              <a:rPr lang="fr-FR" sz="1600" dirty="0" err="1"/>
              <a:t>sensitivity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OMC lock </a:t>
            </a:r>
            <a:r>
              <a:rPr lang="fr-FR" sz="1600" dirty="0" err="1"/>
              <a:t>precision</a:t>
            </a:r>
            <a:r>
              <a:rPr lang="fr-FR" sz="1600" dirty="0"/>
              <a:t> of 10</a:t>
            </a:r>
            <a:r>
              <a:rPr lang="fr-FR" sz="1600" baseline="30000" dirty="0"/>
              <a:t>-13</a:t>
            </a:r>
            <a:r>
              <a:rPr lang="fr-FR" sz="1600" dirty="0"/>
              <a:t> m.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/>
              <a:t>Noise </a:t>
            </a:r>
            <a:r>
              <a:rPr lang="fr-FR" sz="1600" dirty="0" err="1"/>
              <a:t>coupling</a:t>
            </a:r>
            <a:r>
              <a:rPr lang="fr-FR" sz="1600" dirty="0"/>
              <a:t> </a:t>
            </a:r>
            <a:r>
              <a:rPr lang="fr-FR" sz="1600" dirty="0" err="1"/>
              <a:t>proportional</a:t>
            </a:r>
            <a:r>
              <a:rPr lang="fr-FR" sz="1600" dirty="0"/>
              <a:t> to F², and √(</a:t>
            </a:r>
            <a:r>
              <a:rPr lang="fr-FR" sz="1600" dirty="0" err="1"/>
              <a:t>dark</a:t>
            </a:r>
            <a:r>
              <a:rPr lang="fr-FR" sz="1600" dirty="0"/>
              <a:t> </a:t>
            </a:r>
            <a:r>
              <a:rPr lang="fr-FR" sz="1600" dirty="0" err="1"/>
              <a:t>fringe</a:t>
            </a:r>
            <a:r>
              <a:rPr lang="fr-FR" sz="1600" dirty="0"/>
              <a:t> power) → </a:t>
            </a:r>
            <a:r>
              <a:rPr lang="fr-FR" sz="1600" dirty="0" err="1"/>
              <a:t>may</a:t>
            </a:r>
            <a:r>
              <a:rPr lang="fr-FR" sz="1600" dirty="0"/>
              <a:t> </a:t>
            </a:r>
            <a:r>
              <a:rPr lang="fr-FR" sz="1600" dirty="0" err="1"/>
              <a:t>become</a:t>
            </a:r>
            <a:r>
              <a:rPr lang="fr-FR" sz="1600" dirty="0"/>
              <a:t> </a:t>
            </a:r>
            <a:r>
              <a:rPr lang="fr-FR" sz="1600" dirty="0" err="1"/>
              <a:t>critical</a:t>
            </a:r>
            <a:r>
              <a:rPr lang="fr-FR" sz="1600" dirty="0"/>
              <a:t> for future </a:t>
            </a:r>
            <a:r>
              <a:rPr lang="fr-FR" sz="1600" dirty="0" err="1"/>
              <a:t>sensitvity</a:t>
            </a:r>
            <a:r>
              <a:rPr lang="fr-FR" sz="1600" dirty="0"/>
              <a:t> upgrades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AEADC83-6D9F-4054-9AB8-A48F507C54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39" y="2455896"/>
            <a:ext cx="2594944" cy="194620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2B2AF7E-524A-4D8C-94BB-82802598A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139" y="2564904"/>
            <a:ext cx="3614875" cy="15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5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E3DF50-8CA5-4091-91E2-6EBE1DE0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05/03/2024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96FD6E-CBC6-4ABE-959E-E91852F8B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Worshop R&amp;D - Session 3: laser et banc suspendu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3C09B4-9B6C-4652-8428-62ACB483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53B36-6922-402F-AFD4-EC54B4A28D2D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DD6488-DD9E-435B-83B4-30B76CD5AF45}"/>
              </a:ext>
            </a:extLst>
          </p:cNvPr>
          <p:cNvSpPr txBox="1"/>
          <p:nvPr/>
        </p:nvSpPr>
        <p:spPr>
          <a:xfrm>
            <a:off x="393576" y="260648"/>
            <a:ext cx="1139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Development</a:t>
            </a:r>
            <a:r>
              <a:rPr lang="fr-FR" sz="3200" dirty="0"/>
              <a:t> of new Output Mode Cleaner </a:t>
            </a:r>
            <a:r>
              <a:rPr lang="fr-FR" sz="3200" dirty="0" err="1"/>
              <a:t>cavities</a:t>
            </a:r>
            <a:r>
              <a:rPr lang="fr-FR" sz="3200" dirty="0"/>
              <a:t>: </a:t>
            </a:r>
            <a:r>
              <a:rPr lang="fr-FR" sz="3200" dirty="0" err="1"/>
              <a:t>proposed</a:t>
            </a:r>
            <a:r>
              <a:rPr lang="fr-FR" sz="3200" dirty="0"/>
              <a:t> R&amp;D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CA5030-5652-467E-8FFB-7BBE80E41C75}"/>
              </a:ext>
            </a:extLst>
          </p:cNvPr>
          <p:cNvSpPr txBox="1"/>
          <p:nvPr/>
        </p:nvSpPr>
        <p:spPr>
          <a:xfrm>
            <a:off x="191344" y="1154927"/>
            <a:ext cx="1180665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Develop</a:t>
            </a:r>
            <a:r>
              <a:rPr lang="fr-FR" b="1" dirty="0"/>
              <a:t> and test an open OMC </a:t>
            </a:r>
            <a:r>
              <a:rPr lang="fr-FR" b="1" dirty="0" err="1"/>
              <a:t>cavity</a:t>
            </a:r>
            <a:r>
              <a:rPr lang="fr-FR" dirty="0"/>
              <a:t>: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propagating</a:t>
            </a:r>
            <a:r>
              <a:rPr lang="fr-FR" dirty="0"/>
              <a:t> in vacuum </a:t>
            </a:r>
            <a:r>
              <a:rPr lang="fr-FR" dirty="0" err="1"/>
              <a:t>inside</a:t>
            </a:r>
            <a:r>
              <a:rPr lang="fr-FR" dirty="0"/>
              <a:t> the </a:t>
            </a:r>
            <a:r>
              <a:rPr lang="fr-FR" dirty="0" err="1"/>
              <a:t>cavity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Main </a:t>
            </a:r>
            <a:r>
              <a:rPr lang="fr-FR" dirty="0" err="1"/>
              <a:t>requirements</a:t>
            </a:r>
            <a:r>
              <a:rPr lang="fr-FR" dirty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 err="1"/>
              <a:t>Bring</a:t>
            </a:r>
            <a:r>
              <a:rPr lang="fr-FR" sz="1600" dirty="0"/>
              <a:t> the </a:t>
            </a:r>
            <a:r>
              <a:rPr lang="fr-FR" sz="1600" dirty="0" err="1"/>
              <a:t>cavity</a:t>
            </a:r>
            <a:r>
              <a:rPr lang="fr-FR" sz="1600" dirty="0"/>
              <a:t> </a:t>
            </a:r>
            <a:r>
              <a:rPr lang="fr-FR" sz="1600" dirty="0" err="1"/>
              <a:t>optical</a:t>
            </a:r>
            <a:r>
              <a:rPr lang="fr-FR" sz="1600" dirty="0"/>
              <a:t> </a:t>
            </a:r>
            <a:r>
              <a:rPr lang="fr-FR" sz="1600" dirty="0" err="1"/>
              <a:t>losses</a:t>
            </a:r>
            <a:r>
              <a:rPr lang="fr-FR" sz="1600" dirty="0"/>
              <a:t> </a:t>
            </a:r>
            <a:r>
              <a:rPr lang="fr-FR" sz="1600" dirty="0" err="1"/>
              <a:t>below</a:t>
            </a:r>
            <a:r>
              <a:rPr lang="fr-FR" sz="1600" dirty="0"/>
              <a:t> 1%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 err="1"/>
              <a:t>Ensure</a:t>
            </a:r>
            <a:r>
              <a:rPr lang="fr-FR" sz="1600" dirty="0"/>
              <a:t> </a:t>
            </a:r>
            <a:r>
              <a:rPr lang="fr-FR" sz="1600" dirty="0" err="1"/>
              <a:t>low</a:t>
            </a:r>
            <a:r>
              <a:rPr lang="fr-FR" sz="1600" dirty="0"/>
              <a:t> </a:t>
            </a:r>
            <a:r>
              <a:rPr lang="fr-FR" sz="1600" dirty="0" err="1"/>
              <a:t>cavity</a:t>
            </a:r>
            <a:r>
              <a:rPr lang="fr-FR" sz="1600" dirty="0"/>
              <a:t> </a:t>
            </a:r>
            <a:r>
              <a:rPr lang="fr-FR" sz="1600" dirty="0" err="1"/>
              <a:t>length</a:t>
            </a:r>
            <a:r>
              <a:rPr lang="fr-FR" sz="1600" dirty="0"/>
              <a:t> noise: ≤ 10</a:t>
            </a:r>
            <a:r>
              <a:rPr lang="fr-FR" sz="1600" baseline="30000" dirty="0"/>
              <a:t>-16</a:t>
            </a:r>
            <a:r>
              <a:rPr lang="fr-FR" sz="1600" dirty="0"/>
              <a:t> m/√Hz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/>
              <a:t>Preserve </a:t>
            </a:r>
            <a:r>
              <a:rPr lang="fr-FR" sz="1600" dirty="0" err="1"/>
              <a:t>ability</a:t>
            </a:r>
            <a:r>
              <a:rPr lang="fr-FR" sz="1600" dirty="0"/>
              <a:t> to </a:t>
            </a:r>
            <a:r>
              <a:rPr lang="fr-FR" sz="1600" dirty="0" err="1"/>
              <a:t>adjust</a:t>
            </a:r>
            <a:r>
              <a:rPr lang="fr-FR" sz="1600" dirty="0"/>
              <a:t> the </a:t>
            </a:r>
            <a:r>
              <a:rPr lang="fr-FR" sz="1600" dirty="0" err="1"/>
              <a:t>cavity</a:t>
            </a:r>
            <a:r>
              <a:rPr lang="fr-FR" sz="1600" dirty="0"/>
              <a:t> </a:t>
            </a:r>
            <a:r>
              <a:rPr lang="fr-FR" sz="1600" dirty="0" err="1"/>
              <a:t>length</a:t>
            </a:r>
            <a:r>
              <a:rPr lang="fr-FR" sz="1600" dirty="0"/>
              <a:t> (</a:t>
            </a:r>
            <a:r>
              <a:rPr lang="fr-FR" sz="1600" dirty="0" err="1"/>
              <a:t>using</a:t>
            </a:r>
            <a:r>
              <a:rPr lang="fr-FR" sz="1600" dirty="0"/>
              <a:t> </a:t>
            </a:r>
            <a:r>
              <a:rPr lang="fr-FR" sz="1600" dirty="0" err="1"/>
              <a:t>piezoelectric</a:t>
            </a:r>
            <a:r>
              <a:rPr lang="fr-FR" sz="1600" dirty="0"/>
              <a:t> </a:t>
            </a:r>
            <a:r>
              <a:rPr lang="fr-FR" sz="1600" dirty="0" err="1"/>
              <a:t>ceramics</a:t>
            </a:r>
            <a:r>
              <a:rPr lang="fr-FR" sz="1600" dirty="0"/>
              <a:t> </a:t>
            </a:r>
            <a:r>
              <a:rPr lang="fr-FR" sz="1600" dirty="0" err="1"/>
              <a:t>bonded</a:t>
            </a:r>
            <a:r>
              <a:rPr lang="fr-FR" sz="1600" dirty="0"/>
              <a:t> to the </a:t>
            </a:r>
            <a:r>
              <a:rPr lang="fr-FR" sz="1600" dirty="0" err="1"/>
              <a:t>fused</a:t>
            </a:r>
            <a:r>
              <a:rPr lang="fr-FR" sz="1600" dirty="0"/>
              <a:t> </a:t>
            </a:r>
            <a:r>
              <a:rPr lang="fr-FR" sz="1600" dirty="0" err="1"/>
              <a:t>silica</a:t>
            </a:r>
            <a:r>
              <a:rPr lang="fr-FR" sz="1600" dirty="0"/>
              <a:t> </a:t>
            </a:r>
            <a:r>
              <a:rPr lang="fr-FR" sz="1600" dirty="0" err="1"/>
              <a:t>mirrors</a:t>
            </a:r>
            <a:r>
              <a:rPr lang="fr-FR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construction </a:t>
            </a:r>
            <a:r>
              <a:rPr lang="fr-FR" dirty="0" err="1"/>
              <a:t>schemes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explored</a:t>
            </a:r>
            <a:r>
              <a:rPr lang="fr-FR" dirty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/>
              <a:t>« </a:t>
            </a:r>
            <a:r>
              <a:rPr lang="fr-FR" sz="1600" dirty="0" err="1"/>
              <a:t>tombstone</a:t>
            </a:r>
            <a:r>
              <a:rPr lang="fr-FR" sz="1600" dirty="0"/>
              <a:t> » design: </a:t>
            </a:r>
            <a:r>
              <a:rPr lang="en-US" sz="1600" dirty="0"/>
              <a:t>rectangular pieces of glass bonded to a glass breadboard, similar to LIGO/GEO design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drilled through glass spacer, with circular optics bonded to it, as is commonly used for optical reference cavities</a:t>
            </a:r>
            <a:endParaRPr lang="fr-FR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F19C4B9-A4DA-4211-AAC4-CBA1C5B10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569762"/>
            <a:ext cx="4412725" cy="23060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F6745F-DB2E-4D75-B5B8-9D2CC25C7056}"/>
              </a:ext>
            </a:extLst>
          </p:cNvPr>
          <p:cNvSpPr/>
          <p:nvPr/>
        </p:nvSpPr>
        <p:spPr>
          <a:xfrm>
            <a:off x="7510485" y="5874086"/>
            <a:ext cx="4637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</a:rPr>
              <a:t>M. Prijatelj et al., 2012 Class. Quantum Grav. 29 055009</a:t>
            </a:r>
            <a:endParaRPr lang="fr-FR" sz="1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970817C-217A-4901-AD89-61EFB7E3A4A4}"/>
              </a:ext>
            </a:extLst>
          </p:cNvPr>
          <p:cNvSpPr txBox="1"/>
          <p:nvPr/>
        </p:nvSpPr>
        <p:spPr>
          <a:xfrm>
            <a:off x="191344" y="3971083"/>
            <a:ext cx="81382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Open </a:t>
            </a:r>
            <a:r>
              <a:rPr lang="fr-FR" dirty="0" err="1"/>
              <a:t>cavity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tested</a:t>
            </a:r>
            <a:r>
              <a:rPr lang="fr-FR" dirty="0"/>
              <a:t> on </a:t>
            </a:r>
            <a:r>
              <a:rPr lang="fr-FR" dirty="0" err="1"/>
              <a:t>suspended</a:t>
            </a:r>
            <a:r>
              <a:rPr lang="fr-FR" dirty="0"/>
              <a:t> </a:t>
            </a:r>
            <a:r>
              <a:rPr lang="fr-FR" dirty="0" err="1"/>
              <a:t>bench</a:t>
            </a:r>
            <a:r>
              <a:rPr lang="fr-FR" dirty="0"/>
              <a:t> in vacuum: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 err="1"/>
              <a:t>Avoid</a:t>
            </a:r>
            <a:r>
              <a:rPr lang="fr-FR" sz="1600" dirty="0"/>
              <a:t> air turbulences for the </a:t>
            </a:r>
            <a:r>
              <a:rPr lang="fr-FR" sz="1600" dirty="0" err="1"/>
              <a:t>beam</a:t>
            </a:r>
            <a:r>
              <a:rPr lang="fr-FR" sz="1600" dirty="0"/>
              <a:t> </a:t>
            </a:r>
            <a:r>
              <a:rPr lang="fr-FR" sz="1600" dirty="0" err="1"/>
              <a:t>resonating</a:t>
            </a:r>
            <a:r>
              <a:rPr lang="fr-FR" sz="1600" dirty="0"/>
              <a:t> </a:t>
            </a:r>
            <a:r>
              <a:rPr lang="fr-FR" sz="1600" dirty="0" err="1"/>
              <a:t>inside</a:t>
            </a:r>
            <a:r>
              <a:rPr lang="fr-FR" sz="1600" dirty="0"/>
              <a:t> the </a:t>
            </a:r>
            <a:r>
              <a:rPr lang="fr-FR" sz="1600" dirty="0" err="1"/>
              <a:t>cavity</a:t>
            </a:r>
            <a:endParaRPr lang="fr-FR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/>
              <a:t>Good </a:t>
            </a:r>
            <a:r>
              <a:rPr lang="fr-FR" sz="1600" dirty="0" err="1"/>
              <a:t>seismic</a:t>
            </a:r>
            <a:r>
              <a:rPr lang="fr-FR" sz="1600" dirty="0"/>
              <a:t> isolation </a:t>
            </a:r>
            <a:r>
              <a:rPr lang="fr-FR" sz="1600" dirty="0" err="1"/>
              <a:t>required</a:t>
            </a:r>
            <a:r>
              <a:rPr lang="fr-FR" sz="1600" dirty="0"/>
              <a:t> to </a:t>
            </a:r>
            <a:r>
              <a:rPr lang="fr-FR" sz="1600" dirty="0" err="1"/>
              <a:t>qualify</a:t>
            </a:r>
            <a:r>
              <a:rPr lang="fr-FR" sz="1600" dirty="0"/>
              <a:t> the </a:t>
            </a:r>
            <a:r>
              <a:rPr lang="fr-FR" sz="1600" dirty="0" err="1"/>
              <a:t>mechanical</a:t>
            </a:r>
            <a:r>
              <a:rPr lang="fr-FR" sz="1600" dirty="0"/>
              <a:t> design: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 err="1"/>
              <a:t>Measure</a:t>
            </a:r>
            <a:r>
              <a:rPr lang="fr-FR" sz="1600" dirty="0"/>
              <a:t> </a:t>
            </a:r>
            <a:r>
              <a:rPr lang="fr-FR" sz="1600" dirty="0" err="1"/>
              <a:t>mechanical</a:t>
            </a:r>
            <a:r>
              <a:rPr lang="fr-FR" sz="1600" dirty="0"/>
              <a:t> </a:t>
            </a:r>
            <a:r>
              <a:rPr lang="fr-FR" sz="1600" dirty="0" err="1"/>
              <a:t>resonances</a:t>
            </a:r>
            <a:r>
              <a:rPr lang="fr-FR" sz="1600" dirty="0"/>
              <a:t> </a:t>
            </a:r>
            <a:r>
              <a:rPr lang="fr-FR" sz="1600" dirty="0" err="1"/>
              <a:t>associated</a:t>
            </a:r>
            <a:r>
              <a:rPr lang="fr-FR" sz="1600" dirty="0"/>
              <a:t> to the bonding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 err="1"/>
              <a:t>Measure</a:t>
            </a:r>
            <a:r>
              <a:rPr lang="fr-FR" sz="1600" dirty="0"/>
              <a:t> </a:t>
            </a:r>
            <a:r>
              <a:rPr lang="fr-FR" sz="1600" dirty="0" err="1"/>
              <a:t>length</a:t>
            </a:r>
            <a:r>
              <a:rPr lang="fr-FR" sz="1600" dirty="0"/>
              <a:t> noise of the PZT </a:t>
            </a:r>
            <a:r>
              <a:rPr lang="fr-FR" sz="1600" dirty="0" err="1"/>
              <a:t>actuator</a:t>
            </a:r>
            <a:r>
              <a:rPr lang="fr-FR" sz="1600" dirty="0"/>
              <a:t> (</a:t>
            </a:r>
            <a:r>
              <a:rPr lang="fr-FR" sz="1600" dirty="0" err="1"/>
              <a:t>larger</a:t>
            </a:r>
            <a:r>
              <a:rPr lang="fr-FR" sz="1600" dirty="0"/>
              <a:t> </a:t>
            </a:r>
            <a:r>
              <a:rPr lang="fr-FR" sz="1600" dirty="0" err="1"/>
              <a:t>bandwidth</a:t>
            </a:r>
            <a:r>
              <a:rPr lang="fr-FR" sz="1600" dirty="0"/>
              <a:t> </a:t>
            </a:r>
            <a:r>
              <a:rPr lang="fr-FR" sz="1600" dirty="0" err="1"/>
              <a:t>than</a:t>
            </a:r>
            <a:r>
              <a:rPr lang="fr-FR" sz="1600" dirty="0"/>
              <a:t> </a:t>
            </a:r>
            <a:r>
              <a:rPr lang="fr-FR" sz="1600" dirty="0" err="1"/>
              <a:t>current</a:t>
            </a:r>
            <a:r>
              <a:rPr lang="fr-FR" sz="1600" dirty="0"/>
              <a:t> one)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81860592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34877</TotalTime>
  <Words>1659</Words>
  <Application>Microsoft Office PowerPoint</Application>
  <PresentationFormat>Grand écran</PresentationFormat>
  <Paragraphs>200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Courier New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gouaty</dc:creator>
  <cp:lastModifiedBy>Romain GOUATY</cp:lastModifiedBy>
  <cp:revision>17121</cp:revision>
  <dcterms:created xsi:type="dcterms:W3CDTF">2011-01-20T11:22:41Z</dcterms:created>
  <dcterms:modified xsi:type="dcterms:W3CDTF">2024-03-05T15:54:05Z</dcterms:modified>
</cp:coreProperties>
</file>