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808" r:id="rId2"/>
    <p:sldId id="815" r:id="rId3"/>
    <p:sldId id="809" r:id="rId4"/>
    <p:sldId id="810" r:id="rId5"/>
    <p:sldId id="816" r:id="rId6"/>
    <p:sldId id="813" r:id="rId7"/>
    <p:sldId id="812" r:id="rId8"/>
    <p:sldId id="814" r:id="rId9"/>
    <p:sldId id="817" r:id="rId1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88"/>
    <a:srgbClr val="FF9933"/>
    <a:srgbClr val="8EB4E3"/>
    <a:srgbClr val="FF3300"/>
    <a:srgbClr val="E9EDF4"/>
    <a:srgbClr val="D7E5BD"/>
    <a:srgbClr val="FF9999"/>
    <a:srgbClr val="FFC9CF"/>
    <a:srgbClr val="D7DBBD"/>
    <a:srgbClr val="FEF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71" autoAdjust="0"/>
  </p:normalViewPr>
  <p:slideViewPr>
    <p:cSldViewPr snapToGrid="0">
      <p:cViewPr varScale="1">
        <p:scale>
          <a:sx n="130" d="100"/>
          <a:sy n="130" d="100"/>
        </p:scale>
        <p:origin x="1731" y="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589" y="-67"/>
      </p:cViewPr>
      <p:guideLst>
        <p:guide orient="horz" pos="3222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64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6" rIns="93934" bIns="46966" numCol="1" anchor="t" anchorCtr="0" compatLnSpc="1">
            <a:prstTxWarp prst="textNoShape">
              <a:avLst/>
            </a:prstTxWarp>
          </a:bodyPr>
          <a:lstStyle>
            <a:lvl1pPr algn="l" defTabSz="9398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3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6" rIns="93934" bIns="46966" numCol="1" anchor="t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913"/>
            <a:ext cx="3046413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6" rIns="93934" bIns="46966" numCol="1" anchor="b" anchorCtr="0" compatLnSpc="1">
            <a:prstTxWarp prst="textNoShape">
              <a:avLst/>
            </a:prstTxWarp>
          </a:bodyPr>
          <a:lstStyle>
            <a:lvl1pPr algn="l" defTabSz="9398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9713913"/>
            <a:ext cx="30432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4" tIns="46966" rIns="93934" bIns="46966" numCol="1" anchor="b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F1C7921-20DB-46B0-9342-3ECDA85932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3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4" tIns="46966" rIns="93934" bIns="46966" numCol="1" anchor="t" anchorCtr="0" compatLnSpc="1">
            <a:prstTxWarp prst="textNoShape">
              <a:avLst/>
            </a:prstTxWarp>
          </a:bodyPr>
          <a:lstStyle>
            <a:lvl1pPr algn="l" defTabSz="9398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4" tIns="46966" rIns="93934" bIns="46966" numCol="1" anchor="t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0925"/>
            <a:ext cx="5203825" cy="4606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4" tIns="46966" rIns="93934" bIns="46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4" tIns="46966" rIns="93934" bIns="46966" numCol="1" anchor="b" anchorCtr="0" compatLnSpc="1">
            <a:prstTxWarp prst="textNoShape">
              <a:avLst/>
            </a:prstTxWarp>
          </a:bodyPr>
          <a:lstStyle>
            <a:lvl1pPr algn="l" defTabSz="9398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934" tIns="46966" rIns="93934" bIns="46966" numCol="1" anchor="b" anchorCtr="0" compatLnSpc="1">
            <a:prstTxWarp prst="textNoShape">
              <a:avLst/>
            </a:prstTxWarp>
          </a:bodyPr>
          <a:lstStyle>
            <a:lvl1pPr algn="r" defTabSz="9398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561A214-A461-494A-9928-EE189C3E58B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254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1A214-A461-494A-9928-EE189C3E58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54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1A214-A461-494A-9928-EE189C3E58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50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1A214-A461-494A-9928-EE189C3E58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7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1A214-A461-494A-9928-EE189C3E58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1A214-A461-494A-9928-EE189C3E58B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8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D0BA0-2843-2DE1-84B0-5E4A7B1DB0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34621D8-857D-3C8A-3226-E35514FB5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776F234-0B33-2B51-9C1A-618E93E38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565163-1726-E6BB-FEDD-A89EF1DFF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61A214-A461-494A-9928-EE189C3E58B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at LMA, September 24, 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73CC5-29DC-4DC1-AF61-2A384D34BFC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at LMA, September 24, 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243A6-B245-4A65-87D9-28B97DB64F7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227013"/>
            <a:ext cx="1943100" cy="58689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227013"/>
            <a:ext cx="5676900" cy="58689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at LMA, September 24, 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6C4B9-B40E-4515-8A94-EC23D8D8BBBC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2088" y="227013"/>
            <a:ext cx="5564187" cy="6096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8534-A85E-4C6C-9AE7-1935C272B4D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117631" y="6318504"/>
            <a:ext cx="30506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hlink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fr-FR" dirty="0"/>
              <a:t>Réunion RT IN2P3 – Lyon – 5 septembre 2018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23528" y="1196752"/>
            <a:ext cx="8496944" cy="5112568"/>
          </a:xfrm>
          <a:prstGeom prst="rect">
            <a:avLst/>
          </a:prstGeom>
        </p:spPr>
        <p:txBody>
          <a:bodyPr/>
          <a:lstStyle>
            <a:lvl1pPr>
              <a:buClr>
                <a:srgbClr val="D84800"/>
              </a:buClr>
              <a:defRPr sz="2400" b="0">
                <a:solidFill>
                  <a:srgbClr val="1F497D"/>
                </a:solidFill>
                <a:latin typeface="Helvetica Neue"/>
                <a:cs typeface="Helvetica Neue"/>
              </a:defRPr>
            </a:lvl1pPr>
            <a:lvl2pPr>
              <a:buClr>
                <a:srgbClr val="D84800"/>
              </a:buClr>
              <a:defRPr sz="2000">
                <a:solidFill>
                  <a:srgbClr val="1F497D"/>
                </a:solidFill>
                <a:latin typeface="Helvetica Neue"/>
                <a:cs typeface="Helvetica Neue"/>
              </a:defRPr>
            </a:lvl2pPr>
            <a:lvl3pPr>
              <a:buClr>
                <a:srgbClr val="D84800"/>
              </a:buClr>
              <a:defRPr sz="1800">
                <a:solidFill>
                  <a:srgbClr val="1F497D"/>
                </a:solidFill>
                <a:latin typeface="Helvetica Neue"/>
                <a:cs typeface="Helvetica Neue"/>
              </a:defRPr>
            </a:lvl3pPr>
            <a:lvl4pPr>
              <a:buClr>
                <a:srgbClr val="D84800"/>
              </a:buClr>
              <a:defRPr sz="1600">
                <a:solidFill>
                  <a:srgbClr val="1F497D"/>
                </a:solidFill>
                <a:latin typeface="Helvetica Neue"/>
                <a:cs typeface="Helvetica Neue"/>
              </a:defRPr>
            </a:lvl4pPr>
            <a:lvl5pPr>
              <a:buClr>
                <a:srgbClr val="D84800"/>
              </a:buClr>
              <a:defRPr sz="1400">
                <a:solidFill>
                  <a:srgbClr val="1F497D"/>
                </a:solidFill>
                <a:latin typeface="Helvetica Neue"/>
                <a:cs typeface="Helvetica Neue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itre 10"/>
          <p:cNvSpPr>
            <a:spLocks noGrp="1"/>
          </p:cNvSpPr>
          <p:nvPr>
            <p:ph type="title"/>
          </p:nvPr>
        </p:nvSpPr>
        <p:spPr bwMode="auto">
          <a:xfrm>
            <a:off x="1835696" y="115888"/>
            <a:ext cx="7308304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fr-FR" alt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668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BCD07-C0E4-4BBE-9FCE-A50B98EC46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17631" y="6354064"/>
            <a:ext cx="30506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hlink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fr-FR" dirty="0"/>
              <a:t>15 novembre 2022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at LMA, September 24, 2012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9A085-72E6-4BEB-907F-2687D8BFD26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at LMA, September 24, 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4ED2-FDD1-4955-B056-841320BC93D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at LMA, September 24, 2012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3F8AE-2A0C-47FD-A03C-12435286AA0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Rectangle 2"/>
          <p:cNvSpPr txBox="1">
            <a:spLocks noChangeArrowheads="1"/>
          </p:cNvSpPr>
          <p:nvPr userDrawn="1"/>
        </p:nvSpPr>
        <p:spPr bwMode="auto">
          <a:xfrm>
            <a:off x="117631" y="6318504"/>
            <a:ext cx="30506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hlink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fr-FR" dirty="0"/>
              <a:t>COPIL LMA  – 1</a:t>
            </a:r>
            <a:r>
              <a:rPr lang="fr-FR" baseline="30000" dirty="0"/>
              <a:t>er</a:t>
            </a:r>
            <a:r>
              <a:rPr lang="fr-FR" dirty="0"/>
              <a:t> avril 2022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91083" y="6354064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79B58-D7BF-4162-9BDA-3AEB2D02FE8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79B58-D7BF-4162-9BDA-3AEB2D02FE8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117631" y="6318504"/>
            <a:ext cx="30506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hlink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9pPr>
          </a:lstStyle>
          <a:p>
            <a:r>
              <a:rPr lang="fr-FR" dirty="0"/>
              <a:t>4 mars 2024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at LMA, September 24, 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6D986-3F65-47BB-BB66-7A77448765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Meeting at LMA, September 24, 2012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81E27-0F7F-41E5-81B1-53BA7BB8E3D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4013" y="62801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hlink"/>
                </a:solidFill>
                <a:latin typeface="Helvetica" pitchFamily="34" charset="0"/>
              </a:defRPr>
            </a:lvl1pPr>
          </a:lstStyle>
          <a:p>
            <a:r>
              <a:rPr lang="en-US" dirty="0"/>
              <a:t>Kick-off meeting, June 21, 2017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1083" y="6354064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hlink"/>
                </a:solidFill>
                <a:latin typeface="+mn-lt"/>
              </a:defRPr>
            </a:lvl1pPr>
          </a:lstStyle>
          <a:p>
            <a:pPr>
              <a:defRPr/>
            </a:pPr>
            <a:fld id="{D1D49184-57B8-421E-96D4-23FB847CF4F5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310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62088" y="227013"/>
            <a:ext cx="5564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1113" y="888873"/>
            <a:ext cx="9132887" cy="381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11113" y="6304407"/>
            <a:ext cx="9132887" cy="25400"/>
          </a:xfrm>
          <a:prstGeom prst="rect">
            <a:avLst/>
          </a:prstGeom>
          <a:solidFill>
            <a:srgbClr val="CC0099"/>
          </a:solidFill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219786" y="1"/>
            <a:ext cx="864616" cy="86461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3" y="138439"/>
            <a:ext cx="1754093" cy="6139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62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q"/>
        <a:defRPr sz="2400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q"/>
        <a:defRPr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16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79B58-D7BF-4162-9BDA-3AEB2D02FE8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694" y="1044845"/>
            <a:ext cx="906861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r>
              <a:rPr lang="fr-FR" sz="2200" dirty="0">
                <a:solidFill>
                  <a:srgbClr val="009688"/>
                </a:solidFill>
                <a:latin typeface="+mj-lt"/>
              </a:rPr>
              <a:t>De Nouveaux matériaux « bas bruit » thermique </a:t>
            </a:r>
            <a:r>
              <a:rPr lang="fr-FR" sz="2200" b="1" dirty="0">
                <a:solidFill>
                  <a:srgbClr val="009688"/>
                </a:solidFill>
                <a:latin typeface="+mj-lt"/>
              </a:rPr>
              <a:t>AMORPHES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900" b="1" dirty="0">
                <a:solidFill>
                  <a:schemeClr val="tx2"/>
                </a:solidFill>
                <a:latin typeface="+mj-lt"/>
              </a:rPr>
              <a:t>Stratégique pour rester à la pointe et garder le leadership : trouver des matériaux en couches minces encore plus performants = « nerf de la guerre »</a:t>
            </a:r>
          </a:p>
          <a:p>
            <a:pPr marL="630237" lvl="1" algn="just">
              <a:spcAft>
                <a:spcPts val="600"/>
              </a:spcAft>
            </a:pPr>
            <a:endParaRPr lang="fr-FR" sz="1900" b="1" u="sng" dirty="0">
              <a:solidFill>
                <a:schemeClr val="tx2"/>
              </a:solidFill>
              <a:latin typeface="+mj-lt"/>
            </a:endParaRPr>
          </a:p>
          <a:p>
            <a:pPr marL="630237" lvl="1" algn="just">
              <a:spcAft>
                <a:spcPts val="600"/>
              </a:spcAft>
            </a:pPr>
            <a:r>
              <a:rPr lang="fr-FR" sz="1900" b="1" u="sng" dirty="0">
                <a:solidFill>
                  <a:schemeClr val="tx2"/>
                </a:solidFill>
                <a:latin typeface="+mj-lt"/>
              </a:rPr>
              <a:t>But</a:t>
            </a:r>
            <a:r>
              <a:rPr lang="fr-FR" sz="1900" b="1" dirty="0">
                <a:solidFill>
                  <a:schemeClr val="tx2"/>
                </a:solidFill>
                <a:latin typeface="+mj-lt"/>
              </a:rPr>
              <a:t> :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 Trouver un/des matériaux en couche mince à moyen terme (post O5) avec les bonnes </a:t>
            </a:r>
            <a:r>
              <a:rPr lang="fr-FR" sz="1900" dirty="0" err="1">
                <a:solidFill>
                  <a:schemeClr val="tx2"/>
                </a:solidFill>
                <a:latin typeface="+mj-lt"/>
              </a:rPr>
              <a:t>spec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1900" dirty="0" err="1">
                <a:solidFill>
                  <a:schemeClr val="tx2"/>
                </a:solidFill>
                <a:latin typeface="+mj-lt"/>
              </a:rPr>
              <a:t>d’AdV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+ voire déjà celle pour ET</a:t>
            </a:r>
          </a:p>
          <a:p>
            <a:pPr marL="630237" lvl="1" algn="just">
              <a:spcAft>
                <a:spcPts val="600"/>
              </a:spcAft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Activité en cours depuis plus de 10 ans au LMA</a:t>
            </a:r>
          </a:p>
          <a:p>
            <a:pPr marL="630237" lvl="1" algn="just">
              <a:spcAft>
                <a:spcPts val="600"/>
              </a:spcAft>
            </a:pPr>
            <a:endParaRPr lang="fr-FR" sz="1900" dirty="0">
              <a:solidFill>
                <a:schemeClr val="tx2"/>
              </a:solidFill>
              <a:latin typeface="+mj-lt"/>
            </a:endParaRPr>
          </a:p>
          <a:p>
            <a:pPr marL="630237" lvl="1" algn="just">
              <a:spcAft>
                <a:spcPts val="600"/>
              </a:spcAft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ANR </a:t>
            </a:r>
            <a:r>
              <a:rPr lang="fr-FR" sz="1900" dirty="0" err="1">
                <a:solidFill>
                  <a:schemeClr val="tx2"/>
                </a:solidFill>
                <a:latin typeface="+mj-lt"/>
              </a:rPr>
              <a:t>VISIONs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 (Vibrations et pertes dans les couches minces optiques amorphes – (2019-2023)</a:t>
            </a:r>
          </a:p>
          <a:p>
            <a:pPr marL="630237" lvl="1" algn="just">
              <a:spcAft>
                <a:spcPts val="600"/>
              </a:spcAft>
            </a:pPr>
            <a:endParaRPr lang="fr-FR" sz="1900" dirty="0">
              <a:solidFill>
                <a:schemeClr val="tx2"/>
              </a:solidFill>
              <a:latin typeface="+mj-lt"/>
            </a:endParaRPr>
          </a:p>
          <a:p>
            <a:pPr marL="630237" lvl="1" algn="just">
              <a:spcAft>
                <a:spcPts val="600"/>
              </a:spcAft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Master Projet CMO (IN2P3) – 2021-2023</a:t>
            </a:r>
          </a:p>
          <a:p>
            <a:pPr marL="630237" lvl="1" algn="just">
              <a:spcAft>
                <a:spcPts val="600"/>
              </a:spcAft>
            </a:pPr>
            <a:endParaRPr lang="fr-FR" sz="1900" dirty="0">
              <a:solidFill>
                <a:schemeClr val="tx2"/>
              </a:solidFill>
              <a:latin typeface="+mj-lt"/>
            </a:endParaRPr>
          </a:p>
          <a:p>
            <a:pPr marL="630237" lvl="1" algn="just">
              <a:spcAft>
                <a:spcPts val="600"/>
              </a:spcAft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Financements LMA</a:t>
            </a:r>
          </a:p>
          <a:p>
            <a:pPr marL="630237" lvl="1" algn="just">
              <a:spcAft>
                <a:spcPts val="600"/>
              </a:spcAft>
            </a:pPr>
            <a:endParaRPr lang="fr-FR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15412" y="156145"/>
            <a:ext cx="6513176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fr-FR" sz="3200" kern="0" dirty="0">
                <a:solidFill>
                  <a:schemeClr val="accent5">
                    <a:lumMod val="50000"/>
                  </a:schemeClr>
                </a:solidFill>
              </a:rPr>
              <a:t>Stratégie : Activités R &amp; D</a:t>
            </a:r>
          </a:p>
        </p:txBody>
      </p:sp>
    </p:spTree>
    <p:extLst>
      <p:ext uri="{BB962C8B-B14F-4D97-AF65-F5344CB8AC3E}">
        <p14:creationId xmlns:p14="http://schemas.microsoft.com/office/powerpoint/2010/main" val="83157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59840" y="1038691"/>
            <a:ext cx="5886810" cy="3924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fr-FR" sz="1950" u="sng" spc="-1" dirty="0" err="1">
                <a:solidFill>
                  <a:srgbClr val="000000"/>
                </a:solidFill>
                <a:latin typeface="+mj-lt"/>
                <a:ea typeface="Arial"/>
              </a:rPr>
              <a:t>Status</a:t>
            </a:r>
            <a:r>
              <a:rPr lang="fr-FR" sz="1950" u="sng" spc="-1" dirty="0">
                <a:solidFill>
                  <a:srgbClr val="000000"/>
                </a:solidFill>
                <a:latin typeface="+mj-lt"/>
                <a:ea typeface="Arial"/>
              </a:rPr>
              <a:t> actuel des </a:t>
            </a:r>
            <a:r>
              <a:rPr lang="fr-FR" sz="1950" u="sng" spc="-1" dirty="0" err="1">
                <a:solidFill>
                  <a:srgbClr val="000000"/>
                </a:solidFill>
                <a:latin typeface="+mj-lt"/>
                <a:ea typeface="Arial"/>
              </a:rPr>
              <a:t>Coating</a:t>
            </a:r>
            <a:r>
              <a:rPr lang="fr-FR" sz="1950" u="sng" spc="-1" dirty="0">
                <a:solidFill>
                  <a:srgbClr val="000000"/>
                </a:solidFill>
                <a:latin typeface="+mj-lt"/>
                <a:ea typeface="Arial"/>
              </a:rPr>
              <a:t> amorphes</a:t>
            </a:r>
            <a:endParaRPr lang="fr-FR" sz="1950" spc="-1" dirty="0">
              <a:latin typeface="+mj-lt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150685" y="1368189"/>
            <a:ext cx="7111562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>
            <a:spAutoFit/>
          </a:bodyPr>
          <a:lstStyle/>
          <a:p>
            <a:pPr marL="213030" indent="-212760">
              <a:buClr>
                <a:srgbClr val="000000"/>
              </a:buClr>
              <a:buFont typeface="Arial"/>
              <a:buChar char="•"/>
            </a:pP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Empilement SiO2 / Ti-Ta2O5 </a:t>
            </a:r>
          </a:p>
          <a:p>
            <a:pPr marL="213030" indent="-212760">
              <a:buClr>
                <a:srgbClr val="000000"/>
              </a:buClr>
              <a:buFont typeface="Arial"/>
              <a:buChar char="•"/>
            </a:pP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Jusqu’à  550 mm de diamètre</a:t>
            </a:r>
            <a:endParaRPr lang="fr-FR" sz="1600" spc="-1" dirty="0">
              <a:solidFill>
                <a:schemeClr val="tx2"/>
              </a:solidFill>
              <a:latin typeface="+mj-lt"/>
            </a:endParaRPr>
          </a:p>
          <a:p>
            <a:pPr marL="213030" indent="-212760">
              <a:buClr>
                <a:srgbClr val="000000"/>
              </a:buClr>
              <a:buFont typeface="Arial"/>
              <a:buChar char="•"/>
            </a:pP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Diffusion &lt; 10 ppm            (1064 nm)</a:t>
            </a:r>
            <a:endParaRPr lang="fr-FR" sz="1600" spc="-1" dirty="0">
              <a:solidFill>
                <a:schemeClr val="tx2"/>
              </a:solidFill>
              <a:latin typeface="+mj-lt"/>
            </a:endParaRPr>
          </a:p>
          <a:p>
            <a:pPr marL="213030" indent="-212760">
              <a:buClr>
                <a:srgbClr val="000000"/>
              </a:buClr>
              <a:buFont typeface="Arial"/>
              <a:buChar char="•"/>
            </a:pP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Absorption &lt; 0.5 ppm          (1064 nm)</a:t>
            </a:r>
            <a:endParaRPr lang="fr-FR" sz="1600" spc="-1" dirty="0">
              <a:solidFill>
                <a:schemeClr val="tx2"/>
              </a:solidFill>
              <a:latin typeface="+mj-lt"/>
            </a:endParaRPr>
          </a:p>
          <a:p>
            <a:pPr marL="213030" indent="-212760">
              <a:buClr>
                <a:srgbClr val="000000"/>
              </a:buClr>
              <a:buFont typeface="Arial"/>
              <a:buChar char="•"/>
            </a:pP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Angle de pertes (mécaniques) Ti:Ta2O5: ~3.1e-4 rad @ 1 kHz (LMA, MIT)</a:t>
            </a:r>
            <a:endParaRPr lang="fr-FR" sz="1600" spc="-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	</a:t>
            </a:r>
            <a:r>
              <a:rPr lang="fr-FR" sz="1600" spc="-1" dirty="0" err="1">
                <a:solidFill>
                  <a:schemeClr val="tx2"/>
                </a:solidFill>
                <a:latin typeface="+mj-lt"/>
                <a:ea typeface="Arial"/>
              </a:rPr>
              <a:t>Granata</a:t>
            </a: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 et al, Class. Quantum </a:t>
            </a:r>
            <a:r>
              <a:rPr lang="fr-FR" sz="1600" spc="-1" dirty="0" err="1">
                <a:solidFill>
                  <a:schemeClr val="tx2"/>
                </a:solidFill>
                <a:latin typeface="+mj-lt"/>
                <a:ea typeface="Arial"/>
              </a:rPr>
              <a:t>Grav</a:t>
            </a: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. 37 (2020)</a:t>
            </a:r>
            <a:endParaRPr lang="fr-FR" sz="1600" spc="-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	Degallaix et al, J. </a:t>
            </a:r>
            <a:r>
              <a:rPr lang="fr-FR" sz="1600" spc="-1" dirty="0" err="1">
                <a:solidFill>
                  <a:schemeClr val="tx2"/>
                </a:solidFill>
                <a:latin typeface="+mj-lt"/>
                <a:ea typeface="Arial"/>
              </a:rPr>
              <a:t>Opt</a:t>
            </a: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. Soc. Am. A 36 (2019)</a:t>
            </a:r>
            <a:endParaRPr lang="fr-FR" sz="1600" spc="-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	Pinard et al, </a:t>
            </a:r>
            <a:r>
              <a:rPr lang="fr-FR" sz="1600" spc="-1" dirty="0" err="1">
                <a:solidFill>
                  <a:schemeClr val="tx2"/>
                </a:solidFill>
                <a:latin typeface="+mj-lt"/>
                <a:ea typeface="Arial"/>
              </a:rPr>
              <a:t>Appl</a:t>
            </a: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. </a:t>
            </a:r>
            <a:r>
              <a:rPr lang="fr-FR" sz="1600" spc="-1" dirty="0" err="1">
                <a:solidFill>
                  <a:schemeClr val="tx2"/>
                </a:solidFill>
                <a:latin typeface="+mj-lt"/>
                <a:ea typeface="Arial"/>
              </a:rPr>
              <a:t>Opt</a:t>
            </a:r>
            <a:r>
              <a:rPr lang="fr-FR" sz="1600" spc="-1" dirty="0">
                <a:solidFill>
                  <a:schemeClr val="tx2"/>
                </a:solidFill>
                <a:latin typeface="+mj-lt"/>
                <a:ea typeface="Arial"/>
              </a:rPr>
              <a:t>. 56 (2017) </a:t>
            </a:r>
            <a:endParaRPr lang="fr-FR" sz="1600" spc="-1" dirty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100000"/>
              </a:lnSpc>
            </a:pPr>
            <a:endParaRPr lang="fr-FR" sz="1600" spc="-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6841800" y="-1138320"/>
            <a:ext cx="44280" cy="274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" name="Image 44"/>
          <p:cNvPicPr/>
          <p:nvPr/>
        </p:nvPicPr>
        <p:blipFill>
          <a:blip r:embed="rId2"/>
          <a:stretch/>
        </p:blipFill>
        <p:spPr>
          <a:xfrm>
            <a:off x="6409189" y="3398968"/>
            <a:ext cx="2441514" cy="2464936"/>
          </a:xfrm>
          <a:prstGeom prst="rect">
            <a:avLst/>
          </a:prstGeom>
          <a:ln>
            <a:noFill/>
          </a:ln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BBE4B546-C9C8-A5AD-8BE6-E1D716334A53}"/>
              </a:ext>
            </a:extLst>
          </p:cNvPr>
          <p:cNvSpPr txBox="1">
            <a:spLocks noChangeArrowheads="1"/>
          </p:cNvSpPr>
          <p:nvPr/>
        </p:nvSpPr>
        <p:spPr>
          <a:xfrm>
            <a:off x="1315412" y="156145"/>
            <a:ext cx="6513176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fr-FR" sz="3200" kern="0" dirty="0">
                <a:solidFill>
                  <a:schemeClr val="accent5">
                    <a:lumMod val="50000"/>
                  </a:schemeClr>
                </a:solidFill>
              </a:rPr>
              <a:t>Stratégie : Activités R &amp; D</a:t>
            </a:r>
          </a:p>
        </p:txBody>
      </p:sp>
    </p:spTree>
    <p:extLst>
      <p:ext uri="{BB962C8B-B14F-4D97-AF65-F5344CB8AC3E}">
        <p14:creationId xmlns:p14="http://schemas.microsoft.com/office/powerpoint/2010/main" val="261545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79B58-D7BF-4162-9BDA-3AEB2D02FE8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694" y="957596"/>
            <a:ext cx="90686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r>
              <a:rPr lang="fr-FR" sz="2200" dirty="0">
                <a:solidFill>
                  <a:srgbClr val="009688"/>
                </a:solidFill>
                <a:latin typeface="Helvetica"/>
              </a:rPr>
              <a:t>De Nouveaux matériaux « bas bruit » thermique AMORPHES</a:t>
            </a:r>
          </a:p>
          <a:p>
            <a:pPr marL="630237" lvl="1" algn="just">
              <a:spcAft>
                <a:spcPts val="600"/>
              </a:spcAft>
            </a:pPr>
            <a:r>
              <a:rPr lang="fr-FR" sz="2000" b="1" dirty="0">
                <a:solidFill>
                  <a:srgbClr val="009688"/>
                </a:solidFill>
                <a:latin typeface="Helvetica"/>
              </a:rPr>
              <a:t>ETAPE 1 (pour O5)</a:t>
            </a:r>
          </a:p>
          <a:p>
            <a:pPr marL="973137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9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R&amp;D sur Ti:GeO2 avec le WG LIGO/Virgo</a:t>
            </a:r>
          </a:p>
          <a:p>
            <a:pPr marL="973137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900" dirty="0">
              <a:solidFill>
                <a:schemeClr val="tx2"/>
              </a:solidFill>
              <a:latin typeface="+mj-lt"/>
            </a:endParaRPr>
          </a:p>
          <a:p>
            <a:pPr marL="973137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Travail d’optimisation depuis 2022 dans la </a:t>
            </a:r>
            <a:r>
              <a:rPr lang="fr-FR" sz="1900" u="sng" dirty="0">
                <a:solidFill>
                  <a:schemeClr val="tx2"/>
                </a:solidFill>
                <a:latin typeface="+mj-lt"/>
              </a:rPr>
              <a:t>grande machine 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: résoudre le pb d’absorption élevée, de bulles dans les multicouches. </a:t>
            </a:r>
          </a:p>
          <a:p>
            <a:pPr marL="973137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Pbs de bulles semble maitrisé</a:t>
            </a:r>
          </a:p>
          <a:p>
            <a:pPr marL="973137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Derniers tests en cours (empilement optimisé pour réduire l’absorption et le bruit thermique) avant réalisation d’un </a:t>
            </a:r>
            <a:r>
              <a:rPr lang="fr-FR" sz="1900" dirty="0" err="1">
                <a:solidFill>
                  <a:schemeClr val="tx2"/>
                </a:solidFill>
                <a:latin typeface="+mj-lt"/>
              </a:rPr>
              <a:t>pathfinder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.</a:t>
            </a:r>
          </a:p>
          <a:p>
            <a:pPr marL="973137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900" dirty="0">
              <a:solidFill>
                <a:schemeClr val="tx2"/>
              </a:solidFill>
              <a:latin typeface="+mj-lt"/>
            </a:endParaRPr>
          </a:p>
          <a:p>
            <a:pPr marL="973137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Activité financée par LIGO/Caltech, </a:t>
            </a:r>
            <a:r>
              <a:rPr lang="fr-FR" sz="1900" dirty="0" err="1">
                <a:solidFill>
                  <a:schemeClr val="tx2"/>
                </a:solidFill>
                <a:latin typeface="+mj-lt"/>
              </a:rPr>
              <a:t>AdV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+</a:t>
            </a:r>
          </a:p>
          <a:p>
            <a:pPr marL="973137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fr-FR" sz="1900" dirty="0">
              <a:solidFill>
                <a:schemeClr val="tx2"/>
              </a:solidFill>
              <a:latin typeface="+mj-lt"/>
            </a:endParaRPr>
          </a:p>
          <a:p>
            <a:pPr marL="973137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En parallèle, on continue à travailler sur les nitrures de différents types et sur les </a:t>
            </a:r>
            <a:r>
              <a:rPr lang="fr-FR" sz="1900" dirty="0" err="1">
                <a:solidFill>
                  <a:schemeClr val="tx2"/>
                </a:solidFill>
                <a:latin typeface="+mj-lt"/>
              </a:rPr>
              <a:t>multimatériaux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 (activités interne LMA)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15412" y="156145"/>
            <a:ext cx="6513176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fr-FR" sz="3200" kern="0" dirty="0">
                <a:solidFill>
                  <a:schemeClr val="accent5">
                    <a:lumMod val="50000"/>
                  </a:schemeClr>
                </a:solidFill>
              </a:rPr>
              <a:t>Stratégie : Activités R &amp; D</a:t>
            </a:r>
          </a:p>
        </p:txBody>
      </p:sp>
    </p:spTree>
    <p:extLst>
      <p:ext uri="{BB962C8B-B14F-4D97-AF65-F5344CB8AC3E}">
        <p14:creationId xmlns:p14="http://schemas.microsoft.com/office/powerpoint/2010/main" val="3998896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EAF16B0-E1D9-944A-91F4-6DC31B814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79B58-D7BF-4162-9BDA-3AEB2D02FE8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714CA3D-9175-004F-A275-687BC1B3BBF6}"/>
              </a:ext>
            </a:extLst>
          </p:cNvPr>
          <p:cNvSpPr txBox="1"/>
          <p:nvPr/>
        </p:nvSpPr>
        <p:spPr>
          <a:xfrm>
            <a:off x="91441" y="903866"/>
            <a:ext cx="905256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r>
              <a:rPr lang="fr-FR" sz="2200" dirty="0">
                <a:solidFill>
                  <a:srgbClr val="009688"/>
                </a:solidFill>
                <a:latin typeface="Helvetica"/>
              </a:rPr>
              <a:t>De Nouveaux matériaux « bas bruit » thermique AMORPHES</a:t>
            </a:r>
          </a:p>
          <a:p>
            <a:pPr marL="630237" lvl="1" algn="just">
              <a:spcAft>
                <a:spcPts val="600"/>
              </a:spcAft>
            </a:pPr>
            <a:r>
              <a:rPr lang="fr-FR" sz="2000" b="1" dirty="0">
                <a:solidFill>
                  <a:srgbClr val="009688"/>
                </a:solidFill>
                <a:latin typeface="Helvetica"/>
              </a:rPr>
              <a:t>ETAPE 2 – Plus long terme</a:t>
            </a:r>
          </a:p>
          <a:p>
            <a:pPr marL="285750" indent="-112713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tx2"/>
                </a:solidFill>
                <a:latin typeface="+mj-lt"/>
              </a:rPr>
              <a:t>Projet R&amp;T post O5 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(2021-2023) financé par l’IN2P3 : CMO « Couches Minces Optiques » , une suite va être déposée</a:t>
            </a:r>
          </a:p>
          <a:p>
            <a:pPr marL="515937" indent="-342900" algn="just"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fr-FR" sz="1900" b="1" dirty="0">
                <a:solidFill>
                  <a:schemeClr val="tx2"/>
                </a:solidFill>
                <a:latin typeface="+mj-lt"/>
              </a:rPr>
              <a:t>besoin d’utiliser une machine dédiée IBS</a:t>
            </a:r>
          </a:p>
          <a:p>
            <a:pPr marL="515937" indent="-342900" algn="just">
              <a:spcAft>
                <a:spcPts val="600"/>
              </a:spcAft>
              <a:buFont typeface="Wingdings" panose="05000000000000000000" pitchFamily="2" charset="2"/>
              <a:buChar char="è"/>
            </a:pPr>
            <a:endParaRPr lang="fr-FR" sz="1900" b="1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900" b="1" dirty="0">
                <a:solidFill>
                  <a:schemeClr val="tx2"/>
                </a:solidFill>
                <a:latin typeface="+mj-lt"/>
              </a:rPr>
              <a:t>Upgrade machine R&amp;D DIBS du LMA, possible grâce au soutien de l’IN2P3 et de l’UCBL en 2023: </a:t>
            </a:r>
          </a:p>
          <a:p>
            <a:pPr marL="800100" lvl="1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Nouvelle chambre : installée en salle blanche janvier 2024, Nouveau pompage – Premiers dépôts Avril 2024</a:t>
            </a:r>
          </a:p>
          <a:p>
            <a:pPr marL="800100" lvl="1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Machine versatile </a:t>
            </a:r>
            <a:r>
              <a:rPr lang="fr-FR" sz="1900" b="1" dirty="0">
                <a:solidFill>
                  <a:schemeClr val="tx2"/>
                </a:solidFill>
                <a:latin typeface="+mj-lt"/>
              </a:rPr>
              <a:t>dédiée 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pour mettre un coup de boost à cette R&amp;D et ainsi rester dans la course pour la 3</a:t>
            </a:r>
            <a:r>
              <a:rPr lang="fr-FR" sz="1900" baseline="30000" dirty="0">
                <a:solidFill>
                  <a:schemeClr val="tx2"/>
                </a:solidFill>
                <a:latin typeface="+mj-lt"/>
              </a:rPr>
              <a:t>ème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 génération de détecteurs</a:t>
            </a:r>
          </a:p>
          <a:p>
            <a:pPr marL="800100" lvl="1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Utilisation des anciens équipements (porte substrat chauffant, …)</a:t>
            </a:r>
          </a:p>
          <a:p>
            <a:pPr marL="800100" lvl="1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900" dirty="0">
                <a:solidFill>
                  <a:schemeClr val="tx2"/>
                </a:solidFill>
                <a:latin typeface="+mj-lt"/>
              </a:rPr>
              <a:t>Nouveau porte-cibles en cours de développement au service </a:t>
            </a:r>
            <a:r>
              <a:rPr lang="fr-FR" sz="1900" dirty="0" err="1">
                <a:solidFill>
                  <a:schemeClr val="tx2"/>
                </a:solidFill>
                <a:latin typeface="+mj-lt"/>
              </a:rPr>
              <a:t>méca</a:t>
            </a:r>
            <a:r>
              <a:rPr lang="fr-FR" sz="1900" dirty="0">
                <a:solidFill>
                  <a:schemeClr val="tx2"/>
                </a:solidFill>
                <a:latin typeface="+mj-lt"/>
              </a:rPr>
              <a:t> IP2I pour permettre test dopage (comme grande machine)</a:t>
            </a:r>
            <a:endParaRPr lang="fr-FR" sz="1800" dirty="0">
              <a:solidFill>
                <a:srgbClr val="FF0000"/>
              </a:solidFill>
              <a:latin typeface="+mj-lt"/>
            </a:endParaRPr>
          </a:p>
          <a:p>
            <a:pPr marL="630237" lvl="1" algn="just">
              <a:spcAft>
                <a:spcPts val="600"/>
              </a:spcAft>
            </a:pPr>
            <a:endParaRPr lang="fr-FR" sz="1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15412" y="156145"/>
            <a:ext cx="6513176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fr-FR" sz="3200" kern="0" dirty="0">
                <a:solidFill>
                  <a:schemeClr val="accent5">
                    <a:lumMod val="50000"/>
                  </a:schemeClr>
                </a:solidFill>
              </a:rPr>
              <a:t>Stratégie : Activités R &amp; D</a:t>
            </a:r>
          </a:p>
        </p:txBody>
      </p:sp>
    </p:spTree>
    <p:extLst>
      <p:ext uri="{BB962C8B-B14F-4D97-AF65-F5344CB8AC3E}">
        <p14:creationId xmlns:p14="http://schemas.microsoft.com/office/powerpoint/2010/main" val="239364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DD6FE-DCBF-07AA-51AB-6D1356241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CDD7F5D-D52E-B0F5-2951-67C067E21C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79B58-D7BF-4162-9BDA-3AEB2D02FE8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66DC598-C954-58A6-0574-B9162DE39C96}"/>
              </a:ext>
            </a:extLst>
          </p:cNvPr>
          <p:cNvSpPr txBox="1"/>
          <p:nvPr/>
        </p:nvSpPr>
        <p:spPr>
          <a:xfrm>
            <a:off x="91441" y="903866"/>
            <a:ext cx="9052560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r>
              <a:rPr lang="fr-FR" sz="2200" dirty="0">
                <a:solidFill>
                  <a:srgbClr val="009688"/>
                </a:solidFill>
                <a:latin typeface="Helvetica"/>
              </a:rPr>
              <a:t>De Nouveaux matériaux « bas bruit » thermique AMORPHES</a:t>
            </a:r>
          </a:p>
          <a:p>
            <a:pPr marL="449263" lvl="1" algn="just">
              <a:spcAft>
                <a:spcPts val="600"/>
              </a:spcAft>
            </a:pPr>
            <a:r>
              <a:rPr lang="fr-FR" sz="2000" b="1" dirty="0">
                <a:solidFill>
                  <a:srgbClr val="009688"/>
                </a:solidFill>
                <a:latin typeface="Helvetica"/>
              </a:rPr>
              <a:t>ETAPE 2 – Plus long terme</a:t>
            </a:r>
          </a:p>
          <a:p>
            <a:pPr marL="630237" lvl="1" algn="just">
              <a:spcAft>
                <a:spcPts val="600"/>
              </a:spcAft>
            </a:pPr>
            <a:endParaRPr lang="fr-FR" sz="1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9FEE90C-D65C-8149-08A9-5E2F84F17D24}"/>
              </a:ext>
            </a:extLst>
          </p:cNvPr>
          <p:cNvSpPr txBox="1">
            <a:spLocks noChangeArrowheads="1"/>
          </p:cNvSpPr>
          <p:nvPr/>
        </p:nvSpPr>
        <p:spPr>
          <a:xfrm>
            <a:off x="1315412" y="156145"/>
            <a:ext cx="6513176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fr-FR" sz="3200" kern="0" dirty="0">
                <a:solidFill>
                  <a:schemeClr val="accent5">
                    <a:lumMod val="50000"/>
                  </a:schemeClr>
                </a:solidFill>
              </a:rPr>
              <a:t>Stratégie : Activités R &amp; 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10E8383-D51B-FE25-26B8-A5687A5364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r="9126"/>
          <a:stretch/>
        </p:blipFill>
        <p:spPr>
          <a:xfrm>
            <a:off x="88083" y="1713102"/>
            <a:ext cx="4206105" cy="37774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28B349-EFE2-6504-ED4E-AFC94F648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51" y="2978091"/>
            <a:ext cx="4401424" cy="33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9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79B58-D7BF-4162-9BDA-3AEB2D02FE8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694" y="996299"/>
            <a:ext cx="9068612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009688"/>
              </a:buClr>
              <a:buSzPct val="75000"/>
              <a:buFont typeface="Wingdings" panose="05000000000000000000" pitchFamily="2" charset="2"/>
              <a:buChar char=""/>
            </a:pPr>
            <a:r>
              <a:rPr lang="fr-FR" sz="2000" dirty="0">
                <a:solidFill>
                  <a:srgbClr val="009688"/>
                </a:solidFill>
                <a:latin typeface="+mj-lt"/>
              </a:rPr>
              <a:t>CPER (2021-2027) - répondre aux défis des détecteurs d’OG de 3</a:t>
            </a:r>
            <a:r>
              <a:rPr lang="fr-FR" sz="2000" baseline="30000" dirty="0">
                <a:solidFill>
                  <a:srgbClr val="009688"/>
                </a:solidFill>
                <a:latin typeface="+mj-lt"/>
              </a:rPr>
              <a:t>ème</a:t>
            </a:r>
            <a:r>
              <a:rPr lang="fr-FR" sz="2000" dirty="0">
                <a:solidFill>
                  <a:srgbClr val="009688"/>
                </a:solidFill>
                <a:latin typeface="+mj-lt"/>
              </a:rPr>
              <a:t> génération : validation du projet en </a:t>
            </a:r>
            <a:r>
              <a:rPr lang="fr-FR" sz="2000" b="1" dirty="0">
                <a:solidFill>
                  <a:srgbClr val="009688"/>
                </a:solidFill>
                <a:latin typeface="+mj-lt"/>
              </a:rPr>
              <a:t>Octobre 2022!!!</a:t>
            </a:r>
          </a:p>
          <a:p>
            <a:pPr marL="34290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endParaRPr lang="fr-FR" sz="1900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r>
              <a:rPr lang="fr-FR" sz="2000" b="1" u="sng" dirty="0">
                <a:solidFill>
                  <a:schemeClr val="tx2"/>
                </a:solidFill>
                <a:latin typeface="+mj-lt"/>
              </a:rPr>
              <a:t>Projet Infrastructure « Quartier de la Physique » 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: </a:t>
            </a:r>
          </a:p>
          <a:p>
            <a:pPr algn="just">
              <a:spcAft>
                <a:spcPts val="600"/>
              </a:spcAft>
              <a:buSzPct val="75000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     Extension Salle blanche ISO3 (250 m</a:t>
            </a:r>
            <a:r>
              <a:rPr lang="fr-FR" sz="2000" baseline="30000" dirty="0">
                <a:solidFill>
                  <a:schemeClr val="tx2"/>
                </a:solidFill>
                <a:latin typeface="+mj-lt"/>
              </a:rPr>
              <a:t>2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) pour accueillir un nouveau grand</a:t>
            </a:r>
          </a:p>
          <a:p>
            <a:pPr algn="just">
              <a:spcAft>
                <a:spcPts val="600"/>
              </a:spcAft>
              <a:buSzPct val="75000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     bâti de dépôts, couplée avec hall montage IP2I (500 m</a:t>
            </a:r>
            <a:r>
              <a:rPr lang="fr-FR" sz="2000" baseline="30000" dirty="0">
                <a:solidFill>
                  <a:schemeClr val="tx2"/>
                </a:solidFill>
                <a:latin typeface="+mj-lt"/>
              </a:rPr>
              <a:t>2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).</a:t>
            </a:r>
          </a:p>
          <a:p>
            <a:pPr algn="just">
              <a:spcAft>
                <a:spcPts val="600"/>
              </a:spcAft>
              <a:buSzPct val="75000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     Budget Finalisé, demande de complément de financement en cours</a:t>
            </a:r>
          </a:p>
          <a:p>
            <a:pPr algn="just">
              <a:spcAft>
                <a:spcPts val="600"/>
              </a:spcAft>
              <a:buSzPct val="75000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     Livraison bâtiment </a:t>
            </a:r>
            <a:r>
              <a:rPr lang="fr-FR" sz="2000" dirty="0" err="1">
                <a:solidFill>
                  <a:schemeClr val="tx2"/>
                </a:solidFill>
                <a:latin typeface="+mj-lt"/>
              </a:rPr>
              <a:t>Virgo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+ 1</a:t>
            </a:r>
            <a:r>
              <a:rPr lang="fr-FR" sz="2000" baseline="30000" dirty="0">
                <a:solidFill>
                  <a:schemeClr val="tx2"/>
                </a:solidFill>
                <a:latin typeface="+mj-lt"/>
              </a:rPr>
              <a:t>er</a:t>
            </a:r>
            <a:r>
              <a:rPr lang="fr-FR" sz="2000" dirty="0">
                <a:solidFill>
                  <a:schemeClr val="tx2"/>
                </a:solidFill>
                <a:latin typeface="+mj-lt"/>
              </a:rPr>
              <a:t> semestre 2027</a:t>
            </a:r>
          </a:p>
          <a:p>
            <a:pPr marL="34290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endParaRPr lang="fr-FR" sz="19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30407" y="139839"/>
            <a:ext cx="6513176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fr-FR" sz="3200" kern="0" dirty="0">
                <a:solidFill>
                  <a:schemeClr val="accent5">
                    <a:lumMod val="50000"/>
                  </a:schemeClr>
                </a:solidFill>
              </a:rPr>
              <a:t>Stratégie Future - Equipements</a:t>
            </a:r>
            <a:endParaRPr lang="fr-FR" sz="32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3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79B58-D7BF-4162-9BDA-3AEB2D02FE8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30407" y="139839"/>
            <a:ext cx="6513176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fr-FR" sz="3200" kern="0" dirty="0">
                <a:solidFill>
                  <a:schemeClr val="accent5">
                    <a:lumMod val="50000"/>
                  </a:schemeClr>
                </a:solidFill>
              </a:rPr>
              <a:t>Stratégie Future - Equipements</a:t>
            </a:r>
            <a:endParaRPr lang="fr-FR" sz="3200" kern="0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CFF336-8A9A-9A99-4E68-AF8887872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1" y="1283986"/>
            <a:ext cx="8131557" cy="475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5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79B58-D7BF-4162-9BDA-3AEB2D02FE8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694" y="996299"/>
            <a:ext cx="90686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009688"/>
              </a:buClr>
              <a:buSzPct val="75000"/>
              <a:buFont typeface="Wingdings" panose="05000000000000000000" pitchFamily="2" charset="2"/>
              <a:buChar char=""/>
            </a:pPr>
            <a:r>
              <a:rPr lang="fr-FR" sz="2000" dirty="0">
                <a:solidFill>
                  <a:srgbClr val="009688"/>
                </a:solidFill>
                <a:latin typeface="+mj-lt"/>
              </a:rPr>
              <a:t>CPER (2021-2027) - répondre aux défis des détecteurs d’OG de 3</a:t>
            </a:r>
            <a:r>
              <a:rPr lang="fr-FR" sz="2000" baseline="30000" dirty="0">
                <a:solidFill>
                  <a:srgbClr val="009688"/>
                </a:solidFill>
                <a:latin typeface="+mj-lt"/>
              </a:rPr>
              <a:t>ème</a:t>
            </a:r>
            <a:r>
              <a:rPr lang="fr-FR" sz="2000" dirty="0">
                <a:solidFill>
                  <a:srgbClr val="009688"/>
                </a:solidFill>
                <a:latin typeface="+mj-lt"/>
              </a:rPr>
              <a:t> génération : validation du projet en </a:t>
            </a:r>
            <a:r>
              <a:rPr lang="fr-FR" sz="2000" b="1" dirty="0">
                <a:solidFill>
                  <a:srgbClr val="009688"/>
                </a:solidFill>
                <a:latin typeface="+mj-lt"/>
              </a:rPr>
              <a:t>Octobre 2022!!!</a:t>
            </a:r>
          </a:p>
          <a:p>
            <a:pPr marL="34290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r>
              <a:rPr lang="fr-FR" sz="2000" b="1" u="sng" dirty="0">
                <a:solidFill>
                  <a:schemeClr val="tx2"/>
                </a:solidFill>
                <a:latin typeface="+mj-lt"/>
              </a:rPr>
              <a:t>Projet Recherche : VELOCE </a:t>
            </a:r>
          </a:p>
          <a:p>
            <a:pPr algn="just">
              <a:spcAft>
                <a:spcPts val="600"/>
              </a:spcAft>
              <a:buSzPct val="75000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Nouveau bâti IBS (machine de dépôt IBS plus grande, capable de traiter 2 miroirs de 60 cm diam, diamètre jusqu’à 1,6 m),  machine polissage  </a:t>
            </a:r>
          </a:p>
          <a:p>
            <a:pPr algn="just">
              <a:spcAft>
                <a:spcPts val="600"/>
              </a:spcAft>
              <a:buSzPct val="75000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Budget Finalisé</a:t>
            </a:r>
          </a:p>
          <a:p>
            <a:pPr algn="just">
              <a:spcAft>
                <a:spcPts val="600"/>
              </a:spcAft>
              <a:buSzPct val="75000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Stratégie saphir à Lyon avec ILM</a:t>
            </a:r>
          </a:p>
          <a:p>
            <a:pPr marL="34290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spcAft>
                <a:spcPts val="600"/>
              </a:spcAft>
              <a:buSzPct val="75000"/>
              <a:buFont typeface="Wingdings" panose="05000000000000000000" pitchFamily="2" charset="2"/>
              <a:buChar char="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Planning : opérationnel 2027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30407" y="139839"/>
            <a:ext cx="6513176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fr-FR" sz="3200" kern="0" dirty="0">
                <a:solidFill>
                  <a:schemeClr val="accent5">
                    <a:lumMod val="50000"/>
                  </a:schemeClr>
                </a:solidFill>
              </a:rPr>
              <a:t>Stratégie Future - Equipements</a:t>
            </a:r>
            <a:endParaRPr lang="fr-FR" sz="32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44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20B0F-764B-7018-EFC1-89340BB4F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B7C1CF-A9EF-F46B-30FB-4C3D34387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279B58-D7BF-4162-9BDA-3AEB2D02FE8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79138-C367-FD34-91A3-BA270AD36B3E}"/>
              </a:ext>
            </a:extLst>
          </p:cNvPr>
          <p:cNvSpPr/>
          <p:nvPr/>
        </p:nvSpPr>
        <p:spPr>
          <a:xfrm>
            <a:off x="37694" y="996299"/>
            <a:ext cx="9068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009688"/>
              </a:buClr>
              <a:buSzPct val="75000"/>
              <a:buFont typeface="Wingdings" panose="05000000000000000000" pitchFamily="2" charset="2"/>
              <a:buChar char=""/>
            </a:pPr>
            <a:r>
              <a:rPr lang="fr-FR" sz="2000" dirty="0">
                <a:solidFill>
                  <a:srgbClr val="009688"/>
                </a:solidFill>
                <a:latin typeface="+mj-lt"/>
              </a:rPr>
              <a:t>CPER (2021-2027) - répondre aux défis des détecteurs d’OG de 3</a:t>
            </a:r>
            <a:r>
              <a:rPr lang="fr-FR" sz="2000" baseline="30000" dirty="0">
                <a:solidFill>
                  <a:srgbClr val="009688"/>
                </a:solidFill>
                <a:latin typeface="+mj-lt"/>
              </a:rPr>
              <a:t>ème</a:t>
            </a:r>
            <a:r>
              <a:rPr lang="fr-FR" sz="2000" dirty="0">
                <a:solidFill>
                  <a:srgbClr val="009688"/>
                </a:solidFill>
                <a:latin typeface="+mj-lt"/>
              </a:rPr>
              <a:t> génération : validation du projet en </a:t>
            </a:r>
            <a:r>
              <a:rPr lang="fr-FR" sz="2000" b="1" dirty="0">
                <a:solidFill>
                  <a:srgbClr val="009688"/>
                </a:solidFill>
                <a:latin typeface="+mj-lt"/>
              </a:rPr>
              <a:t>Octobre 2022!!!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A4C63CB-38BF-45DD-6397-23C69E306897}"/>
              </a:ext>
            </a:extLst>
          </p:cNvPr>
          <p:cNvSpPr txBox="1">
            <a:spLocks noChangeArrowheads="1"/>
          </p:cNvSpPr>
          <p:nvPr/>
        </p:nvSpPr>
        <p:spPr>
          <a:xfrm>
            <a:off x="1530407" y="139839"/>
            <a:ext cx="6513176" cy="6096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r>
              <a:rPr lang="fr-FR" sz="3200" kern="0" dirty="0">
                <a:solidFill>
                  <a:schemeClr val="accent5">
                    <a:lumMod val="50000"/>
                  </a:schemeClr>
                </a:solidFill>
              </a:rPr>
              <a:t>Stratégie Future - Equipements</a:t>
            </a:r>
            <a:endParaRPr lang="fr-FR" sz="3200" kern="0" dirty="0">
              <a:solidFill>
                <a:srgbClr val="FF00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1AF986-33D6-F58E-EB1A-8E88EDF85D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" b="6160"/>
          <a:stretch/>
        </p:blipFill>
        <p:spPr>
          <a:xfrm rot="21449181">
            <a:off x="333723" y="1781637"/>
            <a:ext cx="8211493" cy="432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7480"/>
      </p:ext>
    </p:extLst>
  </p:cSld>
  <p:clrMapOvr>
    <a:masterClrMapping/>
  </p:clrMapOvr>
</p:sld>
</file>

<file path=ppt/theme/theme1.xml><?xml version="1.0" encoding="utf-8"?>
<a:theme xmlns:a="http://schemas.openxmlformats.org/drawingml/2006/main" name="VirgoNews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VirgoNew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VirgoNew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oNew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rgoNew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oNew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oNew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oNew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rgoNew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Office\Modèles\Modèles de présentation\ANGLES.POT</Template>
  <TotalTime>115480</TotalTime>
  <Words>682</Words>
  <Application>Microsoft Office PowerPoint</Application>
  <PresentationFormat>Affichage à l'écran (4:3)</PresentationFormat>
  <Paragraphs>83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Helvetica</vt:lpstr>
      <vt:lpstr>Helvetica Neue</vt:lpstr>
      <vt:lpstr>Times New Roman</vt:lpstr>
      <vt:lpstr>Trebuchet MS</vt:lpstr>
      <vt:lpstr>Wingdings</vt:lpstr>
      <vt:lpstr>VirgoNews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Laurent Pinard</dc:creator>
  <cp:lastModifiedBy>Laurent Pinard</cp:lastModifiedBy>
  <cp:revision>2484</cp:revision>
  <cp:lastPrinted>2021-04-15T10:08:12Z</cp:lastPrinted>
  <dcterms:created xsi:type="dcterms:W3CDTF">1999-10-14T15:47:11Z</dcterms:created>
  <dcterms:modified xsi:type="dcterms:W3CDTF">2024-03-04T08:33:21Z</dcterms:modified>
</cp:coreProperties>
</file>