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81" r:id="rId2"/>
    <p:sldId id="282" r:id="rId3"/>
    <p:sldId id="283" r:id="rId4"/>
    <p:sldId id="265" r:id="rId5"/>
    <p:sldId id="284" r:id="rId6"/>
    <p:sldId id="263" r:id="rId7"/>
    <p:sldId id="275" r:id="rId8"/>
    <p:sldId id="259" r:id="rId9"/>
    <p:sldId id="268" r:id="rId10"/>
    <p:sldId id="269" r:id="rId11"/>
    <p:sldId id="270" r:id="rId12"/>
    <p:sldId id="272" r:id="rId13"/>
    <p:sldId id="285" r:id="rId14"/>
    <p:sldId id="286" r:id="rId15"/>
    <p:sldId id="260" r:id="rId16"/>
    <p:sldId id="287" r:id="rId17"/>
    <p:sldId id="276" r:id="rId18"/>
    <p:sldId id="280" r:id="rId19"/>
    <p:sldId id="278" r:id="rId20"/>
    <p:sldId id="279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48FF"/>
    <a:srgbClr val="9C4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0"/>
    <p:restoredTop sz="94686"/>
  </p:normalViewPr>
  <p:slideViewPr>
    <p:cSldViewPr snapToGrid="0">
      <p:cViewPr varScale="1">
        <p:scale>
          <a:sx n="87" d="100"/>
          <a:sy n="87" d="100"/>
        </p:scale>
        <p:origin x="962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28BE9-2347-41E7-8284-B81CEBC67712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F6AB5-6B41-43FA-AF95-6CCF029D38B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60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9452E-78BA-4514-A135-15B88C2391E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192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Axions</a:t>
            </a:r>
            <a:r>
              <a:rPr lang="en-GB" dirty="0" smtClean="0"/>
              <a:t> are hypothetical particle postulated to solve the strong</a:t>
            </a:r>
            <a:r>
              <a:rPr lang="en-GB" baseline="0" dirty="0" smtClean="0"/>
              <a:t> CP problem. They are </a:t>
            </a:r>
            <a:r>
              <a:rPr lang="en-GB" baseline="0" dirty="0" err="1" smtClean="0"/>
              <a:t>aslo</a:t>
            </a:r>
            <a:r>
              <a:rPr lang="en-GB" baseline="0" dirty="0" smtClean="0"/>
              <a:t> excellent candidate for dark matter. What is important to know here, is that </a:t>
            </a:r>
            <a:r>
              <a:rPr lang="en-GB" baseline="0" dirty="0" err="1" smtClean="0"/>
              <a:t>axions</a:t>
            </a:r>
            <a:r>
              <a:rPr lang="en-GB" baseline="0" dirty="0" smtClean="0"/>
              <a:t> in presence of strong magnetic field will convert into photons. To search for </a:t>
            </a:r>
            <a:r>
              <a:rPr lang="en-GB" baseline="0" dirty="0" err="1" smtClean="0"/>
              <a:t>axions</a:t>
            </a:r>
            <a:r>
              <a:rPr lang="en-GB" baseline="0" dirty="0" smtClean="0"/>
              <a:t> signal we use an </a:t>
            </a:r>
            <a:r>
              <a:rPr lang="en-GB" baseline="0" dirty="0" err="1" smtClean="0"/>
              <a:t>haloscope</a:t>
            </a:r>
            <a:r>
              <a:rPr lang="en-GB" baseline="0" dirty="0" smtClean="0"/>
              <a:t> that is basically an </a:t>
            </a:r>
            <a:r>
              <a:rPr lang="en-GB" baseline="0" dirty="0" err="1" smtClean="0"/>
              <a:t>axions</a:t>
            </a:r>
            <a:r>
              <a:rPr lang="en-GB" baseline="0" dirty="0" smtClean="0"/>
              <a:t> antenna. It is made of a resonant cavity immersed in magnetic field. An </a:t>
            </a:r>
            <a:r>
              <a:rPr lang="en-GB" baseline="0" dirty="0" err="1" smtClean="0"/>
              <a:t>axion</a:t>
            </a:r>
            <a:r>
              <a:rPr lang="en-GB" baseline="0" dirty="0" smtClean="0"/>
              <a:t> conversion effect will result in a localized power excess in the resonant cavity spectrum. This power excess is </a:t>
            </a:r>
            <a:r>
              <a:rPr lang="en-GB" baseline="0" dirty="0" err="1" smtClean="0"/>
              <a:t>extrtemely</a:t>
            </a:r>
            <a:r>
              <a:rPr lang="en-GB" baseline="0" dirty="0" smtClean="0"/>
              <a:t> small, thus the photon detector with the highest sensitivity is required.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9452E-78BA-4514-A135-15B88C2391E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76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Axions</a:t>
            </a:r>
            <a:r>
              <a:rPr lang="en-GB" dirty="0" smtClean="0"/>
              <a:t> are hypothetical particle postulated to solve the strong</a:t>
            </a:r>
            <a:r>
              <a:rPr lang="en-GB" baseline="0" dirty="0" smtClean="0"/>
              <a:t> CP problem. They are </a:t>
            </a:r>
            <a:r>
              <a:rPr lang="en-GB" baseline="0" dirty="0" err="1" smtClean="0"/>
              <a:t>aslo</a:t>
            </a:r>
            <a:r>
              <a:rPr lang="en-GB" baseline="0" dirty="0" smtClean="0"/>
              <a:t> excellent candidate for dark matter. What is important to know here, is that </a:t>
            </a:r>
            <a:r>
              <a:rPr lang="en-GB" baseline="0" dirty="0" err="1" smtClean="0"/>
              <a:t>axions</a:t>
            </a:r>
            <a:r>
              <a:rPr lang="en-GB" baseline="0" dirty="0" smtClean="0"/>
              <a:t> in presence of strong magnetic field will convert into photons. To search for </a:t>
            </a:r>
            <a:r>
              <a:rPr lang="en-GB" baseline="0" dirty="0" err="1" smtClean="0"/>
              <a:t>axions</a:t>
            </a:r>
            <a:r>
              <a:rPr lang="en-GB" baseline="0" dirty="0" smtClean="0"/>
              <a:t> signal we use an </a:t>
            </a:r>
            <a:r>
              <a:rPr lang="en-GB" baseline="0" dirty="0" err="1" smtClean="0"/>
              <a:t>haloscope</a:t>
            </a:r>
            <a:r>
              <a:rPr lang="en-GB" baseline="0" dirty="0" smtClean="0"/>
              <a:t> that is basically an </a:t>
            </a:r>
            <a:r>
              <a:rPr lang="en-GB" baseline="0" dirty="0" err="1" smtClean="0"/>
              <a:t>axions</a:t>
            </a:r>
            <a:r>
              <a:rPr lang="en-GB" baseline="0" dirty="0" smtClean="0"/>
              <a:t> antenna. It is made of a resonant cavity immersed in magnetic field. An </a:t>
            </a:r>
            <a:r>
              <a:rPr lang="en-GB" baseline="0" dirty="0" err="1" smtClean="0"/>
              <a:t>axion</a:t>
            </a:r>
            <a:r>
              <a:rPr lang="en-GB" baseline="0" dirty="0" smtClean="0"/>
              <a:t> conversion effect will result in a localized power excess in the resonant cavity spectrum. This power excess is </a:t>
            </a:r>
            <a:r>
              <a:rPr lang="en-GB" baseline="0" dirty="0" err="1" smtClean="0"/>
              <a:t>extrtemely</a:t>
            </a:r>
            <a:r>
              <a:rPr lang="en-GB" baseline="0" dirty="0" smtClean="0"/>
              <a:t> small, thus the photon detector with the highest sensitivity is required.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9452E-78BA-4514-A135-15B88C2391E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07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Finally we will test the performances as</a:t>
            </a:r>
            <a:r>
              <a:rPr lang="en-GB" baseline="0" dirty="0" smtClean="0"/>
              <a:t> a single microwave photon detector of our best 8 in terms of MF resiliency) device. We will do this in  </a:t>
            </a:r>
            <a:r>
              <a:rPr lang="en-GB" baseline="0" dirty="0" err="1" smtClean="0"/>
              <a:t>Frascati</a:t>
            </a:r>
            <a:r>
              <a:rPr lang="en-GB" baseline="0" dirty="0" smtClean="0"/>
              <a:t> @ </a:t>
            </a:r>
            <a:r>
              <a:rPr lang="en-GB" baseline="0" dirty="0" err="1" smtClean="0"/>
              <a:t>coldlab</a:t>
            </a:r>
            <a:r>
              <a:rPr lang="en-GB" baseline="0" dirty="0" smtClean="0"/>
              <a:t> where we have a dilution He refrigerator that can go down 8 </a:t>
            </a:r>
            <a:r>
              <a:rPr lang="en-GB" baseline="0" dirty="0" err="1" smtClean="0"/>
              <a:t>mK</a:t>
            </a:r>
            <a:r>
              <a:rPr lang="en-GB" baseline="0" dirty="0" smtClean="0"/>
              <a:t> equipped with a 9 T magnet. in our group  We have a vast experience in the characterization of Josephson effect based devices.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9452E-78BA-4514-A135-15B88C2391E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97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291A04-A8D1-945B-7BF1-F679BDD9F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B787744-8067-7283-2162-9DCB08D32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7391DB-6787-DDD0-6487-5E732822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1F4C03-C431-899B-D988-44DC39040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E8CA6D-314A-4877-2236-3EDA6F9F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093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E2379-1692-EFC6-BEF3-13F05810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271AA36-E391-1829-B505-8AD68802D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EA7E38-4557-29D5-3C6F-E04BDFBB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F24BD7-E776-FBAA-2077-663FA724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96546C-CC45-B65B-8D1A-36D5C6435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356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0132225-33C3-47D9-1068-E7E5DF795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2798D3-B1B1-FB4C-3D81-948806713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6B1D7F-CAA7-B2E5-CB87-AD6F6254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3F5B9C-536C-F18B-CA24-F3A29698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FA33D8-4ECD-115D-555C-3720CB0A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30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8BE871-75B1-8B13-BFBC-E45C7BF2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622499-CD67-6FAB-069F-F89CDC25A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AF6652-F155-4229-0F00-331CD397B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52380E-F2EE-824B-A00E-3B3DD433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61B3C3-76F3-4183-C53F-0DD3E1903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48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6A0D52-7902-DAC6-B5FA-D78C5FB7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4C75E6-0AA0-B9AF-D3DD-4FA95B514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EC5A82-1B40-5090-7646-A045A691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62740E-10C7-ECE7-AA19-B5EE472E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9E34A4-BC58-DAFC-F7EB-2BC2F3E0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57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6C71F4-8319-7B6D-65A9-75F65DB8A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82D82C-0C57-952B-1D1C-45C384765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F9DD2F-51DA-89F2-D05C-D5E3979F5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0E4DAB4-AD09-F36A-3292-E4D02F2E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21267A-EB16-18E3-98DD-D1BD62D99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06E7FE-F56E-7F8E-31BE-3F13F54A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24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6CFC1C-F8E1-93C0-B4D9-557185180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21E95C-6B37-F6FD-081B-E792805E0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FFED0F-A159-4CAB-B396-695FE05B3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506872C-816A-792A-BFE3-843DBAAB7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02441EB-0707-418A-3A9B-E7BA14EF0D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E6DB93D-3877-478C-B84F-F4C89452A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795DB71-7294-074F-EC07-8D6C09AB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89B12A-DF7C-0D8E-2A00-4A106F0EB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33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000A7E-8B1D-C9B8-06C2-B4B8CF8FC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FEFD464-2D6F-9838-5C0C-8FD35BFD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F45623-8100-762C-A364-DE767DEB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35AF99-A79C-5B0B-593C-867E0B7F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38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5A42891-E411-DAAC-C94A-EF54EBC4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EDE4111-3EA3-1586-6F31-F485AA02F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61BF64-2EF3-6E39-B6F8-AC8138F8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48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E9A43B-67DA-B62C-11AC-212E4D0A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A4555-BE2B-E431-4089-720D04DA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3D7F42-BAFA-052E-93E5-AF39432AE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500524-5AD6-AF34-79DA-B944600E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DDEF68-8BBB-7FF2-AF9F-E86930926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8E00E6-A38A-15C6-D297-381E2E48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36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32180-92D8-3A25-D6E7-3998CCFC3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625CAFC-4E2E-BC07-970B-B336EBF37B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DDB143-E448-A127-B54F-E01DB6A85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08B670-DB28-6903-BFF6-C858B5987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192A56-82F6-FA1B-D0D6-54FDF77E2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D3C93D2-592C-FFDB-140B-4F0CE5A5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69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C91DB20-1ED0-556F-6F46-93C33F16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017E3A-4706-09AD-0B70-C3A90C6D7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956CD1-031C-617D-7667-48CB57EF2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9CD28-E474-2948-95A8-853EFA4AD945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CC810B-299B-E945-9446-E7B8BE0F0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F79FB6-75CB-D1E1-C1C0-2FDBC8204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7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conarchive.com/show/outline-icons-by-designcontest/Camera-icon.html" TargetMode="External"/><Relationship Id="rId13" Type="http://schemas.openxmlformats.org/officeDocument/2006/relationships/image" Target="../media/image91.pn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url?sa=i&amp;rct=j&amp;q=&amp;esrc=s&amp;source=images&amp;cd=&amp;cad=rja&amp;uact=8&amp;ved=0CAcQjRw&amp;url=https://www.iconfinder.com/icons/277467/magnet_magnetic_physics_snap_icon&amp;ei=KFJ2VNqWAsT5aqyIgMAJ&amp;bvm=bv.80642063,d.d2s&amp;psig=AFQjCNFJV0_zS42odYfCeS03IkUK1uPQOQ&amp;ust=1417126752477031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hyperlink" Target="http://www.iconpng.com/icon/48438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.png"/><Relationship Id="rId13" Type="http://schemas.openxmlformats.org/officeDocument/2006/relationships/image" Target="../media/image91.png"/><Relationship Id="rId3" Type="http://schemas.openxmlformats.org/officeDocument/2006/relationships/image" Target="../media/image13.jpg"/><Relationship Id="rId21" Type="http://schemas.openxmlformats.org/officeDocument/2006/relationships/image" Target="../media/image6.jpeg"/><Relationship Id="rId7" Type="http://schemas.openxmlformats.org/officeDocument/2006/relationships/image" Target="../media/image16.png"/><Relationship Id="rId17" Type="http://schemas.openxmlformats.org/officeDocument/2006/relationships/image" Target="../media/image20.png"/><Relationship Id="rId25" Type="http://schemas.openxmlformats.org/officeDocument/2006/relationships/image" Target="../media/image8.png"/><Relationship Id="rId2" Type="http://schemas.openxmlformats.org/officeDocument/2006/relationships/image" Target="../media/image12.emf"/><Relationship Id="rId20" Type="http://schemas.openxmlformats.org/officeDocument/2006/relationships/hyperlink" Target="https://www.google.com/url?sa=i&amp;rct=j&amp;q=&amp;esrc=s&amp;source=images&amp;cd=&amp;cad=rja&amp;uact=8&amp;ved=0CAcQjRw&amp;url=https://www.iconfinder.com/icons/277467/magnet_magnetic_physics_snap_icon&amp;ei=KFJ2VNqWAsT5aqyIgMAJ&amp;bvm=bv.80642063,d.d2s&amp;psig=AFQjCNFJV0_zS42odYfCeS03IkUK1uPQOQ&amp;ust=141712675247703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24" Type="http://schemas.openxmlformats.org/officeDocument/2006/relationships/hyperlink" Target="http://www.iconpng.com/icon/48438" TargetMode="External"/><Relationship Id="rId5" Type="http://schemas.openxmlformats.org/officeDocument/2006/relationships/image" Target="../media/image12.svg"/><Relationship Id="rId23" Type="http://schemas.openxmlformats.org/officeDocument/2006/relationships/image" Target="../media/image7.png"/><Relationship Id="rId19" Type="http://schemas.openxmlformats.org/officeDocument/2006/relationships/image" Target="../media/image5.png"/><Relationship Id="rId4" Type="http://schemas.openxmlformats.org/officeDocument/2006/relationships/image" Target="../media/image14.png"/><Relationship Id="rId22" Type="http://schemas.openxmlformats.org/officeDocument/2006/relationships/hyperlink" Target="http://www.iconarchive.com/show/outline-icons-by-designcontest/Camera-icon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7.jpe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0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sellaDiTesto 38"/>
          <p:cNvSpPr txBox="1"/>
          <p:nvPr/>
        </p:nvSpPr>
        <p:spPr>
          <a:xfrm>
            <a:off x="191122" y="6488668"/>
            <a:ext cx="1200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Alessandro </a:t>
            </a:r>
            <a:r>
              <a:rPr lang="en-GB" smtClean="0"/>
              <a:t>D’Elia, Laboratori </a:t>
            </a:r>
            <a:r>
              <a:rPr lang="en-GB" dirty="0" err="1" smtClean="0"/>
              <a:t>Nazionali</a:t>
            </a:r>
            <a:r>
              <a:rPr lang="en-GB" dirty="0" smtClean="0"/>
              <a:t> di </a:t>
            </a:r>
            <a:r>
              <a:rPr lang="en-GB" dirty="0" err="1" smtClean="0"/>
              <a:t>Frascati</a:t>
            </a:r>
            <a:r>
              <a:rPr lang="en-GB" dirty="0"/>
              <a:t>:</a:t>
            </a:r>
            <a:r>
              <a:rPr lang="en-GB" dirty="0" smtClean="0"/>
              <a:t> alessandro.delia@lnf.infn.it</a:t>
            </a:r>
            <a:endParaRPr lang="en-GB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191122" y="144895"/>
            <a:ext cx="7165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16/4/2024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rial" panose="020B0604020202020204" pitchFamily="34" charset="0"/>
              </a:rPr>
              <a:t>IRN Terascale, Frascati</a:t>
            </a:r>
            <a:endParaRPr lang="en-GB" dirty="0">
              <a:latin typeface="Adobe Gothic Std B" panose="020B0800000000000000" pitchFamily="34" charset="-128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28BBC92F-A90F-E84E-A4C7-027E73350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857" y="-3197"/>
            <a:ext cx="1415143" cy="1434798"/>
          </a:xfrm>
          <a:prstGeom prst="rect">
            <a:avLst/>
          </a:prstGeom>
        </p:spPr>
      </p:pic>
      <p:pic>
        <p:nvPicPr>
          <p:cNvPr id="42" name="Picture 2" descr="L&amp;#39;INFN CAMBIA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283" y="-3197"/>
            <a:ext cx="2585221" cy="143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72516" y="2055657"/>
            <a:ext cx="91226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/>
              <a:t> </a:t>
            </a:r>
            <a:r>
              <a:rPr lang="en-US" sz="5400" b="1" i="1">
                <a:ln w="3175">
                  <a:noFill/>
                  <a:prstDash val="solid"/>
                </a:ln>
                <a:solidFill>
                  <a:srgbClr val="824083"/>
                </a:solidFill>
                <a:ea typeface="+mj-ea"/>
                <a:cs typeface="+mj-cs"/>
              </a:rPr>
              <a:t>Recent results and future perspective in the search for Axion dark matter at </a:t>
            </a:r>
            <a:r>
              <a:rPr lang="en-US" sz="5400" b="1" i="1">
                <a:ln w="3175">
                  <a:noFill/>
                  <a:prstDash val="solid"/>
                </a:ln>
                <a:solidFill>
                  <a:srgbClr val="824083"/>
                </a:solidFill>
                <a:ea typeface="+mj-ea"/>
                <a:cs typeface="+mj-cs"/>
              </a:rPr>
              <a:t>LNF</a:t>
            </a:r>
            <a:endParaRPr lang="en-GB" sz="3200" b="1" i="1">
              <a:ln w="3175">
                <a:noFill/>
                <a:prstDash val="solid"/>
              </a:ln>
              <a:solidFill>
                <a:srgbClr val="824083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05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E56CD-981D-8049-1FCA-9CFDB96E5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07C2BD9-2D88-6F4B-0766-A0B6A34A2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" t="7764" r="7462"/>
          <a:stretch/>
        </p:blipFill>
        <p:spPr>
          <a:xfrm>
            <a:off x="590548" y="2394414"/>
            <a:ext cx="3429000" cy="291047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10A0B1-9F69-16D9-1E8B-A4F5C9C7A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" t="10986" r="8872" b="3337"/>
          <a:stretch/>
        </p:blipFill>
        <p:spPr>
          <a:xfrm>
            <a:off x="4236815" y="2486286"/>
            <a:ext cx="3429000" cy="281860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21D7BA7-4C3F-9ABB-C516-D170DBB3B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118" y="3881194"/>
            <a:ext cx="2661988" cy="578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FD8249F-8ED5-F83E-EE8B-0A9723704BB1}"/>
                  </a:ext>
                </a:extLst>
              </p:cNvPr>
              <p:cNvSpPr txBox="1"/>
              <p:nvPr/>
            </p:nvSpPr>
            <p:spPr>
              <a:xfrm>
                <a:off x="8209450" y="1825575"/>
                <a:ext cx="3249325" cy="422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700" dirty="0"/>
                  <a:t>Fit to power </a:t>
                </a:r>
                <a:r>
                  <a:rPr lang="it-IT" sz="1700" dirty="0" err="1"/>
                  <a:t>spectra</a:t>
                </a:r>
                <a:r>
                  <a:rPr lang="it-IT" sz="1700" dirty="0"/>
                  <a:t/>
                </a:r>
                <a:br>
                  <a:rPr lang="it-IT" sz="1700" dirty="0"/>
                </a:br>
                <a:r>
                  <a:rPr lang="it-IT" sz="1700" dirty="0"/>
                  <a:t>with </a:t>
                </a:r>
                <a:r>
                  <a:rPr lang="it-IT" sz="1700" dirty="0" err="1"/>
                  <a:t>Savitzky-Golay</a:t>
                </a:r>
                <a:r>
                  <a:rPr lang="it-IT" sz="1700" dirty="0"/>
                  <a:t> filter</a:t>
                </a:r>
                <a:br>
                  <a:rPr lang="it-IT" sz="1700" dirty="0"/>
                </a:br>
                <a:r>
                  <a:rPr lang="it-IT" sz="1700" dirty="0"/>
                  <a:t>to </a:t>
                </a:r>
                <a:r>
                  <a:rPr lang="it-IT" sz="1700" dirty="0" err="1"/>
                  <a:t>calculate</a:t>
                </a:r>
                <a:r>
                  <a:rPr lang="it-IT" sz="1700" dirty="0"/>
                  <a:t> </a:t>
                </a:r>
                <a:r>
                  <a:rPr lang="it-IT" sz="1700" dirty="0" err="1"/>
                  <a:t>residuals</a:t>
                </a:r>
                <a:endParaRPr lang="it-IT" sz="17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7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700" dirty="0"/>
                  <a:t>Maximum </a:t>
                </a:r>
                <a:r>
                  <a:rPr lang="it-IT" sz="1700" dirty="0" err="1"/>
                  <a:t>likelihood</a:t>
                </a:r>
                <a:r>
                  <a:rPr lang="it-IT" sz="1700" dirty="0"/>
                  <a:t> over </a:t>
                </a:r>
                <a:r>
                  <a:rPr lang="it-IT" sz="1700" dirty="0" err="1"/>
                  <a:t>all</a:t>
                </a:r>
                <a:r>
                  <a:rPr lang="it-IT" sz="1700" dirty="0"/>
                  <a:t> </a:t>
                </a:r>
                <a:r>
                  <a:rPr lang="it-IT" sz="1700" dirty="0" err="1"/>
                  <a:t>scans</a:t>
                </a:r>
                <a:r>
                  <a:rPr lang="it-IT" sz="1700" dirty="0"/>
                  <a:t> to estimate the best </a:t>
                </a:r>
                <a:r>
                  <a:rPr lang="it-IT" sz="1700" dirty="0" err="1"/>
                  <a:t>value</a:t>
                </a:r>
                <a:r>
                  <a:rPr lang="it-IT" sz="17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17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7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</m:oMath>
                </a14:m>
                <a:endParaRPr lang="it-IT" sz="17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7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7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7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7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 err="1"/>
                  <a:t>Calculate</a:t>
                </a:r>
                <a:r>
                  <a:rPr lang="it-IT" sz="1600" dirty="0"/>
                  <a:t> the </a:t>
                </a:r>
                <a:r>
                  <a:rPr lang="it-IT" sz="1600" dirty="0" err="1"/>
                  <a:t>efficiency</a:t>
                </a:r>
                <a:r>
                  <a:rPr lang="it-IT" sz="1600" dirty="0"/>
                  <a:t> of the SG filter by Monte Carlo </a:t>
                </a:r>
                <a:r>
                  <a:rPr lang="it-IT" sz="1600" dirty="0" err="1"/>
                  <a:t>simulations</a:t>
                </a:r>
                <a:r>
                  <a:rPr lang="it-IT" sz="1600" dirty="0"/>
                  <a:t> with fake </a:t>
                </a:r>
                <a:r>
                  <a:rPr lang="it-IT" sz="1600" dirty="0" err="1"/>
                  <a:t>axion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signal</a:t>
                </a:r>
                <a:r>
                  <a:rPr lang="it-IT" sz="1600" dirty="0"/>
                  <a:t/>
                </a:r>
                <a:br>
                  <a:rPr lang="it-IT" sz="1600" dirty="0"/>
                </a:br>
                <a:r>
                  <a:rPr lang="it-IT" sz="1600" dirty="0"/>
                  <a:t>(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=0.84</m:t>
                    </m:r>
                  </m:oMath>
                </a14:m>
                <a:r>
                  <a:rPr lang="it-IT" sz="1600" b="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FD8249F-8ED5-F83E-EE8B-0A9723704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450" y="1825575"/>
                <a:ext cx="3249325" cy="4222053"/>
              </a:xfrm>
              <a:prstGeom prst="rect">
                <a:avLst/>
              </a:prstGeom>
              <a:blipFill>
                <a:blip r:embed="rId5"/>
                <a:stretch>
                  <a:fillRect l="-1167" t="-2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BA98DE-477D-399C-6F56-168E083D0E0B}"/>
              </a:ext>
            </a:extLst>
          </p:cNvPr>
          <p:cNvSpPr txBox="1"/>
          <p:nvPr/>
        </p:nvSpPr>
        <p:spPr>
          <a:xfrm>
            <a:off x="1415535" y="2236732"/>
            <a:ext cx="262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/>
              <a:t>Example</a:t>
            </a:r>
            <a:r>
              <a:rPr lang="it-IT" sz="1200" i="1" dirty="0"/>
              <a:t> of power </a:t>
            </a:r>
            <a:r>
              <a:rPr lang="it-IT" sz="1200" i="1" dirty="0" err="1"/>
              <a:t>spectrum</a:t>
            </a:r>
            <a:r>
              <a:rPr lang="it-IT" sz="1200" i="1" dirty="0"/>
              <a:t> with SG </a:t>
            </a:r>
            <a:r>
              <a:rPr lang="it-IT" sz="1200" i="1" dirty="0" err="1"/>
              <a:t>fit</a:t>
            </a:r>
            <a:endParaRPr lang="it-IT" sz="1200" i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BB7802F-7049-B349-7B0B-1F38F4885416}"/>
              </a:ext>
            </a:extLst>
          </p:cNvPr>
          <p:cNvSpPr txBox="1"/>
          <p:nvPr/>
        </p:nvSpPr>
        <p:spPr>
          <a:xfrm>
            <a:off x="4597987" y="2236732"/>
            <a:ext cx="3067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Cumulative </a:t>
            </a:r>
            <a:r>
              <a:rPr lang="it-IT" sz="1200" i="1" dirty="0" err="1"/>
              <a:t>normalized</a:t>
            </a:r>
            <a:r>
              <a:rPr lang="it-IT" sz="1200" i="1" dirty="0"/>
              <a:t> </a:t>
            </a:r>
            <a:r>
              <a:rPr lang="it-IT" sz="1200" i="1" dirty="0" err="1"/>
              <a:t>residuals</a:t>
            </a:r>
            <a:r>
              <a:rPr lang="it-IT" sz="1200" i="1" dirty="0"/>
              <a:t> over </a:t>
            </a:r>
            <a:r>
              <a:rPr lang="it-IT" sz="1200" i="1" dirty="0" err="1"/>
              <a:t>all</a:t>
            </a:r>
            <a:r>
              <a:rPr lang="it-IT" sz="1200" i="1" dirty="0"/>
              <a:t> </a:t>
            </a:r>
            <a:r>
              <a:rPr lang="it-IT" sz="1200" i="1" dirty="0" err="1"/>
              <a:t>scans</a:t>
            </a:r>
            <a:endParaRPr lang="it-IT" sz="1200" i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90808" y="132760"/>
            <a:ext cx="928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smtClean="0">
                <a:latin typeface="Perpetua" panose="02020502060401020303" pitchFamily="18" charset="0"/>
              </a:rPr>
              <a:t>Analysis</a:t>
            </a:r>
            <a:endParaRPr lang="en-GB" sz="4800" b="1">
              <a:latin typeface="Perpetua" panose="02020502060401020303" pitchFamily="18" charset="0"/>
            </a:endParaRPr>
          </a:p>
        </p:txBody>
      </p:sp>
      <p:cxnSp>
        <p:nvCxnSpPr>
          <p:cNvPr id="14" name="Connettore diritto 13"/>
          <p:cNvCxnSpPr/>
          <p:nvPr/>
        </p:nvCxnSpPr>
        <p:spPr>
          <a:xfrm>
            <a:off x="689370" y="1063690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50356" y="6537976"/>
            <a:ext cx="1558440" cy="320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 smtClean="0"/>
              <a:t>Courtesy of A. Rettaroli</a:t>
            </a:r>
            <a:endParaRPr lang="it-IT" sz="1100"/>
          </a:p>
        </p:txBody>
      </p:sp>
    </p:spTree>
    <p:extLst>
      <p:ext uri="{BB962C8B-B14F-4D97-AF65-F5344CB8AC3E}">
        <p14:creationId xmlns:p14="http://schemas.microsoft.com/office/powerpoint/2010/main" val="1034520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528B5-CDBD-1E28-4203-8A2D8D223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956" y="2010659"/>
            <a:ext cx="4487455" cy="41341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EF0863-2F2C-C4D6-5922-D17482CDB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63352"/>
            <a:ext cx="4263163" cy="4028776"/>
          </a:xfrm>
          <a:prstGeom prst="rect">
            <a:avLst/>
          </a:prstGeom>
        </p:spPr>
      </p:pic>
      <p:cxnSp>
        <p:nvCxnSpPr>
          <p:cNvPr id="2" name="Connettore 2 13">
            <a:extLst>
              <a:ext uri="{FF2B5EF4-FFF2-40B4-BE49-F238E27FC236}">
                <a16:creationId xmlns:a16="http://schemas.microsoft.com/office/drawing/2014/main" id="{54DE8A7F-2060-8EF9-EC1C-E48CA21CF353}"/>
              </a:ext>
            </a:extLst>
          </p:cNvPr>
          <p:cNvCxnSpPr>
            <a:cxnSpLocks/>
          </p:cNvCxnSpPr>
          <p:nvPr/>
        </p:nvCxnSpPr>
        <p:spPr>
          <a:xfrm flipV="1">
            <a:off x="8774206" y="3664324"/>
            <a:ext cx="174812" cy="1136276"/>
          </a:xfrm>
          <a:prstGeom prst="straightConnector1">
            <a:avLst/>
          </a:prstGeom>
          <a:ln w="19050">
            <a:solidFill>
              <a:srgbClr val="0057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15">
            <a:extLst>
              <a:ext uri="{FF2B5EF4-FFF2-40B4-BE49-F238E27FC236}">
                <a16:creationId xmlns:a16="http://schemas.microsoft.com/office/drawing/2014/main" id="{E59BBDBB-5708-F755-6D18-D0CAB81E1810}"/>
              </a:ext>
            </a:extLst>
          </p:cNvPr>
          <p:cNvSpPr txBox="1"/>
          <p:nvPr/>
        </p:nvSpPr>
        <p:spPr>
          <a:xfrm rot="19619278">
            <a:off x="8150214" y="4655689"/>
            <a:ext cx="164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rgbClr val="0057FF"/>
                </a:solidFill>
              </a:rPr>
              <a:t>QUAX@LNF </a:t>
            </a:r>
            <a:r>
              <a:rPr lang="it-IT" sz="1400" err="1">
                <a:solidFill>
                  <a:srgbClr val="0057FF"/>
                </a:solidFill>
              </a:rPr>
              <a:t>this</a:t>
            </a:r>
            <a:r>
              <a:rPr lang="it-IT" sz="1400">
                <a:solidFill>
                  <a:srgbClr val="0057FF"/>
                </a:solidFill>
              </a:rPr>
              <a:t> </a:t>
            </a:r>
            <a:r>
              <a:rPr lang="it-IT" sz="1400" err="1">
                <a:solidFill>
                  <a:srgbClr val="0057FF"/>
                </a:solidFill>
              </a:rPr>
              <a:t>run</a:t>
            </a:r>
            <a:endParaRPr lang="it-IT" sz="1400">
              <a:solidFill>
                <a:srgbClr val="0057FF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ACA841-B87A-EC05-A5DF-DB9ED441749A}"/>
              </a:ext>
            </a:extLst>
          </p:cNvPr>
          <p:cNvSpPr txBox="1"/>
          <p:nvPr/>
        </p:nvSpPr>
        <p:spPr>
          <a:xfrm>
            <a:off x="2245659" y="1549343"/>
            <a:ext cx="2235805" cy="40862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err="1"/>
              <a:t>Touched</a:t>
            </a:r>
            <a:r>
              <a:rPr lang="it-IT"/>
              <a:t> the QCD line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F684D08-B4BC-B308-7415-344F5CB03BCB}"/>
              </a:ext>
            </a:extLst>
          </p:cNvPr>
          <p:cNvCxnSpPr/>
          <p:nvPr/>
        </p:nvCxnSpPr>
        <p:spPr>
          <a:xfrm>
            <a:off x="3045759" y="1918675"/>
            <a:ext cx="1242777" cy="1940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F9218A9-796A-044D-CFC2-BBFBDAF5BC34}"/>
                  </a:ext>
                </a:extLst>
              </p:cNvPr>
              <p:cNvSpPr txBox="1"/>
              <p:nvPr/>
            </p:nvSpPr>
            <p:spPr>
              <a:xfrm>
                <a:off x="6683357" y="1521643"/>
                <a:ext cx="3655040" cy="439269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Avg </a:t>
                </a:r>
                <a:r>
                  <a:rPr lang="it-IT" err="1"/>
                  <a:t>value</a:t>
                </a:r>
                <a:r>
                  <a:rPr lang="it-IT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/>
                  <a:t> 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F9218A9-796A-044D-CFC2-BBFBDAF5B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357" y="1521643"/>
                <a:ext cx="3655040" cy="439269"/>
              </a:xfrm>
              <a:prstGeom prst="roundRect">
                <a:avLst/>
              </a:prstGeom>
              <a:blipFill>
                <a:blip r:embed="rId5"/>
                <a:stretch>
                  <a:fillRect l="-690" b="-1081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/>
          <p:cNvSpPr txBox="1"/>
          <p:nvPr/>
        </p:nvSpPr>
        <p:spPr>
          <a:xfrm>
            <a:off x="390808" y="132760"/>
            <a:ext cx="928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smtClean="0">
                <a:latin typeface="Perpetua" panose="02020502060401020303" pitchFamily="18" charset="0"/>
              </a:rPr>
              <a:t>Final plot g</a:t>
            </a:r>
            <a:r>
              <a:rPr lang="en-GB" sz="4800" b="1" baseline="-25000" smtClean="0">
                <a:latin typeface="Perpetua" panose="02020502060401020303" pitchFamily="18" charset="0"/>
              </a:rPr>
              <a:t>a</a:t>
            </a:r>
            <a:r>
              <a:rPr lang="el-GR" sz="4800" b="1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γγ</a:t>
            </a:r>
            <a:endParaRPr lang="en-GB" sz="4800" b="1" baseline="-25000">
              <a:latin typeface="Perpetua" panose="02020502060401020303" pitchFamily="18" charset="0"/>
            </a:endParaRPr>
          </a:p>
        </p:txBody>
      </p:sp>
      <p:cxnSp>
        <p:nvCxnSpPr>
          <p:cNvPr id="15" name="Connettore diritto 14"/>
          <p:cNvCxnSpPr/>
          <p:nvPr/>
        </p:nvCxnSpPr>
        <p:spPr>
          <a:xfrm>
            <a:off x="689370" y="1063690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DACA841-B87A-EC05-A5DF-DB9ED441749A}"/>
              </a:ext>
            </a:extLst>
          </p:cNvPr>
          <p:cNvSpPr txBox="1"/>
          <p:nvPr/>
        </p:nvSpPr>
        <p:spPr>
          <a:xfrm>
            <a:off x="84627" y="6410903"/>
            <a:ext cx="3068882" cy="340519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smtClean="0"/>
              <a:t>A. Rettaroli et al PRD 2024 (submitted) </a:t>
            </a:r>
            <a:endParaRPr lang="it-IT" sz="1400"/>
          </a:p>
        </p:txBody>
      </p:sp>
      <p:sp>
        <p:nvSpPr>
          <p:cNvPr id="17" name="Rettangolo 16"/>
          <p:cNvSpPr/>
          <p:nvPr/>
        </p:nvSpPr>
        <p:spPr>
          <a:xfrm>
            <a:off x="10633560" y="6528832"/>
            <a:ext cx="1558440" cy="320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 smtClean="0"/>
              <a:t>Courtesy of A. Rettaroli</a:t>
            </a:r>
            <a:endParaRPr lang="it-IT" sz="1100"/>
          </a:p>
        </p:txBody>
      </p:sp>
    </p:spTree>
    <p:extLst>
      <p:ext uri="{BB962C8B-B14F-4D97-AF65-F5344CB8AC3E}">
        <p14:creationId xmlns:p14="http://schemas.microsoft.com/office/powerpoint/2010/main" val="2555734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FC751A72-32F5-93E6-703A-7A6A63098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25268B5-7838-7DA7-E3E2-A0160D4F01A8}"/>
              </a:ext>
            </a:extLst>
          </p:cNvPr>
          <p:cNvSpPr txBox="1">
            <a:spLocks/>
          </p:cNvSpPr>
          <p:nvPr/>
        </p:nvSpPr>
        <p:spPr>
          <a:xfrm>
            <a:off x="468313" y="1395685"/>
            <a:ext cx="9580507" cy="78145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</a:t>
            </a:r>
            <a:r>
              <a:rPr lang="en-US"/>
              <a:t>FINUDA magnet for Light Axion SearcH</a:t>
            </a:r>
            <a:r>
              <a:rPr lang="en-US" sz="3200"/>
              <a:t/>
            </a:r>
            <a:br>
              <a:rPr lang="en-US" sz="3200"/>
            </a:br>
            <a:endParaRPr lang="it-IT" sz="3200" b="1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2404872"/>
            <a:ext cx="5610377" cy="3445192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468313" y="232693"/>
            <a:ext cx="928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smtClean="0">
                <a:latin typeface="Perpetua" panose="02020502060401020303" pitchFamily="18" charset="0"/>
              </a:rPr>
              <a:t>FLASH</a:t>
            </a:r>
            <a:endParaRPr lang="en-GB" sz="4800" b="1">
              <a:latin typeface="Perpetua" panose="02020502060401020303" pitchFamily="18" charset="0"/>
            </a:endParaRPr>
          </a:p>
        </p:txBody>
      </p:sp>
      <p:cxnSp>
        <p:nvCxnSpPr>
          <p:cNvPr id="25" name="Connettore diritto 24"/>
          <p:cNvCxnSpPr/>
          <p:nvPr/>
        </p:nvCxnSpPr>
        <p:spPr>
          <a:xfrm>
            <a:off x="689370" y="1063690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5937110" y="2527423"/>
            <a:ext cx="600800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1.1 T </a:t>
            </a:r>
            <a:r>
              <a:rPr 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magnet</a:t>
            </a:r>
            <a:r>
              <a:rPr 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Succsessfully operated  again after xxx years</a:t>
            </a:r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240 MHz tuning (</a:t>
            </a:r>
            <a:r>
              <a:rPr 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~ 1</a:t>
            </a:r>
            <a:r>
              <a:rPr lang="el-G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eV of axion mass </a:t>
            </a:r>
            <a:r>
              <a:rPr 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range)</a:t>
            </a:r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Low frequency region  that is </a:t>
            </a:r>
            <a:r>
              <a:rPr 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still </a:t>
            </a:r>
            <a:r>
              <a:rPr lang="it-IT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unexplored (resonant cavity  up to 2.5 m</a:t>
            </a:r>
            <a:r>
              <a:rPr lang="it-IT" sz="24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it-IT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endParaRPr lang="it-IT" sz="2400" b="1">
              <a:ln w="3175">
                <a:noFill/>
                <a:prstDash val="solid"/>
              </a:ln>
              <a:solidFill>
                <a:srgbClr val="8240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50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FC751A72-32F5-93E6-703A-7A6A63098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549" y="1894687"/>
            <a:ext cx="4572000" cy="38481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70" y="2164609"/>
            <a:ext cx="5857875" cy="315277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68313" y="232693"/>
            <a:ext cx="928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smtClean="0">
                <a:latin typeface="Perpetua" panose="02020502060401020303" pitchFamily="18" charset="0"/>
              </a:rPr>
              <a:t>FLASH</a:t>
            </a:r>
            <a:endParaRPr lang="en-GB" sz="4800" b="1">
              <a:latin typeface="Perpetua" panose="02020502060401020303" pitchFamily="18" charset="0"/>
            </a:endParaRPr>
          </a:p>
        </p:txBody>
      </p:sp>
      <p:cxnSp>
        <p:nvCxnSpPr>
          <p:cNvPr id="9" name="Connettore diritto 8"/>
          <p:cNvCxnSpPr/>
          <p:nvPr/>
        </p:nvCxnSpPr>
        <p:spPr>
          <a:xfrm>
            <a:off x="689370" y="1063690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ACA841-B87A-EC05-A5DF-DB9ED441749A}"/>
              </a:ext>
            </a:extLst>
          </p:cNvPr>
          <p:cNvSpPr txBox="1"/>
          <p:nvPr/>
        </p:nvSpPr>
        <p:spPr>
          <a:xfrm>
            <a:off x="0" y="6517481"/>
            <a:ext cx="3773212" cy="340519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smtClean="0"/>
              <a:t>D. Alesini et al, Physics </a:t>
            </a:r>
            <a:r>
              <a:rPr lang="en-US" sz="1400"/>
              <a:t>of the </a:t>
            </a:r>
            <a:r>
              <a:rPr lang="en-US" sz="1400"/>
              <a:t>Dark </a:t>
            </a:r>
            <a:r>
              <a:rPr lang="en-US" sz="1400" smtClean="0"/>
              <a:t>Universe,2023</a:t>
            </a:r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3590355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FC751A72-32F5-93E6-703A-7A6A63098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04" y="1436438"/>
            <a:ext cx="6227064" cy="514467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929" y="1664208"/>
            <a:ext cx="4788684" cy="321384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68313" y="232693"/>
            <a:ext cx="928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smtClean="0">
                <a:latin typeface="Perpetua" panose="02020502060401020303" pitchFamily="18" charset="0"/>
              </a:rPr>
              <a:t>FLASH</a:t>
            </a:r>
            <a:endParaRPr lang="en-GB" sz="4800" b="1">
              <a:latin typeface="Perpetua" panose="02020502060401020303" pitchFamily="18" charset="0"/>
            </a:endParaRPr>
          </a:p>
        </p:txBody>
      </p:sp>
      <p:cxnSp>
        <p:nvCxnSpPr>
          <p:cNvPr id="11" name="Connettore diritto 10"/>
          <p:cNvCxnSpPr/>
          <p:nvPr/>
        </p:nvCxnSpPr>
        <p:spPr>
          <a:xfrm>
            <a:off x="689370" y="1063690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1">
            <a:extLst>
              <a:ext uri="{FF2B5EF4-FFF2-40B4-BE49-F238E27FC236}">
                <a16:creationId xmlns:a16="http://schemas.microsoft.com/office/drawing/2014/main" id="{425268B5-7838-7DA7-E3E2-A0160D4F01A8}"/>
              </a:ext>
            </a:extLst>
          </p:cNvPr>
          <p:cNvSpPr txBox="1">
            <a:spLocks/>
          </p:cNvSpPr>
          <p:nvPr/>
        </p:nvSpPr>
        <p:spPr>
          <a:xfrm>
            <a:off x="7443491" y="5276088"/>
            <a:ext cx="4333981" cy="14216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/>
              <a:t>And much more like:</a:t>
            </a:r>
          </a:p>
          <a:p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mtClean="0"/>
              <a:t>Chamaleons</a:t>
            </a:r>
          </a:p>
          <a:p>
            <a:endParaRPr lang="en-US" sz="20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mtClean="0"/>
              <a:t>High frequency gravitational waves</a:t>
            </a:r>
            <a:r>
              <a:rPr lang="en-US" sz="1400"/>
              <a:t/>
            </a:r>
            <a:br>
              <a:rPr lang="en-US" sz="1400"/>
            </a:br>
            <a:endParaRPr lang="it-IT" sz="1400" b="1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DACA841-B87A-EC05-A5DF-DB9ED441749A}"/>
              </a:ext>
            </a:extLst>
          </p:cNvPr>
          <p:cNvSpPr txBox="1"/>
          <p:nvPr/>
        </p:nvSpPr>
        <p:spPr>
          <a:xfrm>
            <a:off x="0" y="6517481"/>
            <a:ext cx="3773212" cy="340519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smtClean="0"/>
              <a:t>D. Alesini et al, Physics </a:t>
            </a:r>
            <a:r>
              <a:rPr lang="en-US" sz="1400"/>
              <a:t>of the </a:t>
            </a:r>
            <a:r>
              <a:rPr lang="en-US" sz="1400"/>
              <a:t>Dark </a:t>
            </a:r>
            <a:r>
              <a:rPr lang="en-US" sz="1400" smtClean="0"/>
              <a:t>Universe,2023</a:t>
            </a:r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254573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19BA8-2E45-B78E-C685-0EF1EB873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D391D1-D612-A859-29BD-8BB96B947DCC}"/>
              </a:ext>
            </a:extLst>
          </p:cNvPr>
          <p:cNvSpPr txBox="1"/>
          <p:nvPr/>
        </p:nvSpPr>
        <p:spPr>
          <a:xfrm>
            <a:off x="311192" y="1914854"/>
            <a:ext cx="551621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dirty="0"/>
              <a:t>First QUAX@LNF </a:t>
            </a:r>
            <a:r>
              <a:rPr lang="it-IT" sz="2000" b="1" dirty="0" err="1"/>
              <a:t>run</a:t>
            </a:r>
            <a:r>
              <a:rPr lang="it-IT" sz="2000" b="1" dirty="0"/>
              <a:t> with complete </a:t>
            </a:r>
            <a:r>
              <a:rPr lang="it-IT" sz="2000" b="1" dirty="0" err="1"/>
              <a:t>haloscope</a:t>
            </a:r>
            <a:endParaRPr lang="it-IT" sz="2000" b="1" dirty="0"/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endParaRPr lang="it-IT" sz="2000" b="1" dirty="0"/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dirty="0"/>
              <a:t>2 weeks of data </a:t>
            </a:r>
            <a:r>
              <a:rPr lang="it-IT" sz="2000" b="1" dirty="0" err="1"/>
              <a:t>taking</a:t>
            </a:r>
            <a:r>
              <a:rPr lang="it-IT" sz="2000" b="1" dirty="0"/>
              <a:t>.</a:t>
            </a:r>
            <a:endParaRPr lang="it-IT" sz="2000" dirty="0"/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dirty="0"/>
              <a:t>9 T </a:t>
            </a:r>
            <a:r>
              <a:rPr lang="it-IT" sz="2000" b="1" dirty="0" err="1"/>
              <a:t>magnet</a:t>
            </a:r>
            <a:r>
              <a:rPr lang="it-IT" sz="2000" b="1" dirty="0"/>
              <a:t>. </a:t>
            </a:r>
            <a:r>
              <a:rPr lang="it-IT" sz="2000" dirty="0" err="1"/>
              <a:t>Operated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8 T.</a:t>
            </a:r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dirty="0"/>
              <a:t>Tuning rod to </a:t>
            </a:r>
            <a:r>
              <a:rPr lang="it-IT" sz="2000" b="1" dirty="0" err="1"/>
              <a:t>scan</a:t>
            </a:r>
            <a:r>
              <a:rPr lang="it-IT" sz="2000" b="1" dirty="0"/>
              <a:t> </a:t>
            </a:r>
            <a:r>
              <a:rPr lang="it-IT" sz="2000" b="1"/>
              <a:t>frequencies</a:t>
            </a:r>
            <a:r>
              <a:rPr lang="it-IT" sz="2000" smtClean="0"/>
              <a:t>.</a:t>
            </a:r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it-IT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neV of axion mass scan</a:t>
            </a:r>
            <a:endParaRPr lang="it-IT" sz="2000" dirty="0"/>
          </a:p>
          <a:p>
            <a:pPr>
              <a:buClr>
                <a:schemeClr val="tx1"/>
              </a:buClr>
              <a:buSzPct val="115000"/>
            </a:pPr>
            <a:endParaRPr lang="it-IT" sz="2000" dirty="0"/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dirty="0"/>
              <a:t>Still </a:t>
            </a:r>
            <a:r>
              <a:rPr lang="it-IT" sz="2000" b="1" dirty="0" err="1"/>
              <a:t>much</a:t>
            </a:r>
            <a:r>
              <a:rPr lang="it-IT" sz="2000" b="1" dirty="0"/>
              <a:t> room for </a:t>
            </a:r>
            <a:r>
              <a:rPr lang="it-IT" sz="2000" b="1" dirty="0" err="1"/>
              <a:t>improvements</a:t>
            </a:r>
            <a:r>
              <a:rPr lang="it-IT" sz="2000" b="1" dirty="0"/>
              <a:t>.</a:t>
            </a:r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endParaRPr lang="it-IT" sz="2000" b="1" dirty="0"/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dirty="0"/>
              <a:t>QUAX competitive in the panorama</a:t>
            </a:r>
            <a:r>
              <a:rPr lang="it-IT" sz="2000" dirty="0"/>
              <a:t>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D391D1-D612-A859-29BD-8BB96B947DCC}"/>
              </a:ext>
            </a:extLst>
          </p:cNvPr>
          <p:cNvSpPr txBox="1"/>
          <p:nvPr/>
        </p:nvSpPr>
        <p:spPr>
          <a:xfrm>
            <a:off x="6075328" y="1363415"/>
            <a:ext cx="57021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smtClean="0"/>
              <a:t>Flash aims to use FINUDA magnets to operate a large haloscope</a:t>
            </a:r>
            <a:endParaRPr lang="it-IT" sz="2000" b="1" dirty="0"/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endParaRPr lang="it-IT" sz="2000" b="1" dirty="0"/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1</a:t>
            </a:r>
            <a:r>
              <a:rPr lang="el-G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it-IT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 of axion mass range</a:t>
            </a:r>
            <a:endParaRPr lang="it-IT" sz="2000" dirty="0"/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smtClean="0"/>
              <a:t>1.1</a:t>
            </a:r>
            <a:r>
              <a:rPr lang="it-IT" sz="2000" b="1" smtClean="0"/>
              <a:t> </a:t>
            </a:r>
            <a:r>
              <a:rPr lang="it-IT" sz="2000" b="1" dirty="0"/>
              <a:t>T </a:t>
            </a:r>
            <a:r>
              <a:rPr lang="it-IT" sz="2000" b="1" dirty="0" err="1"/>
              <a:t>magnet</a:t>
            </a:r>
            <a:r>
              <a:rPr lang="it-IT" sz="2000" b="1"/>
              <a:t>. </a:t>
            </a:r>
            <a:r>
              <a:rPr lang="it-IT" sz="2000"/>
              <a:t> Cavity (</a:t>
            </a:r>
            <a:r>
              <a:rPr lang="it-IT" sz="2000"/>
              <a:t>diameter </a:t>
            </a:r>
            <a:r>
              <a:rPr lang="it-IT" sz="2000" smtClean="0"/>
              <a:t> 2.1 </a:t>
            </a:r>
            <a:r>
              <a:rPr lang="it-IT" sz="2000"/>
              <a:t>m and 1.18 m, height 1.2 m)</a:t>
            </a:r>
            <a:br>
              <a:rPr lang="it-IT" sz="2000"/>
            </a:br>
            <a:endParaRPr lang="it-IT" sz="2000" dirty="0"/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smtClean="0"/>
              <a:t>Hunt for axion dark matter into an hardly accesible mass region</a:t>
            </a:r>
            <a:endParaRPr lang="it-IT" sz="2000" b="1" dirty="0"/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endParaRPr lang="it-IT" sz="2000" b="1" dirty="0"/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smtClean="0"/>
              <a:t>Potential for discovery of new physics (chamaleons, high frequency gravitational waves)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68313" y="232693"/>
            <a:ext cx="928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smtClean="0">
                <a:latin typeface="Perpetua" panose="02020502060401020303" pitchFamily="18" charset="0"/>
              </a:rPr>
              <a:t>Conclusions</a:t>
            </a:r>
            <a:endParaRPr lang="en-GB" sz="4800" b="1">
              <a:latin typeface="Perpetua" panose="02020502060401020303" pitchFamily="18" charset="0"/>
            </a:endParaRPr>
          </a:p>
        </p:txBody>
      </p:sp>
      <p:cxnSp>
        <p:nvCxnSpPr>
          <p:cNvPr id="8" name="Connettore diritto 7"/>
          <p:cNvCxnSpPr/>
          <p:nvPr/>
        </p:nvCxnSpPr>
        <p:spPr>
          <a:xfrm>
            <a:off x="689370" y="1063690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04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/>
          <p:cNvSpPr txBox="1"/>
          <p:nvPr/>
        </p:nvSpPr>
        <p:spPr>
          <a:xfrm>
            <a:off x="788072" y="2744642"/>
            <a:ext cx="108277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latin typeface="Perpetua" panose="02020502060401020303" pitchFamily="18" charset="0"/>
              </a:rPr>
              <a:t>Thank you for your attention!</a:t>
            </a:r>
            <a:endParaRPr lang="en-GB" sz="4400" b="1" baseline="-25000" dirty="0">
              <a:latin typeface="Perpetua" panose="02020502060401020303" pitchFamily="18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B076-ED67-423F-B729-51BDEFFD17B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04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88EBD4-94DB-4FDB-5514-71750B25C364}"/>
              </a:ext>
            </a:extLst>
          </p:cNvPr>
          <p:cNvSpPr txBox="1"/>
          <p:nvPr/>
        </p:nvSpPr>
        <p:spPr>
          <a:xfrm>
            <a:off x="5540188" y="3112994"/>
            <a:ext cx="859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485417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CFA96DC5-D825-EBFA-64A3-34D1C13FFE2B}"/>
              </a:ext>
            </a:extLst>
          </p:cNvPr>
          <p:cNvSpPr/>
          <p:nvPr/>
        </p:nvSpPr>
        <p:spPr>
          <a:xfrm>
            <a:off x="4200727" y="2207036"/>
            <a:ext cx="5984995" cy="1226053"/>
          </a:xfrm>
          <a:prstGeom prst="roundRect">
            <a:avLst/>
          </a:prstGeom>
          <a:noFill/>
          <a:ln w="28575">
            <a:solidFill>
              <a:srgbClr val="E6E3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16A02D8-63A9-B918-F173-DD1FF4297014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Figures</a:t>
            </a:r>
            <a:r>
              <a:rPr lang="it-IT" sz="3200" b="1" dirty="0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of </a:t>
            </a:r>
            <a:r>
              <a:rPr lang="it-IT" sz="3200" b="1" dirty="0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merit</a:t>
            </a:r>
            <a:r>
              <a:rPr lang="it-IT" sz="3200" b="1" dirty="0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in a </a:t>
            </a:r>
            <a:r>
              <a:rPr lang="it-IT" sz="3200" b="1" dirty="0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haloscope</a:t>
            </a:r>
            <a:endParaRPr lang="it-IT" sz="3200" b="1" dirty="0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B28566E7-73E0-BDC1-3F4C-CB7291667285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4BA0878-D442-0DB9-3325-AB3FC170D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83" y="2681292"/>
            <a:ext cx="2241145" cy="202018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70BA5F5-33C7-45E8-49E4-F5A50757E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347" y="2432198"/>
            <a:ext cx="3168840" cy="781456"/>
          </a:xfrm>
          <a:prstGeom prst="rect">
            <a:avLst/>
          </a:prstGeom>
        </p:spPr>
      </p:pic>
      <p:pic>
        <p:nvPicPr>
          <p:cNvPr id="7" name="Picture 31">
            <a:extLst>
              <a:ext uri="{FF2B5EF4-FFF2-40B4-BE49-F238E27FC236}">
                <a16:creationId xmlns:a16="http://schemas.microsoft.com/office/drawing/2014/main" id="{B4ED5F05-C278-7BC7-09FE-534000688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727" y="4701478"/>
            <a:ext cx="2009498" cy="809019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DA932EE6-4DD8-80C2-DFCF-F99EED385601}"/>
              </a:ext>
            </a:extLst>
          </p:cNvPr>
          <p:cNvSpPr/>
          <p:nvPr/>
        </p:nvSpPr>
        <p:spPr>
          <a:xfrm>
            <a:off x="6713847" y="2341749"/>
            <a:ext cx="753708" cy="962353"/>
          </a:xfrm>
          <a:prstGeom prst="ellipse">
            <a:avLst/>
          </a:prstGeom>
          <a:noFill/>
          <a:ln w="38100">
            <a:solidFill>
              <a:srgbClr val="8240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50FEFC8F-8D3C-D8E3-3977-6D348A40424F}"/>
              </a:ext>
            </a:extLst>
          </p:cNvPr>
          <p:cNvSpPr/>
          <p:nvPr/>
        </p:nvSpPr>
        <p:spPr>
          <a:xfrm rot="5400000">
            <a:off x="5260290" y="4840395"/>
            <a:ext cx="653754" cy="962353"/>
          </a:xfrm>
          <a:prstGeom prst="ellipse">
            <a:avLst/>
          </a:prstGeom>
          <a:noFill/>
          <a:ln w="38100">
            <a:solidFill>
              <a:srgbClr val="8240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9A0EAD5-37F2-9A91-1290-FDB6B7CB3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480" y="2599536"/>
            <a:ext cx="2493900" cy="41161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730320B-839E-92BB-7C97-6BBF05D1C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873" y="4645089"/>
            <a:ext cx="4249171" cy="89771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915EC6-30C7-8F51-2D43-E618917F87F1}"/>
              </a:ext>
            </a:extLst>
          </p:cNvPr>
          <p:cNvSpPr txBox="1"/>
          <p:nvPr/>
        </p:nvSpPr>
        <p:spPr>
          <a:xfrm>
            <a:off x="4200727" y="1688595"/>
            <a:ext cx="3243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The </a:t>
            </a:r>
            <a:r>
              <a:rPr lang="it-IT" sz="2000" b="1" dirty="0" err="1">
                <a:solidFill>
                  <a:srgbClr val="824084"/>
                </a:solidFill>
              </a:rPr>
              <a:t>signal</a:t>
            </a:r>
            <a:r>
              <a:rPr lang="it-IT" sz="2000" b="1" dirty="0">
                <a:solidFill>
                  <a:srgbClr val="824084"/>
                </a:solidFill>
              </a:rPr>
              <a:t> power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very</a:t>
            </a:r>
            <a:r>
              <a:rPr lang="it-IT" sz="2000" dirty="0"/>
              <a:t> </a:t>
            </a:r>
            <a:r>
              <a:rPr lang="it-IT" sz="2000" dirty="0" err="1"/>
              <a:t>faint</a:t>
            </a:r>
            <a:endParaRPr lang="it-IT" sz="20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A7A1E44-EA2C-1366-B0B2-20EFFD6A8A2B}"/>
              </a:ext>
            </a:extLst>
          </p:cNvPr>
          <p:cNvSpPr txBox="1"/>
          <p:nvPr/>
        </p:nvSpPr>
        <p:spPr>
          <a:xfrm>
            <a:off x="4146882" y="4063462"/>
            <a:ext cx="5773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The </a:t>
            </a:r>
            <a:r>
              <a:rPr lang="it-IT" sz="2000" b="1" dirty="0" err="1">
                <a:solidFill>
                  <a:srgbClr val="824084"/>
                </a:solidFill>
              </a:rPr>
              <a:t>scan</a:t>
            </a:r>
            <a:r>
              <a:rPr lang="it-IT" sz="2000" b="1" dirty="0">
                <a:solidFill>
                  <a:srgbClr val="824084"/>
                </a:solidFill>
              </a:rPr>
              <a:t> rate</a:t>
            </a:r>
            <a:r>
              <a:rPr lang="it-IT" sz="2000" dirty="0"/>
              <a:t> </a:t>
            </a:r>
            <a:r>
              <a:rPr lang="it-IT" sz="2000" dirty="0" err="1"/>
              <a:t>depends</a:t>
            </a:r>
            <a:r>
              <a:rPr lang="it-IT" sz="2000" dirty="0"/>
              <a:t> </a:t>
            </a:r>
            <a:r>
              <a:rPr lang="it-IT" sz="2000" dirty="0" err="1"/>
              <a:t>critically</a:t>
            </a:r>
            <a:r>
              <a:rPr lang="it-IT" sz="2000" dirty="0"/>
              <a:t> on </a:t>
            </a:r>
            <a:r>
              <a:rPr lang="it-IT" sz="2000" dirty="0" err="1"/>
              <a:t>noise</a:t>
            </a:r>
            <a:r>
              <a:rPr lang="it-IT" sz="2000" dirty="0"/>
              <a:t> temperature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CBA35EF5-A24F-718F-B309-BE53596F91FE}"/>
              </a:ext>
            </a:extLst>
          </p:cNvPr>
          <p:cNvSpPr/>
          <p:nvPr/>
        </p:nvSpPr>
        <p:spPr>
          <a:xfrm>
            <a:off x="4115386" y="4547068"/>
            <a:ext cx="2241146" cy="1226053"/>
          </a:xfrm>
          <a:prstGeom prst="roundRect">
            <a:avLst/>
          </a:prstGeom>
          <a:noFill/>
          <a:ln w="28575">
            <a:solidFill>
              <a:srgbClr val="E6E3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810126F4-FDBA-8280-78D3-8F3DDF4B8116}"/>
              </a:ext>
            </a:extLst>
          </p:cNvPr>
          <p:cNvSpPr/>
          <p:nvPr/>
        </p:nvSpPr>
        <p:spPr>
          <a:xfrm>
            <a:off x="6414937" y="4547067"/>
            <a:ext cx="4276107" cy="1226053"/>
          </a:xfrm>
          <a:prstGeom prst="roundRect">
            <a:avLst/>
          </a:prstGeom>
          <a:noFill/>
          <a:ln w="28575">
            <a:solidFill>
              <a:srgbClr val="E6E3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5229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1687BF-F86B-F696-A60F-99D8C9D93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6481"/>
            <a:ext cx="4692874" cy="64415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577A847-42E7-219A-BCF0-3B2E39182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3" t="8482" r="22592" b="72452"/>
          <a:stretch/>
        </p:blipFill>
        <p:spPr>
          <a:xfrm>
            <a:off x="816158" y="2634913"/>
            <a:ext cx="4580187" cy="191421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39AE8F-13C4-A16C-EBD7-ACE15D611CF9}"/>
              </a:ext>
            </a:extLst>
          </p:cNvPr>
          <p:cNvSpPr txBox="1"/>
          <p:nvPr/>
        </p:nvSpPr>
        <p:spPr>
          <a:xfrm>
            <a:off x="6876894" y="2055511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81F3A6-7BF8-5C9E-4EB9-33A6FA601DBB}"/>
              </a:ext>
            </a:extLst>
          </p:cNvPr>
          <p:cNvSpPr txBox="1"/>
          <p:nvPr/>
        </p:nvSpPr>
        <p:spPr>
          <a:xfrm>
            <a:off x="7724541" y="2055511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299431-21EA-5090-4520-A324AD0A4D6B}"/>
              </a:ext>
            </a:extLst>
          </p:cNvPr>
          <p:cNvSpPr txBox="1"/>
          <p:nvPr/>
        </p:nvSpPr>
        <p:spPr>
          <a:xfrm>
            <a:off x="8337188" y="2041084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L3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17CF5CB-B7AB-0A19-B8B1-AF0BF5F5E57E}"/>
              </a:ext>
            </a:extLst>
          </p:cNvPr>
          <p:cNvSpPr txBox="1"/>
          <p:nvPr/>
        </p:nvSpPr>
        <p:spPr>
          <a:xfrm>
            <a:off x="9497612" y="2173248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L5</a:t>
            </a:r>
          </a:p>
        </p:txBody>
      </p:sp>
    </p:spTree>
    <p:extLst>
      <p:ext uri="{BB962C8B-B14F-4D97-AF65-F5344CB8AC3E}">
        <p14:creationId xmlns:p14="http://schemas.microsoft.com/office/powerpoint/2010/main" val="254037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asellaDiTesto 69"/>
          <p:cNvSpPr txBox="1"/>
          <p:nvPr/>
        </p:nvSpPr>
        <p:spPr>
          <a:xfrm>
            <a:off x="260316" y="111395"/>
            <a:ext cx="61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 smtClean="0">
                <a:latin typeface="Perpetua" panose="02020502060401020303" pitchFamily="18" charset="0"/>
              </a:rPr>
              <a:t>Axions</a:t>
            </a:r>
            <a:r>
              <a:rPr lang="en-GB" sz="4800" b="1" dirty="0" smtClean="0">
                <a:latin typeface="Perpetua" panose="02020502060401020303" pitchFamily="18" charset="0"/>
              </a:rPr>
              <a:t> as dark matter</a:t>
            </a:r>
            <a:endParaRPr lang="en-GB" sz="3200" b="1" dirty="0">
              <a:latin typeface="Perpetua" panose="02020502060401020303" pitchFamily="18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689370" y="1063690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magin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97" y="3723762"/>
            <a:ext cx="4719782" cy="2496081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6501162" y="3918585"/>
            <a:ext cx="4993329" cy="2440392"/>
            <a:chOff x="689370" y="4151537"/>
            <a:chExt cx="4993329" cy="2440392"/>
          </a:xfrm>
        </p:grpSpPr>
        <p:grpSp>
          <p:nvGrpSpPr>
            <p:cNvPr id="12" name="Gruppo 11"/>
            <p:cNvGrpSpPr/>
            <p:nvPr/>
          </p:nvGrpSpPr>
          <p:grpSpPr>
            <a:xfrm>
              <a:off x="689370" y="4151537"/>
              <a:ext cx="4993329" cy="2440392"/>
              <a:chOff x="5926475" y="3667309"/>
              <a:chExt cx="4993329" cy="2440392"/>
            </a:xfrm>
          </p:grpSpPr>
          <p:pic>
            <p:nvPicPr>
              <p:cNvPr id="13" name="Picture 2" descr="http://media.virbcdn.com/files/c7/43e49938af23ccea-wiggle-line.png">
                <a:extLst>
                  <a:ext uri="{FF2B5EF4-FFF2-40B4-BE49-F238E27FC236}">
                    <a16:creationId xmlns:a16="http://schemas.microsoft.com/office/drawing/2014/main" id="{BAFADDFF-5C03-184C-B21D-A5BDB95A8D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42222" b="5459"/>
              <a:stretch>
                <a:fillRect/>
              </a:stretch>
            </p:blipFill>
            <p:spPr bwMode="auto">
              <a:xfrm rot="5400000" flipV="1">
                <a:off x="8018895" y="4884334"/>
                <a:ext cx="1160550" cy="133909"/>
              </a:xfrm>
              <a:prstGeom prst="rect">
                <a:avLst/>
              </a:prstGeom>
              <a:noFill/>
            </p:spPr>
          </p:pic>
          <p:pic>
            <p:nvPicPr>
              <p:cNvPr id="14" name="Picture 2" descr="http://media.virbcdn.com/files/c7/43e49938af23ccea-wiggle-line.png">
                <a:extLst>
                  <a:ext uri="{FF2B5EF4-FFF2-40B4-BE49-F238E27FC236}">
                    <a16:creationId xmlns:a16="http://schemas.microsoft.com/office/drawing/2014/main" id="{9154BDF1-4EAC-594A-83AD-DB2B0604A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35556"/>
              <a:stretch>
                <a:fillRect/>
              </a:stretch>
            </p:blipFill>
            <p:spPr bwMode="auto">
              <a:xfrm flipV="1">
                <a:off x="8715429" y="4303434"/>
                <a:ext cx="1021619" cy="111787"/>
              </a:xfrm>
              <a:prstGeom prst="rect">
                <a:avLst/>
              </a:prstGeom>
              <a:noFill/>
            </p:spPr>
          </p:pic>
          <p:pic>
            <p:nvPicPr>
              <p:cNvPr id="15" name="Picture 6" descr="http://b68389.medialib.glogster.com/media/5a8fc46935192dbd420f1942b07feceec7c9aba45298eed86850581a78812c9e/dotted-line.png">
                <a:extLst>
                  <a:ext uri="{FF2B5EF4-FFF2-40B4-BE49-F238E27FC236}">
                    <a16:creationId xmlns:a16="http://schemas.microsoft.com/office/drawing/2014/main" id="{A9760A88-38FC-334B-9F07-0FF1FDF25C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-1694"/>
              <a:stretch>
                <a:fillRect/>
              </a:stretch>
            </p:blipFill>
            <p:spPr bwMode="auto">
              <a:xfrm>
                <a:off x="7185293" y="4121649"/>
                <a:ext cx="1747985" cy="587144"/>
              </a:xfrm>
              <a:prstGeom prst="rect">
                <a:avLst/>
              </a:prstGeom>
              <a:noFill/>
            </p:spPr>
          </p:pic>
          <p:sp>
            <p:nvSpPr>
              <p:cNvPr id="16" name="11 Elipse">
                <a:extLst>
                  <a:ext uri="{FF2B5EF4-FFF2-40B4-BE49-F238E27FC236}">
                    <a16:creationId xmlns:a16="http://schemas.microsoft.com/office/drawing/2014/main" id="{8A4AE97F-A347-CB49-ABF6-B6657CEB0707}"/>
                  </a:ext>
                </a:extLst>
              </p:cNvPr>
              <p:cNvSpPr/>
              <p:nvPr/>
            </p:nvSpPr>
            <p:spPr>
              <a:xfrm>
                <a:off x="8476546" y="4213444"/>
                <a:ext cx="268108" cy="26981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7" name="Picture 10" descr="https://encrypted-tbn1.gstatic.com/images?q=tbn:ANd9GcSxNNzTRIwe63MXoxuCE6xqkxOn2pBuE6UDZ6QZk8XmView1ubXHQ">
                <a:hlinkClick r:id="rId6"/>
                <a:extLst>
                  <a:ext uri="{FF2B5EF4-FFF2-40B4-BE49-F238E27FC236}">
                    <a16:creationId xmlns:a16="http://schemas.microsoft.com/office/drawing/2014/main" id="{5984B596-0337-A54E-9036-F8BD9A3DA4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249174" y="5400737"/>
                <a:ext cx="706964" cy="706964"/>
              </a:xfrm>
              <a:prstGeom prst="rect">
                <a:avLst/>
              </a:prstGeom>
              <a:noFill/>
            </p:spPr>
          </p:pic>
          <p:sp>
            <p:nvSpPr>
              <p:cNvPr id="18" name="15 Rectángulo">
                <a:extLst>
                  <a:ext uri="{FF2B5EF4-FFF2-40B4-BE49-F238E27FC236}">
                    <a16:creationId xmlns:a16="http://schemas.microsoft.com/office/drawing/2014/main" id="{368E76CA-2FD0-6847-A0CD-8230B0FC01C2}"/>
                  </a:ext>
                </a:extLst>
              </p:cNvPr>
              <p:cNvSpPr/>
              <p:nvPr/>
            </p:nvSpPr>
            <p:spPr>
              <a:xfrm flipH="1">
                <a:off x="7708588" y="3822135"/>
                <a:ext cx="36790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2400" b="0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es-ES" sz="1200" b="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16 Rectángulo">
                <a:extLst>
                  <a:ext uri="{FF2B5EF4-FFF2-40B4-BE49-F238E27FC236}">
                    <a16:creationId xmlns:a16="http://schemas.microsoft.com/office/drawing/2014/main" id="{80F0BE3F-1822-2341-BE81-67EF992A0B16}"/>
                  </a:ext>
                </a:extLst>
              </p:cNvPr>
              <p:cNvSpPr/>
              <p:nvPr/>
            </p:nvSpPr>
            <p:spPr>
              <a:xfrm>
                <a:off x="9061880" y="3809807"/>
                <a:ext cx="27837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2400" b="0" dirty="0">
                    <a:latin typeface="Symbol" pitchFamily="18" charset="2"/>
                    <a:cs typeface="Times New Roman" pitchFamily="18" charset="0"/>
                  </a:rPr>
                  <a:t>g</a:t>
                </a:r>
                <a:endParaRPr lang="es-ES" sz="1200" b="0" dirty="0">
                  <a:latin typeface="Symbol" pitchFamily="18" charset="2"/>
                  <a:cs typeface="Times New Roman" pitchFamily="18" charset="0"/>
                </a:endParaRPr>
              </a:p>
            </p:txBody>
          </p:sp>
          <p:grpSp>
            <p:nvGrpSpPr>
              <p:cNvPr id="20" name="23 Grupo">
                <a:extLst>
                  <a:ext uri="{FF2B5EF4-FFF2-40B4-BE49-F238E27FC236}">
                    <a16:creationId xmlns:a16="http://schemas.microsoft.com/office/drawing/2014/main" id="{872A7FE9-19AE-9949-AEFF-206BF43572F9}"/>
                  </a:ext>
                </a:extLst>
              </p:cNvPr>
              <p:cNvGrpSpPr/>
              <p:nvPr/>
            </p:nvGrpSpPr>
            <p:grpSpPr>
              <a:xfrm>
                <a:off x="9294791" y="3667309"/>
                <a:ext cx="1625013" cy="1783440"/>
                <a:chOff x="6631160" y="1901519"/>
                <a:chExt cx="2182213" cy="2379823"/>
              </a:xfrm>
            </p:grpSpPr>
            <p:pic>
              <p:nvPicPr>
                <p:cNvPr id="24" name="Picture 14" descr="Camera icon">
                  <a:hlinkClick r:id="rId8"/>
                  <a:extLst>
                    <a:ext uri="{FF2B5EF4-FFF2-40B4-BE49-F238E27FC236}">
                      <a16:creationId xmlns:a16="http://schemas.microsoft.com/office/drawing/2014/main" id="{1904A4A5-E8F6-8244-A029-E3AF0FF0CF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5075305">
                  <a:off x="7086902" y="1901520"/>
                  <a:ext cx="1668999" cy="1668998"/>
                </a:xfrm>
                <a:prstGeom prst="rect">
                  <a:avLst/>
                </a:prstGeom>
                <a:noFill/>
              </p:spPr>
            </p:pic>
            <p:sp>
              <p:nvSpPr>
                <p:cNvPr id="25" name="20 Rectángulo">
                  <a:extLst>
                    <a:ext uri="{FF2B5EF4-FFF2-40B4-BE49-F238E27FC236}">
                      <a16:creationId xmlns:a16="http://schemas.microsoft.com/office/drawing/2014/main" id="{11767D18-0323-4641-9DB8-667346C75C2B}"/>
                    </a:ext>
                  </a:extLst>
                </p:cNvPr>
                <p:cNvSpPr/>
                <p:nvPr/>
              </p:nvSpPr>
              <p:spPr>
                <a:xfrm>
                  <a:off x="6631160" y="3501018"/>
                  <a:ext cx="2182213" cy="7803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1600" b="0" dirty="0" smtClean="0">
                      <a:latin typeface="Arial Rounded MT Bold" pitchFamily="34" charset="0"/>
                    </a:rPr>
                    <a:t>Photons detector</a:t>
                  </a:r>
                  <a:endParaRPr lang="es-ES" sz="1600" dirty="0"/>
                </a:p>
              </p:txBody>
            </p:sp>
          </p:grpSp>
          <p:pic>
            <p:nvPicPr>
              <p:cNvPr id="21" name="Picture 4" descr="银河图标">
                <a:hlinkClick r:id="rId10"/>
                <a:extLst>
                  <a:ext uri="{FF2B5EF4-FFF2-40B4-BE49-F238E27FC236}">
                    <a16:creationId xmlns:a16="http://schemas.microsoft.com/office/drawing/2014/main" id="{C347B02E-98BC-0D4C-947B-CCE6425462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6112490" y="3703822"/>
                <a:ext cx="1355260" cy="1355261"/>
              </a:xfrm>
              <a:prstGeom prst="rect">
                <a:avLst/>
              </a:prstGeom>
              <a:noFill/>
            </p:spPr>
          </p:pic>
          <p:sp>
            <p:nvSpPr>
              <p:cNvPr id="22" name="19 Rectángulo">
                <a:extLst>
                  <a:ext uri="{FF2B5EF4-FFF2-40B4-BE49-F238E27FC236}">
                    <a16:creationId xmlns:a16="http://schemas.microsoft.com/office/drawing/2014/main" id="{6172F86D-88BF-AE4D-ABF6-20EC3446E3C7}"/>
                  </a:ext>
                </a:extLst>
              </p:cNvPr>
              <p:cNvSpPr/>
              <p:nvPr/>
            </p:nvSpPr>
            <p:spPr>
              <a:xfrm>
                <a:off x="5926475" y="4832902"/>
                <a:ext cx="169953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600" b="0" dirty="0" smtClean="0">
                    <a:latin typeface="Arial Rounded MT Bold" pitchFamily="34" charset="0"/>
                  </a:rPr>
                  <a:t>Galactic axions</a:t>
                </a:r>
                <a:endParaRPr lang="es-ES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CasellaDiTesto 22">
                    <a:extLst>
                      <a:ext uri="{FF2B5EF4-FFF2-40B4-BE49-F238E27FC236}">
                        <a16:creationId xmlns:a16="http://schemas.microsoft.com/office/drawing/2014/main" id="{8D672453-834A-7042-A3F3-7B0D8388F5EC}"/>
                      </a:ext>
                    </a:extLst>
                  </p:cNvPr>
                  <p:cNvSpPr txBox="1"/>
                  <p:nvPr/>
                </p:nvSpPr>
                <p:spPr>
                  <a:xfrm>
                    <a:off x="8668118" y="5057682"/>
                    <a:ext cx="222625" cy="3105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5" name="CasellaDiTesto 14">
                    <a:extLst>
                      <a:ext uri="{FF2B5EF4-FFF2-40B4-BE49-F238E27FC236}">
                        <a16:creationId xmlns:a16="http://schemas.microsoft.com/office/drawing/2014/main" id="{8D672453-834A-7042-A3F3-7B0D8388F5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68118" y="5057682"/>
                    <a:ext cx="222625" cy="31059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5000" r="-19444" b="-784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2A76B808-27EE-E040-8DA0-16BDC261CDC1}"/>
                </a:ext>
              </a:extLst>
            </p:cNvPr>
            <p:cNvSpPr txBox="1"/>
            <p:nvPr/>
          </p:nvSpPr>
          <p:spPr>
            <a:xfrm>
              <a:off x="3653638" y="6083463"/>
              <a:ext cx="788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 </a:t>
              </a:r>
              <a:r>
                <a:rPr lang="it-IT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~10 T</a:t>
              </a:r>
              <a:endParaRPr lang="it-IT" dirty="0"/>
            </a:p>
          </p:txBody>
        </p:sp>
      </p:grp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9355895" y="6480275"/>
            <a:ext cx="2743200" cy="365125"/>
          </a:xfrm>
        </p:spPr>
        <p:txBody>
          <a:bodyPr/>
          <a:lstStyle/>
          <a:p>
            <a:fld id="{19B4B076-ED67-423F-B729-51BDEFFD17B3}" type="slidenum">
              <a:rPr lang="en-GB" smtClean="0"/>
              <a:t>2</a:t>
            </a:fld>
            <a:endParaRPr lang="en-GB"/>
          </a:p>
        </p:txBody>
      </p:sp>
      <p:sp>
        <p:nvSpPr>
          <p:cNvPr id="27" name="CasellaDiTesto 26"/>
          <p:cNvSpPr txBox="1"/>
          <p:nvPr/>
        </p:nvSpPr>
        <p:spPr>
          <a:xfrm>
            <a:off x="687592" y="1614138"/>
            <a:ext cx="1029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latin typeface="Perpetua" panose="02020502060401020303" pitchFamily="18" charset="0"/>
              </a:rPr>
              <a:t>Hypotetical</a:t>
            </a:r>
            <a:r>
              <a:rPr lang="en-GB" sz="2400" b="1" dirty="0" smtClean="0">
                <a:latin typeface="Perpetua" panose="02020502060401020303" pitchFamily="18" charset="0"/>
              </a:rPr>
              <a:t> particles introduced to overcome the strong CP problem</a:t>
            </a:r>
            <a:endParaRPr lang="en-GB" sz="1400" b="1" dirty="0">
              <a:latin typeface="Perpetua" panose="02020502060401020303" pitchFamily="18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795997" y="2165930"/>
            <a:ext cx="10398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latin typeface="Perpetua" panose="02020502060401020303" pitchFamily="18" charset="0"/>
              </a:rPr>
              <a:t>Axions</a:t>
            </a:r>
            <a:r>
              <a:rPr lang="en-GB" sz="2400" b="1" dirty="0" smtClean="0">
                <a:latin typeface="Perpetua" panose="02020502060401020303" pitchFamily="18" charset="0"/>
              </a:rPr>
              <a:t> properties such as  charge neutrality, spin 0, </a:t>
            </a:r>
            <a:r>
              <a:rPr lang="en-US" sz="2400" b="1" dirty="0" smtClean="0">
                <a:latin typeface="Perpetua" panose="02020502060401020303" pitchFamily="18" charset="0"/>
              </a:rPr>
              <a:t>small mass </a:t>
            </a:r>
            <a:r>
              <a:rPr lang="en-US" sz="2400" b="1" dirty="0">
                <a:latin typeface="Perpetua" panose="02020502060401020303" pitchFamily="18" charset="0"/>
              </a:rPr>
              <a:t>and negligible interaction with the ordinary matter</a:t>
            </a:r>
            <a:r>
              <a:rPr lang="en-GB" sz="2400" b="1" dirty="0" smtClean="0">
                <a:latin typeface="Perpetua" panose="02020502060401020303" pitchFamily="18" charset="0"/>
              </a:rPr>
              <a:t>  make them an ideal candidate for dark matter</a:t>
            </a:r>
            <a:endParaRPr lang="en-GB" sz="1400" b="1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03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linea, Diagramma, diagramma, pendio&#10;&#10;Descrizione generata automaticamente">
            <a:extLst>
              <a:ext uri="{FF2B5EF4-FFF2-40B4-BE49-F238E27FC236}">
                <a16:creationId xmlns:a16="http://schemas.microsoft.com/office/drawing/2014/main" id="{6DC47931-FDD1-BAE9-041E-476C35BE8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042" y="1792339"/>
            <a:ext cx="4878710" cy="32733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C1B7FD-822F-FAC4-11C4-E2E6FA936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4" t="10763" r="9173" b="5772"/>
          <a:stretch/>
        </p:blipFill>
        <p:spPr>
          <a:xfrm>
            <a:off x="588284" y="1911927"/>
            <a:ext cx="6285701" cy="338264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6ECA96-D8BF-8E2A-41BC-0A5E194DE1FF}"/>
              </a:ext>
            </a:extLst>
          </p:cNvPr>
          <p:cNvSpPr txBox="1"/>
          <p:nvPr/>
        </p:nvSpPr>
        <p:spPr>
          <a:xfrm>
            <a:off x="2963239" y="1563432"/>
            <a:ext cx="201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calibrated</a:t>
            </a:r>
            <a:r>
              <a:rPr lang="it-IT" dirty="0"/>
              <a:t> </a:t>
            </a:r>
            <a:r>
              <a:rPr lang="it-IT" dirty="0" err="1"/>
              <a:t>scans</a:t>
            </a:r>
            <a:r>
              <a:rPr lang="it-IT" dirty="0"/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AD0FD36-078F-0425-785F-00808333B23C}"/>
              </a:ext>
            </a:extLst>
          </p:cNvPr>
          <p:cNvSpPr txBox="1"/>
          <p:nvPr/>
        </p:nvSpPr>
        <p:spPr>
          <a:xfrm>
            <a:off x="7981782" y="1849889"/>
            <a:ext cx="35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Calibration</a:t>
            </a:r>
            <a:r>
              <a:rPr lang="it-IT" sz="1600" dirty="0"/>
              <a:t> of </a:t>
            </a:r>
            <a:r>
              <a:rPr lang="it-IT" sz="1600" dirty="0" err="1"/>
              <a:t>downconversion</a:t>
            </a:r>
            <a:r>
              <a:rPr lang="it-IT" sz="1600" dirty="0"/>
              <a:t> hardware</a:t>
            </a:r>
          </a:p>
        </p:txBody>
      </p:sp>
    </p:spTree>
    <p:extLst>
      <p:ext uri="{BB962C8B-B14F-4D97-AF65-F5344CB8AC3E}">
        <p14:creationId xmlns:p14="http://schemas.microsoft.com/office/powerpoint/2010/main" val="94275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asellaDiTesto 69"/>
          <p:cNvSpPr txBox="1"/>
          <p:nvPr/>
        </p:nvSpPr>
        <p:spPr>
          <a:xfrm>
            <a:off x="260316" y="111395"/>
            <a:ext cx="61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 smtClean="0">
                <a:latin typeface="Perpetua" panose="02020502060401020303" pitchFamily="18" charset="0"/>
              </a:rPr>
              <a:t>Axions</a:t>
            </a:r>
            <a:r>
              <a:rPr lang="en-GB" sz="4800" b="1" dirty="0" smtClean="0">
                <a:latin typeface="Perpetua" panose="02020502060401020303" pitchFamily="18" charset="0"/>
              </a:rPr>
              <a:t> as dark matter</a:t>
            </a:r>
            <a:endParaRPr lang="en-GB" sz="3200" b="1" dirty="0">
              <a:latin typeface="Perpetua" panose="02020502060401020303" pitchFamily="18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689370" y="1072834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o 5"/>
          <p:cNvGrpSpPr/>
          <p:nvPr/>
        </p:nvGrpSpPr>
        <p:grpSpPr>
          <a:xfrm>
            <a:off x="7010802" y="1973315"/>
            <a:ext cx="2787720" cy="2401699"/>
            <a:chOff x="6291513" y="4456534"/>
            <a:chExt cx="2787720" cy="2401699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2A76B808-27EE-E040-8DA0-16BDC261CDC1}"/>
                </a:ext>
              </a:extLst>
            </p:cNvPr>
            <p:cNvSpPr txBox="1"/>
            <p:nvPr/>
          </p:nvSpPr>
          <p:spPr>
            <a:xfrm>
              <a:off x="6486674" y="6350402"/>
              <a:ext cx="252168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50" dirty="0" err="1"/>
                <a:t>Localized</a:t>
              </a:r>
              <a:r>
                <a:rPr lang="it-IT" sz="1350" dirty="0"/>
                <a:t> </a:t>
              </a:r>
              <a:r>
                <a:rPr lang="it-IT" sz="1350" dirty="0" err="1"/>
                <a:t>power</a:t>
              </a:r>
              <a:r>
                <a:rPr lang="it-IT" sz="1350" dirty="0"/>
                <a:t> </a:t>
              </a:r>
              <a:r>
                <a:rPr lang="it-IT" sz="1350" dirty="0" err="1" smtClean="0"/>
                <a:t>excess</a:t>
              </a:r>
              <a:r>
                <a:rPr lang="it-IT" sz="1350" dirty="0" smtClean="0"/>
                <a:t> </a:t>
              </a:r>
              <a:r>
                <a:rPr lang="it-IT" sz="13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~10</a:t>
              </a:r>
              <a:r>
                <a:rPr lang="it-IT" sz="135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-23</a:t>
              </a:r>
              <a:r>
                <a:rPr lang="it-IT" sz="13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 @ 10 GHz</a:t>
              </a:r>
              <a:endParaRPr lang="it-IT" sz="1350" dirty="0"/>
            </a:p>
          </p:txBody>
        </p:sp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9F7F3822-9C80-5149-A7E1-F87D9BAD5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880" t="39726" b="3753"/>
            <a:stretch/>
          </p:blipFill>
          <p:spPr>
            <a:xfrm>
              <a:off x="6291513" y="4456534"/>
              <a:ext cx="2787720" cy="1721192"/>
            </a:xfrm>
            <a:prstGeom prst="rect">
              <a:avLst/>
            </a:prstGeom>
          </p:spPr>
        </p:pic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6407C908-0CD5-A84C-8C53-DE6AB7EB51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4819" y="5061324"/>
              <a:ext cx="214666" cy="1172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uppo 4"/>
          <p:cNvGrpSpPr/>
          <p:nvPr/>
        </p:nvGrpSpPr>
        <p:grpSpPr>
          <a:xfrm>
            <a:off x="770130" y="1438871"/>
            <a:ext cx="5617970" cy="2969033"/>
            <a:chOff x="4823048" y="1325002"/>
            <a:chExt cx="5617970" cy="2969033"/>
          </a:xfrm>
        </p:grpSpPr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247F4F80-8FD8-3C4A-9AE2-362EDEE76C9B}"/>
                </a:ext>
              </a:extLst>
            </p:cNvPr>
            <p:cNvSpPr/>
            <p:nvPr/>
          </p:nvSpPr>
          <p:spPr>
            <a:xfrm>
              <a:off x="6435193" y="1859446"/>
              <a:ext cx="2264228" cy="2434589"/>
            </a:xfrm>
            <a:prstGeom prst="roundRect">
              <a:avLst/>
            </a:prstGeom>
            <a:noFill/>
            <a:ln w="28575">
              <a:solidFill>
                <a:srgbClr val="5BB3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srgbClr val="1376F5"/>
                </a:solidFill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608A1911-0353-CB42-B17A-2E4026AEC9C4}"/>
                </a:ext>
              </a:extLst>
            </p:cNvPr>
            <p:cNvSpPr txBox="1"/>
            <p:nvPr/>
          </p:nvSpPr>
          <p:spPr>
            <a:xfrm>
              <a:off x="7262411" y="3856370"/>
              <a:ext cx="845924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350" dirty="0" err="1">
                  <a:solidFill>
                    <a:srgbClr val="5BB3FF"/>
                  </a:solidFill>
                </a:rPr>
                <a:t>cryostat</a:t>
              </a:r>
              <a:endParaRPr lang="it-IT" sz="1350" dirty="0">
                <a:solidFill>
                  <a:srgbClr val="5BB3FF"/>
                </a:solidFill>
              </a:endParaRPr>
            </a:p>
          </p:txBody>
        </p:sp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EE3E04BD-B167-454C-AB66-3229ABE4A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0259" y="2351591"/>
              <a:ext cx="1727061" cy="1555673"/>
            </a:xfrm>
            <a:prstGeom prst="rect">
              <a:avLst/>
            </a:prstGeom>
          </p:spPr>
        </p:pic>
        <p:sp>
          <p:nvSpPr>
            <p:cNvPr id="37" name="CasellaDiTesto 36"/>
            <p:cNvSpPr txBox="1"/>
            <p:nvPr/>
          </p:nvSpPr>
          <p:spPr>
            <a:xfrm>
              <a:off x="4823048" y="1325002"/>
              <a:ext cx="56179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 smtClean="0">
                  <a:latin typeface="Perpetua" panose="02020502060401020303" pitchFamily="18" charset="0"/>
                </a:rPr>
                <a:t>Haloscope</a:t>
              </a:r>
              <a:endParaRPr lang="en-GB" sz="1400" b="1" dirty="0">
                <a:latin typeface="Perpetua" panose="02020502060401020303" pitchFamily="18" charset="0"/>
              </a:endParaRPr>
            </a:p>
          </p:txBody>
        </p:sp>
      </p:grp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B076-ED67-423F-B729-51BDEFFD17B3}" type="slidenum">
              <a:rPr lang="en-GB" smtClean="0"/>
              <a:t>3</a:t>
            </a:fld>
            <a:endParaRPr lang="en-GB"/>
          </a:p>
        </p:txBody>
      </p:sp>
      <p:grpSp>
        <p:nvGrpSpPr>
          <p:cNvPr id="35" name="Gruppo 34"/>
          <p:cNvGrpSpPr/>
          <p:nvPr/>
        </p:nvGrpSpPr>
        <p:grpSpPr>
          <a:xfrm>
            <a:off x="3069300" y="5191266"/>
            <a:ext cx="6729222" cy="969153"/>
            <a:chOff x="101326" y="2419514"/>
            <a:chExt cx="11504393" cy="1498708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 rotWithShape="1">
            <a:blip r:embed="rId5"/>
            <a:srcRect b="51249"/>
            <a:stretch/>
          </p:blipFill>
          <p:spPr>
            <a:xfrm>
              <a:off x="101326" y="2419514"/>
              <a:ext cx="7953375" cy="1332679"/>
            </a:xfrm>
            <a:prstGeom prst="rect">
              <a:avLst/>
            </a:prstGeom>
          </p:spPr>
        </p:pic>
        <p:pic>
          <p:nvPicPr>
            <p:cNvPr id="40" name="Immagine 39"/>
            <p:cNvPicPr>
              <a:picLocks noChangeAspect="1"/>
            </p:cNvPicPr>
            <p:nvPr/>
          </p:nvPicPr>
          <p:blipFill rotWithShape="1">
            <a:blip r:embed="rId5"/>
            <a:srcRect l="55352" t="52403"/>
            <a:stretch/>
          </p:blipFill>
          <p:spPr>
            <a:xfrm>
              <a:off x="8054701" y="2617075"/>
              <a:ext cx="3551018" cy="130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01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26B6C-B75F-4AF7-B7E0-0C6DC708C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6347BD2-23B2-6D70-E061-6D0CC5BC1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953" y="3448949"/>
            <a:ext cx="3397487" cy="2385791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A0F60544-C82A-C4EF-D0EE-0EEA43EF1BC4}"/>
              </a:ext>
            </a:extLst>
          </p:cNvPr>
          <p:cNvGrpSpPr/>
          <p:nvPr/>
        </p:nvGrpSpPr>
        <p:grpSpPr>
          <a:xfrm>
            <a:off x="642099" y="3399871"/>
            <a:ext cx="2550922" cy="2182941"/>
            <a:chOff x="6169846" y="2516351"/>
            <a:chExt cx="2818045" cy="2344036"/>
          </a:xfrm>
        </p:grpSpPr>
        <p:pic>
          <p:nvPicPr>
            <p:cNvPr id="7" name="Immagine 6" descr="Immagine che contiene mappa&#10;&#10;Descrizione generata automaticamente">
              <a:extLst>
                <a:ext uri="{FF2B5EF4-FFF2-40B4-BE49-F238E27FC236}">
                  <a16:creationId xmlns:a16="http://schemas.microsoft.com/office/drawing/2014/main" id="{268ED96A-81F5-AAB7-2A81-2EED5B854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2556" y="2883876"/>
              <a:ext cx="1782100" cy="1976511"/>
            </a:xfrm>
            <a:prstGeom prst="rect">
              <a:avLst/>
            </a:prstGeom>
          </p:spPr>
        </p:pic>
        <p:pic>
          <p:nvPicPr>
            <p:cNvPr id="8" name="Elemento grafico 7" descr="Indicatore con riempimento a tinta unita">
              <a:extLst>
                <a:ext uri="{FF2B5EF4-FFF2-40B4-BE49-F238E27FC236}">
                  <a16:creationId xmlns:a16="http://schemas.microsoft.com/office/drawing/2014/main" id="{E66AB832-3C3F-1813-DB08-28369D066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237772" y="2597247"/>
              <a:ext cx="657665" cy="657665"/>
            </a:xfrm>
            <a:prstGeom prst="rect">
              <a:avLst/>
            </a:prstGeom>
          </p:spPr>
        </p:pic>
        <p:pic>
          <p:nvPicPr>
            <p:cNvPr id="9" name="Elemento grafico 8" descr="Indicatore con riempimento a tinta unita">
              <a:extLst>
                <a:ext uri="{FF2B5EF4-FFF2-40B4-BE49-F238E27FC236}">
                  <a16:creationId xmlns:a16="http://schemas.microsoft.com/office/drawing/2014/main" id="{59528D7B-AFAF-7CC0-8D52-44F8DC7B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347968" y="3340488"/>
              <a:ext cx="657665" cy="657665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94E3057-8131-A4B9-EF34-87A4C551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8462" y="2516351"/>
              <a:ext cx="1159429" cy="819446"/>
            </a:xfrm>
            <a:prstGeom prst="rect">
              <a:avLst/>
            </a:prstGeom>
          </p:spPr>
        </p:pic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137D1341-F47E-3DB9-EF6C-509F64F75C89}"/>
                </a:ext>
              </a:extLst>
            </p:cNvPr>
            <p:cNvGrpSpPr/>
            <p:nvPr/>
          </p:nvGrpSpPr>
          <p:grpSpPr>
            <a:xfrm>
              <a:off x="6169846" y="3541541"/>
              <a:ext cx="1265419" cy="736168"/>
              <a:chOff x="3879425" y="3656200"/>
              <a:chExt cx="1678910" cy="976720"/>
            </a:xfrm>
          </p:grpSpPr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BA98E95A-A429-8DEB-6E70-394CC2600501}"/>
                  </a:ext>
                </a:extLst>
              </p:cNvPr>
              <p:cNvSpPr/>
              <p:nvPr/>
            </p:nvSpPr>
            <p:spPr>
              <a:xfrm>
                <a:off x="3879425" y="3656200"/>
                <a:ext cx="1678910" cy="976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7FB18719-1558-BADC-73E9-643CAA5553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79425" y="3692776"/>
                <a:ext cx="1678910" cy="854054"/>
              </a:xfrm>
              <a:prstGeom prst="rect">
                <a:avLst/>
              </a:prstGeom>
            </p:spPr>
          </p:pic>
        </p:grp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81F6892-0BA8-6F06-B459-8950584C9385}"/>
              </a:ext>
            </a:extLst>
          </p:cNvPr>
          <p:cNvSpPr txBox="1"/>
          <p:nvPr/>
        </p:nvSpPr>
        <p:spPr>
          <a:xfrm>
            <a:off x="125796" y="5012861"/>
            <a:ext cx="1591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LNF (Frascati)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29EE046-D49B-2FEE-7FEC-7047DE58B1D4}"/>
              </a:ext>
            </a:extLst>
          </p:cNvPr>
          <p:cNvSpPr txBox="1"/>
          <p:nvPr/>
        </p:nvSpPr>
        <p:spPr>
          <a:xfrm>
            <a:off x="2143494" y="2920066"/>
            <a:ext cx="1613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LNL (Legnaro)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94B75CC-5644-E027-1342-759BA284CA39}"/>
                  </a:ext>
                </a:extLst>
              </p:cNvPr>
              <p:cNvSpPr txBox="1"/>
              <p:nvPr/>
            </p:nvSpPr>
            <p:spPr>
              <a:xfrm>
                <a:off x="4192259" y="1671175"/>
                <a:ext cx="4669227" cy="11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600" b="1" err="1"/>
                  <a:t>Classical</a:t>
                </a:r>
                <a:r>
                  <a:rPr lang="it-IT" sz="1600" b="1"/>
                  <a:t> </a:t>
                </a:r>
                <a:r>
                  <a:rPr lang="it-IT" sz="1600" b="1" err="1"/>
                  <a:t>haloscope</a:t>
                </a:r>
                <a:r>
                  <a:rPr lang="it-IT" sz="1600" b="1"/>
                  <a:t> (just like ADMX, HAYSTAC </a:t>
                </a:r>
                <a:r>
                  <a:rPr lang="it-IT" sz="1600" b="1" err="1"/>
                  <a:t>etc</a:t>
                </a:r>
                <a:r>
                  <a:rPr lang="it-IT" sz="1600" b="1"/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600" b="1" err="1"/>
                  <a:t>Searching</a:t>
                </a:r>
                <a:r>
                  <a:rPr lang="it-IT" sz="1600" b="1"/>
                  <a:t> for QCD </a:t>
                </a:r>
                <a:r>
                  <a:rPr lang="it-IT" sz="1600" b="1" err="1"/>
                  <a:t>axions</a:t>
                </a:r>
                <a:endParaRPr lang="it-IT" sz="1600" b="1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600" b="1" err="1"/>
                  <a:t>Between</a:t>
                </a:r>
                <a:r>
                  <a:rPr lang="it-IT" sz="1600" b="1"/>
                  <a:t>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it-IT" sz="1600" b="1"/>
                  <a:t> GHz</a:t>
                </a: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94B75CC-5644-E027-1342-759BA284C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259" y="1671175"/>
                <a:ext cx="4669227" cy="1161472"/>
              </a:xfrm>
              <a:prstGeom prst="rect">
                <a:avLst/>
              </a:prstGeom>
              <a:blipFill>
                <a:blip r:embed="rId17"/>
                <a:stretch>
                  <a:fillRect l="-815" b="-53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uppo 30"/>
          <p:cNvGrpSpPr/>
          <p:nvPr/>
        </p:nvGrpSpPr>
        <p:grpSpPr>
          <a:xfrm>
            <a:off x="3727719" y="4138649"/>
            <a:ext cx="3835606" cy="2148534"/>
            <a:chOff x="689370" y="4151537"/>
            <a:chExt cx="4993329" cy="2440392"/>
          </a:xfrm>
        </p:grpSpPr>
        <p:grpSp>
          <p:nvGrpSpPr>
            <p:cNvPr id="32" name="Gruppo 31"/>
            <p:cNvGrpSpPr/>
            <p:nvPr/>
          </p:nvGrpSpPr>
          <p:grpSpPr>
            <a:xfrm>
              <a:off x="689370" y="4151537"/>
              <a:ext cx="4993329" cy="2440392"/>
              <a:chOff x="5926475" y="3667309"/>
              <a:chExt cx="4993329" cy="2440392"/>
            </a:xfrm>
          </p:grpSpPr>
          <p:pic>
            <p:nvPicPr>
              <p:cNvPr id="34" name="Picture 2" descr="http://media.virbcdn.com/files/c7/43e49938af23ccea-wiggle-line.png">
                <a:extLst>
                  <a:ext uri="{FF2B5EF4-FFF2-40B4-BE49-F238E27FC236}">
                    <a16:creationId xmlns:a16="http://schemas.microsoft.com/office/drawing/2014/main" id="{BAFADDFF-5C03-184C-B21D-A5BDB95A8D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r="42222" b="5459"/>
              <a:stretch>
                <a:fillRect/>
              </a:stretch>
            </p:blipFill>
            <p:spPr bwMode="auto">
              <a:xfrm rot="5400000" flipV="1">
                <a:off x="8018895" y="4884334"/>
                <a:ext cx="1160550" cy="133909"/>
              </a:xfrm>
              <a:prstGeom prst="rect">
                <a:avLst/>
              </a:prstGeom>
              <a:noFill/>
            </p:spPr>
          </p:pic>
          <p:pic>
            <p:nvPicPr>
              <p:cNvPr id="35" name="Picture 2" descr="http://media.virbcdn.com/files/c7/43e49938af23ccea-wiggle-line.png">
                <a:extLst>
                  <a:ext uri="{FF2B5EF4-FFF2-40B4-BE49-F238E27FC236}">
                    <a16:creationId xmlns:a16="http://schemas.microsoft.com/office/drawing/2014/main" id="{9154BDF1-4EAC-594A-83AD-DB2B0604A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r="35556"/>
              <a:stretch>
                <a:fillRect/>
              </a:stretch>
            </p:blipFill>
            <p:spPr bwMode="auto">
              <a:xfrm flipV="1">
                <a:off x="8715429" y="4303434"/>
                <a:ext cx="1021619" cy="111787"/>
              </a:xfrm>
              <a:prstGeom prst="rect">
                <a:avLst/>
              </a:prstGeom>
              <a:noFill/>
            </p:spPr>
          </p:pic>
          <p:pic>
            <p:nvPicPr>
              <p:cNvPr id="36" name="Picture 6" descr="http://b68389.medialib.glogster.com/media/5a8fc46935192dbd420f1942b07feceec7c9aba45298eed86850581a78812c9e/dotted-line.png">
                <a:extLst>
                  <a:ext uri="{FF2B5EF4-FFF2-40B4-BE49-F238E27FC236}">
                    <a16:creationId xmlns:a16="http://schemas.microsoft.com/office/drawing/2014/main" id="{A9760A88-38FC-334B-9F07-0FF1FDF25C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l="-1694"/>
              <a:stretch>
                <a:fillRect/>
              </a:stretch>
            </p:blipFill>
            <p:spPr bwMode="auto">
              <a:xfrm>
                <a:off x="7185293" y="4121649"/>
                <a:ext cx="1747985" cy="587144"/>
              </a:xfrm>
              <a:prstGeom prst="rect">
                <a:avLst/>
              </a:prstGeom>
              <a:noFill/>
            </p:spPr>
          </p:pic>
          <p:sp>
            <p:nvSpPr>
              <p:cNvPr id="37" name="11 Elipse">
                <a:extLst>
                  <a:ext uri="{FF2B5EF4-FFF2-40B4-BE49-F238E27FC236}">
                    <a16:creationId xmlns:a16="http://schemas.microsoft.com/office/drawing/2014/main" id="{8A4AE97F-A347-CB49-ABF6-B6657CEB0707}"/>
                  </a:ext>
                </a:extLst>
              </p:cNvPr>
              <p:cNvSpPr/>
              <p:nvPr/>
            </p:nvSpPr>
            <p:spPr>
              <a:xfrm>
                <a:off x="8476546" y="4213444"/>
                <a:ext cx="268108" cy="26981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8" name="Picture 10" descr="https://encrypted-tbn1.gstatic.com/images?q=tbn:ANd9GcSxNNzTRIwe63MXoxuCE6xqkxOn2pBuE6UDZ6QZk8XmView1ubXHQ">
                <a:hlinkClick r:id="rId20"/>
                <a:extLst>
                  <a:ext uri="{FF2B5EF4-FFF2-40B4-BE49-F238E27FC236}">
                    <a16:creationId xmlns:a16="http://schemas.microsoft.com/office/drawing/2014/main" id="{5984B596-0337-A54E-9036-F8BD9A3DA4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8249174" y="5400737"/>
                <a:ext cx="706964" cy="706964"/>
              </a:xfrm>
              <a:prstGeom prst="rect">
                <a:avLst/>
              </a:prstGeom>
              <a:noFill/>
            </p:spPr>
          </p:pic>
          <p:sp>
            <p:nvSpPr>
              <p:cNvPr id="39" name="15 Rectángulo">
                <a:extLst>
                  <a:ext uri="{FF2B5EF4-FFF2-40B4-BE49-F238E27FC236}">
                    <a16:creationId xmlns:a16="http://schemas.microsoft.com/office/drawing/2014/main" id="{368E76CA-2FD0-6847-A0CD-8230B0FC01C2}"/>
                  </a:ext>
                </a:extLst>
              </p:cNvPr>
              <p:cNvSpPr/>
              <p:nvPr/>
            </p:nvSpPr>
            <p:spPr>
              <a:xfrm flipH="1">
                <a:off x="7708588" y="3822135"/>
                <a:ext cx="36790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2400" b="0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es-ES" sz="1200" b="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16 Rectángulo">
                <a:extLst>
                  <a:ext uri="{FF2B5EF4-FFF2-40B4-BE49-F238E27FC236}">
                    <a16:creationId xmlns:a16="http://schemas.microsoft.com/office/drawing/2014/main" id="{80F0BE3F-1822-2341-BE81-67EF992A0B16}"/>
                  </a:ext>
                </a:extLst>
              </p:cNvPr>
              <p:cNvSpPr/>
              <p:nvPr/>
            </p:nvSpPr>
            <p:spPr>
              <a:xfrm>
                <a:off x="9061880" y="3809807"/>
                <a:ext cx="27837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2400" b="0" dirty="0">
                    <a:latin typeface="Symbol" pitchFamily="18" charset="2"/>
                    <a:cs typeface="Times New Roman" pitchFamily="18" charset="0"/>
                  </a:rPr>
                  <a:t>g</a:t>
                </a:r>
                <a:endParaRPr lang="es-ES" sz="1200" b="0" dirty="0">
                  <a:latin typeface="Symbol" pitchFamily="18" charset="2"/>
                  <a:cs typeface="Times New Roman" pitchFamily="18" charset="0"/>
                </a:endParaRPr>
              </a:p>
            </p:txBody>
          </p:sp>
          <p:grpSp>
            <p:nvGrpSpPr>
              <p:cNvPr id="41" name="23 Grupo">
                <a:extLst>
                  <a:ext uri="{FF2B5EF4-FFF2-40B4-BE49-F238E27FC236}">
                    <a16:creationId xmlns:a16="http://schemas.microsoft.com/office/drawing/2014/main" id="{872A7FE9-19AE-9949-AEFF-206BF43572F9}"/>
                  </a:ext>
                </a:extLst>
              </p:cNvPr>
              <p:cNvGrpSpPr/>
              <p:nvPr/>
            </p:nvGrpSpPr>
            <p:grpSpPr>
              <a:xfrm>
                <a:off x="9294791" y="3667309"/>
                <a:ext cx="1625013" cy="1783440"/>
                <a:chOff x="6631160" y="1901519"/>
                <a:chExt cx="2182213" cy="2379823"/>
              </a:xfrm>
            </p:grpSpPr>
            <p:pic>
              <p:nvPicPr>
                <p:cNvPr id="45" name="Picture 14" descr="Camera icon">
                  <a:hlinkClick r:id="rId22"/>
                  <a:extLst>
                    <a:ext uri="{FF2B5EF4-FFF2-40B4-BE49-F238E27FC236}">
                      <a16:creationId xmlns:a16="http://schemas.microsoft.com/office/drawing/2014/main" id="{1904A4A5-E8F6-8244-A029-E3AF0FF0CF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 rot="5075305">
                  <a:off x="7086902" y="1901520"/>
                  <a:ext cx="1668999" cy="1668998"/>
                </a:xfrm>
                <a:prstGeom prst="rect">
                  <a:avLst/>
                </a:prstGeom>
                <a:noFill/>
              </p:spPr>
            </p:pic>
            <p:sp>
              <p:nvSpPr>
                <p:cNvPr id="46" name="20 Rectángulo">
                  <a:extLst>
                    <a:ext uri="{FF2B5EF4-FFF2-40B4-BE49-F238E27FC236}">
                      <a16:creationId xmlns:a16="http://schemas.microsoft.com/office/drawing/2014/main" id="{11767D18-0323-4641-9DB8-667346C75C2B}"/>
                    </a:ext>
                  </a:extLst>
                </p:cNvPr>
                <p:cNvSpPr/>
                <p:nvPr/>
              </p:nvSpPr>
              <p:spPr>
                <a:xfrm>
                  <a:off x="6631160" y="3501018"/>
                  <a:ext cx="2182213" cy="7803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1600" b="0" dirty="0" smtClean="0">
                      <a:latin typeface="Arial Rounded MT Bold" pitchFamily="34" charset="0"/>
                    </a:rPr>
                    <a:t>Photons detector</a:t>
                  </a:r>
                  <a:endParaRPr lang="es-ES" sz="1600" dirty="0"/>
                </a:p>
              </p:txBody>
            </p:sp>
          </p:grpSp>
          <p:pic>
            <p:nvPicPr>
              <p:cNvPr id="42" name="Picture 4" descr="银河图标">
                <a:hlinkClick r:id="rId24"/>
                <a:extLst>
                  <a:ext uri="{FF2B5EF4-FFF2-40B4-BE49-F238E27FC236}">
                    <a16:creationId xmlns:a16="http://schemas.microsoft.com/office/drawing/2014/main" id="{C347B02E-98BC-0D4C-947B-CCE6425462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6112490" y="3703822"/>
                <a:ext cx="1355260" cy="1355261"/>
              </a:xfrm>
              <a:prstGeom prst="rect">
                <a:avLst/>
              </a:prstGeom>
              <a:noFill/>
            </p:spPr>
          </p:pic>
          <p:sp>
            <p:nvSpPr>
              <p:cNvPr id="43" name="19 Rectángulo">
                <a:extLst>
                  <a:ext uri="{FF2B5EF4-FFF2-40B4-BE49-F238E27FC236}">
                    <a16:creationId xmlns:a16="http://schemas.microsoft.com/office/drawing/2014/main" id="{6172F86D-88BF-AE4D-ABF6-20EC3446E3C7}"/>
                  </a:ext>
                </a:extLst>
              </p:cNvPr>
              <p:cNvSpPr/>
              <p:nvPr/>
            </p:nvSpPr>
            <p:spPr>
              <a:xfrm>
                <a:off x="5926475" y="4832902"/>
                <a:ext cx="169953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600" b="0" dirty="0" smtClean="0">
                    <a:latin typeface="Arial Rounded MT Bold" pitchFamily="34" charset="0"/>
                  </a:rPr>
                  <a:t>Galactic axions</a:t>
                </a:r>
                <a:endParaRPr lang="es-ES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CasellaDiTesto 43">
                    <a:extLst>
                      <a:ext uri="{FF2B5EF4-FFF2-40B4-BE49-F238E27FC236}">
                        <a16:creationId xmlns:a16="http://schemas.microsoft.com/office/drawing/2014/main" id="{8D672453-834A-7042-A3F3-7B0D8388F5EC}"/>
                      </a:ext>
                    </a:extLst>
                  </p:cNvPr>
                  <p:cNvSpPr txBox="1"/>
                  <p:nvPr/>
                </p:nvSpPr>
                <p:spPr>
                  <a:xfrm>
                    <a:off x="8668118" y="5057682"/>
                    <a:ext cx="222625" cy="3105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5" name="CasellaDiTesto 14">
                    <a:extLst>
                      <a:ext uri="{FF2B5EF4-FFF2-40B4-BE49-F238E27FC236}">
                        <a16:creationId xmlns:a16="http://schemas.microsoft.com/office/drawing/2014/main" id="{8D672453-834A-7042-A3F3-7B0D8388F5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68118" y="5057682"/>
                    <a:ext cx="222625" cy="31059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5000" r="-19444" b="-784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2A76B808-27EE-E040-8DA0-16BDC261CDC1}"/>
                </a:ext>
              </a:extLst>
            </p:cNvPr>
            <p:cNvSpPr txBox="1"/>
            <p:nvPr/>
          </p:nvSpPr>
          <p:spPr>
            <a:xfrm>
              <a:off x="3653638" y="6083463"/>
              <a:ext cx="788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 </a:t>
              </a:r>
              <a:r>
                <a:rPr lang="it-IT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~10 T</a:t>
              </a:r>
              <a:endParaRPr lang="it-IT" dirty="0"/>
            </a:p>
          </p:txBody>
        </p:sp>
      </p:grpSp>
      <p:sp>
        <p:nvSpPr>
          <p:cNvPr id="47" name="CasellaDiTesto 46"/>
          <p:cNvSpPr txBox="1"/>
          <p:nvPr/>
        </p:nvSpPr>
        <p:spPr>
          <a:xfrm>
            <a:off x="260316" y="111395"/>
            <a:ext cx="11654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Perpetua" panose="02020502060401020303" pitchFamily="18" charset="0"/>
              </a:rPr>
              <a:t>The QUAX experiment is a light DM hunt experiment</a:t>
            </a:r>
          </a:p>
        </p:txBody>
      </p:sp>
      <p:cxnSp>
        <p:nvCxnSpPr>
          <p:cNvPr id="48" name="Connettore diritto 47"/>
          <p:cNvCxnSpPr/>
          <p:nvPr/>
        </p:nvCxnSpPr>
        <p:spPr>
          <a:xfrm>
            <a:off x="689370" y="1072834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50356" y="6537976"/>
            <a:ext cx="1558440" cy="320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 smtClean="0"/>
              <a:t>Courtesy of A. Rettaroli</a:t>
            </a:r>
            <a:endParaRPr lang="it-IT" sz="1100"/>
          </a:p>
        </p:txBody>
      </p:sp>
    </p:spTree>
    <p:extLst>
      <p:ext uri="{BB962C8B-B14F-4D97-AF65-F5344CB8AC3E}">
        <p14:creationId xmlns:p14="http://schemas.microsoft.com/office/powerpoint/2010/main" val="368038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asellaDiTesto 69"/>
          <p:cNvSpPr txBox="1"/>
          <p:nvPr/>
        </p:nvSpPr>
        <p:spPr>
          <a:xfrm>
            <a:off x="376650" y="143565"/>
            <a:ext cx="928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smtClean="0">
                <a:latin typeface="Perpetua" panose="02020502060401020303" pitchFamily="18" charset="0"/>
              </a:rPr>
              <a:t>COLD Laboratory</a:t>
            </a:r>
            <a:endParaRPr lang="en-GB" sz="3200" b="1" baseline="-25000" dirty="0">
              <a:latin typeface="Perpetua" panose="02020502060401020303" pitchFamily="18" charset="0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689370" y="1063690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egnaposto contenuto 4">
            <a:extLst>
              <a:ext uri="{FF2B5EF4-FFF2-40B4-BE49-F238E27FC236}">
                <a16:creationId xmlns:a16="http://schemas.microsoft.com/office/drawing/2014/main" id="{4615F1C7-A542-E74F-9836-684FE0775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882" y="2159867"/>
            <a:ext cx="3578673" cy="4080510"/>
          </a:xfrm>
          <a:prstGeom prst="rect">
            <a:avLst/>
          </a:prstGeom>
        </p:spPr>
      </p:pic>
      <p:pic>
        <p:nvPicPr>
          <p:cNvPr id="9" name="Immagine 8" descr="Immagine che contiene pavimento, interni, ingombro, arredamento&#10;&#10;Descrizione generata automaticamente">
            <a:extLst>
              <a:ext uri="{FF2B5EF4-FFF2-40B4-BE49-F238E27FC236}">
                <a16:creationId xmlns:a16="http://schemas.microsoft.com/office/drawing/2014/main" id="{06DDC082-34F1-6F40-8848-472F866B0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3" r="5219" b="4248"/>
          <a:stretch/>
        </p:blipFill>
        <p:spPr>
          <a:xfrm>
            <a:off x="584735" y="2180700"/>
            <a:ext cx="3193217" cy="2095894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584735" y="4701086"/>
            <a:ext cx="2691602" cy="1428376"/>
            <a:chOff x="8991858" y="3575501"/>
            <a:chExt cx="2454316" cy="18222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ttangolo 11">
                  <a:extLst>
                    <a:ext uri="{FF2B5EF4-FFF2-40B4-BE49-F238E27FC236}">
                      <a16:creationId xmlns:a16="http://schemas.microsoft.com/office/drawing/2014/main" id="{904C8702-9557-1144-9350-0CDB436004D9}"/>
                    </a:ext>
                  </a:extLst>
                </p:cNvPr>
                <p:cNvSpPr/>
                <p:nvPr/>
              </p:nvSpPr>
              <p:spPr>
                <a:xfrm>
                  <a:off x="9422164" y="3721769"/>
                  <a:ext cx="159370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𝑏𝑎𝑠𝑒</m:t>
                            </m:r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𝑚𝐾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9" name="Rettangolo 18">
                  <a:extLst>
                    <a:ext uri="{FF2B5EF4-FFF2-40B4-BE49-F238E27FC236}">
                      <a16:creationId xmlns:a16="http://schemas.microsoft.com/office/drawing/2014/main" id="{904C8702-9557-1144-9350-0CDB436004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2164" y="3721769"/>
                  <a:ext cx="1593705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2708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8C361D34-A0D6-DF4F-B012-DBEDD91569FE}"/>
                    </a:ext>
                  </a:extLst>
                </p:cNvPr>
                <p:cNvSpPr txBox="1"/>
                <p:nvPr/>
              </p:nvSpPr>
              <p:spPr>
                <a:xfrm>
                  <a:off x="9150312" y="4397908"/>
                  <a:ext cx="213741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/>
                    <a:t>Cooling </a:t>
                  </a:r>
                  <a:r>
                    <a:rPr lang="it-IT" dirty="0" err="1"/>
                    <a:t>power</a:t>
                  </a:r>
                  <a:r>
                    <a:rPr lang="it-IT" dirty="0"/>
                    <a:t>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500 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 @  100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𝑚𝐾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8C361D34-A0D6-DF4F-B012-DBEDD91569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0312" y="4397908"/>
                  <a:ext cx="2137410" cy="646331"/>
                </a:xfrm>
                <a:prstGeom prst="rect">
                  <a:avLst/>
                </a:prstGeom>
                <a:blipFill>
                  <a:blip r:embed="rId7"/>
                  <a:stretch>
                    <a:fillRect t="-6024" b="-3494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ttangolo con angoli arrotondati 12">
              <a:extLst>
                <a:ext uri="{FF2B5EF4-FFF2-40B4-BE49-F238E27FC236}">
                  <a16:creationId xmlns:a16="http://schemas.microsoft.com/office/drawing/2014/main" id="{F47BBD95-0C0E-5B41-ADD1-D27DF59C3558}"/>
                </a:ext>
              </a:extLst>
            </p:cNvPr>
            <p:cNvSpPr/>
            <p:nvPr/>
          </p:nvSpPr>
          <p:spPr>
            <a:xfrm>
              <a:off x="8991858" y="3575501"/>
              <a:ext cx="2454316" cy="182229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8191557" y="2228787"/>
            <a:ext cx="2341385" cy="3880040"/>
            <a:chOff x="7668621" y="2862070"/>
            <a:chExt cx="2341385" cy="3880040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21950FAB-2806-7E42-91A9-24CD30E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621" y="2862070"/>
              <a:ext cx="2341385" cy="3510708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A3F8BE38-68AC-9E4E-AEAC-9C07D056F712}"/>
                </a:ext>
              </a:extLst>
            </p:cNvPr>
            <p:cNvSpPr txBox="1"/>
            <p:nvPr/>
          </p:nvSpPr>
          <p:spPr>
            <a:xfrm>
              <a:off x="8235622" y="6372778"/>
              <a:ext cx="1207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9 T </a:t>
              </a:r>
              <a:r>
                <a:rPr lang="it-IT" dirty="0" err="1"/>
                <a:t>magnet</a:t>
              </a:r>
              <a:endParaRPr lang="it-IT" dirty="0"/>
            </a:p>
          </p:txBody>
        </p:sp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4B076-ED67-423F-B729-51BDEFFD17B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87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6EF-13CB-DC23-7BB8-6AA600CA1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etallo, cerniera&#10;&#10;Descrizione generata automaticamente">
            <a:extLst>
              <a:ext uri="{FF2B5EF4-FFF2-40B4-BE49-F238E27FC236}">
                <a16:creationId xmlns:a16="http://schemas.microsoft.com/office/drawing/2014/main" id="{3C5573FA-97F2-8BA1-99B7-7B51B41A3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08" y="1779089"/>
            <a:ext cx="4876800" cy="25146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379A532-3AB1-FDF5-477E-C68EBC9C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169" y="1440067"/>
            <a:ext cx="3343555" cy="285394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22D6AF69-272E-BEAD-7434-9A911E842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34"/>
          <a:stretch/>
        </p:blipFill>
        <p:spPr>
          <a:xfrm>
            <a:off x="5267608" y="1440067"/>
            <a:ext cx="2543034" cy="285362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4FF80D-4447-EEA1-5A57-0131B117E576}"/>
              </a:ext>
            </a:extLst>
          </p:cNvPr>
          <p:cNvSpPr txBox="1"/>
          <p:nvPr/>
        </p:nvSpPr>
        <p:spPr>
          <a:xfrm>
            <a:off x="1280646" y="4769999"/>
            <a:ext cx="408109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/>
              <a:t>OFHC Copper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/>
              <a:t>Radius = 13.5 mm,  </a:t>
            </a:r>
            <a:r>
              <a:rPr lang="it-IT" b="1" err="1"/>
              <a:t>height</a:t>
            </a:r>
            <a:r>
              <a:rPr lang="it-IT" b="1"/>
              <a:t> = 246 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/>
              <a:t>TM</a:t>
            </a:r>
            <a:r>
              <a:rPr lang="it-IT" b="1" baseline="-25000"/>
              <a:t>010</a:t>
            </a:r>
            <a:r>
              <a:rPr lang="it-IT" b="1"/>
              <a:t>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7BC70E2-BD4F-C16F-0CE1-CC8B8E812338}"/>
                  </a:ext>
                </a:extLst>
              </p:cNvPr>
              <p:cNvSpPr txBox="1"/>
              <p:nvPr/>
            </p:nvSpPr>
            <p:spPr>
              <a:xfrm>
                <a:off x="6096000" y="4958416"/>
                <a:ext cx="4412876" cy="879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b="1" dirty="0"/>
                  <a:t>Starting frequency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b="1" dirty="0"/>
                  <a:t>): 8.83 GHz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b="1" dirty="0"/>
                  <a:t>Tuning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𝟑𝟎𝟎</m:t>
                    </m:r>
                  </m:oMath>
                </a14:m>
                <a:r>
                  <a:rPr lang="it-IT" b="1" dirty="0"/>
                  <a:t> MHz with </a:t>
                </a:r>
                <a14:m>
                  <m:oMath xmlns:m="http://schemas.openxmlformats.org/officeDocument/2006/math">
                    <m:r>
                      <a:rPr lang="it-IT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𝟖𝟎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7BC70E2-BD4F-C16F-0CE1-CC8B8E812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958416"/>
                <a:ext cx="4412876" cy="879664"/>
              </a:xfrm>
              <a:prstGeom prst="rect">
                <a:avLst/>
              </a:prstGeom>
              <a:blipFill>
                <a:blip r:embed="rId5"/>
                <a:stretch>
                  <a:fillRect l="-862" b="-1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F4F845-23C8-2750-A42D-172A1DAB788C}"/>
              </a:ext>
            </a:extLst>
          </p:cNvPr>
          <p:cNvSpPr txBox="1"/>
          <p:nvPr/>
        </p:nvSpPr>
        <p:spPr>
          <a:xfrm>
            <a:off x="8740058" y="894134"/>
            <a:ext cx="2617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chemeClr val="bg2">
                    <a:lumMod val="50000"/>
                  </a:schemeClr>
                </a:solidFill>
              </a:rPr>
              <a:t>HFSS </a:t>
            </a:r>
            <a:r>
              <a:rPr lang="it-IT" sz="1400" err="1">
                <a:solidFill>
                  <a:schemeClr val="bg2">
                    <a:lumMod val="50000"/>
                  </a:schemeClr>
                </a:solidFill>
              </a:rPr>
              <a:t>simulations</a:t>
            </a:r>
            <a:r>
              <a:rPr lang="it-IT" sz="1400">
                <a:solidFill>
                  <a:schemeClr val="bg2">
                    <a:lumMod val="50000"/>
                  </a:schemeClr>
                </a:solidFill>
              </a:rPr>
              <a:t> by Simone Tocci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90808" y="132760"/>
            <a:ext cx="928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latin typeface="Perpetua" panose="02020502060401020303" pitchFamily="18" charset="0"/>
              </a:rPr>
              <a:t>Microwave cavity + tuning</a:t>
            </a:r>
          </a:p>
        </p:txBody>
      </p:sp>
      <p:cxnSp>
        <p:nvCxnSpPr>
          <p:cNvPr id="12" name="Connettore diritto 11"/>
          <p:cNvCxnSpPr/>
          <p:nvPr/>
        </p:nvCxnSpPr>
        <p:spPr>
          <a:xfrm>
            <a:off x="689370" y="1063690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50356" y="6537976"/>
            <a:ext cx="1558440" cy="320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 smtClean="0"/>
              <a:t>Courtesy of A. Rettaroli</a:t>
            </a:r>
            <a:endParaRPr lang="it-IT" sz="1100"/>
          </a:p>
        </p:txBody>
      </p:sp>
    </p:spTree>
    <p:extLst>
      <p:ext uri="{BB962C8B-B14F-4D97-AF65-F5344CB8AC3E}">
        <p14:creationId xmlns:p14="http://schemas.microsoft.com/office/powerpoint/2010/main" val="3192407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4C8EF-A91D-A5F8-377D-46F413899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EB4AC226-4C1F-9907-67F3-16880E665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194" y="1361462"/>
            <a:ext cx="2895097" cy="2434595"/>
          </a:xfrm>
          <a:prstGeom prst="rect">
            <a:avLst/>
          </a:prstGeom>
        </p:spPr>
      </p:pic>
      <p:pic>
        <p:nvPicPr>
          <p:cNvPr id="2" name="Immagine 1" descr="Immagine che contiene metallo, acciaio, interno&#10;&#10;Descrizione generata automaticamente">
            <a:extLst>
              <a:ext uri="{FF2B5EF4-FFF2-40B4-BE49-F238E27FC236}">
                <a16:creationId xmlns:a16="http://schemas.microsoft.com/office/drawing/2014/main" id="{279920D8-7EEA-05A5-FB95-C7AD2F812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715"/>
          <a:stretch/>
        </p:blipFill>
        <p:spPr>
          <a:xfrm>
            <a:off x="2382778" y="1193726"/>
            <a:ext cx="2711196" cy="268536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BD532C2-E271-5AED-E3E9-5F54B0AD6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106" y="4075955"/>
            <a:ext cx="4598894" cy="22659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27B0AF6-CF7B-7485-62F6-97B0781117CB}"/>
                  </a:ext>
                </a:extLst>
              </p:cNvPr>
              <p:cNvSpPr txBox="1"/>
              <p:nvPr/>
            </p:nvSpPr>
            <p:spPr>
              <a:xfrm>
                <a:off x="6096000" y="4175661"/>
                <a:ext cx="3410497" cy="650107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/>
                  <a:t>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it-IT" sz="1600"/>
                  <a:t> from </a:t>
                </a:r>
                <a:r>
                  <a:rPr lang="it-IT" sz="1600" err="1"/>
                  <a:t>simulations</a:t>
                </a:r>
                <a:r>
                  <a:rPr lang="it-IT" sz="1600"/>
                  <a:t>, and </a:t>
                </a:r>
                <a:r>
                  <a:rPr lang="it-IT" sz="1600" err="1"/>
                  <a:t>measured</a:t>
                </a:r>
                <a:r>
                  <a:rPr lang="it-IT" sz="1600"/>
                  <a:t> </a:t>
                </a:r>
                <a:r>
                  <a:rPr lang="it-IT" sz="1600" err="1"/>
                  <a:t>w</a:t>
                </a:r>
                <a:r>
                  <a:rPr lang="it-IT" sz="1600"/>
                  <a:t>/out rod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27B0AF6-CF7B-7485-62F6-97B078111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175661"/>
                <a:ext cx="3410497" cy="650107"/>
              </a:xfrm>
              <a:prstGeom prst="roundRect">
                <a:avLst/>
              </a:prstGeom>
              <a:blipFill>
                <a:blip r:embed="rId5"/>
                <a:stretch>
                  <a:fillRect r="-370" b="-377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B5A1710-46AF-71FF-682A-5F10F1DE7E13}"/>
                  </a:ext>
                </a:extLst>
              </p:cNvPr>
              <p:cNvSpPr txBox="1"/>
              <p:nvPr/>
            </p:nvSpPr>
            <p:spPr>
              <a:xfrm>
                <a:off x="6096000" y="5022635"/>
                <a:ext cx="3550041" cy="374571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/>
                  <a:t>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5×10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it-IT" sz="1600"/>
                  <a:t> </a:t>
                </a:r>
                <a:r>
                  <a:rPr lang="it-IT" sz="1600" err="1"/>
                  <a:t>w</a:t>
                </a:r>
                <a:r>
                  <a:rPr lang="it-IT" sz="1600"/>
                  <a:t>/ rod </a:t>
                </a:r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B5A1710-46AF-71FF-682A-5F10F1DE7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022635"/>
                <a:ext cx="3550041" cy="374571"/>
              </a:xfrm>
              <a:prstGeom prst="roundRect">
                <a:avLst/>
              </a:prstGeom>
              <a:blipFill>
                <a:blip r:embed="rId6"/>
                <a:stretch>
                  <a:fillRect b="-142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663E58FD-FF5D-AA96-8937-EBC4855030AC}"/>
              </a:ext>
            </a:extLst>
          </p:cNvPr>
          <p:cNvSpPr txBox="1"/>
          <p:nvPr/>
        </p:nvSpPr>
        <p:spPr>
          <a:xfrm>
            <a:off x="6096000" y="5636659"/>
            <a:ext cx="3205450" cy="64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err="1"/>
              <a:t>This</a:t>
            </a:r>
            <a:r>
              <a:rPr lang="it-IT" sz="1600"/>
              <a:t> </a:t>
            </a:r>
            <a:r>
              <a:rPr lang="it-IT" sz="1600" err="1"/>
              <a:t>is</a:t>
            </a:r>
            <a:r>
              <a:rPr lang="it-IT" sz="1600"/>
              <a:t> </a:t>
            </a:r>
            <a:r>
              <a:rPr lang="it-IT" sz="1600" err="1"/>
              <a:t>likely</a:t>
            </a:r>
            <a:r>
              <a:rPr lang="it-IT" sz="1600"/>
              <a:t> due to </a:t>
            </a:r>
            <a:r>
              <a:rPr lang="it-IT" sz="1600" err="1"/>
              <a:t>losses</a:t>
            </a:r>
            <a:r>
              <a:rPr lang="it-IT" sz="1600"/>
              <a:t> </a:t>
            </a:r>
            <a:r>
              <a:rPr lang="it-IT" sz="1600" err="1"/>
              <a:t>caused</a:t>
            </a:r>
            <a:r>
              <a:rPr lang="it-IT" sz="1600"/>
              <a:t> by the rod </a:t>
            </a:r>
            <a:r>
              <a:rPr lang="it-IT" sz="1600" err="1"/>
              <a:t>configuration</a:t>
            </a:r>
            <a:r>
              <a:rPr lang="it-IT" sz="1600"/>
              <a:t> and PEEK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DE0C4F5-AC0F-5DED-25DD-0C34E498AED8}"/>
              </a:ext>
            </a:extLst>
          </p:cNvPr>
          <p:cNvSpPr txBox="1"/>
          <p:nvPr/>
        </p:nvSpPr>
        <p:spPr>
          <a:xfrm>
            <a:off x="8352291" y="2592565"/>
            <a:ext cx="2501721" cy="578882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Trapped</a:t>
            </a:r>
            <a:r>
              <a:rPr lang="it-IT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field </a:t>
            </a:r>
            <a:r>
              <a:rPr lang="it-IT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between</a:t>
            </a:r>
            <a:r>
              <a:rPr lang="it-IT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metallic</a:t>
            </a:r>
            <a:r>
              <a:rPr lang="it-IT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disk and </a:t>
            </a:r>
            <a:r>
              <a:rPr lang="it-IT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cavity</a:t>
            </a:r>
            <a:r>
              <a:rPr lang="it-IT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endcap</a:t>
            </a:r>
            <a:endParaRPr lang="it-IT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EA6FF1C-4178-098E-FE20-F9DD7E6351C3}"/>
              </a:ext>
            </a:extLst>
          </p:cNvPr>
          <p:cNvCxnSpPr>
            <a:stCxn id="11" idx="1"/>
          </p:cNvCxnSpPr>
          <p:nvPr/>
        </p:nvCxnSpPr>
        <p:spPr>
          <a:xfrm flipH="1">
            <a:off x="7658094" y="2882006"/>
            <a:ext cx="694197" cy="190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B1C7973-2CF2-2613-0C0F-AB547B935276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2817159" y="4500715"/>
            <a:ext cx="3278841" cy="99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B12C466F-3549-BCAB-EDC7-3653C5917C52}"/>
              </a:ext>
            </a:extLst>
          </p:cNvPr>
          <p:cNvCxnSpPr>
            <a:cxnSpLocks/>
          </p:cNvCxnSpPr>
          <p:nvPr/>
        </p:nvCxnSpPr>
        <p:spPr>
          <a:xfrm flipV="1">
            <a:off x="2194680" y="4025175"/>
            <a:ext cx="0" cy="2295455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E208E757-B056-3EB0-1983-546C29808237}"/>
              </a:ext>
            </a:extLst>
          </p:cNvPr>
          <p:cNvCxnSpPr/>
          <p:nvPr/>
        </p:nvCxnSpPr>
        <p:spPr>
          <a:xfrm flipV="1">
            <a:off x="2685498" y="4025175"/>
            <a:ext cx="0" cy="2288732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90808" y="132760"/>
            <a:ext cx="928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latin typeface="Perpetua" panose="02020502060401020303" pitchFamily="18" charset="0"/>
              </a:rPr>
              <a:t>Microwave cavity + tuning</a:t>
            </a:r>
          </a:p>
        </p:txBody>
      </p:sp>
      <p:cxnSp>
        <p:nvCxnSpPr>
          <p:cNvPr id="18" name="Connettore diritto 17"/>
          <p:cNvCxnSpPr/>
          <p:nvPr/>
        </p:nvCxnSpPr>
        <p:spPr>
          <a:xfrm>
            <a:off x="689370" y="1063690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>
            <a:off x="50356" y="6537976"/>
            <a:ext cx="1558440" cy="320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 smtClean="0"/>
              <a:t>Courtesy of A. Rettaroli</a:t>
            </a:r>
            <a:endParaRPr lang="it-IT" sz="1100"/>
          </a:p>
        </p:txBody>
      </p:sp>
    </p:spTree>
    <p:extLst>
      <p:ext uri="{BB962C8B-B14F-4D97-AF65-F5344CB8AC3E}">
        <p14:creationId xmlns:p14="http://schemas.microsoft.com/office/powerpoint/2010/main" val="3523170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044E5-C03D-06FB-6A2D-9384F2CA4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agramma, linea, diagramma&#10;&#10;Descrizione generata automaticamente">
            <a:extLst>
              <a:ext uri="{FF2B5EF4-FFF2-40B4-BE49-F238E27FC236}">
                <a16:creationId xmlns:a16="http://schemas.microsoft.com/office/drawing/2014/main" id="{EA0F3857-E275-A811-D226-92FA840EB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45" y="1517577"/>
            <a:ext cx="6606365" cy="214647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A6AC109-D5B4-DEFD-3930-CB8D1F2ACF4D}"/>
              </a:ext>
            </a:extLst>
          </p:cNvPr>
          <p:cNvSpPr txBox="1"/>
          <p:nvPr/>
        </p:nvSpPr>
        <p:spPr>
          <a:xfrm>
            <a:off x="370104" y="3603433"/>
            <a:ext cx="2513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Fits</a:t>
            </a:r>
            <a:r>
              <a:rPr lang="it-IT" sz="1100">
                <a:solidFill>
                  <a:schemeClr val="tx1">
                    <a:lumMod val="65000"/>
                    <a:lumOff val="35000"/>
                  </a:schemeClr>
                </a:solidFill>
              </a:rPr>
              <a:t> by Gianluca Vidali </a:t>
            </a:r>
            <a:r>
              <a:rPr lang="it-IT" sz="11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 Master student</a:t>
            </a:r>
            <a:r>
              <a:rPr lang="it-IT" sz="110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4AA4E6F-8CC9-7AD9-CE73-50DAC067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154" y="1799919"/>
            <a:ext cx="3404886" cy="267884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B68A56-70A7-9E68-A828-8755577ACF75}"/>
              </a:ext>
            </a:extLst>
          </p:cNvPr>
          <p:cNvSpPr txBox="1"/>
          <p:nvPr/>
        </p:nvSpPr>
        <p:spPr>
          <a:xfrm>
            <a:off x="10105464" y="3017207"/>
            <a:ext cx="665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err="1"/>
              <a:t>cavity</a:t>
            </a:r>
            <a:endParaRPr lang="it-IT" sz="160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48BAFA-5FC6-DB75-F530-4416EEA31980}"/>
              </a:ext>
            </a:extLst>
          </p:cNvPr>
          <p:cNvSpPr txBox="1"/>
          <p:nvPr/>
        </p:nvSpPr>
        <p:spPr>
          <a:xfrm>
            <a:off x="9289270" y="2026042"/>
            <a:ext cx="374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LO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CED1810-0AD5-8D88-F234-72691B64F2DA}"/>
              </a:ext>
            </a:extLst>
          </p:cNvPr>
          <p:cNvCxnSpPr>
            <a:stCxn id="10" idx="2"/>
          </p:cNvCxnSpPr>
          <p:nvPr/>
        </p:nvCxnSpPr>
        <p:spPr>
          <a:xfrm flipH="1">
            <a:off x="10327341" y="3355761"/>
            <a:ext cx="110747" cy="23294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36395CB-9F69-3705-2CE7-8AFC89DC3D5C}"/>
                  </a:ext>
                </a:extLst>
              </p:cNvPr>
              <p:cNvSpPr txBox="1"/>
              <p:nvPr/>
            </p:nvSpPr>
            <p:spPr>
              <a:xfrm>
                <a:off x="1521682" y="4942168"/>
                <a:ext cx="19603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/>
                  <a:t>From </a:t>
                </a:r>
                <a:r>
                  <a:rPr lang="it-IT" err="1"/>
                  <a:t>fit</a:t>
                </a:r>
                <a:r>
                  <a:rPr lang="it-IT"/>
                  <a:t> </a:t>
                </a:r>
                <a:r>
                  <a:rPr lang="it-IT" err="1"/>
                  <a:t>we</a:t>
                </a:r>
                <a:r>
                  <a:rPr lang="it-IT"/>
                  <a:t> </a:t>
                </a:r>
                <a:r>
                  <a:rPr lang="it-IT" err="1"/>
                  <a:t>extract</a:t>
                </a:r>
                <a:r>
                  <a:rPr lang="it-IT"/>
                  <a:t/>
                </a:r>
                <a:br>
                  <a:rPr lang="it-IT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/>
                  <a:t>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it-IT"/>
                  <a:t>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𝐺𝑎𝑖𝑛</m:t>
                    </m:r>
                  </m:oMath>
                </a14:m>
                <a:r>
                  <a:rPr lang="it-IT"/>
                  <a:t> 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36395CB-9F69-3705-2CE7-8AFC89DC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682" y="4942168"/>
                <a:ext cx="1960345" cy="646331"/>
              </a:xfrm>
              <a:prstGeom prst="rect">
                <a:avLst/>
              </a:prstGeom>
              <a:blipFill>
                <a:blip r:embed="rId4"/>
                <a:stretch>
                  <a:fillRect l="-2581" t="-5769" r="-1935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DA89AAA-8629-A0F3-5671-FFCE0311C98B}"/>
              </a:ext>
            </a:extLst>
          </p:cNvPr>
          <p:cNvSpPr/>
          <p:nvPr/>
        </p:nvSpPr>
        <p:spPr>
          <a:xfrm>
            <a:off x="2807973" y="1262741"/>
            <a:ext cx="1348108" cy="26161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err="1">
                <a:solidFill>
                  <a:schemeClr val="tx1"/>
                </a:solidFill>
              </a:rPr>
              <a:t>Fit</a:t>
            </a:r>
            <a:r>
              <a:rPr lang="it-IT" sz="1600">
                <a:solidFill>
                  <a:schemeClr val="tx1"/>
                </a:solidFill>
              </a:rPr>
              <a:t> procedure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507D594-91A9-2AF0-D34A-D1CC33A53D36}"/>
              </a:ext>
            </a:extLst>
          </p:cNvPr>
          <p:cNvSpPr/>
          <p:nvPr/>
        </p:nvSpPr>
        <p:spPr>
          <a:xfrm>
            <a:off x="8630161" y="1587335"/>
            <a:ext cx="2067526" cy="26161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err="1">
                <a:solidFill>
                  <a:schemeClr val="tx1"/>
                </a:solidFill>
              </a:rPr>
              <a:t>Raw</a:t>
            </a:r>
            <a:r>
              <a:rPr lang="it-IT" sz="1600">
                <a:solidFill>
                  <a:schemeClr val="tx1"/>
                </a:solidFill>
              </a:rPr>
              <a:t> power </a:t>
            </a:r>
            <a:r>
              <a:rPr lang="it-IT" sz="1600" err="1">
                <a:solidFill>
                  <a:schemeClr val="tx1"/>
                </a:solidFill>
              </a:rPr>
              <a:t>spectrum</a:t>
            </a:r>
            <a:endParaRPr lang="it-IT" sz="16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3">
                <a:extLst>
                  <a:ext uri="{FF2B5EF4-FFF2-40B4-BE49-F238E27FC236}">
                    <a16:creationId xmlns:a16="http://schemas.microsoft.com/office/drawing/2014/main" id="{07FFB77F-D59B-0FB5-A9BC-23F144C7F778}"/>
                  </a:ext>
                </a:extLst>
              </p:cNvPr>
              <p:cNvSpPr txBox="1"/>
              <p:nvPr/>
            </p:nvSpPr>
            <p:spPr>
              <a:xfrm>
                <a:off x="5037787" y="3972673"/>
                <a:ext cx="2241895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=0.141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it-IT" b="0"/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𝑠𝑡𝑎𝑟𝑡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=8.83</m:t>
                    </m:r>
                  </m:oMath>
                </a14:m>
                <a:r>
                  <a:rPr lang="it-IT"/>
                  <a:t> GHz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=36.5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it-IT"/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=50000</m:t>
                    </m:r>
                  </m:oMath>
                </a14:m>
                <a:r>
                  <a:rPr lang="it-IT"/>
                  <a:t> 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it-IT">
                    <a:latin typeface="Symbol" pitchFamily="2" charset="2"/>
                  </a:rPr>
                  <a:t> </a:t>
                </a:r>
                <a:r>
                  <a:rPr lang="it-IT"/>
                  <a:t>= 0.5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:r>
                  <a:rPr lang="it-IT"/>
                  <a:t>C</a:t>
                </a:r>
                <a:r>
                  <a:rPr lang="it-IT" baseline="-25000"/>
                  <a:t>010</a:t>
                </a:r>
                <a:r>
                  <a:rPr lang="it-IT"/>
                  <a:t> = 0.667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baseline="-2500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it-IT"/>
                  <a:t> T </a:t>
                </a:r>
                <a:r>
                  <a:rPr lang="it-IT" sz="1000"/>
                  <a:t>(</a:t>
                </a:r>
                <a:r>
                  <a:rPr lang="it-IT" sz="1000" err="1"/>
                  <a:t>B</a:t>
                </a:r>
                <a:r>
                  <a:rPr lang="it-IT" sz="1000" baseline="-25000" err="1"/>
                  <a:t>av</a:t>
                </a:r>
                <a:r>
                  <a:rPr lang="it-IT" sz="1000"/>
                  <a:t>=6.5 B</a:t>
                </a:r>
                <a:r>
                  <a:rPr lang="it-IT" sz="1000" baseline="-25000"/>
                  <a:t>0</a:t>
                </a:r>
                <a:r>
                  <a:rPr lang="it-IT" sz="1000"/>
                  <a:t>)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=3760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it-IT" i="1">
                  <a:latin typeface="Cambria Math" panose="02040503050406030204" pitchFamily="18" charset="0"/>
                </a:endParaRPr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𝑐𝑎𝑣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it-IT"/>
                  <a:t> mK</a:t>
                </a:r>
              </a:p>
            </p:txBody>
          </p:sp>
        </mc:Choice>
        <mc:Fallback xmlns="">
          <p:sp>
            <p:nvSpPr>
              <p:cNvPr id="12" name="CasellaDiTesto 13">
                <a:extLst>
                  <a:ext uri="{FF2B5EF4-FFF2-40B4-BE49-F238E27FC236}">
                    <a16:creationId xmlns:a16="http://schemas.microsoft.com/office/drawing/2014/main" id="{07FFB77F-D59B-0FB5-A9BC-23F144C7F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787" y="3972673"/>
                <a:ext cx="2241895" cy="2585323"/>
              </a:xfrm>
              <a:prstGeom prst="rect">
                <a:avLst/>
              </a:prstGeom>
              <a:blipFill>
                <a:blip r:embed="rId5"/>
                <a:stretch>
                  <a:fillRect l="-1685" b="-29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1A44ADC-71F4-1673-0096-B39D7155F46C}"/>
                  </a:ext>
                </a:extLst>
              </p:cNvPr>
              <p:cNvSpPr txBox="1"/>
              <p:nvPr/>
            </p:nvSpPr>
            <p:spPr>
              <a:xfrm>
                <a:off x="8033227" y="4956465"/>
                <a:ext cx="30924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/>
                  <a:t>From </a:t>
                </a:r>
                <a:r>
                  <a:rPr lang="it-IT" sz="1600" err="1"/>
                  <a:t>calibrated</a:t>
                </a:r>
                <a:r>
                  <a:rPr lang="it-IT" sz="1600"/>
                  <a:t> power </a:t>
                </a:r>
                <a:r>
                  <a:rPr lang="it-IT" sz="1600" err="1"/>
                  <a:t>spectrum</a:t>
                </a:r>
                <a:r>
                  <a:rPr lang="it-IT" sz="1600"/>
                  <a:t> </a:t>
                </a:r>
                <a:r>
                  <a:rPr lang="it-IT" sz="1600" err="1"/>
                  <a:t>we</a:t>
                </a:r>
                <a:r>
                  <a:rPr lang="it-IT" sz="1600"/>
                  <a:t> </a:t>
                </a:r>
                <a:r>
                  <a:rPr lang="it-IT" sz="1600" err="1"/>
                  <a:t>extract</a:t>
                </a:r>
                <a:r>
                  <a:rPr lang="it-IT" sz="1600"/>
                  <a:t> the </a:t>
                </a:r>
                <a:r>
                  <a:rPr lang="it-IT" sz="1600" err="1"/>
                  <a:t>noise</a:t>
                </a:r>
                <a:r>
                  <a:rPr lang="it-IT" sz="1600"/>
                  <a:t> </a:t>
                </a:r>
                <a:r>
                  <a:rPr lang="it-IT" sz="1600" err="1"/>
                  <a:t>temp</a:t>
                </a:r>
                <a:r>
                  <a:rPr lang="it-IT" sz="1600"/>
                  <a:t/>
                </a:r>
                <a:br>
                  <a:rPr lang="it-IT" sz="160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≃4.5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it-IT" sz="160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1A44ADC-71F4-1673-0096-B39D7155F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227" y="4956465"/>
                <a:ext cx="3092408" cy="830997"/>
              </a:xfrm>
              <a:prstGeom prst="rect">
                <a:avLst/>
              </a:prstGeom>
              <a:blipFill>
                <a:blip r:embed="rId6"/>
                <a:stretch>
                  <a:fillRect t="-3030" b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/>
          <p:cNvSpPr txBox="1"/>
          <p:nvPr/>
        </p:nvSpPr>
        <p:spPr>
          <a:xfrm>
            <a:off x="392854" y="160343"/>
            <a:ext cx="928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smtClean="0">
                <a:latin typeface="Perpetua" panose="02020502060401020303" pitchFamily="18" charset="0"/>
              </a:rPr>
              <a:t>Calibration+ power spectrum</a:t>
            </a:r>
            <a:endParaRPr lang="en-GB" sz="4800" b="1">
              <a:latin typeface="Perpetua" panose="02020502060401020303" pitchFamily="18" charset="0"/>
            </a:endParaRPr>
          </a:p>
        </p:txBody>
      </p:sp>
      <p:cxnSp>
        <p:nvCxnSpPr>
          <p:cNvPr id="17" name="Connettore diritto 16"/>
          <p:cNvCxnSpPr/>
          <p:nvPr/>
        </p:nvCxnSpPr>
        <p:spPr>
          <a:xfrm>
            <a:off x="689370" y="1063690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50356" y="6537976"/>
            <a:ext cx="1558440" cy="320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 smtClean="0"/>
              <a:t>Courtesy of A. Rettaroli</a:t>
            </a:r>
            <a:endParaRPr lang="it-IT" sz="1100"/>
          </a:p>
        </p:txBody>
      </p:sp>
    </p:spTree>
    <p:extLst>
      <p:ext uri="{BB962C8B-B14F-4D97-AF65-F5344CB8AC3E}">
        <p14:creationId xmlns:p14="http://schemas.microsoft.com/office/powerpoint/2010/main" val="6162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F36F9-F074-A06D-309F-4562EDC2C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35C1A10-27FC-5DB2-41D4-ECEF5F57D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457" y="2426512"/>
            <a:ext cx="4511030" cy="3396926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D313336B-A67A-35A2-B91E-72C82260A06F}"/>
              </a:ext>
            </a:extLst>
          </p:cNvPr>
          <p:cNvCxnSpPr/>
          <p:nvPr/>
        </p:nvCxnSpPr>
        <p:spPr>
          <a:xfrm flipV="1">
            <a:off x="3045759" y="2218761"/>
            <a:ext cx="0" cy="23532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8A1C8338-D174-36DD-0FE7-27071C48E541}"/>
              </a:ext>
            </a:extLst>
          </p:cNvPr>
          <p:cNvCxnSpPr/>
          <p:nvPr/>
        </p:nvCxnSpPr>
        <p:spPr>
          <a:xfrm flipV="1">
            <a:off x="5699314" y="2218760"/>
            <a:ext cx="0" cy="23532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3589C7F9-242F-7E99-BF48-6D2C0A00B503}"/>
              </a:ext>
            </a:extLst>
          </p:cNvPr>
          <p:cNvCxnSpPr/>
          <p:nvPr/>
        </p:nvCxnSpPr>
        <p:spPr>
          <a:xfrm>
            <a:off x="3045759" y="2336421"/>
            <a:ext cx="265355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04A710B-780D-4B94-5537-0D0DD7D25E9B}"/>
              </a:ext>
            </a:extLst>
          </p:cNvPr>
          <p:cNvSpPr txBox="1"/>
          <p:nvPr/>
        </p:nvSpPr>
        <p:spPr>
          <a:xfrm>
            <a:off x="3557344" y="1919802"/>
            <a:ext cx="1630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rgbClr val="C00000"/>
                </a:solidFill>
              </a:rPr>
              <a:t>6 MHz </a:t>
            </a:r>
            <a:r>
              <a:rPr lang="it-IT" sz="2400" b="1" err="1">
                <a:solidFill>
                  <a:srgbClr val="C00000"/>
                </a:solidFill>
              </a:rPr>
              <a:t>scan</a:t>
            </a:r>
            <a:endParaRPr lang="it-IT" sz="2400" b="1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EDF831BD-402F-B1A7-D7D6-6C8C26D2865F}"/>
                  </a:ext>
                </a:extLst>
              </p:cNvPr>
              <p:cNvSpPr txBox="1"/>
              <p:nvPr/>
            </p:nvSpPr>
            <p:spPr>
              <a:xfrm>
                <a:off x="7556789" y="3512494"/>
                <a:ext cx="3342133" cy="1711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𝑮𝒂𝒊𝒏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remain</a:t>
                </a:r>
                <a:r>
                  <a:rPr lang="it-IT" dirty="0"/>
                  <a:t> </a:t>
                </a:r>
                <a:r>
                  <a:rPr lang="it-IT" dirty="0" err="1"/>
                  <a:t>stable</a:t>
                </a:r>
                <a:endParaRPr lang="it-IT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𝒏𝒆𝑽</m:t>
                    </m:r>
                  </m:oMath>
                </a14:m>
                <a:endParaRPr lang="it-IT" b="1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 err="1"/>
                  <a:t>Effective</a:t>
                </a:r>
                <a:r>
                  <a:rPr lang="it-IT" dirty="0"/>
                  <a:t> </a:t>
                </a:r>
                <a:r>
                  <a:rPr lang="it-IT" dirty="0" err="1"/>
                  <a:t>scan</a:t>
                </a:r>
                <a:r>
                  <a:rPr lang="it-IT" dirty="0"/>
                  <a:t> rate in </a:t>
                </a:r>
                <a:r>
                  <a:rPr lang="it-IT" dirty="0" err="1"/>
                  <a:t>this</a:t>
                </a:r>
                <a:r>
                  <a:rPr lang="it-IT" dirty="0"/>
                  <a:t> test:</a:t>
                </a:r>
                <a:br>
                  <a:rPr lang="it-IT" dirty="0"/>
                </a:br>
                <a:r>
                  <a:rPr lang="it-IT" dirty="0"/>
                  <a:t>            </a:t>
                </a:r>
                <a:r>
                  <a:rPr lang="it-IT" b="1" i="1" dirty="0"/>
                  <a:t>220 MHz/</a:t>
                </a:r>
                <a:r>
                  <a:rPr lang="it-IT" b="1" i="1" dirty="0" err="1"/>
                  <a:t>year</a:t>
                </a:r>
                <a:endParaRPr lang="it-IT" b="1" i="1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EDF831BD-402F-B1A7-D7D6-6C8C26D28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789" y="3512494"/>
                <a:ext cx="3342133" cy="1711366"/>
              </a:xfrm>
              <a:prstGeom prst="rect">
                <a:avLst/>
              </a:prstGeom>
              <a:blipFill>
                <a:blip r:embed="rId3"/>
                <a:stretch>
                  <a:fillRect l="-1515" r="-379" b="-51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8C58EE-31EB-B65C-3CE4-880A0609ED61}"/>
              </a:ext>
            </a:extLst>
          </p:cNvPr>
          <p:cNvSpPr txBox="1"/>
          <p:nvPr/>
        </p:nvSpPr>
        <p:spPr>
          <a:xfrm>
            <a:off x="7556789" y="2454083"/>
            <a:ext cx="3153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err="1"/>
              <a:t>Performed</a:t>
            </a:r>
            <a:r>
              <a:rPr lang="it-IT"/>
              <a:t> the </a:t>
            </a:r>
            <a:r>
              <a:rPr lang="it-IT" err="1"/>
              <a:t>same</a:t>
            </a:r>
            <a:r>
              <a:rPr lang="it-IT"/>
              <a:t> procedure on </a:t>
            </a:r>
            <a:r>
              <a:rPr lang="it-IT" err="1"/>
              <a:t>each</a:t>
            </a:r>
            <a:r>
              <a:rPr lang="it-IT"/>
              <a:t> </a:t>
            </a:r>
            <a:r>
              <a:rPr lang="it-IT" err="1"/>
              <a:t>run</a:t>
            </a:r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35944" y="142603"/>
            <a:ext cx="928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smtClean="0">
                <a:latin typeface="Perpetua" panose="02020502060401020303" pitchFamily="18" charset="0"/>
              </a:rPr>
              <a:t>6 MHz tuning</a:t>
            </a:r>
            <a:endParaRPr lang="en-GB" sz="4800" b="1">
              <a:latin typeface="Perpetua" panose="02020502060401020303" pitchFamily="18" charset="0"/>
            </a:endParaRPr>
          </a:p>
        </p:txBody>
      </p:sp>
      <p:cxnSp>
        <p:nvCxnSpPr>
          <p:cNvPr id="13" name="Connettore diritto 12"/>
          <p:cNvCxnSpPr/>
          <p:nvPr/>
        </p:nvCxnSpPr>
        <p:spPr>
          <a:xfrm>
            <a:off x="689370" y="1063690"/>
            <a:ext cx="4759861" cy="0"/>
          </a:xfrm>
          <a:prstGeom prst="line">
            <a:avLst/>
          </a:prstGeom>
          <a:ln w="38100" cap="rnd" cmpd="dbl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50356" y="6537976"/>
            <a:ext cx="1558440" cy="320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 smtClean="0"/>
              <a:t>Courtesy of A. Rettaroli</a:t>
            </a:r>
            <a:endParaRPr lang="it-IT" sz="1100"/>
          </a:p>
        </p:txBody>
      </p:sp>
    </p:spTree>
    <p:extLst>
      <p:ext uri="{BB962C8B-B14F-4D97-AF65-F5344CB8AC3E}">
        <p14:creationId xmlns:p14="http://schemas.microsoft.com/office/powerpoint/2010/main" val="241256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7855</TotalTime>
  <Words>831</Words>
  <Application>Microsoft Office PowerPoint</Application>
  <PresentationFormat>Widescreen</PresentationFormat>
  <Paragraphs>145</Paragraphs>
  <Slides>20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1" baseType="lpstr">
      <vt:lpstr>Adobe Gothic Std B</vt:lpstr>
      <vt:lpstr>Arial</vt:lpstr>
      <vt:lpstr>Arial Rounded MT Bold</vt:lpstr>
      <vt:lpstr>Calibri</vt:lpstr>
      <vt:lpstr>Calibri Light</vt:lpstr>
      <vt:lpstr>Cambria Math</vt:lpstr>
      <vt:lpstr>Perpetua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</dc:title>
  <dc:creator>Alessio Rettaroli</dc:creator>
  <cp:lastModifiedBy>Alessandro</cp:lastModifiedBy>
  <cp:revision>94</cp:revision>
  <dcterms:created xsi:type="dcterms:W3CDTF">2024-01-15T16:08:44Z</dcterms:created>
  <dcterms:modified xsi:type="dcterms:W3CDTF">2024-04-16T06:16:30Z</dcterms:modified>
</cp:coreProperties>
</file>