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70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  <p:sldMasterId id="2147483681" r:id="rId3"/>
    <p:sldMasterId id="2147483759" r:id="rId4"/>
    <p:sldMasterId id="2147483783" r:id="rId5"/>
    <p:sldMasterId id="2147483795" r:id="rId6"/>
    <p:sldMasterId id="2147483808" r:id="rId7"/>
  </p:sldMasterIdLst>
  <p:notesMasterIdLst>
    <p:notesMasterId r:id="rId33"/>
  </p:notesMasterIdLst>
  <p:sldIdLst>
    <p:sldId id="256" r:id="rId8"/>
    <p:sldId id="260" r:id="rId9"/>
    <p:sldId id="261" r:id="rId10"/>
    <p:sldId id="262" r:id="rId11"/>
    <p:sldId id="284" r:id="rId12"/>
    <p:sldId id="285" r:id="rId13"/>
    <p:sldId id="286" r:id="rId14"/>
    <p:sldId id="265" r:id="rId15"/>
    <p:sldId id="273" r:id="rId16"/>
    <p:sldId id="274" r:id="rId17"/>
    <p:sldId id="275" r:id="rId18"/>
    <p:sldId id="276" r:id="rId19"/>
    <p:sldId id="277" r:id="rId20"/>
    <p:sldId id="279" r:id="rId21"/>
    <p:sldId id="280" r:id="rId22"/>
    <p:sldId id="281" r:id="rId23"/>
    <p:sldId id="288" r:id="rId24"/>
    <p:sldId id="289" r:id="rId25"/>
    <p:sldId id="282" r:id="rId26"/>
    <p:sldId id="287" r:id="rId27"/>
    <p:sldId id="290" r:id="rId28"/>
    <p:sldId id="267" r:id="rId29"/>
    <p:sldId id="272" r:id="rId30"/>
    <p:sldId id="266" r:id="rId31"/>
    <p:sldId id="278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999"/>
    <a:srgbClr val="0000FF"/>
    <a:srgbClr val="920000"/>
    <a:srgbClr val="FFAB7C"/>
    <a:srgbClr val="1A6BFA"/>
    <a:srgbClr val="A6B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6"/>
    <p:restoredTop sz="91399"/>
  </p:normalViewPr>
  <p:slideViewPr>
    <p:cSldViewPr snapToGrid="0" showGuides="1">
      <p:cViewPr varScale="1">
        <p:scale>
          <a:sx n="120" d="100"/>
          <a:sy n="120" d="100"/>
        </p:scale>
        <p:origin x="384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95999-DCB6-424E-9967-40929E4D459E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22D94C-5E06-4C40-AD92-EB7FABA81F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11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NSI Non-Standard neutrino Interactions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2D94C-5E06-4C40-AD92-EB7FABA81F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77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effectLst/>
                <a:latin typeface="Arial" panose="020B0604020202020204" pitchFamily="34" charset="0"/>
              </a:rPr>
              <a:t>E ∈ [265; 297] </a:t>
            </a:r>
            <a:r>
              <a:rPr lang="en-GB" dirty="0">
                <a:effectLst/>
                <a:latin typeface="Times New Roman" panose="02020603050405020304" pitchFamily="18" charset="0"/>
              </a:rPr>
              <a:t>MeV, corresponds to a scan in the </a:t>
            </a:r>
            <a:r>
              <a:rPr lang="en-GB" dirty="0" err="1">
                <a:effectLst/>
                <a:latin typeface="Times New Roman" panose="02020603050405020304" pitchFamily="18" charset="0"/>
              </a:rPr>
              <a:t>c.m.</a:t>
            </a:r>
            <a:r>
              <a:rPr lang="en-GB" dirty="0">
                <a:effectLst/>
                <a:latin typeface="Times New Roman" panose="02020603050405020304" pitchFamily="18" charset="0"/>
              </a:rPr>
              <a:t> energy range sqrt(</a:t>
            </a:r>
            <a:r>
              <a:rPr lang="en-GB" dirty="0">
                <a:effectLst/>
                <a:latin typeface="Arial" panose="020B0604020202020204" pitchFamily="34" charset="0"/>
              </a:rPr>
              <a:t>s) ∈[16</a:t>
            </a:r>
            <a:r>
              <a:rPr lang="en-GB" dirty="0">
                <a:effectLst/>
                <a:latin typeface="Times New Roman" panose="02020603050405020304" pitchFamily="18" charset="0"/>
              </a:rPr>
              <a:t>.</a:t>
            </a:r>
            <a:r>
              <a:rPr lang="en-GB" dirty="0">
                <a:effectLst/>
                <a:latin typeface="Arial" panose="020B0604020202020204" pitchFamily="34" charset="0"/>
              </a:rPr>
              <a:t>46; 17</a:t>
            </a:r>
            <a:r>
              <a:rPr lang="en-GB" dirty="0">
                <a:effectLst/>
                <a:latin typeface="Times New Roman" panose="02020603050405020304" pitchFamily="18" charset="0"/>
              </a:rPr>
              <a:t>.</a:t>
            </a:r>
            <a:r>
              <a:rPr lang="en-GB" dirty="0">
                <a:effectLst/>
                <a:latin typeface="Arial" panose="020B0604020202020204" pitchFamily="34" charset="0"/>
              </a:rPr>
              <a:t>42] </a:t>
            </a:r>
            <a:r>
              <a:rPr lang="en-GB" dirty="0">
                <a:effectLst/>
                <a:latin typeface="Times New Roman" panose="02020603050405020304" pitchFamily="18" charset="0"/>
              </a:rPr>
              <a:t>MeV, </a:t>
            </a:r>
            <a:r>
              <a:rPr lang="en-GB" dirty="0">
                <a:effectLst/>
                <a:latin typeface="Arial" panose="020B0604020202020204" pitchFamily="34" charset="0"/>
              </a:rPr>
              <a:t> 2</a:t>
            </a:r>
            <a:r>
              <a:rPr lang="el-GR" dirty="0">
                <a:effectLst/>
                <a:latin typeface="Arial" panose="020B0604020202020204" pitchFamily="34" charset="0"/>
              </a:rPr>
              <a:t>σ </a:t>
            </a:r>
            <a:r>
              <a:rPr lang="en-GB" dirty="0">
                <a:effectLst/>
                <a:latin typeface="Times New Roman" panose="02020603050405020304" pitchFamily="18" charset="0"/>
              </a:rPr>
              <a:t> around the </a:t>
            </a:r>
            <a:r>
              <a:rPr lang="en-GB" dirty="0">
                <a:effectLst/>
                <a:latin typeface="Arial" panose="020B0604020202020204" pitchFamily="34" charset="0"/>
              </a:rPr>
              <a:t>X17 </a:t>
            </a:r>
            <a:r>
              <a:rPr lang="en-GB" dirty="0">
                <a:effectLst/>
                <a:latin typeface="Times New Roman" panose="02020603050405020304" pitchFamily="18" charset="0"/>
              </a:rPr>
              <a:t>mass hint as measured in </a:t>
            </a:r>
            <a:r>
              <a:rPr lang="en-GB" dirty="0">
                <a:effectLst/>
                <a:latin typeface="Arial" panose="020B0604020202020204" pitchFamily="34" charset="0"/>
              </a:rPr>
              <a:t>4</a:t>
            </a:r>
            <a:r>
              <a:rPr lang="en-GB" dirty="0">
                <a:effectLst/>
                <a:latin typeface="Times New Roman" panose="02020603050405020304" pitchFamily="18" charset="0"/>
              </a:rPr>
              <a:t>He (blue line)</a:t>
            </a:r>
          </a:p>
          <a:p>
            <a:r>
              <a:rPr lang="en-GB" dirty="0">
                <a:effectLst/>
                <a:latin typeface="Times New Roman" panose="02020603050405020304" pitchFamily="18" charset="0"/>
              </a:rPr>
              <a:t>(green line) scan in the interval </a:t>
            </a:r>
            <a:r>
              <a:rPr lang="en-GB" dirty="0">
                <a:effectLst/>
                <a:latin typeface="Arial" panose="020B0604020202020204" pitchFamily="34" charset="0"/>
              </a:rPr>
              <a:t>E ∈ [273; 291] </a:t>
            </a:r>
            <a:r>
              <a:rPr lang="en-GB" dirty="0">
                <a:effectLst/>
                <a:latin typeface="Times New Roman" panose="02020603050405020304" pitchFamily="18" charset="0"/>
              </a:rPr>
              <a:t>MeV, corresponding to sqrt(</a:t>
            </a:r>
            <a:r>
              <a:rPr lang="en-GB" dirty="0">
                <a:effectLst/>
                <a:latin typeface="Arial" panose="020B0604020202020204" pitchFamily="34" charset="0"/>
              </a:rPr>
              <a:t>s)∈ [16</a:t>
            </a:r>
            <a:r>
              <a:rPr lang="en-GB" dirty="0">
                <a:effectLst/>
                <a:latin typeface="Times New Roman" panose="02020603050405020304" pitchFamily="18" charset="0"/>
              </a:rPr>
              <a:t>.</a:t>
            </a:r>
            <a:r>
              <a:rPr lang="en-GB" dirty="0">
                <a:effectLst/>
                <a:latin typeface="Arial" panose="020B0604020202020204" pitchFamily="34" charset="0"/>
              </a:rPr>
              <a:t>72; 17</a:t>
            </a:r>
            <a:r>
              <a:rPr lang="en-GB" dirty="0">
                <a:effectLst/>
                <a:latin typeface="Times New Roman" panose="02020603050405020304" pitchFamily="18" charset="0"/>
              </a:rPr>
              <a:t>.</a:t>
            </a:r>
            <a:r>
              <a:rPr lang="en-GB" dirty="0">
                <a:effectLst/>
                <a:latin typeface="Arial" panose="020B0604020202020204" pitchFamily="34" charset="0"/>
              </a:rPr>
              <a:t>25] </a:t>
            </a:r>
            <a:r>
              <a:rPr lang="en-GB" dirty="0">
                <a:effectLst/>
                <a:latin typeface="Times New Roman" panose="02020603050405020304" pitchFamily="18" charset="0"/>
              </a:rPr>
              <a:t>MeV, </a:t>
            </a:r>
            <a:r>
              <a:rPr lang="en-GB" dirty="0">
                <a:effectLst/>
                <a:latin typeface="Arial" panose="020B0604020202020204" pitchFamily="34" charset="0"/>
              </a:rPr>
              <a:t>2</a:t>
            </a:r>
            <a:r>
              <a:rPr lang="el-GR" dirty="0">
                <a:effectLst/>
                <a:latin typeface="Arial" panose="020B0604020202020204" pitchFamily="34" charset="0"/>
              </a:rPr>
              <a:t>σ </a:t>
            </a:r>
            <a:r>
              <a:rPr lang="en-GB" dirty="0">
                <a:effectLst/>
                <a:latin typeface="Times New Roman" panose="02020603050405020304" pitchFamily="18" charset="0"/>
              </a:rPr>
              <a:t>around the </a:t>
            </a:r>
            <a:r>
              <a:rPr lang="en-GB" dirty="0">
                <a:effectLst/>
                <a:latin typeface="Arial" panose="020B0604020202020204" pitchFamily="34" charset="0"/>
              </a:rPr>
              <a:t>X17 </a:t>
            </a:r>
            <a:r>
              <a:rPr lang="en-GB" dirty="0">
                <a:effectLst/>
                <a:latin typeface="Times New Roman" panose="02020603050405020304" pitchFamily="18" charset="0"/>
              </a:rPr>
              <a:t>mass hint obtained using a combination of the </a:t>
            </a:r>
            <a:r>
              <a:rPr lang="en-GB" dirty="0">
                <a:effectLst/>
                <a:latin typeface="Arial" panose="020B0604020202020204" pitchFamily="34" charset="0"/>
              </a:rPr>
              <a:t>4</a:t>
            </a:r>
            <a:r>
              <a:rPr lang="en-GB" dirty="0">
                <a:effectLst/>
                <a:latin typeface="Times New Roman" panose="02020603050405020304" pitchFamily="18" charset="0"/>
              </a:rPr>
              <a:t>He and </a:t>
            </a:r>
            <a:r>
              <a:rPr lang="en-GB" dirty="0">
                <a:effectLst/>
                <a:latin typeface="Arial" panose="020B0604020202020204" pitchFamily="34" charset="0"/>
              </a:rPr>
              <a:t>8</a:t>
            </a:r>
            <a:r>
              <a:rPr lang="en-GB" dirty="0">
                <a:effectLst/>
                <a:latin typeface="Times New Roman" panose="02020603050405020304" pitchFamily="18" charset="0"/>
              </a:rPr>
              <a:t>Be</a:t>
            </a:r>
          </a:p>
          <a:p>
            <a:r>
              <a:rPr lang="en-GB" dirty="0">
                <a:effectLst/>
                <a:latin typeface="Times New Roman" panose="02020603050405020304" pitchFamily="18" charset="0"/>
              </a:rPr>
              <a:t>ΔE =0.7 MeV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2D94C-5E06-4C40-AD92-EB7FABA81F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930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 channel scattering; s channel annihilation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2D94C-5E06-4C40-AD92-EB7FABA81F4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30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Actual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σ</a:t>
            </a:r>
            <a:r>
              <a:rPr lang="en-US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/E=0.25% is influent since the dominant effect is that of electron energy spread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2D94C-5E06-4C40-AD92-EB7FABA81F4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365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NA48/2 limit using π0-&gt;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γe+e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- points extracted from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HEPData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https://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www.hepdata.net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/record/ins1357601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orange region depicts the forecasted 90% C.L. sensitivity (corresponding to ∼ 2.7 signal events)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2D94C-5E06-4C40-AD92-EB7FABA81F4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69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Compton scattering data (</a:t>
            </a:r>
            <a:r>
              <a:rPr lang="en-US"/>
              <a:t>dashed line) </a:t>
            </a:r>
            <a:endParaRPr lang="en-US" dirty="0"/>
          </a:p>
          <a:p>
            <a:r>
              <a:rPr lang="en-US" dirty="0"/>
              <a:t>Hartree-</a:t>
            </a:r>
            <a:r>
              <a:rPr lang="en-US" dirty="0" err="1"/>
              <a:t>Fock</a:t>
            </a:r>
            <a:r>
              <a:rPr lang="en-US" dirty="0"/>
              <a:t> analytical treatment (solid line)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22D94C-5E06-4C40-AD92-EB7FABA81F4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93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57319"/>
            <a:ext cx="11887200" cy="877824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034554"/>
            <a:ext cx="10668000" cy="3823447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C4A89-BC42-B240-9C5B-309FE028B6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00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11887200" cy="914400"/>
          </a:xfrm>
          <a:solidFill>
            <a:schemeClr val="tx2"/>
          </a:solidFill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317317" y="2048256"/>
            <a:ext cx="4569884" cy="420624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2039112"/>
            <a:ext cx="609600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274320" rIns="274320" bIns="274320" rtlCol="0">
            <a:normAutofit/>
          </a:bodyPr>
          <a:lstStyle>
            <a:lvl1pPr marL="0" indent="0"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773584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C4A89-BC42-B240-9C5B-309FE028B6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96714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1188720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02306"/>
            <a:ext cx="10668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10651067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noProof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8885767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0463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1188720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02306"/>
            <a:ext cx="10668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5315712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noProof="0"/>
              <a:t>Click icon to add picture</a:t>
            </a:r>
            <a:endParaRPr noProof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571488" y="1129553"/>
            <a:ext cx="5315712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noProof="0"/>
              <a:t>Click icon to add picture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>
          <a:xfrm>
            <a:off x="8773584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74889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114800"/>
            <a:ext cx="11887200" cy="877824"/>
          </a:xfrm>
        </p:spPr>
        <p:txBody>
          <a:bodyPr tIns="137160" bIns="137160" anchor="b">
            <a:normAutofit/>
          </a:bodyPr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002306"/>
            <a:ext cx="10668000" cy="1855695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137160" rIns="274320" bIns="13716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8802624" cy="2980944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noProof="0"/>
              <a:t>Click icon to add picture</a:t>
            </a:r>
            <a:endParaRPr noProof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0058400" y="1129553"/>
            <a:ext cx="1828800" cy="148132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noProof="0"/>
              <a:t>Click icon to add picture</a:t>
            </a:r>
            <a:endParaRPr noProof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10058400" y="2629169"/>
            <a:ext cx="1828800" cy="1481328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noProof="0"/>
              <a:t>Click icon to add picture</a:t>
            </a:r>
            <a:endParaRPr noProof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6"/>
          </p:nvPr>
        </p:nvSpPr>
        <p:spPr>
          <a:xfrm>
            <a:off x="8773584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4683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85767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C4A89-BC42-B240-9C5B-309FE028B6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3401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50071" y="1129554"/>
            <a:ext cx="1219200" cy="5533278"/>
          </a:xfrm>
        </p:spPr>
        <p:txBody>
          <a:bodyPr vert="eaVert" lIns="274320" tIns="685800" bIns="685800"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90133" y="1734671"/>
            <a:ext cx="8568267" cy="4542304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85767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C4A89-BC42-B240-9C5B-309FE028B6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4912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55840" y="6597352"/>
            <a:ext cx="41376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smtClean="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328" y="6584776"/>
            <a:ext cx="3264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dirty="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40067" y="659765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28B3DEC0-DCD1-B74D-8B72-DBB366451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15"/>
          <p:cNvSpPr>
            <a:spLocks noChangeArrowheads="1"/>
          </p:cNvSpPr>
          <p:nvPr userDrawn="1"/>
        </p:nvSpPr>
        <p:spPr bwMode="auto">
          <a:xfrm>
            <a:off x="101600" y="6553201"/>
            <a:ext cx="11887200" cy="42863"/>
          </a:xfrm>
          <a:prstGeom prst="rect">
            <a:avLst/>
          </a:prstGeom>
          <a:solidFill>
            <a:srgbClr val="58CC3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6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733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55840" y="6597352"/>
            <a:ext cx="41376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smtClean="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328" y="6584776"/>
            <a:ext cx="3264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dirty="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40067" y="659765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28B3DEC0-DCD1-B74D-8B72-DBB366451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15"/>
          <p:cNvSpPr>
            <a:spLocks noChangeArrowheads="1"/>
          </p:cNvSpPr>
          <p:nvPr userDrawn="1"/>
        </p:nvSpPr>
        <p:spPr bwMode="auto">
          <a:xfrm>
            <a:off x="101600" y="6553201"/>
            <a:ext cx="11887200" cy="42863"/>
          </a:xfrm>
          <a:prstGeom prst="rect">
            <a:avLst/>
          </a:prstGeom>
          <a:solidFill>
            <a:srgbClr val="58CC3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6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448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55840" y="6597352"/>
            <a:ext cx="41376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smtClean="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328" y="6584776"/>
            <a:ext cx="3264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dirty="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40067" y="659765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28B3DEC0-DCD1-B74D-8B72-DBB366451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101600" y="6553201"/>
            <a:ext cx="11887200" cy="42863"/>
          </a:xfrm>
          <a:prstGeom prst="rect">
            <a:avLst/>
          </a:prstGeom>
          <a:solidFill>
            <a:srgbClr val="58CC3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6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741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55840" y="6597352"/>
            <a:ext cx="41376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smtClean="0"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328" y="6584776"/>
            <a:ext cx="3264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dirty="0" smtClean="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40067" y="659765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28B3DEC0-DCD1-B74D-8B72-DBB3664519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>
            <a:off x="101600" y="6553201"/>
            <a:ext cx="11887200" cy="42863"/>
          </a:xfrm>
          <a:prstGeom prst="rect">
            <a:avLst/>
          </a:prstGeom>
          <a:solidFill>
            <a:srgbClr val="58CC3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6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04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C4A89-BC42-B240-9C5B-309FE028B6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5874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D1-12E8-A543-B9BA-B8EBF896E4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603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D1-12E8-A543-B9BA-B8EBF896E4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12420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D1-12E8-A543-B9BA-B8EBF896E4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03413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D1-12E8-A543-B9BA-B8EBF896E4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23788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D1-12E8-A543-B9BA-B8EBF896E4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18063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D1-12E8-A543-B9BA-B8EBF896E4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85538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D1-12E8-A543-B9BA-B8EBF896E4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90663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D1-12E8-A543-B9BA-B8EBF896E4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1563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D1-12E8-A543-B9BA-B8EBF896E4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64944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D1-12E8-A543-B9BA-B8EBF896E4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764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025435"/>
            <a:ext cx="11887200" cy="9144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5943600"/>
            <a:ext cx="10668000" cy="91440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/>
          <a:lstStyle>
            <a:lvl1pPr marL="0" indent="0" algn="l" defTabSz="914400" rtl="0" eaLnBrk="1" latinLnBrk="0" hangingPunct="1">
              <a:spcBef>
                <a:spcPts val="300"/>
              </a:spcBef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6133" y="1129553"/>
            <a:ext cx="10651067" cy="38862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GB" noProof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>
          <a:xfrm>
            <a:off x="8885767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731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EA0DD1-12E8-A543-B9BA-B8EBF896E4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279843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641" y="273629"/>
            <a:ext cx="10968960" cy="114348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8640" y="1604329"/>
            <a:ext cx="5391360" cy="4524955"/>
          </a:xfrm>
        </p:spPr>
        <p:txBody>
          <a:bodyPr/>
          <a:lstStyle/>
          <a:p>
            <a:pPr lvl="0"/>
            <a:r>
              <a:rPr lang="en-GB" noProof="0"/>
              <a:t>Click icon to add online image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84321" y="1604329"/>
            <a:ext cx="5393280" cy="452495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>
          <a:xfrm>
            <a:off x="609600" y="6246814"/>
            <a:ext cx="2836333" cy="471487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>
          <a:xfrm>
            <a:off x="4169834" y="6246814"/>
            <a:ext cx="3862917" cy="4714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>
          <a:xfrm>
            <a:off x="8741833" y="6246814"/>
            <a:ext cx="2838451" cy="471487"/>
          </a:xfrm>
        </p:spPr>
        <p:txBody>
          <a:bodyPr/>
          <a:lstStyle>
            <a:lvl1pPr>
              <a:defRPr/>
            </a:lvl1pPr>
          </a:lstStyle>
          <a:p>
            <a:fld id="{2934A317-1F32-044F-88C0-57612DBBEE16}" type="slidenum">
              <a:rPr lang="it-IT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74975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627330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9733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9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3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77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5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3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1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8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6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4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23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7449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1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1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15122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5" indent="0">
              <a:buNone/>
              <a:defRPr sz="2000" b="1"/>
            </a:lvl2pPr>
            <a:lvl3pPr marL="913556" indent="0">
              <a:buNone/>
              <a:defRPr sz="1800" b="1"/>
            </a:lvl3pPr>
            <a:lvl4pPr marL="1370340" indent="0">
              <a:buNone/>
              <a:defRPr sz="1600" b="1"/>
            </a:lvl4pPr>
            <a:lvl5pPr marL="1827117" indent="0">
              <a:buNone/>
              <a:defRPr sz="1600" b="1"/>
            </a:lvl5pPr>
            <a:lvl6pPr marL="2283894" indent="0">
              <a:buNone/>
              <a:defRPr sz="1600" b="1"/>
            </a:lvl6pPr>
            <a:lvl7pPr marL="2740677" indent="0">
              <a:buNone/>
              <a:defRPr sz="1600" b="1"/>
            </a:lvl7pPr>
            <a:lvl8pPr marL="3197451" indent="0">
              <a:buNone/>
              <a:defRPr sz="1600" b="1"/>
            </a:lvl8pPr>
            <a:lvl9pPr marL="365423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75" indent="0">
              <a:buNone/>
              <a:defRPr sz="2000" b="1"/>
            </a:lvl2pPr>
            <a:lvl3pPr marL="913556" indent="0">
              <a:buNone/>
              <a:defRPr sz="1800" b="1"/>
            </a:lvl3pPr>
            <a:lvl4pPr marL="1370340" indent="0">
              <a:buNone/>
              <a:defRPr sz="1600" b="1"/>
            </a:lvl4pPr>
            <a:lvl5pPr marL="1827117" indent="0">
              <a:buNone/>
              <a:defRPr sz="1600" b="1"/>
            </a:lvl5pPr>
            <a:lvl6pPr marL="2283894" indent="0">
              <a:buNone/>
              <a:defRPr sz="1600" b="1"/>
            </a:lvl6pPr>
            <a:lvl7pPr marL="2740677" indent="0">
              <a:buNone/>
              <a:defRPr sz="1600" b="1"/>
            </a:lvl7pPr>
            <a:lvl8pPr marL="3197451" indent="0">
              <a:buNone/>
              <a:defRPr sz="1600" b="1"/>
            </a:lvl8pPr>
            <a:lvl9pPr marL="3654234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1724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59910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91304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75" indent="0">
              <a:buNone/>
              <a:defRPr sz="1200"/>
            </a:lvl2pPr>
            <a:lvl3pPr marL="913556" indent="0">
              <a:buNone/>
              <a:defRPr sz="1000"/>
            </a:lvl3pPr>
            <a:lvl4pPr marL="1370340" indent="0">
              <a:buNone/>
              <a:defRPr sz="900"/>
            </a:lvl4pPr>
            <a:lvl5pPr marL="1827117" indent="0">
              <a:buNone/>
              <a:defRPr sz="900"/>
            </a:lvl5pPr>
            <a:lvl6pPr marL="2283894" indent="0">
              <a:buNone/>
              <a:defRPr sz="900"/>
            </a:lvl6pPr>
            <a:lvl7pPr marL="2740677" indent="0">
              <a:buNone/>
              <a:defRPr sz="900"/>
            </a:lvl7pPr>
            <a:lvl8pPr marL="3197451" indent="0">
              <a:buNone/>
              <a:defRPr sz="900"/>
            </a:lvl8pPr>
            <a:lvl9pPr marL="3654234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76868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00399"/>
            <a:ext cx="11887200" cy="2286000"/>
          </a:xfrm>
          <a:solidFill>
            <a:schemeClr val="tx2"/>
          </a:solidFill>
        </p:spPr>
        <p:txBody>
          <a:bodyPr rtlCol="0" anchor="b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5484607"/>
            <a:ext cx="10668000" cy="777240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91440" rIns="274320" bIns="91440" rtlCol="0" anchor="ctr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85767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C4A89-BC42-B240-9C5B-309FE028B6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11454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75" indent="0">
              <a:buNone/>
              <a:defRPr sz="2800"/>
            </a:lvl2pPr>
            <a:lvl3pPr marL="913556" indent="0">
              <a:buNone/>
              <a:defRPr sz="2400"/>
            </a:lvl3pPr>
            <a:lvl4pPr marL="1370340" indent="0">
              <a:buNone/>
              <a:defRPr sz="2000"/>
            </a:lvl4pPr>
            <a:lvl5pPr marL="1827117" indent="0">
              <a:buNone/>
              <a:defRPr sz="2000"/>
            </a:lvl5pPr>
            <a:lvl6pPr marL="2283894" indent="0">
              <a:buNone/>
              <a:defRPr sz="2000"/>
            </a:lvl6pPr>
            <a:lvl7pPr marL="2740677" indent="0">
              <a:buNone/>
              <a:defRPr sz="2000"/>
            </a:lvl7pPr>
            <a:lvl8pPr marL="3197451" indent="0">
              <a:buNone/>
              <a:defRPr sz="2000"/>
            </a:lvl8pPr>
            <a:lvl9pPr marL="3654234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75" indent="0">
              <a:buNone/>
              <a:defRPr sz="1200"/>
            </a:lvl2pPr>
            <a:lvl3pPr marL="913556" indent="0">
              <a:buNone/>
              <a:defRPr sz="1000"/>
            </a:lvl3pPr>
            <a:lvl4pPr marL="1370340" indent="0">
              <a:buNone/>
              <a:defRPr sz="900"/>
            </a:lvl4pPr>
            <a:lvl5pPr marL="1827117" indent="0">
              <a:buNone/>
              <a:defRPr sz="900"/>
            </a:lvl5pPr>
            <a:lvl6pPr marL="2283894" indent="0">
              <a:buNone/>
              <a:defRPr sz="900"/>
            </a:lvl6pPr>
            <a:lvl7pPr marL="2740677" indent="0">
              <a:buNone/>
              <a:defRPr sz="900"/>
            </a:lvl7pPr>
            <a:lvl8pPr marL="3197451" indent="0">
              <a:buNone/>
              <a:defRPr sz="900"/>
            </a:lvl8pPr>
            <a:lvl9pPr marL="3654234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41100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4367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7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7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533980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3D1B6-0455-3743-9055-6D4BA808BA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747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E73314B-609D-8047-928D-004D7D76471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684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7A2BAA-6A04-1C4A-850E-1A870BA6BE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308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330241-9F33-304C-8C7B-E3F2E50176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925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91F44A-5762-9B48-9088-0161551031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4939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720266-2806-FD4B-BDA0-B40673E12A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47191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DA5C8C-ECF1-DC47-9B64-77424D7ECB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22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90133" y="2595563"/>
            <a:ext cx="475488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3379" y="2595563"/>
            <a:ext cx="4754880" cy="368141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800"/>
            </a:lvl6pPr>
            <a:lvl7pPr marL="2055813" indent="-344488">
              <a:defRPr sz="1800"/>
            </a:lvl7pPr>
            <a:lvl8pPr marL="2055813" indent="-344488">
              <a:defRPr sz="1800"/>
            </a:lvl8pPr>
            <a:lvl9pPr marL="2055813" indent="-344488"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C4A89-BC42-B240-9C5B-309FE028B6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78221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5BB336-0BA3-D544-99CD-511ECFECD58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5672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AC70D7-B533-4D4B-B3D2-FA33A7ECE2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190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7316EE-3EBA-7640-B1A9-B751A2F4B3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624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7F7C9A-86DA-6A44-ACDB-2E41B08DE1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7058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C80659-EA4D-5647-8596-A3CEBC81C1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2094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A2752B-FA82-B24E-8D88-3C8642FE3BC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319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6C7EA6-2C91-E747-83C2-66C0BEDC181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48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6FC046-DB88-5744-BD36-FB0AF2523B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3947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F8294-0EAF-444B-A016-B42C6B914E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8902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6488C4-BDE5-F54A-86B7-2434B73ABB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38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615017" y="2905125"/>
            <a:ext cx="4512733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85001" y="2905125"/>
            <a:ext cx="4510617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615017" y="2905125"/>
            <a:ext cx="4512733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985001" y="2905125"/>
            <a:ext cx="4510617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615017" y="2905125"/>
            <a:ext cx="4512733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85001" y="2905125"/>
            <a:ext cx="4510617" cy="1588"/>
          </a:xfrm>
          <a:prstGeom prst="line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4117" y="2017714"/>
            <a:ext cx="475488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94117" y="3065929"/>
            <a:ext cx="475488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63379" y="2017714"/>
            <a:ext cx="4754880" cy="877887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63379" y="3065929"/>
            <a:ext cx="4754880" cy="321104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1600"/>
            </a:lvl6pPr>
            <a:lvl7pPr marL="2055813" indent="-344488">
              <a:defRPr sz="1600"/>
            </a:lvl7pPr>
            <a:lvl8pPr marL="2055813" indent="-344488">
              <a:defRPr sz="1600"/>
            </a:lvl8pPr>
            <a:lvl9pPr marL="2055813" indent="-344488"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1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C4A89-BC42-B240-9C5B-309FE028B6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39978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2C7EBB-9B3B-F74F-9CC1-047A3FCC56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727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07FB48-C444-7345-A389-176B5BB013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2519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AED9A-F77E-6947-B548-E0970373C2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17887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41CA9C-3D0E-284C-9ADF-123F40D40B4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7871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935F6B-E857-A940-8C43-408200AD19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939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041585-43C5-114F-895E-330C58A5C5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790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1C927-4983-C048-9194-BE9578FB70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title style</a:t>
            </a:r>
            <a:endParaRPr lang="it-IT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C822CE-9B5C-204E-912B-03A56A31E4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72142" y="6356350"/>
            <a:ext cx="2743200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12C9A-99B2-3342-8BE3-7DD2CF044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98493" y="6356350"/>
            <a:ext cx="4114800" cy="365125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D0D03-F60B-F342-A863-AA185F3BB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8404" y="1455881"/>
            <a:ext cx="900000" cy="334966"/>
          </a:xfrm>
        </p:spPr>
        <p:txBody>
          <a:bodyPr/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fld id="{FD720266-2806-FD4B-BDA0-B40673E12A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238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FF9B-F0A8-C444-8B16-51995A43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FC8D8-690F-5E45-8354-471B071BB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401240-B2B6-C84E-9C41-507233715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76C961-8688-D64D-B0F8-911F53A67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829A3-FBA2-3043-9AF6-732C484A0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314B-609D-8047-928D-004D7D764717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82617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BE46F-1D6E-454D-A30E-6C15B0224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2002631"/>
            <a:ext cx="10847532" cy="2472387"/>
          </a:xfrm>
        </p:spPr>
        <p:txBody>
          <a:bodyPr anchor="b"/>
          <a:lstStyle>
            <a:lvl1pPr>
              <a:defRPr sz="6000" b="1" i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93FB7-5550-7341-8661-6CFA03A368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F6AA8-B6EB-F049-B4AF-62BEE1CA89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5473" y="6367317"/>
            <a:ext cx="2743200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4BB408-2E10-284F-BE8E-3B257F28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12182" y="6367318"/>
            <a:ext cx="4114800" cy="365125"/>
          </a:xfrm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471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126B5-ABDA-F044-8655-06B59549F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030F5-ED58-FB47-A3BB-A76E1EF56E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2983D2-820F-2049-83BC-295463D70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D51C6-6CA1-AC4F-845D-C1FCC3AAB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8205D9-1AE6-0A4A-B783-A7F00191C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E3A5A-38CB-0240-A09D-E623FDA67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30241-9F33-304C-8C7B-E3F2E501767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23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885767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C4A89-BC42-B240-9C5B-309FE028B6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620302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B9841D-023D-244E-9FCF-BE692368B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03D70D-D90E-524B-8820-50A5F17F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99FD4B-5ED5-1F4D-B65A-C09CD032B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A5C8C-ECF1-DC47-9B64-77424D7ECBB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4395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5F172-E4E0-8848-8422-5DF75AE3B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03D5A-D72C-3E4E-B0B6-5297691D7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1C327D-F240-EC49-9494-9239228A6E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D29342-555E-A043-818F-317CEEA2D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AD338E-66E0-1C4E-BAAB-5DCF2E725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53E87-5F4D-254C-AA0C-87A9ECE1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BB336-0BA3-D544-99CD-511ECFECD58D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841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C8C33-1177-2C4B-A718-CDF3A6440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C9FC45-8B50-4943-AB47-00C5809CC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A730FF-F5C8-1540-B8D8-A42B41727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BFBCC9-334C-0E40-8747-214765CC3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B308B-C2DB-BE46-85CA-F561F8151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125C7D-655D-6745-8DD4-4B82D792B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C70D7-B533-4D4B-B3D2-FA33A7ECE2B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4756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3EDCF-2D98-7046-9339-A13C1ACCE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65A4C3-4116-D849-8697-2DA0E1702C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41CFA-CAA1-224A-88A1-44502D3BB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8E40D9-4285-8842-BF32-1E9E960B4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E635A-65FB-8645-AF0A-C97837A0E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316EE-3EBA-7640-B1A9-B751A2F4B32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053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462782-2E59-4743-B171-7D72E8D1D1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5C369E-E03C-1D45-95F0-59ED22463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390338-661B-4547-B1D3-DEAFDB215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5BA0B-CFCD-1543-B014-3015AA725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7A153-C016-F145-9DAF-46BFA5DC5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F7C9A-86DA-6A44-ACDB-2E41B08DE1C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9049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59817"/>
            <a:ext cx="103632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01836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33D1B6-0455-3743-9055-6D4BA808BA8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2674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885767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C4A89-BC42-B240-9C5B-309FE028B6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7111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12"/>
            <a:ext cx="11887200" cy="914400"/>
          </a:xfrm>
          <a:solidFill>
            <a:schemeClr val="tx2"/>
          </a:solidFill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63379" y="2590801"/>
            <a:ext cx="4754880" cy="368617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055813" indent="-344488">
              <a:defRPr sz="2000"/>
            </a:lvl6pPr>
            <a:lvl7pPr marL="2055813" indent="-344488">
              <a:defRPr sz="2000"/>
            </a:lvl7pPr>
            <a:lvl8pPr marL="2055813" indent="-344488">
              <a:defRPr sz="2000"/>
            </a:lvl8pPr>
            <a:lvl9pPr marL="2055813" indent="-344488"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01269" y="2039111"/>
            <a:ext cx="4754880" cy="4224528"/>
          </a:xfrm>
          <a:solidFill>
            <a:schemeClr val="bg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92608" tIns="274320" rIns="274320" bIns="2743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773584" y="188913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7784" y="0"/>
            <a:ext cx="3860800" cy="1162050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DC4A89-BC42-B240-9C5B-309FE028B696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7067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3.jp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63552" y="188640"/>
            <a:ext cx="9793088" cy="86409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188720" tIns="45720" rIns="2743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it-IT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485901" y="2595563"/>
            <a:ext cx="101473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19984" y="6569076"/>
            <a:ext cx="609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6BDC4A89-BC42-B240-9C5B-309FE028B696}" type="slidenum">
              <a:rPr lang="it-IT" smtClean="0"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1219201" y="4763"/>
            <a:ext cx="10665884" cy="1841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sz="1800"/>
          </a:p>
        </p:txBody>
      </p:sp>
      <p:pic>
        <p:nvPicPr>
          <p:cNvPr id="1031" name="Picture 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18" y="4764"/>
            <a:ext cx="2027767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1038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1" fontAlgn="base" hangingPunct="1">
        <a:spcBef>
          <a:spcPts val="2000"/>
        </a:spcBef>
        <a:spcAft>
          <a:spcPct val="0"/>
        </a:spcAft>
        <a:buClr>
          <a:schemeClr val="accent1"/>
        </a:buClr>
        <a:buFont typeface="Wingdings 2" charset="0"/>
        <a:buChar char=""/>
        <a:defRPr sz="2000" kern="1200">
          <a:solidFill>
            <a:srgbClr val="595959"/>
          </a:solidFill>
          <a:latin typeface="+mn-lt"/>
          <a:ea typeface="ＭＳ Ｐゴシック" charset="0"/>
          <a:cs typeface="ＭＳ Ｐゴシック" charset="0"/>
        </a:defRPr>
      </a:lvl1pPr>
      <a:lvl2pPr marL="685800" indent="-336550" algn="l" rtl="0" eaLnBrk="1" fontAlgn="base" hangingPunct="1">
        <a:spcBef>
          <a:spcPts val="600"/>
        </a:spcBef>
        <a:spcAft>
          <a:spcPct val="0"/>
        </a:spcAft>
        <a:buClr>
          <a:srgbClr val="51640B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2pPr>
      <a:lvl3pPr marL="1035050" indent="-34925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3pPr>
      <a:lvl4pPr marL="1371600" indent="-336550" algn="l" rtl="0" eaLnBrk="1" fontAlgn="base" hangingPunct="1">
        <a:spcBef>
          <a:spcPts val="600"/>
        </a:spcBef>
        <a:spcAft>
          <a:spcPct val="0"/>
        </a:spcAft>
        <a:buClr>
          <a:srgbClr val="51640B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4pPr>
      <a:lvl5pPr marL="1720850" indent="-34925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 2" charset="0"/>
        <a:buChar char=""/>
        <a:defRPr kern="1200">
          <a:solidFill>
            <a:srgbClr val="595959"/>
          </a:solidFill>
          <a:latin typeface="+mn-lt"/>
          <a:ea typeface="ＭＳ Ｐゴシック" charset="0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50000"/>
          </a:schemeClr>
        </a:buClr>
        <a:buFont typeface="Wingdings 2" pitchFamily="18" charset="2"/>
        <a:buChar char="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Font typeface="Wingdings 2" pitchFamily="18" charset="2"/>
        <a:buChar char="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3200" y="76200"/>
            <a:ext cx="985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8000" y="914400"/>
            <a:ext cx="110744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655840" y="6597352"/>
            <a:ext cx="413768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328" y="6584776"/>
            <a:ext cx="32643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200" dirty="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540067" y="659765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B3DEC0-DCD1-B74D-8B72-DBB36645193B}" type="slidenum">
              <a:rPr lang="en-US">
                <a:solidFill>
                  <a:srgbClr val="000000"/>
                </a:solidFill>
                <a:latin typeface="Times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2" name="Rectangle 13"/>
          <p:cNvSpPr>
            <a:spLocks noChangeArrowheads="1"/>
          </p:cNvSpPr>
          <p:nvPr/>
        </p:nvSpPr>
        <p:spPr bwMode="auto">
          <a:xfrm>
            <a:off x="304800" y="609601"/>
            <a:ext cx="10261600" cy="42863"/>
          </a:xfrm>
          <a:prstGeom prst="rect">
            <a:avLst/>
          </a:prstGeom>
          <a:solidFill>
            <a:srgbClr val="58CC3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6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3" name="Rectangle 15"/>
          <p:cNvSpPr>
            <a:spLocks noChangeArrowheads="1"/>
          </p:cNvSpPr>
          <p:nvPr/>
        </p:nvSpPr>
        <p:spPr bwMode="auto">
          <a:xfrm>
            <a:off x="101600" y="6553201"/>
            <a:ext cx="11887200" cy="42863"/>
          </a:xfrm>
          <a:prstGeom prst="rect">
            <a:avLst/>
          </a:prstGeom>
          <a:solidFill>
            <a:srgbClr val="58CC3A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9600">
              <a:solidFill>
                <a:srgbClr val="000000"/>
              </a:solidFill>
              <a:latin typeface="Times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imone_logo_SCF_ultimo_reduced.pd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71129" y="2687"/>
            <a:ext cx="1133007" cy="91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63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pitchFamily="-108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pitchFamily="-10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pitchFamily="-10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pitchFamily="-10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Times" pitchFamily="-10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8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108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ＭＳ Ｐゴシック" pitchFamily="-108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08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">
              <a:schemeClr val="bg1">
                <a:alpha val="42000"/>
              </a:schemeClr>
            </a:gs>
            <a:gs pos="99000">
              <a:schemeClr val="bg1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CEA0DD1-12E8-A543-B9BA-B8EBF896E44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97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354" tIns="45678" rIns="91354" bIns="45678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19"/>
            <a:ext cx="10972800" cy="4525963"/>
          </a:xfrm>
          <a:prstGeom prst="rect">
            <a:avLst/>
          </a:prstGeom>
        </p:spPr>
        <p:txBody>
          <a:bodyPr vert="horz" lIns="91354" tIns="45678" rIns="91354" bIns="45678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69"/>
            <a:ext cx="2844800" cy="365125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7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69"/>
            <a:ext cx="3860800" cy="365125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7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69"/>
            <a:ext cx="2844800" cy="365125"/>
          </a:xfrm>
          <a:prstGeom prst="rect">
            <a:avLst/>
          </a:prstGeom>
        </p:spPr>
        <p:txBody>
          <a:bodyPr vert="horz" lIns="91354" tIns="45678" rIns="91354" bIns="4567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775"/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67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92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hf hdr="0" ftr="0" dt="0"/>
  <p:txStyles>
    <p:titleStyle>
      <a:lvl1pPr algn="ctr" defTabSz="4567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88" indent="-342588" algn="l" defTabSz="45677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266" indent="-285490" algn="l" defTabSz="456775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5" indent="-228387" algn="l" defTabSz="456775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5" indent="-228387" algn="l" defTabSz="456775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510" indent="-228387" algn="l" defTabSz="456775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287" indent="-228387" algn="l" defTabSz="4567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064" indent="-228387" algn="l" defTabSz="4567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846" indent="-228387" algn="l" defTabSz="4567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619" indent="-228387" algn="l" defTabSz="45677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75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56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40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17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94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677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451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34" algn="l" defTabSz="4567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4E0B339-C9A2-0348-95B3-817625FF3F9E}" type="slidenum">
              <a:rPr lang="en-US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5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853138-6493-5E41-9873-0DA4A80C8DED}" type="slidenum">
              <a:rPr lang="en-US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717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1" charset="-128"/>
          <a:cs typeface="ＭＳ Ｐゴシック" pitchFamily="1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1" charset="-128"/>
          <a:cs typeface="ＭＳ Ｐゴシック" pitchFamily="1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1" charset="-128"/>
          <a:cs typeface="ＭＳ Ｐゴシック" pitchFamily="1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1" charset="-128"/>
          <a:cs typeface="ＭＳ Ｐゴシック" pitchFamily="1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ea typeface="ＭＳ Ｐゴシック" pitchFamily="1" charset="-128"/>
          <a:cs typeface="ＭＳ Ｐゴシック" pitchFamily="1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1" charset="-128"/>
          <a:cs typeface="ＭＳ Ｐゴシック" pitchFamily="1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6690FD-17C2-FE42-BB09-FB287A2D3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5716"/>
            <a:ext cx="10515600" cy="1035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3DDC7F-279A-D047-8D1A-4D124D5CFB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47455"/>
            <a:ext cx="10515600" cy="40295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D8F60-B2C0-4646-8FF8-3F759228CA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4A4D4-D0E6-EC44-9CAB-2C0979434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89849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9EA4E-2379-DE41-9C6D-273EA0553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38405" y="1442740"/>
            <a:ext cx="900000" cy="3558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6BDC4A89-BC42-B240-9C5B-309FE028B696}" type="slidenum">
              <a:rPr lang="it-IT" smtClean="0"/>
              <a:pPr/>
              <a:t>‹#›</a:t>
            </a:fld>
            <a:endParaRPr lang="it-I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995046-0CA8-0B42-B4CF-251724C6F5BD}"/>
              </a:ext>
            </a:extLst>
          </p:cNvPr>
          <p:cNvGrpSpPr/>
          <p:nvPr/>
        </p:nvGrpSpPr>
        <p:grpSpPr>
          <a:xfrm>
            <a:off x="638404" y="1443630"/>
            <a:ext cx="10915192" cy="355826"/>
            <a:chOff x="638404" y="1745118"/>
            <a:chExt cx="10915192" cy="35582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A74EDDD-381A-9F4D-A65A-EC66482C45E2}"/>
                </a:ext>
              </a:extLst>
            </p:cNvPr>
            <p:cNvSpPr/>
            <p:nvPr/>
          </p:nvSpPr>
          <p:spPr>
            <a:xfrm>
              <a:off x="1654628" y="1745118"/>
              <a:ext cx="9898968" cy="355826"/>
            </a:xfrm>
            <a:prstGeom prst="rect">
              <a:avLst/>
            </a:prstGeom>
            <a:solidFill>
              <a:srgbClr val="588C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2653D4D-9BF2-924B-81E3-13B20B046A30}"/>
                </a:ext>
              </a:extLst>
            </p:cNvPr>
            <p:cNvSpPr/>
            <p:nvPr/>
          </p:nvSpPr>
          <p:spPr>
            <a:xfrm>
              <a:off x="638404" y="1745118"/>
              <a:ext cx="900000" cy="355826"/>
            </a:xfrm>
            <a:prstGeom prst="rect">
              <a:avLst/>
            </a:prstGeom>
            <a:solidFill>
              <a:srgbClr val="1722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bg1"/>
                </a:solidFill>
                <a:latin typeface="+mn-lt"/>
                <a:cs typeface="Abadi" panose="020F0502020204030204" pitchFamily="34" charset="0"/>
              </a:endParaRPr>
            </a:p>
          </p:txBody>
        </p:sp>
      </p:grpSp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D3E1565A-00D9-5277-4298-8882820D302B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22145" y="23116"/>
            <a:ext cx="2079156" cy="940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68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600.png"/><Relationship Id="rId7" Type="http://schemas.openxmlformats.org/officeDocument/2006/relationships/image" Target="../media/image6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30.png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abstract/10.1103/PhysRevD.106.11503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770.png"/><Relationship Id="rId4" Type="http://schemas.openxmlformats.org/officeDocument/2006/relationships/image" Target="../media/image73.png"/><Relationship Id="rId9" Type="http://schemas.openxmlformats.org/officeDocument/2006/relationships/image" Target="../media/image7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8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83.png"/><Relationship Id="rId5" Type="http://schemas.openxmlformats.org/officeDocument/2006/relationships/image" Target="../media/image48.png"/><Relationship Id="rId4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image" Target="../media/image44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66.tiff"/><Relationship Id="rId5" Type="http://schemas.openxmlformats.org/officeDocument/2006/relationships/image" Target="../media/image65.png"/><Relationship Id="rId4" Type="http://schemas.openxmlformats.org/officeDocument/2006/relationships/hyperlink" Target="10.1007/JHEP09(2022)233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png"/><Relationship Id="rId7" Type="http://schemas.openxmlformats.org/officeDocument/2006/relationships/image" Target="../media/image560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6.xml"/><Relationship Id="rId10" Type="http://schemas.openxmlformats.org/officeDocument/2006/relationships/image" Target="../media/image620.png"/><Relationship Id="rId4" Type="http://schemas.openxmlformats.org/officeDocument/2006/relationships/image" Target="../media/image70.jpg"/><Relationship Id="rId9" Type="http://schemas.openxmlformats.org/officeDocument/2006/relationships/image" Target="../media/image6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6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29.png"/><Relationship Id="rId4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5.tiff"/><Relationship Id="rId3" Type="http://schemas.openxmlformats.org/officeDocument/2006/relationships/image" Target="../media/image18.pn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21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3.wdp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821E9-6CE6-ECDD-FFF9-8379D8C68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en-GB" dirty="0">
                <a:solidFill>
                  <a:srgbClr val="1D4999"/>
                </a:solidFill>
              </a:rPr>
              <a:t>Search for Light-Feebly Interacting Particles with the PADME experiment</a:t>
            </a:r>
            <a:endParaRPr lang="it-IT" dirty="0">
              <a:solidFill>
                <a:srgbClr val="1D499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E9473E-AFDC-D3AA-0D06-9738434AD0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9757" y="3285461"/>
            <a:ext cx="2213877" cy="61264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B0E30DE-A969-8054-445D-646FC0E398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Paola </a:t>
            </a:r>
            <a:r>
              <a:rPr lang="en-US" dirty="0" err="1"/>
              <a:t>Gianotti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3734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30D8D-FF4E-2EB1-5C6C-7D5278078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494" y="3935492"/>
            <a:ext cx="2760925" cy="24756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E7AB91-C98D-7FF6-7B1F-005CDD76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aseline="30000" dirty="0"/>
              <a:t>8</a:t>
            </a:r>
            <a:r>
              <a:rPr lang="en-US" dirty="0"/>
              <a:t>Be anomaly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BDFD3F-A0E4-4FF9-B2E0-A3E88B874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0266-2806-FD4B-BDA0-B40673E12AB8}" type="slidenum">
              <a:rPr lang="en-US" smtClean="0"/>
              <a:pPr/>
              <a:t>10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87FC6-F788-B644-1888-5862D3316A21}"/>
                  </a:ext>
                </a:extLst>
              </p:cNvPr>
              <p:cNvSpPr txBox="1"/>
              <p:nvPr/>
            </p:nvSpPr>
            <p:spPr>
              <a:xfrm>
                <a:off x="5060795" y="6249477"/>
                <a:ext cx="349602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=16.94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±0.12(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𝑠𝑡𝑎𝑡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)±0.21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0787FC6-F788-B644-1888-5862D3316A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0795" y="6249477"/>
                <a:ext cx="3496022" cy="307777"/>
              </a:xfrm>
              <a:prstGeom prst="rect">
                <a:avLst/>
              </a:prstGeom>
              <a:blipFill>
                <a:blip r:embed="rId3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D0960F0-C2C7-0A58-B699-FA3AF0613DF0}"/>
              </a:ext>
            </a:extLst>
          </p:cNvPr>
          <p:cNvSpPr txBox="1"/>
          <p:nvPr/>
        </p:nvSpPr>
        <p:spPr>
          <a:xfrm>
            <a:off x="8687628" y="6526313"/>
            <a:ext cx="334999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 u="sng" dirty="0">
                <a:solidFill>
                  <a:srgbClr val="0000FF"/>
                </a:solidFill>
              </a:rPr>
              <a:t>Phys. Rev. C 106, L061601 (2022)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BD25A8-C4A8-B1EE-70FD-781D972972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5570" y="2179189"/>
            <a:ext cx="3009900" cy="4178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43288B-BCD1-AA25-3187-FC8CA3D581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867" y="2377831"/>
            <a:ext cx="2708177" cy="38360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4F7B13-BB4E-CD1C-C11E-66DFCEC42375}"/>
                  </a:ext>
                </a:extLst>
              </p:cNvPr>
              <p:cNvSpPr txBox="1"/>
              <p:nvPr/>
            </p:nvSpPr>
            <p:spPr>
              <a:xfrm>
                <a:off x="8734074" y="6249477"/>
                <a:ext cx="339663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=17.3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±0.11(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𝑠𝑡𝑎𝑡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)±0.20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F4F7B13-BB4E-CD1C-C11E-66DFCEC423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4074" y="6249477"/>
                <a:ext cx="3396635" cy="307777"/>
              </a:xfrm>
              <a:prstGeom prst="rect">
                <a:avLst/>
              </a:prstGeom>
              <a:blipFill>
                <a:blip r:embed="rId6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ttangolo 42">
            <a:extLst>
              <a:ext uri="{FF2B5EF4-FFF2-40B4-BE49-F238E27FC236}">
                <a16:creationId xmlns:a16="http://schemas.microsoft.com/office/drawing/2014/main" id="{ECF047D3-C37C-274F-1DEB-F0FBE884792E}"/>
              </a:ext>
            </a:extLst>
          </p:cNvPr>
          <p:cNvSpPr/>
          <p:nvPr/>
        </p:nvSpPr>
        <p:spPr>
          <a:xfrm>
            <a:off x="5856623" y="6526313"/>
            <a:ext cx="217123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i="1" u="sng" dirty="0">
                <a:solidFill>
                  <a:srgbClr val="0000FF"/>
                </a:solidFill>
              </a:rPr>
              <a:t>Phys. Rev. C 104, 044003 (2021)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436A41-15C6-6588-40FD-BFE0F086885F}"/>
              </a:ext>
            </a:extLst>
          </p:cNvPr>
          <p:cNvSpPr/>
          <p:nvPr/>
        </p:nvSpPr>
        <p:spPr>
          <a:xfrm>
            <a:off x="217966" y="6526313"/>
            <a:ext cx="429094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200" i="1" u="sng" dirty="0" err="1">
                <a:solidFill>
                  <a:srgbClr val="0000FF"/>
                </a:solidFill>
              </a:rPr>
              <a:t>Phys</a:t>
            </a:r>
            <a:r>
              <a:rPr lang="it-IT" sz="1200" i="1" u="sng" dirty="0">
                <a:solidFill>
                  <a:srgbClr val="0000FF"/>
                </a:solidFill>
              </a:rPr>
              <a:t>. Rev. Lett. 116, 042501 (2016) </a:t>
            </a:r>
            <a:r>
              <a:rPr lang="en-GB" sz="1200" i="1" u="sng" dirty="0">
                <a:solidFill>
                  <a:srgbClr val="0000FF"/>
                </a:solidFill>
                <a:effectLst/>
              </a:rPr>
              <a:t>JPC 1056 no. 1, 012028 (2018)</a:t>
            </a:r>
            <a:endParaRPr lang="it-IT" sz="1200" i="1" u="sng" dirty="0">
              <a:solidFill>
                <a:srgbClr val="0000FF"/>
              </a:solidFill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6C7D5E-0AD1-CCB8-2DCF-E561FE31830F}"/>
                  </a:ext>
                </a:extLst>
              </p:cNvPr>
              <p:cNvSpPr txBox="1"/>
              <p:nvPr/>
            </p:nvSpPr>
            <p:spPr>
              <a:xfrm>
                <a:off x="496866" y="6249477"/>
                <a:ext cx="349602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=17.01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±0.16(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𝑠𝑡𝑎𝑡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)±0.21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𝑠𝑦𝑠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D6C7D5E-0AD1-CCB8-2DCF-E561FE318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866" y="6249477"/>
                <a:ext cx="3496022" cy="307777"/>
              </a:xfrm>
              <a:prstGeom prst="rect">
                <a:avLst/>
              </a:prstGeom>
              <a:blipFill>
                <a:blip r:embed="rId7"/>
                <a:stretch>
                  <a:fillRect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26498D7D-79C6-79E2-52A1-CC30A8127D0A}"/>
              </a:ext>
            </a:extLst>
          </p:cNvPr>
          <p:cNvSpPr txBox="1"/>
          <p:nvPr/>
        </p:nvSpPr>
        <p:spPr>
          <a:xfrm>
            <a:off x="584614" y="1962193"/>
            <a:ext cx="9616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Studying de-excitation of light nuclei via IPC, an anomaly appeared in the decay of </a:t>
            </a:r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Be, </a:t>
            </a:r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He and </a:t>
            </a:r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12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C.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783261A-BC3A-AB3C-C53D-8982C29C58D2}"/>
              </a:ext>
            </a:extLst>
          </p:cNvPr>
          <p:cNvGrpSpPr/>
          <p:nvPr/>
        </p:nvGrpSpPr>
        <p:grpSpPr>
          <a:xfrm>
            <a:off x="605975" y="2254217"/>
            <a:ext cx="4114800" cy="1992813"/>
            <a:chOff x="0" y="3234354"/>
            <a:chExt cx="5030874" cy="1486353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6F9A38A5-0C61-E3EE-73C6-0B3CB89764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0" y="3237519"/>
              <a:ext cx="5030874" cy="125035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8B0EFC-A440-1C05-3790-4A84544C721E}"/>
                </a:ext>
              </a:extLst>
            </p:cNvPr>
            <p:cNvSpPr txBox="1"/>
            <p:nvPr/>
          </p:nvSpPr>
          <p:spPr>
            <a:xfrm>
              <a:off x="3777657" y="4382153"/>
              <a:ext cx="65314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baseline="30000" dirty="0"/>
                <a:t>12</a:t>
              </a:r>
              <a:r>
                <a:rPr lang="en-GB" sz="1600" dirty="0"/>
                <a:t>C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8F1CF60-19D4-E59F-CAA4-F91B7BFFAD0E}"/>
                </a:ext>
              </a:extLst>
            </p:cNvPr>
            <p:cNvSpPr txBox="1"/>
            <p:nvPr/>
          </p:nvSpPr>
          <p:spPr>
            <a:xfrm>
              <a:off x="2833244" y="3234354"/>
              <a:ext cx="65314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baseline="30000" dirty="0"/>
                <a:t>12</a:t>
              </a:r>
              <a:r>
                <a:rPr lang="en-GB" sz="1600" dirty="0"/>
                <a:t>C</a:t>
              </a:r>
              <a:r>
                <a:rPr lang="en-GB" sz="1600" baseline="30000" dirty="0"/>
                <a:t>*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C95E4C-56E8-C077-219E-A921C83108A8}"/>
                </a:ext>
              </a:extLst>
            </p:cNvPr>
            <p:cNvSpPr txBox="1"/>
            <p:nvPr/>
          </p:nvSpPr>
          <p:spPr>
            <a:xfrm>
              <a:off x="1235686" y="4250361"/>
              <a:ext cx="65314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1600" baseline="30000" dirty="0"/>
                <a:t>11</a:t>
              </a:r>
              <a:r>
                <a:rPr lang="en-GB" sz="1600" dirty="0"/>
                <a:t>B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54624DE-C20C-2CD0-7B34-D96CA514D13B}"/>
              </a:ext>
            </a:extLst>
          </p:cNvPr>
          <p:cNvSpPr txBox="1"/>
          <p:nvPr/>
        </p:nvSpPr>
        <p:spPr>
          <a:xfrm>
            <a:off x="3467842" y="4584255"/>
            <a:ext cx="2355014" cy="369332"/>
          </a:xfrm>
          <a:prstGeom prst="rect">
            <a:avLst/>
          </a:prstGeom>
          <a:solidFill>
            <a:srgbClr val="F8F7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Is this a signal of a FIP?</a:t>
            </a:r>
          </a:p>
        </p:txBody>
      </p:sp>
    </p:spTree>
    <p:extLst>
      <p:ext uri="{BB962C8B-B14F-4D97-AF65-F5344CB8AC3E}">
        <p14:creationId xmlns:p14="http://schemas.microsoft.com/office/powerpoint/2010/main" val="3242965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008D84-E503-DAE6-EB0A-E59AB9FA8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Theoretical interpretation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81DDEE-F01B-C98C-0D87-8B31136C0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314B-609D-8047-928D-004D7D764717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769E15-0319-73C2-75DB-DF5ED9ACEA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935" y="3854469"/>
            <a:ext cx="2933700" cy="26797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ED2E6D-B686-531B-43F4-4B40E6268580}"/>
              </a:ext>
            </a:extLst>
          </p:cNvPr>
          <p:cNvSpPr txBox="1"/>
          <p:nvPr/>
        </p:nvSpPr>
        <p:spPr>
          <a:xfrm>
            <a:off x="9039227" y="6179155"/>
            <a:ext cx="2108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u="sng" dirty="0" err="1">
                <a:solidFill>
                  <a:srgbClr val="0000FF"/>
                </a:solidFill>
              </a:rPr>
              <a:t>Phys.Rev.D</a:t>
            </a:r>
            <a:r>
              <a:rPr lang="en-GB" sz="1200" i="1" u="sng" dirty="0">
                <a:solidFill>
                  <a:srgbClr val="0000FF"/>
                </a:solidFill>
              </a:rPr>
              <a:t> 102 (2020) 036016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7F5FEA8-3D77-1048-A872-8C581C794B06}"/>
              </a:ext>
            </a:extLst>
          </p:cNvPr>
          <p:cNvGrpSpPr/>
          <p:nvPr/>
        </p:nvGrpSpPr>
        <p:grpSpPr>
          <a:xfrm>
            <a:off x="4351866" y="4246796"/>
            <a:ext cx="6425430" cy="1843752"/>
            <a:chOff x="428702" y="3654619"/>
            <a:chExt cx="8312727" cy="2808914"/>
          </a:xfrm>
        </p:grpSpPr>
        <p:pic>
          <p:nvPicPr>
            <p:cNvPr id="9" name="Picture 8" descr="Table&#10;&#10;Description automatically generated">
              <a:extLst>
                <a:ext uri="{FF2B5EF4-FFF2-40B4-BE49-F238E27FC236}">
                  <a16:creationId xmlns:a16="http://schemas.microsoft.com/office/drawing/2014/main" id="{26935A42-98E7-3D97-7568-ED3BBB322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702" y="3654619"/>
              <a:ext cx="8312727" cy="2808914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146EB41-9DD9-2F19-D0BE-46C42A42A612}"/>
                </a:ext>
              </a:extLst>
            </p:cNvPr>
            <p:cNvSpPr/>
            <p:nvPr/>
          </p:nvSpPr>
          <p:spPr>
            <a:xfrm>
              <a:off x="437124" y="5243640"/>
              <a:ext cx="807522" cy="277390"/>
            </a:xfrm>
            <a:prstGeom prst="rect">
              <a:avLst/>
            </a:prstGeom>
            <a:solidFill>
              <a:srgbClr val="339900">
                <a:alpha val="25000"/>
              </a:srgbClr>
            </a:solidFill>
            <a:ln>
              <a:solidFill>
                <a:srgbClr val="33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06986FD-9931-DD75-C496-2E2D5E8F63D5}"/>
                </a:ext>
              </a:extLst>
            </p:cNvPr>
            <p:cNvSpPr/>
            <p:nvPr/>
          </p:nvSpPr>
          <p:spPr>
            <a:xfrm>
              <a:off x="5507767" y="5250569"/>
              <a:ext cx="807522" cy="277390"/>
            </a:xfrm>
            <a:prstGeom prst="rect">
              <a:avLst/>
            </a:prstGeom>
            <a:solidFill>
              <a:srgbClr val="339900">
                <a:alpha val="25000"/>
              </a:srgbClr>
            </a:solidFill>
            <a:ln>
              <a:solidFill>
                <a:srgbClr val="33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106EDA-F2AB-D679-7BD7-1B3CC265F582}"/>
                </a:ext>
              </a:extLst>
            </p:cNvPr>
            <p:cNvSpPr/>
            <p:nvPr/>
          </p:nvSpPr>
          <p:spPr>
            <a:xfrm>
              <a:off x="439390" y="5786850"/>
              <a:ext cx="807522" cy="524260"/>
            </a:xfrm>
            <a:prstGeom prst="rect">
              <a:avLst/>
            </a:prstGeom>
            <a:solidFill>
              <a:srgbClr val="339900">
                <a:alpha val="25000"/>
              </a:srgbClr>
            </a:solidFill>
            <a:ln>
              <a:solidFill>
                <a:srgbClr val="33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14F4D74-2828-6DC2-5D97-B9DA8DA248C0}"/>
                </a:ext>
              </a:extLst>
            </p:cNvPr>
            <p:cNvSpPr/>
            <p:nvPr/>
          </p:nvSpPr>
          <p:spPr>
            <a:xfrm>
              <a:off x="3816918" y="5261202"/>
              <a:ext cx="807522" cy="277390"/>
            </a:xfrm>
            <a:prstGeom prst="rect">
              <a:avLst/>
            </a:prstGeom>
            <a:solidFill>
              <a:srgbClr val="339900">
                <a:alpha val="25000"/>
              </a:srgbClr>
            </a:solidFill>
            <a:ln>
              <a:solidFill>
                <a:srgbClr val="33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98F57C4-3358-AC45-0BA1-2035DF7E14A9}"/>
                </a:ext>
              </a:extLst>
            </p:cNvPr>
            <p:cNvSpPr/>
            <p:nvPr/>
          </p:nvSpPr>
          <p:spPr>
            <a:xfrm>
              <a:off x="7124598" y="5254272"/>
              <a:ext cx="1457702" cy="284319"/>
            </a:xfrm>
            <a:prstGeom prst="rect">
              <a:avLst/>
            </a:prstGeom>
            <a:solidFill>
              <a:srgbClr val="339900">
                <a:alpha val="25000"/>
              </a:srgbClr>
            </a:solidFill>
            <a:ln>
              <a:solidFill>
                <a:srgbClr val="33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02DBF6-0D9F-1320-0D46-53E5E71A459C}"/>
                </a:ext>
              </a:extLst>
            </p:cNvPr>
            <p:cNvSpPr/>
            <p:nvPr/>
          </p:nvSpPr>
          <p:spPr>
            <a:xfrm>
              <a:off x="5507767" y="6068184"/>
              <a:ext cx="807522" cy="277390"/>
            </a:xfrm>
            <a:prstGeom prst="rect">
              <a:avLst/>
            </a:prstGeom>
            <a:solidFill>
              <a:srgbClr val="339900">
                <a:alpha val="25000"/>
              </a:srgbClr>
            </a:solidFill>
            <a:ln>
              <a:solidFill>
                <a:srgbClr val="33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63EBAA8-C1CC-1A52-F343-CA0602E5976A}"/>
                </a:ext>
              </a:extLst>
            </p:cNvPr>
            <p:cNvSpPr/>
            <p:nvPr/>
          </p:nvSpPr>
          <p:spPr>
            <a:xfrm>
              <a:off x="3816918" y="5828487"/>
              <a:ext cx="807522" cy="277390"/>
            </a:xfrm>
            <a:prstGeom prst="rect">
              <a:avLst/>
            </a:prstGeom>
            <a:solidFill>
              <a:srgbClr val="339900">
                <a:alpha val="25000"/>
              </a:srgbClr>
            </a:solidFill>
            <a:ln>
              <a:solidFill>
                <a:srgbClr val="33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389DB9D-6411-A688-A4FE-F79C547AB15D}"/>
                </a:ext>
              </a:extLst>
            </p:cNvPr>
            <p:cNvSpPr/>
            <p:nvPr/>
          </p:nvSpPr>
          <p:spPr>
            <a:xfrm>
              <a:off x="439335" y="5526431"/>
              <a:ext cx="807522" cy="252173"/>
            </a:xfrm>
            <a:prstGeom prst="rect">
              <a:avLst/>
            </a:prstGeom>
            <a:solidFill>
              <a:srgbClr val="339900">
                <a:alpha val="25000"/>
              </a:srgbClr>
            </a:solidFill>
            <a:ln>
              <a:solidFill>
                <a:srgbClr val="33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ABE63EB-75D2-5B4C-6BD5-F5D8F68EC466}"/>
                </a:ext>
              </a:extLst>
            </p:cNvPr>
            <p:cNvSpPr/>
            <p:nvPr/>
          </p:nvSpPr>
          <p:spPr>
            <a:xfrm>
              <a:off x="5225146" y="5548655"/>
              <a:ext cx="1489165" cy="277390"/>
            </a:xfrm>
            <a:prstGeom prst="rect">
              <a:avLst/>
            </a:prstGeom>
            <a:solidFill>
              <a:srgbClr val="339900">
                <a:alpha val="25000"/>
              </a:srgbClr>
            </a:solidFill>
            <a:ln>
              <a:solidFill>
                <a:srgbClr val="33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B715129-230F-E297-EBB2-42A4CEBA656F}"/>
                </a:ext>
              </a:extLst>
            </p:cNvPr>
            <p:cNvSpPr/>
            <p:nvPr/>
          </p:nvSpPr>
          <p:spPr>
            <a:xfrm>
              <a:off x="7125540" y="5565940"/>
              <a:ext cx="1489165" cy="229248"/>
            </a:xfrm>
            <a:prstGeom prst="rect">
              <a:avLst/>
            </a:prstGeom>
            <a:solidFill>
              <a:srgbClr val="339900">
                <a:alpha val="25000"/>
              </a:srgbClr>
            </a:solidFill>
            <a:ln>
              <a:solidFill>
                <a:srgbClr val="33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E1B0501-027E-FFED-893D-4E8ACD64F322}"/>
                </a:ext>
              </a:extLst>
            </p:cNvPr>
            <p:cNvSpPr/>
            <p:nvPr/>
          </p:nvSpPr>
          <p:spPr>
            <a:xfrm>
              <a:off x="7444047" y="5826107"/>
              <a:ext cx="807522" cy="252173"/>
            </a:xfrm>
            <a:prstGeom prst="rect">
              <a:avLst/>
            </a:prstGeom>
            <a:solidFill>
              <a:srgbClr val="339900">
                <a:alpha val="25000"/>
              </a:srgbClr>
            </a:solidFill>
            <a:ln>
              <a:solidFill>
                <a:srgbClr val="33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9B4A544-5968-D58D-7E0E-D2ADB6FBE0F2}"/>
                </a:ext>
              </a:extLst>
            </p:cNvPr>
            <p:cNvSpPr/>
            <p:nvPr/>
          </p:nvSpPr>
          <p:spPr>
            <a:xfrm>
              <a:off x="3798594" y="5565638"/>
              <a:ext cx="840595" cy="229248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A71D46B-15BF-4015-33B0-11998B789334}"/>
                </a:ext>
              </a:extLst>
            </p:cNvPr>
            <p:cNvSpPr/>
            <p:nvPr/>
          </p:nvSpPr>
          <p:spPr>
            <a:xfrm>
              <a:off x="2398640" y="5238736"/>
              <a:ext cx="840595" cy="252173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15DA2B5-6643-73F0-39CD-36CAB6B4B82C}"/>
                </a:ext>
              </a:extLst>
            </p:cNvPr>
            <p:cNvSpPr/>
            <p:nvPr/>
          </p:nvSpPr>
          <p:spPr>
            <a:xfrm>
              <a:off x="2395703" y="6076583"/>
              <a:ext cx="807522" cy="277390"/>
            </a:xfrm>
            <a:prstGeom prst="rect">
              <a:avLst/>
            </a:prstGeom>
            <a:solidFill>
              <a:srgbClr val="339900">
                <a:alpha val="25000"/>
              </a:srgbClr>
            </a:solidFill>
            <a:ln>
              <a:solidFill>
                <a:srgbClr val="33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BEF5FFA-6F11-24C0-5268-B498952D5A99}"/>
                </a:ext>
              </a:extLst>
            </p:cNvPr>
            <p:cNvSpPr/>
            <p:nvPr/>
          </p:nvSpPr>
          <p:spPr>
            <a:xfrm>
              <a:off x="2380917" y="4912665"/>
              <a:ext cx="840595" cy="252173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2384E40-32AD-1335-7E00-02D2519F5D88}"/>
                </a:ext>
              </a:extLst>
            </p:cNvPr>
            <p:cNvSpPr/>
            <p:nvPr/>
          </p:nvSpPr>
          <p:spPr>
            <a:xfrm>
              <a:off x="3571642" y="4916207"/>
              <a:ext cx="1230716" cy="252173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AFAFCF4-83D8-5111-71F4-56DD482F7FD3}"/>
                </a:ext>
              </a:extLst>
            </p:cNvPr>
            <p:cNvSpPr/>
            <p:nvPr/>
          </p:nvSpPr>
          <p:spPr>
            <a:xfrm>
              <a:off x="5553837" y="4903235"/>
              <a:ext cx="807522" cy="277390"/>
            </a:xfrm>
            <a:prstGeom prst="rect">
              <a:avLst/>
            </a:prstGeom>
            <a:solidFill>
              <a:srgbClr val="339900">
                <a:alpha val="25000"/>
              </a:srgbClr>
            </a:solidFill>
            <a:ln>
              <a:solidFill>
                <a:srgbClr val="33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70CAA84-C00A-7E97-836B-3F201BBE4B56}"/>
                </a:ext>
              </a:extLst>
            </p:cNvPr>
            <p:cNvSpPr/>
            <p:nvPr/>
          </p:nvSpPr>
          <p:spPr>
            <a:xfrm>
              <a:off x="7294499" y="4896145"/>
              <a:ext cx="1182292" cy="277390"/>
            </a:xfrm>
            <a:prstGeom prst="rect">
              <a:avLst/>
            </a:prstGeom>
            <a:solidFill>
              <a:srgbClr val="339900">
                <a:alpha val="25000"/>
              </a:srgbClr>
            </a:solidFill>
            <a:ln>
              <a:solidFill>
                <a:srgbClr val="339900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B9D66DD6-3A03-744B-3E74-74846E0A3700}"/>
              </a:ext>
            </a:extLst>
          </p:cNvPr>
          <p:cNvSpPr txBox="1"/>
          <p:nvPr/>
        </p:nvSpPr>
        <p:spPr>
          <a:xfrm>
            <a:off x="702734" y="2015010"/>
            <a:ext cx="114892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All the three anomalies ≳ 7</a:t>
            </a:r>
            <a:r>
              <a:rPr lang="el-GR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σ,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hard to claim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statistical fluctuations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The introduction of a new particle improves the fits to the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SM explanations strongly disfavoured </a:t>
            </a:r>
            <a:r>
              <a:rPr lang="en-GB" baseline="30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8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Be [</a:t>
            </a:r>
            <a:r>
              <a:rPr lang="en-GB" sz="1200" i="1" u="sng" dirty="0">
                <a:solidFill>
                  <a:srgbClr val="0000FF"/>
                </a:solidFill>
                <a:effectLst/>
              </a:rPr>
              <a:t>PLB 773 (2017) 159-175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] </a:t>
            </a:r>
            <a:r>
              <a:rPr lang="en-GB" baseline="30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4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He [</a:t>
            </a:r>
            <a:r>
              <a:rPr lang="en-GB" sz="1200" i="1" u="sng" dirty="0">
                <a:solidFill>
                  <a:srgbClr val="0000FF"/>
                </a:solidFill>
                <a:effectLst/>
              </a:rPr>
              <a:t>PRD (2021) 2104.04808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]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aseline="30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8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Be - </a:t>
            </a:r>
            <a:r>
              <a:rPr lang="en-GB" baseline="30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4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He - </a:t>
            </a:r>
            <a:r>
              <a:rPr lang="en-GB" baseline="30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12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 anomalies are kinematically &amp; dynamically consistent for V (and AV) [</a:t>
            </a:r>
            <a:r>
              <a:rPr lang="en-GB" sz="1200" i="1" u="sng" dirty="0">
                <a:solidFill>
                  <a:srgbClr val="0B33FF"/>
                </a:solidFill>
                <a:effectLst/>
              </a:rPr>
              <a:t>PRD 102 (2020) 036016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For </a:t>
            </a:r>
            <a:r>
              <a:rPr lang="en-GB" baseline="30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12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 the effect was predicted, and then confirmed by experimental data [</a:t>
            </a:r>
            <a:r>
              <a:rPr lang="en-GB" sz="1200" i="1" u="sng" dirty="0">
                <a:solidFill>
                  <a:srgbClr val="0B33FF"/>
                </a:solidFill>
                <a:effectLst/>
              </a:rPr>
              <a:t>PRD 2006.01151 [hep-</a:t>
            </a:r>
            <a:r>
              <a:rPr lang="en-GB" sz="1200" i="1" u="sng" dirty="0" err="1">
                <a:solidFill>
                  <a:srgbClr val="0B33FF"/>
                </a:solidFill>
                <a:effectLst/>
              </a:rPr>
              <a:t>ph</a:t>
            </a:r>
            <a:r>
              <a:rPr lang="en-GB" sz="1200" i="1" u="sng" dirty="0">
                <a:solidFill>
                  <a:srgbClr val="0B33FF"/>
                </a:solidFill>
                <a:effectLst/>
              </a:rPr>
              <a:t>]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]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X17 couples differently to up and down quarks. Coupling to electron neutrino is also allowed in the framework of NSI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CFF8BEB-D163-56B8-EA6A-035FA86F8476}"/>
              </a:ext>
            </a:extLst>
          </p:cNvPr>
          <p:cNvSpPr txBox="1"/>
          <p:nvPr/>
        </p:nvSpPr>
        <p:spPr>
          <a:xfrm>
            <a:off x="1193800" y="6578231"/>
            <a:ext cx="21817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u="sng" dirty="0">
                <a:solidFill>
                  <a:srgbClr val="0000FF"/>
                </a:solidFill>
                <a:effectLst/>
              </a:rPr>
              <a:t>Phys. Rev. D 108, 015009 (2023)</a:t>
            </a:r>
            <a:endParaRPr lang="en-US" sz="1200" i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081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DB861F0-12CB-AB31-8BC4-826F80BC1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X17 study @ PADME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E1F615-A0D2-AF55-91BF-D886AAA7D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314B-609D-8047-928D-004D7D76471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17C489-161C-EEF4-5A54-F4D4F6A61462}"/>
              </a:ext>
            </a:extLst>
          </p:cNvPr>
          <p:cNvSpPr txBox="1"/>
          <p:nvPr/>
        </p:nvSpPr>
        <p:spPr>
          <a:xfrm>
            <a:off x="570218" y="2184229"/>
            <a:ext cx="79272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X17 can be resonantly produced with positron beams [</a:t>
            </a:r>
            <a:r>
              <a:rPr lang="en-US" sz="1200" i="1" u="sng" dirty="0" err="1">
                <a:solidFill>
                  <a:srgbClr val="0000FF"/>
                </a:solidFill>
              </a:rPr>
              <a:t>Phys.Rev</a:t>
            </a:r>
            <a:r>
              <a:rPr lang="en-US" sz="1200" i="1" u="sng" dirty="0">
                <a:solidFill>
                  <a:srgbClr val="0000FF"/>
                </a:solidFill>
              </a:rPr>
              <a:t>. D</a:t>
            </a:r>
            <a:r>
              <a:rPr lang="en-US" sz="1200" b="1" i="1" u="sng" dirty="0">
                <a:solidFill>
                  <a:srgbClr val="0000FF"/>
                </a:solidFill>
              </a:rPr>
              <a:t>97</a:t>
            </a:r>
            <a:r>
              <a:rPr lang="en-US" sz="1200" i="1" u="sng" dirty="0">
                <a:solidFill>
                  <a:srgbClr val="0000FF"/>
                </a:solidFill>
              </a:rPr>
              <a:t> (2018) no.9, 095004</a:t>
            </a:r>
            <a:r>
              <a:rPr lang="en-US" b="1" dirty="0"/>
              <a:t>]</a:t>
            </a:r>
          </a:p>
          <a:p>
            <a:endParaRPr lang="en-US" dirty="0"/>
          </a:p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Using constraints from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Atomki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measurements two spin-parity assumptions have been considered: vector and axial-vector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𝐵𝑟 (𝑒</a:t>
            </a:r>
            <a:r>
              <a:rPr lang="en-US" sz="1800" b="0" strike="noStrike" spc="-1" baseline="33000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+</a:t>
            </a:r>
            <a:r>
              <a:rPr lang="en-US" sz="18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𝑒</a:t>
            </a:r>
            <a:r>
              <a:rPr lang="en-US" sz="1800" b="0" strike="noStrike" spc="-1" baseline="30000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−</a:t>
            </a:r>
            <a:r>
              <a:rPr lang="en-US" sz="18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→ X</a:t>
            </a:r>
            <a:r>
              <a:rPr lang="en-US" sz="1800" b="0" strike="noStrike" spc="-1" baseline="-33000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17</a:t>
            </a:r>
            <a:r>
              <a:rPr lang="en-US" sz="18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 ≃ 5 × 10</a:t>
            </a:r>
            <a:r>
              <a:rPr lang="en-US" sz="1800" b="0" strike="noStrike" spc="-1" baseline="33000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−6</a:t>
            </a:r>
            <a:r>
              <a:rPr lang="en-US" sz="18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; </a:t>
            </a: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Γ</a:t>
            </a:r>
            <a:r>
              <a:rPr lang="en-US" sz="1800" b="0" strike="noStrike" spc="-1" baseline="-33000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 </a:t>
            </a:r>
            <a:r>
              <a:rPr lang="en-US" sz="18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≃ 0.5 (</a:t>
            </a:r>
            <a:r>
              <a:rPr lang="en-US" sz="1800" b="0" strike="noStrike" spc="-1" dirty="0" err="1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g</a:t>
            </a:r>
            <a:r>
              <a:rPr lang="en-US" spc="-1" baseline="-33000" dirty="0" err="1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v</a:t>
            </a:r>
            <a:r>
              <a:rPr lang="en-US" sz="1800" b="0" strike="noStrike" spc="-1" baseline="-33000" dirty="0" err="1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</a:t>
            </a:r>
            <a:r>
              <a:rPr lang="en-US" sz="18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/0.001)</a:t>
            </a:r>
            <a:r>
              <a:rPr lang="en-US" sz="1800" b="0" strike="noStrike" spc="-1" baseline="33000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2 </a:t>
            </a:r>
            <a:r>
              <a:rPr lang="en-US" sz="18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eV &lt; 10</a:t>
            </a:r>
            <a:r>
              <a:rPr lang="en-US" sz="1800" b="0" strike="noStrike" spc="-1" baseline="30000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-2  </a:t>
            </a:r>
            <a:r>
              <a:rPr lang="en-US" sz="1800" b="0" strike="noStrike" spc="-1" dirty="0">
                <a:solidFill>
                  <a:schemeClr val="tx1">
                    <a:lumMod val="50000"/>
                    <a:lumOff val="50000"/>
                  </a:schemeClr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eV     for the vector case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dirty="0"/>
              <a:t>[</a:t>
            </a:r>
            <a:r>
              <a:rPr lang="en-GB" sz="1200" i="1" u="sng" dirty="0">
                <a:solidFill>
                  <a:srgbClr val="0000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Darmé et al. Phys. Rev. D 106 (2022) 115036</a:t>
            </a:r>
            <a:r>
              <a:rPr lang="en-GB" u="sng" dirty="0"/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D4525C-09E3-4790-2412-FC2AC9FCA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3232" y="1958855"/>
            <a:ext cx="2279725" cy="1576016"/>
          </a:xfrm>
          <a:prstGeom prst="rect">
            <a:avLst/>
          </a:prstGeom>
        </p:spPr>
      </p:pic>
      <p:pic>
        <p:nvPicPr>
          <p:cNvPr id="8" name="Immagine 4">
            <a:extLst>
              <a:ext uri="{FF2B5EF4-FFF2-40B4-BE49-F238E27FC236}">
                <a16:creationId xmlns:a16="http://schemas.microsoft.com/office/drawing/2014/main" id="{F1707915-31D0-622F-51B4-9F0737EE12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0060" y="3438436"/>
            <a:ext cx="4108501" cy="32367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98A667-5DB7-7DA0-C1BB-54D56F66F847}"/>
              </a:ext>
            </a:extLst>
          </p:cNvPr>
          <p:cNvSpPr txBox="1"/>
          <p:nvPr/>
        </p:nvSpPr>
        <p:spPr>
          <a:xfrm>
            <a:off x="570218" y="4467337"/>
            <a:ext cx="64949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4BACC6"/>
                </a:solidFill>
              </a:rPr>
              <a:t>The data taking strategy consists in counting 𝑒</a:t>
            </a:r>
            <a:r>
              <a:rPr lang="en-US" baseline="30000" dirty="0">
                <a:solidFill>
                  <a:srgbClr val="4BACC6"/>
                </a:solidFill>
              </a:rPr>
              <a:t>+</a:t>
            </a:r>
            <a:r>
              <a:rPr lang="en-US" dirty="0">
                <a:solidFill>
                  <a:srgbClr val="4BACC6"/>
                </a:solidFill>
              </a:rPr>
              <a:t> 𝑒</a:t>
            </a:r>
            <a:r>
              <a:rPr lang="en-US" baseline="30000" dirty="0">
                <a:solidFill>
                  <a:srgbClr val="4BACC6"/>
                </a:solidFill>
              </a:rPr>
              <a:t>−</a:t>
            </a:r>
            <a:r>
              <a:rPr lang="en-US" dirty="0">
                <a:solidFill>
                  <a:srgbClr val="4BACC6"/>
                </a:solidFill>
              </a:rPr>
              <a:t> events varying beam energy in small steps in the range </a:t>
            </a:r>
            <a:r>
              <a:rPr lang="en-GB" dirty="0">
                <a:solidFill>
                  <a:srgbClr val="4BACC6"/>
                </a:solidFill>
                <a:effectLst/>
              </a:rPr>
              <a:t>E ∈ [265; 297] MeV.</a:t>
            </a:r>
          </a:p>
          <a:p>
            <a:endParaRPr lang="en-GB" dirty="0">
              <a:solidFill>
                <a:srgbClr val="4BACC6"/>
              </a:solidFill>
            </a:endParaRPr>
          </a:p>
          <a:p>
            <a:r>
              <a:rPr lang="en-US" dirty="0">
                <a:solidFill>
                  <a:srgbClr val="4BACC6"/>
                </a:solidFill>
              </a:rPr>
              <a:t>The sensitivity of the scan depends on the energy step </a:t>
            </a:r>
            <a:r>
              <a:rPr lang="el-GR" dirty="0">
                <a:solidFill>
                  <a:srgbClr val="4BACC6"/>
                </a:solidFill>
              </a:rPr>
              <a:t>Δ</a:t>
            </a:r>
            <a:r>
              <a:rPr lang="en-US" dirty="0">
                <a:solidFill>
                  <a:srgbClr val="4BACC6"/>
                </a:solidFill>
              </a:rPr>
              <a:t>E used in the scan.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1FBADD-46CF-6235-907F-AA7DBA48C024}"/>
              </a:ext>
            </a:extLst>
          </p:cNvPr>
          <p:cNvSpPr txBox="1"/>
          <p:nvPr/>
        </p:nvSpPr>
        <p:spPr>
          <a:xfrm>
            <a:off x="8283033" y="6536658"/>
            <a:ext cx="29599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i="1" u="sng" dirty="0">
                <a:solidFill>
                  <a:srgbClr val="0000FF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Darmé et al. Phys. Rev. D 106 (2022) 115036</a:t>
            </a:r>
            <a:endParaRPr lang="en-US" sz="1200" dirty="0"/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A130B6B-B9F8-67E7-B18F-759A6402DE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5525" y="5870749"/>
            <a:ext cx="3891898" cy="62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388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AF6DD9-97DA-AF83-4533-A7B520469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1197" y="1983441"/>
            <a:ext cx="3971365" cy="300471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4613121-75EA-1A86-274A-068D15E9A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X17 Background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8E331C-440F-6CC1-FE70-7CB218C5F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E73314B-609D-8047-928D-004D7D764717}" type="slidenum">
              <a:rPr lang="en-US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F16DC-5C7F-13A8-C753-7350272A5ED3}"/>
                  </a:ext>
                </a:extLst>
              </p:cNvPr>
              <p:cNvSpPr txBox="1"/>
              <p:nvPr/>
            </p:nvSpPr>
            <p:spPr>
              <a:xfrm>
                <a:off x="8439575" y="2091017"/>
                <a:ext cx="2230665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>
                    <a:solidFill>
                      <a:schemeClr val="accent6">
                        <a:lumMod val="75000"/>
                      </a:schemeClr>
                    </a:solidFill>
                  </a:rPr>
                  <a:t>Bhabha t-channel</a:t>
                </a:r>
              </a:p>
              <a:p>
                <a:r>
                  <a:rPr lang="en-US" sz="1400" i="1" dirty="0">
                    <a:solidFill>
                      <a:srgbClr val="FF0000"/>
                    </a:solidFill>
                  </a:rPr>
                  <a:t>Bhabha s-channel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𝛾𝛾</m:t>
                      </m:r>
                    </m:oMath>
                  </m:oMathPara>
                </a14:m>
                <a:endParaRPr lang="en-US" sz="14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5F16DC-5C7F-13A8-C753-7350272A5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9575" y="2091017"/>
                <a:ext cx="2230665" cy="738664"/>
              </a:xfrm>
              <a:prstGeom prst="rect">
                <a:avLst/>
              </a:prstGeom>
              <a:blipFill>
                <a:blip r:embed="rId4"/>
                <a:stretch>
                  <a:fillRect l="-1130" t="-1695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6BF4483F-7EA2-B2D0-92BD-3733366CB0EC}"/>
              </a:ext>
            </a:extLst>
          </p:cNvPr>
          <p:cNvGrpSpPr/>
          <p:nvPr/>
        </p:nvGrpSpPr>
        <p:grpSpPr>
          <a:xfrm>
            <a:off x="892037" y="4034102"/>
            <a:ext cx="2230815" cy="780975"/>
            <a:chOff x="4318084" y="4054123"/>
            <a:chExt cx="2230815" cy="780975"/>
          </a:xfrm>
        </p:grpSpPr>
        <p:pic>
          <p:nvPicPr>
            <p:cNvPr id="9" name="Immagine 9">
              <a:extLst>
                <a:ext uri="{FF2B5EF4-FFF2-40B4-BE49-F238E27FC236}">
                  <a16:creationId xmlns:a16="http://schemas.microsoft.com/office/drawing/2014/main" id="{58518989-B146-A131-605A-7755A12A5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82464" y="4054123"/>
              <a:ext cx="1066435" cy="78097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53A7B8-F292-E414-D0D8-94F1A614D13D}"/>
                </a:ext>
              </a:extLst>
            </p:cNvPr>
            <p:cNvSpPr txBox="1"/>
            <p:nvPr/>
          </p:nvSpPr>
          <p:spPr>
            <a:xfrm>
              <a:off x="4318084" y="4226618"/>
              <a:ext cx="7377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Signal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308BCE3-906E-7634-4D4D-745B9246BB43}"/>
              </a:ext>
            </a:extLst>
          </p:cNvPr>
          <p:cNvGrpSpPr/>
          <p:nvPr/>
        </p:nvGrpSpPr>
        <p:grpSpPr>
          <a:xfrm>
            <a:off x="638404" y="4857720"/>
            <a:ext cx="3516942" cy="1831200"/>
            <a:chOff x="4039417" y="4944503"/>
            <a:chExt cx="3516942" cy="1831200"/>
          </a:xfrm>
        </p:grpSpPr>
        <p:pic>
          <p:nvPicPr>
            <p:cNvPr id="10" name="Immagine 11">
              <a:extLst>
                <a:ext uri="{FF2B5EF4-FFF2-40B4-BE49-F238E27FC236}">
                  <a16:creationId xmlns:a16="http://schemas.microsoft.com/office/drawing/2014/main" id="{07F8F609-374C-3CD9-6EA6-8C30D8612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0950" y="4944503"/>
              <a:ext cx="895409" cy="804040"/>
            </a:xfrm>
            <a:prstGeom prst="rect">
              <a:avLst/>
            </a:prstGeom>
          </p:spPr>
        </p:pic>
        <p:pic>
          <p:nvPicPr>
            <p:cNvPr id="11" name="Immagine 12">
              <a:extLst>
                <a:ext uri="{FF2B5EF4-FFF2-40B4-BE49-F238E27FC236}">
                  <a16:creationId xmlns:a16="http://schemas.microsoft.com/office/drawing/2014/main" id="{9A171601-9247-CB6E-2625-94721D832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2102" y="4962673"/>
              <a:ext cx="927160" cy="796503"/>
            </a:xfrm>
            <a:prstGeom prst="rect">
              <a:avLst/>
            </a:prstGeom>
          </p:spPr>
        </p:pic>
        <p:pic>
          <p:nvPicPr>
            <p:cNvPr id="12" name="Immagine 16">
              <a:extLst>
                <a:ext uri="{FF2B5EF4-FFF2-40B4-BE49-F238E27FC236}">
                  <a16:creationId xmlns:a16="http://schemas.microsoft.com/office/drawing/2014/main" id="{765E8932-F10E-DE26-FC18-E04EA09188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591960" y="6035619"/>
              <a:ext cx="847442" cy="74008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B57015-7D3A-273A-77C2-984CA3E7C23C}"/>
                </a:ext>
              </a:extLst>
            </p:cNvPr>
            <p:cNvSpPr txBox="1"/>
            <p:nvPr/>
          </p:nvSpPr>
          <p:spPr>
            <a:xfrm>
              <a:off x="4039417" y="5740715"/>
              <a:ext cx="12950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Background</a:t>
              </a:r>
            </a:p>
          </p:txBody>
        </p:sp>
        <p:sp>
          <p:nvSpPr>
            <p:cNvPr id="15" name="Left Brace 14">
              <a:extLst>
                <a:ext uri="{FF2B5EF4-FFF2-40B4-BE49-F238E27FC236}">
                  <a16:creationId xmlns:a16="http://schemas.microsoft.com/office/drawing/2014/main" id="{6A6CDB5F-B0A2-2EDF-A4AB-F201ECD1AF07}"/>
                </a:ext>
              </a:extLst>
            </p:cNvPr>
            <p:cNvSpPr/>
            <p:nvPr/>
          </p:nvSpPr>
          <p:spPr>
            <a:xfrm>
              <a:off x="5334452" y="5132708"/>
              <a:ext cx="148012" cy="1637322"/>
            </a:xfrm>
            <a:prstGeom prst="leftBrac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ttangolo 27">
                <a:extLst>
                  <a:ext uri="{FF2B5EF4-FFF2-40B4-BE49-F238E27FC236}">
                    <a16:creationId xmlns:a16="http://schemas.microsoft.com/office/drawing/2014/main" id="{00E432DA-4483-38A8-BA9A-0AFEAF241E69}"/>
                  </a:ext>
                </a:extLst>
              </p:cNvPr>
              <p:cNvSpPr/>
              <p:nvPr/>
            </p:nvSpPr>
            <p:spPr>
              <a:xfrm>
                <a:off x="565115" y="1937083"/>
                <a:ext cx="7602001" cy="20338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Same ATOMKI observables: 2 leptons in the final state, but</a:t>
                </a:r>
                <a:r>
                  <a:rPr lang="en-GB" b="1" dirty="0"/>
                  <a:t> different production reaction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Expected cross section enhancement from </a:t>
                </a:r>
                <a:r>
                  <a:rPr lang="en-GB" b="1" dirty="0"/>
                  <a:t>resonant production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annihilations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sSup>
                          <m:sSupPr>
                            <m:ctrlPr>
                              <a:rPr lang="en-GB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GB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b="1" dirty="0">
                    <a:effectLst/>
                  </a:rPr>
                  <a:t>283 MeV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Main backgrounds: 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 b="1" dirty="0"/>
                  <a:t>Bhabha scattering</a:t>
                </a:r>
                <a:r>
                  <a:rPr lang="en-GB" dirty="0"/>
                  <a:t>,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both from the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channel </a:t>
                </a:r>
                <a:r>
                  <a:rPr lang="en-GB" dirty="0"/>
                  <a:t>and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solidFill>
                          <a:schemeClr val="accent6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GB" dirty="0">
                    <a:solidFill>
                      <a:schemeClr val="accent6"/>
                    </a:solidFill>
                  </a:rPr>
                  <a:t>channel</a:t>
                </a:r>
                <a:endParaRPr lang="en-GB" dirty="0"/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Two clusters in the calorimeter produced in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</m:oMath>
                </a14:m>
                <a:r>
                  <a:rPr lang="en-GB" dirty="0">
                    <a:solidFill>
                      <a:srgbClr val="0000FF"/>
                    </a:solidFill>
                  </a:rPr>
                  <a:t> events</a:t>
                </a:r>
                <a:endParaRPr lang="en-GB" b="1" dirty="0">
                  <a:effectLst/>
                </a:endParaRPr>
              </a:p>
            </p:txBody>
          </p:sp>
        </mc:Choice>
        <mc:Fallback xmlns="">
          <p:sp>
            <p:nvSpPr>
              <p:cNvPr id="16" name="Rettangolo 27">
                <a:extLst>
                  <a:ext uri="{FF2B5EF4-FFF2-40B4-BE49-F238E27FC236}">
                    <a16:creationId xmlns:a16="http://schemas.microsoft.com/office/drawing/2014/main" id="{00E432DA-4483-38A8-BA9A-0AFEAF241E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115" y="1937083"/>
                <a:ext cx="7602001" cy="2033890"/>
              </a:xfrm>
              <a:prstGeom prst="rect">
                <a:avLst/>
              </a:prstGeom>
              <a:blipFill>
                <a:blip r:embed="rId9"/>
                <a:stretch>
                  <a:fillRect l="-500" t="-1242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01FECAEB-64AD-E0A1-8D82-0BF233A75A4F}"/>
              </a:ext>
            </a:extLst>
          </p:cNvPr>
          <p:cNvGrpSpPr/>
          <p:nvPr/>
        </p:nvGrpSpPr>
        <p:grpSpPr>
          <a:xfrm>
            <a:off x="6788188" y="4988154"/>
            <a:ext cx="5052240" cy="1823815"/>
            <a:chOff x="122534" y="4257043"/>
            <a:chExt cx="5052240" cy="18238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CC1E848-234C-EC5D-723D-19E3A1AE051D}"/>
                    </a:ext>
                  </a:extLst>
                </p:cNvPr>
                <p:cNvSpPr txBox="1"/>
                <p:nvPr/>
              </p:nvSpPr>
              <p:spPr>
                <a:xfrm>
                  <a:off x="735080" y="4257043"/>
                  <a:ext cx="351949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𝑣𝑒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−4</m:t>
                            </m:r>
                          </m:sup>
                        </m:s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and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𝛿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=1.4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𝑀𝑒𝑉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CCC1E848-234C-EC5D-723D-19E3A1AE05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080" y="4257043"/>
                  <a:ext cx="3519490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4" name="Immagine 10">
              <a:extLst>
                <a:ext uri="{FF2B5EF4-FFF2-40B4-BE49-F238E27FC236}">
                  <a16:creationId xmlns:a16="http://schemas.microsoft.com/office/drawing/2014/main" id="{1627CE07-F4A8-E6CD-BDA8-CE075104E550}"/>
                </a:ext>
              </a:extLst>
            </p:cNvPr>
            <p:cNvPicPr/>
            <p:nvPr/>
          </p:nvPicPr>
          <p:blipFill>
            <a:blip r:embed="rId11"/>
            <a:stretch/>
          </p:blipFill>
          <p:spPr>
            <a:xfrm>
              <a:off x="122534" y="4640498"/>
              <a:ext cx="5052240" cy="1440360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261042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A1777DD-7338-03AC-85E4-EF0D85D05709}"/>
              </a:ext>
            </a:extLst>
          </p:cNvPr>
          <p:cNvGrpSpPr/>
          <p:nvPr/>
        </p:nvGrpSpPr>
        <p:grpSpPr>
          <a:xfrm>
            <a:off x="-3220" y="3920945"/>
            <a:ext cx="7964831" cy="2891790"/>
            <a:chOff x="301578" y="3975650"/>
            <a:chExt cx="7964831" cy="2891790"/>
          </a:xfrm>
        </p:grpSpPr>
        <p:pic>
          <p:nvPicPr>
            <p:cNvPr id="7" name="Picture 6" descr="Chart, bar chart&#10;&#10;Description automatically generated">
              <a:extLst>
                <a:ext uri="{FF2B5EF4-FFF2-40B4-BE49-F238E27FC236}">
                  <a16:creationId xmlns:a16="http://schemas.microsoft.com/office/drawing/2014/main" id="{5F986751-F868-C0A5-A03C-5F2E69FE3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1578" y="4002671"/>
              <a:ext cx="3817620" cy="2857500"/>
            </a:xfrm>
            <a:prstGeom prst="rect">
              <a:avLst/>
            </a:prstGeom>
          </p:spPr>
        </p:pic>
        <p:pic>
          <p:nvPicPr>
            <p:cNvPr id="8" name="Picture 7" descr="Chart&#10;&#10;Description automatically generated">
              <a:extLst>
                <a:ext uri="{FF2B5EF4-FFF2-40B4-BE49-F238E27FC236}">
                  <a16:creationId xmlns:a16="http://schemas.microsoft.com/office/drawing/2014/main" id="{7985FEAE-62C6-F65A-C0CF-9515BFCD2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425929" y="3975650"/>
              <a:ext cx="3840480" cy="289179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B7E5506-35C8-1B64-C50A-15198835818B}"/>
                </a:ext>
              </a:extLst>
            </p:cNvPr>
            <p:cNvSpPr txBox="1"/>
            <p:nvPr/>
          </p:nvSpPr>
          <p:spPr>
            <a:xfrm>
              <a:off x="2913150" y="4498281"/>
              <a:ext cx="6460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vector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ED949A9-113B-FFC4-1ED5-FCE61AF6A267}"/>
                </a:ext>
              </a:extLst>
            </p:cNvPr>
            <p:cNvSpPr txBox="1"/>
            <p:nvPr/>
          </p:nvSpPr>
          <p:spPr>
            <a:xfrm>
              <a:off x="6940422" y="4498281"/>
              <a:ext cx="10495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/>
                <a:t>psedoscalar</a:t>
              </a:r>
              <a:endParaRPr lang="en-US" sz="1400" dirty="0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B0CDAFC6-32A9-5BC3-F546-B97899638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III Expected results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D9E46-BA87-8DF1-8611-DB9D62F36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314B-609D-8047-928D-004D7D764717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1917EBA-4673-5338-7E76-4A05C6710A4B}"/>
              </a:ext>
            </a:extLst>
          </p:cNvPr>
          <p:cNvSpPr txBox="1">
            <a:spLocks/>
          </p:cNvSpPr>
          <p:nvPr/>
        </p:nvSpPr>
        <p:spPr>
          <a:xfrm>
            <a:off x="472401" y="1929708"/>
            <a:ext cx="7517540" cy="296975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800" dirty="0"/>
              <a:t>Background from Bhabha scattering under control down to </a:t>
            </a:r>
            <a:r>
              <a:rPr lang="en-US" sz="1800" dirty="0">
                <a:latin typeface="Symbol" pitchFamily="2" charset="2"/>
              </a:rPr>
              <a:t>e</a:t>
            </a:r>
            <a:r>
              <a:rPr lang="en-US" sz="1800" dirty="0"/>
              <a:t> = few 10</a:t>
            </a:r>
            <a:r>
              <a:rPr lang="en-US" sz="1800" baseline="30000" dirty="0"/>
              <a:t>-4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800" dirty="0"/>
              <a:t>Challenge: achieve a precise luminosity and systematic errors control (&lt;1%)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rgbClr val="4BACC6"/>
                </a:solidFill>
              </a:rPr>
              <a:t>Collected 10</a:t>
            </a:r>
            <a:r>
              <a:rPr lang="en-US" sz="1800" baseline="30000" dirty="0">
                <a:solidFill>
                  <a:srgbClr val="4BACC6"/>
                </a:solidFill>
              </a:rPr>
              <a:t>10</a:t>
            </a:r>
            <a:r>
              <a:rPr lang="en-US" sz="1800" dirty="0">
                <a:solidFill>
                  <a:srgbClr val="4BACC6"/>
                </a:solidFill>
              </a:rPr>
              <a:t> POT per each point of the scan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§"/>
            </a:pPr>
            <a:r>
              <a:rPr lang="en-US" sz="1800" dirty="0">
                <a:solidFill>
                  <a:srgbClr val="4BACC6"/>
                </a:solidFill>
              </a:rPr>
              <a:t>PADME maximum sensitivity in the vector case</a:t>
            </a:r>
            <a:r>
              <a:rPr lang="en-US" sz="1800" b="1" dirty="0">
                <a:solidFill>
                  <a:srgbClr val="4BACC6"/>
                </a:solidFill>
              </a:rPr>
              <a:t> 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PADME precision on M</a:t>
            </a:r>
            <a:r>
              <a:rPr lang="en-GB" sz="18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X17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measurement: </a:t>
            </a:r>
          </a:p>
          <a:p>
            <a:pPr marL="342900" indent="-342900">
              <a:buClr>
                <a:schemeClr val="tx1"/>
              </a:buClr>
              <a:buFont typeface="Wingdings" pitchFamily="2" charset="2"/>
              <a:buChar char="§"/>
            </a:pP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Symbol" pitchFamily="2" charset="2"/>
              </a:rPr>
              <a:t>D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</a:t>
            </a:r>
            <a:r>
              <a:rPr lang="en-GB" sz="1800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X17 </a:t>
            </a:r>
            <a:r>
              <a:rPr lang="en-GB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=(17.47-16.36)/47 ~ 20 KeV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2E166A3-3FCB-3F9D-A87D-0374268E9630}"/>
              </a:ext>
            </a:extLst>
          </p:cNvPr>
          <p:cNvGrpSpPr/>
          <p:nvPr/>
        </p:nvGrpSpPr>
        <p:grpSpPr>
          <a:xfrm>
            <a:off x="9583648" y="4688700"/>
            <a:ext cx="2396582" cy="2013555"/>
            <a:chOff x="7404840" y="5643360"/>
            <a:chExt cx="2667600" cy="1923840"/>
          </a:xfrm>
        </p:grpSpPr>
        <p:pic>
          <p:nvPicPr>
            <p:cNvPr id="20" name="Picture 27">
              <a:extLst>
                <a:ext uri="{FF2B5EF4-FFF2-40B4-BE49-F238E27FC236}">
                  <a16:creationId xmlns:a16="http://schemas.microsoft.com/office/drawing/2014/main" id="{3ABEC5E7-6AEA-25FC-C788-00279182812C}"/>
                </a:ext>
              </a:extLst>
            </p:cNvPr>
            <p:cNvPicPr/>
            <p:nvPr/>
          </p:nvPicPr>
          <p:blipFill>
            <a:blip r:embed="rId4"/>
            <a:srcRect l="2600" t="2688" b="3148"/>
            <a:stretch/>
          </p:blipFill>
          <p:spPr>
            <a:xfrm>
              <a:off x="7404840" y="5643360"/>
              <a:ext cx="2667600" cy="1923840"/>
            </a:xfrm>
            <a:prstGeom prst="rect">
              <a:avLst/>
            </a:prstGeom>
            <a:ln>
              <a:noFill/>
            </a:ln>
          </p:spPr>
        </p:pic>
        <p:sp>
          <p:nvSpPr>
            <p:cNvPr id="21" name="Ovale 1">
              <a:extLst>
                <a:ext uri="{FF2B5EF4-FFF2-40B4-BE49-F238E27FC236}">
                  <a16:creationId xmlns:a16="http://schemas.microsoft.com/office/drawing/2014/main" id="{2F51895E-A2DF-5ECF-E965-61F5A80CBEDB}"/>
                </a:ext>
              </a:extLst>
            </p:cNvPr>
            <p:cNvSpPr/>
            <p:nvPr/>
          </p:nvSpPr>
          <p:spPr>
            <a:xfrm>
              <a:off x="8670120" y="5906640"/>
              <a:ext cx="562320" cy="49509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49218D9-F70C-A7D7-BEEF-D3ED3A1934D6}"/>
              </a:ext>
            </a:extLst>
          </p:cNvPr>
          <p:cNvSpPr txBox="1"/>
          <p:nvPr/>
        </p:nvSpPr>
        <p:spPr>
          <a:xfrm>
            <a:off x="7904854" y="5713186"/>
            <a:ext cx="218346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000" b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Arial"/>
              </a:rPr>
              <a:t>Signal</a:t>
            </a:r>
            <a:r>
              <a:rPr lang="en-US" sz="10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Arial"/>
              </a:rPr>
              <a:t> </a:t>
            </a:r>
            <a:endParaRPr lang="en-US" sz="1000" b="0" strike="noStrike" spc="-1" dirty="0">
              <a:solidFill>
                <a:srgbClr val="FF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Arial"/>
              </a:rPr>
              <a:t>should emerge on top of</a:t>
            </a:r>
            <a:r>
              <a:rPr lang="en-US" sz="1000" b="0" strike="noStrike" spc="-1" dirty="0">
                <a:solidFill>
                  <a:srgbClr val="C0392B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Arial"/>
              </a:rPr>
              <a:t> </a:t>
            </a:r>
            <a:endParaRPr lang="en-US" sz="1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000" b="1" i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Arial"/>
              </a:rPr>
              <a:t>Bhabha BG</a:t>
            </a:r>
            <a:r>
              <a:rPr lang="en-US" sz="1000" b="0" i="1" strike="noStrike" spc="-1" dirty="0">
                <a:solidFill>
                  <a:schemeClr val="tx1">
                    <a:lumMod val="65000"/>
                    <a:lumOff val="35000"/>
                  </a:schemeClr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Arial"/>
              </a:rPr>
              <a:t> </a:t>
            </a:r>
            <a:r>
              <a:rPr lang="en-US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Arial"/>
              </a:rPr>
              <a:t>in one or </a:t>
            </a:r>
          </a:p>
          <a:p>
            <a:pPr>
              <a:lnSpc>
                <a:spcPct val="100000"/>
              </a:lnSpc>
            </a:pPr>
            <a:r>
              <a:rPr lang="en-US" sz="1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Arial"/>
              </a:rPr>
              <a:t>more points of the scan</a:t>
            </a:r>
            <a:r>
              <a:rPr lang="en-US" sz="1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entury Gothic"/>
                <a:ea typeface="Arial"/>
              </a:rPr>
              <a:t>.</a:t>
            </a:r>
            <a:endParaRPr lang="en-US" sz="1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" name="Picture 61" descr="A graph with red dots&#10;&#10;Description automatically generated">
            <a:extLst>
              <a:ext uri="{FF2B5EF4-FFF2-40B4-BE49-F238E27FC236}">
                <a16:creationId xmlns:a16="http://schemas.microsoft.com/office/drawing/2014/main" id="{DCE59002-00D1-C464-8D40-7E77D027AE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854" y="1925124"/>
            <a:ext cx="4284761" cy="22404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E17BEC1-81B9-FC7C-A0C6-4B616DD23163}"/>
                  </a:ext>
                </a:extLst>
              </p:cNvPr>
              <p:cNvSpPr txBox="1"/>
              <p:nvPr/>
            </p:nvSpPr>
            <p:spPr>
              <a:xfrm>
                <a:off x="9409723" y="1752738"/>
                <a:ext cx="2421560" cy="3116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>
                    <a:solidFill>
                      <a:srgbClr val="A6BFDF"/>
                    </a:solidFill>
                  </a:rPr>
                  <a:t>NPOT vs Beam Energy and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400" b="1" i="1" smtClean="0">
                            <a:solidFill>
                              <a:srgbClr val="A6BFDF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400" b="1" i="1" smtClean="0">
                            <a:solidFill>
                              <a:srgbClr val="A6BFDF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rad>
                  </m:oMath>
                </a14:m>
                <a:r>
                  <a:rPr lang="en-US" sz="1400" b="1" dirty="0">
                    <a:solidFill>
                      <a:srgbClr val="A6BFD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BE17BEC1-81B9-FC7C-A0C6-4B616DD231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9723" y="1752738"/>
                <a:ext cx="2421560" cy="311688"/>
              </a:xfrm>
              <a:prstGeom prst="rect">
                <a:avLst/>
              </a:prstGeom>
              <a:blipFill>
                <a:blip r:embed="rId6"/>
                <a:stretch>
                  <a:fillRect l="-1047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5CCAB0C9-EC4B-563B-27AD-8BEF411AC25D}"/>
              </a:ext>
            </a:extLst>
          </p:cNvPr>
          <p:cNvGrpSpPr/>
          <p:nvPr/>
        </p:nvGrpSpPr>
        <p:grpSpPr>
          <a:xfrm>
            <a:off x="9540767" y="3589827"/>
            <a:ext cx="615323" cy="274132"/>
            <a:chOff x="9540767" y="3738312"/>
            <a:chExt cx="615323" cy="274132"/>
          </a:xfrm>
        </p:grpSpPr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8C7074A7-8EFA-FE8A-9345-8EC6B99F2819}"/>
                </a:ext>
              </a:extLst>
            </p:cNvPr>
            <p:cNvGrpSpPr/>
            <p:nvPr/>
          </p:nvGrpSpPr>
          <p:grpSpPr>
            <a:xfrm>
              <a:off x="9586102" y="4012444"/>
              <a:ext cx="569988" cy="0"/>
              <a:chOff x="9593917" y="4067149"/>
              <a:chExt cx="569988" cy="0"/>
            </a:xfrm>
          </p:grpSpPr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9F2F7F48-9628-9416-D6BB-7000F4CE21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593917" y="4067149"/>
                <a:ext cx="29254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7F67A7E0-A7F4-EA5C-D258-483A8CD358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871359" y="4067149"/>
                <a:ext cx="292546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headEnd type="triangle"/>
                <a:tailEnd type="arrow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B1B39675-7846-E333-9AE6-920DEDDD5E67}"/>
                    </a:ext>
                  </a:extLst>
                </p:cNvPr>
                <p:cNvSpPr txBox="1"/>
                <p:nvPr/>
              </p:nvSpPr>
              <p:spPr>
                <a:xfrm>
                  <a:off x="9540767" y="3738312"/>
                  <a:ext cx="583750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00" i="1" dirty="0">
                      <a:solidFill>
                        <a:srgbClr val="0000FF"/>
                      </a:solidFill>
                    </a:rPr>
                    <a:t>M</a:t>
                  </a:r>
                  <a:r>
                    <a:rPr lang="en-US" sz="1000" i="1" baseline="-25000" dirty="0">
                      <a:solidFill>
                        <a:srgbClr val="0000FF"/>
                      </a:solidFill>
                    </a:rPr>
                    <a:t>X</a:t>
                  </a:r>
                  <a14:m>
                    <m:oMath xmlns:m="http://schemas.openxmlformats.org/officeDocument/2006/math">
                      <m:r>
                        <a:rPr lang="en-US" sz="1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±2</m:t>
                      </m:r>
                      <m:r>
                        <a:rPr lang="en-US" sz="1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</m:oMath>
                  </a14:m>
                  <a:endParaRPr lang="en-US" sz="1000" i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B1B39675-7846-E333-9AE6-920DEDDD5E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0767" y="3738312"/>
                  <a:ext cx="583750" cy="246221"/>
                </a:xfrm>
                <a:prstGeom prst="rect">
                  <a:avLst/>
                </a:prstGeom>
                <a:blipFill>
                  <a:blip r:embed="rId7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7C310C6-6D2D-9370-B408-F97CF20B15D8}"/>
              </a:ext>
            </a:extLst>
          </p:cNvPr>
          <p:cNvSpPr txBox="1"/>
          <p:nvPr/>
        </p:nvSpPr>
        <p:spPr>
          <a:xfrm>
            <a:off x="7961611" y="4068914"/>
            <a:ext cx="395352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b="1" dirty="0">
                <a:solidFill>
                  <a:srgbClr val="FF0000"/>
                </a:solidFill>
              </a:rPr>
              <a:t>Dots</a:t>
            </a:r>
            <a:r>
              <a:rPr lang="en-GB" sz="1000" b="1" dirty="0"/>
              <a:t> </a:t>
            </a:r>
            <a:r>
              <a:rPr lang="en-GB" sz="1000" dirty="0"/>
              <a:t>energy values explored by PADME</a:t>
            </a:r>
          </a:p>
          <a:p>
            <a:r>
              <a:rPr lang="en-GB" sz="1000" b="1" dirty="0">
                <a:solidFill>
                  <a:srgbClr val="0000FF"/>
                </a:solidFill>
              </a:rPr>
              <a:t>Blue</a:t>
            </a:r>
            <a:r>
              <a:rPr lang="en-GB" sz="1000" dirty="0"/>
              <a:t> Combined Be, He, C </a:t>
            </a:r>
            <a:r>
              <a:rPr lang="en-GB" sz="1000" dirty="0" err="1"/>
              <a:t>Atomki</a:t>
            </a:r>
            <a:r>
              <a:rPr lang="en-GB" sz="1000" dirty="0"/>
              <a:t> mass ranges </a:t>
            </a:r>
          </a:p>
          <a:p>
            <a:r>
              <a:rPr lang="en-GB" sz="1000" b="1" dirty="0">
                <a:solidFill>
                  <a:srgbClr val="A6BFDF"/>
                </a:solidFill>
              </a:rPr>
              <a:t>Cyan</a:t>
            </a:r>
            <a:r>
              <a:rPr lang="en-GB" sz="1000" b="1" dirty="0"/>
              <a:t> </a:t>
            </a:r>
            <a:r>
              <a:rPr lang="en-GB" sz="1000" dirty="0"/>
              <a:t>mass range</a:t>
            </a:r>
            <a:r>
              <a:rPr lang="en-GB" sz="1000" b="1" dirty="0"/>
              <a:t> </a:t>
            </a:r>
            <a:r>
              <a:rPr lang="en-GB" sz="1000" dirty="0"/>
              <a:t>fit results in </a:t>
            </a:r>
            <a:r>
              <a:rPr lang="en-GB" sz="1000" i="1" u="sng" dirty="0">
                <a:solidFill>
                  <a:srgbClr val="0000FF"/>
                </a:solidFill>
                <a:effectLst/>
              </a:rPr>
              <a:t>PRD 108, 015009 (2023)</a:t>
            </a:r>
            <a:endParaRPr lang="en-US" sz="1000" i="1" u="sng" dirty="0">
              <a:solidFill>
                <a:srgbClr val="0000FF"/>
              </a:solidFill>
            </a:endParaRPr>
          </a:p>
          <a:p>
            <a:r>
              <a:rPr lang="en-GB" sz="1000" dirty="0"/>
              <a:t>           </a:t>
            </a:r>
          </a:p>
        </p:txBody>
      </p:sp>
    </p:spTree>
    <p:extLst>
      <p:ext uri="{BB962C8B-B14F-4D97-AF65-F5344CB8AC3E}">
        <p14:creationId xmlns:p14="http://schemas.microsoft.com/office/powerpoint/2010/main" val="33087145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0CBE42F-491B-EBAE-B64A-04218D40540A}"/>
              </a:ext>
            </a:extLst>
          </p:cNvPr>
          <p:cNvSpPr txBox="1"/>
          <p:nvPr/>
        </p:nvSpPr>
        <p:spPr>
          <a:xfrm>
            <a:off x="638404" y="1861495"/>
            <a:ext cx="6662593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Several observables can be used for the analysis:</a:t>
            </a:r>
          </a:p>
          <a:p>
            <a:endParaRPr lang="en-US" dirty="0"/>
          </a:p>
          <a:p>
            <a:pPr marL="291870" indent="-285750">
              <a:lnSpc>
                <a:spcPct val="100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b="1" strike="noStrike" spc="-1" dirty="0">
                <a:solidFill>
                  <a:srgbClr val="3399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N(2cl)/</a:t>
            </a:r>
            <a:r>
              <a:rPr lang="en-US" sz="1800" b="1" strike="noStrike" spc="-1" dirty="0" err="1">
                <a:solidFill>
                  <a:srgbClr val="3399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lang="en-US" sz="1800" b="1" strike="noStrike" spc="-1" baseline="-25000" dirty="0" err="1">
                <a:solidFill>
                  <a:srgbClr val="3399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PoT</a:t>
            </a:r>
            <a:r>
              <a:rPr lang="en-US" sz="1800" b="0" strike="noStrike" spc="-1" baseline="-25000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= existence of X</a:t>
            </a:r>
            <a:r>
              <a:rPr lang="en-US" sz="1800" b="0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17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73200" lvl="1" indent="-209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High statistical significance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73200" lvl="1" indent="-209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No eTag systematic errors</a:t>
            </a:r>
          </a:p>
          <a:p>
            <a:pPr marL="673200" lvl="1" indent="-209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216000" indent="-209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1" strike="noStrike" spc="-1" dirty="0">
                <a:solidFill>
                  <a:srgbClr val="1A6BFA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N(2e)/N(2</a:t>
            </a:r>
            <a:r>
              <a:rPr lang="en-US" sz="1800" b="1" strike="noStrike" spc="-1" dirty="0">
                <a:solidFill>
                  <a:srgbClr val="1A6BFA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g</a:t>
            </a:r>
            <a:r>
              <a:rPr lang="en-US" sz="1800" b="1" strike="noStrike" spc="-1" dirty="0">
                <a:solidFill>
                  <a:srgbClr val="1A6BFA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)</a:t>
            </a:r>
            <a:r>
              <a:rPr lang="en-US" sz="1800" b="1" strike="noStrike" spc="-1" dirty="0">
                <a:solidFill>
                  <a:srgbClr val="0A5591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= existence of X</a:t>
            </a:r>
            <a:r>
              <a:rPr lang="en-US" sz="1800" b="0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17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73200" lvl="1" indent="-209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eTag efficiency and systematics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73200" lvl="1" indent="-209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lower statistical significance due to 2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g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cross section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73200" lvl="1" indent="-20988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dirty="0">
                <a:solidFill>
                  <a:srgbClr val="000000"/>
                </a:solidFill>
                <a:latin typeface="+mj-lt"/>
              </a:rPr>
              <a:t>Independ from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N</a:t>
            </a:r>
            <a:r>
              <a:rPr lang="en-US" baseline="-25000" dirty="0" err="1">
                <a:solidFill>
                  <a:srgbClr val="000000"/>
                </a:solidFill>
                <a:latin typeface="+mj-lt"/>
              </a:rPr>
              <a:t>PoT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, error dominated by tagging efficiency</a:t>
            </a:r>
          </a:p>
          <a:p>
            <a:pPr marL="673200" lvl="1" indent="-20988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dirty="0">
              <a:solidFill>
                <a:srgbClr val="000000"/>
              </a:solidFill>
              <a:latin typeface="+mj-lt"/>
            </a:endParaRPr>
          </a:p>
          <a:p>
            <a:pPr marL="216000" indent="-209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lang="en-US" sz="1800" b="1" strike="noStrike" spc="-1" baseline="-25000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e+e</a:t>
            </a:r>
            <a:r>
              <a:rPr lang="en-US" sz="1800" b="1" strike="noStrike" spc="-1" baseline="-25000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-</a:t>
            </a:r>
            <a:r>
              <a:rPr lang="en-US" sz="18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/</a:t>
            </a:r>
            <a:r>
              <a:rPr lang="en-US" sz="18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lang="en-US" sz="1800" b="1" strike="noStrike" spc="-1" baseline="-25000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PoT</a:t>
            </a:r>
            <a:r>
              <a:rPr lang="en-US" sz="1800" b="0" strike="noStrike" spc="-1" baseline="-25000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= vector nature of X</a:t>
            </a:r>
            <a:r>
              <a:rPr lang="en-US" sz="1800" b="0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17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73200" lvl="1" indent="-209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Systematic errors due to eTag, tagging efficiency stability</a:t>
            </a:r>
          </a:p>
          <a:p>
            <a:pPr marL="673200" lvl="1" indent="-209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DejaVu Sans"/>
            </a:endParaRPr>
          </a:p>
          <a:p>
            <a:pPr marL="216000" indent="-209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lang="en-US" sz="1800" b="1" strike="noStrike" spc="-1" baseline="-25000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Symbol"/>
                <a:ea typeface="DejaVu Sans"/>
              </a:rPr>
              <a:t>gg</a:t>
            </a:r>
            <a:r>
              <a:rPr lang="en-US" sz="1800" b="1" strike="noStrike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/</a:t>
            </a:r>
            <a:r>
              <a:rPr lang="en-US" sz="1800" b="1" strike="noStrike" spc="-1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N</a:t>
            </a:r>
            <a:r>
              <a:rPr lang="en-US" sz="1800" b="1" strike="noStrike" spc="-1" baseline="-25000" dirty="0" err="1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PoT</a:t>
            </a:r>
            <a:r>
              <a:rPr lang="en-US" sz="1800" b="0" strike="noStrike" spc="-1" baseline="-25000" dirty="0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            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= pseudo-scalar nature of X</a:t>
            </a:r>
            <a:r>
              <a:rPr lang="en-US" sz="1800" b="0" strike="noStrike" spc="-1" baseline="-25000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17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673200" lvl="1" indent="-20988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Systematic errors due to ETag tagging efficiency stability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09880"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en-US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611905-0BEF-7888-41DF-15407033E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Strategy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69293A-FE6F-4999-98C2-81DAD7540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0266-2806-FD4B-BDA0-B40673E12AB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9" name="Immagine 582">
            <a:extLst>
              <a:ext uri="{FF2B5EF4-FFF2-40B4-BE49-F238E27FC236}">
                <a16:creationId xmlns:a16="http://schemas.microsoft.com/office/drawing/2014/main" id="{41821AFE-10EE-BE26-7547-7CEBEC2FA5F3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812600" y="2494541"/>
            <a:ext cx="4379400" cy="2244240"/>
          </a:xfrm>
          <a:prstGeom prst="rect">
            <a:avLst/>
          </a:prstGeom>
          <a:ln>
            <a:noFill/>
          </a:ln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BA1AFE15-27F7-0481-B470-AFD6CB2CC6A4}"/>
              </a:ext>
            </a:extLst>
          </p:cNvPr>
          <p:cNvSpPr/>
          <p:nvPr/>
        </p:nvSpPr>
        <p:spPr>
          <a:xfrm>
            <a:off x="6138240" y="3468581"/>
            <a:ext cx="1748520" cy="3398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DejaVu Sans"/>
              </a:rPr>
              <a:t>Observables : 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557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A57F0-31C4-27FC-4C29-A2139F01B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Blind Analysis Strategy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8A062-1673-1A7F-A039-066EB6BEA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314B-609D-8047-928D-004D7D76471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3DD0F466-6C11-46CE-2B66-0F6031F295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" b="49433"/>
          <a:stretch/>
        </p:blipFill>
        <p:spPr>
          <a:xfrm>
            <a:off x="297092" y="1789727"/>
            <a:ext cx="4346025" cy="214923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462F994-1BC0-F73A-8292-2EDADAEE574E}"/>
              </a:ext>
            </a:extLst>
          </p:cNvPr>
          <p:cNvSpPr/>
          <p:nvPr/>
        </p:nvSpPr>
        <p:spPr>
          <a:xfrm>
            <a:off x="730024" y="2032004"/>
            <a:ext cx="272025" cy="1620000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833D99-E545-E032-3BD6-4F59A269C38F}"/>
              </a:ext>
            </a:extLst>
          </p:cNvPr>
          <p:cNvSpPr/>
          <p:nvPr/>
        </p:nvSpPr>
        <p:spPr>
          <a:xfrm>
            <a:off x="4084777" y="2032004"/>
            <a:ext cx="272025" cy="1620000"/>
          </a:xfrm>
          <a:prstGeom prst="rect">
            <a:avLst/>
          </a:prstGeom>
          <a:solidFill>
            <a:srgbClr val="FF0000">
              <a:alpha val="27000"/>
            </a:srgbClr>
          </a:solidFill>
          <a:ln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FBBCD0F-140F-3FB1-A7EB-A74163715A9E}"/>
              </a:ext>
            </a:extLst>
          </p:cNvPr>
          <p:cNvSpPr/>
          <p:nvPr/>
        </p:nvSpPr>
        <p:spPr>
          <a:xfrm>
            <a:off x="1740562" y="2033413"/>
            <a:ext cx="272025" cy="1620000"/>
          </a:xfrm>
          <a:prstGeom prst="rect">
            <a:avLst/>
          </a:prstGeom>
          <a:solidFill>
            <a:srgbClr val="339900">
              <a:alpha val="27000"/>
            </a:srgbClr>
          </a:solidFill>
          <a:ln w="12700">
            <a:solidFill>
              <a:srgbClr val="3399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ACD7F40-1A9B-AE0B-B3ED-192A1B2D1032}"/>
              </a:ext>
            </a:extLst>
          </p:cNvPr>
          <p:cNvSpPr/>
          <p:nvPr/>
        </p:nvSpPr>
        <p:spPr>
          <a:xfrm>
            <a:off x="2314994" y="2033413"/>
            <a:ext cx="272025" cy="1620000"/>
          </a:xfrm>
          <a:prstGeom prst="rect">
            <a:avLst/>
          </a:prstGeom>
          <a:solidFill>
            <a:srgbClr val="339900">
              <a:alpha val="27000"/>
            </a:srgbClr>
          </a:solidFill>
          <a:ln w="12700">
            <a:solidFill>
              <a:srgbClr val="3399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7BCD9BE-0B5A-D14F-A381-7A67B235D9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306" t="91798"/>
          <a:stretch/>
        </p:blipFill>
        <p:spPr>
          <a:xfrm>
            <a:off x="846492" y="3283961"/>
            <a:ext cx="3637355" cy="3492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7B89171-931D-A04C-96A1-D72A97E89831}"/>
              </a:ext>
            </a:extLst>
          </p:cNvPr>
          <p:cNvSpPr txBox="1"/>
          <p:nvPr/>
        </p:nvSpPr>
        <p:spPr>
          <a:xfrm>
            <a:off x="4643117" y="2188803"/>
            <a:ext cx="7002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Using far side-bands we define calibrations and selection criteria </a:t>
            </a:r>
          </a:p>
          <a:p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205-212MeV and 402 MeV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29F5DD-0976-0990-B057-998147F58C58}"/>
              </a:ext>
            </a:extLst>
          </p:cNvPr>
          <p:cNvSpPr txBox="1"/>
          <p:nvPr/>
        </p:nvSpPr>
        <p:spPr>
          <a:xfrm>
            <a:off x="4643117" y="3106269"/>
            <a:ext cx="5672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Using near side-bands we perform fine tuning on 2Cl </a:t>
            </a:r>
            <a:r>
              <a:rPr lang="en-US" dirty="0" err="1">
                <a:solidFill>
                  <a:schemeClr val="accent6"/>
                </a:solidFill>
              </a:rPr>
              <a:t>evts</a:t>
            </a:r>
            <a:r>
              <a:rPr lang="en-US" dirty="0">
                <a:solidFill>
                  <a:schemeClr val="accent6"/>
                </a:solidFill>
              </a:rPr>
              <a:t>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4447386-3941-5AF8-7C13-D93432AFC39F}"/>
              </a:ext>
            </a:extLst>
          </p:cNvPr>
          <p:cNvGrpSpPr>
            <a:grpSpLocks noChangeAspect="1"/>
          </p:cNvGrpSpPr>
          <p:nvPr/>
        </p:nvGrpSpPr>
        <p:grpSpPr>
          <a:xfrm>
            <a:off x="5548956" y="3845984"/>
            <a:ext cx="6480000" cy="2238936"/>
            <a:chOff x="4165825" y="4118486"/>
            <a:chExt cx="7928789" cy="2739514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1D253A50-92CA-05CD-0814-F56331ABE02D}"/>
                </a:ext>
              </a:extLst>
            </p:cNvPr>
            <p:cNvGrpSpPr/>
            <p:nvPr/>
          </p:nvGrpSpPr>
          <p:grpSpPr>
            <a:xfrm>
              <a:off x="4304323" y="4193178"/>
              <a:ext cx="7772400" cy="2664822"/>
              <a:chOff x="2209800" y="2096589"/>
              <a:chExt cx="7772400" cy="266482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7D11BC24-CE9D-C394-DDA0-77739DBDD4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09800" y="2096589"/>
                <a:ext cx="7772400" cy="2664822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01F8BE2-0C0F-CA0E-2591-246CCC990E64}"/>
                      </a:ext>
                    </a:extLst>
                  </p:cNvPr>
                  <p:cNvSpPr txBox="1"/>
                  <p:nvPr/>
                </p:nvSpPr>
                <p:spPr>
                  <a:xfrm>
                    <a:off x="8815753" y="3024553"/>
                    <a:ext cx="956736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=1.4 </m:t>
                          </m:r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𝑛𝑠</m:t>
                          </m:r>
                        </m:oMath>
                      </m:oMathPara>
                    </a14:m>
                    <a:endParaRPr lang="en-US" sz="1200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201F8BE2-0C0F-CA0E-2591-246CCC990E6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15753" y="3024553"/>
                    <a:ext cx="956736" cy="27699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r="-9524" b="-3333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3DE819C-05F5-59C2-F21A-D1ABC8DC8318}"/>
                </a:ext>
              </a:extLst>
            </p:cNvPr>
            <p:cNvSpPr txBox="1"/>
            <p:nvPr/>
          </p:nvSpPr>
          <p:spPr>
            <a:xfrm>
              <a:off x="6877538" y="6502859"/>
              <a:ext cx="9012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sz="12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clus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[MeV]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301720-8094-1ED9-5DBC-DD8F66495C31}"/>
                </a:ext>
              </a:extLst>
            </p:cNvPr>
            <p:cNvSpPr txBox="1"/>
            <p:nvPr/>
          </p:nvSpPr>
          <p:spPr>
            <a:xfrm rot="16200000">
              <a:off x="3844904" y="4439407"/>
              <a:ext cx="9188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12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clus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[</a:t>
              </a:r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mrad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]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9F22E2D-6D22-94D2-0367-BA88687927B5}"/>
                </a:ext>
              </a:extLst>
            </p:cNvPr>
            <p:cNvSpPr txBox="1"/>
            <p:nvPr/>
          </p:nvSpPr>
          <p:spPr>
            <a:xfrm>
              <a:off x="11324851" y="6516775"/>
              <a:ext cx="76976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Δt</a:t>
              </a:r>
              <a:r>
                <a:rPr lang="en-US" sz="1200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clus</a:t>
              </a:r>
              <a:r>
                <a: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[ns]</a:t>
              </a:r>
            </a:p>
          </p:txBody>
        </p:sp>
      </p:grpSp>
      <p:pic>
        <p:nvPicPr>
          <p:cNvPr id="22" name="Immagine 299">
            <a:extLst>
              <a:ext uri="{FF2B5EF4-FFF2-40B4-BE49-F238E27FC236}">
                <a16:creationId xmlns:a16="http://schemas.microsoft.com/office/drawing/2014/main" id="{8D0739F0-CA97-CFD9-BDB4-74CEDF0883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96" b="37870"/>
          <a:stretch/>
        </p:blipFill>
        <p:spPr>
          <a:xfrm>
            <a:off x="2744280" y="4510290"/>
            <a:ext cx="2703077" cy="1943444"/>
          </a:xfrm>
          <a:prstGeom prst="rect">
            <a:avLst/>
          </a:prstGeom>
          <a:ln>
            <a:noFill/>
          </a:ln>
        </p:spPr>
      </p:pic>
      <p:pic>
        <p:nvPicPr>
          <p:cNvPr id="24" name="Immagine 298">
            <a:extLst>
              <a:ext uri="{FF2B5EF4-FFF2-40B4-BE49-F238E27FC236}">
                <a16:creationId xmlns:a16="http://schemas.microsoft.com/office/drawing/2014/main" id="{20779452-789C-1D78-D5F7-899745D3139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34753"/>
          <a:stretch/>
        </p:blipFill>
        <p:spPr>
          <a:xfrm>
            <a:off x="113604" y="4300366"/>
            <a:ext cx="2755646" cy="2128602"/>
          </a:xfrm>
          <a:prstGeom prst="rect">
            <a:avLst/>
          </a:prstGeom>
          <a:ln>
            <a:noFill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DB54191-4119-B6E2-D0D2-0E9F34620E46}"/>
              </a:ext>
            </a:extLst>
          </p:cNvPr>
          <p:cNvSpPr txBox="1"/>
          <p:nvPr/>
        </p:nvSpPr>
        <p:spPr>
          <a:xfrm>
            <a:off x="420084" y="4202512"/>
            <a:ext cx="511915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Over resonance 402 MeV                Below resonance 205 – 212 MeV </a:t>
            </a:r>
          </a:p>
        </p:txBody>
      </p:sp>
    </p:spTree>
    <p:extLst>
      <p:ext uri="{BB962C8B-B14F-4D97-AF65-F5344CB8AC3E}">
        <p14:creationId xmlns:p14="http://schemas.microsoft.com/office/powerpoint/2010/main" val="37414335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6608ABD-1C8A-7530-377E-ED4720F4B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Updated sensitivity estimates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7E12E-5949-80F0-A269-9FDD62047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314B-609D-8047-928D-004D7D76471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AEB62F-EF3D-D4B7-352F-54300DEC505F}"/>
              </a:ext>
            </a:extLst>
          </p:cNvPr>
          <p:cNvSpPr txBox="1"/>
          <p:nvPr/>
        </p:nvSpPr>
        <p:spPr>
          <a:xfrm>
            <a:off x="4062730" y="1972783"/>
            <a:ext cx="75351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Considering  the actual number of POT/energy point from Run III (real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 measured beam energy spread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σ</a:t>
            </a:r>
            <a:r>
              <a:rPr lang="en-US" baseline="-25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/E=0.3% (real data)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Estimating of the total background and acceptance (MC)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Considering the electron motion in the diamond target (theory work)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E74D61-555D-FB06-32A8-9A6CD97FA093}"/>
              </a:ext>
            </a:extLst>
          </p:cNvPr>
          <p:cNvSpPr txBox="1"/>
          <p:nvPr/>
        </p:nvSpPr>
        <p:spPr>
          <a:xfrm>
            <a:off x="211578" y="5934687"/>
            <a:ext cx="11502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plot shows a certain loss in sensitivity due to the effect of electron motion in the target. This occurs because the signal is distributed over a broader number of energy bins.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89E61F6-9C41-8521-46FE-A2395E606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863" y="3534818"/>
            <a:ext cx="3960000" cy="2015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F8D52E-BBA8-9184-3A0F-61401E5CC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5365" y="3546026"/>
            <a:ext cx="3960000" cy="209625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7FF11891-A5A8-7160-EAE4-E59B2F74D57B}"/>
              </a:ext>
            </a:extLst>
          </p:cNvPr>
          <p:cNvGrpSpPr/>
          <p:nvPr/>
        </p:nvGrpSpPr>
        <p:grpSpPr>
          <a:xfrm>
            <a:off x="78813" y="2182994"/>
            <a:ext cx="3960000" cy="3085831"/>
            <a:chOff x="161943" y="2182994"/>
            <a:chExt cx="3960000" cy="308583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E44851A-49AC-6000-2CDE-BB6D5AE22AFB}"/>
                </a:ext>
              </a:extLst>
            </p:cNvPr>
            <p:cNvGrpSpPr/>
            <p:nvPr/>
          </p:nvGrpSpPr>
          <p:grpSpPr>
            <a:xfrm>
              <a:off x="161943" y="2182994"/>
              <a:ext cx="3960000" cy="2970000"/>
              <a:chOff x="161943" y="2103312"/>
              <a:chExt cx="3960000" cy="297000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EA9F156-6FEA-BBAB-1B1C-D0EDE6E3B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1943" y="2103312"/>
                <a:ext cx="3960000" cy="2970000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19AF0F-E01B-6945-0E47-61CECB117D8C}"/>
                  </a:ext>
                </a:extLst>
              </p:cNvPr>
              <p:cNvSpPr txBox="1"/>
              <p:nvPr/>
            </p:nvSpPr>
            <p:spPr>
              <a:xfrm>
                <a:off x="2497400" y="2599106"/>
                <a:ext cx="1263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chemeClr val="accent2"/>
                    </a:solidFill>
                  </a:rPr>
                  <a:t>σ</a:t>
                </a:r>
                <a:r>
                  <a:rPr lang="en-US" baseline="-25000" dirty="0" err="1">
                    <a:solidFill>
                      <a:schemeClr val="accent2"/>
                    </a:solidFill>
                  </a:rPr>
                  <a:t>E</a:t>
                </a:r>
                <a:r>
                  <a:rPr lang="en-US" dirty="0">
                    <a:solidFill>
                      <a:schemeClr val="accent2"/>
                    </a:solidFill>
                  </a:rPr>
                  <a:t>/E = 0.3%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A2584BE-42A3-DFBB-E6BE-B22385C4697F}"/>
                </a:ext>
              </a:extLst>
            </p:cNvPr>
            <p:cNvSpPr txBox="1"/>
            <p:nvPr/>
          </p:nvSpPr>
          <p:spPr>
            <a:xfrm>
              <a:off x="502430" y="4991826"/>
              <a:ext cx="19949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accent1"/>
                  </a:solidFill>
                </a:rPr>
                <a:t>Courtesy G. </a:t>
              </a:r>
              <a:r>
                <a:rPr lang="en-US" sz="1200" dirty="0" err="1">
                  <a:solidFill>
                    <a:schemeClr val="accent1"/>
                  </a:solidFill>
                </a:rPr>
                <a:t>Grilli</a:t>
              </a:r>
              <a:r>
                <a:rPr lang="en-US" sz="1200" dirty="0">
                  <a:solidFill>
                    <a:schemeClr val="accent1"/>
                  </a:solidFill>
                </a:rPr>
                <a:t> da Cortona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41641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54D563-EEC5-ABA0-AC8D-B4D8C7C20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photon prospects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5CFFF9-A92D-167D-1C98-756869BFE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314B-609D-8047-928D-004D7D764717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0A004D-EBE0-16DC-551F-57F0DC09B7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939" y="3026292"/>
            <a:ext cx="3997391" cy="3578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C99241-16B2-4D3D-E84D-A8A83B28E09F}"/>
              </a:ext>
            </a:extLst>
          </p:cNvPr>
          <p:cNvSpPr txBox="1"/>
          <p:nvPr/>
        </p:nvSpPr>
        <p:spPr>
          <a:xfrm>
            <a:off x="8457708" y="6514547"/>
            <a:ext cx="334043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 u="sng" dirty="0">
                <a:solidFill>
                  <a:srgbClr val="0000FF"/>
                </a:solidFill>
                <a:effectLst/>
              </a:rPr>
              <a:t>Arias-Aragon et al. arXiv:2403.15387v1  </a:t>
            </a:r>
            <a:endParaRPr lang="en-US" sz="1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BF8428-52FF-11FA-D34B-59336E7FB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06" y="1810657"/>
            <a:ext cx="4334687" cy="35333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4BBFB4-93EA-0E2E-192E-26F4AAFB2CBE}"/>
              </a:ext>
            </a:extLst>
          </p:cNvPr>
          <p:cNvSpPr txBox="1"/>
          <p:nvPr/>
        </p:nvSpPr>
        <p:spPr>
          <a:xfrm>
            <a:off x="4304863" y="2096418"/>
            <a:ext cx="7048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PADME exclusion limit will provide also the best constraint on general Dark Photon visible decays scenario in the 17 MeV region.</a:t>
            </a:r>
          </a:p>
          <a:p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937561-E4CC-9DB9-72C5-5729E6553EC2}"/>
              </a:ext>
            </a:extLst>
          </p:cNvPr>
          <p:cNvSpPr txBox="1"/>
          <p:nvPr/>
        </p:nvSpPr>
        <p:spPr>
          <a:xfrm>
            <a:off x="573278" y="5817991"/>
            <a:ext cx="74631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are also prospects achievable with a positron beam with E = 288 MeV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impinging on a 5 cm-thick tungsten target, assuming a total of 10</a:t>
            </a:r>
            <a:r>
              <a:rPr lang="en-US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18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 the background-free limit.</a:t>
            </a:r>
          </a:p>
        </p:txBody>
      </p:sp>
    </p:spTree>
    <p:extLst>
      <p:ext uri="{BB962C8B-B14F-4D97-AF65-F5344CB8AC3E}">
        <p14:creationId xmlns:p14="http://schemas.microsoft.com/office/powerpoint/2010/main" val="402983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949C-3171-4A12-3FB6-E6C7025A7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8C38F-84F8-1B06-C59F-4C0EE74B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314B-609D-8047-928D-004D7D764717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FDF38C2-282A-408B-5C30-393E9EA15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031" y="3465512"/>
            <a:ext cx="2689173" cy="3029801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502CC10F-C543-BA9C-D5B3-1987D536C716}"/>
              </a:ext>
            </a:extLst>
          </p:cNvPr>
          <p:cNvSpPr txBox="1">
            <a:spLocks/>
          </p:cNvSpPr>
          <p:nvPr/>
        </p:nvSpPr>
        <p:spPr>
          <a:xfrm>
            <a:off x="754379" y="2052394"/>
            <a:ext cx="8903971" cy="3265727"/>
          </a:xfrm>
          <a:prstGeom prst="rect">
            <a:avLst/>
          </a:prstGeom>
          <a:solidFill>
            <a:srgbClr val="F8F7F3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GB" sz="2000" dirty="0">
                <a:solidFill>
                  <a:schemeClr val="accent5"/>
                </a:solidFill>
              </a:rPr>
              <a:t>The PADME experiment searches for signals of dark matter in positron annihilations:</a:t>
            </a:r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en-GB" sz="2000" dirty="0">
              <a:solidFill>
                <a:schemeClr val="accent5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GB" sz="2000" dirty="0">
                <a:solidFill>
                  <a:schemeClr val="accent5"/>
                </a:solidFill>
              </a:rPr>
              <a:t>PADME is the first experiment to study the reaction </a:t>
            </a:r>
            <a:r>
              <a:rPr lang="en-GB" sz="2000" i="1" dirty="0" err="1">
                <a:solidFill>
                  <a:schemeClr val="accent5"/>
                </a:solidFill>
              </a:rPr>
              <a:t>e</a:t>
            </a:r>
            <a:r>
              <a:rPr lang="en-GB" sz="2000" i="1" baseline="30000" dirty="0" err="1">
                <a:solidFill>
                  <a:schemeClr val="accent5"/>
                </a:solidFill>
              </a:rPr>
              <a:t>+</a:t>
            </a:r>
            <a:r>
              <a:rPr lang="en-GB" sz="2000" i="1" dirty="0" err="1">
                <a:solidFill>
                  <a:schemeClr val="accent5"/>
                </a:solidFill>
              </a:rPr>
              <a:t>e</a:t>
            </a:r>
            <a:r>
              <a:rPr lang="en-GB" sz="2000" i="1" baseline="30000" dirty="0">
                <a:solidFill>
                  <a:schemeClr val="accent5"/>
                </a:solidFill>
                <a:latin typeface="Symbol" charset="2"/>
                <a:ea typeface="Symbol" charset="2"/>
                <a:cs typeface="Symbol" charset="2"/>
              </a:rPr>
              <a:t>-</a:t>
            </a:r>
            <a:r>
              <a:rPr lang="en-GB" sz="2000" i="1" dirty="0">
                <a:solidFill>
                  <a:schemeClr val="accent5"/>
                </a:solidFill>
              </a:rPr>
              <a:t> </a:t>
            </a:r>
            <a:r>
              <a:rPr lang="en-GB" sz="1600" i="1" dirty="0">
                <a:solidFill>
                  <a:srgbClr val="00B0F0"/>
                </a:solidFill>
              </a:rPr>
              <a:t>→</a:t>
            </a:r>
            <a:r>
              <a:rPr lang="en-GB" sz="2000" i="1" dirty="0">
                <a:solidFill>
                  <a:schemeClr val="accent5"/>
                </a:solidFill>
              </a:rPr>
              <a:t> </a:t>
            </a:r>
            <a:r>
              <a:rPr lang="en-GB" sz="2000" i="1" dirty="0">
                <a:solidFill>
                  <a:schemeClr val="accent5"/>
                </a:solidFill>
                <a:latin typeface="Symbol" charset="2"/>
                <a:ea typeface="Symbol" charset="2"/>
                <a:cs typeface="Symbol" charset="2"/>
              </a:rPr>
              <a:t>g </a:t>
            </a:r>
            <a:r>
              <a:rPr lang="en-GB" sz="2000" i="1" dirty="0">
                <a:solidFill>
                  <a:schemeClr val="accent5"/>
                </a:solidFill>
              </a:rPr>
              <a:t>A’ </a:t>
            </a:r>
            <a:r>
              <a:rPr lang="en-GB" sz="2000" dirty="0">
                <a:solidFill>
                  <a:schemeClr val="accent5"/>
                </a:solidFill>
                <a:ea typeface="Symbol" charset="2"/>
                <a:cs typeface="Symbol" charset="2"/>
              </a:rPr>
              <a:t>with a model independent approach;</a:t>
            </a:r>
          </a:p>
          <a:p>
            <a:pPr marL="742950" lvl="1" indent="-285750">
              <a:buFont typeface="Wingdings" charset="2"/>
              <a:buChar char="§"/>
            </a:pPr>
            <a:r>
              <a:rPr lang="en-GB" sz="2000" dirty="0">
                <a:solidFill>
                  <a:schemeClr val="accent5"/>
                </a:solidFill>
              </a:rPr>
              <a:t>Three data takings: analysis is ongoing;</a:t>
            </a:r>
            <a:endParaRPr lang="en-GB" sz="2000" dirty="0">
              <a:solidFill>
                <a:schemeClr val="accent5"/>
              </a:solidFill>
              <a:ea typeface="Symbol" charset="2"/>
              <a:cs typeface="Symbol" charset="2"/>
            </a:endParaRPr>
          </a:p>
          <a:p>
            <a:pPr marL="742950" lvl="1" indent="-285750">
              <a:buFont typeface="Wingdings" charset="2"/>
              <a:buChar char="§"/>
            </a:pPr>
            <a:r>
              <a:rPr lang="en-GB" sz="2000" dirty="0">
                <a:solidFill>
                  <a:schemeClr val="accent5"/>
                </a:solidFill>
                <a:ea typeface="Symbol" charset="2"/>
                <a:cs typeface="Symbol" charset="2"/>
              </a:rPr>
              <a:t>Many physics items can be explored:</a:t>
            </a:r>
          </a:p>
          <a:p>
            <a:pPr marL="1142629" lvl="2" indent="-285750">
              <a:buFont typeface="Wingdings" charset="2"/>
              <a:buChar char="§"/>
            </a:pPr>
            <a:r>
              <a:rPr lang="en-GB" sz="1600" dirty="0">
                <a:solidFill>
                  <a:schemeClr val="accent5"/>
                </a:solidFill>
              </a:rPr>
              <a:t>visible/invisible dark photons, ALPs search, Fifth force, dark Higgs, </a:t>
            </a:r>
            <a:r>
              <a:rPr lang="en-GB" sz="1600" b="1" i="1" dirty="0">
                <a:solidFill>
                  <a:schemeClr val="accent5"/>
                </a:solidFill>
              </a:rPr>
              <a:t>X17</a:t>
            </a:r>
            <a:r>
              <a:rPr lang="en-GB" sz="1600" b="1" dirty="0">
                <a:solidFill>
                  <a:schemeClr val="accent5"/>
                </a:solidFill>
              </a:rPr>
              <a:t> boson</a:t>
            </a:r>
          </a:p>
          <a:p>
            <a:pPr marL="684213" lvl="1" indent="-233363">
              <a:buFont typeface="Wingdings" charset="2"/>
              <a:buChar char="§"/>
            </a:pPr>
            <a:r>
              <a:rPr lang="en-GB" sz="2000" dirty="0">
                <a:solidFill>
                  <a:schemeClr val="accent5"/>
                </a:solidFill>
              </a:rPr>
              <a:t>Data taking will continue next year 2024.</a:t>
            </a:r>
          </a:p>
          <a:p>
            <a:pPr marL="742950" lvl="1" indent="-285750">
              <a:buFont typeface="Wingdings" charset="2"/>
              <a:buChar char="§"/>
            </a:pPr>
            <a:endParaRPr lang="en-GB" sz="2000" dirty="0">
              <a:solidFill>
                <a:schemeClr val="accent5"/>
              </a:solidFill>
            </a:endParaRPr>
          </a:p>
          <a:p>
            <a:pPr marL="742950" lvl="1" indent="-285750">
              <a:buFont typeface="Wingdings" charset="2"/>
              <a:buChar char="§"/>
            </a:pPr>
            <a:endParaRPr lang="en-GB" sz="2000" dirty="0">
              <a:solidFill>
                <a:schemeClr val="accent5"/>
              </a:solidFill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3A05DD-2B36-BAAF-30CC-B1F146FFDDFA}"/>
              </a:ext>
            </a:extLst>
          </p:cNvPr>
          <p:cNvSpPr txBox="1"/>
          <p:nvPr/>
        </p:nvSpPr>
        <p:spPr>
          <a:xfrm>
            <a:off x="5519677" y="5713025"/>
            <a:ext cx="449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is exploring the DARK SECTOR</a:t>
            </a:r>
            <a:r>
              <a:rPr lang="is-IS" dirty="0"/>
              <a:t>…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41F4FA-B5F2-33A3-8783-C3FD7A0726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0078" y="5408899"/>
            <a:ext cx="1904999" cy="62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540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909D0-09A4-5502-D497-51DECD668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Matter hypotheses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CE2B93-ACBB-31F1-545B-0AF137DAA0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164" y="2079159"/>
            <a:ext cx="5558872" cy="3666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DA3F9C-3319-0925-0DCB-4D404F80F813}"/>
              </a:ext>
            </a:extLst>
          </p:cNvPr>
          <p:cNvSpPr txBox="1"/>
          <p:nvPr/>
        </p:nvSpPr>
        <p:spPr>
          <a:xfrm>
            <a:off x="9429008" y="5866410"/>
            <a:ext cx="187904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>
                <a:solidFill>
                  <a:srgbClr val="0000FF"/>
                </a:solidFill>
              </a:rPr>
              <a:t>arXiv:1707.04591v1 [</a:t>
            </a:r>
            <a:r>
              <a:rPr lang="it-IT" sz="800" dirty="0" err="1">
                <a:solidFill>
                  <a:srgbClr val="0000FF"/>
                </a:solidFill>
              </a:rPr>
              <a:t>hep-ph</a:t>
            </a:r>
            <a:r>
              <a:rPr lang="it-IT" sz="800" dirty="0">
                <a:solidFill>
                  <a:srgbClr val="0000FF"/>
                </a:solidFill>
              </a:rPr>
              <a:t>] 14 </a:t>
            </a:r>
            <a:r>
              <a:rPr lang="it-IT" sz="800" dirty="0" err="1">
                <a:solidFill>
                  <a:srgbClr val="0000FF"/>
                </a:solidFill>
              </a:rPr>
              <a:t>Jul</a:t>
            </a:r>
            <a:r>
              <a:rPr lang="it-IT" sz="800" dirty="0">
                <a:solidFill>
                  <a:srgbClr val="0000FF"/>
                </a:solidFill>
              </a:rPr>
              <a:t> 2017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AC4E82-6CFF-D919-796E-ABF287CC0E01}"/>
              </a:ext>
            </a:extLst>
          </p:cNvPr>
          <p:cNvSpPr txBox="1"/>
          <p:nvPr/>
        </p:nvSpPr>
        <p:spPr>
          <a:xfrm>
            <a:off x="380144" y="2414828"/>
            <a:ext cx="57158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Theorized WIMPs haven’t yet shown up.</a:t>
            </a:r>
          </a:p>
          <a:p>
            <a:r>
              <a:rPr lang="en-US" dirty="0">
                <a:solidFill>
                  <a:schemeClr val="accent1"/>
                </a:solidFill>
              </a:rPr>
              <a:t>Physicists are looking for signals in region previously unexplored.</a:t>
            </a:r>
          </a:p>
          <a:p>
            <a:r>
              <a:rPr lang="en-US" dirty="0">
                <a:solidFill>
                  <a:schemeClr val="accent1"/>
                </a:solidFill>
              </a:rPr>
              <a:t>The “new” approach rather than relying on a single experiment is trying to form a net of dedicated experiments.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EC122-2E7F-3328-F0F1-8C89435E5969}"/>
              </a:ext>
            </a:extLst>
          </p:cNvPr>
          <p:cNvSpPr txBox="1"/>
          <p:nvPr/>
        </p:nvSpPr>
        <p:spPr>
          <a:xfrm>
            <a:off x="380144" y="6081854"/>
            <a:ext cx="11313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Theories postulate DM could be lighter than previously thought. It could be made of other not yet discovered particles: </a:t>
            </a:r>
            <a:r>
              <a:rPr lang="en-US" b="1" dirty="0">
                <a:solidFill>
                  <a:schemeClr val="accent1"/>
                </a:solidFill>
              </a:rPr>
              <a:t>Axions,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b="1" dirty="0">
                <a:solidFill>
                  <a:schemeClr val="accent1"/>
                </a:solidFill>
              </a:rPr>
              <a:t>ALPs</a:t>
            </a:r>
            <a:r>
              <a:rPr lang="en-US" dirty="0">
                <a:solidFill>
                  <a:schemeClr val="accent1"/>
                </a:solidFill>
              </a:rPr>
              <a:t>, </a:t>
            </a:r>
            <a:r>
              <a:rPr lang="en-US" b="1" dirty="0">
                <a:solidFill>
                  <a:schemeClr val="accent1"/>
                </a:solidFill>
              </a:rPr>
              <a:t>Dark Higgs, X17.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1A2A0B-43D1-49BF-3BCD-0571F2B64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0266-2806-FD4B-BDA0-B40673E12AB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8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077F4-85B4-3B3A-9E41-63D81034B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9811C6-FAC9-5A98-1FE8-90A597FF5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0266-2806-FD4B-BDA0-B40673E12A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7152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B10E75-EA56-35FF-E842-6D3EDFDE8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314B-609D-8047-928D-004D7D764717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11024-4EDE-7572-1DF0-C897BC425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299" y="0"/>
            <a:ext cx="10982485" cy="681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8439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EA485E-681F-EB73-5D32-4E2A52754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PADME Data Taking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E26EC27-F6B1-CCE5-209C-855D489D3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0266-2806-FD4B-BDA0-B40673E12AB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Immagine 17">
            <a:extLst>
              <a:ext uri="{FF2B5EF4-FFF2-40B4-BE49-F238E27FC236}">
                <a16:creationId xmlns:a16="http://schemas.microsoft.com/office/drawing/2014/main" id="{9789CB4B-1D8B-BC2C-DB41-0FA29E7E8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814" y="1799683"/>
            <a:ext cx="3600000" cy="2588765"/>
          </a:xfrm>
          <a:prstGeom prst="rect">
            <a:avLst/>
          </a:prstGeom>
        </p:spPr>
      </p:pic>
      <p:pic>
        <p:nvPicPr>
          <p:cNvPr id="6" name="Immagine 29">
            <a:extLst>
              <a:ext uri="{FF2B5EF4-FFF2-40B4-BE49-F238E27FC236}">
                <a16:creationId xmlns:a16="http://schemas.microsoft.com/office/drawing/2014/main" id="{1949621C-6DFE-1763-C474-4871101F99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6000" y="1798836"/>
            <a:ext cx="3600000" cy="259679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59">
                <a:extLst>
                  <a:ext uri="{FF2B5EF4-FFF2-40B4-BE49-F238E27FC236}">
                    <a16:creationId xmlns:a16="http://schemas.microsoft.com/office/drawing/2014/main" id="{66A4CFB8-06FB-85CB-89A7-A559EE60E57E}"/>
                  </a:ext>
                </a:extLst>
              </p:cNvPr>
              <p:cNvSpPr txBox="1"/>
              <p:nvPr/>
            </p:nvSpPr>
            <p:spPr>
              <a:xfrm>
                <a:off x="326091" y="4267253"/>
                <a:ext cx="8579257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Two physics runs in winter </a:t>
                </a:r>
                <a:r>
                  <a:rPr lang="en-GB" b="1" dirty="0"/>
                  <a:t>2019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and winter </a:t>
                </a:r>
                <a:r>
                  <a:rPr lang="en-GB" b="1" dirty="0"/>
                  <a:t>2020.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Similar statistics, approximately 1/2 of minimal goal (10</a:t>
                </a:r>
                <a:r>
                  <a:rPr lang="en-GB" baseline="30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13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particles-on-target). Slightly lower beam momentum in </a:t>
                </a:r>
                <a:r>
                  <a:rPr lang="en-GB" dirty="0">
                    <a:solidFill>
                      <a:srgbClr val="00B050"/>
                    </a:solidFill>
                  </a:rPr>
                  <a:t>Run II, 430 MeV/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, wrt to </a:t>
                </a:r>
                <a:r>
                  <a:rPr lang="en-GB" dirty="0">
                    <a:solidFill>
                      <a:schemeClr val="tx1"/>
                    </a:solidFill>
                  </a:rPr>
                  <a:t>Run I, 490 MeV/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pPr marL="285750" indent="-285750"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lang="en-GB" dirty="0">
                    <a:solidFill>
                      <a:srgbClr val="1200FF"/>
                    </a:solidFill>
                    <a:latin typeface="+mn-lt"/>
                  </a:rPr>
                  <a:t>Run </a:t>
                </a:r>
                <a:r>
                  <a:rPr lang="en-GB" dirty="0" err="1">
                    <a:solidFill>
                      <a:srgbClr val="1200FF"/>
                    </a:solidFill>
                    <a:latin typeface="+mn-lt"/>
                  </a:rPr>
                  <a:t>Ia</a:t>
                </a:r>
                <a:r>
                  <a:rPr lang="en-GB" dirty="0">
                    <a:solidFill>
                      <a:srgbClr val="0B1B1D"/>
                    </a:solidFill>
                    <a:latin typeface="+mn-lt"/>
                  </a:rPr>
                  <a:t>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secondary beam; </a:t>
                </a:r>
                <a:r>
                  <a:rPr lang="en-GB" dirty="0">
                    <a:solidFill>
                      <a:srgbClr val="FF0000"/>
                    </a:solidFill>
                    <a:latin typeface="+mn-lt"/>
                  </a:rPr>
                  <a:t>Run 1b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primary beam-&gt;Reduced beam-induced background</a:t>
                </a:r>
              </a:p>
              <a:p>
                <a:pPr marL="285750" indent="-285750"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lang="en-GB" dirty="0">
                    <a:solidFill>
                      <a:srgbClr val="00B050"/>
                    </a:solidFill>
                  </a:rPr>
                  <a:t>Run II </a:t>
                </a:r>
                <a:r>
                  <a:rPr lang="en-GB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wrt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Run I: </a:t>
                </a:r>
              </a:p>
              <a:p>
                <a:pPr marL="742950" lvl="1" indent="-285750"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</a:rPr>
                  <a:t>Detailed MC simulation of beamline </a:t>
                </a:r>
                <a:r>
                  <a:rPr lang="en-GB" sz="1200" i="1" dirty="0">
                    <a:effectLst/>
                    <a:latin typeface="+mn-lt"/>
                    <a:hlinkClick r:id="rId4"/>
                  </a:rPr>
                  <a:t>JHEP 09 (2022), 233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marL="742950" lvl="1" indent="-285750">
                  <a:buClr>
                    <a:schemeClr val="tx1">
                      <a:lumMod val="65000"/>
                      <a:lumOff val="35000"/>
                    </a:schemeClr>
                  </a:buClr>
                  <a:buFont typeface="Wingdings" pitchFamily="2" charset="2"/>
                  <a:buChar char="§"/>
                </a:pPr>
                <a:r>
                  <a:rPr lang="en-GB" b="1" dirty="0"/>
                  <a:t>Improved vacuum separation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between experiment and beamline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Less beam-induced background with primary wrt secondary beam 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Longer beam bunch to reduce pile-up</a:t>
                </a:r>
              </a:p>
            </p:txBody>
          </p:sp>
        </mc:Choice>
        <mc:Fallback>
          <p:sp>
            <p:nvSpPr>
              <p:cNvPr id="7" name="CasellaDiTesto 59">
                <a:extLst>
                  <a:ext uri="{FF2B5EF4-FFF2-40B4-BE49-F238E27FC236}">
                    <a16:creationId xmlns:a16="http://schemas.microsoft.com/office/drawing/2014/main" id="{66A4CFB8-06FB-85CB-89A7-A559EE60E5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91" y="4267253"/>
                <a:ext cx="8579257" cy="2585323"/>
              </a:xfrm>
              <a:prstGeom prst="rect">
                <a:avLst/>
              </a:prstGeom>
              <a:blipFill>
                <a:blip r:embed="rId5"/>
                <a:stretch>
                  <a:fillRect l="-443" t="-980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881FAA1B-66F2-CEBC-D87B-717D1415344C}"/>
              </a:ext>
            </a:extLst>
          </p:cNvPr>
          <p:cNvGrpSpPr/>
          <p:nvPr/>
        </p:nvGrpSpPr>
        <p:grpSpPr>
          <a:xfrm>
            <a:off x="8105140" y="1764853"/>
            <a:ext cx="3726046" cy="2437206"/>
            <a:chOff x="8105140" y="1269008"/>
            <a:chExt cx="3726046" cy="243720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39709B-E0BA-EBEE-5792-E451FE665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05140" y="1353704"/>
              <a:ext cx="3726046" cy="208444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2DF4A2C-1496-1E15-70E4-F9AC78BD4330}"/>
                    </a:ext>
                  </a:extLst>
                </p:cNvPr>
                <p:cNvSpPr txBox="1"/>
                <p:nvPr/>
              </p:nvSpPr>
              <p:spPr>
                <a:xfrm>
                  <a:off x="9599594" y="2449223"/>
                  <a:ext cx="22182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DAED123-C787-2E19-386D-5DF4C0180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99594" y="2449223"/>
                  <a:ext cx="2218266" cy="369332"/>
                </a:xfrm>
                <a:prstGeom prst="rect">
                  <a:avLst/>
                </a:prstGeom>
                <a:blipFill>
                  <a:blip r:embed="rId7"/>
                  <a:stretch>
                    <a:fillRect b="-10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30A624C-1CBF-5354-DFB1-8C3782EDA160}"/>
                </a:ext>
              </a:extLst>
            </p:cNvPr>
            <p:cNvSpPr txBox="1"/>
            <p:nvPr/>
          </p:nvSpPr>
          <p:spPr>
            <a:xfrm>
              <a:off x="10145863" y="1269008"/>
              <a:ext cx="1671997" cy="7386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sz="1400" dirty="0">
                  <a:solidFill>
                    <a:srgbClr val="0000FF"/>
                  </a:solidFill>
                </a:rPr>
                <a:t>RUN I 1.6×10</a:t>
              </a:r>
              <a:r>
                <a:rPr lang="it-IT" sz="1400" baseline="30000" dirty="0">
                  <a:solidFill>
                    <a:srgbClr val="0000FF"/>
                  </a:solidFill>
                </a:rPr>
                <a:t>7</a:t>
              </a:r>
              <a:r>
                <a:rPr lang="it-IT" sz="1400" dirty="0">
                  <a:solidFill>
                    <a:srgbClr val="0000FF"/>
                  </a:solidFill>
                </a:rPr>
                <a:t> </a:t>
              </a:r>
              <a:r>
                <a:rPr lang="it-IT" sz="1400" dirty="0" err="1">
                  <a:solidFill>
                    <a:srgbClr val="0000FF"/>
                  </a:solidFill>
                </a:rPr>
                <a:t>PoT</a:t>
              </a:r>
              <a:endParaRPr lang="it-IT" sz="1400" dirty="0">
                <a:solidFill>
                  <a:srgbClr val="0000FF"/>
                </a:solidFill>
              </a:endParaRPr>
            </a:p>
            <a:p>
              <a:r>
                <a:rPr lang="it-IT" sz="1400" dirty="0">
                  <a:solidFill>
                    <a:srgbClr val="FF0000"/>
                  </a:solidFill>
                </a:rPr>
                <a:t>RUN I 1.6×10</a:t>
              </a:r>
              <a:r>
                <a:rPr lang="it-IT" sz="1400" baseline="30000" dirty="0">
                  <a:solidFill>
                    <a:srgbClr val="FF0000"/>
                  </a:solidFill>
                </a:rPr>
                <a:t>10 </a:t>
              </a:r>
              <a:r>
                <a:rPr lang="it-IT" sz="1400" dirty="0" err="1">
                  <a:solidFill>
                    <a:srgbClr val="FF0000"/>
                  </a:solidFill>
                </a:rPr>
                <a:t>PoT</a:t>
              </a:r>
              <a:endParaRPr lang="it-IT" sz="1400" dirty="0">
                <a:solidFill>
                  <a:srgbClr val="FF0000"/>
                </a:solidFill>
              </a:endParaRPr>
            </a:p>
            <a:p>
              <a:r>
                <a:rPr lang="it-IT" sz="1400" dirty="0">
                  <a:solidFill>
                    <a:srgbClr val="00B050"/>
                  </a:solidFill>
                </a:rPr>
                <a:t>RUN II 1.6×10</a:t>
              </a:r>
              <a:r>
                <a:rPr lang="it-IT" sz="1400" baseline="30000" dirty="0">
                  <a:solidFill>
                    <a:srgbClr val="00B050"/>
                  </a:solidFill>
                </a:rPr>
                <a:t>10 </a:t>
              </a:r>
              <a:r>
                <a:rPr lang="it-IT" sz="1400" dirty="0" err="1">
                  <a:solidFill>
                    <a:srgbClr val="00B050"/>
                  </a:solidFill>
                </a:rPr>
                <a:t>PoT</a:t>
              </a:r>
              <a:endParaRPr lang="it-IT" sz="1400" dirty="0">
                <a:solidFill>
                  <a:srgbClr val="00B05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D3D1E9-A9FB-EF1F-98C0-4BB0D066A4EF}"/>
                </a:ext>
              </a:extLst>
            </p:cNvPr>
            <p:cNvSpPr txBox="1"/>
            <p:nvPr/>
          </p:nvSpPr>
          <p:spPr>
            <a:xfrm>
              <a:off x="10933967" y="3459993"/>
              <a:ext cx="6110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/>
                <a:t>E [MeV]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61E7FD9-A90D-1A90-5EF3-1F1CD33282F6}"/>
              </a:ext>
            </a:extLst>
          </p:cNvPr>
          <p:cNvGrpSpPr/>
          <p:nvPr/>
        </p:nvGrpSpPr>
        <p:grpSpPr>
          <a:xfrm>
            <a:off x="8905348" y="4239737"/>
            <a:ext cx="3029962" cy="2596794"/>
            <a:chOff x="3719058" y="3756032"/>
            <a:chExt cx="3398722" cy="2652711"/>
          </a:xfrm>
        </p:grpSpPr>
        <p:pic>
          <p:nvPicPr>
            <p:cNvPr id="14" name="Immagine 114">
              <a:extLst>
                <a:ext uri="{FF2B5EF4-FFF2-40B4-BE49-F238E27FC236}">
                  <a16:creationId xmlns:a16="http://schemas.microsoft.com/office/drawing/2014/main" id="{6FCE5966-2966-26E3-068E-70CFC737A3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19058" y="4015163"/>
              <a:ext cx="3398722" cy="239358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FAD1DEB-E3D7-5CB1-89DA-CF44A9450A4C}"/>
                </a:ext>
              </a:extLst>
            </p:cNvPr>
            <p:cNvSpPr txBox="1"/>
            <p:nvPr/>
          </p:nvSpPr>
          <p:spPr>
            <a:xfrm>
              <a:off x="3889751" y="3756032"/>
              <a:ext cx="30962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  <a:latin typeface="Arial Hebrew Scholar" pitchFamily="2" charset="-79"/>
                  <a:cs typeface="Arial Hebrew Scholar" pitchFamily="2" charset="-79"/>
                </a:rPr>
                <a:t>Bunch Length and Structure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3803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699DB-5F7E-FE51-F137-6CC880551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i="1" dirty="0" err="1"/>
              <a:t>e</a:t>
            </a:r>
            <a:r>
              <a:rPr lang="en-GB" i="1" baseline="30000" dirty="0" err="1"/>
              <a:t>+</a:t>
            </a:r>
            <a:r>
              <a:rPr lang="en-GB" i="1" dirty="0" err="1"/>
              <a:t>e</a:t>
            </a:r>
            <a:r>
              <a:rPr lang="en-GB" i="1" baseline="30000" dirty="0"/>
              <a:t>–</a:t>
            </a:r>
            <a:r>
              <a:rPr lang="en-GB" i="1" dirty="0"/>
              <a:t> → </a:t>
            </a:r>
            <a:r>
              <a:rPr lang="el-GR" i="1" dirty="0" err="1"/>
              <a:t>γγ</a:t>
            </a:r>
            <a:r>
              <a:rPr lang="el-GR" i="1" dirty="0"/>
              <a:t> </a:t>
            </a:r>
            <a:r>
              <a:rPr lang="en-GB" i="1" dirty="0"/>
              <a:t>cross section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0C60DA-732B-DC7C-0CA2-47335A649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0266-2806-FD4B-BDA0-B40673E12AB8}" type="slidenum">
              <a:rPr lang="en-US" smtClean="0"/>
              <a:pPr/>
              <a:t>23</a:t>
            </a:fld>
            <a:endParaRPr lang="en-US" dirty="0"/>
          </a:p>
        </p:txBody>
      </p:sp>
      <p:grpSp>
        <p:nvGrpSpPr>
          <p:cNvPr id="4" name="object 3">
            <a:extLst>
              <a:ext uri="{FF2B5EF4-FFF2-40B4-BE49-F238E27FC236}">
                <a16:creationId xmlns:a16="http://schemas.microsoft.com/office/drawing/2014/main" id="{12DC37A8-DF2A-40C3-CBC7-5CC6B696F88C}"/>
              </a:ext>
            </a:extLst>
          </p:cNvPr>
          <p:cNvGrpSpPr/>
          <p:nvPr/>
        </p:nvGrpSpPr>
        <p:grpSpPr>
          <a:xfrm>
            <a:off x="145733" y="3704473"/>
            <a:ext cx="5313523" cy="3142588"/>
            <a:chOff x="540004" y="557638"/>
            <a:chExt cx="7384415" cy="3932554"/>
          </a:xfrm>
        </p:grpSpPr>
        <p:pic>
          <p:nvPicPr>
            <p:cNvPr id="5" name="object 4">
              <a:extLst>
                <a:ext uri="{FF2B5EF4-FFF2-40B4-BE49-F238E27FC236}">
                  <a16:creationId xmlns:a16="http://schemas.microsoft.com/office/drawing/2014/main" id="{CC3DE492-321C-4123-09A9-24AA0BD9C212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701597" y="1531384"/>
              <a:ext cx="4222423" cy="2844929"/>
            </a:xfrm>
            <a:prstGeom prst="rect">
              <a:avLst/>
            </a:prstGeom>
          </p:spPr>
        </p:pic>
        <p:pic>
          <p:nvPicPr>
            <p:cNvPr id="6" name="object 5">
              <a:extLst>
                <a:ext uri="{FF2B5EF4-FFF2-40B4-BE49-F238E27FC236}">
                  <a16:creationId xmlns:a16="http://schemas.microsoft.com/office/drawing/2014/main" id="{63BCE228-3A30-DCB4-A904-46B1AF6F573F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79995" y="557638"/>
              <a:ext cx="2064422" cy="1960303"/>
            </a:xfrm>
            <a:prstGeom prst="rect">
              <a:avLst/>
            </a:prstGeom>
          </p:spPr>
        </p:pic>
        <p:pic>
          <p:nvPicPr>
            <p:cNvPr id="7" name="object 6">
              <a:extLst>
                <a:ext uri="{FF2B5EF4-FFF2-40B4-BE49-F238E27FC236}">
                  <a16:creationId xmlns:a16="http://schemas.microsoft.com/office/drawing/2014/main" id="{264C0C4F-8DA0-E166-8541-303159AAEFA6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0004" y="2555653"/>
              <a:ext cx="3133458" cy="1933917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ject 9">
                <a:extLst>
                  <a:ext uri="{FF2B5EF4-FFF2-40B4-BE49-F238E27FC236}">
                    <a16:creationId xmlns:a16="http://schemas.microsoft.com/office/drawing/2014/main" id="{A6AD1B8E-27E0-C1ED-08EF-39300C024D3A}"/>
                  </a:ext>
                </a:extLst>
              </p:cNvPr>
              <p:cNvSpPr txBox="1"/>
              <p:nvPr/>
            </p:nvSpPr>
            <p:spPr>
              <a:xfrm>
                <a:off x="245237" y="1977881"/>
                <a:ext cx="5949823" cy="1723549"/>
              </a:xfrm>
              <a:prstGeom prst="rect">
                <a:avLst/>
              </a:prstGeom>
              <a:noFill/>
            </p:spPr>
            <p:txBody>
              <a:bodyPr vert="horz" wrap="square" lIns="0" tIns="40005" rIns="0" bIns="0" rtlCol="0">
                <a:spAutoFit/>
              </a:bodyPr>
              <a:lstStyle/>
              <a:p>
                <a:pPr marL="298450" marR="560705" indent="-285750">
                  <a:lnSpc>
                    <a:spcPts val="2230"/>
                  </a:lnSpc>
                  <a:spcBef>
                    <a:spcPts val="315"/>
                  </a:spcBef>
                  <a:buFont typeface="Wingdings" pitchFamily="2" charset="2"/>
                  <a:buChar char="§"/>
                </a:pP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Below</a:t>
                </a:r>
                <a:r>
                  <a:rPr lang="en-GB" spc="-1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0.6 GeV</a:t>
                </a:r>
                <a:r>
                  <a:rPr lang="en-GB" spc="-1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known</a:t>
                </a:r>
                <a:r>
                  <a:rPr lang="en-GB" spc="-1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only with </a:t>
                </a:r>
                <a:r>
                  <a:rPr lang="en-GB" spc="-2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20% </a:t>
                </a:r>
                <a:r>
                  <a:rPr lang="en-GB" spc="-1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accuracy.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endParaRPr>
              </a:p>
              <a:p>
                <a:pPr marL="298450" marR="5080" indent="-285750">
                  <a:lnSpc>
                    <a:spcPts val="2230"/>
                  </a:lnSpc>
                  <a:spcBef>
                    <a:spcPts val="10"/>
                  </a:spcBef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lang="en-GB" dirty="0">
                    <a:solidFill>
                      <a:srgbClr val="4BACC6"/>
                    </a:solidFill>
                    <a:cs typeface="Arial"/>
                  </a:rPr>
                  <a:t>Can</a:t>
                </a:r>
                <a:r>
                  <a:rPr lang="en-GB" spc="-10" dirty="0">
                    <a:solidFill>
                      <a:srgbClr val="4BACC6"/>
                    </a:solidFill>
                    <a:cs typeface="Arial"/>
                  </a:rPr>
                  <a:t> </a:t>
                </a:r>
                <a:r>
                  <a:rPr lang="en-GB" dirty="0">
                    <a:solidFill>
                      <a:srgbClr val="4BACC6"/>
                    </a:solidFill>
                    <a:cs typeface="Arial"/>
                  </a:rPr>
                  <a:t>be sensitive to sub-GeV</a:t>
                </a:r>
                <a:r>
                  <a:rPr lang="en-GB" spc="-10" dirty="0">
                    <a:solidFill>
                      <a:srgbClr val="4BACC6"/>
                    </a:solidFill>
                    <a:cs typeface="Arial"/>
                  </a:rPr>
                  <a:t> </a:t>
                </a:r>
                <a:r>
                  <a:rPr lang="en-GB" dirty="0">
                    <a:solidFill>
                      <a:srgbClr val="4BACC6"/>
                    </a:solidFill>
                    <a:cs typeface="Arial"/>
                  </a:rPr>
                  <a:t>new</a:t>
                </a:r>
                <a:r>
                  <a:rPr lang="en-GB" spc="5" dirty="0">
                    <a:solidFill>
                      <a:srgbClr val="4BACC6"/>
                    </a:solidFill>
                    <a:cs typeface="Arial"/>
                  </a:rPr>
                  <a:t> </a:t>
                </a:r>
                <a:r>
                  <a:rPr lang="en-GB" spc="-10" dirty="0">
                    <a:solidFill>
                      <a:srgbClr val="4BACC6"/>
                    </a:solidFill>
                    <a:cs typeface="Arial"/>
                  </a:rPr>
                  <a:t>physics since available measurement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i="1" spc="-10" smtClean="0">
                            <a:solidFill>
                              <a:srgbClr val="4BACC6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lang="ar-AE" b="0" i="1" spc="-10" smtClean="0">
                            <a:solidFill>
                              <a:srgbClr val="4BACC6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𝑒</m:t>
                        </m:r>
                      </m:e>
                      <m:sup>
                        <m:r>
                          <a:rPr lang="ar-AE" b="0" i="1" spc="-10" smtClean="0">
                            <a:solidFill>
                              <a:srgbClr val="4BACC6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ar-AE" i="1" spc="-10" smtClean="0">
                            <a:solidFill>
                              <a:srgbClr val="4BACC6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</m:ctrlPr>
                      </m:sSupPr>
                      <m:e>
                        <m:r>
                          <a:rPr lang="ar-AE" b="0" i="1" spc="-10" smtClean="0">
                            <a:solidFill>
                              <a:srgbClr val="4BACC6"/>
                            </a:solidFill>
                            <a:latin typeface="Cambria Math" panose="02040503050406030204" pitchFamily="18" charset="0"/>
                            <a:cs typeface="Arial"/>
                          </a:rPr>
                          <m:t>𝑒</m:t>
                        </m:r>
                      </m:e>
                      <m:sup>
                        <m:r>
                          <a:rPr lang="ar-AE" i="1" spc="-10" smtClean="0">
                            <a:solidFill>
                              <a:srgbClr val="4BACC6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/>
                          </a:rPr>
                          <m:t>−</m:t>
                        </m:r>
                      </m:sup>
                    </m:sSup>
                    <m:r>
                      <a:rPr lang="ar-AE" i="1" spc="-10" smtClean="0">
                        <a:solidFill>
                          <a:srgbClr val="4BACC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→</m:t>
                    </m:r>
                    <m:r>
                      <a:rPr lang="ar-AE" b="0" i="1" spc="-10" smtClean="0">
                        <a:solidFill>
                          <a:srgbClr val="4BACC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𝑛𝑜𝑛</m:t>
                    </m:r>
                    <m:r>
                      <a:rPr lang="ar-AE" b="0" i="1" spc="-10" smtClean="0">
                        <a:solidFill>
                          <a:srgbClr val="4BACC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−</m:t>
                    </m:r>
                    <m:r>
                      <a:rPr lang="ar-AE" b="0" i="1" spc="-10" smtClean="0">
                        <a:solidFill>
                          <a:srgbClr val="4BACC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𝑐h𝑎𝑟𝑔𝑒𝑑</m:t>
                    </m:r>
                    <m:r>
                      <a:rPr lang="ar-AE" b="0" i="1" spc="-10" smtClean="0">
                        <a:solidFill>
                          <a:srgbClr val="4BACC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 </m:t>
                    </m:r>
                    <m:r>
                      <a:rPr lang="ar-AE" b="0" i="1" spc="-10" smtClean="0">
                        <a:solidFill>
                          <a:srgbClr val="4BACC6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</a:rPr>
                      <m:t>𝑝𝑎𝑟𝑡𝑖𝑐𝑙𝑒𝑠</m:t>
                    </m:r>
                  </m:oMath>
                </a14:m>
                <a:r>
                  <a:rPr lang="en-US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.</a:t>
                </a:r>
                <a:endParaRPr lang="ar-AE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endParaRPr>
              </a:p>
              <a:p>
                <a:pPr marL="298450" indent="-285750">
                  <a:lnSpc>
                    <a:spcPts val="2100"/>
                  </a:lnSpc>
                  <a:buFont typeface="Wingdings" pitchFamily="2" charset="2"/>
                  <a:buChar char="§"/>
                </a:pP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Used 10%</a:t>
                </a:r>
                <a:r>
                  <a:rPr lang="en-GB" spc="-1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of</a:t>
                </a:r>
                <a:r>
                  <a:rPr lang="en-GB" spc="-1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Run II </a:t>
                </a:r>
                <a:r>
                  <a:rPr lang="en-GB" spc="-1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sample.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endParaRPr>
              </a:p>
              <a:p>
                <a:pPr marL="298450" marR="315595" indent="-285750">
                  <a:lnSpc>
                    <a:spcPts val="2230"/>
                  </a:lnSpc>
                  <a:spcBef>
                    <a:spcPts val="135"/>
                  </a:spcBef>
                  <a:buFont typeface="Wingdings" pitchFamily="2" charset="2"/>
                  <a:buChar char="§"/>
                </a:pPr>
                <a:r>
                  <a:rPr lang="en-GB" spc="-6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Tag-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and-probe</a:t>
                </a:r>
                <a:r>
                  <a:rPr lang="en-GB" spc="1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method</a:t>
                </a:r>
                <a:r>
                  <a:rPr lang="en-GB" spc="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on</a:t>
                </a:r>
                <a:r>
                  <a:rPr lang="en-GB" spc="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two</a:t>
                </a:r>
                <a:r>
                  <a:rPr lang="en-GB" spc="1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back-</a:t>
                </a:r>
                <a:r>
                  <a:rPr lang="en-GB" spc="-2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to-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back</a:t>
                </a:r>
                <a:r>
                  <a:rPr lang="en-GB" spc="-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 </a:t>
                </a:r>
                <a:r>
                  <a:rPr lang="en-GB" spc="-1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clusters e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xploiting</a:t>
                </a:r>
                <a:r>
                  <a:rPr lang="en-GB" spc="-15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 </a:t>
                </a:r>
                <a:r>
                  <a:rPr lang="en-GB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energy-angle</a:t>
                </a:r>
                <a:r>
                  <a:rPr lang="en-GB" spc="-1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Arial"/>
                  </a:rPr>
                  <a:t> correlation. </a:t>
                </a:r>
                <a:endParaRPr lang="en-GB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Arial"/>
                </a:endParaRPr>
              </a:p>
            </p:txBody>
          </p:sp>
        </mc:Choice>
        <mc:Fallback xmlns="">
          <p:sp>
            <p:nvSpPr>
              <p:cNvPr id="9" name="object 9">
                <a:extLst>
                  <a:ext uri="{FF2B5EF4-FFF2-40B4-BE49-F238E27FC236}">
                    <a16:creationId xmlns:a16="http://schemas.microsoft.com/office/drawing/2014/main" id="{A6AD1B8E-27E0-C1ED-08EF-39300C024D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237" y="1977881"/>
                <a:ext cx="5949823" cy="1723549"/>
              </a:xfrm>
              <a:prstGeom prst="rect">
                <a:avLst/>
              </a:prstGeom>
              <a:blipFill>
                <a:blip r:embed="rId7"/>
                <a:stretch>
                  <a:fillRect l="-1919" t="-1460" b="-72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picture containing text, screenshot, line, diagram&#10;&#10;Description automatically generated">
            <a:extLst>
              <a:ext uri="{FF2B5EF4-FFF2-40B4-BE49-F238E27FC236}">
                <a16:creationId xmlns:a16="http://schemas.microsoft.com/office/drawing/2014/main" id="{22512751-9691-EC3E-7DE0-9A3175C61E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2345" y="1378765"/>
            <a:ext cx="5278893" cy="4458614"/>
          </a:xfrm>
          <a:prstGeom prst="rect">
            <a:avLst/>
          </a:prstGeom>
        </p:spPr>
      </p:pic>
      <p:sp>
        <p:nvSpPr>
          <p:cNvPr id="12" name="CasellaDiTesto 3">
            <a:extLst>
              <a:ext uri="{FF2B5EF4-FFF2-40B4-BE49-F238E27FC236}">
                <a16:creationId xmlns:a16="http://schemas.microsoft.com/office/drawing/2014/main" id="{43AD59F9-48D4-A456-9F08-995F8F1C41E0}"/>
              </a:ext>
            </a:extLst>
          </p:cNvPr>
          <p:cNvSpPr txBox="1"/>
          <p:nvPr/>
        </p:nvSpPr>
        <p:spPr>
          <a:xfrm>
            <a:off x="8072760" y="6608652"/>
            <a:ext cx="21338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u="sng" dirty="0" err="1">
                <a:solidFill>
                  <a:srgbClr val="0000FF"/>
                </a:solidFill>
                <a:effectLst/>
              </a:rPr>
              <a:t>Phys.Lett.B</a:t>
            </a:r>
            <a:r>
              <a:rPr lang="en-GB" sz="1200" i="1" u="sng" dirty="0">
                <a:solidFill>
                  <a:srgbClr val="0000FF"/>
                </a:solidFill>
                <a:effectLst/>
              </a:rPr>
              <a:t> 663 (2008) 209-213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7FE770-671F-A953-9D93-3842B0583CD5}"/>
                  </a:ext>
                </a:extLst>
              </p:cNvPr>
              <p:cNvSpPr txBox="1"/>
              <p:nvPr/>
            </p:nvSpPr>
            <p:spPr>
              <a:xfrm>
                <a:off x="6109996" y="5874623"/>
                <a:ext cx="5519011" cy="404983"/>
              </a:xfrm>
              <a:prstGeom prst="rect">
                <a:avLst/>
              </a:prstGeom>
              <a:solidFill>
                <a:srgbClr val="FFAB7C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𝛾𝛾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=1.977±0.018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𝑠𝑡𝑎𝑡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±0.119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𝑚𝑏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17FE770-671F-A953-9D93-3842B0583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9996" y="5874623"/>
                <a:ext cx="5519011" cy="404983"/>
              </a:xfrm>
              <a:prstGeom prst="rect">
                <a:avLst/>
              </a:prstGeom>
              <a:blipFill>
                <a:blip r:embed="rId9"/>
                <a:stretch>
                  <a:fillRect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073B3F-1B70-5ECF-72A0-B2884BE89EB7}"/>
                  </a:ext>
                </a:extLst>
              </p:cNvPr>
              <p:cNvSpPr txBox="1"/>
              <p:nvPr/>
            </p:nvSpPr>
            <p:spPr>
              <a:xfrm>
                <a:off x="5586561" y="6318493"/>
                <a:ext cx="6720751" cy="370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920000"/>
                    </a:solidFill>
                    <a:ea typeface="Cambria Math" panose="02040503050406030204" pitchFamily="18" charset="0"/>
                  </a:rPr>
                  <a:t>QED@NLO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rgbClr val="92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92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92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92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92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sz="1600" b="0" i="1" smtClean="0">
                                <a:solidFill>
                                  <a:srgbClr val="92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solidFill>
                                  <a:srgbClr val="92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1600" b="0" i="1" smtClean="0">
                                <a:solidFill>
                                  <a:srgbClr val="92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lang="en-US" sz="1600" b="0" i="1" smtClean="0">
                            <a:solidFill>
                              <a:srgbClr val="92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en-US" sz="1600" b="0" i="1" smtClean="0">
                            <a:solidFill>
                              <a:srgbClr val="92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𝛾𝛾</m:t>
                        </m:r>
                        <m:d>
                          <m:dPr>
                            <m:ctrlPr>
                              <a:rPr lang="en-US" sz="1600" b="0" i="1" smtClean="0">
                                <a:solidFill>
                                  <a:srgbClr val="92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600" b="0" i="1" smtClean="0">
                                <a:solidFill>
                                  <a:srgbClr val="92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</m:d>
                      </m:e>
                    </m:d>
                    <m:r>
                      <a:rPr lang="en-US" sz="1600" b="0" i="1" smtClean="0">
                        <a:solidFill>
                          <a:srgbClr val="92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=1.9478±0.0005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92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92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𝑠𝑡𝑎𝑡</m:t>
                        </m:r>
                      </m:e>
                    </m:d>
                    <m:r>
                      <a:rPr lang="en-US" sz="1600" b="0" i="1" smtClean="0">
                        <a:solidFill>
                          <a:srgbClr val="92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±0.0020</m:t>
                    </m:r>
                    <m:d>
                      <m:dPr>
                        <m:ctrlPr>
                          <a:rPr lang="en-US" sz="1600" b="0" i="1" smtClean="0">
                            <a:solidFill>
                              <a:srgbClr val="92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rgbClr val="92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𝑠𝑦𝑠𝑡</m:t>
                        </m:r>
                      </m:e>
                    </m:d>
                    <m:r>
                      <a:rPr lang="en-US" sz="1600" b="0" i="1" smtClean="0">
                        <a:solidFill>
                          <a:srgbClr val="92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600" b="0" i="1" smtClean="0">
                        <a:solidFill>
                          <a:srgbClr val="92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𝑚𝑏</m:t>
                    </m:r>
                  </m:oMath>
                </a14:m>
                <a:endParaRPr lang="en-US" sz="1600" dirty="0">
                  <a:solidFill>
                    <a:srgbClr val="92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073B3F-1B70-5ECF-72A0-B2884BE89E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6561" y="6318493"/>
                <a:ext cx="6720751" cy="370294"/>
              </a:xfrm>
              <a:prstGeom prst="rect">
                <a:avLst/>
              </a:prstGeom>
              <a:blipFill>
                <a:blip r:embed="rId10"/>
                <a:stretch>
                  <a:fillRect l="-377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8682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06421-AE90-A7DF-7317-B77605357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LNF LINAC and beam-lines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DFD66CE-0529-3AE4-4A2E-312D46585E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112846"/>
              </p:ext>
            </p:extLst>
          </p:nvPr>
        </p:nvGraphicFramePr>
        <p:xfrm>
          <a:off x="616263" y="1993035"/>
          <a:ext cx="5645860" cy="290138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552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1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1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4521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electrons</a:t>
                      </a:r>
                      <a:endParaRPr lang="en-US" sz="1200" baseline="300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positrons</a:t>
                      </a:r>
                      <a:endParaRPr lang="en-US" sz="1200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608">
                <a:tc>
                  <a:txBody>
                    <a:bodyPr/>
                    <a:lstStyle/>
                    <a:p>
                      <a:r>
                        <a:rPr lang="en-US" sz="1200" dirty="0"/>
                        <a:t>Maximum beam</a:t>
                      </a:r>
                      <a:r>
                        <a:rPr lang="en-US" sz="1200" baseline="0" dirty="0"/>
                        <a:t> energy (</a:t>
                      </a:r>
                      <a:r>
                        <a:rPr lang="en-US" sz="1200" baseline="0" dirty="0" err="1"/>
                        <a:t>E</a:t>
                      </a:r>
                      <a:r>
                        <a:rPr lang="en-US" sz="1200" baseline="-25000" dirty="0" err="1"/>
                        <a:t>beam</a:t>
                      </a:r>
                      <a:r>
                        <a:rPr lang="en-US" sz="1200" baseline="0" dirty="0"/>
                        <a:t>)[MeV]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800 MeV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550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 MeV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608">
                <a:tc>
                  <a:txBody>
                    <a:bodyPr/>
                    <a:lstStyle/>
                    <a:p>
                      <a:r>
                        <a:rPr lang="en-US" sz="1200" dirty="0" err="1"/>
                        <a:t>Linac</a:t>
                      </a:r>
                      <a:r>
                        <a:rPr lang="en-US" sz="1200" baseline="0" dirty="0"/>
                        <a:t> energy spread [</a:t>
                      </a:r>
                      <a:r>
                        <a:rPr lang="en-US" sz="1200" baseline="0" dirty="0" err="1"/>
                        <a:t>Dp</a:t>
                      </a:r>
                      <a:r>
                        <a:rPr lang="en-US" sz="1200" baseline="0" dirty="0"/>
                        <a:t>/p]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608">
                <a:tc>
                  <a:txBody>
                    <a:bodyPr/>
                    <a:lstStyle/>
                    <a:p>
                      <a:r>
                        <a:rPr lang="en-US" sz="1200" dirty="0"/>
                        <a:t>Typical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Charge [</a:t>
                      </a:r>
                      <a:r>
                        <a:rPr lang="en-US" sz="1200" dirty="0" err="1"/>
                        <a:t>nC</a:t>
                      </a:r>
                      <a:r>
                        <a:rPr lang="en-US" sz="1200" dirty="0"/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 </a:t>
                      </a:r>
                      <a:r>
                        <a:rPr lang="en-US" sz="1200" dirty="0" err="1"/>
                        <a:t>nC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0.85 </a:t>
                      </a:r>
                      <a:r>
                        <a:rPr lang="en-US" sz="1200" dirty="0" err="1"/>
                        <a:t>nC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608">
                <a:tc>
                  <a:txBody>
                    <a:bodyPr/>
                    <a:lstStyle/>
                    <a:p>
                      <a:r>
                        <a:rPr lang="en-US" sz="1200" dirty="0"/>
                        <a:t>Bunch</a:t>
                      </a:r>
                      <a:r>
                        <a:rPr lang="en-US" sz="1200" baseline="0" dirty="0"/>
                        <a:t> length [ns]</a:t>
                      </a:r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        1.5</a:t>
                      </a:r>
                      <a:r>
                        <a:rPr lang="en-US" sz="1200" baseline="0" dirty="0"/>
                        <a:t> - 40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608">
                <a:tc>
                  <a:txBody>
                    <a:bodyPr/>
                    <a:lstStyle/>
                    <a:p>
                      <a:r>
                        <a:rPr lang="en-US" sz="1200" dirty="0" err="1"/>
                        <a:t>Linac</a:t>
                      </a:r>
                      <a:r>
                        <a:rPr lang="en-US" sz="1200" dirty="0"/>
                        <a:t> Repetition rate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1-50</a:t>
                      </a:r>
                      <a:r>
                        <a:rPr lang="en-US" sz="1200" baseline="0" dirty="0"/>
                        <a:t> Hz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1-50 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4608">
                <a:tc>
                  <a:txBody>
                    <a:bodyPr/>
                    <a:lstStyle/>
                    <a:p>
                      <a:r>
                        <a:rPr lang="en-US" sz="1200" dirty="0"/>
                        <a:t>Typical </a:t>
                      </a:r>
                      <a:r>
                        <a:rPr lang="en-US" sz="1200" dirty="0" err="1"/>
                        <a:t>emittance</a:t>
                      </a:r>
                      <a:r>
                        <a:rPr lang="en-US" sz="1200" dirty="0"/>
                        <a:t> [mm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baseline="0" dirty="0" err="1"/>
                        <a:t>mrad</a:t>
                      </a:r>
                      <a:r>
                        <a:rPr lang="en-US" sz="1200" baseline="0" dirty="0"/>
                        <a:t>]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~1.5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4608">
                <a:tc>
                  <a:txBody>
                    <a:bodyPr/>
                    <a:lstStyle/>
                    <a:p>
                      <a:r>
                        <a:rPr lang="en-US" sz="1200" dirty="0"/>
                        <a:t>Beam</a:t>
                      </a:r>
                      <a:r>
                        <a:rPr lang="en-US" sz="1200" baseline="0" dirty="0"/>
                        <a:t> spot s [mm]</a:t>
                      </a:r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&lt;1 mm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4608">
                <a:tc>
                  <a:txBody>
                    <a:bodyPr/>
                    <a:lstStyle/>
                    <a:p>
                      <a:r>
                        <a:rPr lang="en-US" sz="1200" dirty="0"/>
                        <a:t>Beam</a:t>
                      </a:r>
                      <a:r>
                        <a:rPr lang="en-US" sz="1200" baseline="0" dirty="0"/>
                        <a:t> divergence</a:t>
                      </a:r>
                      <a:endParaRPr lang="en-US" sz="1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1-1.5 </a:t>
                      </a:r>
                      <a:r>
                        <a:rPr lang="en-US" sz="1200" dirty="0" err="1"/>
                        <a:t>mrad</a:t>
                      </a:r>
                      <a:endParaRPr lang="en-US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FFF5791-D8BB-BC10-6408-3BDAAB624B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0152" y="5151291"/>
                <a:ext cx="5798554" cy="197456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rtl="0" eaLnBrk="1" fontAlgn="base" hangingPunct="1">
                  <a:spcBef>
                    <a:spcPts val="20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2" charset="0"/>
                  <a:buChar char=""/>
                  <a:defRPr sz="2000" kern="1200">
                    <a:solidFill>
                      <a:srgbClr val="595959"/>
                    </a:solidFill>
                    <a:latin typeface="+mn-lt"/>
                    <a:ea typeface="ＭＳ Ｐゴシック" charset="0"/>
                    <a:cs typeface="ＭＳ Ｐゴシック" charset="0"/>
                  </a:defRPr>
                </a:lvl1pPr>
                <a:lvl2pPr marL="685800" indent="-336550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51640B"/>
                  </a:buClr>
                  <a:buFont typeface="Wingdings 2" charset="0"/>
                  <a:buChar char=""/>
                  <a:defRPr kern="1200">
                    <a:solidFill>
                      <a:srgbClr val="595959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035050" indent="-349250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2" charset="0"/>
                  <a:buChar char=""/>
                  <a:defRPr kern="1200">
                    <a:solidFill>
                      <a:srgbClr val="595959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371600" indent="-336550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rgbClr val="51640B"/>
                  </a:buClr>
                  <a:buFont typeface="Wingdings 2" charset="0"/>
                  <a:buChar char=""/>
                  <a:defRPr kern="1200">
                    <a:solidFill>
                      <a:srgbClr val="595959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1720850" indent="-349250" algn="l" rtl="0" eaLnBrk="1" fontAlgn="base" hangingPunct="1">
                  <a:spcBef>
                    <a:spcPts val="600"/>
                  </a:spcBef>
                  <a:spcAft>
                    <a:spcPct val="0"/>
                  </a:spcAft>
                  <a:buClr>
                    <a:schemeClr val="accent1"/>
                  </a:buClr>
                  <a:buFont typeface="Wingdings 2" charset="0"/>
                  <a:buChar char=""/>
                  <a:defRPr kern="1200">
                    <a:solidFill>
                      <a:srgbClr val="595959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055813" indent="-344488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50000"/>
                    </a:schemeClr>
                  </a:buClr>
                  <a:buFont typeface="Wingdings 2" pitchFamily="18" charset="2"/>
                  <a:buChar char="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398713" indent="-344488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 2" pitchFamily="18" charset="2"/>
                  <a:buChar char="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2743200" indent="-344488" algn="l" defTabSz="914400" rtl="0" eaLnBrk="1" latinLnBrk="0" hangingPunct="1">
                  <a:spcBef>
                    <a:spcPct val="20000"/>
                  </a:spcBef>
                  <a:buClr>
                    <a:schemeClr val="accent1">
                      <a:lumMod val="50000"/>
                    </a:schemeClr>
                  </a:buClr>
                  <a:buFont typeface="Wingdings 2" pitchFamily="18" charset="2"/>
                  <a:buChar char=""/>
                  <a:defRPr lang="en-US" sz="1800" kern="1200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087688" indent="-344488" algn="l" defTabSz="914400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 2" pitchFamily="18" charset="2"/>
                  <a:buChar char=""/>
                  <a:defRPr lang="en-US" sz="1800" kern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514350" indent="-285750">
                  <a:buClr>
                    <a:schemeClr val="tx1">
                      <a:lumMod val="65000"/>
                      <a:lumOff val="35000"/>
                    </a:schemeClr>
                  </a:buClr>
                  <a:buFont typeface="Wingdings" charset="2"/>
                  <a:buChar char="§"/>
                </a:pPr>
                <a:r>
                  <a:rPr 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cs"/>
                  </a:rPr>
                  <a:t>Able to provide electrons and positrons</a:t>
                </a:r>
              </a:p>
              <a:p>
                <a:pPr lvl="1">
                  <a:buClr>
                    <a:schemeClr val="tx1">
                      <a:lumMod val="65000"/>
                      <a:lumOff val="35000"/>
                    </a:schemeClr>
                  </a:buClr>
                  <a:buFont typeface="System Font Regular"/>
                  <a:buChar char="−"/>
                </a:pP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PADME Duty cycle </a:t>
                </a:r>
                <a:r>
                  <a:rPr lang="en-US" sz="16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approx</a:t>
                </a: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50*200 ns= 10</a:t>
                </a:r>
                <a:r>
                  <a:rPr lang="en-US" sz="1600" baseline="30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-6</a:t>
                </a: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s</a:t>
                </a:r>
                <a:b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</a:br>
                <a:endParaRPr lang="en-US" sz="1600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  <a:p>
                <a:pPr lvl="1">
                  <a:buClr>
                    <a:schemeClr val="tx1">
                      <a:lumMod val="65000"/>
                      <a:lumOff val="35000"/>
                    </a:schemeClr>
                  </a:buClr>
                  <a:buFont typeface="Wingdings" charset="2"/>
                  <a:buChar char="§"/>
                </a:pPr>
                <a:r>
                  <a:rPr 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cs"/>
                  </a:rPr>
                  <a:t>The accessible M</a:t>
                </a:r>
                <a:r>
                  <a:rPr lang="en-US" sz="1800" i="1" baseline="-25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cs"/>
                  </a:rPr>
                  <a:t>A</a:t>
                </a:r>
                <a:r>
                  <a:rPr lang="en-US" sz="1800" baseline="-250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cs"/>
                  </a:rPr>
                  <a:t>’</a:t>
                </a:r>
                <a:r>
                  <a:rPr lang="en-US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cs"/>
                  </a:rPr>
                  <a:t> region is limited by </a:t>
                </a:r>
                <a:r>
                  <a:rPr lang="en-US" sz="18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cs"/>
                  </a:rPr>
                  <a:t>E</a:t>
                </a:r>
                <a:r>
                  <a:rPr lang="en-US" sz="1800" baseline="-250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cs"/>
                  </a:rPr>
                  <a:t>beam</a:t>
                </a:r>
                <a:endParaRPr lang="en-US" sz="1800" baseline="-25000" dirty="0">
                  <a:solidFill>
                    <a:schemeClr val="tx1">
                      <a:lumMod val="65000"/>
                      <a:lumOff val="35000"/>
                    </a:schemeClr>
                  </a:solidFill>
                  <a:cs typeface="+mn-cs"/>
                </a:endParaRPr>
              </a:p>
              <a:p>
                <a:pPr lvl="2">
                  <a:buClr>
                    <a:schemeClr val="tx1">
                      <a:lumMod val="65000"/>
                      <a:lumOff val="35000"/>
                    </a:schemeClr>
                  </a:buClr>
                  <a:buFont typeface="System Font Regular"/>
                  <a:buChar char="−"/>
                </a:pPr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0-23.7 MeV can be explored with 550 MeV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600" b="0" i="1" dirty="0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beam</a:t>
                </a: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7FFF5791-D8BB-BC10-6408-3BDAAB624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152" y="5151291"/>
                <a:ext cx="5798554" cy="1974563"/>
              </a:xfrm>
              <a:prstGeom prst="rect">
                <a:avLst/>
              </a:prstGeom>
              <a:blipFill>
                <a:blip r:embed="rId2"/>
                <a:stretch>
                  <a:fillRect t="-1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224749A6-A219-1615-BD6E-FE243E729E1F}"/>
              </a:ext>
            </a:extLst>
          </p:cNvPr>
          <p:cNvGrpSpPr/>
          <p:nvPr/>
        </p:nvGrpSpPr>
        <p:grpSpPr>
          <a:xfrm rot="5400000">
            <a:off x="7184253" y="1336950"/>
            <a:ext cx="3862092" cy="5544820"/>
            <a:chOff x="7184939" y="1313180"/>
            <a:chExt cx="3862092" cy="554482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D355350-1AFB-6EDE-BC1C-D56FF8698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7367968" y="1313180"/>
              <a:ext cx="3679063" cy="5544820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734CE35-909A-3A25-6D64-836D18D41B7E}"/>
                </a:ext>
              </a:extLst>
            </p:cNvPr>
            <p:cNvSpPr/>
            <p:nvPr/>
          </p:nvSpPr>
          <p:spPr>
            <a:xfrm>
              <a:off x="7416800" y="2886153"/>
              <a:ext cx="1346200" cy="12446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  <a:scene3d>
              <a:camera prst="obliqueTopRight"/>
              <a:lightRig rig="threePt" dir="tl"/>
            </a:scene3d>
            <a:sp3d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DC7AA9-9F3C-E94E-BE3A-AA2DA8E5DE30}"/>
                </a:ext>
              </a:extLst>
            </p:cNvPr>
            <p:cNvSpPr txBox="1"/>
            <p:nvPr/>
          </p:nvSpPr>
          <p:spPr>
            <a:xfrm rot="16200000">
              <a:off x="9047424" y="2808526"/>
              <a:ext cx="6585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DAΦNE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BA7D14-38AC-7BA5-B3B1-EE029FBB76C5}"/>
                </a:ext>
              </a:extLst>
            </p:cNvPr>
            <p:cNvSpPr txBox="1"/>
            <p:nvPr/>
          </p:nvSpPr>
          <p:spPr>
            <a:xfrm rot="16200000">
              <a:off x="6832599" y="2296707"/>
              <a:ext cx="98167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Accumulator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817742-2FE5-889F-6748-1AB0E3DCBE31}"/>
                </a:ext>
              </a:extLst>
            </p:cNvPr>
            <p:cNvSpPr txBox="1"/>
            <p:nvPr/>
          </p:nvSpPr>
          <p:spPr>
            <a:xfrm rot="16200000">
              <a:off x="7388185" y="3508453"/>
              <a:ext cx="41030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BTF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3047E66-52BA-49B1-E24D-D2A19CD72032}"/>
                </a:ext>
              </a:extLst>
            </p:cNvPr>
            <p:cNvSpPr txBox="1"/>
            <p:nvPr/>
          </p:nvSpPr>
          <p:spPr>
            <a:xfrm rot="16200000">
              <a:off x="7811394" y="4521814"/>
              <a:ext cx="5570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LINAC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416946-608D-318D-F017-BEE2E5B7B609}"/>
                </a:ext>
              </a:extLst>
            </p:cNvPr>
            <p:cNvSpPr txBox="1"/>
            <p:nvPr/>
          </p:nvSpPr>
          <p:spPr>
            <a:xfrm rot="16200000">
              <a:off x="9265137" y="2334182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IP1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47A8CCC-4115-CDDA-CA1C-539BC80D6860}"/>
                </a:ext>
              </a:extLst>
            </p:cNvPr>
            <p:cNvSpPr txBox="1"/>
            <p:nvPr/>
          </p:nvSpPr>
          <p:spPr>
            <a:xfrm rot="16200000">
              <a:off x="9417956" y="3139541"/>
              <a:ext cx="38183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IP2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4A2F91D6-6F0D-4ADC-BD9E-C8E95F4E7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0266-2806-FD4B-BDA0-B40673E12AB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447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D207543-AF11-4774-50DC-646885AE4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X17 Measurement Strategy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56D1D-0ADE-A293-D00E-1223666C9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314B-609D-8047-928D-004D7D764717}" type="slidenum">
              <a:rPr lang="en-US" smtClean="0"/>
              <a:pPr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D40DD4C3-FF39-DB2C-F813-9EDFDF3D3E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3732" y="4433585"/>
                <a:ext cx="9173899" cy="215547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GB" dirty="0"/>
              </a:p>
              <a:p>
                <a:pPr marL="176400" indent="-176400">
                  <a:spcBef>
                    <a:spcPts val="0"/>
                  </a:spcBef>
                  <a:buFont typeface="Wingdings" pitchFamily="2" charset="2"/>
                  <a:buChar char="§"/>
                </a:pPr>
                <a:r>
                  <a:rPr lang="en-GB" sz="2400" dirty="0"/>
                  <a:t>With</a:t>
                </a:r>
                <a:r>
                  <a:rPr lang="en-GB" sz="2400" b="1" dirty="0"/>
                  <a:t> magnet off </a:t>
                </a:r>
                <a:r>
                  <a:rPr lang="en-GB" sz="2400" dirty="0"/>
                  <a:t>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400" dirty="0"/>
                  <a:t>  will reach </a:t>
                </a:r>
                <a:r>
                  <a:rPr lang="en-GB" sz="2400" dirty="0" err="1"/>
                  <a:t>ECal</a:t>
                </a:r>
                <a:endParaRPr lang="en-GB" sz="2400" dirty="0"/>
              </a:p>
              <a:p>
                <a:pPr marL="525650" lvl="2" indent="-176400">
                  <a:spcBef>
                    <a:spcPts val="0"/>
                  </a:spcBef>
                  <a:buFont typeface="Wingdings" pitchFamily="2" charset="2"/>
                  <a:buChar char="§"/>
                </a:pPr>
                <a:r>
                  <a:rPr lang="en-GB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Precise measurement (3%) of electron-positron pair momentum and angles;</a:t>
                </a:r>
              </a:p>
              <a:p>
                <a:pPr marL="525650" lvl="2" indent="-176400">
                  <a:spcBef>
                    <a:spcPts val="0"/>
                  </a:spcBef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en-GB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Reconstruction of invariant mass of the pairs (small pile-up).</a:t>
                </a:r>
              </a:p>
              <a:p>
                <a:pPr marL="176400" indent="-176400">
                  <a:spcBef>
                    <a:spcPts val="0"/>
                  </a:spcBef>
                  <a:buFont typeface="Wingdings" pitchFamily="2" charset="2"/>
                  <a:buChar char="§"/>
                </a:pPr>
                <a:r>
                  <a:rPr lang="en-GB" sz="2400" dirty="0"/>
                  <a:t>To identify clusters of photons or electrons in </a:t>
                </a:r>
                <a:r>
                  <a:rPr lang="en-GB" sz="2400" dirty="0" err="1"/>
                  <a:t>ECal</a:t>
                </a:r>
                <a:r>
                  <a:rPr lang="en-GB" sz="2400" dirty="0"/>
                  <a:t> </a:t>
                </a:r>
              </a:p>
              <a:p>
                <a:pPr marL="525650" lvl="2" indent="-176400">
                  <a:spcBef>
                    <a:spcPts val="0"/>
                  </a:spcBef>
                  <a:buFont typeface="Wingdings" pitchFamily="2" charset="2"/>
                  <a:buChar char="§"/>
                </a:pPr>
                <a:r>
                  <a:rPr lang="en-GB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New detector: Electron tagger (</a:t>
                </a:r>
                <a:r>
                  <a:rPr lang="en-GB" sz="1800" b="1" dirty="0" err="1"/>
                  <a:t>eTAG</a:t>
                </a:r>
                <a:r>
                  <a:rPr lang="en-GB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) plastic scintillator slabs with same </a:t>
                </a:r>
                <a:r>
                  <a:rPr lang="en-GB" sz="18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ECal</a:t>
                </a:r>
                <a:r>
                  <a:rPr lang="en-GB" sz="1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 vertical size.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Text Placeholder 2">
                <a:extLst>
                  <a:ext uri="{FF2B5EF4-FFF2-40B4-BE49-F238E27FC236}">
                    <a16:creationId xmlns:a16="http://schemas.microsoft.com/office/drawing/2014/main" id="{D40DD4C3-FF39-DB2C-F813-9EDFDF3D3E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732" y="4433585"/>
                <a:ext cx="9173899" cy="2155470"/>
              </a:xfrm>
              <a:prstGeom prst="rect">
                <a:avLst/>
              </a:prstGeom>
              <a:blipFill>
                <a:blip r:embed="rId2"/>
                <a:stretch>
                  <a:fillRect l="-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>
            <a:extLst>
              <a:ext uri="{FF2B5EF4-FFF2-40B4-BE49-F238E27FC236}">
                <a16:creationId xmlns:a16="http://schemas.microsoft.com/office/drawing/2014/main" id="{15941947-D324-214F-E125-05C577C30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086" y="3417946"/>
            <a:ext cx="2029345" cy="31252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889455B-E9DE-B2DD-3081-E2B5704BAAFC}"/>
                  </a:ext>
                </a:extLst>
              </p:cNvPr>
              <p:cNvSpPr txBox="1"/>
              <p:nvPr/>
            </p:nvSpPr>
            <p:spPr>
              <a:xfrm>
                <a:off x="4091836" y="2097404"/>
                <a:ext cx="740465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/>
                  <a:t>PADME veto spectrometers cannot be used to constrain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400" dirty="0"/>
                  <a:t> vertices </a:t>
                </a:r>
                <a:r>
                  <a:rPr lang="en-GB" sz="2400" b="1" dirty="0"/>
                  <a:t>not coming from the production target.</a:t>
                </a:r>
              </a:p>
              <a:p>
                <a:endParaRPr lang="en-GB" sz="2400" b="1" dirty="0"/>
              </a:p>
              <a:p>
                <a:r>
                  <a:rPr lang="en-GB" sz="2400" b="1" dirty="0">
                    <a:solidFill>
                      <a:schemeClr val="accent5"/>
                    </a:solidFill>
                  </a:rPr>
                  <a:t>Idea:</a:t>
                </a:r>
                <a:r>
                  <a:rPr lang="en-GB" sz="2400" dirty="0">
                    <a:solidFill>
                      <a:schemeClr val="accent5"/>
                    </a:solidFill>
                  </a:rPr>
                  <a:t> identify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400" i="1" dirty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400" i="1" dirty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400" i="1" dirty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sz="2400" i="1" dirty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sz="2400" i="1" dirty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400" i="1" dirty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GB" sz="2400" dirty="0">
                    <a:solidFill>
                      <a:schemeClr val="accent5"/>
                    </a:solidFill>
                  </a:rPr>
                  <a:t> using 		</a:t>
                </a:r>
              </a:p>
              <a:p>
                <a:pPr lvl="1"/>
                <a:r>
                  <a:rPr lang="en-GB" sz="2400" dirty="0">
                    <a:solidFill>
                      <a:schemeClr val="accent5"/>
                    </a:solidFill>
                  </a:rPr>
                  <a:t>    the BGO calorimeter, as for </a:t>
                </a:r>
                <a:r>
                  <a:rPr lang="en-GB" sz="2400" dirty="0">
                    <a:solidFill>
                      <a:schemeClr val="accent5"/>
                    </a:solidFill>
                    <a:latin typeface="Symbol" pitchFamily="2" charset="2"/>
                  </a:rPr>
                  <a:t>gg</a:t>
                </a:r>
                <a:r>
                  <a:rPr lang="en-GB" sz="2400" dirty="0">
                    <a:solidFill>
                      <a:schemeClr val="accent5"/>
                    </a:solidFill>
                  </a:rPr>
                  <a:t> events.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1889455B-E9DE-B2DD-3081-E2B5704BA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836" y="2097404"/>
                <a:ext cx="7404653" cy="1938992"/>
              </a:xfrm>
              <a:prstGeom prst="rect">
                <a:avLst/>
              </a:prstGeom>
              <a:blipFill>
                <a:blip r:embed="rId4"/>
                <a:stretch>
                  <a:fillRect l="-1370" t="-2614" b="-65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0374C5EF-EFE3-44CE-D9E7-814FABED0680}"/>
              </a:ext>
            </a:extLst>
          </p:cNvPr>
          <p:cNvGrpSpPr/>
          <p:nvPr/>
        </p:nvGrpSpPr>
        <p:grpSpPr>
          <a:xfrm>
            <a:off x="133426" y="2155469"/>
            <a:ext cx="4123952" cy="2451814"/>
            <a:chOff x="133426" y="2155469"/>
            <a:chExt cx="4123952" cy="2451814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7524124-2990-429F-8DF0-EBED13E6E29E}"/>
                </a:ext>
              </a:extLst>
            </p:cNvPr>
            <p:cNvGrpSpPr/>
            <p:nvPr/>
          </p:nvGrpSpPr>
          <p:grpSpPr>
            <a:xfrm>
              <a:off x="133426" y="2155469"/>
              <a:ext cx="3802214" cy="2451814"/>
              <a:chOff x="181552" y="2155469"/>
              <a:chExt cx="3802214" cy="245181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D4CFBF8-09C0-BC37-4019-9421F83C52A2}"/>
                  </a:ext>
                </a:extLst>
              </p:cNvPr>
              <p:cNvGrpSpPr/>
              <p:nvPr/>
            </p:nvGrpSpPr>
            <p:grpSpPr>
              <a:xfrm>
                <a:off x="181552" y="2155469"/>
                <a:ext cx="3662065" cy="2451814"/>
                <a:chOff x="8802986" y="4616089"/>
                <a:chExt cx="2945170" cy="1930862"/>
              </a:xfrm>
            </p:grpSpPr>
            <p:pic>
              <p:nvPicPr>
                <p:cNvPr id="8" name="Picture 7" descr="A picture containing graphical user interface&#10;&#10;Description automatically generated">
                  <a:extLst>
                    <a:ext uri="{FF2B5EF4-FFF2-40B4-BE49-F238E27FC236}">
                      <a16:creationId xmlns:a16="http://schemas.microsoft.com/office/drawing/2014/main" id="{E7FD35B0-8634-6850-3413-9F780EE537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802986" y="4616089"/>
                  <a:ext cx="2945170" cy="1930862"/>
                </a:xfrm>
                <a:prstGeom prst="rect">
                  <a:avLst/>
                </a:prstGeom>
              </p:spPr>
            </p:pic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BCFE672A-BC58-640E-DB56-709454A8A5D0}"/>
                    </a:ext>
                  </a:extLst>
                </p:cNvPr>
                <p:cNvSpPr/>
                <p:nvPr/>
              </p:nvSpPr>
              <p:spPr>
                <a:xfrm>
                  <a:off x="9529458" y="5254507"/>
                  <a:ext cx="335348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i="1" dirty="0"/>
                    <a:t>e</a:t>
                  </a:r>
                  <a:r>
                    <a:rPr lang="en-US" sz="1400" i="1" baseline="30000" dirty="0">
                      <a:latin typeface="Symbol" pitchFamily="2" charset="2"/>
                    </a:rPr>
                    <a:t>+</a:t>
                  </a:r>
                  <a:endParaRPr lang="it-IT" sz="1400" i="1" baseline="30000" dirty="0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DAE53B19-0CD1-7BA7-FBC5-1AF7C9DC72DF}"/>
                    </a:ext>
                  </a:extLst>
                </p:cNvPr>
                <p:cNvSpPr/>
                <p:nvPr/>
              </p:nvSpPr>
              <p:spPr>
                <a:xfrm>
                  <a:off x="9529458" y="5596255"/>
                  <a:ext cx="359394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400" i="1" dirty="0"/>
                    <a:t>e</a:t>
                  </a:r>
                  <a:r>
                    <a:rPr lang="en-US" sz="1400" i="1" baseline="30000" dirty="0">
                      <a:latin typeface="Symbol" pitchFamily="2" charset="2"/>
                    </a:rPr>
                    <a:t>−</a:t>
                  </a:r>
                  <a:endParaRPr lang="it-IT" sz="1400" i="1" baseline="30000" dirty="0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006202C-D047-B504-DACA-258B5E55092C}"/>
                    </a:ext>
                  </a:extLst>
                </p:cNvPr>
                <p:cNvSpPr/>
                <p:nvPr/>
              </p:nvSpPr>
              <p:spPr>
                <a:xfrm>
                  <a:off x="11238048" y="4986914"/>
                  <a:ext cx="45719" cy="449704"/>
                </a:xfrm>
                <a:prstGeom prst="rect">
                  <a:avLst/>
                </a:prstGeom>
                <a:solidFill>
                  <a:schemeClr val="bg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78E96F37-8538-9F7F-84D1-539FD452E466}"/>
                    </a:ext>
                  </a:extLst>
                </p:cNvPr>
                <p:cNvSpPr/>
                <p:nvPr/>
              </p:nvSpPr>
              <p:spPr>
                <a:xfrm>
                  <a:off x="11235238" y="5673788"/>
                  <a:ext cx="45719" cy="449704"/>
                </a:xfrm>
                <a:prstGeom prst="rect">
                  <a:avLst/>
                </a:prstGeom>
                <a:solidFill>
                  <a:schemeClr val="bg1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01F8C93-4E3E-6532-8748-CC4452EFF9F2}"/>
                    </a:ext>
                  </a:extLst>
                </p:cNvPr>
                <p:cNvSpPr txBox="1"/>
                <p:nvPr/>
              </p:nvSpPr>
              <p:spPr>
                <a:xfrm>
                  <a:off x="10819183" y="4809172"/>
                  <a:ext cx="492443" cy="2616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i="1" dirty="0" err="1"/>
                    <a:t>eTAG</a:t>
                  </a:r>
                  <a:endParaRPr lang="en-US" sz="1100" i="1" dirty="0"/>
                </a:p>
              </p:txBody>
            </p: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1974CF3F-E9E7-F1B2-6B1C-A68C132CA98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01397" y="5209082"/>
                  <a:ext cx="1926346" cy="372438"/>
                </a:xfrm>
                <a:prstGeom prst="straightConnector1">
                  <a:avLst/>
                </a:prstGeom>
                <a:ln w="12700">
                  <a:tailEnd type="triangl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Arrow Connector 14">
                  <a:extLst>
                    <a:ext uri="{FF2B5EF4-FFF2-40B4-BE49-F238E27FC236}">
                      <a16:creationId xmlns:a16="http://schemas.microsoft.com/office/drawing/2014/main" id="{11DA9822-4314-D4AD-5A66-ECBEF6B90C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311702" y="5589011"/>
                  <a:ext cx="1926346" cy="372438"/>
                </a:xfrm>
                <a:prstGeom prst="straightConnector1">
                  <a:avLst/>
                </a:prstGeom>
                <a:ln w="12700">
                  <a:tailEnd type="triangle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>
                  <a:extLst>
                    <a:ext uri="{FF2B5EF4-FFF2-40B4-BE49-F238E27FC236}">
                      <a16:creationId xmlns:a16="http://schemas.microsoft.com/office/drawing/2014/main" id="{34106275-6858-AC83-62E4-19569586974A}"/>
                    </a:ext>
                  </a:extLst>
                </p:cNvPr>
                <p:cNvCxnSpPr/>
                <p:nvPr/>
              </p:nvCxnSpPr>
              <p:spPr>
                <a:xfrm>
                  <a:off x="9216330" y="5589011"/>
                  <a:ext cx="72000" cy="0"/>
                </a:xfrm>
                <a:prstGeom prst="line">
                  <a:avLst/>
                </a:prstGeom>
                <a:ln w="12700">
                  <a:prstDash val="sysDot"/>
                </a:ln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C8D55F7B-C49C-8345-09ED-4302AB586E30}"/>
                    </a:ext>
                  </a:extLst>
                </p:cNvPr>
                <p:cNvSpPr/>
                <p:nvPr/>
              </p:nvSpPr>
              <p:spPr>
                <a:xfrm>
                  <a:off x="11235037" y="5194089"/>
                  <a:ext cx="36000" cy="36000"/>
                </a:xfrm>
                <a:prstGeom prst="rect">
                  <a:avLst/>
                </a:prstGeom>
                <a:solidFill>
                  <a:srgbClr val="FFFF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1CD723D-A3B9-7AED-1562-9C3A5F582263}"/>
                    </a:ext>
                  </a:extLst>
                </p:cNvPr>
                <p:cNvSpPr/>
                <p:nvPr/>
              </p:nvSpPr>
              <p:spPr>
                <a:xfrm>
                  <a:off x="11289997" y="5171091"/>
                  <a:ext cx="144763" cy="36000"/>
                </a:xfrm>
                <a:prstGeom prst="rect">
                  <a:avLst/>
                </a:prstGeom>
                <a:solidFill>
                  <a:srgbClr val="FF0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B748E7D1-BD09-E3EC-C69F-6083E45665B4}"/>
                    </a:ext>
                  </a:extLst>
                </p:cNvPr>
                <p:cNvSpPr/>
                <p:nvPr/>
              </p:nvSpPr>
              <p:spPr>
                <a:xfrm>
                  <a:off x="11289997" y="5972582"/>
                  <a:ext cx="144763" cy="36000"/>
                </a:xfrm>
                <a:prstGeom prst="rect">
                  <a:avLst/>
                </a:prstGeom>
                <a:solidFill>
                  <a:srgbClr val="FF00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0464D312-71D8-65C2-ED7B-D7669D791ED5}"/>
                    </a:ext>
                  </a:extLst>
                </p:cNvPr>
                <p:cNvSpPr/>
                <p:nvPr/>
              </p:nvSpPr>
              <p:spPr>
                <a:xfrm>
                  <a:off x="11235037" y="5953585"/>
                  <a:ext cx="36000" cy="36000"/>
                </a:xfrm>
                <a:prstGeom prst="rect">
                  <a:avLst/>
                </a:prstGeom>
                <a:solidFill>
                  <a:srgbClr val="FFFF00"/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D595323-7369-7557-C7A9-6A1C0E639D45}"/>
                  </a:ext>
                </a:extLst>
              </p:cNvPr>
              <p:cNvSpPr txBox="1"/>
              <p:nvPr/>
            </p:nvSpPr>
            <p:spPr>
              <a:xfrm>
                <a:off x="3480102" y="3595495"/>
                <a:ext cx="503664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Lead</a:t>
                </a:r>
              </a:p>
              <a:p>
                <a:r>
                  <a:rPr lang="en-US" sz="1000" dirty="0" err="1"/>
                  <a:t>Glasss</a:t>
                </a:r>
                <a:endParaRPr lang="en-US" sz="1000" dirty="0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856AE7C-0EAF-4090-4583-36CBC1DE3D9E}"/>
                  </a:ext>
                </a:extLst>
              </p:cNvPr>
              <p:cNvSpPr/>
              <p:nvPr/>
            </p:nvSpPr>
            <p:spPr>
              <a:xfrm flipH="1">
                <a:off x="3841885" y="3211868"/>
                <a:ext cx="104274" cy="263836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BAF6360-2A57-50B0-17EF-F7C7DD2A556E}"/>
                </a:ext>
              </a:extLst>
            </p:cNvPr>
            <p:cNvSpPr txBox="1"/>
            <p:nvPr/>
          </p:nvSpPr>
          <p:spPr>
            <a:xfrm>
              <a:off x="3641762" y="2928928"/>
              <a:ext cx="615616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 err="1"/>
                <a:t>Timepix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821689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1B3DA-150A-89B4-C5CD-EDF933BEB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Forces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A18C50-2798-7A28-A881-8BF9E626396C}"/>
              </a:ext>
            </a:extLst>
          </p:cNvPr>
          <p:cNvGrpSpPr/>
          <p:nvPr/>
        </p:nvGrpSpPr>
        <p:grpSpPr>
          <a:xfrm>
            <a:off x="9269707" y="1929973"/>
            <a:ext cx="2366482" cy="4531211"/>
            <a:chOff x="6493257" y="554532"/>
            <a:chExt cx="2193543" cy="482839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C19CBAFA-F7DD-BE11-6FA6-62D3BA99C060}"/>
                </a:ext>
              </a:extLst>
            </p:cNvPr>
            <p:cNvSpPr/>
            <p:nvPr/>
          </p:nvSpPr>
          <p:spPr>
            <a:xfrm rot="9390952" flipV="1">
              <a:off x="7441640" y="2488589"/>
              <a:ext cx="603043" cy="692047"/>
            </a:xfrm>
            <a:custGeom>
              <a:avLst/>
              <a:gdLst>
                <a:gd name="connsiteX0" fmla="*/ 30616 w 608992"/>
                <a:gd name="connsiteY0" fmla="*/ 0 h 659946"/>
                <a:gd name="connsiteX1" fmla="*/ 18043 w 608992"/>
                <a:gd name="connsiteY1" fmla="*/ 264072 h 659946"/>
                <a:gd name="connsiteX2" fmla="*/ 244364 w 608992"/>
                <a:gd name="connsiteY2" fmla="*/ 188623 h 659946"/>
                <a:gd name="connsiteX3" fmla="*/ 219217 w 608992"/>
                <a:gd name="connsiteY3" fmla="*/ 440120 h 659946"/>
                <a:gd name="connsiteX4" fmla="*/ 445538 w 608992"/>
                <a:gd name="connsiteY4" fmla="*/ 389820 h 659946"/>
                <a:gd name="connsiteX5" fmla="*/ 395244 w 608992"/>
                <a:gd name="connsiteY5" fmla="*/ 641317 h 659946"/>
                <a:gd name="connsiteX6" fmla="*/ 608992 w 608992"/>
                <a:gd name="connsiteY6" fmla="*/ 641317 h 659946"/>
                <a:gd name="connsiteX0" fmla="*/ 29823 w 608199"/>
                <a:gd name="connsiteY0" fmla="*/ 0 h 659946"/>
                <a:gd name="connsiteX1" fmla="*/ 17222 w 608199"/>
                <a:gd name="connsiteY1" fmla="*/ 66267 h 659946"/>
                <a:gd name="connsiteX2" fmla="*/ 17250 w 608199"/>
                <a:gd name="connsiteY2" fmla="*/ 264072 h 659946"/>
                <a:gd name="connsiteX3" fmla="*/ 243571 w 608199"/>
                <a:gd name="connsiteY3" fmla="*/ 188623 h 659946"/>
                <a:gd name="connsiteX4" fmla="*/ 218424 w 608199"/>
                <a:gd name="connsiteY4" fmla="*/ 440120 h 659946"/>
                <a:gd name="connsiteX5" fmla="*/ 444745 w 608199"/>
                <a:gd name="connsiteY5" fmla="*/ 389820 h 659946"/>
                <a:gd name="connsiteX6" fmla="*/ 394451 w 608199"/>
                <a:gd name="connsiteY6" fmla="*/ 641317 h 659946"/>
                <a:gd name="connsiteX7" fmla="*/ 608199 w 608199"/>
                <a:gd name="connsiteY7" fmla="*/ 641317 h 659946"/>
                <a:gd name="connsiteX0" fmla="*/ 29823 w 608199"/>
                <a:gd name="connsiteY0" fmla="*/ 0 h 657034"/>
                <a:gd name="connsiteX1" fmla="*/ 17222 w 608199"/>
                <a:gd name="connsiteY1" fmla="*/ 66267 h 657034"/>
                <a:gd name="connsiteX2" fmla="*/ 17250 w 608199"/>
                <a:gd name="connsiteY2" fmla="*/ 264072 h 657034"/>
                <a:gd name="connsiteX3" fmla="*/ 243571 w 608199"/>
                <a:gd name="connsiteY3" fmla="*/ 188623 h 657034"/>
                <a:gd name="connsiteX4" fmla="*/ 218424 w 608199"/>
                <a:gd name="connsiteY4" fmla="*/ 440120 h 657034"/>
                <a:gd name="connsiteX5" fmla="*/ 463701 w 608199"/>
                <a:gd name="connsiteY5" fmla="*/ 429152 h 657034"/>
                <a:gd name="connsiteX6" fmla="*/ 394451 w 608199"/>
                <a:gd name="connsiteY6" fmla="*/ 641317 h 657034"/>
                <a:gd name="connsiteX7" fmla="*/ 608199 w 608199"/>
                <a:gd name="connsiteY7" fmla="*/ 641317 h 657034"/>
                <a:gd name="connsiteX0" fmla="*/ 30821 w 609197"/>
                <a:gd name="connsiteY0" fmla="*/ 0 h 657032"/>
                <a:gd name="connsiteX1" fmla="*/ 18220 w 609197"/>
                <a:gd name="connsiteY1" fmla="*/ 66267 h 657032"/>
                <a:gd name="connsiteX2" fmla="*/ 18248 w 609197"/>
                <a:gd name="connsiteY2" fmla="*/ 264072 h 657032"/>
                <a:gd name="connsiteX3" fmla="*/ 258072 w 609197"/>
                <a:gd name="connsiteY3" fmla="*/ 226897 h 657032"/>
                <a:gd name="connsiteX4" fmla="*/ 219422 w 609197"/>
                <a:gd name="connsiteY4" fmla="*/ 440120 h 657032"/>
                <a:gd name="connsiteX5" fmla="*/ 464699 w 609197"/>
                <a:gd name="connsiteY5" fmla="*/ 429152 h 657032"/>
                <a:gd name="connsiteX6" fmla="*/ 395449 w 609197"/>
                <a:gd name="connsiteY6" fmla="*/ 641317 h 657032"/>
                <a:gd name="connsiteX7" fmla="*/ 609197 w 609197"/>
                <a:gd name="connsiteY7" fmla="*/ 641317 h 657032"/>
                <a:gd name="connsiteX0" fmla="*/ 27 w 638867"/>
                <a:gd name="connsiteY0" fmla="*/ 0 h 643306"/>
                <a:gd name="connsiteX1" fmla="*/ 47890 w 638867"/>
                <a:gd name="connsiteY1" fmla="*/ 52539 h 643306"/>
                <a:gd name="connsiteX2" fmla="*/ 47918 w 638867"/>
                <a:gd name="connsiteY2" fmla="*/ 250344 h 643306"/>
                <a:gd name="connsiteX3" fmla="*/ 287742 w 638867"/>
                <a:gd name="connsiteY3" fmla="*/ 213169 h 643306"/>
                <a:gd name="connsiteX4" fmla="*/ 249092 w 638867"/>
                <a:gd name="connsiteY4" fmla="*/ 426392 h 643306"/>
                <a:gd name="connsiteX5" fmla="*/ 494369 w 638867"/>
                <a:gd name="connsiteY5" fmla="*/ 415424 h 643306"/>
                <a:gd name="connsiteX6" fmla="*/ 425119 w 638867"/>
                <a:gd name="connsiteY6" fmla="*/ 627589 h 643306"/>
                <a:gd name="connsiteX7" fmla="*/ 638867 w 638867"/>
                <a:gd name="connsiteY7" fmla="*/ 627589 h 643306"/>
                <a:gd name="connsiteX0" fmla="*/ 27 w 709755"/>
                <a:gd name="connsiteY0" fmla="*/ 0 h 648825"/>
                <a:gd name="connsiteX1" fmla="*/ 47890 w 709755"/>
                <a:gd name="connsiteY1" fmla="*/ 52539 h 648825"/>
                <a:gd name="connsiteX2" fmla="*/ 47918 w 709755"/>
                <a:gd name="connsiteY2" fmla="*/ 250344 h 648825"/>
                <a:gd name="connsiteX3" fmla="*/ 287742 w 709755"/>
                <a:gd name="connsiteY3" fmla="*/ 213169 h 648825"/>
                <a:gd name="connsiteX4" fmla="*/ 249092 w 709755"/>
                <a:gd name="connsiteY4" fmla="*/ 426392 h 648825"/>
                <a:gd name="connsiteX5" fmla="*/ 494369 w 709755"/>
                <a:gd name="connsiteY5" fmla="*/ 415424 h 648825"/>
                <a:gd name="connsiteX6" fmla="*/ 425119 w 709755"/>
                <a:gd name="connsiteY6" fmla="*/ 627589 h 648825"/>
                <a:gd name="connsiteX7" fmla="*/ 709755 w 709755"/>
                <a:gd name="connsiteY7" fmla="*/ 641352 h 648825"/>
                <a:gd name="connsiteX0" fmla="*/ 27 w 709755"/>
                <a:gd name="connsiteY0" fmla="*/ 0 h 641372"/>
                <a:gd name="connsiteX1" fmla="*/ 47890 w 709755"/>
                <a:gd name="connsiteY1" fmla="*/ 52539 h 641372"/>
                <a:gd name="connsiteX2" fmla="*/ 47918 w 709755"/>
                <a:gd name="connsiteY2" fmla="*/ 250344 h 641372"/>
                <a:gd name="connsiteX3" fmla="*/ 287742 w 709755"/>
                <a:gd name="connsiteY3" fmla="*/ 213169 h 641372"/>
                <a:gd name="connsiteX4" fmla="*/ 249092 w 709755"/>
                <a:gd name="connsiteY4" fmla="*/ 426392 h 641372"/>
                <a:gd name="connsiteX5" fmla="*/ 494369 w 709755"/>
                <a:gd name="connsiteY5" fmla="*/ 415424 h 641372"/>
                <a:gd name="connsiteX6" fmla="*/ 425119 w 709755"/>
                <a:gd name="connsiteY6" fmla="*/ 627589 h 641372"/>
                <a:gd name="connsiteX7" fmla="*/ 608691 w 709755"/>
                <a:gd name="connsiteY7" fmla="*/ 609626 h 641372"/>
                <a:gd name="connsiteX8" fmla="*/ 709755 w 709755"/>
                <a:gd name="connsiteY8" fmla="*/ 641352 h 641372"/>
                <a:gd name="connsiteX0" fmla="*/ 27 w 677963"/>
                <a:gd name="connsiteY0" fmla="*/ 0 h 701400"/>
                <a:gd name="connsiteX1" fmla="*/ 47890 w 677963"/>
                <a:gd name="connsiteY1" fmla="*/ 52539 h 701400"/>
                <a:gd name="connsiteX2" fmla="*/ 47918 w 677963"/>
                <a:gd name="connsiteY2" fmla="*/ 250344 h 701400"/>
                <a:gd name="connsiteX3" fmla="*/ 287742 w 677963"/>
                <a:gd name="connsiteY3" fmla="*/ 213169 h 701400"/>
                <a:gd name="connsiteX4" fmla="*/ 249092 w 677963"/>
                <a:gd name="connsiteY4" fmla="*/ 426392 h 701400"/>
                <a:gd name="connsiteX5" fmla="*/ 494369 w 677963"/>
                <a:gd name="connsiteY5" fmla="*/ 415424 h 701400"/>
                <a:gd name="connsiteX6" fmla="*/ 425119 w 677963"/>
                <a:gd name="connsiteY6" fmla="*/ 627589 h 701400"/>
                <a:gd name="connsiteX7" fmla="*/ 608691 w 677963"/>
                <a:gd name="connsiteY7" fmla="*/ 609626 h 701400"/>
                <a:gd name="connsiteX8" fmla="*/ 677964 w 677963"/>
                <a:gd name="connsiteY8" fmla="*/ 701394 h 701400"/>
                <a:gd name="connsiteX0" fmla="*/ 27 w 677965"/>
                <a:gd name="connsiteY0" fmla="*/ 0 h 701400"/>
                <a:gd name="connsiteX1" fmla="*/ 47890 w 677965"/>
                <a:gd name="connsiteY1" fmla="*/ 52539 h 701400"/>
                <a:gd name="connsiteX2" fmla="*/ 47918 w 677965"/>
                <a:gd name="connsiteY2" fmla="*/ 250344 h 701400"/>
                <a:gd name="connsiteX3" fmla="*/ 287742 w 677965"/>
                <a:gd name="connsiteY3" fmla="*/ 213169 h 701400"/>
                <a:gd name="connsiteX4" fmla="*/ 249092 w 677965"/>
                <a:gd name="connsiteY4" fmla="*/ 426392 h 701400"/>
                <a:gd name="connsiteX5" fmla="*/ 494369 w 677965"/>
                <a:gd name="connsiteY5" fmla="*/ 415424 h 701400"/>
                <a:gd name="connsiteX6" fmla="*/ 425119 w 677965"/>
                <a:gd name="connsiteY6" fmla="*/ 627589 h 701400"/>
                <a:gd name="connsiteX7" fmla="*/ 570520 w 677965"/>
                <a:gd name="connsiteY7" fmla="*/ 602215 h 701400"/>
                <a:gd name="connsiteX8" fmla="*/ 677964 w 677965"/>
                <a:gd name="connsiteY8" fmla="*/ 701394 h 701400"/>
                <a:gd name="connsiteX0" fmla="*/ 27 w 645729"/>
                <a:gd name="connsiteY0" fmla="*/ 0 h 669679"/>
                <a:gd name="connsiteX1" fmla="*/ 47890 w 645729"/>
                <a:gd name="connsiteY1" fmla="*/ 52539 h 669679"/>
                <a:gd name="connsiteX2" fmla="*/ 47918 w 645729"/>
                <a:gd name="connsiteY2" fmla="*/ 250344 h 669679"/>
                <a:gd name="connsiteX3" fmla="*/ 287742 w 645729"/>
                <a:gd name="connsiteY3" fmla="*/ 213169 h 669679"/>
                <a:gd name="connsiteX4" fmla="*/ 249092 w 645729"/>
                <a:gd name="connsiteY4" fmla="*/ 426392 h 669679"/>
                <a:gd name="connsiteX5" fmla="*/ 494369 w 645729"/>
                <a:gd name="connsiteY5" fmla="*/ 415424 h 669679"/>
                <a:gd name="connsiteX6" fmla="*/ 425119 w 645729"/>
                <a:gd name="connsiteY6" fmla="*/ 627589 h 669679"/>
                <a:gd name="connsiteX7" fmla="*/ 570520 w 645729"/>
                <a:gd name="connsiteY7" fmla="*/ 602215 h 669679"/>
                <a:gd name="connsiteX8" fmla="*/ 645728 w 645729"/>
                <a:gd name="connsiteY8" fmla="*/ 669670 h 669679"/>
                <a:gd name="connsiteX0" fmla="*/ 27 w 584891"/>
                <a:gd name="connsiteY0" fmla="*/ 0 h 742934"/>
                <a:gd name="connsiteX1" fmla="*/ 47890 w 584891"/>
                <a:gd name="connsiteY1" fmla="*/ 52539 h 742934"/>
                <a:gd name="connsiteX2" fmla="*/ 47918 w 584891"/>
                <a:gd name="connsiteY2" fmla="*/ 250344 h 742934"/>
                <a:gd name="connsiteX3" fmla="*/ 287742 w 584891"/>
                <a:gd name="connsiteY3" fmla="*/ 213169 h 742934"/>
                <a:gd name="connsiteX4" fmla="*/ 249092 w 584891"/>
                <a:gd name="connsiteY4" fmla="*/ 426392 h 742934"/>
                <a:gd name="connsiteX5" fmla="*/ 494369 w 584891"/>
                <a:gd name="connsiteY5" fmla="*/ 415424 h 742934"/>
                <a:gd name="connsiteX6" fmla="*/ 425119 w 584891"/>
                <a:gd name="connsiteY6" fmla="*/ 627589 h 742934"/>
                <a:gd name="connsiteX7" fmla="*/ 570520 w 584891"/>
                <a:gd name="connsiteY7" fmla="*/ 602215 h 742934"/>
                <a:gd name="connsiteX8" fmla="*/ 546944 w 584891"/>
                <a:gd name="connsiteY8" fmla="*/ 742929 h 742934"/>
                <a:gd name="connsiteX0" fmla="*/ 27 w 689385"/>
                <a:gd name="connsiteY0" fmla="*/ 0 h 742932"/>
                <a:gd name="connsiteX1" fmla="*/ 47890 w 689385"/>
                <a:gd name="connsiteY1" fmla="*/ 52539 h 742932"/>
                <a:gd name="connsiteX2" fmla="*/ 47918 w 689385"/>
                <a:gd name="connsiteY2" fmla="*/ 250344 h 742932"/>
                <a:gd name="connsiteX3" fmla="*/ 287742 w 689385"/>
                <a:gd name="connsiteY3" fmla="*/ 213169 h 742932"/>
                <a:gd name="connsiteX4" fmla="*/ 249092 w 689385"/>
                <a:gd name="connsiteY4" fmla="*/ 426392 h 742932"/>
                <a:gd name="connsiteX5" fmla="*/ 494369 w 689385"/>
                <a:gd name="connsiteY5" fmla="*/ 415424 h 742932"/>
                <a:gd name="connsiteX6" fmla="*/ 425119 w 689385"/>
                <a:gd name="connsiteY6" fmla="*/ 627589 h 742932"/>
                <a:gd name="connsiteX7" fmla="*/ 682025 w 689385"/>
                <a:gd name="connsiteY7" fmla="*/ 585876 h 742932"/>
                <a:gd name="connsiteX8" fmla="*/ 546944 w 689385"/>
                <a:gd name="connsiteY8" fmla="*/ 742929 h 742932"/>
                <a:gd name="connsiteX0" fmla="*/ 27 w 691719"/>
                <a:gd name="connsiteY0" fmla="*/ 0 h 819292"/>
                <a:gd name="connsiteX1" fmla="*/ 47890 w 691719"/>
                <a:gd name="connsiteY1" fmla="*/ 52539 h 819292"/>
                <a:gd name="connsiteX2" fmla="*/ 47918 w 691719"/>
                <a:gd name="connsiteY2" fmla="*/ 250344 h 819292"/>
                <a:gd name="connsiteX3" fmla="*/ 287742 w 691719"/>
                <a:gd name="connsiteY3" fmla="*/ 213169 h 819292"/>
                <a:gd name="connsiteX4" fmla="*/ 249092 w 691719"/>
                <a:gd name="connsiteY4" fmla="*/ 426392 h 819292"/>
                <a:gd name="connsiteX5" fmla="*/ 494369 w 691719"/>
                <a:gd name="connsiteY5" fmla="*/ 415424 h 819292"/>
                <a:gd name="connsiteX6" fmla="*/ 425119 w 691719"/>
                <a:gd name="connsiteY6" fmla="*/ 627589 h 819292"/>
                <a:gd name="connsiteX7" fmla="*/ 682025 w 691719"/>
                <a:gd name="connsiteY7" fmla="*/ 585876 h 819292"/>
                <a:gd name="connsiteX8" fmla="*/ 602073 w 691719"/>
                <a:gd name="connsiteY8" fmla="*/ 819289 h 819292"/>
                <a:gd name="connsiteX0" fmla="*/ 27 w 688167"/>
                <a:gd name="connsiteY0" fmla="*/ 0 h 819289"/>
                <a:gd name="connsiteX1" fmla="*/ 47890 w 688167"/>
                <a:gd name="connsiteY1" fmla="*/ 52539 h 819289"/>
                <a:gd name="connsiteX2" fmla="*/ 47918 w 688167"/>
                <a:gd name="connsiteY2" fmla="*/ 250344 h 819289"/>
                <a:gd name="connsiteX3" fmla="*/ 287742 w 688167"/>
                <a:gd name="connsiteY3" fmla="*/ 213169 h 819289"/>
                <a:gd name="connsiteX4" fmla="*/ 249092 w 688167"/>
                <a:gd name="connsiteY4" fmla="*/ 426392 h 819289"/>
                <a:gd name="connsiteX5" fmla="*/ 494369 w 688167"/>
                <a:gd name="connsiteY5" fmla="*/ 415424 h 819289"/>
                <a:gd name="connsiteX6" fmla="*/ 425119 w 688167"/>
                <a:gd name="connsiteY6" fmla="*/ 627589 h 819289"/>
                <a:gd name="connsiteX7" fmla="*/ 682025 w 688167"/>
                <a:gd name="connsiteY7" fmla="*/ 585876 h 819289"/>
                <a:gd name="connsiteX8" fmla="*/ 586509 w 688167"/>
                <a:gd name="connsiteY8" fmla="*/ 781604 h 819289"/>
                <a:gd name="connsiteX9" fmla="*/ 602073 w 688167"/>
                <a:gd name="connsiteY9" fmla="*/ 819289 h 819289"/>
                <a:gd name="connsiteX0" fmla="*/ 27 w 843562"/>
                <a:gd name="connsiteY0" fmla="*/ 0 h 791074"/>
                <a:gd name="connsiteX1" fmla="*/ 47890 w 843562"/>
                <a:gd name="connsiteY1" fmla="*/ 52539 h 791074"/>
                <a:gd name="connsiteX2" fmla="*/ 47918 w 843562"/>
                <a:gd name="connsiteY2" fmla="*/ 250344 h 791074"/>
                <a:gd name="connsiteX3" fmla="*/ 287742 w 843562"/>
                <a:gd name="connsiteY3" fmla="*/ 213169 h 791074"/>
                <a:gd name="connsiteX4" fmla="*/ 249092 w 843562"/>
                <a:gd name="connsiteY4" fmla="*/ 426392 h 791074"/>
                <a:gd name="connsiteX5" fmla="*/ 494369 w 843562"/>
                <a:gd name="connsiteY5" fmla="*/ 415424 h 791074"/>
                <a:gd name="connsiteX6" fmla="*/ 425119 w 843562"/>
                <a:gd name="connsiteY6" fmla="*/ 627589 h 791074"/>
                <a:gd name="connsiteX7" fmla="*/ 682025 w 843562"/>
                <a:gd name="connsiteY7" fmla="*/ 585876 h 791074"/>
                <a:gd name="connsiteX8" fmla="*/ 586509 w 843562"/>
                <a:gd name="connsiteY8" fmla="*/ 781604 h 791074"/>
                <a:gd name="connsiteX9" fmla="*/ 843513 w 843562"/>
                <a:gd name="connsiteY9" fmla="*/ 738076 h 791074"/>
                <a:gd name="connsiteX0" fmla="*/ 27 w 843566"/>
                <a:gd name="connsiteY0" fmla="*/ 0 h 824717"/>
                <a:gd name="connsiteX1" fmla="*/ 47890 w 843566"/>
                <a:gd name="connsiteY1" fmla="*/ 52539 h 824717"/>
                <a:gd name="connsiteX2" fmla="*/ 47918 w 843566"/>
                <a:gd name="connsiteY2" fmla="*/ 250344 h 824717"/>
                <a:gd name="connsiteX3" fmla="*/ 287742 w 843566"/>
                <a:gd name="connsiteY3" fmla="*/ 213169 h 824717"/>
                <a:gd name="connsiteX4" fmla="*/ 249092 w 843566"/>
                <a:gd name="connsiteY4" fmla="*/ 426392 h 824717"/>
                <a:gd name="connsiteX5" fmla="*/ 494369 w 843566"/>
                <a:gd name="connsiteY5" fmla="*/ 415424 h 824717"/>
                <a:gd name="connsiteX6" fmla="*/ 425119 w 843566"/>
                <a:gd name="connsiteY6" fmla="*/ 627589 h 824717"/>
                <a:gd name="connsiteX7" fmla="*/ 682025 w 843566"/>
                <a:gd name="connsiteY7" fmla="*/ 585876 h 824717"/>
                <a:gd name="connsiteX8" fmla="*/ 600371 w 843566"/>
                <a:gd name="connsiteY8" fmla="*/ 817431 h 824717"/>
                <a:gd name="connsiteX9" fmla="*/ 843513 w 843566"/>
                <a:gd name="connsiteY9" fmla="*/ 738076 h 824717"/>
                <a:gd name="connsiteX0" fmla="*/ 27 w 843513"/>
                <a:gd name="connsiteY0" fmla="*/ 0 h 824408"/>
                <a:gd name="connsiteX1" fmla="*/ 47890 w 843513"/>
                <a:gd name="connsiteY1" fmla="*/ 52539 h 824408"/>
                <a:gd name="connsiteX2" fmla="*/ 47918 w 843513"/>
                <a:gd name="connsiteY2" fmla="*/ 250344 h 824408"/>
                <a:gd name="connsiteX3" fmla="*/ 287742 w 843513"/>
                <a:gd name="connsiteY3" fmla="*/ 213169 h 824408"/>
                <a:gd name="connsiteX4" fmla="*/ 249092 w 843513"/>
                <a:gd name="connsiteY4" fmla="*/ 426392 h 824408"/>
                <a:gd name="connsiteX5" fmla="*/ 494369 w 843513"/>
                <a:gd name="connsiteY5" fmla="*/ 415424 h 824408"/>
                <a:gd name="connsiteX6" fmla="*/ 425119 w 843513"/>
                <a:gd name="connsiteY6" fmla="*/ 627589 h 824408"/>
                <a:gd name="connsiteX7" fmla="*/ 682025 w 843513"/>
                <a:gd name="connsiteY7" fmla="*/ 585876 h 824408"/>
                <a:gd name="connsiteX8" fmla="*/ 600371 w 843513"/>
                <a:gd name="connsiteY8" fmla="*/ 817431 h 824408"/>
                <a:gd name="connsiteX9" fmla="*/ 800494 w 843513"/>
                <a:gd name="connsiteY9" fmla="*/ 769675 h 824408"/>
                <a:gd name="connsiteX10" fmla="*/ 843513 w 843513"/>
                <a:gd name="connsiteY10" fmla="*/ 738076 h 824408"/>
                <a:gd name="connsiteX0" fmla="*/ 27 w 810103"/>
                <a:gd name="connsiteY0" fmla="*/ 0 h 934887"/>
                <a:gd name="connsiteX1" fmla="*/ 47890 w 810103"/>
                <a:gd name="connsiteY1" fmla="*/ 52539 h 934887"/>
                <a:gd name="connsiteX2" fmla="*/ 47918 w 810103"/>
                <a:gd name="connsiteY2" fmla="*/ 250344 h 934887"/>
                <a:gd name="connsiteX3" fmla="*/ 287742 w 810103"/>
                <a:gd name="connsiteY3" fmla="*/ 213169 h 934887"/>
                <a:gd name="connsiteX4" fmla="*/ 249092 w 810103"/>
                <a:gd name="connsiteY4" fmla="*/ 426392 h 934887"/>
                <a:gd name="connsiteX5" fmla="*/ 494369 w 810103"/>
                <a:gd name="connsiteY5" fmla="*/ 415424 h 934887"/>
                <a:gd name="connsiteX6" fmla="*/ 425119 w 810103"/>
                <a:gd name="connsiteY6" fmla="*/ 627589 h 934887"/>
                <a:gd name="connsiteX7" fmla="*/ 682025 w 810103"/>
                <a:gd name="connsiteY7" fmla="*/ 585876 h 934887"/>
                <a:gd name="connsiteX8" fmla="*/ 600371 w 810103"/>
                <a:gd name="connsiteY8" fmla="*/ 817431 h 934887"/>
                <a:gd name="connsiteX9" fmla="*/ 800494 w 810103"/>
                <a:gd name="connsiteY9" fmla="*/ 769675 h 934887"/>
                <a:gd name="connsiteX10" fmla="*/ 749898 w 810103"/>
                <a:gd name="connsiteY10" fmla="*/ 934868 h 934887"/>
                <a:gd name="connsiteX0" fmla="*/ 27 w 852304"/>
                <a:gd name="connsiteY0" fmla="*/ 0 h 934885"/>
                <a:gd name="connsiteX1" fmla="*/ 47890 w 852304"/>
                <a:gd name="connsiteY1" fmla="*/ 52539 h 934885"/>
                <a:gd name="connsiteX2" fmla="*/ 47918 w 852304"/>
                <a:gd name="connsiteY2" fmla="*/ 250344 h 934885"/>
                <a:gd name="connsiteX3" fmla="*/ 287742 w 852304"/>
                <a:gd name="connsiteY3" fmla="*/ 213169 h 934885"/>
                <a:gd name="connsiteX4" fmla="*/ 249092 w 852304"/>
                <a:gd name="connsiteY4" fmla="*/ 426392 h 934885"/>
                <a:gd name="connsiteX5" fmla="*/ 494369 w 852304"/>
                <a:gd name="connsiteY5" fmla="*/ 415424 h 934885"/>
                <a:gd name="connsiteX6" fmla="*/ 425119 w 852304"/>
                <a:gd name="connsiteY6" fmla="*/ 627589 h 934885"/>
                <a:gd name="connsiteX7" fmla="*/ 682025 w 852304"/>
                <a:gd name="connsiteY7" fmla="*/ 585876 h 934885"/>
                <a:gd name="connsiteX8" fmla="*/ 600371 w 852304"/>
                <a:gd name="connsiteY8" fmla="*/ 817431 h 934885"/>
                <a:gd name="connsiteX9" fmla="*/ 845182 w 852304"/>
                <a:gd name="connsiteY9" fmla="*/ 746936 h 934885"/>
                <a:gd name="connsiteX10" fmla="*/ 749898 w 852304"/>
                <a:gd name="connsiteY10" fmla="*/ 934868 h 934885"/>
                <a:gd name="connsiteX0" fmla="*/ 11 w 852286"/>
                <a:gd name="connsiteY0" fmla="*/ 0 h 934885"/>
                <a:gd name="connsiteX1" fmla="*/ 138859 w 852286"/>
                <a:gd name="connsiteY1" fmla="*/ 56437 h 934885"/>
                <a:gd name="connsiteX2" fmla="*/ 47902 w 852286"/>
                <a:gd name="connsiteY2" fmla="*/ 250344 h 934885"/>
                <a:gd name="connsiteX3" fmla="*/ 287726 w 852286"/>
                <a:gd name="connsiteY3" fmla="*/ 213169 h 934885"/>
                <a:gd name="connsiteX4" fmla="*/ 249076 w 852286"/>
                <a:gd name="connsiteY4" fmla="*/ 426392 h 934885"/>
                <a:gd name="connsiteX5" fmla="*/ 494353 w 852286"/>
                <a:gd name="connsiteY5" fmla="*/ 415424 h 934885"/>
                <a:gd name="connsiteX6" fmla="*/ 425103 w 852286"/>
                <a:gd name="connsiteY6" fmla="*/ 627589 h 934885"/>
                <a:gd name="connsiteX7" fmla="*/ 682009 w 852286"/>
                <a:gd name="connsiteY7" fmla="*/ 585876 h 934885"/>
                <a:gd name="connsiteX8" fmla="*/ 600355 w 852286"/>
                <a:gd name="connsiteY8" fmla="*/ 817431 h 934885"/>
                <a:gd name="connsiteX9" fmla="*/ 845166 w 852286"/>
                <a:gd name="connsiteY9" fmla="*/ 746936 h 934885"/>
                <a:gd name="connsiteX10" fmla="*/ 749882 w 852286"/>
                <a:gd name="connsiteY10" fmla="*/ 934868 h 934885"/>
                <a:gd name="connsiteX0" fmla="*/ 11 w 855113"/>
                <a:gd name="connsiteY0" fmla="*/ 0 h 1011192"/>
                <a:gd name="connsiteX1" fmla="*/ 138859 w 855113"/>
                <a:gd name="connsiteY1" fmla="*/ 56437 h 1011192"/>
                <a:gd name="connsiteX2" fmla="*/ 47902 w 855113"/>
                <a:gd name="connsiteY2" fmla="*/ 250344 h 1011192"/>
                <a:gd name="connsiteX3" fmla="*/ 287726 w 855113"/>
                <a:gd name="connsiteY3" fmla="*/ 213169 h 1011192"/>
                <a:gd name="connsiteX4" fmla="*/ 249076 w 855113"/>
                <a:gd name="connsiteY4" fmla="*/ 426392 h 1011192"/>
                <a:gd name="connsiteX5" fmla="*/ 494353 w 855113"/>
                <a:gd name="connsiteY5" fmla="*/ 415424 h 1011192"/>
                <a:gd name="connsiteX6" fmla="*/ 425103 w 855113"/>
                <a:gd name="connsiteY6" fmla="*/ 627589 h 1011192"/>
                <a:gd name="connsiteX7" fmla="*/ 682009 w 855113"/>
                <a:gd name="connsiteY7" fmla="*/ 585876 h 1011192"/>
                <a:gd name="connsiteX8" fmla="*/ 600355 w 855113"/>
                <a:gd name="connsiteY8" fmla="*/ 817431 h 1011192"/>
                <a:gd name="connsiteX9" fmla="*/ 845166 w 855113"/>
                <a:gd name="connsiteY9" fmla="*/ 746936 h 1011192"/>
                <a:gd name="connsiteX10" fmla="*/ 798930 w 855113"/>
                <a:gd name="connsiteY10" fmla="*/ 1011180 h 1011192"/>
                <a:gd name="connsiteX0" fmla="*/ 11 w 882094"/>
                <a:gd name="connsiteY0" fmla="*/ 0 h 1011194"/>
                <a:gd name="connsiteX1" fmla="*/ 138859 w 882094"/>
                <a:gd name="connsiteY1" fmla="*/ 56437 h 1011194"/>
                <a:gd name="connsiteX2" fmla="*/ 47902 w 882094"/>
                <a:gd name="connsiteY2" fmla="*/ 250344 h 1011194"/>
                <a:gd name="connsiteX3" fmla="*/ 287726 w 882094"/>
                <a:gd name="connsiteY3" fmla="*/ 213169 h 1011194"/>
                <a:gd name="connsiteX4" fmla="*/ 249076 w 882094"/>
                <a:gd name="connsiteY4" fmla="*/ 426392 h 1011194"/>
                <a:gd name="connsiteX5" fmla="*/ 494353 w 882094"/>
                <a:gd name="connsiteY5" fmla="*/ 415424 h 1011194"/>
                <a:gd name="connsiteX6" fmla="*/ 425103 w 882094"/>
                <a:gd name="connsiteY6" fmla="*/ 627589 h 1011194"/>
                <a:gd name="connsiteX7" fmla="*/ 682009 w 882094"/>
                <a:gd name="connsiteY7" fmla="*/ 585876 h 1011194"/>
                <a:gd name="connsiteX8" fmla="*/ 600355 w 882094"/>
                <a:gd name="connsiteY8" fmla="*/ 817431 h 1011194"/>
                <a:gd name="connsiteX9" fmla="*/ 874031 w 882094"/>
                <a:gd name="connsiteY9" fmla="*/ 775159 h 1011194"/>
                <a:gd name="connsiteX10" fmla="*/ 798930 w 882094"/>
                <a:gd name="connsiteY10" fmla="*/ 1011180 h 1011194"/>
                <a:gd name="connsiteX0" fmla="*/ 11 w 882094"/>
                <a:gd name="connsiteY0" fmla="*/ 0 h 1011194"/>
                <a:gd name="connsiteX1" fmla="*/ 138859 w 882094"/>
                <a:gd name="connsiteY1" fmla="*/ 56437 h 1011194"/>
                <a:gd name="connsiteX2" fmla="*/ 47902 w 882094"/>
                <a:gd name="connsiteY2" fmla="*/ 250344 h 1011194"/>
                <a:gd name="connsiteX3" fmla="*/ 318787 w 882094"/>
                <a:gd name="connsiteY3" fmla="*/ 201008 h 1011194"/>
                <a:gd name="connsiteX4" fmla="*/ 249076 w 882094"/>
                <a:gd name="connsiteY4" fmla="*/ 426392 h 1011194"/>
                <a:gd name="connsiteX5" fmla="*/ 494353 w 882094"/>
                <a:gd name="connsiteY5" fmla="*/ 415424 h 1011194"/>
                <a:gd name="connsiteX6" fmla="*/ 425103 w 882094"/>
                <a:gd name="connsiteY6" fmla="*/ 627589 h 1011194"/>
                <a:gd name="connsiteX7" fmla="*/ 682009 w 882094"/>
                <a:gd name="connsiteY7" fmla="*/ 585876 h 1011194"/>
                <a:gd name="connsiteX8" fmla="*/ 600355 w 882094"/>
                <a:gd name="connsiteY8" fmla="*/ 817431 h 1011194"/>
                <a:gd name="connsiteX9" fmla="*/ 874031 w 882094"/>
                <a:gd name="connsiteY9" fmla="*/ 775159 h 1011194"/>
                <a:gd name="connsiteX10" fmla="*/ 798930 w 882094"/>
                <a:gd name="connsiteY10" fmla="*/ 1011180 h 1011194"/>
                <a:gd name="connsiteX0" fmla="*/ 7 w 941385"/>
                <a:gd name="connsiteY0" fmla="*/ 59474 h 958518"/>
                <a:gd name="connsiteX1" fmla="*/ 198150 w 941385"/>
                <a:gd name="connsiteY1" fmla="*/ 3761 h 958518"/>
                <a:gd name="connsiteX2" fmla="*/ 107193 w 941385"/>
                <a:gd name="connsiteY2" fmla="*/ 197668 h 958518"/>
                <a:gd name="connsiteX3" fmla="*/ 378078 w 941385"/>
                <a:gd name="connsiteY3" fmla="*/ 148332 h 958518"/>
                <a:gd name="connsiteX4" fmla="*/ 308367 w 941385"/>
                <a:gd name="connsiteY4" fmla="*/ 373716 h 958518"/>
                <a:gd name="connsiteX5" fmla="*/ 553644 w 941385"/>
                <a:gd name="connsiteY5" fmla="*/ 362748 h 958518"/>
                <a:gd name="connsiteX6" fmla="*/ 484394 w 941385"/>
                <a:gd name="connsiteY6" fmla="*/ 574913 h 958518"/>
                <a:gd name="connsiteX7" fmla="*/ 741300 w 941385"/>
                <a:gd name="connsiteY7" fmla="*/ 533200 h 958518"/>
                <a:gd name="connsiteX8" fmla="*/ 659646 w 941385"/>
                <a:gd name="connsiteY8" fmla="*/ 764755 h 958518"/>
                <a:gd name="connsiteX9" fmla="*/ 933322 w 941385"/>
                <a:gd name="connsiteY9" fmla="*/ 722483 h 958518"/>
                <a:gd name="connsiteX10" fmla="*/ 858221 w 941385"/>
                <a:gd name="connsiteY10" fmla="*/ 958504 h 958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41385" h="958518">
                  <a:moveTo>
                    <a:pt x="7" y="59474"/>
                  </a:moveTo>
                  <a:cubicBezTo>
                    <a:pt x="-1382" y="71506"/>
                    <a:pt x="180286" y="-19271"/>
                    <a:pt x="198150" y="3761"/>
                  </a:cubicBezTo>
                  <a:cubicBezTo>
                    <a:pt x="216014" y="26793"/>
                    <a:pt x="77205" y="173573"/>
                    <a:pt x="107193" y="197668"/>
                  </a:cubicBezTo>
                  <a:cubicBezTo>
                    <a:pt x="137181" y="221763"/>
                    <a:pt x="344549" y="118991"/>
                    <a:pt x="378078" y="148332"/>
                  </a:cubicBezTo>
                  <a:cubicBezTo>
                    <a:pt x="411607" y="177673"/>
                    <a:pt x="279106" y="337980"/>
                    <a:pt x="308367" y="373716"/>
                  </a:cubicBezTo>
                  <a:cubicBezTo>
                    <a:pt x="337628" y="409452"/>
                    <a:pt x="524306" y="329215"/>
                    <a:pt x="553644" y="362748"/>
                  </a:cubicBezTo>
                  <a:cubicBezTo>
                    <a:pt x="582982" y="396281"/>
                    <a:pt x="453118" y="546504"/>
                    <a:pt x="484394" y="574913"/>
                  </a:cubicBezTo>
                  <a:cubicBezTo>
                    <a:pt x="515670" y="603322"/>
                    <a:pt x="707515" y="513107"/>
                    <a:pt x="741300" y="533200"/>
                  </a:cubicBezTo>
                  <a:cubicBezTo>
                    <a:pt x="775085" y="553294"/>
                    <a:pt x="627642" y="733208"/>
                    <a:pt x="659646" y="764755"/>
                  </a:cubicBezTo>
                  <a:cubicBezTo>
                    <a:pt x="691650" y="796302"/>
                    <a:pt x="892798" y="735709"/>
                    <a:pt x="933322" y="722483"/>
                  </a:cubicBezTo>
                  <a:cubicBezTo>
                    <a:pt x="973846" y="709257"/>
                    <a:pt x="847925" y="960700"/>
                    <a:pt x="858221" y="958504"/>
                  </a:cubicBezTo>
                </a:path>
              </a:pathLst>
            </a:custGeom>
            <a:noFill/>
            <a:ln w="25400" cap="flat" cmpd="sng" algn="ctr">
              <a:solidFill>
                <a:srgbClr val="FFFF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2F11548E-5BB0-576A-AC91-E02A81A38285}"/>
                </a:ext>
              </a:extLst>
            </p:cNvPr>
            <p:cNvSpPr/>
            <p:nvPr/>
          </p:nvSpPr>
          <p:spPr>
            <a:xfrm>
              <a:off x="6520089" y="554532"/>
              <a:ext cx="2166711" cy="1842513"/>
            </a:xfrm>
            <a:prstGeom prst="roundRect">
              <a:avLst>
                <a:gd name="adj" fmla="val 11908"/>
              </a:avLst>
            </a:prstGeom>
            <a:noFill/>
            <a:ln w="9525" cap="flat" cmpd="sng" algn="ctr">
              <a:solidFill>
                <a:srgbClr val="EEECE1"/>
              </a:solidFill>
              <a:prstDash val="solid"/>
            </a:ln>
            <a:effectLst>
              <a:glow rad="101600">
                <a:srgbClr val="FFFF00">
                  <a:alpha val="75000"/>
                </a:srgbClr>
              </a:glow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glow rad="101600">
                    <a:srgbClr val="1F497D">
                      <a:lumMod val="75000"/>
                      <a:alpha val="75000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BD11D23D-7B9A-1E08-BF76-C727336675E9}"/>
                </a:ext>
              </a:extLst>
            </p:cNvPr>
            <p:cNvSpPr/>
            <p:nvPr/>
          </p:nvSpPr>
          <p:spPr>
            <a:xfrm>
              <a:off x="6493257" y="3235816"/>
              <a:ext cx="2166711" cy="2147106"/>
            </a:xfrm>
            <a:prstGeom prst="roundRect">
              <a:avLst/>
            </a:prstGeom>
            <a:solidFill>
              <a:srgbClr val="FFFFFF"/>
            </a:solidFill>
            <a:ln w="9525" cap="flat" cmpd="sng" algn="ctr">
              <a:solidFill>
                <a:srgbClr val="EEECE1"/>
              </a:solidFill>
              <a:prstDash val="solid"/>
            </a:ln>
            <a:effectLst>
              <a:glow rad="101600">
                <a:srgbClr val="FFFF00">
                  <a:alpha val="75000"/>
                </a:srgbClr>
              </a:glow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AB73D8-BE6B-3084-D438-5870B442C025}"/>
                </a:ext>
              </a:extLst>
            </p:cNvPr>
            <p:cNvSpPr txBox="1"/>
            <p:nvPr/>
          </p:nvSpPr>
          <p:spPr>
            <a:xfrm>
              <a:off x="6953813" y="619816"/>
              <a:ext cx="142218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effectLst>
                    <a:outerShdw blurRad="50800" dist="762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</a:rPr>
                <a:t>Dark Sector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ED699D5-A1D9-5E75-D07A-980E021409D8}"/>
                </a:ext>
              </a:extLst>
            </p:cNvPr>
            <p:cNvSpPr/>
            <p:nvPr/>
          </p:nvSpPr>
          <p:spPr>
            <a:xfrm>
              <a:off x="6720080" y="3240730"/>
              <a:ext cx="173016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1F497D">
                      <a:lumMod val="25000"/>
                    </a:srgbClr>
                  </a:solidFill>
                  <a:effectLst/>
                  <a:uLnTx/>
                  <a:uFillTx/>
                </a:rPr>
                <a:t>Standard Model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E7CCAE8-4DF3-512D-D8CC-647CB97B1126}"/>
                </a:ext>
              </a:extLst>
            </p:cNvPr>
            <p:cNvSpPr/>
            <p:nvPr/>
          </p:nvSpPr>
          <p:spPr>
            <a:xfrm>
              <a:off x="8184429" y="1850880"/>
              <a:ext cx="360000" cy="360000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28575" cap="flat" cmpd="sng" algn="ctr">
              <a:solidFill>
                <a:schemeClr val="accent5"/>
              </a:solidFill>
              <a:prstDash val="soli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CD9D4C4E-5920-A55C-A7B5-8AE5C512A379}"/>
                </a:ext>
              </a:extLst>
            </p:cNvPr>
            <p:cNvSpPr/>
            <p:nvPr/>
          </p:nvSpPr>
          <p:spPr>
            <a:xfrm>
              <a:off x="7740597" y="1850880"/>
              <a:ext cx="360000" cy="360000"/>
            </a:xfrm>
            <a:prstGeom prst="roundRect">
              <a:avLst/>
            </a:prstGeom>
            <a:solidFill>
              <a:srgbClr val="FFFF00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A’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6ED8A63-C0AD-BCFE-63BA-EF394973004C}"/>
                </a:ext>
              </a:extLst>
            </p:cNvPr>
            <p:cNvSpPr/>
            <p:nvPr/>
          </p:nvSpPr>
          <p:spPr>
            <a:xfrm>
              <a:off x="7740597" y="1415222"/>
              <a:ext cx="360000" cy="360000"/>
            </a:xfrm>
            <a:prstGeom prst="roundRect">
              <a:avLst/>
            </a:prstGeom>
            <a:solidFill>
              <a:srgbClr val="F79646"/>
            </a:solidFill>
            <a:ln w="25400" cap="flat" cmpd="sng" algn="ctr">
              <a:solidFill>
                <a:srgbClr val="FF6600"/>
              </a:solidFill>
              <a:prstDash val="soli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Z’</a:t>
              </a: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?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E11BB0EF-29E0-2737-86AF-37B4FD86085C}"/>
                </a:ext>
              </a:extLst>
            </p:cNvPr>
            <p:cNvSpPr/>
            <p:nvPr/>
          </p:nvSpPr>
          <p:spPr>
            <a:xfrm>
              <a:off x="6720080" y="1850880"/>
              <a:ext cx="372807" cy="360000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>
                  <a:shade val="50000"/>
                </a:srgbClr>
              </a:solidFill>
              <a:prstDash val="soli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c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?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4622560-F139-4BD7-72A0-381E7D995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78155" y="3654997"/>
              <a:ext cx="1987574" cy="1492500"/>
            </a:xfrm>
            <a:prstGeom prst="rect">
              <a:avLst/>
            </a:prstGeom>
          </p:spPr>
        </p:pic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102ADEC-2DC5-A1BC-0826-68482F8B93A4}"/>
                </a:ext>
              </a:extLst>
            </p:cNvPr>
            <p:cNvSpPr/>
            <p:nvPr/>
          </p:nvSpPr>
          <p:spPr>
            <a:xfrm>
              <a:off x="7151266" y="1850880"/>
              <a:ext cx="372807" cy="360000"/>
            </a:xfrm>
            <a:prstGeom prst="roundRect">
              <a:avLst/>
            </a:prstGeom>
            <a:solidFill>
              <a:srgbClr val="8064A2"/>
            </a:solidFill>
            <a:ln w="25400" cap="flat" cmpd="sng" algn="ctr">
              <a:solidFill>
                <a:srgbClr val="8064A2">
                  <a:shade val="50000"/>
                </a:srgbClr>
              </a:solidFill>
              <a:prstDash val="solid"/>
            </a:ln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y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Symbol" charset="2"/>
                  <a:ea typeface="+mn-ea"/>
                  <a:cs typeface="Symbol" charset="2"/>
                </a:rPr>
                <a:t>?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519308A-8607-227B-F340-0A6EA92646BB}"/>
                </a:ext>
              </a:extLst>
            </p:cNvPr>
            <p:cNvSpPr/>
            <p:nvPr/>
          </p:nvSpPr>
          <p:spPr>
            <a:xfrm>
              <a:off x="6662070" y="1576214"/>
              <a:ext cx="1026243" cy="246221"/>
            </a:xfrm>
            <a:prstGeom prst="rect">
              <a:avLst/>
            </a:prstGeom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Dark fermions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557A245-4F26-C508-CBBB-D9F2C1457B40}"/>
              </a:ext>
            </a:extLst>
          </p:cNvPr>
          <p:cNvSpPr txBox="1"/>
          <p:nvPr/>
        </p:nvSpPr>
        <p:spPr>
          <a:xfrm>
            <a:off x="9320693" y="6565879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u="sng" dirty="0" err="1">
                <a:solidFill>
                  <a:srgbClr val="0000FF"/>
                </a:solidFill>
                <a:effectLst/>
                <a:latin typeface="Helvetica" pitchFamily="2" charset="0"/>
              </a:rPr>
              <a:t>Holstom</a:t>
            </a:r>
            <a:r>
              <a:rPr lang="en-GB" sz="1200" i="1" u="sng" dirty="0">
                <a:solidFill>
                  <a:srgbClr val="0000FF"/>
                </a:solidFill>
                <a:effectLst/>
                <a:latin typeface="Helvetica" pitchFamily="2" charset="0"/>
              </a:rPr>
              <a:t>, PLB 166 (1986) 196</a:t>
            </a:r>
            <a:endParaRPr lang="en-GB" sz="1200" u="sng" dirty="0">
              <a:solidFill>
                <a:srgbClr val="0000FF"/>
              </a:solidFill>
              <a:effectLst/>
              <a:latin typeface="Helvetica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13269D-3650-4BF8-D64A-D2083488F7BA}"/>
              </a:ext>
            </a:extLst>
          </p:cNvPr>
          <p:cNvSpPr txBox="1"/>
          <p:nvPr/>
        </p:nvSpPr>
        <p:spPr>
          <a:xfrm>
            <a:off x="390585" y="2222482"/>
            <a:ext cx="89472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are many attempts to look for new physics phenomena to explain Universe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dark matter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 dark energy.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 class of simple models just adds an additional U</a:t>
            </a:r>
            <a:r>
              <a:rPr lang="en-US" baseline="-25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(1) symmetry to SM, with its corresponding vector boson (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A’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endParaRPr lang="en-US" dirty="0"/>
          </a:p>
          <a:p>
            <a:pPr algn="ctr"/>
            <a:r>
              <a:rPr lang="en-GB" dirty="0">
                <a:solidFill>
                  <a:schemeClr val="accent5"/>
                </a:solidFill>
              </a:rPr>
              <a:t>U(1)</a:t>
            </a:r>
            <a:r>
              <a:rPr lang="en-GB" baseline="-25000" dirty="0">
                <a:solidFill>
                  <a:schemeClr val="accent5"/>
                </a:solidFill>
              </a:rPr>
              <a:t>Y</a:t>
            </a:r>
            <a:r>
              <a:rPr lang="en-GB" dirty="0">
                <a:solidFill>
                  <a:schemeClr val="accent5"/>
                </a:solidFill>
              </a:rPr>
              <a:t>+SU(2)</a:t>
            </a:r>
            <a:r>
              <a:rPr lang="en-GB" baseline="-25000" dirty="0" err="1">
                <a:solidFill>
                  <a:schemeClr val="accent5"/>
                </a:solidFill>
              </a:rPr>
              <a:t>Weak</a:t>
            </a:r>
            <a:r>
              <a:rPr lang="en-GB" dirty="0" err="1">
                <a:solidFill>
                  <a:schemeClr val="accent5"/>
                </a:solidFill>
              </a:rPr>
              <a:t>+SU</a:t>
            </a:r>
            <a:r>
              <a:rPr lang="en-GB" dirty="0">
                <a:solidFill>
                  <a:schemeClr val="accent5"/>
                </a:solidFill>
              </a:rPr>
              <a:t>(3)</a:t>
            </a:r>
            <a:r>
              <a:rPr lang="en-GB" baseline="-25000" dirty="0">
                <a:solidFill>
                  <a:schemeClr val="accent5"/>
                </a:solidFill>
              </a:rPr>
              <a:t>Strong</a:t>
            </a:r>
            <a:r>
              <a:rPr lang="en-GB" dirty="0">
                <a:solidFill>
                  <a:srgbClr val="FF0000"/>
                </a:solidFill>
              </a:rPr>
              <a:t>[+U</a:t>
            </a:r>
            <a:r>
              <a:rPr lang="en-GB" baseline="-25000" dirty="0">
                <a:solidFill>
                  <a:srgbClr val="FF0000"/>
                </a:solidFill>
              </a:rPr>
              <a:t>D</a:t>
            </a:r>
            <a:r>
              <a:rPr lang="en-GB" dirty="0">
                <a:solidFill>
                  <a:srgbClr val="FF0000"/>
                </a:solidFill>
              </a:rPr>
              <a:t>(1)]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</a:t>
            </a:r>
            <a:r>
              <a:rPr lang="en-US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A’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could itself be the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mediator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between the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visible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and the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dark sector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mixing with the ordinary photon. The effective interaction between the fermions and the dark photon is parametrized in term of a factor </a:t>
            </a:r>
            <a:r>
              <a:rPr lang="en-US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ε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representing the mixing strength.</a:t>
            </a:r>
          </a:p>
          <a:p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F38CC45-1762-FCF6-600C-F0A110FCF0F2}"/>
              </a:ext>
            </a:extLst>
          </p:cNvPr>
          <p:cNvSpPr txBox="1"/>
          <p:nvPr/>
        </p:nvSpPr>
        <p:spPr>
          <a:xfrm>
            <a:off x="667557" y="6163159"/>
            <a:ext cx="9284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The search for this new mediator </a:t>
            </a:r>
            <a:r>
              <a:rPr lang="en-US" b="1" i="1" dirty="0">
                <a:solidFill>
                  <a:schemeClr val="accent6"/>
                </a:solidFill>
              </a:rPr>
              <a:t>A’</a:t>
            </a:r>
            <a:r>
              <a:rPr lang="en-US" b="1" dirty="0">
                <a:solidFill>
                  <a:schemeClr val="accent6"/>
                </a:solidFill>
              </a:rPr>
              <a:t> is the main goal of the PADME experiment at LNF.</a:t>
            </a: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66D938C7-068B-8183-E403-FDC17EE4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0266-2806-FD4B-BDA0-B40673E12AB8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352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84887-3DFB-62E7-EE74-012732D17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approaches</a:t>
            </a:r>
            <a:endParaRPr lang="en-US" i="1" baseline="30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5C3CF08-1BC9-2612-D9AF-B226FB4F537E}"/>
              </a:ext>
            </a:extLst>
          </p:cNvPr>
          <p:cNvGrpSpPr/>
          <p:nvPr/>
        </p:nvGrpSpPr>
        <p:grpSpPr>
          <a:xfrm>
            <a:off x="5343519" y="1794345"/>
            <a:ext cx="6778908" cy="3977262"/>
            <a:chOff x="6668859" y="1222941"/>
            <a:chExt cx="5168049" cy="33444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FF350F6-436F-C965-5743-6299D207EA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8859" y="1222941"/>
              <a:ext cx="2047520" cy="174625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414A87-6E89-B369-5F6E-1BB464891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10320" y="1276639"/>
              <a:ext cx="2026588" cy="16200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B3DFA3-0317-0D16-75C4-4F782C8DA7C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87641" y="1340653"/>
              <a:ext cx="1723616" cy="174600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08533FB-CC71-C986-BF3C-3A822A0DD2DC}"/>
                </a:ext>
              </a:extLst>
            </p:cNvPr>
            <p:cNvSpPr/>
            <p:nvPr/>
          </p:nvSpPr>
          <p:spPr>
            <a:xfrm>
              <a:off x="6717073" y="2937529"/>
              <a:ext cx="1999306" cy="426278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>
              <a:spAutoFit/>
            </a:bodyPr>
            <a:lstStyle/>
            <a:p>
              <a:pPr algn="ctr">
                <a:buClr>
                  <a:srgbClr val="FE3BEB"/>
                </a:buClr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Bremsstrahlung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C175B-F22F-42B3-E876-A1D52BA4CBB9}"/>
                </a:ext>
              </a:extLst>
            </p:cNvPr>
            <p:cNvSpPr/>
            <p:nvPr/>
          </p:nvSpPr>
          <p:spPr>
            <a:xfrm>
              <a:off x="9033786" y="4141105"/>
              <a:ext cx="1789828" cy="4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FE3BEB"/>
                </a:buClr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Production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B6F255-8F0E-9B40-718C-6DEB55242D31}"/>
                </a:ext>
              </a:extLst>
            </p:cNvPr>
            <p:cNvSpPr/>
            <p:nvPr/>
          </p:nvSpPr>
          <p:spPr>
            <a:xfrm>
              <a:off x="9374765" y="2995150"/>
              <a:ext cx="1741652" cy="4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buClr>
                  <a:srgbClr val="FE3BEB"/>
                </a:buClr>
              </a:pPr>
              <a:r>
                <a:rPr lang="en-US" sz="1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Annihilation</a:t>
              </a: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58E947-3175-39EF-D458-4ADAC29203FA}"/>
                  </a:ext>
                </a:extLst>
              </p:cNvPr>
              <p:cNvSpPr txBox="1"/>
              <p:nvPr/>
            </p:nvSpPr>
            <p:spPr>
              <a:xfrm>
                <a:off x="169472" y="1898313"/>
                <a:ext cx="4777718" cy="161678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57150">
                  <a:lnSpc>
                    <a:spcPct val="110000"/>
                  </a:lnSpc>
                  <a:buClr>
                    <a:schemeClr val="accent5"/>
                  </a:buClr>
                </a:pPr>
                <a:r>
                  <a:rPr lang="en-US" i="1" dirty="0">
                    <a:solidFill>
                      <a:srgbClr val="FF0000"/>
                    </a:solidFill>
                  </a:rPr>
                  <a:t>A’</a:t>
                </a:r>
                <a:r>
                  <a:rPr lang="en-US" dirty="0">
                    <a:solidFill>
                      <a:srgbClr val="FF0000"/>
                    </a:solidFill>
                  </a:rPr>
                  <a:t> can be produced using </a:t>
                </a:r>
                <a:r>
                  <a:rPr lang="en-US" i="1" dirty="0">
                    <a:solidFill>
                      <a:srgbClr val="FF0000"/>
                    </a:solidFill>
                  </a:rPr>
                  <a:t>e</a:t>
                </a:r>
                <a:r>
                  <a:rPr lang="en-US" i="1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en-US" baseline="30000" dirty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via:</a:t>
                </a:r>
              </a:p>
              <a:p>
                <a:pPr marL="57150">
                  <a:buClr>
                    <a:schemeClr val="accent5"/>
                  </a:buClr>
                </a:pPr>
                <a:endParaRPr lang="en-US" dirty="0">
                  <a:solidFill>
                    <a:srgbClr val="FF0000"/>
                  </a:solidFill>
                </a:endParaRPr>
              </a:p>
              <a:p>
                <a:pPr marL="104775" indent="-104775">
                  <a:lnSpc>
                    <a:spcPct val="110000"/>
                  </a:lnSpc>
                  <a:buClr>
                    <a:schemeClr val="accent1"/>
                  </a:buClr>
                  <a:buFont typeface="Wingdings" charset="2"/>
                  <a:buChar char="§"/>
                </a:pPr>
                <a:r>
                  <a:rPr lang="en-US" sz="1900" dirty="0">
                    <a:solidFill>
                      <a:schemeClr val="accent5"/>
                    </a:solidFill>
                  </a:rPr>
                  <a:t> </a:t>
                </a:r>
                <a:r>
                  <a:rPr lang="en-US" dirty="0">
                    <a:solidFill>
                      <a:schemeClr val="accent1"/>
                    </a:solidFill>
                  </a:rPr>
                  <a:t>Bremsstrahlung: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𝑁𝐴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104775" indent="-104775">
                  <a:lnSpc>
                    <a:spcPct val="110000"/>
                  </a:lnSpc>
                  <a:buClr>
                    <a:schemeClr val="accent1"/>
                  </a:buClr>
                  <a:buFont typeface="Wingdings" charset="2"/>
                  <a:buChar char="§"/>
                </a:pPr>
                <a:r>
                  <a:rPr lang="en-US" dirty="0">
                    <a:solidFill>
                      <a:schemeClr val="accent1"/>
                    </a:solidFill>
                  </a:rPr>
                  <a:t> Annihilation associate production: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b="0" dirty="0">
                  <a:solidFill>
                    <a:schemeClr val="accent1"/>
                  </a:solidFill>
                  <a:ea typeface="Cambria Math" panose="02040503050406030204" pitchFamily="18" charset="0"/>
                </a:endParaRPr>
              </a:p>
              <a:p>
                <a:pPr marL="104775" indent="-104775">
                  <a:lnSpc>
                    <a:spcPct val="110000"/>
                  </a:lnSpc>
                  <a:buClr>
                    <a:schemeClr val="accent1"/>
                  </a:buClr>
                  <a:buFont typeface="Wingdings" charset="2"/>
                  <a:buChar char="§"/>
                </a:pPr>
                <a:r>
                  <a:rPr lang="en-US" dirty="0">
                    <a:solidFill>
                      <a:schemeClr val="accent1"/>
                    </a:solidFill>
                  </a:rPr>
                  <a:t> Annihilation direct production: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′</m:t>
                    </m:r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158E947-3175-39EF-D458-4ADAC2920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72" y="1898313"/>
                <a:ext cx="4777718" cy="1616789"/>
              </a:xfrm>
              <a:prstGeom prst="rect">
                <a:avLst/>
              </a:prstGeom>
              <a:blipFill>
                <a:blip r:embed="rId5"/>
                <a:stretch>
                  <a:fillRect l="-1061" t="-781" b="-3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1667139-1175-6B5D-F41F-5B0D97201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0266-2806-FD4B-BDA0-B40673E12AB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CC2ECB-01ED-2591-3F45-2E6D2453E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6342" y="4133026"/>
            <a:ext cx="3635023" cy="25415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B7F2F7-BB7C-4E6B-E0F9-E2B09031EBFC}"/>
                  </a:ext>
                </a:extLst>
              </p:cNvPr>
              <p:cNvSpPr txBox="1"/>
              <p:nvPr/>
            </p:nvSpPr>
            <p:spPr>
              <a:xfrm>
                <a:off x="169472" y="3534634"/>
                <a:ext cx="9143400" cy="33609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lvl="1" defTabSz="914400">
                  <a:lnSpc>
                    <a:spcPct val="110000"/>
                  </a:lnSpc>
                  <a:spcBef>
                    <a:spcPts val="0"/>
                  </a:spcBef>
                </a:pPr>
                <a:r>
                  <a:rPr lang="en-US" sz="1800" dirty="0">
                    <a:solidFill>
                      <a:srgbClr val="FF0000"/>
                    </a:solidFill>
                  </a:rPr>
                  <a:t>For the </a:t>
                </a:r>
                <a:r>
                  <a:rPr lang="en-US" sz="1800" i="1" dirty="0">
                    <a:solidFill>
                      <a:srgbClr val="FF0000"/>
                    </a:solidFill>
                  </a:rPr>
                  <a:t>A’</a:t>
                </a:r>
                <a:r>
                  <a:rPr lang="en-US" sz="1800" dirty="0">
                    <a:solidFill>
                      <a:srgbClr val="FF0000"/>
                    </a:solidFill>
                  </a:rPr>
                  <a:t> decay two options are possible:</a:t>
                </a:r>
              </a:p>
              <a:p>
                <a:pPr marL="0" lvl="1" defTabSz="914400">
                  <a:spcBef>
                    <a:spcPts val="0"/>
                  </a:spcBef>
                </a:pPr>
                <a:endParaRPr lang="en-US" dirty="0">
                  <a:solidFill>
                    <a:prstClr val="black"/>
                  </a:solidFill>
                </a:endParaRPr>
              </a:p>
              <a:p>
                <a:pPr marL="179388" lvl="0" indent="-179388" defTabSz="457200">
                  <a:spcBef>
                    <a:spcPct val="20000"/>
                  </a:spcBef>
                  <a:buClr>
                    <a:schemeClr val="accent1"/>
                  </a:buClr>
                  <a:buFont typeface="Wingdings" charset="2"/>
                  <a:buChar char="§"/>
                </a:pPr>
                <a:r>
                  <a:rPr lang="en-US" b="1" dirty="0">
                    <a:solidFill>
                      <a:srgbClr val="FF0000"/>
                    </a:solidFill>
                  </a:rPr>
                  <a:t>Visible decays: </a:t>
                </a:r>
                <a:r>
                  <a:rPr lang="en-US" dirty="0">
                    <a:solidFill>
                      <a:schemeClr val="accent1"/>
                    </a:solidFill>
                  </a:rPr>
                  <a:t>𝐴’ → 𝑒</a:t>
                </a:r>
                <a:r>
                  <a:rPr lang="en-US" baseline="30000" dirty="0">
                    <a:solidFill>
                      <a:schemeClr val="accent1"/>
                    </a:solidFill>
                  </a:rPr>
                  <a:t>+</a:t>
                </a:r>
                <a:r>
                  <a:rPr lang="en-US" dirty="0">
                    <a:solidFill>
                      <a:schemeClr val="accent1"/>
                    </a:solidFill>
                  </a:rPr>
                  <a:t>𝑒</a:t>
                </a:r>
                <a:r>
                  <a:rPr lang="en-US" baseline="30000" dirty="0">
                    <a:solidFill>
                      <a:schemeClr val="accent1"/>
                    </a:solidFill>
                  </a:rPr>
                  <a:t>−</a:t>
                </a:r>
                <a:r>
                  <a:rPr lang="en-US" dirty="0">
                    <a:solidFill>
                      <a:schemeClr val="accent1"/>
                    </a:solidFill>
                  </a:rPr>
                  <a:t> 𝐴’ → 𝜇</a:t>
                </a:r>
                <a:r>
                  <a:rPr lang="en-US" baseline="30000" dirty="0">
                    <a:solidFill>
                      <a:schemeClr val="accent1"/>
                    </a:solidFill>
                  </a:rPr>
                  <a:t> +</a:t>
                </a:r>
                <a:r>
                  <a:rPr lang="en-US" dirty="0">
                    <a:solidFill>
                      <a:schemeClr val="accent1"/>
                    </a:solidFill>
                  </a:rPr>
                  <a:t>𝜇</a:t>
                </a:r>
                <a:r>
                  <a:rPr lang="en-US" baseline="30000" dirty="0">
                    <a:solidFill>
                      <a:schemeClr val="accent1"/>
                    </a:solidFill>
                  </a:rPr>
                  <a:t> −</a:t>
                </a:r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585788" lvl="2" indent="-128588" defTabSz="4572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 </a:t>
                </a:r>
                <a:r>
                  <a:rPr lang="en-US" b="1" dirty="0">
                    <a:solidFill>
                      <a:schemeClr val="accent1"/>
                    </a:solidFill>
                  </a:rPr>
                  <a:t>Thick target </a:t>
                </a:r>
                <a:r>
                  <a:rPr lang="en-US" dirty="0">
                    <a:solidFill>
                      <a:schemeClr val="accent1"/>
                    </a:solidFill>
                  </a:rPr>
                  <a:t>electron/protons beam is absorbed </a:t>
                </a:r>
              </a:p>
              <a:p>
                <a:pPr marL="688975" lvl="3" indent="-231775" defTabSz="457200">
                  <a:spcBef>
                    <a:spcPct val="20000"/>
                  </a:spcBef>
                  <a:buClr>
                    <a:schemeClr val="accent1"/>
                  </a:buClr>
                </a:pPr>
                <a:r>
                  <a:rPr lang="en-US" dirty="0">
                    <a:solidFill>
                      <a:schemeClr val="accent1"/>
                    </a:solidFill>
                  </a:rPr>
                  <a:t>   (NA64, old dump experiments)</a:t>
                </a:r>
              </a:p>
              <a:p>
                <a:pPr marL="627063" lvl="2" indent="-169863" defTabSz="4572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accent1"/>
                    </a:solidFill>
                  </a:rPr>
                  <a:t>Thin target </a:t>
                </a:r>
                <a:r>
                  <a:rPr lang="en-US" dirty="0">
                    <a:solidFill>
                      <a:schemeClr val="accent1"/>
                    </a:solidFill>
                  </a:rPr>
                  <a:t>search for bumps in 𝑒</a:t>
                </a:r>
                <a:r>
                  <a:rPr lang="en-US" baseline="30000" dirty="0">
                    <a:solidFill>
                      <a:schemeClr val="accent1"/>
                    </a:solidFill>
                  </a:rPr>
                  <a:t>+</a:t>
                </a:r>
                <a:r>
                  <a:rPr lang="en-US" dirty="0">
                    <a:solidFill>
                      <a:schemeClr val="accent1"/>
                    </a:solidFill>
                  </a:rPr>
                  <a:t>𝑒</a:t>
                </a:r>
                <a:r>
                  <a:rPr lang="en-US" baseline="30000" dirty="0">
                    <a:solidFill>
                      <a:schemeClr val="accent1"/>
                    </a:solidFill>
                  </a:rPr>
                  <a:t>−</a:t>
                </a:r>
                <a:r>
                  <a:rPr lang="en-US" dirty="0">
                    <a:solidFill>
                      <a:schemeClr val="accent1"/>
                    </a:solidFill>
                  </a:rPr>
                  <a:t> invariant mass</a:t>
                </a:r>
              </a:p>
              <a:p>
                <a:pPr marL="179388" lvl="0" indent="-179388" defTabSz="457200">
                  <a:spcBef>
                    <a:spcPct val="20000"/>
                  </a:spcBef>
                  <a:buClr>
                    <a:schemeClr val="accent1"/>
                  </a:buClr>
                  <a:buFont typeface="Wingdings" charset="2"/>
                  <a:buChar char="§"/>
                </a:pPr>
                <a:r>
                  <a:rPr lang="en-US" b="1" dirty="0">
                    <a:solidFill>
                      <a:srgbClr val="FF0000"/>
                    </a:solidFill>
                  </a:rPr>
                  <a:t>Invisible decays: </a:t>
                </a:r>
                <a:r>
                  <a:rPr lang="en-US" dirty="0">
                    <a:solidFill>
                      <a:schemeClr val="accent1"/>
                    </a:solidFill>
                  </a:rPr>
                  <a:t>𝐴’ →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acc>
                      <m:accPr>
                        <m:chr m:val="̅"/>
                        <m:ctrlPr>
                          <a:rPr lang="en-US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</m:acc>
                  </m:oMath>
                </a14:m>
                <a:endParaRPr lang="en-US" dirty="0">
                  <a:solidFill>
                    <a:schemeClr val="accent1"/>
                  </a:solidFill>
                </a:endParaRPr>
              </a:p>
              <a:p>
                <a:pPr marL="627063" lvl="1" indent="-169863" defTabSz="4572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Missing energy/momentum: 𝐴’ produced in the interaction of an electron</a:t>
                </a:r>
              </a:p>
              <a:p>
                <a:pPr marL="763588" lvl="2" indent="-306388" defTabSz="457200">
                  <a:spcBef>
                    <a:spcPct val="20000"/>
                  </a:spcBef>
                  <a:buClr>
                    <a:schemeClr val="accent1"/>
                  </a:buClr>
                </a:pPr>
                <a:r>
                  <a:rPr lang="en-US" dirty="0">
                    <a:solidFill>
                      <a:schemeClr val="accent1"/>
                    </a:solidFill>
                  </a:rPr>
                  <a:t>   beam with thick/thin target (NA64/LDMX)</a:t>
                </a:r>
              </a:p>
              <a:p>
                <a:pPr marL="627063" lvl="0" indent="-163513" defTabSz="457200">
                  <a:spcBef>
                    <a:spcPct val="20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accent1"/>
                    </a:solidFill>
                  </a:rPr>
                  <a:t>Missing mass: 𝑒</a:t>
                </a:r>
                <a:r>
                  <a:rPr lang="en-US" baseline="30000" dirty="0">
                    <a:solidFill>
                      <a:schemeClr val="accent1"/>
                    </a:solidFill>
                  </a:rPr>
                  <a:t>+</a:t>
                </a:r>
                <a:r>
                  <a:rPr lang="en-US" dirty="0">
                    <a:solidFill>
                      <a:schemeClr val="accent1"/>
                    </a:solidFill>
                  </a:rPr>
                  <a:t>𝑒</a:t>
                </a:r>
                <a:r>
                  <a:rPr lang="en-US" baseline="30000" dirty="0">
                    <a:solidFill>
                      <a:schemeClr val="accent1"/>
                    </a:solidFill>
                  </a:rPr>
                  <a:t>−</a:t>
                </a:r>
                <a:r>
                  <a:rPr lang="en-US" dirty="0">
                    <a:solidFill>
                      <a:schemeClr val="accent1"/>
                    </a:solidFill>
                  </a:rPr>
                  <a:t> → 𝐴’𝛾 search for invisible particle using kinematics (Belle II, PADME)</a:t>
                </a: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B7F2F7-BB7C-4E6B-E0F9-E2B09031EB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72" y="3534634"/>
                <a:ext cx="9143400" cy="3360920"/>
              </a:xfrm>
              <a:prstGeom prst="rect">
                <a:avLst/>
              </a:prstGeom>
              <a:blipFill>
                <a:blip r:embed="rId7"/>
                <a:stretch>
                  <a:fillRect l="-555" t="-755" b="-1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52677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212BFC-1DC8-656F-8EE6-5AA6C186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A’ production at PADME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79609E-F497-105F-29E8-A7F5AAE8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314B-609D-8047-928D-004D7D764717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10">
                <a:extLst>
                  <a:ext uri="{FF2B5EF4-FFF2-40B4-BE49-F238E27FC236}">
                    <a16:creationId xmlns:a16="http://schemas.microsoft.com/office/drawing/2014/main" id="{8DB765B2-BBBD-907B-16F7-2419744182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301" y="1990550"/>
                <a:ext cx="6506070" cy="448177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400" dirty="0"/>
                  <a:t>PADME aims to produce </a:t>
                </a:r>
                <a:r>
                  <a:rPr lang="en-US" sz="2400" i="1" dirty="0"/>
                  <a:t>A’ </a:t>
                </a:r>
                <a:r>
                  <a:rPr lang="en-US" sz="2400" dirty="0"/>
                  <a:t>via the reaction: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This technique allows to identify the </a:t>
                </a:r>
                <a:r>
                  <a:rPr lang="en-US" sz="2400" i="1" dirty="0"/>
                  <a:t>A’</a:t>
                </a:r>
                <a:r>
                  <a:rPr lang="en-US" sz="2400" dirty="0"/>
                  <a:t> even if it is stable or if predominantly decay into dark sector particles.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400" dirty="0">
                    <a:solidFill>
                      <a:srgbClr val="FF0000"/>
                    </a:solidFill>
                  </a:rPr>
                  <a:t>Know </a:t>
                </a:r>
                <a:r>
                  <a:rPr lang="en-US" sz="2400" i="1" dirty="0">
                    <a:solidFill>
                      <a:srgbClr val="FF0000"/>
                    </a:solidFill>
                  </a:rPr>
                  <a:t>e</a:t>
                </a:r>
                <a:r>
                  <a:rPr lang="en-US" sz="2400" baseline="30000" dirty="0">
                    <a:solidFill>
                      <a:srgbClr val="FF0000"/>
                    </a:solidFill>
                  </a:rPr>
                  <a:t>+</a:t>
                </a:r>
                <a:r>
                  <a:rPr lang="en-US" sz="2400" dirty="0">
                    <a:solidFill>
                      <a:srgbClr val="FF0000"/>
                    </a:solidFill>
                  </a:rPr>
                  <a:t> beam </a:t>
                </a:r>
                <a:r>
                  <a:rPr lang="en-US" sz="2400" b="1" dirty="0"/>
                  <a:t>momentum and position</a:t>
                </a:r>
              </a:p>
              <a:p>
                <a:pPr>
                  <a:spcAft>
                    <a:spcPts val="600"/>
                  </a:spcAft>
                  <a:buFont typeface="Wingdings 2" charset="2"/>
                  <a:buChar char=""/>
                </a:pPr>
                <a:r>
                  <a:rPr lang="en-US" sz="1400" dirty="0">
                    <a:solidFill>
                      <a:schemeClr val="tx2">
                        <a:lumMod val="75000"/>
                      </a:schemeClr>
                    </a:solidFill>
                  </a:rPr>
                  <a:t> Tunable intensity (in order to optimize annihilation vs. pile-up)</a:t>
                </a:r>
                <a:endParaRPr lang="en-US" sz="1400" b="1" dirty="0">
                  <a:solidFill>
                    <a:schemeClr val="tx2">
                      <a:lumMod val="75000"/>
                    </a:schemeClr>
                  </a:solidFill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2400" dirty="0">
                    <a:solidFill>
                      <a:srgbClr val="FF0000"/>
                    </a:solidFill>
                  </a:rPr>
                  <a:t>Measure the recoil photon </a:t>
                </a:r>
                <a:r>
                  <a:rPr lang="en-US" sz="2400" b="1" dirty="0"/>
                  <a:t>position</a:t>
                </a:r>
                <a:r>
                  <a:rPr lang="en-US" sz="2400" dirty="0"/>
                  <a:t> </a:t>
                </a:r>
                <a:r>
                  <a:rPr lang="en-US" sz="2400" dirty="0">
                    <a:solidFill>
                      <a:schemeClr val="tx2"/>
                    </a:solidFill>
                  </a:rPr>
                  <a:t>and</a:t>
                </a:r>
                <a:r>
                  <a:rPr lang="en-US" sz="2400" dirty="0"/>
                  <a:t> </a:t>
                </a:r>
                <a:r>
                  <a:rPr lang="en-US" sz="2400" b="1" dirty="0"/>
                  <a:t>energy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2400" dirty="0">
                    <a:solidFill>
                      <a:srgbClr val="FF0000"/>
                    </a:solidFill>
                  </a:rPr>
                  <a:t>Calculate</a:t>
                </a:r>
                <a:r>
                  <a:rPr lang="en-US" sz="2400" b="1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  <m:sub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𝑚𝑖𝑠𝑠</m:t>
                        </m:r>
                      </m:sub>
                    </m:sSub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sub>
                    </m:sSub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sSup>
                          <m:sSupPr>
                            <m:ctrlP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 </m:t>
                            </m:r>
                          </m:sup>
                        </m:sSup>
                      </m:sub>
                    </m:sSub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</m:acc>
                      </m:e>
                      <m:sub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sub>
                    </m:sSub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>
                  <a:spcAft>
                    <a:spcPts val="600"/>
                  </a:spcAft>
                </a:pPr>
                <a:r>
                  <a:rPr lang="en-US" sz="1600" dirty="0">
                    <a:solidFill>
                      <a:schemeClr val="tx2">
                        <a:lumMod val="75000"/>
                      </a:schemeClr>
                    </a:solidFill>
                  </a:rPr>
                  <a:t>Only minimal assumption: </a:t>
                </a:r>
                <a:r>
                  <a:rPr lang="en-US" sz="1600" i="1" dirty="0"/>
                  <a:t>A’ </a:t>
                </a:r>
                <a:r>
                  <a:rPr lang="en-US" sz="1600" dirty="0"/>
                  <a:t>couples to leptons</a:t>
                </a:r>
              </a:p>
            </p:txBody>
          </p:sp>
        </mc:Choice>
        <mc:Fallback xmlns="">
          <p:sp>
            <p:nvSpPr>
              <p:cNvPr id="6" name="Text Placeholder 10">
                <a:extLst>
                  <a:ext uri="{FF2B5EF4-FFF2-40B4-BE49-F238E27FC236}">
                    <a16:creationId xmlns:a16="http://schemas.microsoft.com/office/drawing/2014/main" id="{8DB765B2-BBBD-907B-16F7-2419744182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301" y="1990550"/>
                <a:ext cx="6506070" cy="4481775"/>
              </a:xfrm>
              <a:prstGeom prst="rect">
                <a:avLst/>
              </a:prstGeom>
              <a:blipFill>
                <a:blip r:embed="rId2"/>
                <a:stretch>
                  <a:fillRect l="-1170"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ED4F2BC1-0DB6-17E9-F496-2A30B5F3D0B8}"/>
              </a:ext>
            </a:extLst>
          </p:cNvPr>
          <p:cNvGrpSpPr/>
          <p:nvPr/>
        </p:nvGrpSpPr>
        <p:grpSpPr>
          <a:xfrm>
            <a:off x="7028548" y="1853304"/>
            <a:ext cx="4914900" cy="1835388"/>
            <a:chOff x="7028548" y="1322141"/>
            <a:chExt cx="4914900" cy="183538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34E906C-BE75-FDA9-0589-6008020F3311}"/>
                </a:ext>
              </a:extLst>
            </p:cNvPr>
            <p:cNvSpPr/>
            <p:nvPr/>
          </p:nvSpPr>
          <p:spPr>
            <a:xfrm>
              <a:off x="7028548" y="1322141"/>
              <a:ext cx="4914900" cy="1835388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>
                  <a:solidFill>
                    <a:schemeClr val="tx1"/>
                  </a:solidFill>
                  <a:latin typeface="Symbol" pitchFamily="2" charset="2"/>
                </a:rPr>
                <a:t>γ</a:t>
              </a:r>
              <a:endParaRPr lang="en-US" dirty="0">
                <a:solidFill>
                  <a:schemeClr val="tx1"/>
                </a:solidFill>
                <a:latin typeface="Symbol" pitchFamily="2" charset="2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CB859D2-08BA-5B17-D000-FDFD0DE43DF4}"/>
                </a:ext>
              </a:extLst>
            </p:cNvPr>
            <p:cNvGrpSpPr/>
            <p:nvPr/>
          </p:nvGrpSpPr>
          <p:grpSpPr>
            <a:xfrm>
              <a:off x="7386108" y="1349623"/>
              <a:ext cx="3353316" cy="1562690"/>
              <a:chOff x="396359" y="994599"/>
              <a:chExt cx="3353316" cy="1562690"/>
            </a:xfrm>
            <a:solidFill>
              <a:schemeClr val="accent3">
                <a:lumMod val="20000"/>
                <a:lumOff val="80000"/>
              </a:schemeClr>
            </a:solidFill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8CEE3F0D-C0BE-9F1A-9185-E19D5DC2115D}"/>
                  </a:ext>
                </a:extLst>
              </p:cNvPr>
              <p:cNvCxnSpPr/>
              <p:nvPr/>
            </p:nvCxnSpPr>
            <p:spPr>
              <a:xfrm flipV="1">
                <a:off x="586914" y="1780047"/>
                <a:ext cx="692301" cy="0"/>
              </a:xfrm>
              <a:prstGeom prst="straightConnector1">
                <a:avLst/>
              </a:prstGeom>
              <a:grpFill/>
              <a:ln w="25400" cap="flat" cmpd="sng" algn="ctr">
                <a:solidFill>
                  <a:srgbClr val="95B3D7"/>
                </a:solidFill>
                <a:prstDash val="solid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108AD898-C99A-8AE3-A0B1-99DE9455407F}"/>
                  </a:ext>
                </a:extLst>
              </p:cNvPr>
              <p:cNvCxnSpPr/>
              <p:nvPr/>
            </p:nvCxnSpPr>
            <p:spPr>
              <a:xfrm flipV="1">
                <a:off x="1291915" y="1452904"/>
                <a:ext cx="2277661" cy="336767"/>
              </a:xfrm>
              <a:prstGeom prst="straightConnector1">
                <a:avLst/>
              </a:prstGeom>
              <a:grpFill/>
              <a:ln w="25400" cap="flat" cmpd="sng" algn="ctr">
                <a:solidFill>
                  <a:srgbClr val="FFFF00"/>
                </a:solidFill>
                <a:prstDash val="dash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3BD53A8D-C6A4-F57B-A73D-96D34BD8D8D2}"/>
                  </a:ext>
                </a:extLst>
              </p:cNvPr>
              <p:cNvCxnSpPr/>
              <p:nvPr/>
            </p:nvCxnSpPr>
            <p:spPr>
              <a:xfrm>
                <a:off x="1282294" y="1789671"/>
                <a:ext cx="1481706" cy="586935"/>
              </a:xfrm>
              <a:prstGeom prst="straightConnector1">
                <a:avLst/>
              </a:prstGeom>
              <a:grpFill/>
              <a:ln w="25400" cap="flat" cmpd="sng" algn="ctr">
                <a:solidFill>
                  <a:srgbClr val="FFFFFF"/>
                </a:solidFill>
                <a:prstDash val="dash"/>
                <a:tailEnd type="arrow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5E898049-DB20-76DB-1392-87E47C630119}"/>
                  </a:ext>
                </a:extLst>
              </p:cNvPr>
              <p:cNvCxnSpPr/>
              <p:nvPr/>
            </p:nvCxnSpPr>
            <p:spPr>
              <a:xfrm>
                <a:off x="1282294" y="1635526"/>
                <a:ext cx="0" cy="279035"/>
              </a:xfrm>
              <a:prstGeom prst="line">
                <a:avLst/>
              </a:prstGeom>
              <a:grpFill/>
              <a:ln w="25400" cap="flat" cmpd="sng" algn="ctr">
                <a:solidFill>
                  <a:srgbClr val="7030A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22B9166-8503-2116-788E-9C349202B8AD}"/>
                  </a:ext>
                </a:extLst>
              </p:cNvPr>
              <p:cNvSpPr/>
              <p:nvPr/>
            </p:nvSpPr>
            <p:spPr>
              <a:xfrm>
                <a:off x="593053" y="2218735"/>
                <a:ext cx="1475084" cy="338554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0" i="1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</a:rPr>
                  <a:t>e</a:t>
                </a:r>
                <a:r>
                  <a:rPr kumimoji="0" lang="it-IT" sz="1600" b="0" i="0" u="none" strike="noStrike" kern="0" cap="none" spc="0" normalizeH="0" baseline="30000" noProof="0" dirty="0" err="1">
                    <a:ln>
                      <a:noFill/>
                    </a:ln>
                    <a:effectLst/>
                    <a:uLnTx/>
                    <a:uFillTx/>
                    <a:latin typeface="Symbol" charset="2"/>
                    <a:cs typeface="Symbol" charset="2"/>
                  </a:rPr>
                  <a:t>+</a:t>
                </a:r>
                <a:r>
                  <a:rPr kumimoji="0" lang="it-IT" sz="1600" b="0" i="1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</a:rPr>
                  <a:t>e</a:t>
                </a:r>
                <a:r>
                  <a:rPr kumimoji="0" lang="it-IT" sz="1600" b="0" i="0" u="none" strike="noStrike" kern="0" cap="none" spc="0" normalizeH="0" baseline="30000" noProof="0" dirty="0">
                    <a:ln>
                      <a:noFill/>
                    </a:ln>
                    <a:effectLst/>
                    <a:uLnTx/>
                    <a:uFillTx/>
                    <a:latin typeface="Symbol" charset="2"/>
                    <a:cs typeface="Symbol" charset="2"/>
                  </a:rPr>
                  <a:t>-</a:t>
                </a:r>
                <a:r>
                  <a:rPr kumimoji="0" lang="it-IT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 </a:t>
                </a:r>
                <a:r>
                  <a:rPr kumimoji="0" lang="it-IT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sym typeface="Symbol"/>
                  </a:rPr>
                  <a:t> </a:t>
                </a:r>
                <a:r>
                  <a:rPr kumimoji="0" lang="it-IT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ymbol" charset="2"/>
                    <a:cs typeface="Symbol" charset="2"/>
                    <a:sym typeface="Symbol"/>
                  </a:rPr>
                  <a:t>g</a:t>
                </a:r>
                <a:r>
                  <a:rPr kumimoji="0" lang="it-IT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sym typeface="Symbol"/>
                  </a:rPr>
                  <a:t> (</a:t>
                </a:r>
                <a:r>
                  <a:rPr kumimoji="0" lang="it-IT" sz="1600" b="0" i="1" u="none" strike="noStrike" kern="0" cap="none" spc="0" normalizeH="0" baseline="0" noProof="0" dirty="0" err="1">
                    <a:ln>
                      <a:noFill/>
                    </a:ln>
                    <a:effectLst/>
                    <a:uLnTx/>
                    <a:uFillTx/>
                    <a:sym typeface="Symbol"/>
                  </a:rPr>
                  <a:t>E</a:t>
                </a:r>
                <a:r>
                  <a:rPr kumimoji="0" lang="it-IT" sz="1600" b="0" i="1" u="none" strike="noStrike" kern="0" cap="none" spc="0" normalizeH="0" baseline="-25000" noProof="0" dirty="0" err="1">
                    <a:ln>
                      <a:noFill/>
                    </a:ln>
                    <a:effectLst/>
                    <a:uLnTx/>
                    <a:uFillTx/>
                    <a:sym typeface="Symbol"/>
                  </a:rPr>
                  <a:t>miss</a:t>
                </a:r>
                <a:r>
                  <a:rPr kumimoji="0" lang="it-IT" sz="16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sym typeface="Symbol"/>
                  </a:rPr>
                  <a:t>) </a:t>
                </a:r>
                <a:endParaRPr kumimoji="0" lang="en-US" sz="1600" b="0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5357DDB-7BB4-55DD-7FA1-1DD371622A1B}"/>
                  </a:ext>
                </a:extLst>
              </p:cNvPr>
              <p:cNvSpPr/>
              <p:nvPr/>
            </p:nvSpPr>
            <p:spPr>
              <a:xfrm>
                <a:off x="3569576" y="1241222"/>
                <a:ext cx="180099" cy="1135384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9525" cap="flat" cmpd="sng" algn="ctr">
                <a:solidFill>
                  <a:srgbClr val="F79646">
                    <a:lumMod val="20000"/>
                    <a:lumOff val="80000"/>
                  </a:srgbClr>
                </a:solidFill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DB755CC-B15A-7425-65D4-0C91464EF6AE}"/>
                  </a:ext>
                </a:extLst>
              </p:cNvPr>
              <p:cNvSpPr/>
              <p:nvPr/>
            </p:nvSpPr>
            <p:spPr>
              <a:xfrm>
                <a:off x="3576495" y="1420062"/>
                <a:ext cx="166830" cy="167438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014221F9-B547-C81B-3377-2368A667FD38}"/>
                  </a:ext>
                </a:extLst>
              </p:cNvPr>
              <p:cNvSpPr/>
              <p:nvPr/>
            </p:nvSpPr>
            <p:spPr>
              <a:xfrm>
                <a:off x="396359" y="994599"/>
                <a:ext cx="2223160" cy="369332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</a:rPr>
                  <a:t>one photon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cs typeface="Calibri"/>
                  </a:rPr>
                  <a:t>+ nothing</a:t>
                </a: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8ED08BB-65FB-472E-5609-FB75FC31E4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3450" y="3911685"/>
            <a:ext cx="3698892" cy="2813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C1AF99-F74E-205C-0D7A-D51501C9F0F2}"/>
                  </a:ext>
                </a:extLst>
              </p:cNvPr>
              <p:cNvSpPr txBox="1"/>
              <p:nvPr/>
            </p:nvSpPr>
            <p:spPr>
              <a:xfrm>
                <a:off x="2536265" y="2386853"/>
                <a:ext cx="1827306" cy="3981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−</m:t>
                          </m:r>
                        </m:sup>
                      </m:sSup>
                      <m:r>
                        <a:rPr lang="is-I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𝐴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𝛾</m:t>
                      </m:r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C1AF99-F74E-205C-0D7A-D51501C9F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6265" y="2386853"/>
                <a:ext cx="1827306" cy="398186"/>
              </a:xfrm>
              <a:prstGeom prst="rect">
                <a:avLst/>
              </a:prstGeom>
              <a:blipFill>
                <a:blip r:embed="rId4"/>
                <a:stretch>
                  <a:fillRect t="-6250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77438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6D5E5-AE4C-02DE-B05E-3EB94DE67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results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63ABCD-E361-6B75-327B-21F51EA3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0266-2806-FD4B-BDA0-B40673E12A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109EA38-9487-556C-DB48-D53FA0A4B484}"/>
              </a:ext>
            </a:extLst>
          </p:cNvPr>
          <p:cNvSpPr txBox="1">
            <a:spLocks/>
          </p:cNvSpPr>
          <p:nvPr/>
        </p:nvSpPr>
        <p:spPr>
          <a:xfrm>
            <a:off x="292100" y="1833564"/>
            <a:ext cx="7214350" cy="4887930"/>
          </a:xfrm>
          <a:prstGeom prst="rect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txBody>
          <a:bodyPr vert="horz" lIns="292608" tIns="274320" rIns="274320" bIns="274320" rtlCol="0">
            <a:no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Font typeface="Wingdings 2" pitchFamily="18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1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6775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>
                <a:solidFill>
                  <a:srgbClr val="0070C0"/>
                </a:solidFill>
              </a:rPr>
              <a:t>The possibilities of the PADME experiment are tightly linked with the characteristics of the positron beam.</a:t>
            </a:r>
          </a:p>
          <a:p>
            <a:pPr>
              <a:spcBef>
                <a:spcPts val="0"/>
              </a:spcBef>
            </a:pPr>
            <a:r>
              <a:rPr lang="en-US" dirty="0"/>
              <a:t>The picture is showing the PADME expected sensitivity as a function of the beam characteristics. PADME started taking data in Oct. 2018  with a bunch length of ~ 250 ns.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r>
              <a:rPr lang="it-IT" dirty="0"/>
              <a:t>2.5x10</a:t>
            </a:r>
            <a:r>
              <a:rPr lang="it-IT" baseline="30000" dirty="0"/>
              <a:t>10</a:t>
            </a:r>
            <a:r>
              <a:rPr lang="it-IT" dirty="0"/>
              <a:t> </a:t>
            </a:r>
            <a:r>
              <a:rPr lang="it-IT" dirty="0" err="1"/>
              <a:t>fully</a:t>
            </a:r>
            <a:r>
              <a:rPr lang="it-IT" dirty="0"/>
              <a:t> GEANT4 </a:t>
            </a:r>
            <a:r>
              <a:rPr lang="it-IT" dirty="0" err="1"/>
              <a:t>simulated</a:t>
            </a:r>
            <a:r>
              <a:rPr lang="it-IT" dirty="0"/>
              <a:t> 550 </a:t>
            </a:r>
            <a:r>
              <a:rPr lang="it-IT" dirty="0" err="1"/>
              <a:t>MeV</a:t>
            </a:r>
            <a:r>
              <a:rPr lang="it-IT" dirty="0"/>
              <a:t> e</a:t>
            </a:r>
            <a:r>
              <a:rPr lang="it-IT" baseline="30000" dirty="0"/>
              <a:t>+</a:t>
            </a:r>
            <a:r>
              <a:rPr lang="it-IT" dirty="0"/>
              <a:t> on target </a:t>
            </a:r>
            <a:r>
              <a:rPr lang="it-IT" dirty="0" err="1"/>
              <a:t>events</a:t>
            </a:r>
            <a:r>
              <a:rPr lang="it-IT" dirty="0"/>
              <a:t>.</a:t>
            </a:r>
          </a:p>
          <a:p>
            <a:pPr>
              <a:spcBef>
                <a:spcPts val="0"/>
              </a:spcBef>
            </a:pPr>
            <a:r>
              <a:rPr lang="it-IT" dirty="0" err="1"/>
              <a:t>Number</a:t>
            </a:r>
            <a:r>
              <a:rPr lang="it-IT" dirty="0"/>
              <a:t> of BG </a:t>
            </a:r>
            <a:r>
              <a:rPr lang="it-IT" dirty="0" err="1"/>
              <a:t>events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extrapolated</a:t>
            </a:r>
            <a:r>
              <a:rPr lang="it-IT" dirty="0"/>
              <a:t> to 1x10</a:t>
            </a:r>
            <a:r>
              <a:rPr lang="it-IT" baseline="30000" dirty="0"/>
              <a:t>13</a:t>
            </a:r>
            <a:r>
              <a:rPr lang="it-IT" dirty="0"/>
              <a:t> </a:t>
            </a:r>
            <a:r>
              <a:rPr lang="it-IT" dirty="0" err="1"/>
              <a:t>positrons</a:t>
            </a:r>
            <a:r>
              <a:rPr lang="it-IT" dirty="0"/>
              <a:t> on target.</a:t>
            </a:r>
          </a:p>
          <a:p>
            <a:pPr>
              <a:spcBef>
                <a:spcPts val="0"/>
              </a:spcBef>
            </a:pPr>
            <a:endParaRPr lang="it-IT" dirty="0"/>
          </a:p>
          <a:p>
            <a:pPr>
              <a:spcBef>
                <a:spcPts val="0"/>
              </a:spcBef>
            </a:pPr>
            <a:r>
              <a:rPr lang="it-IT" dirty="0"/>
              <a:t>2 </a:t>
            </a:r>
            <a:r>
              <a:rPr lang="it-IT" dirty="0" err="1"/>
              <a:t>years</a:t>
            </a:r>
            <a:r>
              <a:rPr lang="it-IT" dirty="0"/>
              <a:t> of data </a:t>
            </a:r>
            <a:r>
              <a:rPr lang="it-IT" dirty="0" err="1"/>
              <a:t>taking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60% </a:t>
            </a:r>
            <a:r>
              <a:rPr lang="it-IT" dirty="0" err="1"/>
              <a:t>efficiency</a:t>
            </a:r>
            <a:r>
              <a:rPr lang="it-IT" dirty="0"/>
              <a:t> with </a:t>
            </a:r>
            <a:r>
              <a:rPr lang="it-IT" dirty="0" err="1"/>
              <a:t>bunch</a:t>
            </a:r>
            <a:r>
              <a:rPr lang="it-IT" dirty="0"/>
              <a:t> </a:t>
            </a:r>
            <a:r>
              <a:rPr lang="it-IT" dirty="0" err="1"/>
              <a:t>length</a:t>
            </a:r>
            <a:r>
              <a:rPr lang="it-IT" dirty="0"/>
              <a:t> of 200 ns</a:t>
            </a:r>
          </a:p>
          <a:p>
            <a:pPr>
              <a:spcBef>
                <a:spcPts val="0"/>
              </a:spcBef>
            </a:pPr>
            <a:r>
              <a:rPr lang="it-IT" dirty="0"/>
              <a:t>4x10</a:t>
            </a:r>
            <a:r>
              <a:rPr lang="it-IT" baseline="30000" dirty="0"/>
              <a:t>13</a:t>
            </a:r>
            <a:r>
              <a:rPr lang="it-IT" dirty="0"/>
              <a:t> POT = 20000 e</a:t>
            </a:r>
            <a:r>
              <a:rPr lang="it-IT" baseline="30000" dirty="0"/>
              <a:t>+</a:t>
            </a:r>
            <a:r>
              <a:rPr lang="it-IT" dirty="0"/>
              <a:t>/</a:t>
            </a:r>
            <a:r>
              <a:rPr lang="it-IT" dirty="0" err="1"/>
              <a:t>bunch</a:t>
            </a:r>
            <a:r>
              <a:rPr lang="it-IT" dirty="0"/>
              <a:t>  x2 x3.1x10</a:t>
            </a:r>
            <a:r>
              <a:rPr lang="it-IT" baseline="30000" dirty="0"/>
              <a:t>7</a:t>
            </a:r>
            <a:r>
              <a:rPr lang="it-IT" dirty="0"/>
              <a:t>s x 0.6x49 Hz</a:t>
            </a:r>
          </a:p>
          <a:p>
            <a:pPr>
              <a:spcBef>
                <a:spcPts val="0"/>
              </a:spcBef>
            </a:pPr>
            <a:endParaRPr lang="it-IT" dirty="0"/>
          </a:p>
          <a:p>
            <a:pPr>
              <a:spcBef>
                <a:spcPts val="0"/>
              </a:spcBef>
            </a:pPr>
            <a:r>
              <a:rPr lang="de-DE" dirty="0">
                <a:solidFill>
                  <a:srgbClr val="FFC000"/>
                </a:solidFill>
              </a:rPr>
              <a:t>	</a:t>
            </a:r>
            <a:endParaRPr lang="en-US" dirty="0">
              <a:solidFill>
                <a:srgbClr val="FFC000"/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rgbClr val="0070C0"/>
              </a:solidFill>
            </a:endParaRP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99E06B-2462-CBCA-F122-66AF61C71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6450" y="2076117"/>
            <a:ext cx="3733050" cy="4291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6EE213-5BE5-4B04-631B-47E03D37F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473892"/>
            <a:ext cx="525780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140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D7FE6-E06A-657E-C953-AB38195E2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Signal and Background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5BE4D3-DF3F-4C5E-D7BD-60602DCB3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20266-2806-FD4B-BDA0-B40673E12AB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16693C-F192-B4A5-F756-05FFE1A48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897" y="3058199"/>
            <a:ext cx="6538206" cy="32613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2F5204-6009-535B-F37B-5AC4FD81FA69}"/>
              </a:ext>
            </a:extLst>
          </p:cNvPr>
          <p:cNvSpPr txBox="1"/>
          <p:nvPr/>
        </p:nvSpPr>
        <p:spPr>
          <a:xfrm>
            <a:off x="190500" y="2298710"/>
            <a:ext cx="1139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Since the </a:t>
            </a:r>
            <a:r>
              <a:rPr lang="en-US" b="1" dirty="0">
                <a:solidFill>
                  <a:srgbClr val="FF0000"/>
                </a:solidFill>
              </a:rPr>
              <a:t>active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target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is extremely thin (~100 </a:t>
            </a:r>
            <a:r>
              <a:rPr lang="en-US" dirty="0" err="1"/>
              <a:t>μm</a:t>
            </a:r>
            <a:r>
              <a:rPr lang="en-US" dirty="0"/>
              <a:t>), the majority of the positrons do not interact. </a:t>
            </a:r>
          </a:p>
          <a:p>
            <a:r>
              <a:rPr lang="en-US" dirty="0"/>
              <a:t>A </a:t>
            </a:r>
            <a:r>
              <a:rPr lang="en-US" b="1" dirty="0">
                <a:solidFill>
                  <a:srgbClr val="FF0000"/>
                </a:solidFill>
              </a:rPr>
              <a:t>magnetic field </a:t>
            </a:r>
            <a:r>
              <a:rPr lang="en-US" dirty="0"/>
              <a:t>is mandatory to precisely measure their momentum before deflecting them on a </a:t>
            </a:r>
            <a:r>
              <a:rPr lang="en-US" b="1" dirty="0">
                <a:solidFill>
                  <a:srgbClr val="FF0000"/>
                </a:solidFill>
              </a:rPr>
              <a:t>beam dump</a:t>
            </a:r>
            <a:r>
              <a:rPr lang="en-US" dirty="0"/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ABF13-38A5-7931-4C8C-6484F03B0FC0}"/>
              </a:ext>
            </a:extLst>
          </p:cNvPr>
          <p:cNvSpPr txBox="1"/>
          <p:nvPr/>
        </p:nvSpPr>
        <p:spPr>
          <a:xfrm>
            <a:off x="190500" y="3186209"/>
            <a:ext cx="5905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main source of background for the </a:t>
            </a:r>
            <a:r>
              <a:rPr lang="en-US" i="1" dirty="0"/>
              <a:t>A’</a:t>
            </a:r>
            <a:r>
              <a:rPr lang="en-US" dirty="0"/>
              <a:t> search is Bremsstrahlung events. This is why the </a:t>
            </a:r>
            <a:r>
              <a:rPr lang="en-US" b="1" dirty="0">
                <a:solidFill>
                  <a:srgbClr val="FF0000"/>
                </a:solidFill>
              </a:rPr>
              <a:t>BGO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calorimeter</a:t>
            </a:r>
            <a:r>
              <a:rPr lang="en-US" b="1" dirty="0"/>
              <a:t> </a:t>
            </a:r>
            <a:r>
              <a:rPr lang="en-US" dirty="0"/>
              <a:t>has been designed with a central hole.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649735-67E8-B7C9-57E8-668DF5D46DED}"/>
              </a:ext>
            </a:extLst>
          </p:cNvPr>
          <p:cNvSpPr txBox="1"/>
          <p:nvPr/>
        </p:nvSpPr>
        <p:spPr>
          <a:xfrm>
            <a:off x="190500" y="1790847"/>
            <a:ext cx="11609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PADME signal events consist of single photons measured with high precision and efficiency by a forward </a:t>
            </a:r>
            <a:r>
              <a:rPr lang="en-US" b="1" dirty="0">
                <a:solidFill>
                  <a:srgbClr val="FF0000"/>
                </a:solidFill>
              </a:rPr>
              <a:t>BGO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calorimeter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98F116-461A-7D1E-C219-272E92442194}"/>
                  </a:ext>
                </a:extLst>
              </p:cNvPr>
              <p:cNvSpPr txBox="1"/>
              <p:nvPr/>
            </p:nvSpPr>
            <p:spPr>
              <a:xfrm>
                <a:off x="190500" y="4289311"/>
                <a:ext cx="52705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A </a:t>
                </a:r>
                <a:r>
                  <a:rPr lang="en-US" b="1" dirty="0">
                    <a:solidFill>
                      <a:srgbClr val="FF0000"/>
                    </a:solidFill>
                  </a:rPr>
                  <a:t>fast calorimeter </a:t>
                </a:r>
                <a:r>
                  <a:rPr lang="en-US" dirty="0" err="1"/>
                  <a:t>vetos</a:t>
                </a:r>
                <a:r>
                  <a:rPr lang="en-US" dirty="0"/>
                  <a:t> photons at small angle (</a:t>
                </a:r>
                <a:r>
                  <a:rPr lang="en-US" dirty="0" err="1"/>
                  <a:t>θ</a:t>
                </a:r>
                <a:r>
                  <a:rPr lang="en-US" dirty="0"/>
                  <a:t>&lt;1</a:t>
                </a:r>
                <a:r>
                  <a:rPr lang="en-US" baseline="30000" dirty="0"/>
                  <a:t>o</a:t>
                </a:r>
                <a:r>
                  <a:rPr lang="en-US" dirty="0"/>
                  <a:t>) to cut backgrounds:</a:t>
                </a:r>
              </a:p>
              <a:p>
                <a:endParaRPr lang="en-US" dirty="0"/>
              </a:p>
              <a:p>
                <a:pPr algn="ctr"/>
                <a:r>
                  <a:rPr lang="en-US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</m:t>
                    </m:r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r>
                      <a:rPr lang="is-I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is-I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𝛾𝛾</m:t>
                    </m:r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charset="0"/>
                          </a:rPr>
                          <m:t>𝑒</m:t>
                        </m:r>
                      </m:e>
                      <m:sup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</m:sup>
                    </m:sSup>
                    <m:r>
                      <a:rPr lang="is-I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→</m:t>
                    </m:r>
                    <m:r>
                      <a:rPr lang="is-IS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𝛾𝛾𝛾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98F116-461A-7D1E-C219-272E92442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4289311"/>
                <a:ext cx="5270500" cy="1200329"/>
              </a:xfrm>
              <a:prstGeom prst="rect">
                <a:avLst/>
              </a:prstGeom>
              <a:blipFill>
                <a:blip r:embed="rId3"/>
                <a:stretch>
                  <a:fillRect l="-719" t="-2083" r="-240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02DAB21-6324-8B21-F1C1-C562296D9BC6}"/>
              </a:ext>
            </a:extLst>
          </p:cNvPr>
          <p:cNvSpPr txBox="1"/>
          <p:nvPr/>
        </p:nvSpPr>
        <p:spPr>
          <a:xfrm>
            <a:off x="190500" y="5495619"/>
            <a:ext cx="5969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order to furtherly reduce background, the inner sides of the </a:t>
            </a:r>
            <a:r>
              <a:rPr lang="en-US" b="1" dirty="0">
                <a:solidFill>
                  <a:srgbClr val="FF0000"/>
                </a:solidFill>
              </a:rPr>
              <a:t>magnetic field </a:t>
            </a:r>
            <a:r>
              <a:rPr lang="en-US" dirty="0"/>
              <a:t>are instrumented with </a:t>
            </a:r>
            <a:r>
              <a:rPr lang="en-US" b="1" dirty="0">
                <a:solidFill>
                  <a:srgbClr val="FF0000"/>
                </a:solidFill>
              </a:rPr>
              <a:t>veto</a:t>
            </a:r>
            <a:r>
              <a:rPr lang="en-US" dirty="0"/>
              <a:t> detectors for positrons/electrons.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5A2226-738D-BA46-51EE-D447824FE7EC}"/>
              </a:ext>
            </a:extLst>
          </p:cNvPr>
          <p:cNvSpPr txBox="1"/>
          <p:nvPr/>
        </p:nvSpPr>
        <p:spPr>
          <a:xfrm>
            <a:off x="190500" y="6440398"/>
            <a:ext cx="1115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higher energy positron another </a:t>
            </a:r>
            <a:r>
              <a:rPr lang="en-US" b="1" dirty="0">
                <a:solidFill>
                  <a:srgbClr val="FF0000"/>
                </a:solidFill>
              </a:rPr>
              <a:t>veto</a:t>
            </a:r>
            <a:r>
              <a:rPr lang="en-US" dirty="0"/>
              <a:t> is placed at the end of the vacuum chamber. </a:t>
            </a:r>
          </a:p>
        </p:txBody>
      </p:sp>
    </p:spTree>
    <p:extLst>
      <p:ext uri="{BB962C8B-B14F-4D97-AF65-F5344CB8AC3E}">
        <p14:creationId xmlns:p14="http://schemas.microsoft.com/office/powerpoint/2010/main" val="23002100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096047-45A8-D0CA-B623-B6C490E20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PADME detector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F051495-4036-6239-E341-1A3B5502D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69"/>
            <a:ext cx="2844800" cy="365125"/>
          </a:xfrm>
        </p:spPr>
        <p:txBody>
          <a:bodyPr/>
          <a:lstStyle/>
          <a:p>
            <a:fld id="{F796E9B0-50F4-8145-A0B7-BC03CDBCE0F1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Immagine 2">
            <a:extLst>
              <a:ext uri="{FF2B5EF4-FFF2-40B4-BE49-F238E27FC236}">
                <a16:creationId xmlns:a16="http://schemas.microsoft.com/office/drawing/2014/main" id="{BBFC602C-6E54-0589-8D11-FAEB72A7F4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98"/>
          <a:stretch/>
        </p:blipFill>
        <p:spPr>
          <a:xfrm>
            <a:off x="196382" y="5070868"/>
            <a:ext cx="1361350" cy="1271389"/>
          </a:xfrm>
          <a:prstGeom prst="rect">
            <a:avLst/>
          </a:prstGeom>
        </p:spPr>
      </p:pic>
      <p:pic>
        <p:nvPicPr>
          <p:cNvPr id="7" name="Immagine 36">
            <a:extLst>
              <a:ext uri="{FF2B5EF4-FFF2-40B4-BE49-F238E27FC236}">
                <a16:creationId xmlns:a16="http://schemas.microsoft.com/office/drawing/2014/main" id="{1F8EFEB3-F970-F628-6FE9-D638D98EAA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052" t="-1" b="-556"/>
          <a:stretch/>
        </p:blipFill>
        <p:spPr>
          <a:xfrm>
            <a:off x="1842927" y="3624329"/>
            <a:ext cx="2280220" cy="1706533"/>
          </a:xfrm>
          <a:prstGeom prst="rect">
            <a:avLst/>
          </a:prstGeom>
        </p:spPr>
      </p:pic>
      <p:pic>
        <p:nvPicPr>
          <p:cNvPr id="8" name="Immagine 6">
            <a:extLst>
              <a:ext uri="{FF2B5EF4-FFF2-40B4-BE49-F238E27FC236}">
                <a16:creationId xmlns:a16="http://schemas.microsoft.com/office/drawing/2014/main" id="{A02BC8D7-B217-E647-BBFA-E066EA88727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404040"/>
              </a:clrFrom>
              <a:clrTo>
                <a:srgbClr val="40404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817591" y="3312477"/>
            <a:ext cx="3948018" cy="238259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30AE28F-5295-B23C-2710-168F2F1FBD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4308" y="1160006"/>
            <a:ext cx="1895885" cy="216259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DE080174-8E12-B93B-C69F-4C5A4DA9991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94782" y="3647372"/>
            <a:ext cx="1566168" cy="1011440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B5896049-BD15-B89B-DE52-6B4A8A3CAD69}"/>
              </a:ext>
            </a:extLst>
          </p:cNvPr>
          <p:cNvCxnSpPr>
            <a:cxnSpLocks/>
          </p:cNvCxnSpPr>
          <p:nvPr/>
        </p:nvCxnSpPr>
        <p:spPr>
          <a:xfrm>
            <a:off x="8522270" y="4117619"/>
            <a:ext cx="250099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magine 12">
            <a:extLst>
              <a:ext uri="{FF2B5EF4-FFF2-40B4-BE49-F238E27FC236}">
                <a16:creationId xmlns:a16="http://schemas.microsoft.com/office/drawing/2014/main" id="{8033C1A7-7A60-149E-F39F-8A19FF89156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927769" y="1180883"/>
            <a:ext cx="1685832" cy="1468304"/>
          </a:xfrm>
          <a:prstGeom prst="rect">
            <a:avLst/>
          </a:prstGeom>
        </p:spPr>
      </p:pic>
      <p:cxnSp>
        <p:nvCxnSpPr>
          <p:cNvPr id="13" name="Connettore 2 13">
            <a:extLst>
              <a:ext uri="{FF2B5EF4-FFF2-40B4-BE49-F238E27FC236}">
                <a16:creationId xmlns:a16="http://schemas.microsoft.com/office/drawing/2014/main" id="{1B485ADD-A9B2-0E4E-8349-D9529EC39F1E}"/>
              </a:ext>
            </a:extLst>
          </p:cNvPr>
          <p:cNvCxnSpPr>
            <a:cxnSpLocks/>
          </p:cNvCxnSpPr>
          <p:nvPr/>
        </p:nvCxnSpPr>
        <p:spPr>
          <a:xfrm flipH="1" flipV="1">
            <a:off x="6519417" y="1989948"/>
            <a:ext cx="1348474" cy="18905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5">
            <a:extLst>
              <a:ext uri="{FF2B5EF4-FFF2-40B4-BE49-F238E27FC236}">
                <a16:creationId xmlns:a16="http://schemas.microsoft.com/office/drawing/2014/main" id="{381F9446-E42A-37D7-95E7-3B872B631D5E}"/>
              </a:ext>
            </a:extLst>
          </p:cNvPr>
          <p:cNvCxnSpPr>
            <a:cxnSpLocks/>
          </p:cNvCxnSpPr>
          <p:nvPr/>
        </p:nvCxnSpPr>
        <p:spPr>
          <a:xfrm flipH="1">
            <a:off x="4218404" y="4448267"/>
            <a:ext cx="1787987" cy="606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6">
            <a:extLst>
              <a:ext uri="{FF2B5EF4-FFF2-40B4-BE49-F238E27FC236}">
                <a16:creationId xmlns:a16="http://schemas.microsoft.com/office/drawing/2014/main" id="{5A6A5589-32E3-0C17-57FC-C0608D87658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04441" y="1612197"/>
            <a:ext cx="1375585" cy="1548314"/>
          </a:xfrm>
          <a:prstGeom prst="rect">
            <a:avLst/>
          </a:prstGeom>
        </p:spPr>
      </p:pic>
      <p:cxnSp>
        <p:nvCxnSpPr>
          <p:cNvPr id="16" name="Connettore 2 17">
            <a:extLst>
              <a:ext uri="{FF2B5EF4-FFF2-40B4-BE49-F238E27FC236}">
                <a16:creationId xmlns:a16="http://schemas.microsoft.com/office/drawing/2014/main" id="{44F81562-BED6-A7BD-1F8A-09781E3C2458}"/>
              </a:ext>
            </a:extLst>
          </p:cNvPr>
          <p:cNvCxnSpPr>
            <a:cxnSpLocks/>
          </p:cNvCxnSpPr>
          <p:nvPr/>
        </p:nvCxnSpPr>
        <p:spPr>
          <a:xfrm flipH="1" flipV="1">
            <a:off x="2900218" y="2409733"/>
            <a:ext cx="2221247" cy="17807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8">
            <a:extLst>
              <a:ext uri="{FF2B5EF4-FFF2-40B4-BE49-F238E27FC236}">
                <a16:creationId xmlns:a16="http://schemas.microsoft.com/office/drawing/2014/main" id="{53EC7331-B0C2-A612-551D-493E47BFDED3}"/>
              </a:ext>
            </a:extLst>
          </p:cNvPr>
          <p:cNvSpPr txBox="1"/>
          <p:nvPr/>
        </p:nvSpPr>
        <p:spPr>
          <a:xfrm>
            <a:off x="1991931" y="1883436"/>
            <a:ext cx="204449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Active target</a:t>
            </a:r>
          </a:p>
          <a:p>
            <a:pPr algn="ctr"/>
            <a:r>
              <a:rPr lang="en-GB" sz="1100" dirty="0">
                <a:latin typeface="Arial Narrow" panose="020B0604020202020204" pitchFamily="34" charset="0"/>
                <a:cs typeface="Arial Narrow" panose="020B0604020202020204" pitchFamily="34" charset="0"/>
              </a:rPr>
              <a:t>(Lecce &amp; University Salento)</a:t>
            </a:r>
          </a:p>
        </p:txBody>
      </p:sp>
      <p:sp>
        <p:nvSpPr>
          <p:cNvPr id="18" name="CasellaDiTesto 19">
            <a:extLst>
              <a:ext uri="{FF2B5EF4-FFF2-40B4-BE49-F238E27FC236}">
                <a16:creationId xmlns:a16="http://schemas.microsoft.com/office/drawing/2014/main" id="{8BEA483C-822C-1DF1-382C-6E1FF63F3A5F}"/>
              </a:ext>
            </a:extLst>
          </p:cNvPr>
          <p:cNvSpPr txBox="1"/>
          <p:nvPr/>
        </p:nvSpPr>
        <p:spPr>
          <a:xfrm>
            <a:off x="2033045" y="3083552"/>
            <a:ext cx="16930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Veto scintillators</a:t>
            </a:r>
          </a:p>
          <a:p>
            <a:pPr algn="ctr"/>
            <a:r>
              <a:rPr lang="en-GB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(University of Sofia, Roma)</a:t>
            </a:r>
          </a:p>
        </p:txBody>
      </p:sp>
      <p:sp>
        <p:nvSpPr>
          <p:cNvPr id="19" name="CasellaDiTesto 20">
            <a:extLst>
              <a:ext uri="{FF2B5EF4-FFF2-40B4-BE49-F238E27FC236}">
                <a16:creationId xmlns:a16="http://schemas.microsoft.com/office/drawing/2014/main" id="{ECEAEAA4-88B8-143C-91CF-C73063980CFD}"/>
              </a:ext>
            </a:extLst>
          </p:cNvPr>
          <p:cNvSpPr txBox="1"/>
          <p:nvPr/>
        </p:nvSpPr>
        <p:spPr>
          <a:xfrm>
            <a:off x="5740193" y="2788663"/>
            <a:ext cx="145527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Dipole magnet</a:t>
            </a:r>
          </a:p>
          <a:p>
            <a:pPr algn="ctr"/>
            <a:r>
              <a:rPr lang="en-GB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(CERN TE/NSC-MNC)</a:t>
            </a:r>
          </a:p>
        </p:txBody>
      </p:sp>
      <p:sp>
        <p:nvSpPr>
          <p:cNvPr id="20" name="CasellaDiTesto 21">
            <a:extLst>
              <a:ext uri="{FF2B5EF4-FFF2-40B4-BE49-F238E27FC236}">
                <a16:creationId xmlns:a16="http://schemas.microsoft.com/office/drawing/2014/main" id="{7945585C-6257-7C3C-96E2-C03E524FD132}"/>
              </a:ext>
            </a:extLst>
          </p:cNvPr>
          <p:cNvSpPr txBox="1"/>
          <p:nvPr/>
        </p:nvSpPr>
        <p:spPr>
          <a:xfrm>
            <a:off x="7703335" y="1091104"/>
            <a:ext cx="172464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C-</a:t>
            </a:r>
            <a:r>
              <a:rPr lang="en-GB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fiber</a:t>
            </a: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 window</a:t>
            </a:r>
          </a:p>
        </p:txBody>
      </p:sp>
      <p:sp>
        <p:nvSpPr>
          <p:cNvPr id="21" name="CasellaDiTesto 24">
            <a:extLst>
              <a:ext uri="{FF2B5EF4-FFF2-40B4-BE49-F238E27FC236}">
                <a16:creationId xmlns:a16="http://schemas.microsoft.com/office/drawing/2014/main" id="{F44DDB6D-2378-625E-186E-05FD46210E58}"/>
              </a:ext>
            </a:extLst>
          </p:cNvPr>
          <p:cNvSpPr txBox="1"/>
          <p:nvPr/>
        </p:nvSpPr>
        <p:spPr>
          <a:xfrm>
            <a:off x="5380235" y="6282720"/>
            <a:ext cx="149656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TimePIX3 array</a:t>
            </a:r>
          </a:p>
          <a:p>
            <a:pPr algn="ctr"/>
            <a:r>
              <a:rPr lang="en-GB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(ADVACAM, LNF)</a:t>
            </a: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5DEF2153-55C2-04F8-73B0-DB5A55B2022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82273" y="1140468"/>
            <a:ext cx="2180946" cy="2571847"/>
          </a:xfrm>
          <a:prstGeom prst="rect">
            <a:avLst/>
          </a:prstGeom>
        </p:spPr>
      </p:pic>
      <p:sp>
        <p:nvSpPr>
          <p:cNvPr id="23" name="CasellaDiTesto 27">
            <a:extLst>
              <a:ext uri="{FF2B5EF4-FFF2-40B4-BE49-F238E27FC236}">
                <a16:creationId xmlns:a16="http://schemas.microsoft.com/office/drawing/2014/main" id="{C536E535-9D9A-FF17-4444-6CC9CD1B0C47}"/>
              </a:ext>
            </a:extLst>
          </p:cNvPr>
          <p:cNvSpPr txBox="1"/>
          <p:nvPr/>
        </p:nvSpPr>
        <p:spPr>
          <a:xfrm>
            <a:off x="10379868" y="3853515"/>
            <a:ext cx="18667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PbF</a:t>
            </a:r>
            <a:r>
              <a:rPr lang="en-GB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2</a:t>
            </a:r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 calorimeter</a:t>
            </a:r>
          </a:p>
          <a:p>
            <a:pPr algn="ctr"/>
            <a:r>
              <a:rPr lang="en-GB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(MTA </a:t>
            </a:r>
            <a:r>
              <a:rPr lang="en-GB" sz="12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Atomki</a:t>
            </a:r>
            <a:r>
              <a:rPr lang="en-GB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, Cornell U., LNF)</a:t>
            </a:r>
          </a:p>
        </p:txBody>
      </p:sp>
      <p:cxnSp>
        <p:nvCxnSpPr>
          <p:cNvPr id="24" name="Connettore 2 77">
            <a:extLst>
              <a:ext uri="{FF2B5EF4-FFF2-40B4-BE49-F238E27FC236}">
                <a16:creationId xmlns:a16="http://schemas.microsoft.com/office/drawing/2014/main" id="{C831BB14-F380-C1D2-0886-1797169690AA}"/>
              </a:ext>
            </a:extLst>
          </p:cNvPr>
          <p:cNvCxnSpPr>
            <a:cxnSpLocks/>
            <a:endCxn id="22" idx="2"/>
          </p:cNvCxnSpPr>
          <p:nvPr/>
        </p:nvCxnSpPr>
        <p:spPr>
          <a:xfrm flipV="1">
            <a:off x="10014417" y="3712315"/>
            <a:ext cx="758329" cy="141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82">
            <a:extLst>
              <a:ext uri="{FF2B5EF4-FFF2-40B4-BE49-F238E27FC236}">
                <a16:creationId xmlns:a16="http://schemas.microsoft.com/office/drawing/2014/main" id="{AF8A8F3C-66E5-0518-EE73-B1CB1EE80745}"/>
              </a:ext>
            </a:extLst>
          </p:cNvPr>
          <p:cNvCxnSpPr>
            <a:cxnSpLocks/>
            <a:endCxn id="6" idx="3"/>
          </p:cNvCxnSpPr>
          <p:nvPr/>
        </p:nvCxnSpPr>
        <p:spPr>
          <a:xfrm flipH="1">
            <a:off x="1557732" y="4577972"/>
            <a:ext cx="6409931" cy="112859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93">
            <a:extLst>
              <a:ext uri="{FF2B5EF4-FFF2-40B4-BE49-F238E27FC236}">
                <a16:creationId xmlns:a16="http://schemas.microsoft.com/office/drawing/2014/main" id="{5C2FC10A-57E6-F810-6D2C-66EEC56BEC03}"/>
              </a:ext>
            </a:extLst>
          </p:cNvPr>
          <p:cNvCxnSpPr>
            <a:cxnSpLocks/>
          </p:cNvCxnSpPr>
          <p:nvPr/>
        </p:nvCxnSpPr>
        <p:spPr>
          <a:xfrm flipH="1" flipV="1">
            <a:off x="5454338" y="3098724"/>
            <a:ext cx="409236" cy="5116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2">
            <a:extLst>
              <a:ext uri="{FF2B5EF4-FFF2-40B4-BE49-F238E27FC236}">
                <a16:creationId xmlns:a16="http://schemas.microsoft.com/office/drawing/2014/main" id="{9A9D8C59-F432-F479-8F3C-9E8EDFAA2F00}"/>
              </a:ext>
            </a:extLst>
          </p:cNvPr>
          <p:cNvSpPr txBox="1"/>
          <p:nvPr/>
        </p:nvSpPr>
        <p:spPr>
          <a:xfrm>
            <a:off x="7808865" y="2105465"/>
            <a:ext cx="18338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BGO calorimeter</a:t>
            </a:r>
          </a:p>
          <a:p>
            <a:pPr algn="ctr"/>
            <a:r>
              <a:rPr lang="en-GB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(Roma, Cornell U., LNF, LE)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61BB55E-8CF4-9402-5FED-B0DE5E956D9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84703" y="5534403"/>
            <a:ext cx="2730500" cy="1308100"/>
          </a:xfrm>
          <a:prstGeom prst="rect">
            <a:avLst/>
          </a:prstGeom>
        </p:spPr>
      </p:pic>
      <p:cxnSp>
        <p:nvCxnSpPr>
          <p:cNvPr id="29" name="Connettore 2 10">
            <a:extLst>
              <a:ext uri="{FF2B5EF4-FFF2-40B4-BE49-F238E27FC236}">
                <a16:creationId xmlns:a16="http://schemas.microsoft.com/office/drawing/2014/main" id="{5B05E86C-4A0C-CF1D-D208-C38A61DC0675}"/>
              </a:ext>
            </a:extLst>
          </p:cNvPr>
          <p:cNvCxnSpPr>
            <a:cxnSpLocks/>
          </p:cNvCxnSpPr>
          <p:nvPr/>
        </p:nvCxnSpPr>
        <p:spPr>
          <a:xfrm flipV="1">
            <a:off x="8293997" y="2649187"/>
            <a:ext cx="1348758" cy="11094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10">
            <a:extLst>
              <a:ext uri="{FF2B5EF4-FFF2-40B4-BE49-F238E27FC236}">
                <a16:creationId xmlns:a16="http://schemas.microsoft.com/office/drawing/2014/main" id="{ED1CB537-71E1-DA07-2A6A-1444FAC9C15A}"/>
              </a:ext>
            </a:extLst>
          </p:cNvPr>
          <p:cNvCxnSpPr>
            <a:cxnSpLocks/>
          </p:cNvCxnSpPr>
          <p:nvPr/>
        </p:nvCxnSpPr>
        <p:spPr>
          <a:xfrm flipH="1">
            <a:off x="4888895" y="4448267"/>
            <a:ext cx="3078768" cy="9918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D571848-F0D3-776B-ED20-DCF42E7ED2CD}"/>
              </a:ext>
            </a:extLst>
          </p:cNvPr>
          <p:cNvCxnSpPr>
            <a:cxnSpLocks/>
          </p:cNvCxnSpPr>
          <p:nvPr/>
        </p:nvCxnSpPr>
        <p:spPr>
          <a:xfrm>
            <a:off x="5608777" y="5879738"/>
            <a:ext cx="9576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66E135E-D5CB-3AB3-12D2-393A2C5527D4}"/>
              </a:ext>
            </a:extLst>
          </p:cNvPr>
          <p:cNvSpPr txBox="1"/>
          <p:nvPr/>
        </p:nvSpPr>
        <p:spPr>
          <a:xfrm>
            <a:off x="5844562" y="5695072"/>
            <a:ext cx="4860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1m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455FBD7-D60B-FB88-D53A-95284568126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t="19666" b="5686"/>
          <a:stretch/>
        </p:blipFill>
        <p:spPr>
          <a:xfrm>
            <a:off x="10200551" y="4563389"/>
            <a:ext cx="1705828" cy="2263755"/>
          </a:xfrm>
          <a:prstGeom prst="rect">
            <a:avLst/>
          </a:prstGeom>
        </p:spPr>
      </p:pic>
      <p:sp>
        <p:nvSpPr>
          <p:cNvPr id="34" name="CasellaDiTesto 22">
            <a:extLst>
              <a:ext uri="{FF2B5EF4-FFF2-40B4-BE49-F238E27FC236}">
                <a16:creationId xmlns:a16="http://schemas.microsoft.com/office/drawing/2014/main" id="{DBA6D050-1A0B-647A-E9C5-CD85C0313387}"/>
              </a:ext>
            </a:extLst>
          </p:cNvPr>
          <p:cNvSpPr txBox="1"/>
          <p:nvPr/>
        </p:nvSpPr>
        <p:spPr>
          <a:xfrm>
            <a:off x="8261237" y="5551072"/>
            <a:ext cx="1833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 Narrow" panose="020B0604020202020204" pitchFamily="34" charset="0"/>
                <a:cs typeface="Arial Narrow" panose="020B0604020202020204" pitchFamily="34" charset="0"/>
              </a:rPr>
              <a:t>Plastic scintillator </a:t>
            </a:r>
            <a:r>
              <a:rPr lang="en-GB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eTagger</a:t>
            </a:r>
            <a:endParaRPr lang="en-GB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en-GB" sz="1200" dirty="0">
                <a:latin typeface="Arial Narrow" panose="020B0604020202020204" pitchFamily="34" charset="0"/>
                <a:cs typeface="Arial Narrow" panose="020B0604020202020204" pitchFamily="34" charset="0"/>
              </a:rPr>
              <a:t>(Roma, LNF)</a:t>
            </a:r>
          </a:p>
        </p:txBody>
      </p:sp>
      <p:cxnSp>
        <p:nvCxnSpPr>
          <p:cNvPr id="35" name="Connettore 2 10">
            <a:extLst>
              <a:ext uri="{FF2B5EF4-FFF2-40B4-BE49-F238E27FC236}">
                <a16:creationId xmlns:a16="http://schemas.microsoft.com/office/drawing/2014/main" id="{13CFD7DB-CD39-41A4-5B34-4862517B4678}"/>
              </a:ext>
            </a:extLst>
          </p:cNvPr>
          <p:cNvCxnSpPr>
            <a:cxnSpLocks/>
          </p:cNvCxnSpPr>
          <p:nvPr/>
        </p:nvCxnSpPr>
        <p:spPr>
          <a:xfrm>
            <a:off x="8011223" y="4264352"/>
            <a:ext cx="2230342" cy="114552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1842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D32FF-140F-5EFE-B0B7-B2147DCBB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Sector Studies at PADME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A2E7C-242B-2BD9-EA20-D2FFFA1E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73314B-609D-8047-928D-004D7D764717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1C66E0-EDB8-15FA-5190-C710B4A40638}"/>
              </a:ext>
            </a:extLst>
          </p:cNvPr>
          <p:cNvGrpSpPr/>
          <p:nvPr/>
        </p:nvGrpSpPr>
        <p:grpSpPr>
          <a:xfrm>
            <a:off x="8707944" y="1915887"/>
            <a:ext cx="2879251" cy="2728390"/>
            <a:chOff x="7986521" y="1602421"/>
            <a:chExt cx="3252979" cy="309464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8AC74118-9366-AE33-579F-DEDA3441E1EB}"/>
                </a:ext>
              </a:extLst>
            </p:cNvPr>
            <p:cNvGrpSpPr/>
            <p:nvPr/>
          </p:nvGrpSpPr>
          <p:grpSpPr>
            <a:xfrm>
              <a:off x="7986521" y="1975596"/>
              <a:ext cx="3252979" cy="1970232"/>
              <a:chOff x="7986521" y="1975596"/>
              <a:chExt cx="3252979" cy="1970232"/>
            </a:xfrm>
          </p:grpSpPr>
          <p:pic>
            <p:nvPicPr>
              <p:cNvPr id="9" name="Picture 8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2B8EE112-5CCF-E5E7-2745-8D4458230A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986521" y="1975596"/>
                <a:ext cx="3252979" cy="1970232"/>
              </a:xfrm>
              <a:prstGeom prst="rect">
                <a:avLst/>
              </a:prstGeom>
            </p:spPr>
          </p:pic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4E2C317D-F2CC-764C-3B8A-8FF7BCBF3D64}"/>
                  </a:ext>
                </a:extLst>
              </p:cNvPr>
              <p:cNvCxnSpPr/>
              <p:nvPr/>
            </p:nvCxnSpPr>
            <p:spPr>
              <a:xfrm flipV="1">
                <a:off x="8474179" y="2623945"/>
                <a:ext cx="2277661" cy="336767"/>
              </a:xfrm>
              <a:prstGeom prst="straightConnector1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 cap="flat" cmpd="sng" algn="ctr">
                <a:solidFill>
                  <a:srgbClr val="FFFF00"/>
                </a:solidFill>
                <a:prstDash val="dash"/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73A0C266-0EBB-39BC-1474-4D4AE58AB175}"/>
                  </a:ext>
                </a:extLst>
              </p:cNvPr>
              <p:cNvSpPr/>
              <p:nvPr/>
            </p:nvSpPr>
            <p:spPr>
              <a:xfrm>
                <a:off x="10737655" y="2609706"/>
                <a:ext cx="83128" cy="65400"/>
              </a:xfrm>
              <a:prstGeom prst="ellipse">
                <a:avLst/>
              </a:prstGeom>
              <a:solidFill>
                <a:srgbClr val="FFFF00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47BA0DE0-6AAE-5919-EA28-9AC4FFD24E70}"/>
                  </a:ext>
                </a:extLst>
              </p:cNvPr>
              <p:cNvCxnSpPr>
                <a:cxnSpLocks/>
                <a:endCxn id="7" idx="2"/>
              </p:cNvCxnSpPr>
              <p:nvPr/>
            </p:nvCxnSpPr>
            <p:spPr>
              <a:xfrm>
                <a:off x="8414288" y="2949145"/>
                <a:ext cx="577170" cy="193733"/>
              </a:xfrm>
              <a:prstGeom prst="straightConnector1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5875" cap="flat" cmpd="sng" algn="ctr">
                <a:solidFill>
                  <a:schemeClr val="tx1"/>
                </a:solidFill>
                <a:prstDash val="sysDot"/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cxn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333391D-5920-9960-606C-05EFAB127289}"/>
                  </a:ext>
                </a:extLst>
              </p:cNvPr>
              <p:cNvSpPr/>
              <p:nvPr/>
            </p:nvSpPr>
            <p:spPr>
              <a:xfrm>
                <a:off x="9502171" y="2544306"/>
                <a:ext cx="83128" cy="654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84648620-78EE-F7D3-E943-EA8244DFC5B2}"/>
                  </a:ext>
                </a:extLst>
              </p:cNvPr>
              <p:cNvSpPr/>
              <p:nvPr/>
            </p:nvSpPr>
            <p:spPr>
              <a:xfrm>
                <a:off x="9308202" y="3320163"/>
                <a:ext cx="83128" cy="654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4CDDAFB9-55D5-CE4D-3033-0711C3CF7C4C}"/>
                  </a:ext>
                </a:extLst>
              </p:cNvPr>
              <p:cNvSpPr/>
              <p:nvPr/>
            </p:nvSpPr>
            <p:spPr>
              <a:xfrm>
                <a:off x="8706271" y="2617412"/>
                <a:ext cx="27603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 err="1">
                    <a:latin typeface="Symbol" pitchFamily="2" charset="2"/>
                  </a:rPr>
                  <a:t>γ</a:t>
                </a:r>
                <a:endParaRPr lang="it-IT" sz="1400" dirty="0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66D77E34-AEC8-CA7A-94A0-BACD7C71A5BA}"/>
                  </a:ext>
                </a:extLst>
              </p:cNvPr>
              <p:cNvSpPr/>
              <p:nvPr/>
            </p:nvSpPr>
            <p:spPr>
              <a:xfrm>
                <a:off x="8706267" y="3033051"/>
                <a:ext cx="277640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i="1" dirty="0"/>
                  <a:t>a</a:t>
                </a:r>
                <a:endParaRPr lang="it-IT" sz="1400" i="1" dirty="0"/>
              </a:p>
            </p:txBody>
          </p:sp>
        </p:grpSp>
        <p:sp>
          <p:nvSpPr>
            <p:cNvPr id="7" name="Arc 6">
              <a:extLst>
                <a:ext uri="{FF2B5EF4-FFF2-40B4-BE49-F238E27FC236}">
                  <a16:creationId xmlns:a16="http://schemas.microsoft.com/office/drawing/2014/main" id="{A29AF48B-B6A8-1D1F-CC89-D5E5048094C8}"/>
                </a:ext>
              </a:extLst>
            </p:cNvPr>
            <p:cNvSpPr/>
            <p:nvPr/>
          </p:nvSpPr>
          <p:spPr>
            <a:xfrm rot="5140658">
              <a:off x="8129308" y="1707094"/>
              <a:ext cx="1545876" cy="1336529"/>
            </a:xfrm>
            <a:prstGeom prst="arc">
              <a:avLst>
                <a:gd name="adj1" fmla="val 17503399"/>
                <a:gd name="adj2" fmla="val 21459995"/>
              </a:avLst>
            </a:prstGeom>
            <a:ln>
              <a:solidFill>
                <a:schemeClr val="tx1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766C65A-2B44-0CEE-9F1C-179B4C9AACC4}"/>
                </a:ext>
              </a:extLst>
            </p:cNvPr>
            <p:cNvSpPr/>
            <p:nvPr/>
          </p:nvSpPr>
          <p:spPr>
            <a:xfrm rot="16459342" flipV="1">
              <a:off x="8129308" y="3255860"/>
              <a:ext cx="1545876" cy="1336529"/>
            </a:xfrm>
            <a:prstGeom prst="arc">
              <a:avLst>
                <a:gd name="adj1" fmla="val 19627237"/>
                <a:gd name="adj2" fmla="val 21459995"/>
              </a:avLst>
            </a:prstGeom>
            <a:ln>
              <a:solidFill>
                <a:schemeClr val="tx1"/>
              </a:solidFill>
              <a:head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 Placeholder 2">
                <a:extLst>
                  <a:ext uri="{FF2B5EF4-FFF2-40B4-BE49-F238E27FC236}">
                    <a16:creationId xmlns:a16="http://schemas.microsoft.com/office/drawing/2014/main" id="{6357ED33-2073-AE5F-88F2-89439495DC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9763" y="3099857"/>
                <a:ext cx="5762484" cy="3022063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>
                  <a:buClr>
                    <a:schemeClr val="accent5"/>
                  </a:buClr>
                </a:pPr>
                <a:r>
                  <a:rPr lang="en-US" sz="2000" dirty="0"/>
                  <a:t>Axion Like </a:t>
                </a:r>
                <a:r>
                  <a:rPr lang="en-US" sz="2000" dirty="0" err="1"/>
                  <a:t>Partiles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</m:t>
                    </m:r>
                  </m:oMath>
                </a14:m>
                <a:endParaRPr lang="en-US" sz="2000" dirty="0"/>
              </a:p>
              <a:p>
                <a:pPr lvl="1"/>
                <a:r>
                  <a:rPr lang="en-US" sz="1400" dirty="0">
                    <a:solidFill>
                      <a:schemeClr val="accent5"/>
                    </a:solidFill>
                  </a:rPr>
                  <a:t>visible decays: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𝛾𝛾</m:t>
                    </m:r>
                    <m:r>
                      <a:rPr lang="en-US" sz="1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US" sz="1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𝑒𝑒</m:t>
                    </m:r>
                  </m:oMath>
                </a14:m>
                <a:endParaRPr lang="en-US" sz="1400" dirty="0">
                  <a:solidFill>
                    <a:schemeClr val="accent5"/>
                  </a:solidFill>
                </a:endParaRPr>
              </a:p>
              <a:p>
                <a:pPr lvl="1"/>
                <a:r>
                  <a:rPr lang="en-US" sz="1400" dirty="0">
                    <a:solidFill>
                      <a:schemeClr val="accent5"/>
                    </a:solidFill>
                  </a:rPr>
                  <a:t>invisible decay: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1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1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𝜒</m:t>
                    </m:r>
                    <m:acc>
                      <m:accPr>
                        <m:chr m:val="̅"/>
                        <m:ctrlP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</m:acc>
                  </m:oMath>
                </a14:m>
                <a:endParaRPr lang="en-US" sz="1400" dirty="0">
                  <a:solidFill>
                    <a:schemeClr val="accent5"/>
                  </a:solidFill>
                </a:endParaRPr>
              </a:p>
              <a:p>
                <a:pPr marL="342900" indent="-342900">
                  <a:buClr>
                    <a:schemeClr val="accent5"/>
                  </a:buClr>
                </a:pPr>
                <a:r>
                  <a:rPr lang="en-US" sz="2000" dirty="0"/>
                  <a:t>Dark Higgs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sz="2000" dirty="0"/>
                  <a:t>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lvl="1"/>
                <a:r>
                  <a:rPr lang="en-US" sz="1400" dirty="0">
                    <a:solidFill>
                      <a:schemeClr val="accent5"/>
                    </a:solidFill>
                  </a:rPr>
                  <a:t>final state: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sSup>
                      <m:sSupPr>
                        <m:ctrlP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1400" i="1" smtClean="0">
                        <a:solidFill>
                          <a:schemeClr val="accent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400" i="1" smtClean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1400" dirty="0">
                  <a:solidFill>
                    <a:schemeClr val="accent5"/>
                  </a:solidFill>
                  <a:ea typeface="Cambria Math" panose="02040503050406030204" pitchFamily="18" charset="0"/>
                </a:endParaRPr>
              </a:p>
              <a:p>
                <a:pPr lvl="1"/>
                <a:endParaRPr lang="en-US" sz="1400" dirty="0">
                  <a:solidFill>
                    <a:srgbClr val="0070C0"/>
                  </a:solidFill>
                </a:endParaRPr>
              </a:p>
              <a:p>
                <a:pPr marL="342900" indent="-342900">
                  <a:buClr>
                    <a:schemeClr val="accent5"/>
                  </a:buClr>
                </a:pPr>
                <a:r>
                  <a:rPr lang="en-US" sz="2000" i="1" dirty="0">
                    <a:solidFill>
                      <a:schemeClr val="tx1"/>
                    </a:solidFill>
                  </a:rPr>
                  <a:t>X</a:t>
                </a:r>
                <a:r>
                  <a:rPr lang="en-US" sz="2000" i="1" baseline="-25000" dirty="0">
                    <a:solidFill>
                      <a:schemeClr val="tx1"/>
                    </a:solidFill>
                  </a:rPr>
                  <a:t>17</a:t>
                </a:r>
                <a:r>
                  <a:rPr lang="en-US" sz="2000" dirty="0">
                    <a:solidFill>
                      <a:schemeClr val="tx1"/>
                    </a:solidFill>
                  </a:rPr>
                  <a:t> Boson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</m:t>
                        </m:r>
                      </m:sub>
                    </m:sSub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; </m:t>
                    </m:r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17</m:t>
                        </m:r>
                      </m:sub>
                    </m:sSub>
                    <m:r>
                      <a:rPr lang="en-US" sz="2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sz="1400" dirty="0">
                    <a:solidFill>
                      <a:schemeClr val="accent5"/>
                    </a:solidFill>
                  </a:rPr>
                  <a:t>tuning beam energy and slightly modifying the detector</a:t>
                </a:r>
              </a:p>
            </p:txBody>
          </p:sp>
        </mc:Choice>
        <mc:Fallback xmlns="">
          <p:sp>
            <p:nvSpPr>
              <p:cNvPr id="17" name="Text Placeholder 2">
                <a:extLst>
                  <a:ext uri="{FF2B5EF4-FFF2-40B4-BE49-F238E27FC236}">
                    <a16:creationId xmlns:a16="http://schemas.microsoft.com/office/drawing/2014/main" id="{6357ED33-2073-AE5F-88F2-89439495D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763" y="3099857"/>
                <a:ext cx="5762484" cy="3022063"/>
              </a:xfrm>
              <a:prstGeom prst="rect">
                <a:avLst/>
              </a:prstGeom>
              <a:blipFill>
                <a:blip r:embed="rId3"/>
                <a:stretch>
                  <a:fillRect l="-881" t="-2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2E847653-AF96-2700-7372-34B9E106A10E}"/>
              </a:ext>
            </a:extLst>
          </p:cNvPr>
          <p:cNvGrpSpPr/>
          <p:nvPr/>
        </p:nvGrpSpPr>
        <p:grpSpPr>
          <a:xfrm>
            <a:off x="5370810" y="3588062"/>
            <a:ext cx="3098801" cy="2008193"/>
            <a:chOff x="7778696" y="3995453"/>
            <a:chExt cx="3540169" cy="2049588"/>
          </a:xfrm>
        </p:grpSpPr>
        <p:pic>
          <p:nvPicPr>
            <p:cNvPr id="19" name="Picture 18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37D9A433-D9DC-7DB4-3DA5-93D8F61AD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934865" y="3995453"/>
              <a:ext cx="3384000" cy="2049588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C299F04-AAEB-7B09-4E9B-8ACD0778ADB7}"/>
                </a:ext>
              </a:extLst>
            </p:cNvPr>
            <p:cNvGrpSpPr/>
            <p:nvPr/>
          </p:nvGrpSpPr>
          <p:grpSpPr>
            <a:xfrm>
              <a:off x="8200929" y="4433127"/>
              <a:ext cx="547243" cy="1194808"/>
              <a:chOff x="8200929" y="4433127"/>
              <a:chExt cx="547243" cy="1194808"/>
            </a:xfrm>
          </p:grpSpPr>
          <p:sp>
            <p:nvSpPr>
              <p:cNvPr id="27" name="Arc 26">
                <a:extLst>
                  <a:ext uri="{FF2B5EF4-FFF2-40B4-BE49-F238E27FC236}">
                    <a16:creationId xmlns:a16="http://schemas.microsoft.com/office/drawing/2014/main" id="{1759A0FB-5F5E-8B39-79C0-D7D7EB36F2F7}"/>
                  </a:ext>
                </a:extLst>
              </p:cNvPr>
              <p:cNvSpPr/>
              <p:nvPr/>
            </p:nvSpPr>
            <p:spPr>
              <a:xfrm rot="5681803">
                <a:off x="8173705" y="4460351"/>
                <a:ext cx="591167" cy="536720"/>
              </a:xfrm>
              <a:prstGeom prst="arc">
                <a:avLst>
                  <a:gd name="adj1" fmla="val 14994916"/>
                  <a:gd name="adj2" fmla="val 0"/>
                </a:avLst>
              </a:prstGeom>
              <a:ln>
                <a:head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8" name="Arc 27">
                <a:extLst>
                  <a:ext uri="{FF2B5EF4-FFF2-40B4-BE49-F238E27FC236}">
                    <a16:creationId xmlns:a16="http://schemas.microsoft.com/office/drawing/2014/main" id="{3DE03723-F772-D058-18AC-3CD7B2489B14}"/>
                  </a:ext>
                </a:extLst>
              </p:cNvPr>
              <p:cNvSpPr/>
              <p:nvPr/>
            </p:nvSpPr>
            <p:spPr>
              <a:xfrm rot="4982596" flipH="1">
                <a:off x="8184228" y="5063992"/>
                <a:ext cx="591167" cy="536720"/>
              </a:xfrm>
              <a:prstGeom prst="arc">
                <a:avLst>
                  <a:gd name="adj1" fmla="val 14994916"/>
                  <a:gd name="adj2" fmla="val 0"/>
                </a:avLst>
              </a:prstGeom>
              <a:ln>
                <a:headEnd type="triangle"/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0AC3C23F-04C7-E705-020C-12CD093E8973}"/>
                </a:ext>
              </a:extLst>
            </p:cNvPr>
            <p:cNvSpPr/>
            <p:nvPr/>
          </p:nvSpPr>
          <p:spPr>
            <a:xfrm rot="5681803">
              <a:off x="8253286" y="3892077"/>
              <a:ext cx="659622" cy="1608802"/>
            </a:xfrm>
            <a:prstGeom prst="arc">
              <a:avLst>
                <a:gd name="adj1" fmla="val 15902579"/>
                <a:gd name="adj2" fmla="val 0"/>
              </a:avLst>
            </a:prstGeom>
            <a:ln>
              <a:head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1E926430-F3BA-A4F5-29B3-58800ACFDD11}"/>
                </a:ext>
              </a:extLst>
            </p:cNvPr>
            <p:cNvSpPr/>
            <p:nvPr/>
          </p:nvSpPr>
          <p:spPr>
            <a:xfrm rot="15918197" flipV="1">
              <a:off x="8267136" y="4557101"/>
              <a:ext cx="659622" cy="1608802"/>
            </a:xfrm>
            <a:prstGeom prst="arc">
              <a:avLst>
                <a:gd name="adj1" fmla="val 15902579"/>
                <a:gd name="adj2" fmla="val 0"/>
              </a:avLst>
            </a:prstGeom>
            <a:ln>
              <a:head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32F8C869-7CDB-417E-18E9-CDD0CA1D9AE6}"/>
                </a:ext>
              </a:extLst>
            </p:cNvPr>
            <p:cNvSpPr/>
            <p:nvPr/>
          </p:nvSpPr>
          <p:spPr>
            <a:xfrm rot="5681803">
              <a:off x="8371779" y="4203749"/>
              <a:ext cx="591167" cy="1051704"/>
            </a:xfrm>
            <a:prstGeom prst="arc">
              <a:avLst>
                <a:gd name="adj1" fmla="val 15630715"/>
                <a:gd name="adj2" fmla="val 0"/>
              </a:avLst>
            </a:prstGeom>
            <a:ln>
              <a:head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3495D55E-199F-805D-30AE-57A8B0AACCDE}"/>
                </a:ext>
              </a:extLst>
            </p:cNvPr>
            <p:cNvSpPr/>
            <p:nvPr/>
          </p:nvSpPr>
          <p:spPr>
            <a:xfrm rot="4982596" flipH="1">
              <a:off x="8392398" y="4807390"/>
              <a:ext cx="591167" cy="1051704"/>
            </a:xfrm>
            <a:prstGeom prst="arc">
              <a:avLst>
                <a:gd name="adj1" fmla="val 15457855"/>
                <a:gd name="adj2" fmla="val 0"/>
              </a:avLst>
            </a:prstGeom>
            <a:ln>
              <a:head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B9A558-D72C-479F-592D-C0A6592A3F48}"/>
                </a:ext>
              </a:extLst>
            </p:cNvPr>
            <p:cNvSpPr/>
            <p:nvPr/>
          </p:nvSpPr>
          <p:spPr>
            <a:xfrm>
              <a:off x="9468567" y="4696358"/>
              <a:ext cx="42511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>
                  <a:latin typeface="Symbol" pitchFamily="2" charset="2"/>
                </a:rPr>
                <a:t>3</a:t>
              </a:r>
              <a:r>
                <a:rPr lang="en-US" sz="1400" i="1" dirty="0"/>
                <a:t>e</a:t>
              </a:r>
              <a:r>
                <a:rPr lang="en-US" sz="1400" i="1" baseline="30000" dirty="0">
                  <a:latin typeface="Symbol" pitchFamily="2" charset="2"/>
                </a:rPr>
                <a:t>+</a:t>
              </a:r>
              <a:endParaRPr lang="it-IT" sz="1400" i="1" baseline="30000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1E1ECA85-EED7-E79B-7D6F-D8DA1BB7D37D}"/>
                </a:ext>
              </a:extLst>
            </p:cNvPr>
            <p:cNvSpPr/>
            <p:nvPr/>
          </p:nvSpPr>
          <p:spPr>
            <a:xfrm>
              <a:off x="9468567" y="5091047"/>
              <a:ext cx="449162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>
                  <a:latin typeface="Symbol" pitchFamily="2" charset="2"/>
                </a:rPr>
                <a:t>3</a:t>
              </a:r>
              <a:r>
                <a:rPr lang="en-US" sz="1400" i="1" dirty="0"/>
                <a:t>e</a:t>
              </a:r>
              <a:r>
                <a:rPr lang="en-US" sz="1400" i="1" baseline="30000" dirty="0">
                  <a:latin typeface="Symbol" pitchFamily="2" charset="2"/>
                </a:rPr>
                <a:t>−</a:t>
              </a:r>
              <a:endParaRPr lang="it-IT" sz="1400" i="1" baseline="30000" dirty="0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99683D8-6AFF-1039-C181-4EA3114C9C9E}"/>
              </a:ext>
            </a:extLst>
          </p:cNvPr>
          <p:cNvGrpSpPr/>
          <p:nvPr/>
        </p:nvGrpSpPr>
        <p:grpSpPr>
          <a:xfrm>
            <a:off x="8802986" y="4616089"/>
            <a:ext cx="2945170" cy="1930862"/>
            <a:chOff x="8802986" y="4616089"/>
            <a:chExt cx="2945170" cy="1930862"/>
          </a:xfrm>
        </p:grpSpPr>
        <p:pic>
          <p:nvPicPr>
            <p:cNvPr id="30" name="Picture 29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E31DEFCD-3D97-1111-1254-E0C11A1E5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02986" y="4616089"/>
              <a:ext cx="2945170" cy="1930862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02870B2-CE5D-AB42-CB94-922E284CD042}"/>
                </a:ext>
              </a:extLst>
            </p:cNvPr>
            <p:cNvSpPr/>
            <p:nvPr/>
          </p:nvSpPr>
          <p:spPr>
            <a:xfrm>
              <a:off x="9529458" y="5254507"/>
              <a:ext cx="33534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/>
                <a:t>e</a:t>
              </a:r>
              <a:r>
                <a:rPr lang="en-US" sz="1400" i="1" baseline="30000" dirty="0">
                  <a:latin typeface="Symbol" pitchFamily="2" charset="2"/>
                </a:rPr>
                <a:t>+</a:t>
              </a:r>
              <a:endParaRPr lang="it-IT" sz="1400" i="1" baseline="30000" dirty="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6083BDA-5B92-34F3-ADE7-C0D8FE50ECB5}"/>
                </a:ext>
              </a:extLst>
            </p:cNvPr>
            <p:cNvSpPr/>
            <p:nvPr/>
          </p:nvSpPr>
          <p:spPr>
            <a:xfrm>
              <a:off x="9529458" y="5596255"/>
              <a:ext cx="3593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i="1" dirty="0"/>
                <a:t>e</a:t>
              </a:r>
              <a:r>
                <a:rPr lang="en-US" sz="1400" i="1" baseline="30000" dirty="0">
                  <a:latin typeface="Symbol" pitchFamily="2" charset="2"/>
                </a:rPr>
                <a:t>−</a:t>
              </a:r>
              <a:endParaRPr lang="it-IT" sz="1400" i="1" baseline="300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2AA5AAC-0D80-BF06-64CF-175B8BD21791}"/>
                </a:ext>
              </a:extLst>
            </p:cNvPr>
            <p:cNvSpPr/>
            <p:nvPr/>
          </p:nvSpPr>
          <p:spPr>
            <a:xfrm>
              <a:off x="11238048" y="4995660"/>
              <a:ext cx="45719" cy="449704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6C8FC7E-E05C-F128-F09A-EF0840F871BB}"/>
                </a:ext>
              </a:extLst>
            </p:cNvPr>
            <p:cNvSpPr/>
            <p:nvPr/>
          </p:nvSpPr>
          <p:spPr>
            <a:xfrm>
              <a:off x="11235238" y="5672216"/>
              <a:ext cx="45719" cy="449704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8B8B761-100F-F40B-A933-8248C33903E3}"/>
                </a:ext>
              </a:extLst>
            </p:cNvPr>
            <p:cNvSpPr txBox="1"/>
            <p:nvPr/>
          </p:nvSpPr>
          <p:spPr>
            <a:xfrm>
              <a:off x="10819183" y="4809172"/>
              <a:ext cx="49244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err="1"/>
                <a:t>eTAG</a:t>
              </a:r>
              <a:endParaRPr lang="en-US" sz="1100" i="1" dirty="0"/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27E119A8-3328-F23C-67E1-679454D90C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01397" y="5209082"/>
              <a:ext cx="1926346" cy="372438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C246DD0-6148-DF9D-A050-E562642985AE}"/>
                </a:ext>
              </a:extLst>
            </p:cNvPr>
            <p:cNvCxnSpPr>
              <a:cxnSpLocks/>
            </p:cNvCxnSpPr>
            <p:nvPr/>
          </p:nvCxnSpPr>
          <p:spPr>
            <a:xfrm>
              <a:off x="9311702" y="5589011"/>
              <a:ext cx="1926346" cy="372438"/>
            </a:xfrm>
            <a:prstGeom prst="straightConnector1">
              <a:avLst/>
            </a:prstGeom>
            <a:ln w="12700">
              <a:tailEnd type="triangle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B3BC6E35-05B7-A73E-92AF-BC307A7FDCA0}"/>
                </a:ext>
              </a:extLst>
            </p:cNvPr>
            <p:cNvCxnSpPr/>
            <p:nvPr/>
          </p:nvCxnSpPr>
          <p:spPr>
            <a:xfrm>
              <a:off x="9216330" y="5589011"/>
              <a:ext cx="72000" cy="0"/>
            </a:xfrm>
            <a:prstGeom prst="line">
              <a:avLst/>
            </a:prstGeom>
            <a:ln w="12700">
              <a:prstDash val="sysDot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A5E09933-BEA7-E182-CEC5-0A6DBB2DF1E8}"/>
                </a:ext>
              </a:extLst>
            </p:cNvPr>
            <p:cNvSpPr/>
            <p:nvPr/>
          </p:nvSpPr>
          <p:spPr>
            <a:xfrm>
              <a:off x="11235037" y="5194089"/>
              <a:ext cx="36000" cy="36000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AE58819-FB1B-E912-78FA-5FCA50B163D7}"/>
                </a:ext>
              </a:extLst>
            </p:cNvPr>
            <p:cNvSpPr/>
            <p:nvPr/>
          </p:nvSpPr>
          <p:spPr>
            <a:xfrm>
              <a:off x="11289998" y="5189094"/>
              <a:ext cx="36000" cy="36000"/>
            </a:xfrm>
            <a:prstGeom prst="rect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4647942-23F0-363A-2E1F-2FF6D364966C}"/>
                </a:ext>
              </a:extLst>
            </p:cNvPr>
            <p:cNvSpPr/>
            <p:nvPr/>
          </p:nvSpPr>
          <p:spPr>
            <a:xfrm>
              <a:off x="11289998" y="5963580"/>
              <a:ext cx="36000" cy="36000"/>
            </a:xfrm>
            <a:prstGeom prst="rect">
              <a:avLst/>
            </a:prstGeom>
            <a:solidFill>
              <a:srgbClr val="FF00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6A7A29-DD0E-94D9-7F77-0F81DBA73471}"/>
                </a:ext>
              </a:extLst>
            </p:cNvPr>
            <p:cNvSpPr/>
            <p:nvPr/>
          </p:nvSpPr>
          <p:spPr>
            <a:xfrm>
              <a:off x="11235037" y="5953585"/>
              <a:ext cx="36000" cy="36000"/>
            </a:xfrm>
            <a:prstGeom prst="rect">
              <a:avLst/>
            </a:prstGeom>
            <a:solidFill>
              <a:srgbClr val="FFFF00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44D22C95-F344-D32E-B48D-34C0262C33B4}"/>
              </a:ext>
            </a:extLst>
          </p:cNvPr>
          <p:cNvSpPr txBox="1"/>
          <p:nvPr/>
        </p:nvSpPr>
        <p:spPr>
          <a:xfrm>
            <a:off x="576047" y="2136757"/>
            <a:ext cx="79646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PADME approach can explore the existence of any new particle produced in 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US" sz="2400" i="1" baseline="30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  <a:r>
              <a:rPr lang="en-US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US" sz="2400" i="1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−</a:t>
            </a:r>
            <a:r>
              <a:rPr lang="en-US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annihilations: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99746380"/>
      </p:ext>
    </p:extLst>
  </p:cSld>
  <p:clrMapOvr>
    <a:masterClrMapping/>
  </p:clrMapOvr>
</p:sld>
</file>

<file path=ppt/theme/theme1.xml><?xml version="1.0" encoding="utf-8"?>
<a:theme xmlns:a="http://schemas.openxmlformats.org/drawingml/2006/main" name="LNF2014">
  <a:themeElements>
    <a:clrScheme name="Perception">
      <a:dk1>
        <a:sysClr val="windowText" lastClr="000000"/>
      </a:dk1>
      <a:lt1>
        <a:sysClr val="window" lastClr="FFFFFF"/>
      </a:lt1>
      <a:dk2>
        <a:srgbClr val="333333"/>
      </a:dk2>
      <a:lt2>
        <a:srgbClr val="BBC0AC"/>
      </a:lt2>
      <a:accent1>
        <a:srgbClr val="A2C816"/>
      </a:accent1>
      <a:accent2>
        <a:srgbClr val="E07602"/>
      </a:accent2>
      <a:accent3>
        <a:srgbClr val="E4C402"/>
      </a:accent3>
      <a:accent4>
        <a:srgbClr val="7DC1EF"/>
      </a:accent4>
      <a:accent5>
        <a:srgbClr val="21449B"/>
      </a:accent5>
      <a:accent6>
        <a:srgbClr val="A2B170"/>
      </a:accent6>
      <a:hlink>
        <a:srgbClr val="8DA440"/>
      </a:hlink>
      <a:folHlink>
        <a:srgbClr val="4C4F3F"/>
      </a:folHlink>
    </a:clrScheme>
    <a:fontScheme name="Perception">
      <a:majorFont>
        <a:latin typeface="Century Gothic"/>
        <a:ea typeface=""/>
        <a:cs typeface=""/>
        <a:font script="Jpan" typeface="メイリオ"/>
      </a:majorFont>
      <a:minorFont>
        <a:latin typeface="Century Gothic"/>
        <a:ea typeface=""/>
        <a:cs typeface=""/>
        <a:font script="Jpan" typeface="メイリオ"/>
      </a:minorFont>
    </a:fontScheme>
    <a:fmtScheme name="Perception">
      <a:fillStyleLst>
        <a:solidFill>
          <a:schemeClr val="phClr"/>
        </a:solidFill>
        <a:solidFill>
          <a:schemeClr val="phClr">
            <a:shade val="90000"/>
          </a:schemeClr>
        </a:solidFill>
        <a:solidFill>
          <a:schemeClr val="phClr">
            <a:shade val="80000"/>
          </a:schemeClr>
        </a:solidFill>
      </a:fillStyleLst>
      <a:lnStyleLst>
        <a:ln w="12700" cap="flat" cmpd="sng" algn="ctr">
          <a:solidFill>
            <a:schemeClr val="phClr"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>
              <a:alpha val="8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bliqueTopRight"/>
            <a:lightRig rig="threePt" dir="tl"/>
          </a:scene3d>
          <a:sp3d>
            <a:bevelT w="25400" h="25400"/>
          </a:sp3d>
        </a:effectStyle>
        <a:effectStyle>
          <a:effectLst/>
          <a:scene3d>
            <a:camera prst="perspectiveFront" fov="4200000"/>
            <a:lightRig rig="balanced" dir="tl">
              <a:rot lat="0" lon="0" rev="18600000"/>
            </a:lightRig>
          </a:scene3d>
          <a:sp3d prstMaterial="metal">
            <a:bevelT w="63500" h="50800" prst="angle"/>
          </a:sp3d>
        </a:effectStyle>
      </a:effectStyleLst>
      <a:bgFillStyleLst>
        <a:solidFill>
          <a:schemeClr val="phClr">
            <a:tint val="90000"/>
          </a:schemeClr>
        </a:solidFill>
        <a:solidFill>
          <a:schemeClr val="phClr">
            <a:tint val="50000"/>
          </a:schemeClr>
        </a:solidFill>
        <a:solidFill>
          <a:schemeClr val="phClr">
            <a:shade val="60000"/>
          </a:schemeClr>
        </a:soli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INFN2018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FN2018" id="{B7EDDF4B-BB4A-C14E-9DA1-FED214F212F2}" vid="{A84B6AF2-F4E7-294B-ACF3-46F11A412CD2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LNF2014</Template>
  <TotalTime>34518</TotalTime>
  <Words>2581</Words>
  <Application>Microsoft Macintosh PowerPoint</Application>
  <PresentationFormat>Widescreen</PresentationFormat>
  <Paragraphs>346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5" baseType="lpstr">
      <vt:lpstr>Arial</vt:lpstr>
      <vt:lpstr>Arial Hebrew Scholar</vt:lpstr>
      <vt:lpstr>Arial Narrow</vt:lpstr>
      <vt:lpstr>Calibri</vt:lpstr>
      <vt:lpstr>Cambria Math</vt:lpstr>
      <vt:lpstr>Century Gothic</vt:lpstr>
      <vt:lpstr>Helvetica</vt:lpstr>
      <vt:lpstr>Symbol</vt:lpstr>
      <vt:lpstr>System Font Regular</vt:lpstr>
      <vt:lpstr>Times</vt:lpstr>
      <vt:lpstr>Times New Roman</vt:lpstr>
      <vt:lpstr>Wingdings</vt:lpstr>
      <vt:lpstr>Wingdings 2</vt:lpstr>
      <vt:lpstr>LNF2014</vt:lpstr>
      <vt:lpstr>Blank Presentation</vt:lpstr>
      <vt:lpstr>1_Office Theme</vt:lpstr>
      <vt:lpstr>7_Office Theme</vt:lpstr>
      <vt:lpstr>1_Default Design</vt:lpstr>
      <vt:lpstr>Default Design</vt:lpstr>
      <vt:lpstr>INFN2018</vt:lpstr>
      <vt:lpstr>Search for Light-Feebly Interacting Particles with the PADME experiment</vt:lpstr>
      <vt:lpstr>Dark Matter hypotheses</vt:lpstr>
      <vt:lpstr>New Forces</vt:lpstr>
      <vt:lpstr>Experimental approaches</vt:lpstr>
      <vt:lpstr>A’ production at PADME</vt:lpstr>
      <vt:lpstr>Expected results</vt:lpstr>
      <vt:lpstr>Signal and Background</vt:lpstr>
      <vt:lpstr>The PADME detector</vt:lpstr>
      <vt:lpstr>Dark Sector Studies at PADME</vt:lpstr>
      <vt:lpstr>The 8Be anomaly</vt:lpstr>
      <vt:lpstr>Theoretical interpretation</vt:lpstr>
      <vt:lpstr>X17 study @ PADME</vt:lpstr>
      <vt:lpstr>X17 Background</vt:lpstr>
      <vt:lpstr>RUN III Expected results</vt:lpstr>
      <vt:lpstr>Analysis Strategy</vt:lpstr>
      <vt:lpstr>Blind Analysis Strategy</vt:lpstr>
      <vt:lpstr>Updated sensitivity estimates</vt:lpstr>
      <vt:lpstr>Dark photon prospects</vt:lpstr>
      <vt:lpstr>Conclusions</vt:lpstr>
      <vt:lpstr>BACKUPS</vt:lpstr>
      <vt:lpstr>PowerPoint Presentation</vt:lpstr>
      <vt:lpstr>PADME Data Taking</vt:lpstr>
      <vt:lpstr>e+e– → γγ cross section</vt:lpstr>
      <vt:lpstr>LNF LINAC and beam-lines</vt:lpstr>
      <vt:lpstr>X17 Measurement Strategy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matter search via positron's interactions </dc:title>
  <dc:creator>Paola Gianotti</dc:creator>
  <cp:lastModifiedBy>Paola Gianotti</cp:lastModifiedBy>
  <cp:revision>57</cp:revision>
  <cp:lastPrinted>2024-04-14T14:45:49Z</cp:lastPrinted>
  <dcterms:created xsi:type="dcterms:W3CDTF">2023-10-09T07:57:26Z</dcterms:created>
  <dcterms:modified xsi:type="dcterms:W3CDTF">2024-04-15T08:32:20Z</dcterms:modified>
</cp:coreProperties>
</file>