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  <p:sldMasterId id="2147483673" r:id="rId2"/>
  </p:sldMasterIdLst>
  <p:notesMasterIdLst>
    <p:notesMasterId r:id="rId50"/>
  </p:notesMasterIdLst>
  <p:sldIdLst>
    <p:sldId id="256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Noto Sans Symbols" pitchFamily="2" charset="0"/>
      <p:regular r:id="rId55"/>
      <p:bold r:id="rId56"/>
    </p:embeddedFont>
    <p:embeddedFont>
      <p:font typeface="Source Sans Pro" panose="020B0503030403020204" pitchFamily="34" charset="0"/>
      <p:regular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619F870-0FD4-4295-AE9E-9EAB157ECA73}">
  <a:tblStyle styleId="{F619F870-0FD4-4295-AE9E-9EAB157ECA7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28"/>
  </p:normalViewPr>
  <p:slideViewPr>
    <p:cSldViewPr snapToGrid="0">
      <p:cViewPr varScale="1">
        <p:scale>
          <a:sx n="159" d="100"/>
          <a:sy n="159" d="100"/>
        </p:scale>
        <p:origin x="280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3.fntdata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6.fntdata"/><Relationship Id="rId8" Type="http://schemas.openxmlformats.org/officeDocument/2006/relationships/slide" Target="slides/slide6.xml"/><Relationship Id="rId51" Type="http://schemas.openxmlformats.org/officeDocument/2006/relationships/font" Target="fonts/font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7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2.fntdata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e23f4e6e48_0_4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e23f4e6e48_0_4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e4edc2909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2e4edc2909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e4edc29098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2e4edc29098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e4edc29098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e4edc29098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e49f97999c_4_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g2e49f97999c_4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e4bc4fb4b2_2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g2e4bc4fb4b2_2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e4bc4fb4b2_2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g2e4bc4fb4b2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e4bc4fb4b2_2_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g2e4bc4fb4b2_2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e4bc4fb4b2_2_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g2e4bc4fb4b2_2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2e4bc4fb4b2_2_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g2e4bc4fb4b2_2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e4bc4fb4b2_2_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g2e4bc4fb4b2_2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e23f4e6e4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g2e23f4e6e4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g2e23f4e6e48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2e4bc4fb4b2_2_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g2e4bc4fb4b2_2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2e4bc4fb4b2_2_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g2e4bc4fb4b2_2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2e4bc4fb4b2_2_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g2e4bc4fb4b2_2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2e4bc4fb4b2_2_1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g2e4bc4fb4b2_2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2e4bc4fb4b2_2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5" name="Google Shape;385;g2e4bc4fb4b2_2_1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g2e4bc4fb4b2_2_1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2e4bc4fb4b2_2_1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g2e4bc4fb4b2_2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2e4bc4fb4b2_2_1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g2e4bc4fb4b2_2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2e4edc4b1b1_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g2e4edc4b1b1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2e4e6c873bf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2e4e6c873bf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2e4e6c873bf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2e4e6c873bf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e23f4e6e48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g2e23f4e6e48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2e4e6c873bf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2e4e6c873bf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2e4e6c873bf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2e4e6c873bf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2e4e6c873bf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2e4e6c873bf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2e4e6c873bf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2e4e6c873bf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2e4e6c873bf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2e4e6c873bf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2e4e6c873bf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2e4e6c873bf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2e4e6c873bf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2e4e6c873bf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2e4e6c873bf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2e4e6c873bf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2e4e6c873bf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2e4e6c873bf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2e4e6c873bf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2e4e6c873bf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e23f4e6e48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e23f4e6e48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2e4e6c873bf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2e4e6c873bf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2e4e6c873bf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2e4e6c873bf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2e4e6c873bf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2e4e6c873bf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2e4e6c873bf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2e4e6c873bf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2e4e6c873bf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2e4e6c873bf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2e5280f53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2e5280f53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2e526e1580c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2e526e1580c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2e526e1580c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2e526e1580c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e23f4e6e48_0_3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g2e23f4e6e48_0_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e4edc29098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e4edc29098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e4edc2909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2e4edc2909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e4edc29098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e4edc29098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e4edc29098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2e4edc29098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>
            <a:lvl1pPr marL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SECTION_HEADER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3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3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>
            <a:spLocks noGrp="1"/>
          </p:cNvSpPr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rtl="0"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marL="914400" lvl="1" indent="-3429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2385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PLVQchyD3GmyMjGk8lYYz9SpwWTUlqcF/view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7"/>
          <p:cNvSpPr txBox="1">
            <a:spLocks noGrp="1"/>
          </p:cNvSpPr>
          <p:nvPr>
            <p:ph type="title"/>
          </p:nvPr>
        </p:nvSpPr>
        <p:spPr>
          <a:xfrm>
            <a:off x="233325" y="445025"/>
            <a:ext cx="859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FF0000"/>
                </a:solidFill>
              </a:rPr>
              <a:t>Calibration with AuxTel: measure atmospheric transmission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40" name="Google Shape;140;p27"/>
          <p:cNvSpPr txBox="1"/>
          <p:nvPr/>
        </p:nvSpPr>
        <p:spPr>
          <a:xfrm>
            <a:off x="683525" y="1062025"/>
            <a:ext cx="7833600" cy="3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2"/>
                </a:solidFill>
              </a:rPr>
              <a:t>- </a:t>
            </a:r>
            <a:r>
              <a:rPr lang="fr" sz="1800" b="1">
                <a:solidFill>
                  <a:schemeClr val="dk2"/>
                </a:solidFill>
              </a:rPr>
              <a:t>Status of the extraction</a:t>
            </a:r>
            <a:r>
              <a:rPr lang="fr" sz="1800">
                <a:solidFill>
                  <a:schemeClr val="dk2"/>
                </a:solidFill>
              </a:rPr>
              <a:t> of atmospheric transmission with CALSPEC spectrophotometric standards (</a:t>
            </a:r>
            <a:r>
              <a:rPr lang="fr" sz="1800" i="1">
                <a:solidFill>
                  <a:schemeClr val="dk2"/>
                </a:solidFill>
              </a:rPr>
              <a:t>Jérémy</a:t>
            </a:r>
            <a:r>
              <a:rPr lang="fr" sz="1800">
                <a:solidFill>
                  <a:schemeClr val="dk2"/>
                </a:solidFill>
              </a:rPr>
              <a:t>)</a:t>
            </a:r>
            <a:endParaRPr sz="1800">
              <a:solidFill>
                <a:schemeClr val="dk2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-"/>
            </a:pPr>
            <a:r>
              <a:rPr lang="fr" sz="1600">
                <a:solidFill>
                  <a:schemeClr val="dk2"/>
                </a:solidFill>
              </a:rPr>
              <a:t>Continuous function -&gt; Effective passbands</a:t>
            </a:r>
            <a:endParaRPr sz="1600">
              <a:solidFill>
                <a:schemeClr val="dk2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-"/>
            </a:pPr>
            <a:r>
              <a:rPr lang="fr" sz="1600">
                <a:solidFill>
                  <a:schemeClr val="dk2"/>
                </a:solidFill>
              </a:rPr>
              <a:t>Atmospheric parameters: grey absorption, aerosols, ozone, PWV</a:t>
            </a:r>
            <a:endParaRPr sz="1600">
              <a:solidFill>
                <a:schemeClr val="dk2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-"/>
            </a:pPr>
            <a:r>
              <a:rPr lang="fr" sz="1600">
                <a:solidFill>
                  <a:schemeClr val="dk2"/>
                </a:solidFill>
              </a:rPr>
              <a:t>Atmosphere monitoring for 2 years: water seasonal effects</a:t>
            </a:r>
            <a:endParaRPr sz="16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2"/>
                </a:solidFill>
              </a:rPr>
              <a:t>- </a:t>
            </a:r>
            <a:r>
              <a:rPr lang="fr" sz="1800" b="1">
                <a:solidFill>
                  <a:schemeClr val="dk2"/>
                </a:solidFill>
              </a:rPr>
              <a:t>Perspectives</a:t>
            </a:r>
            <a:endParaRPr sz="18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2"/>
                </a:solidFill>
              </a:rPr>
              <a:t>	- </a:t>
            </a:r>
            <a:r>
              <a:rPr lang="fr" sz="1600">
                <a:solidFill>
                  <a:schemeClr val="dk2"/>
                </a:solidFill>
              </a:rPr>
              <a:t>using other spectra than CALSPEC standards (</a:t>
            </a:r>
            <a:r>
              <a:rPr lang="fr" sz="1600" i="1">
                <a:solidFill>
                  <a:schemeClr val="dk2"/>
                </a:solidFill>
              </a:rPr>
              <a:t>Corentin</a:t>
            </a:r>
            <a:r>
              <a:rPr lang="fr" sz="1600">
                <a:solidFill>
                  <a:schemeClr val="dk2"/>
                </a:solidFill>
              </a:rPr>
              <a:t>)</a:t>
            </a:r>
            <a:endParaRPr sz="16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2"/>
                </a:solidFill>
              </a:rPr>
              <a:t>- </a:t>
            </a:r>
            <a:r>
              <a:rPr lang="fr" sz="1800" b="1">
                <a:solidFill>
                  <a:schemeClr val="dk2"/>
                </a:solidFill>
              </a:rPr>
              <a:t>AuxTel photometry</a:t>
            </a:r>
            <a:r>
              <a:rPr lang="fr" sz="1800">
                <a:solidFill>
                  <a:schemeClr val="dk2"/>
                </a:solidFill>
              </a:rPr>
              <a:t> (</a:t>
            </a:r>
            <a:r>
              <a:rPr lang="fr" sz="1800" i="1">
                <a:solidFill>
                  <a:schemeClr val="dk2"/>
                </a:solidFill>
              </a:rPr>
              <a:t>Sylvie</a:t>
            </a:r>
            <a:r>
              <a:rPr lang="fr" sz="1800">
                <a:solidFill>
                  <a:schemeClr val="dk2"/>
                </a:solidFill>
              </a:rPr>
              <a:t>)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2"/>
                </a:solidFill>
              </a:rPr>
              <a:t>	- </a:t>
            </a:r>
            <a:r>
              <a:rPr lang="fr" sz="1600">
                <a:solidFill>
                  <a:schemeClr val="dk2"/>
                </a:solidFill>
              </a:rPr>
              <a:t>Best precision on the brightest stars: actual limitations</a:t>
            </a:r>
            <a:endParaRPr sz="1600">
              <a:solidFill>
                <a:schemeClr val="dk2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2"/>
                </a:solidFill>
              </a:rPr>
              <a:t>- Can we use this photometry to test atmospheric color-corrections?</a:t>
            </a:r>
            <a:endParaRPr sz="16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2"/>
                </a:solidFill>
              </a:rPr>
              <a:t>- </a:t>
            </a:r>
            <a:r>
              <a:rPr lang="fr" sz="1800" b="1">
                <a:solidFill>
                  <a:schemeClr val="dk2"/>
                </a:solidFill>
              </a:rPr>
              <a:t>AuxTel, ComCam and after</a:t>
            </a:r>
            <a:r>
              <a:rPr lang="fr" sz="1800">
                <a:solidFill>
                  <a:schemeClr val="dk2"/>
                </a:solidFill>
              </a:rPr>
              <a:t> (</a:t>
            </a:r>
            <a:r>
              <a:rPr lang="fr" sz="1800" i="1">
                <a:solidFill>
                  <a:schemeClr val="dk2"/>
                </a:solidFill>
              </a:rPr>
              <a:t>Discussion: all</a:t>
            </a:r>
            <a:r>
              <a:rPr lang="fr" sz="1800">
                <a:solidFill>
                  <a:schemeClr val="dk2"/>
                </a:solidFill>
              </a:rPr>
              <a:t>)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 i="1">
                <a:solidFill>
                  <a:schemeClr val="dk2"/>
                </a:solidFill>
              </a:rPr>
              <a:t>note: ComCam will have only 3 filters in place, but ugriZy are all available</a:t>
            </a:r>
            <a:endParaRPr sz="1600" i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2"/>
                </a:solidFill>
              </a:rPr>
              <a:t>	- AuxTel follow-up strategy with ComCam &amp; LSST</a:t>
            </a:r>
            <a:endParaRPr sz="16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2"/>
                </a:solidFill>
              </a:rPr>
              <a:t>	- Atmospheric corrections (color / flux): ComCam &amp; LSST</a:t>
            </a:r>
            <a:endParaRPr sz="1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AuxTel spectra</a:t>
            </a:r>
            <a:endParaRPr/>
          </a:p>
        </p:txBody>
      </p:sp>
      <p:sp>
        <p:nvSpPr>
          <p:cNvPr id="228" name="Google Shape;228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10</a:t>
            </a:fld>
            <a:endParaRPr/>
          </a:p>
        </p:txBody>
      </p:sp>
      <p:sp>
        <p:nvSpPr>
          <p:cNvPr id="229" name="Google Shape;229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Spectrum extraction pipeline based on forward modelling (Spectractor)</a:t>
            </a:r>
            <a:endParaRPr/>
          </a:p>
        </p:txBody>
      </p:sp>
      <p:pic>
        <p:nvPicPr>
          <p:cNvPr id="230" name="Google Shape;23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4325" y="1466800"/>
            <a:ext cx="3457024" cy="3235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Seven months of South polar star observation</a:t>
            </a:r>
            <a:endParaRPr/>
          </a:p>
        </p:txBody>
      </p:sp>
      <p:sp>
        <p:nvSpPr>
          <p:cNvPr id="236" name="Google Shape;236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11</a:t>
            </a:fld>
            <a:endParaRPr/>
          </a:p>
        </p:txBody>
      </p:sp>
      <p:sp>
        <p:nvSpPr>
          <p:cNvPr id="237" name="Google Shape;237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165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>
                <a:solidFill>
                  <a:schemeClr val="dk1"/>
                </a:solidFill>
              </a:rPr>
              <a:t>black:</a:t>
            </a:r>
            <a:r>
              <a:rPr lang="fr"/>
              <a:t> AuxTel spectrum divided by AuxTel throughput and CALSPEC spectrum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fr" b="1">
                <a:solidFill>
                  <a:srgbClr val="0070C0"/>
                </a:solidFill>
              </a:rPr>
              <a:t>blue:</a:t>
            </a:r>
            <a:r>
              <a:rPr lang="fr"/>
              <a:t> Libradtran atmospheric model</a:t>
            </a:r>
            <a:endParaRPr/>
          </a:p>
        </p:txBody>
      </p:sp>
      <p:pic>
        <p:nvPicPr>
          <p:cNvPr id="238" name="Google Shape;238;p38" title="auxtel_atmosphere_polar_star_2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59050" y="1017725"/>
            <a:ext cx="5462101" cy="409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Hygrometry</a:t>
            </a:r>
            <a:endParaRPr/>
          </a:p>
        </p:txBody>
      </p:sp>
      <p:sp>
        <p:nvSpPr>
          <p:cNvPr id="244" name="Google Shape;244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12</a:t>
            </a:fld>
            <a:endParaRPr/>
          </a:p>
        </p:txBody>
      </p:sp>
      <p:sp>
        <p:nvSpPr>
          <p:cNvPr id="245" name="Google Shape;245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46" name="Google Shape;24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" y="1025112"/>
            <a:ext cx="6258525" cy="3560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82699" y="1367800"/>
            <a:ext cx="2349524" cy="272175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9"/>
          <p:cNvSpPr/>
          <p:nvPr/>
        </p:nvSpPr>
        <p:spPr>
          <a:xfrm>
            <a:off x="4751300" y="1262800"/>
            <a:ext cx="298800" cy="2979600"/>
          </a:xfrm>
          <a:prstGeom prst="rect">
            <a:avLst/>
          </a:prstGeom>
          <a:solidFill>
            <a:srgbClr val="058B8C">
              <a:alpha val="1863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249" name="Google Shape;249;p39"/>
          <p:cNvCxnSpPr>
            <a:stCxn id="248" idx="0"/>
            <a:endCxn id="247" idx="0"/>
          </p:cNvCxnSpPr>
          <p:nvPr/>
        </p:nvCxnSpPr>
        <p:spPr>
          <a:xfrm>
            <a:off x="4900700" y="1262800"/>
            <a:ext cx="2756700" cy="105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" name="Google Shape;250;p39"/>
          <p:cNvCxnSpPr>
            <a:stCxn id="248" idx="2"/>
            <a:endCxn id="247" idx="2"/>
          </p:cNvCxnSpPr>
          <p:nvPr/>
        </p:nvCxnSpPr>
        <p:spPr>
          <a:xfrm rot="10800000" flipH="1">
            <a:off x="4900700" y="4089700"/>
            <a:ext cx="2756700" cy="152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1" name="Google Shape;251;p39"/>
          <p:cNvSpPr txBox="1"/>
          <p:nvPr/>
        </p:nvSpPr>
        <p:spPr>
          <a:xfrm>
            <a:off x="1662300" y="1330625"/>
            <a:ext cx="23823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18 months of AuxTel PWV</a:t>
            </a:r>
            <a:endParaRPr sz="1600">
              <a:solidFill>
                <a:srgbClr val="31333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52" name="Google Shape;252;p39"/>
          <p:cNvSpPr txBox="1"/>
          <p:nvPr/>
        </p:nvSpPr>
        <p:spPr>
          <a:xfrm>
            <a:off x="6238750" y="3449650"/>
            <a:ext cx="23823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Zoom on 3 weeks</a:t>
            </a:r>
            <a:endParaRPr sz="1600">
              <a:solidFill>
                <a:srgbClr val="31333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53" name="Google Shape;253;p39"/>
          <p:cNvSpPr txBox="1"/>
          <p:nvPr/>
        </p:nvSpPr>
        <p:spPr>
          <a:xfrm>
            <a:off x="5328450" y="171850"/>
            <a:ext cx="3692700" cy="4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2"/>
                </a:solidFill>
              </a:rPr>
              <a:t>PWV=Precipitable Water Vapor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0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Calibri"/>
              <a:buNone/>
            </a:pPr>
            <a:r>
              <a:rPr lang="fr">
                <a:solidFill>
                  <a:srgbClr val="FF0000"/>
                </a:solidFill>
              </a:rPr>
              <a:t>Photometric repeatability on differential color measurements in Auxtel </a:t>
            </a:r>
            <a:endParaRPr/>
          </a:p>
        </p:txBody>
      </p:sp>
      <p:sp>
        <p:nvSpPr>
          <p:cNvPr id="259" name="Google Shape;259;p40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564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</a:pPr>
            <a:r>
              <a:rPr lang="fr">
                <a:solidFill>
                  <a:srgbClr val="002060"/>
                </a:solidFill>
              </a:rPr>
              <a:t>Sensibility of photometry to atmospheric parameters</a:t>
            </a:r>
            <a:endParaRPr/>
          </a:p>
        </p:txBody>
      </p:sp>
      <p:sp>
        <p:nvSpPr>
          <p:cNvPr id="260" name="Google Shape;260;p40"/>
          <p:cNvSpPr txBox="1"/>
          <p:nvPr/>
        </p:nvSpPr>
        <p:spPr>
          <a:xfrm>
            <a:off x="1043609" y="3135682"/>
            <a:ext cx="6858000" cy="564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Sylvie Dagoret-Campagne, Marc Moniez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4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/>
              <a:t>LSST-France Marseille, June 2024</a:t>
            </a:r>
            <a:endParaRPr/>
          </a:p>
        </p:txBody>
      </p:sp>
      <p:sp>
        <p:nvSpPr>
          <p:cNvPr id="262" name="Google Shape;262;p4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13</a:t>
            </a:fld>
            <a:endParaRPr/>
          </a:p>
        </p:txBody>
      </p:sp>
      <p:sp>
        <p:nvSpPr>
          <p:cNvPr id="263" name="Google Shape;263;p40"/>
          <p:cNvSpPr txBox="1"/>
          <p:nvPr/>
        </p:nvSpPr>
        <p:spPr>
          <a:xfrm>
            <a:off x="4303652" y="3768925"/>
            <a:ext cx="12927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2024-06-1</a:t>
            </a:r>
            <a:r>
              <a:rPr lang="f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1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1"/>
          <p:cNvSpPr txBox="1">
            <a:spLocks noGrp="1"/>
          </p:cNvSpPr>
          <p:nvPr>
            <p:ph type="title"/>
          </p:nvPr>
        </p:nvSpPr>
        <p:spPr>
          <a:xfrm>
            <a:off x="186195" y="0"/>
            <a:ext cx="8515350" cy="61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lang="fr" sz="2100">
                <a:solidFill>
                  <a:srgbClr val="FF0000"/>
                </a:solidFill>
              </a:rPr>
              <a:t>P</a:t>
            </a:r>
            <a:r>
              <a:rPr lang="fr" sz="2300">
                <a:solidFill>
                  <a:srgbClr val="FF0000"/>
                </a:solidFill>
              </a:rPr>
              <a:t>hotometric repeatability on Light curves context</a:t>
            </a:r>
            <a:endParaRPr sz="2300">
              <a:solidFill>
                <a:srgbClr val="FF0000"/>
              </a:solidFill>
            </a:endParaRPr>
          </a:p>
        </p:txBody>
      </p:sp>
      <p:pic>
        <p:nvPicPr>
          <p:cNvPr id="269" name="Google Shape;269;p4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981370" y="745904"/>
            <a:ext cx="2130449" cy="1746344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4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/>
              <a:t>LSST-France Marseille, June 2024</a:t>
            </a:r>
            <a:endParaRPr sz="1100"/>
          </a:p>
        </p:txBody>
      </p:sp>
      <p:sp>
        <p:nvSpPr>
          <p:cNvPr id="271" name="Google Shape;271;p4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1100"/>
              <a:t>14</a:t>
            </a:fld>
            <a:endParaRPr sz="1100"/>
          </a:p>
        </p:txBody>
      </p:sp>
      <p:pic>
        <p:nvPicPr>
          <p:cNvPr id="272" name="Google Shape;272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14" y="616226"/>
            <a:ext cx="4852943" cy="320537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41"/>
          <p:cNvSpPr txBox="1"/>
          <p:nvPr/>
        </p:nvSpPr>
        <p:spPr>
          <a:xfrm>
            <a:off x="7237050" y="529750"/>
            <a:ext cx="1667700" cy="8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2159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600"/>
              <a:buFont typeface="Courier New"/>
              <a:buChar char="o"/>
            </a:pPr>
            <a:r>
              <a:rPr lang="fr" sz="1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&gt; 20 mmag in G</a:t>
            </a:r>
            <a:endParaRPr sz="13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Similar resolution</a:t>
            </a:r>
            <a:endParaRPr sz="16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In R</a:t>
            </a:r>
            <a:endParaRPr sz="1300"/>
          </a:p>
        </p:txBody>
      </p:sp>
      <p:pic>
        <p:nvPicPr>
          <p:cNvPr id="274" name="Google Shape;274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11819" y="2787627"/>
            <a:ext cx="1951937" cy="1572959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41"/>
          <p:cNvSpPr txBox="1"/>
          <p:nvPr/>
        </p:nvSpPr>
        <p:spPr>
          <a:xfrm>
            <a:off x="7295374" y="4516548"/>
            <a:ext cx="16677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400"/>
              <a:buFont typeface="Courier New"/>
              <a:buChar char="o"/>
            </a:pPr>
            <a:r>
              <a:rPr lang="fr" sz="14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&gt; 40 mmag in Y</a:t>
            </a:r>
            <a:endParaRPr sz="1100"/>
          </a:p>
        </p:txBody>
      </p:sp>
      <p:sp>
        <p:nvSpPr>
          <p:cNvPr id="276" name="Google Shape;276;p41"/>
          <p:cNvSpPr txBox="1"/>
          <p:nvPr/>
        </p:nvSpPr>
        <p:spPr>
          <a:xfrm>
            <a:off x="159285" y="3983548"/>
            <a:ext cx="4540800" cy="9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Official Photometric calibration not working well in Auxtel by now.</a:t>
            </a:r>
            <a:endParaRPr sz="15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But how to show evidence for atmospheric parameter variations in Photometry ? </a:t>
            </a:r>
            <a:endParaRPr sz="1200"/>
          </a:p>
        </p:txBody>
      </p:sp>
      <p:pic>
        <p:nvPicPr>
          <p:cNvPr id="277" name="Google Shape;277;p4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54134" y="2769246"/>
            <a:ext cx="1988142" cy="159134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41"/>
          <p:cNvSpPr txBox="1"/>
          <p:nvPr/>
        </p:nvSpPr>
        <p:spPr>
          <a:xfrm>
            <a:off x="5159799" y="4490275"/>
            <a:ext cx="16677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400"/>
              <a:buFont typeface="Courier New"/>
              <a:buChar char="o"/>
            </a:pPr>
            <a:r>
              <a:rPr lang="fr" sz="14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&gt; 25 mmag in Z</a:t>
            </a:r>
            <a:endParaRPr sz="1100"/>
          </a:p>
        </p:txBody>
      </p:sp>
      <p:sp>
        <p:nvSpPr>
          <p:cNvPr id="279" name="Google Shape;279;p41"/>
          <p:cNvSpPr txBox="1"/>
          <p:nvPr/>
        </p:nvSpPr>
        <p:spPr>
          <a:xfrm>
            <a:off x="7295375" y="1557913"/>
            <a:ext cx="17529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requirements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 mmag or less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2"/>
          <p:cNvSpPr txBox="1">
            <a:spLocks noGrp="1"/>
          </p:cNvSpPr>
          <p:nvPr>
            <p:ph type="title"/>
          </p:nvPr>
        </p:nvSpPr>
        <p:spPr>
          <a:xfrm>
            <a:off x="531151" y="143785"/>
            <a:ext cx="7886700" cy="421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2768"/>
              <a:buFont typeface="Calibri"/>
              <a:buNone/>
            </a:pPr>
            <a:r>
              <a:rPr lang="fr" sz="3211">
                <a:solidFill>
                  <a:srgbClr val="FF0000"/>
                </a:solidFill>
              </a:rPr>
              <a:t>T</a:t>
            </a:r>
            <a:r>
              <a:rPr lang="fr" sz="2877">
                <a:solidFill>
                  <a:srgbClr val="FF0000"/>
                </a:solidFill>
              </a:rPr>
              <a:t>he zero-Point calibration problem</a:t>
            </a:r>
            <a:endParaRPr sz="2877">
              <a:solidFill>
                <a:srgbClr val="FF0000"/>
              </a:solidFill>
            </a:endParaRPr>
          </a:p>
        </p:txBody>
      </p:sp>
      <p:pic>
        <p:nvPicPr>
          <p:cNvPr id="285" name="Google Shape;285;p4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2438221"/>
            <a:ext cx="4572000" cy="193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4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/>
              <a:t>LSST-France Marseille, June 2024</a:t>
            </a:r>
            <a:endParaRPr sz="1100"/>
          </a:p>
        </p:txBody>
      </p:sp>
      <p:sp>
        <p:nvSpPr>
          <p:cNvPr id="287" name="Google Shape;287;p4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1100"/>
              <a:t>15</a:t>
            </a:fld>
            <a:endParaRPr sz="1100"/>
          </a:p>
        </p:txBody>
      </p:sp>
      <p:pic>
        <p:nvPicPr>
          <p:cNvPr id="288" name="Google Shape;288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10539" y="1192126"/>
            <a:ext cx="3934239" cy="3280607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42"/>
          <p:cNvSpPr txBox="1"/>
          <p:nvPr/>
        </p:nvSpPr>
        <p:spPr>
          <a:xfrm>
            <a:off x="96325" y="667525"/>
            <a:ext cx="4406100" cy="13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1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Different stages of calibration not easy to setup</a:t>
            </a:r>
            <a:endParaRPr sz="1100"/>
          </a:p>
          <a:p>
            <a:pPr marL="254000" marR="0" lvl="0" indent="-24765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100"/>
              <a:buFont typeface="Calibri"/>
              <a:buAutoNum type="arabicParenR"/>
            </a:pPr>
            <a:r>
              <a:rPr lang="fr" sz="21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Catalog matching photometry</a:t>
            </a:r>
            <a:endParaRPr sz="1100"/>
          </a:p>
          <a:p>
            <a:pPr marL="254000" marR="0" lvl="0" indent="-24765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100"/>
              <a:buFont typeface="Calibri"/>
              <a:buAutoNum type="arabicParenR"/>
            </a:pPr>
            <a:r>
              <a:rPr lang="fr" sz="21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FGCM </a:t>
            </a:r>
            <a:endParaRPr sz="1100"/>
          </a:p>
        </p:txBody>
      </p:sp>
      <p:sp>
        <p:nvSpPr>
          <p:cNvPr id="290" name="Google Shape;290;p42"/>
          <p:cNvSpPr txBox="1"/>
          <p:nvPr/>
        </p:nvSpPr>
        <p:spPr>
          <a:xfrm>
            <a:off x="1345766" y="2039300"/>
            <a:ext cx="25455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 CCD zero-point</a:t>
            </a:r>
            <a:endParaRPr sz="1100"/>
          </a:p>
        </p:txBody>
      </p:sp>
      <p:sp>
        <p:nvSpPr>
          <p:cNvPr id="291" name="Google Shape;291;p42"/>
          <p:cNvSpPr txBox="1"/>
          <p:nvPr/>
        </p:nvSpPr>
        <p:spPr>
          <a:xfrm>
            <a:off x="5486400" y="915127"/>
            <a:ext cx="306209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Ex : ZP Non-uniformity corrections</a:t>
            </a:r>
            <a:endParaRPr sz="1100"/>
          </a:p>
        </p:txBody>
      </p:sp>
      <p:sp>
        <p:nvSpPr>
          <p:cNvPr id="292" name="Google Shape;292;p42"/>
          <p:cNvSpPr txBox="1"/>
          <p:nvPr/>
        </p:nvSpPr>
        <p:spPr>
          <a:xfrm>
            <a:off x="531150" y="4492473"/>
            <a:ext cx="70107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Try to extract photometry independently of complicated DM-pipeline calibration</a:t>
            </a:r>
            <a:endParaRPr sz="11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3"/>
          <p:cNvSpPr txBox="1">
            <a:spLocks noGrp="1"/>
          </p:cNvSpPr>
          <p:nvPr>
            <p:ph type="title"/>
          </p:nvPr>
        </p:nvSpPr>
        <p:spPr>
          <a:xfrm>
            <a:off x="164026" y="63025"/>
            <a:ext cx="89799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lang="fr" sz="2500">
                <a:solidFill>
                  <a:srgbClr val="FF0000"/>
                </a:solidFill>
              </a:rPr>
              <a:t>Focus on One Light Curve at a time</a:t>
            </a:r>
            <a:endParaRPr sz="2500"/>
          </a:p>
        </p:txBody>
      </p:sp>
      <p:sp>
        <p:nvSpPr>
          <p:cNvPr id="298" name="Google Shape;298;p43"/>
          <p:cNvSpPr txBox="1">
            <a:spLocks noGrp="1"/>
          </p:cNvSpPr>
          <p:nvPr>
            <p:ph type="body" idx="1"/>
          </p:nvPr>
        </p:nvSpPr>
        <p:spPr>
          <a:xfrm>
            <a:off x="239026" y="792386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fr" sz="1100"/>
              <a:t>Instrumental aperture flux</a:t>
            </a:r>
            <a:endParaRPr sz="1100"/>
          </a:p>
        </p:txBody>
      </p:sp>
      <p:pic>
        <p:nvPicPr>
          <p:cNvPr id="299" name="Google Shape;299;p43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36685" y="1570382"/>
            <a:ext cx="4361498" cy="3299792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43"/>
          <p:cNvSpPr txBox="1">
            <a:spLocks noGrp="1"/>
          </p:cNvSpPr>
          <p:nvPr>
            <p:ph type="body" idx="3"/>
          </p:nvPr>
        </p:nvSpPr>
        <p:spPr>
          <a:xfrm>
            <a:off x="4834486" y="792386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fr" sz="1100"/>
              <a:t>Calibrated psf Magnitude</a:t>
            </a:r>
            <a:endParaRPr sz="1100"/>
          </a:p>
        </p:txBody>
      </p:sp>
      <p:pic>
        <p:nvPicPr>
          <p:cNvPr id="301" name="Google Shape;301;p43"/>
          <p:cNvPicPr preferRelativeResize="0">
            <a:picLocks noGrp="1"/>
          </p:cNvPicPr>
          <p:nvPr>
            <p:ph type="body" idx="4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629149" y="1570382"/>
            <a:ext cx="4298066" cy="3299791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4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/>
              <a:t>LSST-France Marseille, June 2024</a:t>
            </a:r>
            <a:endParaRPr sz="1100"/>
          </a:p>
        </p:txBody>
      </p:sp>
      <p:sp>
        <p:nvSpPr>
          <p:cNvPr id="303" name="Google Shape;303;p4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1100"/>
              <a:t>16</a:t>
            </a:fld>
            <a:endParaRPr sz="1100"/>
          </a:p>
        </p:txBody>
      </p:sp>
      <p:sp>
        <p:nvSpPr>
          <p:cNvPr id="304" name="Google Shape;304;p43"/>
          <p:cNvSpPr txBox="1"/>
          <p:nvPr/>
        </p:nvSpPr>
        <p:spPr>
          <a:xfrm>
            <a:off x="1643359" y="792374"/>
            <a:ext cx="54168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Calibration relies after the selection of isolated bright stars</a:t>
            </a:r>
            <a:endParaRPr sz="11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4"/>
          <p:cNvSpPr txBox="1">
            <a:spLocks noGrp="1"/>
          </p:cNvSpPr>
          <p:nvPr>
            <p:ph type="title"/>
          </p:nvPr>
        </p:nvSpPr>
        <p:spPr>
          <a:xfrm>
            <a:off x="298175" y="136400"/>
            <a:ext cx="8698200" cy="7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lang="fr" sz="2000">
                <a:solidFill>
                  <a:srgbClr val="FF0000"/>
                </a:solidFill>
              </a:rPr>
              <a:t>E</a:t>
            </a:r>
            <a:r>
              <a:rPr lang="fr" sz="2100">
                <a:solidFill>
                  <a:srgbClr val="FF0000"/>
                </a:solidFill>
              </a:rPr>
              <a:t>xample of selected one isolated bright star with DM object with a light-curve</a:t>
            </a:r>
            <a:endParaRPr sz="2100"/>
          </a:p>
        </p:txBody>
      </p:sp>
      <p:pic>
        <p:nvPicPr>
          <p:cNvPr id="310" name="Google Shape;310;p4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3176" y="1193774"/>
            <a:ext cx="4163732" cy="3381375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4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/>
              <a:t>LSST-France Marseille, June 2024</a:t>
            </a:r>
            <a:endParaRPr sz="1100"/>
          </a:p>
        </p:txBody>
      </p:sp>
      <p:sp>
        <p:nvSpPr>
          <p:cNvPr id="312" name="Google Shape;312;p4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1100"/>
              <a:t>17</a:t>
            </a:fld>
            <a:endParaRPr sz="1100"/>
          </a:p>
        </p:txBody>
      </p:sp>
      <p:pic>
        <p:nvPicPr>
          <p:cNvPr id="313" name="Google Shape;313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36908" y="2704197"/>
            <a:ext cx="4664966" cy="2124852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44"/>
          <p:cNvSpPr txBox="1"/>
          <p:nvPr/>
        </p:nvSpPr>
        <p:spPr>
          <a:xfrm>
            <a:off x="4236900" y="1089200"/>
            <a:ext cx="4855800" cy="13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Compare two close stars ( here distance : 45 arcsec)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And compare differential fluxes/colors</a:t>
            </a:r>
            <a:endParaRPr sz="14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Calibri"/>
              <a:buChar char="-"/>
            </a:pPr>
            <a:r>
              <a:rPr lang="fr" sz="1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Star 1 – Star 2 on same exposure  (get </a:t>
            </a:r>
            <a:r>
              <a:rPr lang="fr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rid</a:t>
            </a:r>
            <a:r>
              <a:rPr lang="fr" sz="1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off  Zero-point calibration)</a:t>
            </a:r>
            <a:endParaRPr sz="1100"/>
          </a:p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Calibri"/>
              <a:buChar char="-"/>
            </a:pPr>
            <a:r>
              <a:rPr lang="fr" sz="1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Selection of exposures in different bands within less than 1 minute</a:t>
            </a:r>
            <a:endParaRPr sz="1100"/>
          </a:p>
        </p:txBody>
      </p:sp>
      <p:sp>
        <p:nvSpPr>
          <p:cNvPr id="315" name="Google Shape;315;p44"/>
          <p:cNvSpPr txBox="1"/>
          <p:nvPr/>
        </p:nvSpPr>
        <p:spPr>
          <a:xfrm>
            <a:off x="5245472" y="2416075"/>
            <a:ext cx="8697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Band g</a:t>
            </a:r>
            <a:endParaRPr sz="1100">
              <a:solidFill>
                <a:srgbClr val="00B050"/>
              </a:solidFill>
            </a:endParaRPr>
          </a:p>
        </p:txBody>
      </p:sp>
      <p:sp>
        <p:nvSpPr>
          <p:cNvPr id="316" name="Google Shape;316;p44"/>
          <p:cNvSpPr txBox="1"/>
          <p:nvPr/>
        </p:nvSpPr>
        <p:spPr>
          <a:xfrm>
            <a:off x="7429500" y="2416075"/>
            <a:ext cx="8697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Band r</a:t>
            </a:r>
            <a:endParaRPr sz="11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5"/>
          <p:cNvSpPr txBox="1">
            <a:spLocks noGrp="1"/>
          </p:cNvSpPr>
          <p:nvPr>
            <p:ph type="title"/>
          </p:nvPr>
        </p:nvSpPr>
        <p:spPr>
          <a:xfrm>
            <a:off x="173375" y="144471"/>
            <a:ext cx="8342100" cy="4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970"/>
              <a:buFont typeface="Calibri"/>
              <a:buNone/>
            </a:pPr>
            <a:r>
              <a:rPr lang="fr" sz="2990">
                <a:solidFill>
                  <a:srgbClr val="FF0000"/>
                </a:solidFill>
              </a:rPr>
              <a:t>Relative flux ratio in the same band</a:t>
            </a:r>
            <a:endParaRPr sz="2990"/>
          </a:p>
        </p:txBody>
      </p:sp>
      <p:sp>
        <p:nvSpPr>
          <p:cNvPr id="322" name="Google Shape;322;p45"/>
          <p:cNvSpPr txBox="1">
            <a:spLocks noGrp="1"/>
          </p:cNvSpPr>
          <p:nvPr>
            <p:ph type="body" idx="1"/>
          </p:nvPr>
        </p:nvSpPr>
        <p:spPr>
          <a:xfrm>
            <a:off x="529250" y="3854402"/>
            <a:ext cx="7886700" cy="11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5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74771"/>
              <a:buNone/>
            </a:pPr>
            <a:r>
              <a:rPr lang="fr" sz="2808" b="1">
                <a:solidFill>
                  <a:srgbClr val="002060"/>
                </a:solidFill>
              </a:rPr>
              <a:t>Take away </a:t>
            </a:r>
            <a:endParaRPr sz="1887"/>
          </a:p>
          <a:p>
            <a:pPr marL="177800" lvl="0" indent="-20727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ct val="141852"/>
              <a:buChar char="•"/>
            </a:pPr>
            <a:r>
              <a:rPr lang="fr" sz="2389">
                <a:solidFill>
                  <a:srgbClr val="002060"/>
                </a:solidFill>
              </a:rPr>
              <a:t>1) psfMag better than aperture flux Mag</a:t>
            </a:r>
            <a:endParaRPr sz="2389"/>
          </a:p>
          <a:p>
            <a:pPr marL="177800" lvl="0" indent="-20727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ct val="141852"/>
              <a:buChar char="•"/>
            </a:pPr>
            <a:r>
              <a:rPr lang="fr" sz="2389">
                <a:solidFill>
                  <a:srgbClr val="002060"/>
                </a:solidFill>
              </a:rPr>
              <a:t>2) Instrinsic photometry measurement accuracy ~ 10 mmag (above req) in G,R when cancelling Zero Point</a:t>
            </a:r>
            <a:endParaRPr sz="2389"/>
          </a:p>
          <a:p>
            <a:pPr marL="177800" lvl="0" indent="-20727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ct val="141852"/>
              <a:buChar char="•"/>
            </a:pPr>
            <a:r>
              <a:rPr lang="fr" sz="2389">
                <a:solidFill>
                  <a:srgbClr val="002060"/>
                </a:solidFill>
              </a:rPr>
              <a:t>3) Atmospheric effect noticeable in band Y with 15 mmag ?</a:t>
            </a:r>
            <a:endParaRPr sz="2389"/>
          </a:p>
        </p:txBody>
      </p:sp>
      <p:sp>
        <p:nvSpPr>
          <p:cNvPr id="323" name="Google Shape;323;p4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/>
              <a:t>LSST-France Marseille, June 2024</a:t>
            </a:r>
            <a:endParaRPr sz="1100"/>
          </a:p>
        </p:txBody>
      </p:sp>
      <p:sp>
        <p:nvSpPr>
          <p:cNvPr id="324" name="Google Shape;324;p4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1100"/>
              <a:t>18</a:t>
            </a:fld>
            <a:endParaRPr sz="1100"/>
          </a:p>
        </p:txBody>
      </p:sp>
      <p:pic>
        <p:nvPicPr>
          <p:cNvPr id="325" name="Google Shape;325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491" y="823948"/>
            <a:ext cx="3751342" cy="3030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47833" y="914384"/>
            <a:ext cx="3700116" cy="3030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52188" y="1490177"/>
            <a:ext cx="1991812" cy="1788422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45"/>
          <p:cNvSpPr txBox="1"/>
          <p:nvPr/>
        </p:nvSpPr>
        <p:spPr>
          <a:xfrm>
            <a:off x="2002900" y="3682650"/>
            <a:ext cx="1786800" cy="384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relative flux ratio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45"/>
          <p:cNvSpPr txBox="1"/>
          <p:nvPr/>
        </p:nvSpPr>
        <p:spPr>
          <a:xfrm>
            <a:off x="5233975" y="3854400"/>
            <a:ext cx="1786800" cy="384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relative flux ratio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6"/>
          <p:cNvSpPr txBox="1">
            <a:spLocks noGrp="1"/>
          </p:cNvSpPr>
          <p:nvPr>
            <p:ph type="title"/>
          </p:nvPr>
        </p:nvSpPr>
        <p:spPr>
          <a:xfrm>
            <a:off x="281971" y="152996"/>
            <a:ext cx="8742758" cy="553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lang="fr" sz="2700">
                <a:solidFill>
                  <a:srgbClr val="FF0000"/>
                </a:solidFill>
              </a:rPr>
              <a:t>Differential light curves in </a:t>
            </a:r>
            <a:r>
              <a:rPr lang="fr" sz="2700" b="1">
                <a:solidFill>
                  <a:srgbClr val="FF0000"/>
                </a:solidFill>
              </a:rPr>
              <a:t>G,R</a:t>
            </a:r>
            <a:r>
              <a:rPr lang="fr" sz="2700">
                <a:solidFill>
                  <a:srgbClr val="FF0000"/>
                </a:solidFill>
              </a:rPr>
              <a:t> with PSF Magnitude</a:t>
            </a:r>
            <a:endParaRPr sz="2700"/>
          </a:p>
        </p:txBody>
      </p:sp>
      <p:sp>
        <p:nvSpPr>
          <p:cNvPr id="335" name="Google Shape;335;p46"/>
          <p:cNvSpPr txBox="1">
            <a:spLocks noGrp="1"/>
          </p:cNvSpPr>
          <p:nvPr>
            <p:ph type="body" idx="1"/>
          </p:nvPr>
        </p:nvSpPr>
        <p:spPr>
          <a:xfrm>
            <a:off x="5160585" y="3086302"/>
            <a:ext cx="3846442" cy="1696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fr" sz="1100">
                <a:solidFill>
                  <a:srgbClr val="0070C0"/>
                </a:solidFill>
              </a:rPr>
              <a:t>Take away</a:t>
            </a:r>
            <a:endParaRPr sz="1100">
              <a:solidFill>
                <a:srgbClr val="0070C0"/>
              </a:solidFill>
            </a:endParaRPr>
          </a:p>
          <a:p>
            <a:pPr marL="254000" lvl="0" indent="-254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Calibri"/>
              <a:buChar char="-"/>
            </a:pPr>
            <a:r>
              <a:rPr lang="fr" sz="1100">
                <a:solidFill>
                  <a:srgbClr val="0070C0"/>
                </a:solidFill>
              </a:rPr>
              <a:t>40 mmag </a:t>
            </a:r>
            <a:r>
              <a:rPr lang="fr" sz="1100" b="0">
                <a:solidFill>
                  <a:srgbClr val="0070C0"/>
                </a:solidFill>
              </a:rPr>
              <a:t>resolution on </a:t>
            </a:r>
            <a:r>
              <a:rPr lang="fr" sz="1100">
                <a:solidFill>
                  <a:srgbClr val="0070C0"/>
                </a:solidFill>
              </a:rPr>
              <a:t>G-R</a:t>
            </a:r>
            <a:r>
              <a:rPr lang="fr" sz="1100" b="0">
                <a:solidFill>
                  <a:srgbClr val="0070C0"/>
                </a:solidFill>
              </a:rPr>
              <a:t> is due to bad ZP calibration</a:t>
            </a:r>
            <a:endParaRPr sz="1100"/>
          </a:p>
          <a:p>
            <a:pPr marL="254000" lvl="0" indent="-254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Calibri"/>
              <a:buChar char="-"/>
            </a:pPr>
            <a:r>
              <a:rPr lang="fr" sz="1100">
                <a:solidFill>
                  <a:srgbClr val="0070C0"/>
                </a:solidFill>
              </a:rPr>
              <a:t> 12 mmag </a:t>
            </a:r>
            <a:r>
              <a:rPr lang="fr" sz="1100" b="0">
                <a:solidFill>
                  <a:srgbClr val="0070C0"/>
                </a:solidFill>
              </a:rPr>
              <a:t>in band or relative color difference is the photometric accuracy excluding ZP effects</a:t>
            </a:r>
            <a:endParaRPr sz="1100" b="0">
              <a:solidFill>
                <a:srgbClr val="0070C0"/>
              </a:solidFill>
            </a:endParaRPr>
          </a:p>
        </p:txBody>
      </p:sp>
      <p:pic>
        <p:nvPicPr>
          <p:cNvPr id="336" name="Google Shape;336;p46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36973" y="914400"/>
            <a:ext cx="4795304" cy="2171902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46"/>
          <p:cNvSpPr txBox="1">
            <a:spLocks noGrp="1"/>
          </p:cNvSpPr>
          <p:nvPr>
            <p:ph type="body" idx="3"/>
          </p:nvPr>
        </p:nvSpPr>
        <p:spPr>
          <a:xfrm>
            <a:off x="4991048" y="794272"/>
            <a:ext cx="3887391" cy="2018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500"/>
              <a:buNone/>
            </a:pPr>
            <a:r>
              <a:rPr lang="fr" sz="1500">
                <a:solidFill>
                  <a:srgbClr val="00B050"/>
                </a:solidFill>
              </a:rPr>
              <a:t>Shown:</a:t>
            </a:r>
            <a:endParaRPr sz="11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500"/>
              <a:buNone/>
            </a:pPr>
            <a:r>
              <a:rPr lang="fr" sz="1500" b="0">
                <a:solidFill>
                  <a:srgbClr val="00B050"/>
                </a:solidFill>
              </a:rPr>
              <a:t>Three «flux ratios» or magnitude differences</a:t>
            </a:r>
            <a:endParaRPr sz="1100"/>
          </a:p>
          <a:p>
            <a:pPr marL="254000" lvl="0" indent="-247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500"/>
              <a:buFont typeface="Calibri"/>
              <a:buChar char="-"/>
            </a:pPr>
            <a:r>
              <a:rPr lang="fr" sz="1500" b="0">
                <a:solidFill>
                  <a:srgbClr val="00B050"/>
                </a:solidFill>
              </a:rPr>
              <a:t>1)  </a:t>
            </a:r>
            <a:r>
              <a:rPr lang="fr" sz="1500">
                <a:solidFill>
                  <a:srgbClr val="00B050"/>
                </a:solidFill>
              </a:rPr>
              <a:t>G(star 1)-G(star 2) </a:t>
            </a:r>
            <a:r>
              <a:rPr lang="fr" sz="1500" b="0">
                <a:solidFill>
                  <a:srgbClr val="00B050"/>
                </a:solidFill>
              </a:rPr>
              <a:t>: expect intrinsic photometric performances without atm effect and SED color effect</a:t>
            </a:r>
            <a:endParaRPr sz="1100"/>
          </a:p>
          <a:p>
            <a:pPr marL="254000" lvl="0" indent="-247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500"/>
              <a:buFont typeface="Calibri"/>
              <a:buChar char="-"/>
            </a:pPr>
            <a:r>
              <a:rPr lang="fr" sz="1500" b="0">
                <a:solidFill>
                  <a:srgbClr val="00B050"/>
                </a:solidFill>
              </a:rPr>
              <a:t>2) </a:t>
            </a:r>
            <a:r>
              <a:rPr lang="fr" sz="1500">
                <a:solidFill>
                  <a:srgbClr val="00B050"/>
                </a:solidFill>
              </a:rPr>
              <a:t>Color G-R </a:t>
            </a:r>
            <a:r>
              <a:rPr lang="fr" sz="1500" b="0">
                <a:solidFill>
                  <a:srgbClr val="00B050"/>
                </a:solidFill>
              </a:rPr>
              <a:t>on star 1 only from less 1min exposure</a:t>
            </a:r>
            <a:endParaRPr sz="1100"/>
          </a:p>
          <a:p>
            <a:pPr marL="254000" lvl="0" indent="-247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500"/>
              <a:buFont typeface="Calibri"/>
              <a:buChar char="-"/>
            </a:pPr>
            <a:r>
              <a:rPr lang="fr" sz="1500" b="0">
                <a:solidFill>
                  <a:srgbClr val="00B050"/>
                </a:solidFill>
              </a:rPr>
              <a:t>3) </a:t>
            </a:r>
            <a:r>
              <a:rPr lang="fr" sz="1500">
                <a:solidFill>
                  <a:srgbClr val="00B050"/>
                </a:solidFill>
              </a:rPr>
              <a:t>G-R color </a:t>
            </a:r>
            <a:r>
              <a:rPr lang="fr" sz="1500" b="0">
                <a:solidFill>
                  <a:srgbClr val="00B050"/>
                </a:solidFill>
              </a:rPr>
              <a:t>difference between the 2 stars</a:t>
            </a:r>
            <a:endParaRPr sz="1100"/>
          </a:p>
        </p:txBody>
      </p:sp>
      <p:sp>
        <p:nvSpPr>
          <p:cNvPr id="338" name="Google Shape;338;p4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/>
              <a:t>LSST-France Marseille, June 2024</a:t>
            </a:r>
            <a:endParaRPr sz="1100"/>
          </a:p>
        </p:txBody>
      </p:sp>
      <p:sp>
        <p:nvSpPr>
          <p:cNvPr id="339" name="Google Shape;339;p4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1100"/>
              <a:t>19</a:t>
            </a:fld>
            <a:endParaRPr sz="1100"/>
          </a:p>
        </p:txBody>
      </p:sp>
      <p:pic>
        <p:nvPicPr>
          <p:cNvPr id="340" name="Google Shape;340;p46"/>
          <p:cNvPicPr preferRelativeResize="0">
            <a:picLocks noGrp="1"/>
          </p:cNvPicPr>
          <p:nvPr>
            <p:ph type="body" idx="4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317253" y="3278423"/>
            <a:ext cx="4615024" cy="1488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589" y="939653"/>
            <a:ext cx="5560673" cy="417050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8"/>
          <p:cNvSpPr txBox="1">
            <a:spLocks noGrp="1"/>
          </p:cNvSpPr>
          <p:nvPr>
            <p:ph type="title"/>
          </p:nvPr>
        </p:nvSpPr>
        <p:spPr>
          <a:xfrm>
            <a:off x="287576" y="215909"/>
            <a:ext cx="8567100" cy="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Calibri"/>
              <a:buNone/>
            </a:pPr>
            <a:r>
              <a:rPr lang="fr" b="1">
                <a:solidFill>
                  <a:srgbClr val="FF0000"/>
                </a:solidFill>
              </a:rPr>
              <a:t>Context: the </a:t>
            </a:r>
            <a:r>
              <a:rPr lang="fr" sz="2800" b="1">
                <a:solidFill>
                  <a:srgbClr val="FF0000"/>
                </a:solidFill>
              </a:rPr>
              <a:t>AuxTel spectrograph mission</a:t>
            </a:r>
            <a:br>
              <a:rPr lang="fr" sz="2400" b="1">
                <a:solidFill>
                  <a:srgbClr val="FF0000"/>
                </a:solidFill>
              </a:rPr>
            </a:br>
            <a:r>
              <a:rPr lang="fr" sz="1600" b="1">
                <a:highlight>
                  <a:srgbClr val="FFFF00"/>
                </a:highlight>
              </a:rPr>
              <a:t>measure the atmospheric transmission as a function of </a:t>
            </a:r>
            <a:r>
              <a:rPr lang="fr" sz="1600" b="1">
                <a:highlight>
                  <a:srgbClr val="FFFF00"/>
                </a:highlight>
                <a:latin typeface="Noto Sans Symbols"/>
                <a:ea typeface="Noto Sans Symbols"/>
                <a:cs typeface="Noto Sans Symbols"/>
                <a:sym typeface="Noto Sans Symbols"/>
              </a:rPr>
              <a:t>λ</a:t>
            </a:r>
            <a:r>
              <a:rPr lang="fr" sz="1600" b="1">
                <a:highlight>
                  <a:srgbClr val="FFFF00"/>
                </a:highlight>
              </a:rPr>
              <a:t> to derive the expected fluxes for each object under standard atmospheric conditions</a:t>
            </a:r>
            <a:endParaRPr b="1">
              <a:highlight>
                <a:srgbClr val="FFFF00"/>
              </a:highlight>
            </a:endParaRPr>
          </a:p>
        </p:txBody>
      </p:sp>
      <p:sp>
        <p:nvSpPr>
          <p:cNvPr id="148" name="Google Shape;148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2</a:t>
            </a:fld>
            <a:endParaRPr/>
          </a:p>
        </p:txBody>
      </p:sp>
      <p:pic>
        <p:nvPicPr>
          <p:cNvPr id="149" name="Google Shape;149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35251" y="1515701"/>
            <a:ext cx="2325932" cy="2196704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8"/>
          <p:cNvSpPr txBox="1"/>
          <p:nvPr/>
        </p:nvSpPr>
        <p:spPr>
          <a:xfrm>
            <a:off x="5643805" y="3712409"/>
            <a:ext cx="3210600" cy="507900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35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Holographic disperser, a french proposal that </a:t>
            </a:r>
            <a:r>
              <a:rPr lang="fr" sz="1350" b="1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was not </a:t>
            </a:r>
            <a:r>
              <a:rPr lang="fr" sz="135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 the initial project 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7"/>
          <p:cNvSpPr txBox="1">
            <a:spLocks noGrp="1"/>
          </p:cNvSpPr>
          <p:nvPr>
            <p:ph type="title"/>
          </p:nvPr>
        </p:nvSpPr>
        <p:spPr>
          <a:xfrm>
            <a:off x="281975" y="137924"/>
            <a:ext cx="87429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lang="fr" sz="2500">
                <a:solidFill>
                  <a:srgbClr val="FF0000"/>
                </a:solidFill>
              </a:rPr>
              <a:t>Differential light curves in </a:t>
            </a:r>
            <a:r>
              <a:rPr lang="fr" sz="2500" b="1">
                <a:solidFill>
                  <a:srgbClr val="FF0000"/>
                </a:solidFill>
              </a:rPr>
              <a:t>G,Y</a:t>
            </a:r>
            <a:r>
              <a:rPr lang="fr" sz="2500">
                <a:solidFill>
                  <a:srgbClr val="FF0000"/>
                </a:solidFill>
              </a:rPr>
              <a:t> with PSF Magnitude</a:t>
            </a:r>
            <a:endParaRPr sz="2500"/>
          </a:p>
        </p:txBody>
      </p:sp>
      <p:sp>
        <p:nvSpPr>
          <p:cNvPr id="346" name="Google Shape;346;p47"/>
          <p:cNvSpPr txBox="1">
            <a:spLocks noGrp="1"/>
          </p:cNvSpPr>
          <p:nvPr>
            <p:ph type="body" idx="1"/>
          </p:nvPr>
        </p:nvSpPr>
        <p:spPr>
          <a:xfrm>
            <a:off x="5148470" y="2832652"/>
            <a:ext cx="3876259" cy="2208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fr" sz="1100">
                <a:solidFill>
                  <a:srgbClr val="0070C0"/>
                </a:solidFill>
              </a:rPr>
              <a:t>Take away</a:t>
            </a:r>
            <a:endParaRPr sz="1100"/>
          </a:p>
          <a:p>
            <a:pPr marL="254000" lvl="0" indent="-254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Calibri"/>
              <a:buChar char="-"/>
            </a:pPr>
            <a:r>
              <a:rPr lang="fr" sz="1100">
                <a:solidFill>
                  <a:srgbClr val="0070C0"/>
                </a:solidFill>
              </a:rPr>
              <a:t>40 mmag resolution </a:t>
            </a:r>
            <a:r>
              <a:rPr lang="fr" sz="1100" b="0">
                <a:solidFill>
                  <a:srgbClr val="0070C0"/>
                </a:solidFill>
              </a:rPr>
              <a:t>on </a:t>
            </a:r>
            <a:r>
              <a:rPr lang="fr" sz="1100">
                <a:solidFill>
                  <a:srgbClr val="0070C0"/>
                </a:solidFill>
              </a:rPr>
              <a:t>G-Y</a:t>
            </a:r>
            <a:r>
              <a:rPr lang="fr" sz="1100" b="0">
                <a:solidFill>
                  <a:srgbClr val="0070C0"/>
                </a:solidFill>
              </a:rPr>
              <a:t> is due to bad ZP calibration</a:t>
            </a:r>
            <a:endParaRPr sz="1100"/>
          </a:p>
          <a:p>
            <a:pPr marL="596900" lvl="1" indent="-2476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70C0"/>
              </a:buClr>
              <a:buSzPts val="1500"/>
              <a:buFont typeface="Calibri"/>
              <a:buChar char="-"/>
            </a:pPr>
            <a:r>
              <a:rPr lang="fr" sz="1100">
                <a:solidFill>
                  <a:srgbClr val="0070C0"/>
                </a:solidFill>
              </a:rPr>
              <a:t>Not sensitive to PWV variations</a:t>
            </a:r>
            <a:endParaRPr sz="1100"/>
          </a:p>
          <a:p>
            <a:pPr marL="254000" lvl="0" indent="-254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Calibri"/>
              <a:buChar char="-"/>
            </a:pPr>
            <a:r>
              <a:rPr lang="fr" sz="1100" b="0">
                <a:solidFill>
                  <a:srgbClr val="0070C0"/>
                </a:solidFill>
              </a:rPr>
              <a:t> </a:t>
            </a:r>
            <a:r>
              <a:rPr lang="fr" sz="1100">
                <a:solidFill>
                  <a:srgbClr val="0070C0"/>
                </a:solidFill>
              </a:rPr>
              <a:t>10 mmag </a:t>
            </a:r>
            <a:r>
              <a:rPr lang="fr" sz="1100" b="0">
                <a:solidFill>
                  <a:srgbClr val="0070C0"/>
                </a:solidFill>
              </a:rPr>
              <a:t>in band or relative color difference is the photometric accuracy excluding ZP effects</a:t>
            </a:r>
            <a:endParaRPr sz="1100"/>
          </a:p>
          <a:p>
            <a:pPr marL="596900" lvl="1" indent="-2476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70C0"/>
              </a:buClr>
              <a:buSzPts val="1500"/>
              <a:buFont typeface="Calibri"/>
              <a:buChar char="-"/>
            </a:pPr>
            <a:r>
              <a:rPr lang="fr" sz="1100">
                <a:solidFill>
                  <a:srgbClr val="0070C0"/>
                </a:solidFill>
              </a:rPr>
              <a:t>Could try to detect PWV variations</a:t>
            </a:r>
            <a:endParaRPr sz="1100"/>
          </a:p>
        </p:txBody>
      </p:sp>
      <p:sp>
        <p:nvSpPr>
          <p:cNvPr id="347" name="Google Shape;347;p47"/>
          <p:cNvSpPr txBox="1">
            <a:spLocks noGrp="1"/>
          </p:cNvSpPr>
          <p:nvPr>
            <p:ph type="body" idx="3"/>
          </p:nvPr>
        </p:nvSpPr>
        <p:spPr>
          <a:xfrm>
            <a:off x="4653350" y="874643"/>
            <a:ext cx="4371380" cy="1858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500"/>
              <a:buNone/>
            </a:pPr>
            <a:r>
              <a:rPr lang="fr" sz="1500">
                <a:solidFill>
                  <a:srgbClr val="00B050"/>
                </a:solidFill>
              </a:rPr>
              <a:t>Shown:</a:t>
            </a:r>
            <a:endParaRPr sz="1100"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500"/>
              <a:buNone/>
            </a:pPr>
            <a:r>
              <a:rPr lang="fr" sz="1500" b="0">
                <a:solidFill>
                  <a:srgbClr val="00B050"/>
                </a:solidFill>
              </a:rPr>
              <a:t>Three «flux ratios» or magnitude differences</a:t>
            </a:r>
            <a:endParaRPr sz="1100"/>
          </a:p>
          <a:p>
            <a:pPr marL="254000" lvl="0" indent="-2476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500"/>
              <a:buFont typeface="Calibri"/>
              <a:buChar char="-"/>
            </a:pPr>
            <a:r>
              <a:rPr lang="fr" sz="1500" b="0">
                <a:solidFill>
                  <a:srgbClr val="00B050"/>
                </a:solidFill>
              </a:rPr>
              <a:t>1)  </a:t>
            </a:r>
            <a:r>
              <a:rPr lang="fr" sz="1500">
                <a:solidFill>
                  <a:srgbClr val="00B050"/>
                </a:solidFill>
              </a:rPr>
              <a:t>G(star 1)-G(star 2) </a:t>
            </a:r>
            <a:r>
              <a:rPr lang="fr" sz="1500" b="0">
                <a:solidFill>
                  <a:srgbClr val="00B050"/>
                </a:solidFill>
              </a:rPr>
              <a:t>: expect intrinsic photometric performances without atm effext and SED color effect</a:t>
            </a:r>
            <a:endParaRPr sz="1100"/>
          </a:p>
          <a:p>
            <a:pPr marL="254000" lvl="0" indent="-2476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500"/>
              <a:buFont typeface="Calibri"/>
              <a:buChar char="-"/>
            </a:pPr>
            <a:r>
              <a:rPr lang="fr" sz="1500" b="0">
                <a:solidFill>
                  <a:srgbClr val="00B050"/>
                </a:solidFill>
              </a:rPr>
              <a:t>2) Color </a:t>
            </a:r>
            <a:r>
              <a:rPr lang="fr" sz="1500">
                <a:solidFill>
                  <a:srgbClr val="00B050"/>
                </a:solidFill>
              </a:rPr>
              <a:t>G-Y</a:t>
            </a:r>
            <a:r>
              <a:rPr lang="fr" sz="1500" b="0">
                <a:solidFill>
                  <a:srgbClr val="00B050"/>
                </a:solidFill>
              </a:rPr>
              <a:t> on star 1 only from less 1min exposure</a:t>
            </a:r>
            <a:endParaRPr sz="1100"/>
          </a:p>
          <a:p>
            <a:pPr marL="254000" lvl="0" indent="-2476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500"/>
              <a:buFont typeface="Calibri"/>
              <a:buChar char="-"/>
            </a:pPr>
            <a:r>
              <a:rPr lang="fr" sz="1500" b="0">
                <a:solidFill>
                  <a:srgbClr val="00B050"/>
                </a:solidFill>
              </a:rPr>
              <a:t>3) </a:t>
            </a:r>
            <a:r>
              <a:rPr lang="fr" sz="1500">
                <a:solidFill>
                  <a:srgbClr val="00B050"/>
                </a:solidFill>
              </a:rPr>
              <a:t>G-Y color </a:t>
            </a:r>
            <a:r>
              <a:rPr lang="fr" sz="1500" b="0">
                <a:solidFill>
                  <a:srgbClr val="00B050"/>
                </a:solidFill>
              </a:rPr>
              <a:t>difference between the 2 stars</a:t>
            </a:r>
            <a:endParaRPr sz="1100"/>
          </a:p>
        </p:txBody>
      </p:sp>
      <p:sp>
        <p:nvSpPr>
          <p:cNvPr id="348" name="Google Shape;348;p4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/>
              <a:t>LSST-France Marseille, June 2024</a:t>
            </a:r>
            <a:endParaRPr sz="1100"/>
          </a:p>
        </p:txBody>
      </p:sp>
      <p:sp>
        <p:nvSpPr>
          <p:cNvPr id="349" name="Google Shape;349;p4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1100"/>
              <a:t>20</a:t>
            </a:fld>
            <a:endParaRPr sz="1100"/>
          </a:p>
        </p:txBody>
      </p:sp>
      <p:pic>
        <p:nvPicPr>
          <p:cNvPr id="350" name="Google Shape;350;p47"/>
          <p:cNvPicPr preferRelativeResize="0">
            <a:picLocks noGrp="1"/>
          </p:cNvPicPr>
          <p:nvPr>
            <p:ph type="body" idx="4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24173" y="777161"/>
            <a:ext cx="4429177" cy="2194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" y="3114375"/>
            <a:ext cx="5077668" cy="1644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8"/>
          <p:cNvSpPr txBox="1">
            <a:spLocks noGrp="1"/>
          </p:cNvSpPr>
          <p:nvPr>
            <p:ph type="title"/>
          </p:nvPr>
        </p:nvSpPr>
        <p:spPr>
          <a:xfrm>
            <a:off x="132254" y="192106"/>
            <a:ext cx="8879492" cy="710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lang="fr" sz="2400">
                <a:solidFill>
                  <a:srgbClr val="FF0000"/>
                </a:solidFill>
              </a:rPr>
              <a:t>Differential light curves in </a:t>
            </a:r>
            <a:r>
              <a:rPr lang="fr" sz="2400" b="1">
                <a:solidFill>
                  <a:srgbClr val="FF0000"/>
                </a:solidFill>
              </a:rPr>
              <a:t>R,Y</a:t>
            </a:r>
            <a:r>
              <a:rPr lang="fr" sz="2400">
                <a:solidFill>
                  <a:srgbClr val="FF0000"/>
                </a:solidFill>
              </a:rPr>
              <a:t> with PSF Magnitude</a:t>
            </a:r>
            <a:endParaRPr sz="2400"/>
          </a:p>
        </p:txBody>
      </p:sp>
      <p:sp>
        <p:nvSpPr>
          <p:cNvPr id="357" name="Google Shape;357;p48"/>
          <p:cNvSpPr txBox="1">
            <a:spLocks noGrp="1"/>
          </p:cNvSpPr>
          <p:nvPr>
            <p:ph type="body" idx="1"/>
          </p:nvPr>
        </p:nvSpPr>
        <p:spPr>
          <a:xfrm>
            <a:off x="4886276" y="2640546"/>
            <a:ext cx="3868340" cy="2289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 fontScale="85000" lnSpcReduction="10000"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63636"/>
              <a:buNone/>
            </a:pPr>
            <a:r>
              <a:rPr lang="fr" sz="1100">
                <a:solidFill>
                  <a:srgbClr val="0070C0"/>
                </a:solidFill>
              </a:rPr>
              <a:t>Take away</a:t>
            </a:r>
            <a:endParaRPr sz="1100"/>
          </a:p>
          <a:p>
            <a:pPr marL="254000" lvl="0" indent="-249555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0070C0"/>
              </a:buClr>
              <a:buSzPct val="163636"/>
              <a:buFont typeface="Calibri"/>
              <a:buChar char="-"/>
            </a:pPr>
            <a:r>
              <a:rPr lang="fr" sz="1100">
                <a:solidFill>
                  <a:srgbClr val="0070C0"/>
                </a:solidFill>
              </a:rPr>
              <a:t>40 mmag resolution </a:t>
            </a:r>
            <a:r>
              <a:rPr lang="fr" sz="1100" b="0">
                <a:solidFill>
                  <a:srgbClr val="0070C0"/>
                </a:solidFill>
              </a:rPr>
              <a:t>on </a:t>
            </a:r>
            <a:r>
              <a:rPr lang="fr" sz="1100">
                <a:solidFill>
                  <a:srgbClr val="0070C0"/>
                </a:solidFill>
              </a:rPr>
              <a:t>G-Y</a:t>
            </a:r>
            <a:r>
              <a:rPr lang="fr" sz="1100" b="0">
                <a:solidFill>
                  <a:srgbClr val="0070C0"/>
                </a:solidFill>
              </a:rPr>
              <a:t> is due to bad ZP calibration</a:t>
            </a:r>
            <a:endParaRPr sz="1100"/>
          </a:p>
          <a:p>
            <a:pPr marL="596900" lvl="1" indent="-258762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0070C0"/>
              </a:buClr>
              <a:buSzPct val="136363"/>
              <a:buFont typeface="Calibri"/>
              <a:buChar char="-"/>
            </a:pPr>
            <a:r>
              <a:rPr lang="fr" sz="1100">
                <a:solidFill>
                  <a:srgbClr val="0070C0"/>
                </a:solidFill>
              </a:rPr>
              <a:t>Not sensitive to PWV variations</a:t>
            </a:r>
            <a:endParaRPr sz="1100"/>
          </a:p>
          <a:p>
            <a:pPr marL="254000" lvl="0" indent="-249555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0070C0"/>
              </a:buClr>
              <a:buSzPct val="163636"/>
              <a:buFont typeface="Calibri"/>
              <a:buChar char="-"/>
            </a:pPr>
            <a:r>
              <a:rPr lang="fr" sz="1100" b="0">
                <a:solidFill>
                  <a:srgbClr val="0070C0"/>
                </a:solidFill>
              </a:rPr>
              <a:t> </a:t>
            </a:r>
            <a:r>
              <a:rPr lang="fr" sz="1100">
                <a:solidFill>
                  <a:srgbClr val="0070C0"/>
                </a:solidFill>
              </a:rPr>
              <a:t>10 mmag </a:t>
            </a:r>
            <a:r>
              <a:rPr lang="fr" sz="1100" b="0">
                <a:solidFill>
                  <a:srgbClr val="0070C0"/>
                </a:solidFill>
              </a:rPr>
              <a:t>in band or relative color difference is the photometric accuracy excluding ZP effects</a:t>
            </a:r>
            <a:endParaRPr sz="1100"/>
          </a:p>
          <a:p>
            <a:pPr marL="596900" lvl="1" indent="-258762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0070C0"/>
              </a:buClr>
              <a:buSzPct val="136363"/>
              <a:buFont typeface="Calibri"/>
              <a:buChar char="-"/>
            </a:pPr>
            <a:r>
              <a:rPr lang="fr" sz="1100">
                <a:solidFill>
                  <a:srgbClr val="0070C0"/>
                </a:solidFill>
              </a:rPr>
              <a:t>Could try to detect PWV variations</a:t>
            </a:r>
            <a:endParaRPr sz="1100"/>
          </a:p>
        </p:txBody>
      </p:sp>
      <p:pic>
        <p:nvPicPr>
          <p:cNvPr id="358" name="Google Shape;358;p48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2382" y="965600"/>
            <a:ext cx="4609272" cy="2111284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48"/>
          <p:cNvSpPr txBox="1">
            <a:spLocks noGrp="1"/>
          </p:cNvSpPr>
          <p:nvPr>
            <p:ph type="body" idx="3"/>
          </p:nvPr>
        </p:nvSpPr>
        <p:spPr>
          <a:xfrm>
            <a:off x="4629149" y="695739"/>
            <a:ext cx="4382596" cy="1833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 fontScale="85000" lnSpcReduction="10000"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163636"/>
              <a:buNone/>
            </a:pPr>
            <a:r>
              <a:rPr lang="fr" sz="1100">
                <a:solidFill>
                  <a:srgbClr val="00B050"/>
                </a:solidFill>
              </a:rPr>
              <a:t>Shown:</a:t>
            </a:r>
            <a:endParaRPr sz="1100"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163636"/>
              <a:buNone/>
            </a:pPr>
            <a:r>
              <a:rPr lang="fr" sz="1100" b="0">
                <a:solidFill>
                  <a:srgbClr val="00B050"/>
                </a:solidFill>
              </a:rPr>
              <a:t>Three «flux ratios» or magnitude differences</a:t>
            </a:r>
            <a:endParaRPr sz="1100"/>
          </a:p>
          <a:p>
            <a:pPr marL="254000" lvl="0" indent="-24955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163636"/>
              <a:buFont typeface="Calibri"/>
              <a:buChar char="-"/>
            </a:pPr>
            <a:r>
              <a:rPr lang="fr" sz="1100" b="0">
                <a:solidFill>
                  <a:srgbClr val="00B050"/>
                </a:solidFill>
              </a:rPr>
              <a:t>1)  </a:t>
            </a:r>
            <a:r>
              <a:rPr lang="fr" sz="1100">
                <a:solidFill>
                  <a:srgbClr val="00B050"/>
                </a:solidFill>
              </a:rPr>
              <a:t>R(star 1)-R(star 2) </a:t>
            </a:r>
            <a:r>
              <a:rPr lang="fr" sz="1100" b="0">
                <a:solidFill>
                  <a:srgbClr val="00B050"/>
                </a:solidFill>
              </a:rPr>
              <a:t>: expect intrinsic photometric performances without atm effect and SED color effect</a:t>
            </a:r>
            <a:endParaRPr sz="1100"/>
          </a:p>
          <a:p>
            <a:pPr marL="254000" lvl="0" indent="-24955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163636"/>
              <a:buFont typeface="Calibri"/>
              <a:buChar char="-"/>
            </a:pPr>
            <a:r>
              <a:rPr lang="fr" sz="1100" b="0">
                <a:solidFill>
                  <a:srgbClr val="00B050"/>
                </a:solidFill>
              </a:rPr>
              <a:t>2) </a:t>
            </a:r>
            <a:r>
              <a:rPr lang="fr" sz="1100">
                <a:solidFill>
                  <a:srgbClr val="00B050"/>
                </a:solidFill>
              </a:rPr>
              <a:t>Color R-Y </a:t>
            </a:r>
            <a:r>
              <a:rPr lang="fr" sz="1100" b="0">
                <a:solidFill>
                  <a:srgbClr val="00B050"/>
                </a:solidFill>
              </a:rPr>
              <a:t>on star 1 only from less 1min exposure</a:t>
            </a:r>
            <a:endParaRPr sz="1100"/>
          </a:p>
          <a:p>
            <a:pPr marL="254000" lvl="0" indent="-24955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163636"/>
              <a:buFont typeface="Calibri"/>
              <a:buChar char="-"/>
            </a:pPr>
            <a:r>
              <a:rPr lang="fr" sz="1100" b="0">
                <a:solidFill>
                  <a:srgbClr val="00B050"/>
                </a:solidFill>
              </a:rPr>
              <a:t>3) </a:t>
            </a:r>
            <a:r>
              <a:rPr lang="fr" sz="1100">
                <a:solidFill>
                  <a:srgbClr val="00B050"/>
                </a:solidFill>
              </a:rPr>
              <a:t>R-Y color </a:t>
            </a:r>
            <a:r>
              <a:rPr lang="fr" sz="1100" b="0">
                <a:solidFill>
                  <a:srgbClr val="00B050"/>
                </a:solidFill>
              </a:rPr>
              <a:t>difference between the 2 stars</a:t>
            </a:r>
            <a:endParaRPr sz="1100"/>
          </a:p>
        </p:txBody>
      </p:sp>
      <p:sp>
        <p:nvSpPr>
          <p:cNvPr id="360" name="Google Shape;360;p4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/>
              <a:t>LSST-France Marseille, June 2024</a:t>
            </a:r>
            <a:endParaRPr sz="1100"/>
          </a:p>
        </p:txBody>
      </p:sp>
      <p:sp>
        <p:nvSpPr>
          <p:cNvPr id="361" name="Google Shape;361;p4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1100"/>
              <a:t>21</a:t>
            </a:fld>
            <a:endParaRPr sz="1100"/>
          </a:p>
        </p:txBody>
      </p:sp>
      <p:pic>
        <p:nvPicPr>
          <p:cNvPr id="362" name="Google Shape;362;p48"/>
          <p:cNvPicPr preferRelativeResize="0">
            <a:picLocks noGrp="1"/>
          </p:cNvPicPr>
          <p:nvPr>
            <p:ph type="body" idx="4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37565" y="3401666"/>
            <a:ext cx="4718906" cy="15025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9"/>
          <p:cNvSpPr txBox="1">
            <a:spLocks noGrp="1"/>
          </p:cNvSpPr>
          <p:nvPr>
            <p:ph type="title"/>
          </p:nvPr>
        </p:nvSpPr>
        <p:spPr>
          <a:xfrm>
            <a:off x="99390" y="53609"/>
            <a:ext cx="8831768" cy="629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lang="fr" sz="2500">
                <a:solidFill>
                  <a:srgbClr val="FF0000"/>
                </a:solidFill>
              </a:rPr>
              <a:t>Differential light curves in </a:t>
            </a:r>
            <a:r>
              <a:rPr lang="fr" sz="2500" b="1">
                <a:solidFill>
                  <a:srgbClr val="FF0000"/>
                </a:solidFill>
              </a:rPr>
              <a:t>Z,Y</a:t>
            </a:r>
            <a:r>
              <a:rPr lang="fr" sz="2500">
                <a:solidFill>
                  <a:srgbClr val="FF0000"/>
                </a:solidFill>
              </a:rPr>
              <a:t> with PSF Magnitude</a:t>
            </a:r>
            <a:endParaRPr sz="2500"/>
          </a:p>
        </p:txBody>
      </p:sp>
      <p:sp>
        <p:nvSpPr>
          <p:cNvPr id="368" name="Google Shape;368;p49"/>
          <p:cNvSpPr txBox="1">
            <a:spLocks noGrp="1"/>
          </p:cNvSpPr>
          <p:nvPr>
            <p:ph type="body" idx="1"/>
          </p:nvPr>
        </p:nvSpPr>
        <p:spPr>
          <a:xfrm>
            <a:off x="4721086" y="682741"/>
            <a:ext cx="4341925" cy="1802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500"/>
              <a:buNone/>
            </a:pPr>
            <a:r>
              <a:rPr lang="fr" sz="1500">
                <a:solidFill>
                  <a:srgbClr val="00B050"/>
                </a:solidFill>
              </a:rPr>
              <a:t>Shown:</a:t>
            </a:r>
            <a:endParaRPr sz="1100"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500"/>
              <a:buNone/>
            </a:pPr>
            <a:r>
              <a:rPr lang="fr" sz="1500" b="0">
                <a:solidFill>
                  <a:srgbClr val="00B050"/>
                </a:solidFill>
              </a:rPr>
              <a:t>Three «flux ratios» or magnitude differences</a:t>
            </a:r>
            <a:endParaRPr sz="1100"/>
          </a:p>
          <a:p>
            <a:pPr marL="254000" lvl="0" indent="-2476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500"/>
              <a:buFont typeface="Calibri"/>
              <a:buChar char="-"/>
            </a:pPr>
            <a:r>
              <a:rPr lang="fr" sz="1500" b="0">
                <a:solidFill>
                  <a:srgbClr val="00B050"/>
                </a:solidFill>
              </a:rPr>
              <a:t>1)  </a:t>
            </a:r>
            <a:r>
              <a:rPr lang="fr" sz="1500">
                <a:solidFill>
                  <a:srgbClr val="00B050"/>
                </a:solidFill>
              </a:rPr>
              <a:t>Z(star 1)-Z(star 2) </a:t>
            </a:r>
            <a:r>
              <a:rPr lang="fr" sz="1500" b="0">
                <a:solidFill>
                  <a:srgbClr val="00B050"/>
                </a:solidFill>
              </a:rPr>
              <a:t>: expect slight atmospheric effect if SED slope is different for Star1 and Star 2</a:t>
            </a:r>
            <a:endParaRPr sz="1100"/>
          </a:p>
          <a:p>
            <a:pPr marL="254000" lvl="0" indent="-2476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500"/>
              <a:buFont typeface="Calibri"/>
              <a:buChar char="-"/>
            </a:pPr>
            <a:r>
              <a:rPr lang="fr" sz="1500" b="0">
                <a:solidFill>
                  <a:srgbClr val="00B050"/>
                </a:solidFill>
              </a:rPr>
              <a:t>2) </a:t>
            </a:r>
            <a:r>
              <a:rPr lang="fr" sz="1500">
                <a:solidFill>
                  <a:srgbClr val="00B050"/>
                </a:solidFill>
              </a:rPr>
              <a:t>Color Z-Y </a:t>
            </a:r>
            <a:r>
              <a:rPr lang="fr" sz="1500" b="0">
                <a:solidFill>
                  <a:srgbClr val="00B050"/>
                </a:solidFill>
              </a:rPr>
              <a:t>on star 1 only from less 1min exposure</a:t>
            </a:r>
            <a:endParaRPr sz="1100"/>
          </a:p>
          <a:p>
            <a:pPr marL="254000" lvl="0" indent="-2476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500"/>
              <a:buFont typeface="Calibri"/>
              <a:buChar char="-"/>
            </a:pPr>
            <a:r>
              <a:rPr lang="fr" sz="1500" b="0">
                <a:solidFill>
                  <a:srgbClr val="00B050"/>
                </a:solidFill>
              </a:rPr>
              <a:t>3) </a:t>
            </a:r>
            <a:r>
              <a:rPr lang="fr" sz="1500">
                <a:solidFill>
                  <a:srgbClr val="00B050"/>
                </a:solidFill>
              </a:rPr>
              <a:t>G-Y color </a:t>
            </a:r>
            <a:r>
              <a:rPr lang="fr" sz="1500" b="0">
                <a:solidFill>
                  <a:srgbClr val="00B050"/>
                </a:solidFill>
              </a:rPr>
              <a:t>difference between the 2 stars</a:t>
            </a:r>
            <a:endParaRPr sz="1100"/>
          </a:p>
        </p:txBody>
      </p:sp>
      <p:pic>
        <p:nvPicPr>
          <p:cNvPr id="369" name="Google Shape;369;p49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5682" y="854765"/>
            <a:ext cx="4625405" cy="2089801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49"/>
          <p:cNvSpPr txBox="1">
            <a:spLocks noGrp="1"/>
          </p:cNvSpPr>
          <p:nvPr>
            <p:ph type="body" idx="3"/>
          </p:nvPr>
        </p:nvSpPr>
        <p:spPr>
          <a:xfrm>
            <a:off x="5043768" y="2672229"/>
            <a:ext cx="3887391" cy="2068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 fontScale="92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82527"/>
              <a:buNone/>
            </a:pPr>
            <a:r>
              <a:rPr lang="fr" sz="2181">
                <a:solidFill>
                  <a:srgbClr val="0070C0"/>
                </a:solidFill>
              </a:rPr>
              <a:t>Ta</a:t>
            </a:r>
            <a:r>
              <a:rPr lang="fr" sz="1748">
                <a:solidFill>
                  <a:srgbClr val="0070C0"/>
                </a:solidFill>
              </a:rPr>
              <a:t>ke away</a:t>
            </a:r>
            <a:endParaRPr sz="1748"/>
          </a:p>
          <a:p>
            <a:pPr marL="254000" lvl="0" indent="-29622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70C0"/>
              </a:buClr>
              <a:buSzPct val="140030"/>
              <a:buFont typeface="Calibri"/>
              <a:buChar char="-"/>
            </a:pPr>
            <a:r>
              <a:rPr lang="fr" sz="1748">
                <a:solidFill>
                  <a:srgbClr val="0070C0"/>
                </a:solidFill>
              </a:rPr>
              <a:t>40 mmag </a:t>
            </a:r>
            <a:r>
              <a:rPr lang="fr" sz="1748" b="0">
                <a:solidFill>
                  <a:srgbClr val="0070C0"/>
                </a:solidFill>
              </a:rPr>
              <a:t>resolution on Z-Y is due to bad ZP calibration</a:t>
            </a:r>
            <a:endParaRPr sz="1748"/>
          </a:p>
          <a:p>
            <a:pPr marL="596900" lvl="1" indent="-29130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70C0"/>
              </a:buClr>
              <a:buSzPct val="122874"/>
              <a:buFont typeface="Calibri"/>
              <a:buChar char="-"/>
            </a:pPr>
            <a:r>
              <a:rPr lang="fr" sz="1748">
                <a:solidFill>
                  <a:srgbClr val="0070C0"/>
                </a:solidFill>
              </a:rPr>
              <a:t>Not sensitive to PWV variations</a:t>
            </a:r>
            <a:endParaRPr sz="1748"/>
          </a:p>
          <a:p>
            <a:pPr marL="254000" lvl="0" indent="-29622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70C0"/>
              </a:buClr>
              <a:buSzPct val="140030"/>
              <a:buFont typeface="Calibri"/>
              <a:buChar char="-"/>
            </a:pPr>
            <a:r>
              <a:rPr lang="fr" sz="1748" b="0">
                <a:solidFill>
                  <a:srgbClr val="0070C0"/>
                </a:solidFill>
              </a:rPr>
              <a:t> </a:t>
            </a:r>
            <a:r>
              <a:rPr lang="fr" sz="1748">
                <a:solidFill>
                  <a:srgbClr val="0070C0"/>
                </a:solidFill>
              </a:rPr>
              <a:t>15 mmag </a:t>
            </a:r>
            <a:r>
              <a:rPr lang="fr" sz="1748" b="0">
                <a:solidFill>
                  <a:srgbClr val="0070C0"/>
                </a:solidFill>
              </a:rPr>
              <a:t>in band or relative color difference is the photometric accuracy excluding ZP effects</a:t>
            </a:r>
            <a:endParaRPr sz="1748"/>
          </a:p>
          <a:p>
            <a:pPr marL="596900" lvl="1" indent="-29130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70C0"/>
              </a:buClr>
              <a:buSzPct val="122874"/>
              <a:buFont typeface="Calibri"/>
              <a:buChar char="-"/>
            </a:pPr>
            <a:r>
              <a:rPr lang="fr" sz="1748">
                <a:solidFill>
                  <a:srgbClr val="0070C0"/>
                </a:solidFill>
              </a:rPr>
              <a:t>Could try to detect PWV variations</a:t>
            </a:r>
            <a:endParaRPr sz="1748"/>
          </a:p>
        </p:txBody>
      </p:sp>
      <p:sp>
        <p:nvSpPr>
          <p:cNvPr id="371" name="Google Shape;371;p4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/>
              <a:t>LSST-France Marseille, June 2024</a:t>
            </a:r>
            <a:endParaRPr sz="1100"/>
          </a:p>
        </p:txBody>
      </p:sp>
      <p:sp>
        <p:nvSpPr>
          <p:cNvPr id="372" name="Google Shape;372;p4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1100"/>
              <a:t>22</a:t>
            </a:fld>
            <a:endParaRPr sz="1100"/>
          </a:p>
        </p:txBody>
      </p:sp>
      <p:pic>
        <p:nvPicPr>
          <p:cNvPr id="373" name="Google Shape;373;p49"/>
          <p:cNvPicPr preferRelativeResize="0">
            <a:picLocks noGrp="1"/>
          </p:cNvPicPr>
          <p:nvPr>
            <p:ph type="body" idx="4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216176" y="3114492"/>
            <a:ext cx="4594363" cy="1498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50"/>
          <p:cNvSpPr txBox="1">
            <a:spLocks noGrp="1"/>
          </p:cNvSpPr>
          <p:nvPr>
            <p:ph type="title"/>
          </p:nvPr>
        </p:nvSpPr>
        <p:spPr>
          <a:xfrm>
            <a:off x="414800" y="125356"/>
            <a:ext cx="9014700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lang="fr" sz="2600">
                <a:solidFill>
                  <a:srgbClr val="FF0000"/>
                </a:solidFill>
              </a:rPr>
              <a:t>Pr</a:t>
            </a:r>
            <a:r>
              <a:rPr lang="fr" sz="2500">
                <a:solidFill>
                  <a:srgbClr val="FF0000"/>
                </a:solidFill>
              </a:rPr>
              <a:t>oblems encountered in photometry of isolated stars:   </a:t>
            </a:r>
            <a:r>
              <a:rPr lang="fr" sz="2500" b="1" u="sng">
                <a:solidFill>
                  <a:srgbClr val="FF0000"/>
                </a:solidFill>
              </a:rPr>
              <a:t>Blending</a:t>
            </a:r>
            <a:endParaRPr sz="2500" b="1" u="sng">
              <a:solidFill>
                <a:srgbClr val="FF0000"/>
              </a:solidFill>
            </a:endParaRPr>
          </a:p>
        </p:txBody>
      </p:sp>
      <p:sp>
        <p:nvSpPr>
          <p:cNvPr id="379" name="Google Shape;379;p50"/>
          <p:cNvSpPr txBox="1">
            <a:spLocks noGrp="1"/>
          </p:cNvSpPr>
          <p:nvPr>
            <p:ph type="body" idx="1"/>
          </p:nvPr>
        </p:nvSpPr>
        <p:spPr>
          <a:xfrm>
            <a:off x="198782" y="1492422"/>
            <a:ext cx="3399182" cy="3563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1735"/>
              <a:buNone/>
            </a:pPr>
            <a:r>
              <a:rPr lang="fr" sz="2289" b="1"/>
              <a:t>Iso</a:t>
            </a:r>
            <a:r>
              <a:rPr lang="fr" b="1"/>
              <a:t>lated star 1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177800" lvl="0" indent="-22018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47619"/>
              <a:buChar char="•"/>
            </a:pPr>
            <a:r>
              <a:rPr lang="fr"/>
              <a:t>Distance star1-star2 = 11 arcsec</a:t>
            </a:r>
            <a:endParaRPr/>
          </a:p>
          <a:p>
            <a:pPr marL="177800" lvl="0" indent="-22018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47619"/>
              <a:buChar char="•"/>
            </a:pPr>
            <a:r>
              <a:rPr lang="fr"/>
              <a:t>Show a random flag  deblend_skipped true or false depending on exposure</a:t>
            </a:r>
            <a:endParaRPr/>
          </a:p>
          <a:p>
            <a:pPr marL="177800" lvl="0" indent="-38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177800" lvl="0" indent="-38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90909"/>
              <a:buNone/>
            </a:pPr>
            <a:endParaRPr sz="1100"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90909"/>
              <a:buNone/>
            </a:pPr>
            <a:endParaRPr sz="1100"/>
          </a:p>
          <a:p>
            <a:pPr marL="177800" lvl="0" indent="-38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90909"/>
              <a:buNone/>
            </a:pPr>
            <a:endParaRPr sz="1100"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90909"/>
              <a:buNone/>
            </a:pPr>
            <a:endParaRPr sz="1100"/>
          </a:p>
        </p:txBody>
      </p:sp>
      <p:sp>
        <p:nvSpPr>
          <p:cNvPr id="380" name="Google Shape;380;p5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/>
              <a:t>LSST-France Marseille, June 2024</a:t>
            </a:r>
            <a:endParaRPr sz="1100"/>
          </a:p>
        </p:txBody>
      </p:sp>
      <p:sp>
        <p:nvSpPr>
          <p:cNvPr id="381" name="Google Shape;381;p5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1100"/>
              <a:t>23</a:t>
            </a:fld>
            <a:endParaRPr sz="1100"/>
          </a:p>
        </p:txBody>
      </p:sp>
      <p:pic>
        <p:nvPicPr>
          <p:cNvPr id="382" name="Google Shape;382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89439" y="593345"/>
            <a:ext cx="4594123" cy="4447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51"/>
          <p:cNvSpPr txBox="1">
            <a:spLocks noGrp="1"/>
          </p:cNvSpPr>
          <p:nvPr>
            <p:ph type="title"/>
          </p:nvPr>
        </p:nvSpPr>
        <p:spPr>
          <a:xfrm>
            <a:off x="211465" y="69212"/>
            <a:ext cx="8786192" cy="891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700"/>
              <a:buFont typeface="Calibri"/>
              <a:buNone/>
            </a:pPr>
            <a:r>
              <a:rPr lang="fr" sz="2700">
                <a:solidFill>
                  <a:srgbClr val="FF0000"/>
                </a:solidFill>
              </a:rPr>
              <a:t>Problems encountered in photometry of isolated stars: </a:t>
            </a:r>
            <a:r>
              <a:rPr lang="fr" sz="2700" b="1">
                <a:solidFill>
                  <a:srgbClr val="FF0000"/>
                </a:solidFill>
              </a:rPr>
              <a:t>Big star footprint</a:t>
            </a:r>
            <a:endParaRPr sz="2700" b="1">
              <a:solidFill>
                <a:srgbClr val="FF0000"/>
              </a:solidFill>
            </a:endParaRPr>
          </a:p>
        </p:txBody>
      </p:sp>
      <p:sp>
        <p:nvSpPr>
          <p:cNvPr id="389" name="Google Shape;389;p51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177800" lvl="0" indent="-25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1100"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1100"/>
          </a:p>
        </p:txBody>
      </p:sp>
      <p:sp>
        <p:nvSpPr>
          <p:cNvPr id="390" name="Google Shape;390;p51"/>
          <p:cNvSpPr txBox="1">
            <a:spLocks noGrp="1"/>
          </p:cNvSpPr>
          <p:nvPr>
            <p:ph type="body" idx="2"/>
          </p:nvPr>
        </p:nvSpPr>
        <p:spPr>
          <a:xfrm>
            <a:off x="211465" y="1332465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215900" lvl="0" indent="-209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Calibri"/>
              <a:buChar char="-"/>
            </a:pPr>
            <a:r>
              <a:rPr lang="fr" sz="2100">
                <a:solidFill>
                  <a:srgbClr val="002060"/>
                </a:solidFill>
              </a:rPr>
              <a:t>Left : my cutout</a:t>
            </a:r>
            <a:endParaRPr sz="2100">
              <a:solidFill>
                <a:srgbClr val="002060"/>
              </a:solidFill>
            </a:endParaRPr>
          </a:p>
          <a:p>
            <a:pPr marL="215900" lvl="0" indent="-2095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Calibri"/>
              <a:buChar char="-"/>
            </a:pPr>
            <a:r>
              <a:rPr lang="fr" sz="2100">
                <a:solidFill>
                  <a:srgbClr val="002060"/>
                </a:solidFill>
              </a:rPr>
              <a:t>Middle heavy footprint</a:t>
            </a:r>
            <a:endParaRPr sz="2100">
              <a:solidFill>
                <a:srgbClr val="002060"/>
              </a:solidFill>
            </a:endParaRPr>
          </a:p>
          <a:p>
            <a:pPr marL="215900" lvl="0" indent="-2095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Calibri"/>
              <a:buChar char="-"/>
            </a:pPr>
            <a:r>
              <a:rPr lang="fr" sz="2100">
                <a:solidFill>
                  <a:srgbClr val="002060"/>
                </a:solidFill>
              </a:rPr>
              <a:t>Right : pixel mask</a:t>
            </a:r>
            <a:endParaRPr sz="2100">
              <a:solidFill>
                <a:srgbClr val="002060"/>
              </a:solidFill>
            </a:endParaRPr>
          </a:p>
          <a:p>
            <a:pPr marL="215900" lvl="0" indent="-1397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100"/>
          </a:p>
          <a:p>
            <a:pPr marL="215900" lvl="0" indent="-1397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100"/>
          </a:p>
        </p:txBody>
      </p:sp>
      <p:sp>
        <p:nvSpPr>
          <p:cNvPr id="391" name="Google Shape;391;p5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/>
              <a:t>LSST-France Marseille, June 2024</a:t>
            </a:r>
            <a:endParaRPr sz="1100"/>
          </a:p>
        </p:txBody>
      </p:sp>
      <p:sp>
        <p:nvSpPr>
          <p:cNvPr id="392" name="Google Shape;392;p5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1100"/>
              <a:t>24</a:t>
            </a:fld>
            <a:endParaRPr sz="1100"/>
          </a:p>
        </p:txBody>
      </p:sp>
      <p:pic>
        <p:nvPicPr>
          <p:cNvPr id="393" name="Google Shape;393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19670" y="960649"/>
            <a:ext cx="5824331" cy="1902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92336" y="2863335"/>
            <a:ext cx="5851664" cy="19734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52"/>
          <p:cNvSpPr txBox="1">
            <a:spLocks noGrp="1"/>
          </p:cNvSpPr>
          <p:nvPr>
            <p:ph type="title"/>
          </p:nvPr>
        </p:nvSpPr>
        <p:spPr>
          <a:xfrm>
            <a:off x="181390" y="185235"/>
            <a:ext cx="8962610" cy="575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24267"/>
              <a:buFont typeface="Calibri"/>
              <a:buNone/>
            </a:pPr>
            <a:r>
              <a:rPr lang="fr" sz="2655">
                <a:solidFill>
                  <a:srgbClr val="FF0000"/>
                </a:solidFill>
              </a:rPr>
              <a:t>Problems encountered in photometry of isolated stars: </a:t>
            </a:r>
            <a:r>
              <a:rPr lang="fr" sz="2655" b="1">
                <a:solidFill>
                  <a:srgbClr val="FF0000"/>
                </a:solidFill>
              </a:rPr>
              <a:t>Bad PSF</a:t>
            </a:r>
            <a:endParaRPr sz="2655"/>
          </a:p>
        </p:txBody>
      </p:sp>
      <p:sp>
        <p:nvSpPr>
          <p:cNvPr id="400" name="Google Shape;400;p5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177800" lvl="0" indent="-38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 sz="1100"/>
          </a:p>
          <a:p>
            <a:pPr marL="177800" lvl="0" indent="-38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 sz="1100"/>
          </a:p>
        </p:txBody>
      </p:sp>
      <p:sp>
        <p:nvSpPr>
          <p:cNvPr id="401" name="Google Shape;401;p5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/>
              <a:t>LSST-France Marseille, June 2024</a:t>
            </a:r>
            <a:endParaRPr sz="1100"/>
          </a:p>
        </p:txBody>
      </p:sp>
      <p:sp>
        <p:nvSpPr>
          <p:cNvPr id="402" name="Google Shape;402;p5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1100"/>
              <a:t>25</a:t>
            </a:fld>
            <a:endParaRPr sz="1100"/>
          </a:p>
        </p:txBody>
      </p:sp>
      <p:pic>
        <p:nvPicPr>
          <p:cNvPr id="403" name="Google Shape;403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8675" y="656850"/>
            <a:ext cx="6076251" cy="4384249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52"/>
          <p:cNvSpPr txBox="1"/>
          <p:nvPr/>
        </p:nvSpPr>
        <p:spPr>
          <a:xfrm>
            <a:off x="309356" y="1758180"/>
            <a:ext cx="2473601" cy="1731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Top : good uniform psf</a:t>
            </a:r>
            <a:endParaRPr sz="18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Middle : non-uniform psf</a:t>
            </a:r>
            <a:endParaRPr sz="18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Bottom : strange data/psf ratio</a:t>
            </a:r>
            <a:endParaRPr sz="11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3"/>
          <p:cNvSpPr txBox="1">
            <a:spLocks noGrp="1"/>
          </p:cNvSpPr>
          <p:nvPr>
            <p:ph type="title"/>
          </p:nvPr>
        </p:nvSpPr>
        <p:spPr>
          <a:xfrm>
            <a:off x="0" y="75054"/>
            <a:ext cx="9144000" cy="5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lang="fr" sz="2500">
                <a:solidFill>
                  <a:srgbClr val="FF0000"/>
                </a:solidFill>
              </a:rPr>
              <a:t>Problems encountered in photometry of isolated stars: </a:t>
            </a:r>
            <a:r>
              <a:rPr lang="fr" sz="2500" b="1">
                <a:solidFill>
                  <a:srgbClr val="FF0000"/>
                </a:solidFill>
              </a:rPr>
              <a:t>Bad PSF</a:t>
            </a:r>
            <a:endParaRPr sz="2500"/>
          </a:p>
        </p:txBody>
      </p:sp>
      <p:sp>
        <p:nvSpPr>
          <p:cNvPr id="410" name="Google Shape;410;p5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/>
              <a:t>LSST-France Marseille, June 2024</a:t>
            </a:r>
            <a:endParaRPr sz="1100"/>
          </a:p>
        </p:txBody>
      </p:sp>
      <p:sp>
        <p:nvSpPr>
          <p:cNvPr id="411" name="Google Shape;411;p5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1100"/>
              <a:t>26</a:t>
            </a:fld>
            <a:endParaRPr sz="1100"/>
          </a:p>
        </p:txBody>
      </p:sp>
      <p:pic>
        <p:nvPicPr>
          <p:cNvPr id="412" name="Google Shape;412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56941" y="565676"/>
            <a:ext cx="5715000" cy="1645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75601" y="2057300"/>
            <a:ext cx="5078896" cy="1567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5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41424" y="3586954"/>
            <a:ext cx="5347253" cy="15565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54"/>
          <p:cNvSpPr txBox="1">
            <a:spLocks noGrp="1"/>
          </p:cNvSpPr>
          <p:nvPr>
            <p:ph type="title"/>
          </p:nvPr>
        </p:nvSpPr>
        <p:spPr>
          <a:xfrm>
            <a:off x="193221" y="136923"/>
            <a:ext cx="865686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14671"/>
              <a:buFont typeface="Calibri"/>
              <a:buNone/>
            </a:pPr>
            <a:r>
              <a:rPr lang="fr" sz="2877">
                <a:solidFill>
                  <a:srgbClr val="FF0000"/>
                </a:solidFill>
              </a:rPr>
              <a:t>Isolated Bright stars for calibration : Star1-Star2 colors</a:t>
            </a:r>
            <a:endParaRPr sz="2877">
              <a:solidFill>
                <a:srgbClr val="FF0000"/>
              </a:solidFill>
            </a:endParaRPr>
          </a:p>
        </p:txBody>
      </p:sp>
      <p:sp>
        <p:nvSpPr>
          <p:cNvPr id="420" name="Google Shape;420;p5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/>
              <a:t>LSST-France Marseille, June 2024</a:t>
            </a:r>
            <a:endParaRPr sz="1100"/>
          </a:p>
        </p:txBody>
      </p:sp>
      <p:sp>
        <p:nvSpPr>
          <p:cNvPr id="421" name="Google Shape;421;p5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1100"/>
              <a:t>27</a:t>
            </a:fld>
            <a:endParaRPr sz="1100"/>
          </a:p>
        </p:txBody>
      </p:sp>
      <p:graphicFrame>
        <p:nvGraphicFramePr>
          <p:cNvPr id="422" name="Google Shape;422;p54"/>
          <p:cNvGraphicFramePr/>
          <p:nvPr/>
        </p:nvGraphicFramePr>
        <p:xfrm>
          <a:off x="130629" y="49094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{F619F870-0FD4-4295-AE9E-9EAB157ECA73}</a:tableStyleId>
              </a:tblPr>
              <a:tblGrid>
                <a:gridCol w="978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8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8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8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8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8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87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787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787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316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fr" sz="1400" u="none" strike="noStrike" cap="none"/>
                      </a:br>
                      <a:r>
                        <a:rPr lang="fr" sz="1400" u="none" strike="noStrike" cap="none"/>
                        <a:t>color</a:t>
                      </a:r>
                      <a:endParaRPr sz="1400" u="none" strike="noStrike" cap="none"/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CEF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400" u="none" strike="noStrike" cap="none"/>
                        <a:t>g1-r1</a:t>
                      </a:r>
                      <a:endParaRPr sz="1100"/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CEF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400" u="none" strike="noStrike" cap="none"/>
                        <a:t>g2-r2</a:t>
                      </a:r>
                      <a:endParaRPr sz="1100"/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CEF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400" u="none" strike="noStrike" cap="none"/>
                        <a:t>g1-y1</a:t>
                      </a:r>
                      <a:endParaRPr sz="1100"/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CEF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400" u="none" strike="noStrike" cap="none"/>
                        <a:t>g2-y2</a:t>
                      </a:r>
                      <a:endParaRPr sz="1100"/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CEF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400" u="none" strike="noStrike" cap="none"/>
                        <a:t>r1-y1</a:t>
                      </a:r>
                      <a:endParaRPr sz="1100"/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CEF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400" u="none" strike="noStrike" cap="none"/>
                        <a:t>r2-y2</a:t>
                      </a:r>
                      <a:endParaRPr sz="1100"/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CEF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400" u="none" strike="noStrike" cap="none"/>
                        <a:t>z1-y1</a:t>
                      </a:r>
                      <a:endParaRPr sz="1100"/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CEF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fr" sz="1400" u="none" strike="noStrike" cap="none"/>
                        <a:t>z2-y2</a:t>
                      </a:r>
                      <a:endParaRPr sz="1100"/>
                    </a:p>
                  </a:txBody>
                  <a:tcPr marL="68600" marR="68600" marT="34300" marB="343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400" u="none" strike="noStrike" cap="none"/>
                        <a:t>mean</a:t>
                      </a:r>
                      <a:endParaRPr sz="1100"/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CEF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400" u="none" strike="noStrike" cap="none"/>
                        <a:t>0.210940</a:t>
                      </a:r>
                      <a:endParaRPr sz="1100"/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CEF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400" u="none" strike="noStrike" cap="none"/>
                        <a:t>0.70546</a:t>
                      </a:r>
                      <a:endParaRPr sz="1100"/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CEF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400" u="none" strike="noStrike" cap="none"/>
                        <a:t>0.308111</a:t>
                      </a:r>
                      <a:endParaRPr sz="1100"/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CEF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400" u="none" strike="noStrike" cap="none"/>
                        <a:t>1.216009</a:t>
                      </a:r>
                      <a:endParaRPr sz="1100"/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CEF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400" u="none" strike="noStrike" cap="none"/>
                        <a:t>0.098398</a:t>
                      </a:r>
                      <a:endParaRPr sz="1100"/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CEF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400" u="none" strike="noStrike" cap="none"/>
                        <a:t>0.512060</a:t>
                      </a:r>
                      <a:endParaRPr sz="1100"/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CEF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400" u="none" strike="noStrike" cap="none"/>
                        <a:t>-0.059711</a:t>
                      </a:r>
                      <a:endParaRPr sz="1100"/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CEF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400" u="none" strike="noStrike" cap="none"/>
                        <a:t>0.016295</a:t>
                      </a:r>
                      <a:endParaRPr sz="1100"/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CEF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8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400" u="none" strike="noStrike" cap="none"/>
                        <a:t>std</a:t>
                      </a:r>
                      <a:endParaRPr sz="1100"/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CEF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400" u="none" strike="noStrike" cap="none"/>
                        <a:t>0.032865</a:t>
                      </a:r>
                      <a:endParaRPr sz="1100"/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CEF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400" u="none" strike="noStrike" cap="none"/>
                        <a:t>0.03095</a:t>
                      </a:r>
                      <a:endParaRPr sz="1100"/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CEF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400" u="none" strike="noStrike" cap="none"/>
                        <a:t>0.043392</a:t>
                      </a:r>
                      <a:endParaRPr sz="1100"/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CEF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400" u="none" strike="noStrike" cap="none"/>
                        <a:t>0.041790</a:t>
                      </a:r>
                      <a:endParaRPr sz="1100"/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CEF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400" u="none" strike="noStrike" cap="none"/>
                        <a:t>0.057754</a:t>
                      </a:r>
                      <a:endParaRPr sz="1100"/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CEF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400" u="none" strike="noStrike" cap="none"/>
                        <a:t>0.061969</a:t>
                      </a:r>
                      <a:endParaRPr sz="1100"/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CEF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400" u="none" strike="noStrike" cap="none"/>
                        <a:t>0.051999</a:t>
                      </a:r>
                      <a:endParaRPr sz="1100"/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CEF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400" u="none" strike="noStrike" cap="none"/>
                        <a:t>0.046869</a:t>
                      </a:r>
                      <a:endParaRPr sz="1100"/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CEF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23" name="Google Shape;423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5481" y="1873649"/>
            <a:ext cx="5104039" cy="3259136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54"/>
          <p:cNvSpPr txBox="1"/>
          <p:nvPr/>
        </p:nvSpPr>
        <p:spPr>
          <a:xfrm>
            <a:off x="2751550" y="4415901"/>
            <a:ext cx="6870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Star 1</a:t>
            </a:r>
            <a:endParaRPr sz="1100"/>
          </a:p>
        </p:txBody>
      </p:sp>
      <p:sp>
        <p:nvSpPr>
          <p:cNvPr id="425" name="Google Shape;425;p54"/>
          <p:cNvSpPr txBox="1"/>
          <p:nvPr/>
        </p:nvSpPr>
        <p:spPr>
          <a:xfrm>
            <a:off x="3980674" y="4237275"/>
            <a:ext cx="7293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Star 2</a:t>
            </a:r>
            <a:endParaRPr sz="1100"/>
          </a:p>
        </p:txBody>
      </p:sp>
      <p:sp>
        <p:nvSpPr>
          <p:cNvPr id="426" name="Google Shape;426;p54"/>
          <p:cNvSpPr txBox="1"/>
          <p:nvPr/>
        </p:nvSpPr>
        <p:spPr>
          <a:xfrm>
            <a:off x="5480625" y="2104175"/>
            <a:ext cx="3458400" cy="26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1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Need to find two close stars</a:t>
            </a:r>
            <a:endParaRPr sz="21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1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with much more difference in Z-Y to be sensitive to atmospheric variation impact due to SED color difference</a:t>
            </a:r>
            <a:endParaRPr sz="21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4" y="0"/>
            <a:ext cx="913617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55"/>
          <p:cNvSpPr/>
          <p:nvPr/>
        </p:nvSpPr>
        <p:spPr>
          <a:xfrm>
            <a:off x="2050188" y="3230750"/>
            <a:ext cx="1935900" cy="88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55"/>
          <p:cNvSpPr txBox="1">
            <a:spLocks noGrp="1"/>
          </p:cNvSpPr>
          <p:nvPr>
            <p:ph type="ctrTitle"/>
          </p:nvPr>
        </p:nvSpPr>
        <p:spPr>
          <a:xfrm>
            <a:off x="735900" y="508625"/>
            <a:ext cx="7672200" cy="12165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000">
                <a:solidFill>
                  <a:schemeClr val="lt1"/>
                </a:solidFill>
              </a:rPr>
              <a:t>New AuxTel standards with Gaia</a:t>
            </a:r>
            <a:endParaRPr sz="4000">
              <a:solidFill>
                <a:schemeClr val="lt1"/>
              </a:solidFill>
            </a:endParaRPr>
          </a:p>
        </p:txBody>
      </p:sp>
      <p:sp>
        <p:nvSpPr>
          <p:cNvPr id="434" name="Google Shape;434;p55"/>
          <p:cNvSpPr txBox="1">
            <a:spLocks noGrp="1"/>
          </p:cNvSpPr>
          <p:nvPr>
            <p:ph type="subTitle" idx="1"/>
          </p:nvPr>
        </p:nvSpPr>
        <p:spPr>
          <a:xfrm>
            <a:off x="4424550" y="2951275"/>
            <a:ext cx="4683000" cy="1587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fr" sz="2500" b="1" i="1">
                <a:solidFill>
                  <a:schemeClr val="lt1"/>
                </a:solidFill>
              </a:rPr>
              <a:t>LSST LPCA group: </a:t>
            </a:r>
            <a:endParaRPr sz="2500" b="1" i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fr" sz="2000">
                <a:solidFill>
                  <a:schemeClr val="lt1"/>
                </a:solidFill>
              </a:rPr>
              <a:t>Philippe Gris, Nicoleta Pauna, Julie Leproux, Corentin Ravoux</a:t>
            </a:r>
            <a:endParaRPr sz="20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fr" sz="2000" b="1">
                <a:solidFill>
                  <a:schemeClr val="lt1"/>
                </a:solidFill>
              </a:rPr>
              <a:t>With a lot of help from IJCLab team</a:t>
            </a:r>
            <a:endParaRPr sz="2000" b="1">
              <a:solidFill>
                <a:schemeClr val="lt1"/>
              </a:solidFill>
            </a:endParaRPr>
          </a:p>
        </p:txBody>
      </p:sp>
      <p:pic>
        <p:nvPicPr>
          <p:cNvPr id="435" name="Google Shape;435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8213" y="3950175"/>
            <a:ext cx="1433375" cy="143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31788" y="3043850"/>
            <a:ext cx="2372726" cy="1216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4200" y="3150850"/>
            <a:ext cx="1561401" cy="104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5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82375" y="4194154"/>
            <a:ext cx="1561400" cy="884796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55"/>
          <p:cNvSpPr txBox="1"/>
          <p:nvPr/>
        </p:nvSpPr>
        <p:spPr>
          <a:xfrm>
            <a:off x="4687950" y="4538875"/>
            <a:ext cx="4025400" cy="3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lt1"/>
                </a:solidFill>
              </a:rPr>
              <a:t>LSST France meeting - 12 june 2024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440" name="Google Shape;440;p55"/>
          <p:cNvSpPr txBox="1"/>
          <p:nvPr/>
        </p:nvSpPr>
        <p:spPr>
          <a:xfrm>
            <a:off x="7462500" y="0"/>
            <a:ext cx="1681500" cy="2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00" i="1">
                <a:solidFill>
                  <a:srgbClr val="FFFFFF"/>
                </a:solidFill>
              </a:rPr>
              <a:t>Illustris TNG simulation</a:t>
            </a:r>
            <a:endParaRPr sz="1000" i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56"/>
          <p:cNvSpPr txBox="1">
            <a:spLocks noGrp="1"/>
          </p:cNvSpPr>
          <p:nvPr>
            <p:ph type="title"/>
          </p:nvPr>
        </p:nvSpPr>
        <p:spPr>
          <a:xfrm>
            <a:off x="380700" y="247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Scientific goals (SNe Ia) </a:t>
            </a:r>
            <a:endParaRPr/>
          </a:p>
        </p:txBody>
      </p:sp>
      <p:sp>
        <p:nvSpPr>
          <p:cNvPr id="446" name="Google Shape;446;p56"/>
          <p:cNvSpPr txBox="1">
            <a:spLocks noGrp="1"/>
          </p:cNvSpPr>
          <p:nvPr>
            <p:ph type="body" idx="1"/>
          </p:nvPr>
        </p:nvSpPr>
        <p:spPr>
          <a:xfrm>
            <a:off x="242700" y="855850"/>
            <a:ext cx="8658600" cy="2001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fr"/>
              <a:t>Impact of PWV (Precipitable water vapor) on SNe Ia bands</a:t>
            </a:r>
            <a:endParaRPr/>
          </a:p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fr"/>
              <a:t>i,z,y bands interesting for high-redshift SNe Ia </a:t>
            </a:r>
            <a:endParaRPr/>
          </a:p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fr"/>
              <a:t>Proposed DDF scenario has a lot of y-band visit: impact or correction of atmosphere variability</a:t>
            </a:r>
            <a:endParaRPr/>
          </a:p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fr"/>
              <a:t>FGCM cross-verification/external data input</a:t>
            </a:r>
            <a:endParaRPr/>
          </a:p>
        </p:txBody>
      </p:sp>
      <p:pic>
        <p:nvPicPr>
          <p:cNvPr id="447" name="Google Shape;447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850" y="2598100"/>
            <a:ext cx="8068300" cy="2490050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56"/>
          <p:cNvSpPr txBox="1"/>
          <p:nvPr/>
        </p:nvSpPr>
        <p:spPr>
          <a:xfrm>
            <a:off x="5808800" y="4384425"/>
            <a:ext cx="19179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 b="1" i="1">
                <a:solidFill>
                  <a:schemeClr val="dk2"/>
                </a:solidFill>
              </a:rPr>
              <a:t>Figure from Martin</a:t>
            </a:r>
            <a:endParaRPr sz="1500" b="1" i="1">
              <a:solidFill>
                <a:schemeClr val="dk2"/>
              </a:solidFill>
            </a:endParaRPr>
          </a:p>
        </p:txBody>
      </p:sp>
      <p:cxnSp>
        <p:nvCxnSpPr>
          <p:cNvPr id="449" name="Google Shape;449;p56"/>
          <p:cNvCxnSpPr>
            <a:endCxn id="450" idx="1"/>
          </p:cNvCxnSpPr>
          <p:nvPr/>
        </p:nvCxnSpPr>
        <p:spPr>
          <a:xfrm rot="10800000" flipH="1">
            <a:off x="5512225" y="2496850"/>
            <a:ext cx="1196100" cy="10782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stealth" w="med" len="med"/>
            <a:tailEnd type="none" w="med" len="med"/>
          </a:ln>
        </p:spPr>
      </p:cxnSp>
      <p:sp>
        <p:nvSpPr>
          <p:cNvPr id="450" name="Google Shape;450;p56"/>
          <p:cNvSpPr txBox="1"/>
          <p:nvPr/>
        </p:nvSpPr>
        <p:spPr>
          <a:xfrm>
            <a:off x="6708325" y="2289100"/>
            <a:ext cx="2244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dk2"/>
                </a:solidFill>
              </a:rPr>
              <a:t>Standard atmosphere</a:t>
            </a:r>
            <a:endParaRPr sz="15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3</a:t>
            </a:fld>
            <a:endParaRPr/>
          </a:p>
        </p:txBody>
      </p:sp>
      <p:pic>
        <p:nvPicPr>
          <p:cNvPr id="156" name="Google Shape;156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0"/>
            <a:ext cx="685799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4200" y="32275"/>
            <a:ext cx="3728451" cy="2796350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5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Gaia DR3 catalog</a:t>
            </a:r>
            <a:endParaRPr/>
          </a:p>
        </p:txBody>
      </p:sp>
      <p:sp>
        <p:nvSpPr>
          <p:cNvPr id="457" name="Google Shape;457;p57"/>
          <p:cNvSpPr txBox="1">
            <a:spLocks noGrp="1"/>
          </p:cNvSpPr>
          <p:nvPr>
            <p:ph type="body" idx="1"/>
          </p:nvPr>
        </p:nvSpPr>
        <p:spPr>
          <a:xfrm>
            <a:off x="-16400" y="1692250"/>
            <a:ext cx="34146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36550" algn="l" rtl="0">
              <a:lnSpc>
                <a:spcPct val="105000"/>
              </a:lnSpc>
              <a:spcBef>
                <a:spcPts val="800"/>
              </a:spcBef>
              <a:spcAft>
                <a:spcPts val="0"/>
              </a:spcAft>
              <a:buSzPts val="1700"/>
              <a:buChar char="•"/>
            </a:pPr>
            <a:r>
              <a:rPr lang="fr" sz="1700" b="1"/>
              <a:t>CALSPEC spectra does not cover DDF</a:t>
            </a:r>
            <a:endParaRPr sz="1700" b="1"/>
          </a:p>
          <a:p>
            <a:pPr marL="457200" lvl="0" indent="-336550" algn="l" rtl="0">
              <a:lnSpc>
                <a:spcPct val="105000"/>
              </a:lnSpc>
              <a:spcBef>
                <a:spcPts val="800"/>
              </a:spcBef>
              <a:spcAft>
                <a:spcPts val="0"/>
              </a:spcAft>
              <a:buSzPts val="1700"/>
              <a:buChar char="•"/>
            </a:pPr>
            <a:r>
              <a:rPr lang="fr" sz="1700"/>
              <a:t>Gaia = largest catalog of star spectra out of atmosphere</a:t>
            </a:r>
            <a:endParaRPr sz="1700"/>
          </a:p>
          <a:p>
            <a:pPr marL="457200" lvl="0" indent="-336550" algn="l" rtl="0">
              <a:lnSpc>
                <a:spcPct val="105000"/>
              </a:lnSpc>
              <a:spcBef>
                <a:spcPts val="800"/>
              </a:spcBef>
              <a:spcAft>
                <a:spcPts val="0"/>
              </a:spcAft>
              <a:buSzPts val="1700"/>
              <a:buChar char="•"/>
            </a:pPr>
            <a:r>
              <a:rPr lang="fr" sz="1700"/>
              <a:t>BP/RP spectrograph: low resolution at [330-1050]nm</a:t>
            </a:r>
            <a:endParaRPr sz="1700"/>
          </a:p>
          <a:p>
            <a:pPr marL="457200" lvl="0" indent="-336550" algn="l" rtl="0">
              <a:lnSpc>
                <a:spcPct val="105000"/>
              </a:lnSpc>
              <a:spcBef>
                <a:spcPts val="800"/>
              </a:spcBef>
              <a:spcAft>
                <a:spcPts val="0"/>
              </a:spcAft>
              <a:buSzPts val="1700"/>
              <a:buChar char="•"/>
            </a:pPr>
            <a:r>
              <a:rPr lang="fr" sz="1700"/>
              <a:t>RVS spectrograph: high resolution at [846-870]nm</a:t>
            </a:r>
            <a:endParaRPr sz="1700"/>
          </a:p>
          <a:p>
            <a:pPr marL="457200" lvl="0" indent="-336550" algn="l" rtl="0">
              <a:lnSpc>
                <a:spcPct val="105000"/>
              </a:lnSpc>
              <a:spcBef>
                <a:spcPts val="800"/>
              </a:spcBef>
              <a:spcAft>
                <a:spcPts val="0"/>
              </a:spcAft>
              <a:buSzPts val="1700"/>
              <a:buChar char="•"/>
            </a:pPr>
            <a:r>
              <a:rPr lang="fr" sz="1700" b="1"/>
              <a:t>Optimal coverage of the full LSST sky (including DDF)</a:t>
            </a:r>
            <a:endParaRPr sz="1700" b="1"/>
          </a:p>
        </p:txBody>
      </p:sp>
      <p:pic>
        <p:nvPicPr>
          <p:cNvPr id="458" name="Google Shape;458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22638" y="513587"/>
            <a:ext cx="2821355" cy="1732800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57"/>
          <p:cNvSpPr txBox="1"/>
          <p:nvPr/>
        </p:nvSpPr>
        <p:spPr>
          <a:xfrm>
            <a:off x="7485913" y="2024050"/>
            <a:ext cx="590700" cy="3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2"/>
                </a:solidFill>
              </a:rPr>
              <a:t>g mag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460" name="Google Shape;460;p57"/>
          <p:cNvSpPr txBox="1"/>
          <p:nvPr/>
        </p:nvSpPr>
        <p:spPr>
          <a:xfrm>
            <a:off x="3551575" y="180250"/>
            <a:ext cx="2512800" cy="4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2"/>
                </a:solidFill>
              </a:rPr>
              <a:t>CALSPEC stars and DDF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461" name="Google Shape;461;p57"/>
          <p:cNvSpPr txBox="1"/>
          <p:nvPr/>
        </p:nvSpPr>
        <p:spPr>
          <a:xfrm>
            <a:off x="6551250" y="141525"/>
            <a:ext cx="2478300" cy="4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2"/>
                </a:solidFill>
              </a:rPr>
              <a:t>GAIA stars for PWV (g &lt; 10)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462" name="Google Shape;462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35025" y="2717300"/>
            <a:ext cx="2698300" cy="2153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70150" y="2878675"/>
            <a:ext cx="2571975" cy="1909008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57"/>
          <p:cNvSpPr txBox="1"/>
          <p:nvPr/>
        </p:nvSpPr>
        <p:spPr>
          <a:xfrm>
            <a:off x="4088700" y="2353125"/>
            <a:ext cx="1966500" cy="4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2"/>
                </a:solidFill>
              </a:rPr>
              <a:t>BP/RP spectrum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465" name="Google Shape;465;p57"/>
          <p:cNvSpPr txBox="1"/>
          <p:nvPr/>
        </p:nvSpPr>
        <p:spPr>
          <a:xfrm>
            <a:off x="6551350" y="2399575"/>
            <a:ext cx="2390700" cy="4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2"/>
                </a:solidFill>
              </a:rPr>
              <a:t>RVS normalized spectrum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466" name="Google Shape;466;p57"/>
          <p:cNvSpPr txBox="1"/>
          <p:nvPr/>
        </p:nvSpPr>
        <p:spPr>
          <a:xfrm>
            <a:off x="4222815" y="4711475"/>
            <a:ext cx="1322700" cy="3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2"/>
                </a:solidFill>
              </a:rPr>
              <a:t>Wavelength [nm]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467" name="Google Shape;467;p57"/>
          <p:cNvSpPr txBox="1"/>
          <p:nvPr/>
        </p:nvSpPr>
        <p:spPr>
          <a:xfrm>
            <a:off x="7127090" y="4711475"/>
            <a:ext cx="1322700" cy="3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2"/>
                </a:solidFill>
              </a:rPr>
              <a:t>Wavelength [nm]</a:t>
            </a:r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5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Gaia DR3 spectrum</a:t>
            </a:r>
            <a:endParaRPr/>
          </a:p>
        </p:txBody>
      </p:sp>
      <p:sp>
        <p:nvSpPr>
          <p:cNvPr id="473" name="Google Shape;473;p58"/>
          <p:cNvSpPr txBox="1">
            <a:spLocks noGrp="1"/>
          </p:cNvSpPr>
          <p:nvPr>
            <p:ph type="body" idx="1"/>
          </p:nvPr>
        </p:nvSpPr>
        <p:spPr>
          <a:xfrm>
            <a:off x="255550" y="1531925"/>
            <a:ext cx="4367100" cy="25800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fr"/>
              <a:t>BP/RP spectrum of poorer resolution compared to CALSPEC but in the interest region of AuxTel </a:t>
            </a:r>
            <a:endParaRPr/>
          </a:p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fr" b="1"/>
              <a:t>First test</a:t>
            </a:r>
            <a:r>
              <a:rPr lang="fr"/>
              <a:t>: </a:t>
            </a:r>
            <a:endParaRPr/>
          </a:p>
          <a:p>
            <a:pPr marL="914400" lvl="1" indent="-330200" algn="l" rtl="0">
              <a:spcBef>
                <a:spcPts val="400"/>
              </a:spcBef>
              <a:spcAft>
                <a:spcPts val="0"/>
              </a:spcAft>
              <a:buSzPts val="1600"/>
              <a:buChar char="•"/>
            </a:pPr>
            <a:r>
              <a:rPr lang="fr" sz="1600"/>
              <a:t>Matching of spectra between CALSPEC and GAIA</a:t>
            </a:r>
            <a:endParaRPr sz="1600"/>
          </a:p>
          <a:p>
            <a:pPr marL="914400" lvl="1" indent="-330200" algn="l" rtl="0">
              <a:spcBef>
                <a:spcPts val="400"/>
              </a:spcBef>
              <a:spcAft>
                <a:spcPts val="0"/>
              </a:spcAft>
              <a:buSzPts val="1600"/>
              <a:buChar char="•"/>
            </a:pPr>
            <a:r>
              <a:rPr lang="fr" sz="1600"/>
              <a:t>Quick modification of </a:t>
            </a:r>
            <a:r>
              <a:rPr lang="fr" sz="1600" i="1"/>
              <a:t>Spectractor</a:t>
            </a:r>
            <a:r>
              <a:rPr lang="fr" sz="1600"/>
              <a:t> with GAIA spectrum </a:t>
            </a:r>
            <a:endParaRPr sz="1600"/>
          </a:p>
        </p:txBody>
      </p:sp>
      <p:pic>
        <p:nvPicPr>
          <p:cNvPr id="474" name="Google Shape;474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0075" y="2438848"/>
            <a:ext cx="3312300" cy="2464578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58"/>
          <p:cNvSpPr txBox="1"/>
          <p:nvPr/>
        </p:nvSpPr>
        <p:spPr>
          <a:xfrm>
            <a:off x="5856750" y="4259350"/>
            <a:ext cx="1917600" cy="4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2"/>
                </a:solidFill>
              </a:rPr>
              <a:t>HD160617 spectrum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476" name="Google Shape;476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0075" y="234575"/>
            <a:ext cx="3592299" cy="2204276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58"/>
          <p:cNvSpPr txBox="1"/>
          <p:nvPr/>
        </p:nvSpPr>
        <p:spPr>
          <a:xfrm>
            <a:off x="6350100" y="1591175"/>
            <a:ext cx="16677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 i="1">
                <a:solidFill>
                  <a:schemeClr val="dk2"/>
                </a:solidFill>
              </a:rPr>
              <a:t>Carrasco et al. 2021</a:t>
            </a:r>
            <a:endParaRPr sz="1100" i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5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Spectractor with Gaia spectrum</a:t>
            </a:r>
            <a:endParaRPr/>
          </a:p>
        </p:txBody>
      </p:sp>
      <p:pic>
        <p:nvPicPr>
          <p:cNvPr id="483" name="Google Shape;483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1175" y="1236800"/>
            <a:ext cx="3362626" cy="314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4675" y="2869474"/>
            <a:ext cx="4579399" cy="2233775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59"/>
          <p:cNvSpPr txBox="1"/>
          <p:nvPr/>
        </p:nvSpPr>
        <p:spPr>
          <a:xfrm>
            <a:off x="3884275" y="2977350"/>
            <a:ext cx="1321500" cy="572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cxnSp>
        <p:nvCxnSpPr>
          <p:cNvPr id="486" name="Google Shape;486;p59"/>
          <p:cNvCxnSpPr/>
          <p:nvPr/>
        </p:nvCxnSpPr>
        <p:spPr>
          <a:xfrm>
            <a:off x="3937850" y="3164725"/>
            <a:ext cx="180600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7" name="Google Shape;487;p59"/>
          <p:cNvCxnSpPr/>
          <p:nvPr/>
        </p:nvCxnSpPr>
        <p:spPr>
          <a:xfrm>
            <a:off x="3937850" y="3407475"/>
            <a:ext cx="1806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8" name="Google Shape;488;p59"/>
          <p:cNvCxnSpPr>
            <a:stCxn id="485" idx="0"/>
            <a:endCxn id="483" idx="0"/>
          </p:cNvCxnSpPr>
          <p:nvPr/>
        </p:nvCxnSpPr>
        <p:spPr>
          <a:xfrm rot="-5400000">
            <a:off x="5078425" y="703350"/>
            <a:ext cx="1740600" cy="2807400"/>
          </a:xfrm>
          <a:prstGeom prst="curvedConnector3">
            <a:avLst>
              <a:gd name="adj1" fmla="val 113678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489" name="Google Shape;489;p59"/>
          <p:cNvSpPr txBox="1"/>
          <p:nvPr/>
        </p:nvSpPr>
        <p:spPr>
          <a:xfrm>
            <a:off x="1938575" y="1299250"/>
            <a:ext cx="2348400" cy="13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dk2"/>
                </a:solidFill>
              </a:rPr>
              <a:t>Standard spectrum ∗ Gaussian smoothing ∗</a:t>
            </a:r>
            <a:endParaRPr sz="15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dk2"/>
                </a:solidFill>
              </a:rPr>
              <a:t>Atmosphere model ∗ Auxtel transmission</a:t>
            </a:r>
            <a:endParaRPr sz="1500">
              <a:solidFill>
                <a:schemeClr val="dk2"/>
              </a:solidFill>
            </a:endParaRPr>
          </a:p>
        </p:txBody>
      </p:sp>
      <p:sp>
        <p:nvSpPr>
          <p:cNvPr id="490" name="Google Shape;490;p59"/>
          <p:cNvSpPr txBox="1"/>
          <p:nvPr/>
        </p:nvSpPr>
        <p:spPr>
          <a:xfrm>
            <a:off x="4177375" y="2935675"/>
            <a:ext cx="1028400" cy="3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2"/>
                </a:solidFill>
              </a:rPr>
              <a:t>AuxTel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491" name="Google Shape;491;p59"/>
          <p:cNvSpPr txBox="1"/>
          <p:nvPr/>
        </p:nvSpPr>
        <p:spPr>
          <a:xfrm>
            <a:off x="4177375" y="3164725"/>
            <a:ext cx="1028400" cy="3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2"/>
                </a:solidFill>
              </a:rPr>
              <a:t>CALSPEC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492" name="Google Shape;492;p59"/>
          <p:cNvSpPr txBox="1"/>
          <p:nvPr/>
        </p:nvSpPr>
        <p:spPr>
          <a:xfrm>
            <a:off x="562075" y="1299250"/>
            <a:ext cx="1577100" cy="4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500" b="1" i="1">
                <a:solidFill>
                  <a:schemeClr val="dk1"/>
                </a:solidFill>
              </a:rPr>
              <a:t>Spectractor = </a:t>
            </a:r>
            <a:endParaRPr sz="1500" b="1" i="1">
              <a:solidFill>
                <a:schemeClr val="dk2"/>
              </a:solidFill>
            </a:endParaRPr>
          </a:p>
        </p:txBody>
      </p:sp>
      <p:sp>
        <p:nvSpPr>
          <p:cNvPr id="493" name="Google Shape;493;p59"/>
          <p:cNvSpPr/>
          <p:nvPr/>
        </p:nvSpPr>
        <p:spPr>
          <a:xfrm>
            <a:off x="583650" y="1285450"/>
            <a:ext cx="3495000" cy="12438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3333"/>
              <a:buFont typeface="Arial"/>
              <a:buNone/>
            </a:pPr>
            <a:r>
              <a:rPr lang="fr"/>
              <a:t>Spectractor with Gaia spectrum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9" name="Google Shape;499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400" y="2869200"/>
            <a:ext cx="4579200" cy="2236900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60"/>
          <p:cNvSpPr txBox="1"/>
          <p:nvPr/>
        </p:nvSpPr>
        <p:spPr>
          <a:xfrm>
            <a:off x="3884275" y="2977350"/>
            <a:ext cx="1321500" cy="572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cxnSp>
        <p:nvCxnSpPr>
          <p:cNvPr id="501" name="Google Shape;501;p60"/>
          <p:cNvCxnSpPr/>
          <p:nvPr/>
        </p:nvCxnSpPr>
        <p:spPr>
          <a:xfrm>
            <a:off x="3937850" y="3164725"/>
            <a:ext cx="180600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2" name="Google Shape;502;p60"/>
          <p:cNvCxnSpPr/>
          <p:nvPr/>
        </p:nvCxnSpPr>
        <p:spPr>
          <a:xfrm>
            <a:off x="3937850" y="3407475"/>
            <a:ext cx="1806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03" name="Google Shape;503;p60"/>
          <p:cNvSpPr txBox="1"/>
          <p:nvPr/>
        </p:nvSpPr>
        <p:spPr>
          <a:xfrm>
            <a:off x="4177375" y="2935675"/>
            <a:ext cx="1028400" cy="3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2"/>
                </a:solidFill>
              </a:rPr>
              <a:t>AuxTel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504" name="Google Shape;504;p60"/>
          <p:cNvSpPr txBox="1"/>
          <p:nvPr/>
        </p:nvSpPr>
        <p:spPr>
          <a:xfrm>
            <a:off x="4177375" y="3164725"/>
            <a:ext cx="1028400" cy="3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2"/>
                </a:solidFill>
              </a:rPr>
              <a:t>GAIA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505" name="Google Shape;505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4000" y="1274400"/>
            <a:ext cx="3362400" cy="3096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6" name="Google Shape;506;p60"/>
          <p:cNvCxnSpPr/>
          <p:nvPr/>
        </p:nvCxnSpPr>
        <p:spPr>
          <a:xfrm rot="-5400000">
            <a:off x="5078425" y="703350"/>
            <a:ext cx="1740600" cy="2807400"/>
          </a:xfrm>
          <a:prstGeom prst="curvedConnector3">
            <a:avLst>
              <a:gd name="adj1" fmla="val 113678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507" name="Google Shape;507;p60"/>
          <p:cNvSpPr txBox="1"/>
          <p:nvPr/>
        </p:nvSpPr>
        <p:spPr>
          <a:xfrm>
            <a:off x="1938575" y="1299250"/>
            <a:ext cx="2348400" cy="13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dk2"/>
                </a:solidFill>
              </a:rPr>
              <a:t>Standard spectrum ∗ Gaussian smoothing ∗</a:t>
            </a:r>
            <a:endParaRPr sz="15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dk2"/>
                </a:solidFill>
              </a:rPr>
              <a:t>Atmosphere model ∗ Auxtel transmission</a:t>
            </a:r>
            <a:endParaRPr sz="1500">
              <a:solidFill>
                <a:schemeClr val="dk2"/>
              </a:solidFill>
            </a:endParaRPr>
          </a:p>
        </p:txBody>
      </p:sp>
      <p:sp>
        <p:nvSpPr>
          <p:cNvPr id="508" name="Google Shape;508;p60"/>
          <p:cNvSpPr txBox="1"/>
          <p:nvPr/>
        </p:nvSpPr>
        <p:spPr>
          <a:xfrm>
            <a:off x="562075" y="1299250"/>
            <a:ext cx="1577100" cy="4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 b="1" i="1">
                <a:solidFill>
                  <a:schemeClr val="dk1"/>
                </a:solidFill>
              </a:rPr>
              <a:t>Spectractor = </a:t>
            </a:r>
            <a:endParaRPr sz="1500" b="1" i="1">
              <a:solidFill>
                <a:schemeClr val="dk2"/>
              </a:solidFill>
            </a:endParaRPr>
          </a:p>
        </p:txBody>
      </p:sp>
      <p:sp>
        <p:nvSpPr>
          <p:cNvPr id="509" name="Google Shape;509;p60"/>
          <p:cNvSpPr/>
          <p:nvPr/>
        </p:nvSpPr>
        <p:spPr>
          <a:xfrm>
            <a:off x="583650" y="1285450"/>
            <a:ext cx="3495000" cy="12438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6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3333"/>
              <a:buFont typeface="Arial"/>
              <a:buNone/>
            </a:pPr>
            <a:r>
              <a:rPr lang="fr"/>
              <a:t>PWV measurement results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61"/>
          <p:cNvSpPr txBox="1">
            <a:spLocks noGrp="1"/>
          </p:cNvSpPr>
          <p:nvPr>
            <p:ph type="body" idx="1"/>
          </p:nvPr>
        </p:nvSpPr>
        <p:spPr>
          <a:xfrm>
            <a:off x="276975" y="1277550"/>
            <a:ext cx="34752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fr"/>
              <a:t>Comparison of </a:t>
            </a:r>
            <a:r>
              <a:rPr lang="fr" i="1"/>
              <a:t>Spectractor</a:t>
            </a:r>
            <a:r>
              <a:rPr lang="fr"/>
              <a:t> measurement between CALSPEC and GAIA</a:t>
            </a:r>
            <a:endParaRPr/>
          </a:p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fr"/>
              <a:t>Agreement for most stars (PWV difference below 1 mm)</a:t>
            </a:r>
            <a:endParaRPr/>
          </a:p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fr"/>
              <a:t>Can be improved with improved treatment of Gaia spectra</a:t>
            </a:r>
            <a:endParaRPr/>
          </a:p>
        </p:txBody>
      </p:sp>
      <p:pic>
        <p:nvPicPr>
          <p:cNvPr id="516" name="Google Shape;516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4575" y="1170125"/>
            <a:ext cx="5087025" cy="30522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6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What’s next ?</a:t>
            </a:r>
            <a:endParaRPr/>
          </a:p>
        </p:txBody>
      </p:sp>
      <p:sp>
        <p:nvSpPr>
          <p:cNvPr id="522" name="Google Shape;522;p62"/>
          <p:cNvSpPr txBox="1">
            <a:spLocks noGrp="1"/>
          </p:cNvSpPr>
          <p:nvPr>
            <p:ph type="body" idx="1"/>
          </p:nvPr>
        </p:nvSpPr>
        <p:spPr>
          <a:xfrm>
            <a:off x="276950" y="1103850"/>
            <a:ext cx="40449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fr" b="1"/>
              <a:t>At the catalog stage:</a:t>
            </a:r>
            <a:endParaRPr b="1"/>
          </a:p>
          <a:p>
            <a:pPr marL="457200" lvl="0" indent="-330200" algn="l" rtl="0">
              <a:spcBef>
                <a:spcPts val="800"/>
              </a:spcBef>
              <a:spcAft>
                <a:spcPts val="0"/>
              </a:spcAft>
              <a:buSzPts val="1600"/>
              <a:buChar char="•"/>
            </a:pPr>
            <a:r>
              <a:rPr lang="fr" sz="1600"/>
              <a:t>Improve cross-matching between GAIA and CALSPEC</a:t>
            </a:r>
            <a:endParaRPr sz="1600"/>
          </a:p>
          <a:p>
            <a:pPr marL="457200" lvl="0" indent="-330200" algn="l" rtl="0">
              <a:spcBef>
                <a:spcPts val="800"/>
              </a:spcBef>
              <a:spcAft>
                <a:spcPts val="0"/>
              </a:spcAft>
              <a:buSzPts val="1600"/>
              <a:buChar char="•"/>
            </a:pPr>
            <a:r>
              <a:rPr lang="fr" sz="1600"/>
              <a:t>Remove the variables objects from the Gaia catalog (cross-matching, main sequence selection)</a:t>
            </a:r>
            <a:endParaRPr sz="1600"/>
          </a:p>
          <a:p>
            <a:pPr marL="457200" lvl="0" indent="-330200" algn="l" rtl="0">
              <a:spcBef>
                <a:spcPts val="800"/>
              </a:spcBef>
              <a:spcAft>
                <a:spcPts val="0"/>
              </a:spcAft>
              <a:buSzPts val="1600"/>
              <a:buChar char="•"/>
            </a:pPr>
            <a:r>
              <a:rPr lang="fr" sz="1600"/>
              <a:t>Uniform coverage of sources for all LSST sky</a:t>
            </a:r>
            <a:endParaRPr sz="1600"/>
          </a:p>
          <a:p>
            <a:pPr marL="457200" lvl="0" indent="-330200" algn="l" rtl="0">
              <a:spcBef>
                <a:spcPts val="800"/>
              </a:spcBef>
              <a:spcAft>
                <a:spcPts val="0"/>
              </a:spcAft>
              <a:buSzPts val="1600"/>
              <a:buChar char="•"/>
            </a:pPr>
            <a:r>
              <a:rPr lang="fr" sz="1600"/>
              <a:t>Focus on DDF</a:t>
            </a:r>
            <a:endParaRPr sz="1600"/>
          </a:p>
          <a:p>
            <a:pPr marL="457200" lvl="0" indent="-330200" algn="l" rtl="0">
              <a:spcBef>
                <a:spcPts val="800"/>
              </a:spcBef>
              <a:spcAft>
                <a:spcPts val="0"/>
              </a:spcAft>
              <a:buSzPts val="1600"/>
              <a:buChar char="•"/>
            </a:pPr>
            <a:r>
              <a:rPr lang="fr" sz="1600"/>
              <a:t>Catalog with different star types </a:t>
            </a:r>
            <a:endParaRPr sz="1600"/>
          </a:p>
        </p:txBody>
      </p:sp>
      <p:sp>
        <p:nvSpPr>
          <p:cNvPr id="523" name="Google Shape;523;p62"/>
          <p:cNvSpPr txBox="1">
            <a:spLocks noGrp="1"/>
          </p:cNvSpPr>
          <p:nvPr>
            <p:ph type="body" idx="1"/>
          </p:nvPr>
        </p:nvSpPr>
        <p:spPr>
          <a:xfrm>
            <a:off x="4646975" y="1103850"/>
            <a:ext cx="40449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fr" b="1"/>
              <a:t>At the spectrum stage:</a:t>
            </a:r>
            <a:endParaRPr b="1"/>
          </a:p>
          <a:p>
            <a:pPr marL="457200" lvl="0" indent="-330200" algn="l" rtl="0">
              <a:spcBef>
                <a:spcPts val="800"/>
              </a:spcBef>
              <a:spcAft>
                <a:spcPts val="0"/>
              </a:spcAft>
              <a:buSzPts val="1600"/>
              <a:buChar char="•"/>
            </a:pPr>
            <a:r>
              <a:rPr lang="fr" sz="1600"/>
              <a:t>Smoothing of the GAIA spectra to remove fluctuations (gaussian, or remove high order in the spectra decomposition)</a:t>
            </a:r>
            <a:endParaRPr sz="1600"/>
          </a:p>
          <a:p>
            <a:pPr marL="457200" lvl="0" indent="-330200" algn="l" rtl="0">
              <a:spcBef>
                <a:spcPts val="800"/>
              </a:spcBef>
              <a:spcAft>
                <a:spcPts val="0"/>
              </a:spcAft>
              <a:buSzPts val="1600"/>
              <a:buChar char="•"/>
            </a:pPr>
            <a:r>
              <a:rPr lang="fr" sz="1600"/>
              <a:t>Addition of spectrum error inside the </a:t>
            </a:r>
            <a:r>
              <a:rPr lang="fr" sz="1600" i="1"/>
              <a:t>Spectractor</a:t>
            </a:r>
            <a:r>
              <a:rPr lang="fr" sz="1600"/>
              <a:t> forward modeling</a:t>
            </a:r>
            <a:endParaRPr sz="1600"/>
          </a:p>
          <a:p>
            <a:pPr marL="457200" lvl="0" indent="-330200" algn="l" rtl="0">
              <a:spcBef>
                <a:spcPts val="800"/>
              </a:spcBef>
              <a:spcAft>
                <a:spcPts val="0"/>
              </a:spcAft>
              <a:buSzPts val="1600"/>
              <a:buChar char="•"/>
            </a:pPr>
            <a:r>
              <a:rPr lang="fr" sz="1600"/>
              <a:t>Proper GAIA implementation inside </a:t>
            </a:r>
            <a:r>
              <a:rPr lang="fr" sz="1600" i="1"/>
              <a:t>Spectractor</a:t>
            </a:r>
            <a:r>
              <a:rPr lang="fr" sz="1600"/>
              <a:t> (Astroquery, storing the selected source catalog)</a:t>
            </a:r>
            <a:endParaRPr sz="16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6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Annexe: with magnitudes</a:t>
            </a:r>
            <a:endParaRPr/>
          </a:p>
        </p:txBody>
      </p:sp>
      <p:pic>
        <p:nvPicPr>
          <p:cNvPr id="529" name="Google Shape;529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2575" y="978950"/>
            <a:ext cx="5126775" cy="410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6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Annexe: other fitted parameters</a:t>
            </a:r>
            <a:endParaRPr/>
          </a:p>
        </p:txBody>
      </p:sp>
      <p:pic>
        <p:nvPicPr>
          <p:cNvPr id="535" name="Google Shape;535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0000" y="1080000"/>
            <a:ext cx="6368292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6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Annexe: other fitted parameters</a:t>
            </a:r>
            <a:endParaRPr/>
          </a:p>
        </p:txBody>
      </p:sp>
      <p:pic>
        <p:nvPicPr>
          <p:cNvPr id="541" name="Google Shape;541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0000" y="1080000"/>
            <a:ext cx="6368292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6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Annexe: other fitted parameters</a:t>
            </a:r>
            <a:endParaRPr/>
          </a:p>
        </p:txBody>
      </p:sp>
      <p:pic>
        <p:nvPicPr>
          <p:cNvPr id="547" name="Google Shape;547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0000" y="1080000"/>
            <a:ext cx="6368292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100" y="921925"/>
            <a:ext cx="7640900" cy="4087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1087" y="158750"/>
            <a:ext cx="6638925" cy="101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6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Annexe: other fitted parameters</a:t>
            </a:r>
            <a:endParaRPr/>
          </a:p>
        </p:txBody>
      </p:sp>
      <p:pic>
        <p:nvPicPr>
          <p:cNvPr id="553" name="Google Shape;553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0000" y="1080000"/>
            <a:ext cx="6368292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6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Annexe: other fitted parameters</a:t>
            </a:r>
            <a:endParaRPr/>
          </a:p>
        </p:txBody>
      </p:sp>
      <p:pic>
        <p:nvPicPr>
          <p:cNvPr id="559" name="Google Shape;559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0000" y="1080000"/>
            <a:ext cx="6368292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6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Annexe: other fitted parameters</a:t>
            </a:r>
            <a:endParaRPr/>
          </a:p>
        </p:txBody>
      </p:sp>
      <p:pic>
        <p:nvPicPr>
          <p:cNvPr id="565" name="Google Shape;565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0000" y="1080000"/>
            <a:ext cx="6368292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7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Annexe: other fitted parameters</a:t>
            </a:r>
            <a:endParaRPr/>
          </a:p>
        </p:txBody>
      </p:sp>
      <p:pic>
        <p:nvPicPr>
          <p:cNvPr id="571" name="Google Shape;571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0000" y="1080000"/>
            <a:ext cx="6368292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7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Annexe: other fitted parameters</a:t>
            </a:r>
            <a:endParaRPr/>
          </a:p>
        </p:txBody>
      </p:sp>
      <p:pic>
        <p:nvPicPr>
          <p:cNvPr id="577" name="Google Shape;577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0000" y="1080000"/>
            <a:ext cx="6368292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7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Annexe: Gaia number of stars</a:t>
            </a:r>
            <a:endParaRPr/>
          </a:p>
        </p:txBody>
      </p:sp>
      <p:pic>
        <p:nvPicPr>
          <p:cNvPr id="583" name="Google Shape;583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8525" y="1071450"/>
            <a:ext cx="5244606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Google Shape;588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5147" y="0"/>
            <a:ext cx="693370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7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5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Calibration with AuxTel: Discussion / tentative planning</a:t>
            </a:r>
            <a:r>
              <a:rPr lang="fr" sz="1100"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594" name="Google Shape;594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4550" y="1283377"/>
            <a:ext cx="7000201" cy="3539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57142"/>
              <a:buFont typeface="Calibri"/>
              <a:buNone/>
            </a:pPr>
            <a:r>
              <a:rPr lang="fr" b="1">
                <a:solidFill>
                  <a:srgbClr val="FF0000"/>
                </a:solidFill>
              </a:rPr>
              <a:t>Science case for the best photometry:</a:t>
            </a:r>
            <a:endParaRPr b="1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57142"/>
              <a:buFont typeface="Calibri"/>
              <a:buNone/>
            </a:pPr>
            <a:r>
              <a:rPr lang="fr" b="1">
                <a:solidFill>
                  <a:srgbClr val="FF0000"/>
                </a:solidFill>
              </a:rPr>
              <a:t>strong lensing time-delay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175" name="Google Shape;175;p32"/>
          <p:cNvSpPr txBox="1"/>
          <p:nvPr/>
        </p:nvSpPr>
        <p:spPr>
          <a:xfrm>
            <a:off x="201168" y="1201904"/>
            <a:ext cx="29808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time delays of HE0435−1223: H</a:t>
            </a:r>
            <a:r>
              <a:rPr lang="fr" sz="1800" b="1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lang="f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3.8% precision from strong lensing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6" name="Google Shape;176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82112" y="1119686"/>
            <a:ext cx="4471418" cy="2085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57856" y="3262028"/>
            <a:ext cx="4782311" cy="173691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32"/>
          <p:cNvSpPr txBox="1"/>
          <p:nvPr/>
        </p:nvSpPr>
        <p:spPr>
          <a:xfrm>
            <a:off x="310896" y="3687318"/>
            <a:ext cx="22371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Estimate H</a:t>
            </a:r>
            <a:r>
              <a:rPr lang="fr" sz="1800" b="1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lang="f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the measured delays and lens model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>
                <a:solidFill>
                  <a:srgbClr val="FF0000"/>
                </a:solidFill>
              </a:rPr>
              <a:t>AuxTel, the LSST hygrometer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AuxTel</a:t>
            </a:r>
            <a:endParaRPr/>
          </a:p>
        </p:txBody>
      </p:sp>
      <p:sp>
        <p:nvSpPr>
          <p:cNvPr id="189" name="Google Shape;189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7</a:t>
            </a:fld>
            <a:endParaRPr/>
          </a:p>
        </p:txBody>
      </p:sp>
      <p:sp>
        <p:nvSpPr>
          <p:cNvPr id="190" name="Google Shape;190;p34"/>
          <p:cNvSpPr txBox="1">
            <a:spLocks noGrp="1"/>
          </p:cNvSpPr>
          <p:nvPr>
            <p:ph type="body" idx="1"/>
          </p:nvPr>
        </p:nvSpPr>
        <p:spPr>
          <a:xfrm>
            <a:off x="211425" y="1102525"/>
            <a:ext cx="8620800" cy="359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Rubin Auxiliary Telescope (AuxTel) primary objective is to characterize and monitor the local atmospheric transmission in parallel with the main Simonyi telescope:</a:t>
            </a:r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11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-"/>
            </a:pPr>
            <a:r>
              <a:rPr lang="fr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1.2 m telescope on the next hill, equipped with a slitless spectrograph (LATISS)</a:t>
            </a:r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-"/>
            </a:pPr>
            <a:r>
              <a:rPr lang="fr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operation since 01/2020 as a pathfinder to test LSST systems and start characterising the atmosphere</a:t>
            </a:r>
            <a:r>
              <a:rPr lang="fr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1" name="Google Shape;19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8125" y="2487288"/>
            <a:ext cx="7162800" cy="233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Atmospheric transmission description</a:t>
            </a:r>
            <a:endParaRPr/>
          </a:p>
        </p:txBody>
      </p:sp>
      <p:sp>
        <p:nvSpPr>
          <p:cNvPr id="197" name="Google Shape;197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8</a:t>
            </a:fld>
            <a:endParaRPr/>
          </a:p>
        </p:txBody>
      </p:sp>
      <p:sp>
        <p:nvSpPr>
          <p:cNvPr id="198" name="Google Shape;198;p35"/>
          <p:cNvSpPr txBox="1">
            <a:spLocks noGrp="1"/>
          </p:cNvSpPr>
          <p:nvPr>
            <p:ph type="body" idx="1"/>
          </p:nvPr>
        </p:nvSpPr>
        <p:spPr>
          <a:xfrm>
            <a:off x="211425" y="1102525"/>
            <a:ext cx="3082800" cy="359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Atmospheric transmission can be decomposed in four components:</a:t>
            </a:r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11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-"/>
            </a:pPr>
            <a:r>
              <a:rPr lang="fr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Rayleigh scattering in λ</a:t>
            </a:r>
            <a:r>
              <a:rPr lang="fr" sz="1300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-4</a:t>
            </a:r>
            <a:r>
              <a:rPr lang="fr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proportional to on-site pressure</a:t>
            </a:r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-"/>
            </a:pPr>
            <a:r>
              <a:rPr lang="fr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Ozone absorption band at ~600nm is quite stable (satellite observation)</a:t>
            </a:r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-"/>
            </a:pPr>
            <a:r>
              <a:rPr lang="fr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Aerosols (&lt;450nm) vary with human and natural activities</a:t>
            </a:r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-"/>
            </a:pPr>
            <a:r>
              <a:rPr lang="fr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Water (non-linear absorption bands) varies daily and seasonally</a:t>
            </a:r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9" name="Google Shape;19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7600" y="1102525"/>
            <a:ext cx="54864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5"/>
          <p:cNvSpPr/>
          <p:nvPr/>
        </p:nvSpPr>
        <p:spPr>
          <a:xfrm>
            <a:off x="5261275" y="1248225"/>
            <a:ext cx="597300" cy="2877900"/>
          </a:xfrm>
          <a:prstGeom prst="rect">
            <a:avLst/>
          </a:prstGeom>
          <a:solidFill>
            <a:srgbClr val="058B8C">
              <a:alpha val="1863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01" name="Google Shape;201;p35"/>
          <p:cNvSpPr txBox="1"/>
          <p:nvPr/>
        </p:nvSpPr>
        <p:spPr>
          <a:xfrm>
            <a:off x="5285575" y="3419275"/>
            <a:ext cx="5487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ozone</a:t>
            </a:r>
            <a:endParaRPr sz="1100">
              <a:solidFill>
                <a:srgbClr val="31333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02" name="Google Shape;202;p35"/>
          <p:cNvSpPr/>
          <p:nvPr/>
        </p:nvSpPr>
        <p:spPr>
          <a:xfrm>
            <a:off x="4273350" y="1248225"/>
            <a:ext cx="667500" cy="2877900"/>
          </a:xfrm>
          <a:prstGeom prst="rect">
            <a:avLst/>
          </a:prstGeom>
          <a:solidFill>
            <a:srgbClr val="05628C">
              <a:alpha val="1863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03" name="Google Shape;203;p35"/>
          <p:cNvSpPr txBox="1"/>
          <p:nvPr/>
        </p:nvSpPr>
        <p:spPr>
          <a:xfrm>
            <a:off x="4273350" y="3419275"/>
            <a:ext cx="8496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aerosols</a:t>
            </a:r>
            <a:endParaRPr sz="1100">
              <a:solidFill>
                <a:srgbClr val="31333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04" name="Google Shape;204;p35"/>
          <p:cNvSpPr txBox="1"/>
          <p:nvPr/>
        </p:nvSpPr>
        <p:spPr>
          <a:xfrm>
            <a:off x="6258325" y="3510600"/>
            <a:ext cx="3579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</a:t>
            </a:r>
            <a:r>
              <a:rPr lang="fr" sz="1100" baseline="-250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</a:t>
            </a:r>
            <a:endParaRPr sz="1100" baseline="-25000">
              <a:solidFill>
                <a:srgbClr val="31333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05" name="Google Shape;205;p35"/>
          <p:cNvSpPr txBox="1"/>
          <p:nvPr/>
        </p:nvSpPr>
        <p:spPr>
          <a:xfrm>
            <a:off x="5858575" y="2162225"/>
            <a:ext cx="3579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</a:t>
            </a:r>
            <a:r>
              <a:rPr lang="fr" sz="1100" baseline="-250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</a:t>
            </a:r>
            <a:endParaRPr sz="1100" baseline="-25000">
              <a:solidFill>
                <a:srgbClr val="31333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06" name="Google Shape;206;p35"/>
          <p:cNvSpPr txBox="1"/>
          <p:nvPr/>
        </p:nvSpPr>
        <p:spPr>
          <a:xfrm>
            <a:off x="6018275" y="1287375"/>
            <a:ext cx="4233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FF525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</a:t>
            </a:r>
            <a:r>
              <a:rPr lang="fr" sz="1100" baseline="-25000">
                <a:solidFill>
                  <a:srgbClr val="FF525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</a:t>
            </a:r>
            <a:r>
              <a:rPr lang="fr" sz="1100">
                <a:solidFill>
                  <a:srgbClr val="FF525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</a:t>
            </a:r>
            <a:endParaRPr sz="1100">
              <a:solidFill>
                <a:srgbClr val="FF525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07" name="Google Shape;207;p35"/>
          <p:cNvSpPr txBox="1"/>
          <p:nvPr/>
        </p:nvSpPr>
        <p:spPr>
          <a:xfrm>
            <a:off x="6513100" y="1214525"/>
            <a:ext cx="4233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FF525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</a:t>
            </a:r>
            <a:r>
              <a:rPr lang="fr" sz="1100" baseline="-25000">
                <a:solidFill>
                  <a:srgbClr val="FF525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</a:t>
            </a:r>
            <a:r>
              <a:rPr lang="fr" sz="1100">
                <a:solidFill>
                  <a:srgbClr val="FF525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</a:t>
            </a:r>
            <a:endParaRPr sz="1100">
              <a:solidFill>
                <a:srgbClr val="FF525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08" name="Google Shape;208;p35"/>
          <p:cNvSpPr txBox="1"/>
          <p:nvPr/>
        </p:nvSpPr>
        <p:spPr>
          <a:xfrm>
            <a:off x="7108125" y="1185375"/>
            <a:ext cx="4233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FF525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</a:t>
            </a:r>
            <a:r>
              <a:rPr lang="fr" sz="1100" baseline="-25000">
                <a:solidFill>
                  <a:srgbClr val="FF525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</a:t>
            </a:r>
            <a:r>
              <a:rPr lang="fr" sz="1100">
                <a:solidFill>
                  <a:srgbClr val="FF525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</a:t>
            </a:r>
            <a:endParaRPr sz="1100">
              <a:solidFill>
                <a:srgbClr val="FF525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09" name="Google Shape;209;p35"/>
          <p:cNvSpPr txBox="1"/>
          <p:nvPr/>
        </p:nvSpPr>
        <p:spPr>
          <a:xfrm rot="-5400000">
            <a:off x="7389625" y="2607975"/>
            <a:ext cx="2741400" cy="29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Precipitable Water Vapor (PWV) [mm]</a:t>
            </a:r>
            <a:endParaRPr sz="1300">
              <a:solidFill>
                <a:srgbClr val="31333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AuxTel spectrographs</a:t>
            </a:r>
            <a:endParaRPr/>
          </a:p>
        </p:txBody>
      </p:sp>
      <p:sp>
        <p:nvSpPr>
          <p:cNvPr id="215" name="Google Shape;215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9</a:t>
            </a:fld>
            <a:endParaRPr/>
          </a:p>
        </p:txBody>
      </p:sp>
      <p:pic>
        <p:nvPicPr>
          <p:cNvPr id="216" name="Google Shape;216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7100" y="1491547"/>
            <a:ext cx="3678429" cy="321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4200" y="1491550"/>
            <a:ext cx="3574011" cy="3210725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36"/>
          <p:cNvSpPr txBox="1"/>
          <p:nvPr/>
        </p:nvSpPr>
        <p:spPr>
          <a:xfrm>
            <a:off x="773450" y="991500"/>
            <a:ext cx="3804600" cy="3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Holographic disperser and mask</a:t>
            </a:r>
            <a:endParaRPr sz="1800">
              <a:solidFill>
                <a:srgbClr val="31333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19" name="Google Shape;219;p36"/>
          <p:cNvSpPr txBox="1"/>
          <p:nvPr/>
        </p:nvSpPr>
        <p:spPr>
          <a:xfrm>
            <a:off x="5049375" y="991500"/>
            <a:ext cx="3804600" cy="3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Blazed grating + quad-notch filter</a:t>
            </a:r>
            <a:endParaRPr sz="1800">
              <a:solidFill>
                <a:srgbClr val="31333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20" name="Google Shape;220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92524" y="-1"/>
            <a:ext cx="1451475" cy="10855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21" name="Google Shape;221;p36"/>
          <p:cNvSpPr txBox="1"/>
          <p:nvPr/>
        </p:nvSpPr>
        <p:spPr>
          <a:xfrm>
            <a:off x="6818300" y="2202600"/>
            <a:ext cx="1530000" cy="3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Aperture photometry in 4 “blue” rectangles</a:t>
            </a:r>
            <a:endParaRPr sz="1100">
              <a:solidFill>
                <a:srgbClr val="31333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22" name="Google Shape;222;p36"/>
          <p:cNvSpPr txBox="1"/>
          <p:nvPr/>
        </p:nvSpPr>
        <p:spPr>
          <a:xfrm>
            <a:off x="2157125" y="2602750"/>
            <a:ext cx="1451400" cy="3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Spectrum extraction by forward modelling</a:t>
            </a:r>
            <a:endParaRPr sz="11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1768</Words>
  <Application>Microsoft Macintosh PowerPoint</Application>
  <PresentationFormat>Affichage à l'écran (16:9)</PresentationFormat>
  <Paragraphs>296</Paragraphs>
  <Slides>47</Slides>
  <Notes>47</Notes>
  <HiddenSlides>7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47</vt:i4>
      </vt:variant>
    </vt:vector>
  </HeadingPairs>
  <TitlesOfParts>
    <vt:vector size="54" baseType="lpstr">
      <vt:lpstr>Calibri</vt:lpstr>
      <vt:lpstr>Source Sans Pro</vt:lpstr>
      <vt:lpstr>Courier New</vt:lpstr>
      <vt:lpstr>Arial</vt:lpstr>
      <vt:lpstr>Noto Sans Symbols</vt:lpstr>
      <vt:lpstr>Simple Light</vt:lpstr>
      <vt:lpstr>Thème Office</vt:lpstr>
      <vt:lpstr>Calibration with AuxTel: measure atmospheric transmission</vt:lpstr>
      <vt:lpstr>Context: the AuxTel spectrograph mission measure the atmospheric transmission as a function of λ to derive the expected fluxes for each object under standard atmospheric conditions</vt:lpstr>
      <vt:lpstr>Présentation PowerPoint</vt:lpstr>
      <vt:lpstr>Présentation PowerPoint</vt:lpstr>
      <vt:lpstr>Science case for the best photometry: strong lensing time-delay</vt:lpstr>
      <vt:lpstr>AuxTel, the LSST hygrometer</vt:lpstr>
      <vt:lpstr>AuxTel</vt:lpstr>
      <vt:lpstr>Atmospheric transmission description</vt:lpstr>
      <vt:lpstr>AuxTel spectrographs</vt:lpstr>
      <vt:lpstr>AuxTel spectra</vt:lpstr>
      <vt:lpstr>Seven months of South polar star observation</vt:lpstr>
      <vt:lpstr>Hygrometry</vt:lpstr>
      <vt:lpstr>Photometric repeatability on differential color measurements in Auxtel </vt:lpstr>
      <vt:lpstr>Photometric repeatability on Light curves context</vt:lpstr>
      <vt:lpstr>The zero-Point calibration problem</vt:lpstr>
      <vt:lpstr>Focus on One Light Curve at a time</vt:lpstr>
      <vt:lpstr>Example of selected one isolated bright star with DM object with a light-curve</vt:lpstr>
      <vt:lpstr>Relative flux ratio in the same band</vt:lpstr>
      <vt:lpstr>Differential light curves in G,R with PSF Magnitude</vt:lpstr>
      <vt:lpstr>Differential light curves in G,Y with PSF Magnitude</vt:lpstr>
      <vt:lpstr>Differential light curves in R,Y with PSF Magnitude</vt:lpstr>
      <vt:lpstr>Differential light curves in Z,Y with PSF Magnitude</vt:lpstr>
      <vt:lpstr>Problems encountered in photometry of isolated stars:   Blending</vt:lpstr>
      <vt:lpstr>Problems encountered in photometry of isolated stars: Big star footprint</vt:lpstr>
      <vt:lpstr>Problems encountered in photometry of isolated stars: Bad PSF</vt:lpstr>
      <vt:lpstr>Problems encountered in photometry of isolated stars: Bad PSF</vt:lpstr>
      <vt:lpstr>Isolated Bright stars for calibration : Star1-Star2 colors</vt:lpstr>
      <vt:lpstr>New AuxTel standards with Gaia</vt:lpstr>
      <vt:lpstr>Scientific goals (SNe Ia) </vt:lpstr>
      <vt:lpstr>Gaia DR3 catalog</vt:lpstr>
      <vt:lpstr>Gaia DR3 spectrum</vt:lpstr>
      <vt:lpstr>Spectractor with Gaia spectrum</vt:lpstr>
      <vt:lpstr>Spectractor with Gaia spectrum </vt:lpstr>
      <vt:lpstr>PWV measurement results </vt:lpstr>
      <vt:lpstr>What’s next ?</vt:lpstr>
      <vt:lpstr>Annexe: with magnitudes</vt:lpstr>
      <vt:lpstr>Annexe: other fitted parameters</vt:lpstr>
      <vt:lpstr>Annexe: other fitted parameters</vt:lpstr>
      <vt:lpstr>Annexe: other fitted parameters</vt:lpstr>
      <vt:lpstr>Annexe: other fitted parameters</vt:lpstr>
      <vt:lpstr>Annexe: other fitted parameters</vt:lpstr>
      <vt:lpstr>Annexe: other fitted parameters</vt:lpstr>
      <vt:lpstr>Annexe: other fitted parameters</vt:lpstr>
      <vt:lpstr>Annexe: other fitted parameters</vt:lpstr>
      <vt:lpstr>Annexe: Gaia number of stars</vt:lpstr>
      <vt:lpstr>Présentation PowerPoint</vt:lpstr>
      <vt:lpstr>Calibration with AuxTel: Discussion / tentative planning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Calibration with AuxTel: measure atmospheric transmission</dc:title>
  <cp:lastModifiedBy>Microsoft Office User</cp:lastModifiedBy>
  <cp:revision>1</cp:revision>
  <dcterms:modified xsi:type="dcterms:W3CDTF">2024-06-12T09:54:54Z</dcterms:modified>
</cp:coreProperties>
</file>