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embeddedFontLst>
    <p:embeddedFont>
      <p:font typeface="Lato"/>
      <p:regular r:id="rId41"/>
      <p:bold r:id="rId42"/>
      <p:italic r:id="rId43"/>
      <p:boldItalic r:id="rId44"/>
    </p:embeddedFont>
    <p:embeddedFont>
      <p:font typeface="Helvetica Neue Light"/>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Lato-bold.fntdata"/><Relationship Id="rId41" Type="http://schemas.openxmlformats.org/officeDocument/2006/relationships/font" Target="fonts/Lato-regular.fntdata"/><Relationship Id="rId22" Type="http://schemas.openxmlformats.org/officeDocument/2006/relationships/slide" Target="slides/slide17.xml"/><Relationship Id="rId44" Type="http://schemas.openxmlformats.org/officeDocument/2006/relationships/font" Target="fonts/Lato-boldItalic.fntdata"/><Relationship Id="rId21" Type="http://schemas.openxmlformats.org/officeDocument/2006/relationships/slide" Target="slides/slide16.xml"/><Relationship Id="rId43" Type="http://schemas.openxmlformats.org/officeDocument/2006/relationships/font" Target="fonts/Lato-italic.fntdata"/><Relationship Id="rId24" Type="http://schemas.openxmlformats.org/officeDocument/2006/relationships/slide" Target="slides/slide19.xml"/><Relationship Id="rId46" Type="http://schemas.openxmlformats.org/officeDocument/2006/relationships/font" Target="fonts/HelveticaNeueLight-bold.fntdata"/><Relationship Id="rId23" Type="http://schemas.openxmlformats.org/officeDocument/2006/relationships/slide" Target="slides/slide18.xml"/><Relationship Id="rId45" Type="http://schemas.openxmlformats.org/officeDocument/2006/relationships/font" Target="fonts/HelveticaNeueLigh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schemas.openxmlformats.org/officeDocument/2006/relationships/font" Target="fonts/HelveticaNeueLight-boldItalic.fntdata"/><Relationship Id="rId25" Type="http://schemas.openxmlformats.org/officeDocument/2006/relationships/slide" Target="slides/slide20.xml"/><Relationship Id="rId47" Type="http://schemas.openxmlformats.org/officeDocument/2006/relationships/font" Target="fonts/HelveticaNeueLight-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56fb75b494_0_19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56fb75b494_0_19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56fb75b494_0_2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56fb75b494_0_2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56fb75b494_0_2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56fb75b494_0_2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56fb75b494_0_24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56fb75b494_0_2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56fb75b494_0_2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56fb75b494_0_2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56fb75b494_0_2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56fb75b494_0_2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56fb75b494_0_2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56fb75b494_0_2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56fb75b494_0_2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56fb75b494_0_2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56fb75b494_0_2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56fb75b494_0_2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56fb75b494_0_25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56fb75b494_0_2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56fb75b494_0_2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256fb75b494_0_2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56e4f08556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56e4f0855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56fb75b494_0_25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256fb75b494_0_2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56fb75b494_0_2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56fb75b494_0_2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56fb75b494_0_26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56fb75b494_0_2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56fb75b494_0_2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256fb75b494_0_2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a:solidFill>
                  <a:schemeClr val="dk1"/>
                </a:solidFill>
              </a:rPr>
              <a:t>Messages:</a:t>
            </a:r>
            <a:br>
              <a:rPr lang="it">
                <a:solidFill>
                  <a:schemeClr val="dk1"/>
                </a:solidFill>
              </a:rPr>
            </a:br>
            <a:br>
              <a:rPr lang="it">
                <a:solidFill>
                  <a:schemeClr val="dk1"/>
                </a:solidFill>
              </a:rPr>
            </a:br>
            <a:r>
              <a:rPr lang="it">
                <a:solidFill>
                  <a:schemeClr val="dk1"/>
                </a:solidFill>
              </a:rPr>
              <a:t>* Results, we constrained the NS Eos and my codes have contributed to many scientific results and are employed in many works.</a:t>
            </a:r>
            <a:endParaRPr>
              <a:solidFill>
                <a:schemeClr val="dk1"/>
              </a:solidFill>
            </a:endParaRPr>
          </a:p>
          <a:p>
            <a:pPr indent="0" lvl="0" marL="0" rtl="0" algn="l">
              <a:spcBef>
                <a:spcPts val="0"/>
              </a:spcBef>
              <a:spcAft>
                <a:spcPts val="0"/>
              </a:spcAft>
              <a:buClr>
                <a:schemeClr val="dk1"/>
              </a:buClr>
              <a:buSzPts val="1100"/>
              <a:buFont typeface="Arial"/>
              <a:buNone/>
            </a:pPr>
            <a:r>
              <a:rPr lang="it">
                <a:solidFill>
                  <a:schemeClr val="dk1"/>
                </a:solidFill>
              </a:rPr>
              <a:t>* The common thread here is DA.</a:t>
            </a:r>
            <a:endParaRPr>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56fb75b494_0_2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56fb75b494_0_2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56fb75b494_0_26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256fb75b494_0_26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a:solidFill>
                  <a:schemeClr val="dk1"/>
                </a:solidFill>
              </a:rPr>
              <a:t>Messages:</a:t>
            </a:r>
            <a:br>
              <a:rPr lang="it">
                <a:solidFill>
                  <a:schemeClr val="dk1"/>
                </a:solidFill>
              </a:rPr>
            </a:br>
            <a:br>
              <a:rPr lang="it">
                <a:solidFill>
                  <a:schemeClr val="dk1"/>
                </a:solidFill>
              </a:rPr>
            </a:br>
            <a:r>
              <a:rPr lang="it">
                <a:solidFill>
                  <a:schemeClr val="dk1"/>
                </a:solidFill>
              </a:rPr>
              <a:t>* Results, we constrained the NS Eos and my codes have contributed to many scientific results and are employed in many works.</a:t>
            </a:r>
            <a:endParaRPr>
              <a:solidFill>
                <a:schemeClr val="dk1"/>
              </a:solidFill>
            </a:endParaRPr>
          </a:p>
          <a:p>
            <a:pPr indent="0" lvl="0" marL="0" rtl="0" algn="l">
              <a:spcBef>
                <a:spcPts val="0"/>
              </a:spcBef>
              <a:spcAft>
                <a:spcPts val="0"/>
              </a:spcAft>
              <a:buClr>
                <a:schemeClr val="dk1"/>
              </a:buClr>
              <a:buSzPts val="1100"/>
              <a:buFont typeface="Arial"/>
              <a:buNone/>
            </a:pPr>
            <a:r>
              <a:rPr lang="it">
                <a:solidFill>
                  <a:schemeClr val="dk1"/>
                </a:solidFill>
              </a:rPr>
              <a:t>* The common thread here is DA.</a:t>
            </a:r>
            <a:endParaRPr>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56fb75b494_0_2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256fb75b494_0_2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a:solidFill>
                  <a:schemeClr val="dk1"/>
                </a:solidFill>
              </a:rPr>
              <a:t>Messages:</a:t>
            </a:r>
            <a:br>
              <a:rPr lang="it">
                <a:solidFill>
                  <a:schemeClr val="dk1"/>
                </a:solidFill>
              </a:rPr>
            </a:br>
            <a:br>
              <a:rPr lang="it">
                <a:solidFill>
                  <a:schemeClr val="dk1"/>
                </a:solidFill>
              </a:rPr>
            </a:br>
            <a:r>
              <a:rPr lang="it">
                <a:solidFill>
                  <a:schemeClr val="dk1"/>
                </a:solidFill>
              </a:rPr>
              <a:t>* Results, we constrained the NS Eos and my codes have contributed to many scientific results and are employed in many works.</a:t>
            </a:r>
            <a:endParaRPr>
              <a:solidFill>
                <a:schemeClr val="dk1"/>
              </a:solidFill>
            </a:endParaRPr>
          </a:p>
          <a:p>
            <a:pPr indent="0" lvl="0" marL="0" rtl="0" algn="l">
              <a:spcBef>
                <a:spcPts val="0"/>
              </a:spcBef>
              <a:spcAft>
                <a:spcPts val="0"/>
              </a:spcAft>
              <a:buClr>
                <a:schemeClr val="dk1"/>
              </a:buClr>
              <a:buSzPts val="1100"/>
              <a:buFont typeface="Arial"/>
              <a:buNone/>
            </a:pPr>
            <a:r>
              <a:rPr lang="it">
                <a:solidFill>
                  <a:schemeClr val="dk1"/>
                </a:solidFill>
              </a:rPr>
              <a:t>* The common thread here is DA.</a:t>
            </a:r>
            <a:endParaRPr>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e933ee8e9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2e933ee8e9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a:solidFill>
                  <a:schemeClr val="dk1"/>
                </a:solidFill>
              </a:rPr>
              <a:t>Messages:</a:t>
            </a:r>
            <a:br>
              <a:rPr lang="it">
                <a:solidFill>
                  <a:schemeClr val="dk1"/>
                </a:solidFill>
              </a:rPr>
            </a:br>
            <a:br>
              <a:rPr lang="it">
                <a:solidFill>
                  <a:schemeClr val="dk1"/>
                </a:solidFill>
              </a:rPr>
            </a:br>
            <a:r>
              <a:rPr lang="it">
                <a:solidFill>
                  <a:schemeClr val="dk1"/>
                </a:solidFill>
              </a:rPr>
              <a:t>* Results, we constrained the NS Eos and my codes have contributed to many scientific results and are employed in many works.</a:t>
            </a:r>
            <a:endParaRPr>
              <a:solidFill>
                <a:schemeClr val="dk1"/>
              </a:solidFill>
            </a:endParaRPr>
          </a:p>
          <a:p>
            <a:pPr indent="0" lvl="0" marL="0" rtl="0" algn="l">
              <a:spcBef>
                <a:spcPts val="0"/>
              </a:spcBef>
              <a:spcAft>
                <a:spcPts val="0"/>
              </a:spcAft>
              <a:buClr>
                <a:schemeClr val="dk1"/>
              </a:buClr>
              <a:buSzPts val="1100"/>
              <a:buFont typeface="Arial"/>
              <a:buNone/>
            </a:pPr>
            <a:r>
              <a:rPr lang="it">
                <a:solidFill>
                  <a:schemeClr val="dk1"/>
                </a:solidFill>
              </a:rPr>
              <a:t>* The common thread here is DA.</a:t>
            </a:r>
            <a:endParaRPr>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56fb75b494_0_27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256fb75b494_0_27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56fb75b494_0_2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256fb75b494_0_2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e933996299_0_3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g2e933996299_0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56fb75b494_0_27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256fb75b494_0_27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56fb75b494_0_2771:notes"/>
          <p:cNvSpPr txBox="1"/>
          <p:nvPr>
            <p:ph idx="1" type="body"/>
          </p:nvPr>
        </p:nvSpPr>
        <p:spPr>
          <a:xfrm>
            <a:off x="685802" y="4400555"/>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56fb75b494_0_2771:notes"/>
          <p:cNvSpPr/>
          <p:nvPr>
            <p:ph idx="2" type="sldImg"/>
          </p:nvPr>
        </p:nvSpPr>
        <p:spPr>
          <a:xfrm>
            <a:off x="465885" y="1143179"/>
            <a:ext cx="5927700" cy="3086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e933996299_0_112:notes"/>
          <p:cNvSpPr txBox="1"/>
          <p:nvPr>
            <p:ph idx="1" type="body"/>
          </p:nvPr>
        </p:nvSpPr>
        <p:spPr>
          <a:xfrm>
            <a:off x="685802" y="4400555"/>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2e933996299_0_112:notes"/>
          <p:cNvSpPr/>
          <p:nvPr>
            <p:ph idx="2" type="sldImg"/>
          </p:nvPr>
        </p:nvSpPr>
        <p:spPr>
          <a:xfrm>
            <a:off x="465885" y="1143179"/>
            <a:ext cx="5927700" cy="3086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56fb75b494_0_27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56fb75b494_0_27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56fb75b494_0_28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256fb75b494_0_28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5701b4ca68_0_1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25701b4ca68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56fb75b494_0_2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56fb75b494_0_2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56fb75b494_0_2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56fb75b494_0_2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56fb75b494_0_2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56fb75b494_0_2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56fb75b494_0_2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56fb75b494_0_2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56fb75b494_0_2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56fb75b494_0_2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56fb75b494_0_2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56fb75b494_0_2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3">
  <p:cSld name="TITLE_4">
    <p:spTree>
      <p:nvGrpSpPr>
        <p:cNvPr id="56" name="Shape 56"/>
        <p:cNvGrpSpPr/>
        <p:nvPr/>
      </p:nvGrpSpPr>
      <p:grpSpPr>
        <a:xfrm>
          <a:off x="0" y="0"/>
          <a:ext cx="0" cy="0"/>
          <a:chOff x="0" y="0"/>
          <a:chExt cx="0" cy="0"/>
        </a:xfrm>
      </p:grpSpPr>
      <p:sp>
        <p:nvSpPr>
          <p:cNvPr id="57" name="Google Shape;57;p14"/>
          <p:cNvSpPr txBox="1"/>
          <p:nvPr>
            <p:ph type="title"/>
          </p:nvPr>
        </p:nvSpPr>
        <p:spPr>
          <a:xfrm>
            <a:off x="892969" y="863947"/>
            <a:ext cx="7358100" cy="1741200"/>
          </a:xfrm>
          <a:prstGeom prst="rect">
            <a:avLst/>
          </a:prstGeom>
          <a:noFill/>
          <a:ln>
            <a:noFill/>
          </a:ln>
        </p:spPr>
        <p:txBody>
          <a:bodyPr anchorCtr="0" anchor="b" bIns="32750" lIns="32750" spcFirstLastPara="1" rIns="32750" wrap="square" tIns="32750">
            <a:normAutofit/>
          </a:bodyPr>
          <a:lstStyle>
            <a:lvl1pPr lvl="0" rtl="0" algn="ctr">
              <a:lnSpc>
                <a:spcPct val="100000"/>
              </a:lnSpc>
              <a:spcBef>
                <a:spcPts val="0"/>
              </a:spcBef>
              <a:spcAft>
                <a:spcPts val="0"/>
              </a:spcAft>
              <a:buClr>
                <a:srgbClr val="000000"/>
              </a:buClr>
              <a:buSzPts val="1200"/>
              <a:buNone/>
              <a:defRPr/>
            </a:lvl1pPr>
            <a:lvl2pPr lvl="1" rtl="0" algn="ctr">
              <a:lnSpc>
                <a:spcPct val="100000"/>
              </a:lnSpc>
              <a:spcBef>
                <a:spcPts val="0"/>
              </a:spcBef>
              <a:spcAft>
                <a:spcPts val="0"/>
              </a:spcAft>
              <a:buClr>
                <a:srgbClr val="000000"/>
              </a:buClr>
              <a:buSzPts val="1200"/>
              <a:buNone/>
              <a:defRPr/>
            </a:lvl2pPr>
            <a:lvl3pPr lvl="2" rtl="0" algn="ctr">
              <a:lnSpc>
                <a:spcPct val="100000"/>
              </a:lnSpc>
              <a:spcBef>
                <a:spcPts val="0"/>
              </a:spcBef>
              <a:spcAft>
                <a:spcPts val="0"/>
              </a:spcAft>
              <a:buClr>
                <a:srgbClr val="000000"/>
              </a:buClr>
              <a:buSzPts val="1200"/>
              <a:buNone/>
              <a:defRPr/>
            </a:lvl3pPr>
            <a:lvl4pPr lvl="3" rtl="0" algn="ctr">
              <a:lnSpc>
                <a:spcPct val="100000"/>
              </a:lnSpc>
              <a:spcBef>
                <a:spcPts val="0"/>
              </a:spcBef>
              <a:spcAft>
                <a:spcPts val="0"/>
              </a:spcAft>
              <a:buClr>
                <a:srgbClr val="000000"/>
              </a:buClr>
              <a:buSzPts val="1200"/>
              <a:buNone/>
              <a:defRPr/>
            </a:lvl4pPr>
            <a:lvl5pPr lvl="4" rtl="0" algn="ctr">
              <a:lnSpc>
                <a:spcPct val="100000"/>
              </a:lnSpc>
              <a:spcBef>
                <a:spcPts val="0"/>
              </a:spcBef>
              <a:spcAft>
                <a:spcPts val="0"/>
              </a:spcAft>
              <a:buClr>
                <a:srgbClr val="000000"/>
              </a:buClr>
              <a:buSzPts val="1200"/>
              <a:buNone/>
              <a:defRPr/>
            </a:lvl5pPr>
            <a:lvl6pPr lvl="5" rtl="0" algn="ctr">
              <a:lnSpc>
                <a:spcPct val="100000"/>
              </a:lnSpc>
              <a:spcBef>
                <a:spcPts val="0"/>
              </a:spcBef>
              <a:spcAft>
                <a:spcPts val="0"/>
              </a:spcAft>
              <a:buClr>
                <a:srgbClr val="000000"/>
              </a:buClr>
              <a:buSzPts val="1200"/>
              <a:buNone/>
              <a:defRPr/>
            </a:lvl6pPr>
            <a:lvl7pPr lvl="6" rtl="0" algn="ctr">
              <a:lnSpc>
                <a:spcPct val="100000"/>
              </a:lnSpc>
              <a:spcBef>
                <a:spcPts val="0"/>
              </a:spcBef>
              <a:spcAft>
                <a:spcPts val="0"/>
              </a:spcAft>
              <a:buClr>
                <a:srgbClr val="000000"/>
              </a:buClr>
              <a:buSzPts val="1200"/>
              <a:buNone/>
              <a:defRPr/>
            </a:lvl7pPr>
            <a:lvl8pPr lvl="7" rtl="0" algn="ctr">
              <a:lnSpc>
                <a:spcPct val="100000"/>
              </a:lnSpc>
              <a:spcBef>
                <a:spcPts val="0"/>
              </a:spcBef>
              <a:spcAft>
                <a:spcPts val="0"/>
              </a:spcAft>
              <a:buClr>
                <a:srgbClr val="000000"/>
              </a:buClr>
              <a:buSzPts val="1200"/>
              <a:buNone/>
              <a:defRPr/>
            </a:lvl8pPr>
            <a:lvl9pPr lvl="8" rtl="0" algn="ctr">
              <a:lnSpc>
                <a:spcPct val="100000"/>
              </a:lnSpc>
              <a:spcBef>
                <a:spcPts val="0"/>
              </a:spcBef>
              <a:spcAft>
                <a:spcPts val="0"/>
              </a:spcAft>
              <a:buClr>
                <a:srgbClr val="000000"/>
              </a:buClr>
              <a:buSzPts val="1200"/>
              <a:buNone/>
              <a:defRPr/>
            </a:lvl9pPr>
          </a:lstStyle>
          <a:p/>
        </p:txBody>
      </p:sp>
      <p:sp>
        <p:nvSpPr>
          <p:cNvPr id="58" name="Google Shape;58;p14"/>
          <p:cNvSpPr txBox="1"/>
          <p:nvPr>
            <p:ph idx="1" type="body"/>
          </p:nvPr>
        </p:nvSpPr>
        <p:spPr>
          <a:xfrm>
            <a:off x="892969" y="2658814"/>
            <a:ext cx="7358100" cy="596100"/>
          </a:xfrm>
          <a:prstGeom prst="rect">
            <a:avLst/>
          </a:prstGeom>
          <a:noFill/>
          <a:ln>
            <a:noFill/>
          </a:ln>
        </p:spPr>
        <p:txBody>
          <a:bodyPr anchorCtr="0" anchor="t" bIns="32750" lIns="32750" spcFirstLastPara="1" rIns="32750" wrap="square" tIns="32750">
            <a:normAutofit/>
          </a:bodyPr>
          <a:lstStyle>
            <a:lvl1pPr indent="-228600" lvl="0" marL="457200" rtl="0" algn="ctr">
              <a:lnSpc>
                <a:spcPct val="100000"/>
              </a:lnSpc>
              <a:spcBef>
                <a:spcPts val="0"/>
              </a:spcBef>
              <a:spcAft>
                <a:spcPts val="0"/>
              </a:spcAft>
              <a:buClr>
                <a:srgbClr val="000000"/>
              </a:buClr>
              <a:buSzPts val="2400"/>
              <a:buFont typeface="Helvetica Neue"/>
              <a:buNone/>
              <a:defRPr sz="2400"/>
            </a:lvl1pPr>
            <a:lvl2pPr indent="-228600" lvl="1" marL="914400" rtl="0" algn="ctr">
              <a:lnSpc>
                <a:spcPct val="100000"/>
              </a:lnSpc>
              <a:spcBef>
                <a:spcPts val="0"/>
              </a:spcBef>
              <a:spcAft>
                <a:spcPts val="0"/>
              </a:spcAft>
              <a:buClr>
                <a:srgbClr val="000000"/>
              </a:buClr>
              <a:buSzPts val="2400"/>
              <a:buFont typeface="Helvetica Neue"/>
              <a:buNone/>
              <a:defRPr sz="2400"/>
            </a:lvl2pPr>
            <a:lvl3pPr indent="-228600" lvl="2" marL="1371600" rtl="0" algn="ctr">
              <a:lnSpc>
                <a:spcPct val="100000"/>
              </a:lnSpc>
              <a:spcBef>
                <a:spcPts val="0"/>
              </a:spcBef>
              <a:spcAft>
                <a:spcPts val="0"/>
              </a:spcAft>
              <a:buClr>
                <a:srgbClr val="000000"/>
              </a:buClr>
              <a:buSzPts val="2400"/>
              <a:buFont typeface="Helvetica Neue"/>
              <a:buNone/>
              <a:defRPr sz="2400"/>
            </a:lvl3pPr>
            <a:lvl4pPr indent="-228600" lvl="3" marL="1828800" rtl="0" algn="ctr">
              <a:lnSpc>
                <a:spcPct val="100000"/>
              </a:lnSpc>
              <a:spcBef>
                <a:spcPts val="0"/>
              </a:spcBef>
              <a:spcAft>
                <a:spcPts val="0"/>
              </a:spcAft>
              <a:buClr>
                <a:srgbClr val="000000"/>
              </a:buClr>
              <a:buSzPts val="2400"/>
              <a:buFont typeface="Helvetica Neue"/>
              <a:buNone/>
              <a:defRPr sz="2400"/>
            </a:lvl4pPr>
            <a:lvl5pPr indent="-228600" lvl="4" marL="2286000" rtl="0" algn="ctr">
              <a:lnSpc>
                <a:spcPct val="100000"/>
              </a:lnSpc>
              <a:spcBef>
                <a:spcPts val="0"/>
              </a:spcBef>
              <a:spcAft>
                <a:spcPts val="0"/>
              </a:spcAft>
              <a:buClr>
                <a:srgbClr val="000000"/>
              </a:buClr>
              <a:buSzPts val="2400"/>
              <a:buFont typeface="Helvetica Neue"/>
              <a:buNone/>
              <a:defRPr sz="2400"/>
            </a:lvl5pPr>
            <a:lvl6pPr indent="-336550" lvl="5" marL="2743200" rtl="0" algn="l">
              <a:lnSpc>
                <a:spcPct val="100000"/>
              </a:lnSpc>
              <a:spcBef>
                <a:spcPts val="2700"/>
              </a:spcBef>
              <a:spcAft>
                <a:spcPts val="0"/>
              </a:spcAft>
              <a:buClr>
                <a:srgbClr val="000000"/>
              </a:buClr>
              <a:buSzPts val="1700"/>
              <a:buChar char="■"/>
              <a:defRPr/>
            </a:lvl6pPr>
            <a:lvl7pPr indent="-336550" lvl="6" marL="3200400" rtl="0" algn="l">
              <a:lnSpc>
                <a:spcPct val="100000"/>
              </a:lnSpc>
              <a:spcBef>
                <a:spcPts val="2700"/>
              </a:spcBef>
              <a:spcAft>
                <a:spcPts val="0"/>
              </a:spcAft>
              <a:buClr>
                <a:srgbClr val="000000"/>
              </a:buClr>
              <a:buSzPts val="1700"/>
              <a:buChar char="●"/>
              <a:defRPr/>
            </a:lvl7pPr>
            <a:lvl8pPr indent="-336550" lvl="7" marL="3657600" rtl="0" algn="l">
              <a:lnSpc>
                <a:spcPct val="100000"/>
              </a:lnSpc>
              <a:spcBef>
                <a:spcPts val="2700"/>
              </a:spcBef>
              <a:spcAft>
                <a:spcPts val="0"/>
              </a:spcAft>
              <a:buClr>
                <a:srgbClr val="000000"/>
              </a:buClr>
              <a:buSzPts val="1700"/>
              <a:buChar char="○"/>
              <a:defRPr/>
            </a:lvl8pPr>
            <a:lvl9pPr indent="-336550" lvl="8" marL="4114800" rtl="0" algn="l">
              <a:lnSpc>
                <a:spcPct val="100000"/>
              </a:lnSpc>
              <a:spcBef>
                <a:spcPts val="2700"/>
              </a:spcBef>
              <a:spcAft>
                <a:spcPts val="0"/>
              </a:spcAft>
              <a:buClr>
                <a:srgbClr val="000000"/>
              </a:buClr>
              <a:buSzPts val="1700"/>
              <a:buChar char="■"/>
              <a:defRPr/>
            </a:lvl9pPr>
          </a:lstStyle>
          <a:p/>
        </p:txBody>
      </p:sp>
      <p:sp>
        <p:nvSpPr>
          <p:cNvPr id="59" name="Google Shape;59;p14"/>
          <p:cNvSpPr txBox="1"/>
          <p:nvPr>
            <p:ph idx="12" type="sldNum"/>
          </p:nvPr>
        </p:nvSpPr>
        <p:spPr>
          <a:xfrm>
            <a:off x="4449997" y="4902398"/>
            <a:ext cx="239100" cy="220200"/>
          </a:xfrm>
          <a:prstGeom prst="rect">
            <a:avLst/>
          </a:prstGeom>
          <a:noFill/>
          <a:ln>
            <a:noFill/>
          </a:ln>
        </p:spPr>
        <p:txBody>
          <a:bodyPr anchorCtr="0" anchor="t" bIns="32750" lIns="32750" spcFirstLastPara="1" rIns="32750" wrap="square" tIns="32750">
            <a:spAutoFit/>
          </a:bodyPr>
          <a:lstStyle>
            <a:lvl1pPr indent="0" lvl="0"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0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it"/>
              <a:t>‹#›</a:t>
            </a:fld>
            <a:endParaRPr>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3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hyperlink" Target="https://ui.adsabs.harvard.edu/link_gateway/2022hgwa.bookE..45V/EPRINT_PDF" TargetMode="External"/><Relationship Id="rId4" Type="http://schemas.openxmlformats.org/officeDocument/2006/relationships/hyperlink" Target="https://onlinelibrary.wiley.com/doi/full/10.1002/andp.202200180" TargetMode="External"/><Relationship Id="rId9" Type="http://schemas.openxmlformats.org/officeDocument/2006/relationships/hyperlink" Target="https://ui.adsabs.harvard.edu/link_gateway/2023arXiv230510488M/EPRINT_PDF" TargetMode="External"/><Relationship Id="rId5" Type="http://schemas.openxmlformats.org/officeDocument/2006/relationships/hyperlink" Target="https://onlinelibrary.wiley.com/doi/full/10.1002/andp.202200180" TargetMode="External"/><Relationship Id="rId6" Type="http://schemas.openxmlformats.org/officeDocument/2006/relationships/hyperlink" Target="https://ui.adsabs.harvard.edu/link_gateway/2022arXiv221208694G/EPRINT_PDF" TargetMode="External"/><Relationship Id="rId7" Type="http://schemas.openxmlformats.org/officeDocument/2006/relationships/hyperlink" Target="https://ui.adsabs.harvard.edu/link_gateway/2023arXiv230517973M/EPRINT_PDF" TargetMode="External"/><Relationship Id="rId8" Type="http://schemas.openxmlformats.org/officeDocument/2006/relationships/hyperlink" Target="https://zenodo.org/records/7846415#.ZG0BetJBxQo"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40.jp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4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hyperlink" Target="https://arxiv.org/abs/2111.03604"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55.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44.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47.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52.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49.png"/><Relationship Id="rId4" Type="http://schemas.openxmlformats.org/officeDocument/2006/relationships/hyperlink" Target="https://github.com/simone-mastrogiovanni/GW_teaching_material/blob/main/GW_cosmology/estimate_the_Hubble_constant_galaxy_catalogs.ipynb"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9.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3.png"/><Relationship Id="rId6"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25.png"/><Relationship Id="rId5" Type="http://schemas.openxmlformats.org/officeDocument/2006/relationships/image" Target="../media/image12.png"/><Relationship Id="rId6"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pic>
        <p:nvPicPr>
          <p:cNvPr id="64" name="Google Shape;64;p15"/>
          <p:cNvPicPr preferRelativeResize="0"/>
          <p:nvPr/>
        </p:nvPicPr>
        <p:blipFill>
          <a:blip r:embed="rId3">
            <a:alphaModFix amt="30000"/>
          </a:blip>
          <a:stretch>
            <a:fillRect/>
          </a:stretch>
        </p:blipFill>
        <p:spPr>
          <a:xfrm>
            <a:off x="-7575" y="14325"/>
            <a:ext cx="9144000" cy="5143500"/>
          </a:xfrm>
          <a:prstGeom prst="rect">
            <a:avLst/>
          </a:prstGeom>
          <a:noFill/>
          <a:ln>
            <a:noFill/>
          </a:ln>
        </p:spPr>
      </p:pic>
      <p:cxnSp>
        <p:nvCxnSpPr>
          <p:cNvPr id="65" name="Google Shape;65;p15"/>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66" name="Google Shape;66;p15"/>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67" name="Google Shape;67;p15"/>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68" name="Google Shape;68;p15"/>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69" name="Google Shape;69;p15"/>
          <p:cNvSpPr txBox="1"/>
          <p:nvPr/>
        </p:nvSpPr>
        <p:spPr>
          <a:xfrm>
            <a:off x="1260450" y="521500"/>
            <a:ext cx="6675600" cy="215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sz="2700">
                <a:solidFill>
                  <a:schemeClr val="accent1"/>
                </a:solidFill>
                <a:latin typeface="Calibri"/>
                <a:ea typeface="Calibri"/>
                <a:cs typeface="Calibri"/>
                <a:sym typeface="Calibri"/>
              </a:rPr>
              <a:t>Gravitational Waves and Cosmology</a:t>
            </a:r>
            <a:endParaRPr sz="2700">
              <a:solidFill>
                <a:schemeClr val="accent1"/>
              </a:solidFill>
              <a:latin typeface="Calibri"/>
              <a:ea typeface="Calibri"/>
              <a:cs typeface="Calibri"/>
              <a:sym typeface="Calibri"/>
            </a:endParaRPr>
          </a:p>
          <a:p>
            <a:pPr indent="0" lvl="0" marL="0" rtl="0" algn="ctr">
              <a:spcBef>
                <a:spcPts val="0"/>
              </a:spcBef>
              <a:spcAft>
                <a:spcPts val="0"/>
              </a:spcAft>
              <a:buNone/>
            </a:pPr>
            <a:r>
              <a:t/>
            </a:r>
            <a:endParaRPr sz="2700">
              <a:latin typeface="Calibri"/>
              <a:ea typeface="Calibri"/>
              <a:cs typeface="Calibri"/>
              <a:sym typeface="Calibri"/>
            </a:endParaRPr>
          </a:p>
          <a:p>
            <a:pPr indent="0" lvl="0" marL="0" rtl="0" algn="ctr">
              <a:spcBef>
                <a:spcPts val="0"/>
              </a:spcBef>
              <a:spcAft>
                <a:spcPts val="0"/>
              </a:spcAft>
              <a:buNone/>
            </a:pPr>
            <a:r>
              <a:rPr lang="it" sz="2700">
                <a:solidFill>
                  <a:srgbClr val="B45F06"/>
                </a:solidFill>
                <a:latin typeface="Calibri"/>
                <a:ea typeface="Calibri"/>
                <a:cs typeface="Calibri"/>
                <a:sym typeface="Calibri"/>
              </a:rPr>
              <a:t>3rd Manitou School </a:t>
            </a:r>
            <a:endParaRPr sz="2700">
              <a:solidFill>
                <a:srgbClr val="B45F06"/>
              </a:solidFill>
              <a:latin typeface="Calibri"/>
              <a:ea typeface="Calibri"/>
              <a:cs typeface="Calibri"/>
              <a:sym typeface="Calibri"/>
            </a:endParaRPr>
          </a:p>
          <a:p>
            <a:pPr indent="0" lvl="0" marL="0" rtl="0" algn="ctr">
              <a:spcBef>
                <a:spcPts val="0"/>
              </a:spcBef>
              <a:spcAft>
                <a:spcPts val="0"/>
              </a:spcAft>
              <a:buNone/>
            </a:pPr>
            <a:r>
              <a:rPr lang="it" sz="2700">
                <a:solidFill>
                  <a:srgbClr val="5B0F00"/>
                </a:solidFill>
                <a:latin typeface="Calibri"/>
                <a:ea typeface="Calibri"/>
                <a:cs typeface="Calibri"/>
                <a:sym typeface="Calibri"/>
              </a:rPr>
              <a:t>Dr. S. Mastrogiovanni</a:t>
            </a:r>
            <a:endParaRPr sz="2700">
              <a:solidFill>
                <a:srgbClr val="5B0F00"/>
              </a:solidFill>
              <a:latin typeface="Calibri"/>
              <a:ea typeface="Calibri"/>
              <a:cs typeface="Calibri"/>
              <a:sym typeface="Calibri"/>
            </a:endParaRPr>
          </a:p>
          <a:p>
            <a:pPr indent="0" lvl="0" marL="0" rtl="0" algn="ctr">
              <a:spcBef>
                <a:spcPts val="0"/>
              </a:spcBef>
              <a:spcAft>
                <a:spcPts val="0"/>
              </a:spcAft>
              <a:buNone/>
            </a:pPr>
            <a:r>
              <a:rPr lang="it" sz="2000" u="sng">
                <a:solidFill>
                  <a:schemeClr val="accent1"/>
                </a:solidFill>
                <a:latin typeface="Calibri"/>
                <a:ea typeface="Calibri"/>
                <a:cs typeface="Calibri"/>
                <a:sym typeface="Calibri"/>
              </a:rPr>
              <a:t>(mastrosi@roma1.infn.it)</a:t>
            </a:r>
            <a:endParaRPr sz="2700">
              <a:solidFill>
                <a:srgbClr val="5B0F00"/>
              </a:solidFill>
              <a:latin typeface="Calibri"/>
              <a:ea typeface="Calibri"/>
              <a:cs typeface="Calibri"/>
              <a:sym typeface="Calibri"/>
            </a:endParaRPr>
          </a:p>
        </p:txBody>
      </p:sp>
      <p:pic>
        <p:nvPicPr>
          <p:cNvPr id="70" name="Google Shape;70;p15"/>
          <p:cNvPicPr preferRelativeResize="0"/>
          <p:nvPr/>
        </p:nvPicPr>
        <p:blipFill>
          <a:blip r:embed="rId4">
            <a:alphaModFix/>
          </a:blip>
          <a:stretch>
            <a:fillRect/>
          </a:stretch>
        </p:blipFill>
        <p:spPr>
          <a:xfrm>
            <a:off x="683242" y="3309001"/>
            <a:ext cx="1312026" cy="1301101"/>
          </a:xfrm>
          <a:prstGeom prst="rect">
            <a:avLst/>
          </a:prstGeom>
          <a:noFill/>
          <a:ln>
            <a:noFill/>
          </a:ln>
        </p:spPr>
      </p:pic>
      <p:pic>
        <p:nvPicPr>
          <p:cNvPr id="71" name="Google Shape;71;p15"/>
          <p:cNvPicPr preferRelativeResize="0"/>
          <p:nvPr/>
        </p:nvPicPr>
        <p:blipFill>
          <a:blip r:embed="rId5">
            <a:alphaModFix/>
          </a:blip>
          <a:stretch>
            <a:fillRect/>
          </a:stretch>
        </p:blipFill>
        <p:spPr>
          <a:xfrm>
            <a:off x="6550226" y="3743926"/>
            <a:ext cx="2441375" cy="731925"/>
          </a:xfrm>
          <a:prstGeom prst="rect">
            <a:avLst/>
          </a:prstGeom>
          <a:noFill/>
          <a:ln>
            <a:noFill/>
          </a:ln>
        </p:spPr>
      </p:pic>
      <p:sp>
        <p:nvSpPr>
          <p:cNvPr id="72" name="Google Shape;72;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73" name="Google Shape;73;p15"/>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5" name="Shape 245"/>
        <p:cNvGrpSpPr/>
        <p:nvPr/>
      </p:nvGrpSpPr>
      <p:grpSpPr>
        <a:xfrm>
          <a:off x="0" y="0"/>
          <a:ext cx="0" cy="0"/>
          <a:chOff x="0" y="0"/>
          <a:chExt cx="0" cy="0"/>
        </a:xfrm>
      </p:grpSpPr>
      <p:pic>
        <p:nvPicPr>
          <p:cNvPr id="246" name="Google Shape;246;p24"/>
          <p:cNvPicPr preferRelativeResize="0"/>
          <p:nvPr/>
        </p:nvPicPr>
        <p:blipFill>
          <a:blip r:embed="rId3">
            <a:alphaModFix/>
          </a:blip>
          <a:stretch>
            <a:fillRect/>
          </a:stretch>
        </p:blipFill>
        <p:spPr>
          <a:xfrm>
            <a:off x="145025" y="1170950"/>
            <a:ext cx="2507025" cy="665975"/>
          </a:xfrm>
          <a:prstGeom prst="rect">
            <a:avLst/>
          </a:prstGeom>
          <a:noFill/>
          <a:ln>
            <a:noFill/>
          </a:ln>
        </p:spPr>
      </p:pic>
      <p:pic>
        <p:nvPicPr>
          <p:cNvPr id="247" name="Google Shape;247;p24"/>
          <p:cNvPicPr preferRelativeResize="0"/>
          <p:nvPr/>
        </p:nvPicPr>
        <p:blipFill>
          <a:blip r:embed="rId4">
            <a:alphaModFix/>
          </a:blip>
          <a:stretch>
            <a:fillRect/>
          </a:stretch>
        </p:blipFill>
        <p:spPr>
          <a:xfrm>
            <a:off x="1519024" y="2683300"/>
            <a:ext cx="5905949" cy="813750"/>
          </a:xfrm>
          <a:prstGeom prst="rect">
            <a:avLst/>
          </a:prstGeom>
          <a:noFill/>
          <a:ln>
            <a:noFill/>
          </a:ln>
        </p:spPr>
      </p:pic>
      <p:sp>
        <p:nvSpPr>
          <p:cNvPr id="248" name="Google Shape;248;p24"/>
          <p:cNvSpPr txBox="1"/>
          <p:nvPr/>
        </p:nvSpPr>
        <p:spPr>
          <a:xfrm>
            <a:off x="103325" y="691250"/>
            <a:ext cx="8515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latin typeface="Calibri"/>
                <a:ea typeface="Calibri"/>
                <a:cs typeface="Calibri"/>
                <a:sym typeface="Calibri"/>
              </a:rPr>
              <a:t>What about the amplitude of a GW?</a:t>
            </a:r>
            <a:endParaRPr sz="1600">
              <a:latin typeface="Calibri"/>
              <a:ea typeface="Calibri"/>
              <a:cs typeface="Calibri"/>
              <a:sym typeface="Calibri"/>
            </a:endParaRPr>
          </a:p>
        </p:txBody>
      </p:sp>
      <p:sp>
        <p:nvSpPr>
          <p:cNvPr id="249" name="Google Shape;249;p24"/>
          <p:cNvSpPr txBox="1"/>
          <p:nvPr/>
        </p:nvSpPr>
        <p:spPr>
          <a:xfrm>
            <a:off x="2894325" y="1397100"/>
            <a:ext cx="298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solidFill>
                  <a:srgbClr val="FF0000"/>
                </a:solidFill>
                <a:latin typeface="Calibri"/>
                <a:ea typeface="Calibri"/>
                <a:cs typeface="Calibri"/>
                <a:sym typeface="Calibri"/>
              </a:rPr>
              <a:t>Amplitude at the source</a:t>
            </a:r>
            <a:endParaRPr>
              <a:solidFill>
                <a:srgbClr val="FF0000"/>
              </a:solidFill>
              <a:latin typeface="Calibri"/>
              <a:ea typeface="Calibri"/>
              <a:cs typeface="Calibri"/>
              <a:sym typeface="Calibri"/>
            </a:endParaRPr>
          </a:p>
        </p:txBody>
      </p:sp>
      <p:sp>
        <p:nvSpPr>
          <p:cNvPr id="250" name="Google Shape;250;p24"/>
          <p:cNvSpPr txBox="1"/>
          <p:nvPr/>
        </p:nvSpPr>
        <p:spPr>
          <a:xfrm>
            <a:off x="103325" y="2062850"/>
            <a:ext cx="8515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latin typeface="Calibri"/>
                <a:ea typeface="Calibri"/>
                <a:cs typeface="Calibri"/>
                <a:sym typeface="Calibri"/>
              </a:rPr>
              <a:t>We need to replace all the source quantities with detector quantities and we will note that</a:t>
            </a:r>
            <a:endParaRPr sz="1600">
              <a:latin typeface="Calibri"/>
              <a:ea typeface="Calibri"/>
              <a:cs typeface="Calibri"/>
              <a:sym typeface="Calibri"/>
            </a:endParaRPr>
          </a:p>
        </p:txBody>
      </p:sp>
      <p:sp>
        <p:nvSpPr>
          <p:cNvPr id="251" name="Google Shape;251;p24"/>
          <p:cNvSpPr txBox="1"/>
          <p:nvPr/>
        </p:nvSpPr>
        <p:spPr>
          <a:xfrm>
            <a:off x="103325" y="3815450"/>
            <a:ext cx="8515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latin typeface="Calibri"/>
                <a:ea typeface="Calibri"/>
                <a:cs typeface="Calibri"/>
                <a:sym typeface="Calibri"/>
              </a:rPr>
              <a:t>From the GW it is possible to directly measure the luminosity distance of the source</a:t>
            </a:r>
            <a:endParaRPr sz="1600">
              <a:latin typeface="Calibri"/>
              <a:ea typeface="Calibri"/>
              <a:cs typeface="Calibri"/>
              <a:sym typeface="Calibri"/>
            </a:endParaRPr>
          </a:p>
        </p:txBody>
      </p:sp>
      <p:cxnSp>
        <p:nvCxnSpPr>
          <p:cNvPr id="252" name="Google Shape;252;p24"/>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53" name="Google Shape;253;p24"/>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254" name="Google Shape;254;p24"/>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55" name="Google Shape;255;p24"/>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256" name="Google Shape;256;p24"/>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gravitational waves cosmology</a:t>
            </a:r>
            <a:endParaRPr sz="2700">
              <a:solidFill>
                <a:srgbClr val="5B0F00"/>
              </a:solidFill>
              <a:latin typeface="Calibri"/>
              <a:ea typeface="Calibri"/>
              <a:cs typeface="Calibri"/>
              <a:sym typeface="Calibri"/>
            </a:endParaRPr>
          </a:p>
        </p:txBody>
      </p:sp>
      <p:sp>
        <p:nvSpPr>
          <p:cNvPr id="257" name="Google Shape;257;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258" name="Google Shape;258;p24"/>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2" name="Shape 262"/>
        <p:cNvGrpSpPr/>
        <p:nvPr/>
      </p:nvGrpSpPr>
      <p:grpSpPr>
        <a:xfrm>
          <a:off x="0" y="0"/>
          <a:ext cx="0" cy="0"/>
          <a:chOff x="0" y="0"/>
          <a:chExt cx="0" cy="0"/>
        </a:xfrm>
      </p:grpSpPr>
      <p:sp>
        <p:nvSpPr>
          <p:cNvPr id="263" name="Google Shape;263;p25"/>
          <p:cNvSpPr txBox="1"/>
          <p:nvPr/>
        </p:nvSpPr>
        <p:spPr>
          <a:xfrm>
            <a:off x="121475" y="905900"/>
            <a:ext cx="85155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latin typeface="Calibri"/>
                <a:ea typeface="Calibri"/>
                <a:cs typeface="Calibri"/>
                <a:sym typeface="Calibri"/>
              </a:rPr>
              <a:t>Let’s and summarize what we have learnt</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it" sz="1600">
                <a:latin typeface="Calibri"/>
                <a:ea typeface="Calibri"/>
                <a:cs typeface="Calibri"/>
                <a:sym typeface="Calibri"/>
              </a:rPr>
              <a:t>From the GW sourced by a CBC at cosmological distance, we can measure the detector masses and the luminosity distance.</a:t>
            </a:r>
            <a:br>
              <a:rPr lang="it" sz="1600">
                <a:latin typeface="Calibri"/>
                <a:ea typeface="Calibri"/>
                <a:cs typeface="Calibri"/>
                <a:sym typeface="Calibri"/>
              </a:rPr>
            </a:b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it" sz="1600">
                <a:latin typeface="Calibri"/>
                <a:ea typeface="Calibri"/>
                <a:cs typeface="Calibri"/>
                <a:sym typeface="Calibri"/>
              </a:rPr>
              <a:t>GWs are the only source for which we can measure directly a distance.</a:t>
            </a:r>
            <a:br>
              <a:rPr lang="it" sz="1600">
                <a:latin typeface="Calibri"/>
                <a:ea typeface="Calibri"/>
                <a:cs typeface="Calibri"/>
                <a:sym typeface="Calibri"/>
              </a:rPr>
            </a:br>
            <a:endParaRPr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it" sz="1600">
                <a:latin typeface="Calibri"/>
                <a:ea typeface="Calibri"/>
                <a:cs typeface="Calibri"/>
                <a:sym typeface="Calibri"/>
              </a:rPr>
              <a:t>If provided with a redshift (recessional velocity), GWs can be used to probe cosmology.</a:t>
            </a:r>
            <a:endParaRPr sz="1600">
              <a:latin typeface="Calibri"/>
              <a:ea typeface="Calibri"/>
              <a:cs typeface="Calibri"/>
              <a:sym typeface="Calibri"/>
            </a:endParaRPr>
          </a:p>
        </p:txBody>
      </p:sp>
      <p:sp>
        <p:nvSpPr>
          <p:cNvPr id="264" name="Google Shape;264;p25"/>
          <p:cNvSpPr txBox="1"/>
          <p:nvPr/>
        </p:nvSpPr>
        <p:spPr>
          <a:xfrm>
            <a:off x="2360650" y="3068025"/>
            <a:ext cx="4283700" cy="1600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2300">
                <a:solidFill>
                  <a:srgbClr val="FF0000"/>
                </a:solidFill>
                <a:latin typeface="Calibri"/>
                <a:ea typeface="Calibri"/>
                <a:cs typeface="Calibri"/>
                <a:sym typeface="Calibri"/>
              </a:rPr>
              <a:t>How do we get a redshift?</a:t>
            </a:r>
            <a:endParaRPr b="1" sz="2300">
              <a:solidFill>
                <a:srgbClr val="FF0000"/>
              </a:solidFill>
              <a:latin typeface="Calibri"/>
              <a:ea typeface="Calibri"/>
              <a:cs typeface="Calibri"/>
              <a:sym typeface="Calibri"/>
            </a:endParaRPr>
          </a:p>
          <a:p>
            <a:pPr indent="0" lvl="0" marL="0" rtl="0" algn="ctr">
              <a:spcBef>
                <a:spcPts val="0"/>
              </a:spcBef>
              <a:spcAft>
                <a:spcPts val="0"/>
              </a:spcAft>
              <a:buNone/>
            </a:pPr>
            <a:r>
              <a:t/>
            </a:r>
            <a:endParaRPr b="1" sz="2300">
              <a:solidFill>
                <a:srgbClr val="FF0000"/>
              </a:solidFill>
              <a:latin typeface="Calibri"/>
              <a:ea typeface="Calibri"/>
              <a:cs typeface="Calibri"/>
              <a:sym typeface="Calibri"/>
            </a:endParaRPr>
          </a:p>
          <a:p>
            <a:pPr indent="0" lvl="0" marL="0" rtl="0" algn="ctr">
              <a:spcBef>
                <a:spcPts val="0"/>
              </a:spcBef>
              <a:spcAft>
                <a:spcPts val="0"/>
              </a:spcAft>
              <a:buNone/>
            </a:pPr>
            <a:r>
              <a:rPr b="1" lang="it" sz="2300">
                <a:solidFill>
                  <a:srgbClr val="FF0000"/>
                </a:solidFill>
                <a:latin typeface="Calibri"/>
                <a:ea typeface="Calibri"/>
                <a:cs typeface="Calibri"/>
                <a:sym typeface="Calibri"/>
              </a:rPr>
              <a:t>Let’s take a step back for a second</a:t>
            </a:r>
            <a:endParaRPr b="1" sz="2300">
              <a:solidFill>
                <a:srgbClr val="FF0000"/>
              </a:solidFill>
              <a:latin typeface="Calibri"/>
              <a:ea typeface="Calibri"/>
              <a:cs typeface="Calibri"/>
              <a:sym typeface="Calibri"/>
            </a:endParaRPr>
          </a:p>
        </p:txBody>
      </p:sp>
      <p:cxnSp>
        <p:nvCxnSpPr>
          <p:cNvPr id="265" name="Google Shape;265;p25"/>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66" name="Google Shape;266;p25"/>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267" name="Google Shape;267;p25"/>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68" name="Google Shape;268;p25"/>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269" name="Google Shape;269;p25"/>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gravitational waves cosmology</a:t>
            </a:r>
            <a:endParaRPr sz="2700">
              <a:solidFill>
                <a:srgbClr val="5B0F00"/>
              </a:solidFill>
              <a:latin typeface="Calibri"/>
              <a:ea typeface="Calibri"/>
              <a:cs typeface="Calibri"/>
              <a:sym typeface="Calibri"/>
            </a:endParaRPr>
          </a:p>
        </p:txBody>
      </p:sp>
      <p:sp>
        <p:nvSpPr>
          <p:cNvPr id="270" name="Google Shape;270;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271" name="Google Shape;271;p25"/>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 name="Shape 275"/>
        <p:cNvGrpSpPr/>
        <p:nvPr/>
      </p:nvGrpSpPr>
      <p:grpSpPr>
        <a:xfrm>
          <a:off x="0" y="0"/>
          <a:ext cx="0" cy="0"/>
          <a:chOff x="0" y="0"/>
          <a:chExt cx="0" cy="0"/>
        </a:xfrm>
      </p:grpSpPr>
      <p:sp>
        <p:nvSpPr>
          <p:cNvPr id="276" name="Google Shape;276;p26"/>
          <p:cNvSpPr txBox="1"/>
          <p:nvPr/>
        </p:nvSpPr>
        <p:spPr>
          <a:xfrm>
            <a:off x="204125" y="1687850"/>
            <a:ext cx="8743200" cy="21549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rgbClr val="EFC727"/>
              </a:buClr>
              <a:buSzPts val="1600"/>
              <a:buFont typeface="Lato"/>
              <a:buChar char="●"/>
            </a:pPr>
            <a:r>
              <a:rPr b="1" lang="it" sz="1600">
                <a:solidFill>
                  <a:srgbClr val="EFC727"/>
                </a:solidFill>
                <a:latin typeface="Lato"/>
                <a:ea typeface="Lato"/>
                <a:cs typeface="Lato"/>
                <a:sym typeface="Lato"/>
              </a:rPr>
              <a:t>Bright sirens: </a:t>
            </a:r>
            <a:r>
              <a:rPr lang="it" sz="1600">
                <a:solidFill>
                  <a:srgbClr val="222222"/>
                </a:solidFill>
                <a:latin typeface="Lato"/>
                <a:ea typeface="Lato"/>
                <a:cs typeface="Lato"/>
                <a:sym typeface="Lato"/>
              </a:rPr>
              <a:t>An associated Electromagnetic (EM) counterpart (GRB, Kilonova etc…) can provide the identification of the host galaxy.</a:t>
            </a:r>
            <a:br>
              <a:rPr lang="it" sz="1600">
                <a:solidFill>
                  <a:srgbClr val="222222"/>
                </a:solidFill>
                <a:latin typeface="Lato"/>
                <a:ea typeface="Lato"/>
                <a:cs typeface="Lato"/>
                <a:sym typeface="Lato"/>
              </a:rPr>
            </a:br>
            <a:endParaRPr sz="1600">
              <a:solidFill>
                <a:srgbClr val="222222"/>
              </a:solidFill>
              <a:latin typeface="Lato"/>
              <a:ea typeface="Lato"/>
              <a:cs typeface="Lato"/>
              <a:sym typeface="Lato"/>
            </a:endParaRPr>
          </a:p>
          <a:p>
            <a:pPr indent="-330200" lvl="0" marL="457200" rtl="0" algn="l">
              <a:spcBef>
                <a:spcPts val="0"/>
              </a:spcBef>
              <a:spcAft>
                <a:spcPts val="0"/>
              </a:spcAft>
              <a:buClr>
                <a:srgbClr val="EFC727"/>
              </a:buClr>
              <a:buSzPts val="1600"/>
              <a:buFont typeface="Lato"/>
              <a:buChar char="●"/>
            </a:pPr>
            <a:r>
              <a:rPr b="1" lang="it" sz="1600">
                <a:solidFill>
                  <a:srgbClr val="EFC727"/>
                </a:solidFill>
                <a:latin typeface="Lato"/>
                <a:ea typeface="Lato"/>
                <a:cs typeface="Lato"/>
                <a:sym typeface="Lato"/>
              </a:rPr>
              <a:t>Dark sirens:</a:t>
            </a:r>
            <a:r>
              <a:rPr lang="it" sz="1600">
                <a:solidFill>
                  <a:srgbClr val="222222"/>
                </a:solidFill>
                <a:latin typeface="Lato"/>
                <a:ea typeface="Lato"/>
                <a:cs typeface="Lato"/>
                <a:sym typeface="Lato"/>
              </a:rPr>
              <a:t> Galaxy surveys can be used to identify possible hosts in the GW localization volume.</a:t>
            </a:r>
            <a:br>
              <a:rPr lang="it" sz="1600">
                <a:solidFill>
                  <a:srgbClr val="222222"/>
                </a:solidFill>
                <a:latin typeface="Lato"/>
                <a:ea typeface="Lato"/>
                <a:cs typeface="Lato"/>
                <a:sym typeface="Lato"/>
              </a:rPr>
            </a:br>
            <a:endParaRPr sz="1600">
              <a:solidFill>
                <a:srgbClr val="222222"/>
              </a:solidFill>
              <a:latin typeface="Lato"/>
              <a:ea typeface="Lato"/>
              <a:cs typeface="Lato"/>
              <a:sym typeface="Lato"/>
            </a:endParaRPr>
          </a:p>
          <a:p>
            <a:pPr indent="-330200" lvl="0" marL="457200" rtl="0" algn="l">
              <a:spcBef>
                <a:spcPts val="0"/>
              </a:spcBef>
              <a:spcAft>
                <a:spcPts val="0"/>
              </a:spcAft>
              <a:buClr>
                <a:srgbClr val="EFC727"/>
              </a:buClr>
              <a:buSzPts val="1600"/>
              <a:buFont typeface="Lato"/>
              <a:buChar char="●"/>
            </a:pPr>
            <a:r>
              <a:rPr b="1" lang="it" sz="1600">
                <a:solidFill>
                  <a:srgbClr val="EFC727"/>
                </a:solidFill>
                <a:latin typeface="Lato"/>
                <a:ea typeface="Lato"/>
                <a:cs typeface="Lato"/>
                <a:sym typeface="Lato"/>
              </a:rPr>
              <a:t>Spectral sirens:</a:t>
            </a:r>
            <a:r>
              <a:rPr lang="it" sz="1600">
                <a:solidFill>
                  <a:srgbClr val="222222"/>
                </a:solidFill>
                <a:latin typeface="Lato"/>
                <a:ea typeface="Lato"/>
                <a:cs typeface="Lato"/>
                <a:sym typeface="Lato"/>
              </a:rPr>
              <a:t> Knowledge of the source-frame mass distribution can be used to assign a redshift to GW sources.</a:t>
            </a:r>
            <a:endParaRPr sz="1600">
              <a:solidFill>
                <a:srgbClr val="222222"/>
              </a:solidFill>
              <a:latin typeface="Lato"/>
              <a:ea typeface="Lato"/>
              <a:cs typeface="Lato"/>
              <a:sym typeface="Lato"/>
            </a:endParaRPr>
          </a:p>
        </p:txBody>
      </p:sp>
      <p:sp>
        <p:nvSpPr>
          <p:cNvPr id="277" name="Google Shape;277;p26"/>
          <p:cNvSpPr txBox="1"/>
          <p:nvPr/>
        </p:nvSpPr>
        <p:spPr>
          <a:xfrm>
            <a:off x="315425" y="1078250"/>
            <a:ext cx="8547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sz="1500">
                <a:latin typeface="Lato"/>
                <a:ea typeface="Lato"/>
                <a:cs typeface="Lato"/>
                <a:sym typeface="Lato"/>
              </a:rPr>
              <a:t>In recent years, we used several methods to assign a redshift to GW sources</a:t>
            </a:r>
            <a:endParaRPr i="1" sz="1500">
              <a:latin typeface="Lato"/>
              <a:ea typeface="Lato"/>
              <a:cs typeface="Lato"/>
              <a:sym typeface="Lato"/>
            </a:endParaRPr>
          </a:p>
        </p:txBody>
      </p:sp>
      <p:cxnSp>
        <p:nvCxnSpPr>
          <p:cNvPr id="278" name="Google Shape;278;p26"/>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79" name="Google Shape;279;p26"/>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280" name="Google Shape;280;p26"/>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81" name="Google Shape;281;p26"/>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282" name="Google Shape;282;p26"/>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gravitational waves cosmology</a:t>
            </a:r>
            <a:endParaRPr sz="2700">
              <a:solidFill>
                <a:srgbClr val="5B0F00"/>
              </a:solidFill>
              <a:latin typeface="Calibri"/>
              <a:ea typeface="Calibri"/>
              <a:cs typeface="Calibri"/>
              <a:sym typeface="Calibri"/>
            </a:endParaRPr>
          </a:p>
        </p:txBody>
      </p:sp>
      <p:sp>
        <p:nvSpPr>
          <p:cNvPr id="283" name="Google Shape;283;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284" name="Google Shape;284;p26"/>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8" name="Shape 288"/>
        <p:cNvGrpSpPr/>
        <p:nvPr/>
      </p:nvGrpSpPr>
      <p:grpSpPr>
        <a:xfrm>
          <a:off x="0" y="0"/>
          <a:ext cx="0" cy="0"/>
          <a:chOff x="0" y="0"/>
          <a:chExt cx="0" cy="0"/>
        </a:xfrm>
      </p:grpSpPr>
      <p:pic>
        <p:nvPicPr>
          <p:cNvPr id="289" name="Google Shape;289;p27"/>
          <p:cNvPicPr preferRelativeResize="0"/>
          <p:nvPr/>
        </p:nvPicPr>
        <p:blipFill>
          <a:blip r:embed="rId3">
            <a:alphaModFix/>
          </a:blip>
          <a:stretch>
            <a:fillRect/>
          </a:stretch>
        </p:blipFill>
        <p:spPr>
          <a:xfrm>
            <a:off x="152400" y="437825"/>
            <a:ext cx="3408660" cy="4248475"/>
          </a:xfrm>
          <a:prstGeom prst="rect">
            <a:avLst/>
          </a:prstGeom>
          <a:noFill/>
          <a:ln>
            <a:noFill/>
          </a:ln>
        </p:spPr>
      </p:pic>
      <p:sp>
        <p:nvSpPr>
          <p:cNvPr id="290" name="Google Shape;290;p27"/>
          <p:cNvSpPr txBox="1"/>
          <p:nvPr/>
        </p:nvSpPr>
        <p:spPr>
          <a:xfrm>
            <a:off x="561050" y="44918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900">
                <a:latin typeface="Calibri"/>
                <a:ea typeface="Calibri"/>
                <a:cs typeface="Calibri"/>
                <a:sym typeface="Calibri"/>
              </a:rPr>
              <a:t>Ascenzi+, Journal of Plasma Physics, 87,  1 2021</a:t>
            </a:r>
            <a:endParaRPr sz="900">
              <a:latin typeface="Calibri"/>
              <a:ea typeface="Calibri"/>
              <a:cs typeface="Calibri"/>
              <a:sym typeface="Calibri"/>
            </a:endParaRPr>
          </a:p>
          <a:p>
            <a:pPr indent="0" lvl="0" marL="0" rtl="0" algn="l">
              <a:spcBef>
                <a:spcPts val="0"/>
              </a:spcBef>
              <a:spcAft>
                <a:spcPts val="0"/>
              </a:spcAft>
              <a:buNone/>
            </a:pPr>
            <a:r>
              <a:t/>
            </a:r>
            <a:endParaRPr sz="900">
              <a:latin typeface="Calibri"/>
              <a:ea typeface="Calibri"/>
              <a:cs typeface="Calibri"/>
              <a:sym typeface="Calibri"/>
            </a:endParaRPr>
          </a:p>
        </p:txBody>
      </p:sp>
      <p:pic>
        <p:nvPicPr>
          <p:cNvPr id="291" name="Google Shape;291;p27"/>
          <p:cNvPicPr preferRelativeResize="0"/>
          <p:nvPr/>
        </p:nvPicPr>
        <p:blipFill>
          <a:blip r:embed="rId4">
            <a:alphaModFix/>
          </a:blip>
          <a:stretch>
            <a:fillRect/>
          </a:stretch>
        </p:blipFill>
        <p:spPr>
          <a:xfrm>
            <a:off x="4287422" y="1806375"/>
            <a:ext cx="4213500" cy="1934900"/>
          </a:xfrm>
          <a:prstGeom prst="rect">
            <a:avLst/>
          </a:prstGeom>
          <a:noFill/>
          <a:ln>
            <a:noFill/>
          </a:ln>
        </p:spPr>
      </p:pic>
      <p:cxnSp>
        <p:nvCxnSpPr>
          <p:cNvPr id="292" name="Google Shape;292;p27"/>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93" name="Google Shape;293;p27"/>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294" name="Google Shape;294;p27"/>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95" name="Google Shape;295;p27"/>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296" name="Google Shape;296;p27"/>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bright sirens</a:t>
            </a:r>
            <a:endParaRPr sz="2700">
              <a:solidFill>
                <a:srgbClr val="5B0F00"/>
              </a:solidFill>
              <a:latin typeface="Calibri"/>
              <a:ea typeface="Calibri"/>
              <a:cs typeface="Calibri"/>
              <a:sym typeface="Calibri"/>
            </a:endParaRPr>
          </a:p>
        </p:txBody>
      </p:sp>
      <p:sp>
        <p:nvSpPr>
          <p:cNvPr id="297" name="Google Shape;297;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298" name="Google Shape;298;p27"/>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28"/>
          <p:cNvPicPr preferRelativeResize="0"/>
          <p:nvPr/>
        </p:nvPicPr>
        <p:blipFill>
          <a:blip r:embed="rId3">
            <a:alphaModFix/>
          </a:blip>
          <a:stretch>
            <a:fillRect/>
          </a:stretch>
        </p:blipFill>
        <p:spPr>
          <a:xfrm>
            <a:off x="4582028" y="1086212"/>
            <a:ext cx="4328073" cy="3116213"/>
          </a:xfrm>
          <a:prstGeom prst="rect">
            <a:avLst/>
          </a:prstGeom>
          <a:noFill/>
          <a:ln>
            <a:noFill/>
          </a:ln>
        </p:spPr>
      </p:pic>
      <p:sp>
        <p:nvSpPr>
          <p:cNvPr id="304" name="Google Shape;304;p28"/>
          <p:cNvSpPr txBox="1"/>
          <p:nvPr/>
        </p:nvSpPr>
        <p:spPr>
          <a:xfrm>
            <a:off x="239225" y="1078250"/>
            <a:ext cx="4328100" cy="8772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Font typeface="Lato"/>
              <a:buChar char="●"/>
            </a:pPr>
            <a:r>
              <a:rPr b="1" lang="it" sz="1500">
                <a:latin typeface="Lato"/>
                <a:ea typeface="Lato"/>
                <a:cs typeface="Lato"/>
                <a:sym typeface="Lato"/>
              </a:rPr>
              <a:t>GW170817: </a:t>
            </a:r>
            <a:r>
              <a:rPr lang="it" sz="1500">
                <a:latin typeface="Lato"/>
                <a:ea typeface="Lato"/>
                <a:cs typeface="Lato"/>
                <a:sym typeface="Lato"/>
              </a:rPr>
              <a:t>A binary neutron star merger detected by LIGO and Virgo. From the GW, source distance ~ 40 Mpc </a:t>
            </a:r>
            <a:r>
              <a:rPr i="1" lang="it" sz="1100">
                <a:solidFill>
                  <a:srgbClr val="888888"/>
                </a:solidFill>
                <a:latin typeface="Lato"/>
                <a:ea typeface="Lato"/>
                <a:cs typeface="Lato"/>
                <a:sym typeface="Lato"/>
              </a:rPr>
              <a:t>[LVK+, ApJL, 848 (2017)]</a:t>
            </a:r>
            <a:r>
              <a:rPr lang="it" sz="1500">
                <a:latin typeface="Lato"/>
                <a:ea typeface="Lato"/>
                <a:cs typeface="Lato"/>
                <a:sym typeface="Lato"/>
              </a:rPr>
              <a:t>.</a:t>
            </a:r>
            <a:endParaRPr i="1" sz="1500">
              <a:latin typeface="Lato"/>
              <a:ea typeface="Lato"/>
              <a:cs typeface="Lato"/>
              <a:sym typeface="Lato"/>
            </a:endParaRPr>
          </a:p>
        </p:txBody>
      </p:sp>
      <p:cxnSp>
        <p:nvCxnSpPr>
          <p:cNvPr id="305" name="Google Shape;305;p28"/>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06" name="Google Shape;306;p28"/>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307" name="Google Shape;307;p28"/>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08" name="Google Shape;308;p28"/>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309" name="Google Shape;309;p28"/>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bright sirens</a:t>
            </a:r>
            <a:endParaRPr sz="2700">
              <a:solidFill>
                <a:srgbClr val="5B0F00"/>
              </a:solidFill>
              <a:latin typeface="Calibri"/>
              <a:ea typeface="Calibri"/>
              <a:cs typeface="Calibri"/>
              <a:sym typeface="Calibri"/>
            </a:endParaRPr>
          </a:p>
        </p:txBody>
      </p:sp>
      <p:sp>
        <p:nvSpPr>
          <p:cNvPr id="310" name="Google Shape;31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311" name="Google Shape;311;p28"/>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29"/>
          <p:cNvPicPr preferRelativeResize="0"/>
          <p:nvPr/>
        </p:nvPicPr>
        <p:blipFill>
          <a:blip r:embed="rId3">
            <a:alphaModFix/>
          </a:blip>
          <a:stretch>
            <a:fillRect/>
          </a:stretch>
        </p:blipFill>
        <p:spPr>
          <a:xfrm>
            <a:off x="4482500" y="918400"/>
            <a:ext cx="4566697" cy="3379356"/>
          </a:xfrm>
          <a:prstGeom prst="rect">
            <a:avLst/>
          </a:prstGeom>
          <a:noFill/>
          <a:ln>
            <a:noFill/>
          </a:ln>
        </p:spPr>
      </p:pic>
      <p:sp>
        <p:nvSpPr>
          <p:cNvPr id="317" name="Google Shape;317;p29"/>
          <p:cNvSpPr txBox="1"/>
          <p:nvPr/>
        </p:nvSpPr>
        <p:spPr>
          <a:xfrm>
            <a:off x="239225" y="1078250"/>
            <a:ext cx="4328100" cy="20319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Font typeface="Lato"/>
              <a:buChar char="●"/>
            </a:pPr>
            <a:r>
              <a:rPr b="1" lang="it" sz="1500">
                <a:latin typeface="Lato"/>
                <a:ea typeface="Lato"/>
                <a:cs typeface="Lato"/>
                <a:sym typeface="Lato"/>
              </a:rPr>
              <a:t>GW170817: </a:t>
            </a:r>
            <a:r>
              <a:rPr lang="it" sz="1500">
                <a:latin typeface="Lato"/>
                <a:ea typeface="Lato"/>
                <a:cs typeface="Lato"/>
                <a:sym typeface="Lato"/>
              </a:rPr>
              <a:t>A binary neutron star merger detected by LIGO and Virgo. From the GW, source distance ~ 40 Mpc </a:t>
            </a:r>
            <a:r>
              <a:rPr i="1" lang="it" sz="1100">
                <a:solidFill>
                  <a:srgbClr val="888888"/>
                </a:solidFill>
                <a:latin typeface="Lato"/>
                <a:ea typeface="Lato"/>
                <a:cs typeface="Lato"/>
                <a:sym typeface="Lato"/>
              </a:rPr>
              <a:t>[LVK+, ApJL, 848 (2017)]</a:t>
            </a:r>
            <a:r>
              <a:rPr lang="it" sz="1500">
                <a:latin typeface="Lato"/>
                <a:ea typeface="Lato"/>
                <a:cs typeface="Lato"/>
                <a:sym typeface="Lato"/>
              </a:rPr>
              <a:t>.</a:t>
            </a:r>
            <a:br>
              <a:rPr lang="it" sz="1500">
                <a:latin typeface="Lato"/>
                <a:ea typeface="Lato"/>
                <a:cs typeface="Lato"/>
                <a:sym typeface="Lato"/>
              </a:rPr>
            </a:br>
            <a:endParaRPr sz="1500">
              <a:latin typeface="Lato"/>
              <a:ea typeface="Lato"/>
              <a:cs typeface="Lato"/>
              <a:sym typeface="Lato"/>
            </a:endParaRPr>
          </a:p>
          <a:p>
            <a:pPr indent="-323850" lvl="0" marL="457200" rtl="0" algn="l">
              <a:spcBef>
                <a:spcPts val="0"/>
              </a:spcBef>
              <a:spcAft>
                <a:spcPts val="0"/>
              </a:spcAft>
              <a:buSzPts val="1500"/>
              <a:buFont typeface="Lato"/>
              <a:buChar char="●"/>
            </a:pPr>
            <a:r>
              <a:rPr b="1" lang="it" sz="1500">
                <a:latin typeface="Lato"/>
                <a:ea typeface="Lato"/>
                <a:cs typeface="Lato"/>
                <a:sym typeface="Lato"/>
              </a:rPr>
              <a:t>Short Gamma-ray burst and Kilonova: </a:t>
            </a:r>
            <a:r>
              <a:rPr lang="it" sz="1500">
                <a:latin typeface="Lato"/>
                <a:ea typeface="Lato"/>
                <a:cs typeface="Lato"/>
                <a:sym typeface="Lato"/>
              </a:rPr>
              <a:t>Two associated EM counterparts allowed the identification of the source host galaxy </a:t>
            </a:r>
            <a:r>
              <a:rPr b="1" lang="it" sz="1500">
                <a:solidFill>
                  <a:srgbClr val="3282B1"/>
                </a:solidFill>
                <a:latin typeface="Lato"/>
                <a:ea typeface="Lato"/>
                <a:cs typeface="Lato"/>
                <a:sym typeface="Lato"/>
              </a:rPr>
              <a:t>NGC4993</a:t>
            </a:r>
            <a:r>
              <a:rPr lang="it" sz="1500">
                <a:latin typeface="Lato"/>
                <a:ea typeface="Lato"/>
                <a:cs typeface="Lato"/>
                <a:sym typeface="Lato"/>
              </a:rPr>
              <a:t>.</a:t>
            </a:r>
            <a:r>
              <a:rPr b="1" lang="it" sz="1500">
                <a:latin typeface="Lato"/>
                <a:ea typeface="Lato"/>
                <a:cs typeface="Lato"/>
                <a:sym typeface="Lato"/>
              </a:rPr>
              <a:t>  </a:t>
            </a:r>
            <a:r>
              <a:rPr lang="it" sz="1500">
                <a:latin typeface="Lato"/>
                <a:ea typeface="Lato"/>
                <a:cs typeface="Lato"/>
                <a:sym typeface="Lato"/>
              </a:rPr>
              <a:t> </a:t>
            </a:r>
            <a:endParaRPr i="1" sz="1500">
              <a:latin typeface="Lato"/>
              <a:ea typeface="Lato"/>
              <a:cs typeface="Lato"/>
              <a:sym typeface="Lato"/>
            </a:endParaRPr>
          </a:p>
        </p:txBody>
      </p:sp>
      <p:cxnSp>
        <p:nvCxnSpPr>
          <p:cNvPr id="318" name="Google Shape;318;p29"/>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19" name="Google Shape;319;p29"/>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320" name="Google Shape;320;p29"/>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21" name="Google Shape;321;p29"/>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322" name="Google Shape;322;p29"/>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bright sirens</a:t>
            </a:r>
            <a:endParaRPr sz="2700">
              <a:solidFill>
                <a:srgbClr val="5B0F00"/>
              </a:solidFill>
              <a:latin typeface="Calibri"/>
              <a:ea typeface="Calibri"/>
              <a:cs typeface="Calibri"/>
              <a:sym typeface="Calibri"/>
            </a:endParaRPr>
          </a:p>
        </p:txBody>
      </p:sp>
      <p:sp>
        <p:nvSpPr>
          <p:cNvPr id="323" name="Google Shape;323;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324" name="Google Shape;324;p29"/>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30"/>
          <p:cNvPicPr preferRelativeResize="0"/>
          <p:nvPr/>
        </p:nvPicPr>
        <p:blipFill>
          <a:blip r:embed="rId3">
            <a:alphaModFix/>
          </a:blip>
          <a:stretch>
            <a:fillRect/>
          </a:stretch>
        </p:blipFill>
        <p:spPr>
          <a:xfrm>
            <a:off x="4443525" y="1030050"/>
            <a:ext cx="4566697" cy="3388195"/>
          </a:xfrm>
          <a:prstGeom prst="rect">
            <a:avLst/>
          </a:prstGeom>
          <a:noFill/>
          <a:ln>
            <a:noFill/>
          </a:ln>
        </p:spPr>
      </p:pic>
      <p:sp>
        <p:nvSpPr>
          <p:cNvPr id="330" name="Google Shape;330;p30"/>
          <p:cNvSpPr txBox="1"/>
          <p:nvPr/>
        </p:nvSpPr>
        <p:spPr>
          <a:xfrm>
            <a:off x="239225" y="1078250"/>
            <a:ext cx="4328100" cy="31245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Font typeface="Lato"/>
              <a:buChar char="●"/>
            </a:pPr>
            <a:r>
              <a:rPr b="1" lang="it" sz="1500">
                <a:latin typeface="Lato"/>
                <a:ea typeface="Lato"/>
                <a:cs typeface="Lato"/>
                <a:sym typeface="Lato"/>
              </a:rPr>
              <a:t>GW170817: </a:t>
            </a:r>
            <a:r>
              <a:rPr lang="it" sz="1500">
                <a:latin typeface="Lato"/>
                <a:ea typeface="Lato"/>
                <a:cs typeface="Lato"/>
                <a:sym typeface="Lato"/>
              </a:rPr>
              <a:t>A binary neutron star merger detected by LIGO and Virgo. From the GW, source distance ~ 40 Mpc </a:t>
            </a:r>
            <a:r>
              <a:rPr i="1" lang="it" sz="1100">
                <a:solidFill>
                  <a:srgbClr val="888888"/>
                </a:solidFill>
                <a:latin typeface="Lato"/>
                <a:ea typeface="Lato"/>
                <a:cs typeface="Lato"/>
                <a:sym typeface="Lato"/>
              </a:rPr>
              <a:t>[LVK+, ApJL, 848 (2017)]</a:t>
            </a:r>
            <a:r>
              <a:rPr lang="it" sz="1500">
                <a:latin typeface="Lato"/>
                <a:ea typeface="Lato"/>
                <a:cs typeface="Lato"/>
                <a:sym typeface="Lato"/>
              </a:rPr>
              <a:t>.</a:t>
            </a:r>
            <a:br>
              <a:rPr lang="it" sz="1500">
                <a:latin typeface="Lato"/>
                <a:ea typeface="Lato"/>
                <a:cs typeface="Lato"/>
                <a:sym typeface="Lato"/>
              </a:rPr>
            </a:br>
            <a:endParaRPr sz="1500">
              <a:latin typeface="Lato"/>
              <a:ea typeface="Lato"/>
              <a:cs typeface="Lato"/>
              <a:sym typeface="Lato"/>
            </a:endParaRPr>
          </a:p>
          <a:p>
            <a:pPr indent="-323850" lvl="0" marL="457200" rtl="0" algn="l">
              <a:spcBef>
                <a:spcPts val="0"/>
              </a:spcBef>
              <a:spcAft>
                <a:spcPts val="0"/>
              </a:spcAft>
              <a:buSzPts val="1500"/>
              <a:buFont typeface="Lato"/>
              <a:buChar char="●"/>
            </a:pPr>
            <a:r>
              <a:rPr b="1" lang="it" sz="1500">
                <a:latin typeface="Lato"/>
                <a:ea typeface="Lato"/>
                <a:cs typeface="Lato"/>
                <a:sym typeface="Lato"/>
              </a:rPr>
              <a:t>Short Gamma-ray burst and Kilonova: </a:t>
            </a:r>
            <a:r>
              <a:rPr lang="it" sz="1500">
                <a:latin typeface="Lato"/>
                <a:ea typeface="Lato"/>
                <a:cs typeface="Lato"/>
                <a:sym typeface="Lato"/>
              </a:rPr>
              <a:t>Two associated EM counterparts allowed the identification of the source host galaxy </a:t>
            </a:r>
            <a:r>
              <a:rPr b="1" lang="it" sz="1500">
                <a:solidFill>
                  <a:srgbClr val="3282B1"/>
                </a:solidFill>
                <a:latin typeface="Lato"/>
                <a:ea typeface="Lato"/>
                <a:cs typeface="Lato"/>
                <a:sym typeface="Lato"/>
              </a:rPr>
              <a:t>NGC4993</a:t>
            </a:r>
            <a:r>
              <a:rPr lang="it" sz="1500">
                <a:latin typeface="Lato"/>
                <a:ea typeface="Lato"/>
                <a:cs typeface="Lato"/>
                <a:sym typeface="Lato"/>
              </a:rPr>
              <a:t>.</a:t>
            </a:r>
            <a:r>
              <a:rPr b="1" lang="it" sz="1500">
                <a:latin typeface="Lato"/>
                <a:ea typeface="Lato"/>
                <a:cs typeface="Lato"/>
                <a:sym typeface="Lato"/>
              </a:rPr>
              <a:t>  </a:t>
            </a:r>
            <a:r>
              <a:rPr lang="it" sz="1500">
                <a:latin typeface="Lato"/>
                <a:ea typeface="Lato"/>
                <a:cs typeface="Lato"/>
                <a:sym typeface="Lato"/>
              </a:rPr>
              <a:t> </a:t>
            </a:r>
            <a:br>
              <a:rPr lang="it" sz="1500">
                <a:latin typeface="Lato"/>
                <a:ea typeface="Lato"/>
                <a:cs typeface="Lato"/>
                <a:sym typeface="Lato"/>
              </a:rPr>
            </a:br>
            <a:endParaRPr sz="1500">
              <a:latin typeface="Lato"/>
              <a:ea typeface="Lato"/>
              <a:cs typeface="Lato"/>
              <a:sym typeface="Lato"/>
            </a:endParaRPr>
          </a:p>
          <a:p>
            <a:pPr indent="-323850" lvl="0" marL="457200" rtl="0" algn="l">
              <a:spcBef>
                <a:spcPts val="0"/>
              </a:spcBef>
              <a:spcAft>
                <a:spcPts val="0"/>
              </a:spcAft>
              <a:buSzPts val="1500"/>
              <a:buFont typeface="Lato"/>
              <a:buChar char="●"/>
            </a:pPr>
            <a:r>
              <a:rPr lang="it" sz="1500">
                <a:latin typeface="Lato"/>
                <a:ea typeface="Lato"/>
                <a:cs typeface="Lato"/>
                <a:sym typeface="Lato"/>
              </a:rPr>
              <a:t>This type of events will difficult to detect, we might expect to have 0-10 others in the next two observing runs </a:t>
            </a:r>
            <a:r>
              <a:rPr i="1" lang="it" sz="1100">
                <a:solidFill>
                  <a:srgbClr val="888888"/>
                </a:solidFill>
                <a:latin typeface="Lato"/>
                <a:ea typeface="Lato"/>
                <a:cs typeface="Lato"/>
                <a:sym typeface="Lato"/>
              </a:rPr>
              <a:t>[</a:t>
            </a:r>
            <a:r>
              <a:rPr b="1" i="1" lang="it" sz="1100">
                <a:solidFill>
                  <a:srgbClr val="888888"/>
                </a:solidFill>
                <a:latin typeface="Lato"/>
                <a:ea typeface="Lato"/>
                <a:cs typeface="Lato"/>
                <a:sym typeface="Lato"/>
              </a:rPr>
              <a:t>SM</a:t>
            </a:r>
            <a:r>
              <a:rPr i="1" lang="it" sz="1100">
                <a:solidFill>
                  <a:srgbClr val="888888"/>
                </a:solidFill>
                <a:latin typeface="Lato"/>
                <a:ea typeface="Lato"/>
                <a:cs typeface="Lato"/>
                <a:sym typeface="Lato"/>
              </a:rPr>
              <a:t>+ A&amp;A (2017), Patricelli+, MNRAS (2022)]</a:t>
            </a:r>
            <a:endParaRPr sz="1500">
              <a:latin typeface="Lato"/>
              <a:ea typeface="Lato"/>
              <a:cs typeface="Lato"/>
              <a:sym typeface="Lato"/>
            </a:endParaRPr>
          </a:p>
        </p:txBody>
      </p:sp>
      <p:sp>
        <p:nvSpPr>
          <p:cNvPr id="331" name="Google Shape;331;p30"/>
          <p:cNvSpPr txBox="1"/>
          <p:nvPr/>
        </p:nvSpPr>
        <p:spPr>
          <a:xfrm>
            <a:off x="6323150" y="299067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it" sz="1100">
                <a:solidFill>
                  <a:srgbClr val="888888"/>
                </a:solidFill>
                <a:latin typeface="Lato"/>
                <a:ea typeface="Lato"/>
                <a:cs typeface="Lato"/>
                <a:sym typeface="Lato"/>
              </a:rPr>
              <a:t>[LVC+, Nature (2017)]</a:t>
            </a:r>
            <a:endParaRPr i="1" sz="1100">
              <a:solidFill>
                <a:srgbClr val="888888"/>
              </a:solidFill>
              <a:latin typeface="Lato"/>
              <a:ea typeface="Lato"/>
              <a:cs typeface="Lato"/>
              <a:sym typeface="Lato"/>
            </a:endParaRPr>
          </a:p>
        </p:txBody>
      </p:sp>
      <p:cxnSp>
        <p:nvCxnSpPr>
          <p:cNvPr id="332" name="Google Shape;332;p30"/>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33" name="Google Shape;333;p30"/>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334" name="Google Shape;334;p30"/>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35" name="Google Shape;335;p30"/>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336" name="Google Shape;336;p30"/>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bright sirens</a:t>
            </a:r>
            <a:endParaRPr sz="2700">
              <a:solidFill>
                <a:srgbClr val="5B0F00"/>
              </a:solidFill>
              <a:latin typeface="Calibri"/>
              <a:ea typeface="Calibri"/>
              <a:cs typeface="Calibri"/>
              <a:sym typeface="Calibri"/>
            </a:endParaRPr>
          </a:p>
        </p:txBody>
      </p:sp>
      <p:sp>
        <p:nvSpPr>
          <p:cNvPr id="337" name="Google Shape;337;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338" name="Google Shape;338;p30"/>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cxnSp>
        <p:nvCxnSpPr>
          <p:cNvPr id="343" name="Google Shape;343;p31"/>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44" name="Google Shape;344;p31"/>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345" name="Google Shape;345;p31"/>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46" name="Google Shape;346;p31"/>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pic>
        <p:nvPicPr>
          <p:cNvPr id="347" name="Google Shape;347;p31"/>
          <p:cNvPicPr preferRelativeResize="0"/>
          <p:nvPr/>
        </p:nvPicPr>
        <p:blipFill>
          <a:blip r:embed="rId3">
            <a:alphaModFix/>
          </a:blip>
          <a:stretch>
            <a:fillRect/>
          </a:stretch>
        </p:blipFill>
        <p:spPr>
          <a:xfrm>
            <a:off x="611100" y="1795031"/>
            <a:ext cx="7806300" cy="926243"/>
          </a:xfrm>
          <a:prstGeom prst="rect">
            <a:avLst/>
          </a:prstGeom>
          <a:noFill/>
          <a:ln>
            <a:noFill/>
          </a:ln>
        </p:spPr>
      </p:pic>
      <p:sp>
        <p:nvSpPr>
          <p:cNvPr id="348" name="Google Shape;348;p31"/>
          <p:cNvSpPr txBox="1"/>
          <p:nvPr/>
        </p:nvSpPr>
        <p:spPr>
          <a:xfrm>
            <a:off x="0" y="-76200"/>
            <a:ext cx="88758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bright sirens</a:t>
            </a:r>
            <a:endParaRPr sz="2700">
              <a:solidFill>
                <a:srgbClr val="5B0F00"/>
              </a:solidFill>
              <a:latin typeface="Calibri"/>
              <a:ea typeface="Calibri"/>
              <a:cs typeface="Calibri"/>
              <a:sym typeface="Calibri"/>
            </a:endParaRPr>
          </a:p>
          <a:p>
            <a:pPr indent="0" lvl="0" marL="0" rtl="0" algn="l">
              <a:spcBef>
                <a:spcPts val="0"/>
              </a:spcBef>
              <a:spcAft>
                <a:spcPts val="0"/>
              </a:spcAft>
              <a:buNone/>
            </a:pPr>
            <a:r>
              <a:t/>
            </a:r>
            <a:endParaRPr b="1" sz="1800">
              <a:solidFill>
                <a:srgbClr val="0B5394"/>
              </a:solidFill>
              <a:latin typeface="Calibri"/>
              <a:ea typeface="Calibri"/>
              <a:cs typeface="Calibri"/>
              <a:sym typeface="Calibri"/>
            </a:endParaRPr>
          </a:p>
          <a:p>
            <a:pPr indent="0" lvl="0" marL="0" rtl="0" algn="l">
              <a:spcBef>
                <a:spcPts val="0"/>
              </a:spcBef>
              <a:spcAft>
                <a:spcPts val="0"/>
              </a:spcAft>
              <a:buNone/>
            </a:pPr>
            <a:r>
              <a:t/>
            </a:r>
            <a:endParaRPr b="1" sz="1800">
              <a:solidFill>
                <a:srgbClr val="0B5394"/>
              </a:solidFill>
              <a:latin typeface="Calibri"/>
              <a:ea typeface="Calibri"/>
              <a:cs typeface="Calibri"/>
              <a:sym typeface="Calibri"/>
            </a:endParaRPr>
          </a:p>
          <a:p>
            <a:pPr indent="0" lvl="0" marL="0" rtl="0" algn="l">
              <a:spcBef>
                <a:spcPts val="0"/>
              </a:spcBef>
              <a:spcAft>
                <a:spcPts val="0"/>
              </a:spcAft>
              <a:buNone/>
            </a:pPr>
            <a:r>
              <a:t/>
            </a:r>
            <a:endParaRPr b="1" sz="1800">
              <a:solidFill>
                <a:srgbClr val="0B5394"/>
              </a:solidFill>
              <a:latin typeface="Calibri"/>
              <a:ea typeface="Calibri"/>
              <a:cs typeface="Calibri"/>
              <a:sym typeface="Calibri"/>
            </a:endParaRPr>
          </a:p>
        </p:txBody>
      </p:sp>
      <p:sp>
        <p:nvSpPr>
          <p:cNvPr id="349" name="Google Shape;349;p31"/>
          <p:cNvSpPr txBox="1"/>
          <p:nvPr/>
        </p:nvSpPr>
        <p:spPr>
          <a:xfrm>
            <a:off x="112050" y="561963"/>
            <a:ext cx="88044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solidFill>
                  <a:schemeClr val="dk1"/>
                </a:solidFill>
                <a:latin typeface="Calibri"/>
                <a:ea typeface="Calibri"/>
                <a:cs typeface="Calibri"/>
                <a:sym typeface="Calibri"/>
              </a:rPr>
              <a:t>In the case of an EM counterpart, we need to modify the hierarchical likelihood to take into account the fact that we also measure redshift and sky position from the EM counterpart</a:t>
            </a:r>
            <a:endParaRPr b="1" sz="1600">
              <a:solidFill>
                <a:schemeClr val="dk1"/>
              </a:solidFill>
              <a:latin typeface="Calibri"/>
              <a:ea typeface="Calibri"/>
              <a:cs typeface="Calibri"/>
              <a:sym typeface="Calibri"/>
            </a:endParaRPr>
          </a:p>
        </p:txBody>
      </p:sp>
      <p:sp>
        <p:nvSpPr>
          <p:cNvPr id="350" name="Google Shape;350;p31"/>
          <p:cNvSpPr txBox="1"/>
          <p:nvPr/>
        </p:nvSpPr>
        <p:spPr>
          <a:xfrm>
            <a:off x="5349675" y="1232975"/>
            <a:ext cx="1728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a:solidFill>
                  <a:srgbClr val="00FF00"/>
                </a:solidFill>
                <a:latin typeface="Calibri"/>
                <a:ea typeface="Calibri"/>
                <a:cs typeface="Calibri"/>
                <a:sym typeface="Calibri"/>
              </a:rPr>
              <a:t>Rate of CBC with EM counterparts</a:t>
            </a:r>
            <a:endParaRPr>
              <a:solidFill>
                <a:srgbClr val="00FF00"/>
              </a:solidFill>
              <a:latin typeface="Calibri"/>
              <a:ea typeface="Calibri"/>
              <a:cs typeface="Calibri"/>
              <a:sym typeface="Calibri"/>
            </a:endParaRPr>
          </a:p>
        </p:txBody>
      </p:sp>
      <p:sp>
        <p:nvSpPr>
          <p:cNvPr id="351" name="Google Shape;351;p31"/>
          <p:cNvSpPr txBox="1"/>
          <p:nvPr/>
        </p:nvSpPr>
        <p:spPr>
          <a:xfrm>
            <a:off x="3276600" y="1271075"/>
            <a:ext cx="172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a:solidFill>
                  <a:srgbClr val="741B47"/>
                </a:solidFill>
                <a:latin typeface="Calibri"/>
                <a:ea typeface="Calibri"/>
                <a:cs typeface="Calibri"/>
                <a:sym typeface="Calibri"/>
              </a:rPr>
              <a:t>Overall likelihood</a:t>
            </a:r>
            <a:endParaRPr>
              <a:solidFill>
                <a:srgbClr val="741B47"/>
              </a:solidFill>
              <a:latin typeface="Calibri"/>
              <a:ea typeface="Calibri"/>
              <a:cs typeface="Calibri"/>
              <a:sym typeface="Calibri"/>
            </a:endParaRPr>
          </a:p>
        </p:txBody>
      </p:sp>
      <p:sp>
        <p:nvSpPr>
          <p:cNvPr id="352" name="Google Shape;352;p31"/>
          <p:cNvSpPr txBox="1"/>
          <p:nvPr/>
        </p:nvSpPr>
        <p:spPr>
          <a:xfrm>
            <a:off x="3139900" y="2771600"/>
            <a:ext cx="172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a:solidFill>
                  <a:srgbClr val="CC0000"/>
                </a:solidFill>
                <a:latin typeface="Calibri"/>
                <a:ea typeface="Calibri"/>
                <a:cs typeface="Calibri"/>
                <a:sym typeface="Calibri"/>
              </a:rPr>
              <a:t>Detection probability</a:t>
            </a:r>
            <a:endParaRPr>
              <a:solidFill>
                <a:srgbClr val="CC0000"/>
              </a:solidFill>
              <a:latin typeface="Calibri"/>
              <a:ea typeface="Calibri"/>
              <a:cs typeface="Calibri"/>
              <a:sym typeface="Calibri"/>
            </a:endParaRPr>
          </a:p>
        </p:txBody>
      </p:sp>
      <p:sp>
        <p:nvSpPr>
          <p:cNvPr id="353" name="Google Shape;353;p31"/>
          <p:cNvSpPr txBox="1"/>
          <p:nvPr/>
        </p:nvSpPr>
        <p:spPr>
          <a:xfrm>
            <a:off x="306625" y="3171788"/>
            <a:ext cx="88044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solidFill>
                  <a:schemeClr val="dk1"/>
                </a:solidFill>
                <a:latin typeface="Calibri"/>
                <a:ea typeface="Calibri"/>
                <a:cs typeface="Calibri"/>
                <a:sym typeface="Calibri"/>
              </a:rPr>
              <a:t>We make two assumptions:</a:t>
            </a:r>
            <a:br>
              <a:rPr lang="it" sz="1600">
                <a:solidFill>
                  <a:schemeClr val="dk1"/>
                </a:solidFill>
                <a:latin typeface="Calibri"/>
                <a:ea typeface="Calibri"/>
                <a:cs typeface="Calibri"/>
                <a:sym typeface="Calibri"/>
              </a:rPr>
            </a:b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it" sz="1600">
                <a:solidFill>
                  <a:schemeClr val="dk1"/>
                </a:solidFill>
                <a:latin typeface="Calibri"/>
                <a:ea typeface="Calibri"/>
                <a:cs typeface="Calibri"/>
                <a:sym typeface="Calibri"/>
              </a:rPr>
              <a:t>The detection probability is dominated by the GW.</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it" sz="1600">
                <a:solidFill>
                  <a:schemeClr val="dk1"/>
                </a:solidFill>
                <a:latin typeface="Calibri"/>
                <a:ea typeface="Calibri"/>
                <a:cs typeface="Calibri"/>
                <a:sym typeface="Calibri"/>
              </a:rPr>
              <a:t>The EM and GW likelihoods can be separated in two independent terms.</a:t>
            </a:r>
            <a:endParaRPr sz="1600">
              <a:solidFill>
                <a:schemeClr val="dk1"/>
              </a:solidFill>
              <a:latin typeface="Calibri"/>
              <a:ea typeface="Calibri"/>
              <a:cs typeface="Calibri"/>
              <a:sym typeface="Calibri"/>
            </a:endParaRPr>
          </a:p>
        </p:txBody>
      </p:sp>
      <p:sp>
        <p:nvSpPr>
          <p:cNvPr id="354" name="Google Shape;354;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355" name="Google Shape;355;p31"/>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32"/>
          <p:cNvPicPr preferRelativeResize="0"/>
          <p:nvPr/>
        </p:nvPicPr>
        <p:blipFill>
          <a:blip r:embed="rId3">
            <a:alphaModFix/>
          </a:blip>
          <a:stretch>
            <a:fillRect/>
          </a:stretch>
        </p:blipFill>
        <p:spPr>
          <a:xfrm>
            <a:off x="4887925" y="909925"/>
            <a:ext cx="3750950" cy="3700174"/>
          </a:xfrm>
          <a:prstGeom prst="rect">
            <a:avLst/>
          </a:prstGeom>
          <a:noFill/>
          <a:ln>
            <a:noFill/>
          </a:ln>
        </p:spPr>
      </p:pic>
      <p:sp>
        <p:nvSpPr>
          <p:cNvPr id="361" name="Google Shape;361;p32"/>
          <p:cNvSpPr txBox="1"/>
          <p:nvPr/>
        </p:nvSpPr>
        <p:spPr>
          <a:xfrm>
            <a:off x="239225" y="1078250"/>
            <a:ext cx="4459800" cy="27243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Font typeface="Lato"/>
              <a:buChar char="●"/>
            </a:pPr>
            <a:r>
              <a:rPr lang="it" sz="1500">
                <a:latin typeface="Lato"/>
                <a:ea typeface="Lato"/>
                <a:cs typeface="Lato"/>
                <a:sym typeface="Lato"/>
              </a:rPr>
              <a:t>In the case that the GW is not observed with EM counterpart, we can use galaxy catalogs to identify possible galaxy hosts </a:t>
            </a:r>
            <a:r>
              <a:rPr i="1" lang="it" sz="1300">
                <a:solidFill>
                  <a:srgbClr val="888888"/>
                </a:solidFill>
                <a:latin typeface="Lato"/>
                <a:ea typeface="Lato"/>
                <a:cs typeface="Lato"/>
                <a:sym typeface="Lato"/>
              </a:rPr>
              <a:t>[Schutz, Nature 1986]</a:t>
            </a:r>
            <a:r>
              <a:rPr lang="it" sz="1500">
                <a:latin typeface="Lato"/>
                <a:ea typeface="Lato"/>
                <a:cs typeface="Lato"/>
                <a:sym typeface="Lato"/>
              </a:rPr>
              <a:t>.</a:t>
            </a:r>
            <a:br>
              <a:rPr lang="it" sz="1500">
                <a:latin typeface="Lato"/>
                <a:ea typeface="Lato"/>
                <a:cs typeface="Lato"/>
                <a:sym typeface="Lato"/>
              </a:rPr>
            </a:br>
            <a:endParaRPr sz="1500">
              <a:latin typeface="Lato"/>
              <a:ea typeface="Lato"/>
              <a:cs typeface="Lato"/>
              <a:sym typeface="Lato"/>
            </a:endParaRPr>
          </a:p>
          <a:p>
            <a:pPr indent="-323850" lvl="0" marL="457200" rtl="0" algn="l">
              <a:spcBef>
                <a:spcPts val="0"/>
              </a:spcBef>
              <a:spcAft>
                <a:spcPts val="0"/>
              </a:spcAft>
              <a:buSzPts val="1500"/>
              <a:buFont typeface="Lato"/>
              <a:buChar char="●"/>
            </a:pPr>
            <a:r>
              <a:rPr lang="it" sz="1500">
                <a:latin typeface="Lato"/>
                <a:ea typeface="Lato"/>
                <a:cs typeface="Lato"/>
                <a:sym typeface="Lato"/>
              </a:rPr>
              <a:t>Galaxy surveys will provide possible redshifts.</a:t>
            </a:r>
            <a:br>
              <a:rPr lang="it" sz="1500">
                <a:latin typeface="Lato"/>
                <a:ea typeface="Lato"/>
                <a:cs typeface="Lato"/>
                <a:sym typeface="Lato"/>
              </a:rPr>
            </a:br>
            <a:endParaRPr sz="1500">
              <a:latin typeface="Lato"/>
              <a:ea typeface="Lato"/>
              <a:cs typeface="Lato"/>
              <a:sym typeface="Lato"/>
            </a:endParaRPr>
          </a:p>
          <a:p>
            <a:pPr indent="-323850" lvl="0" marL="457200" rtl="0" algn="l">
              <a:spcBef>
                <a:spcPts val="0"/>
              </a:spcBef>
              <a:spcAft>
                <a:spcPts val="0"/>
              </a:spcAft>
              <a:buSzPts val="1500"/>
              <a:buFont typeface="Lato"/>
              <a:buChar char="●"/>
            </a:pPr>
            <a:r>
              <a:rPr lang="it" sz="1500">
                <a:latin typeface="Lato"/>
                <a:ea typeface="Lato"/>
                <a:cs typeface="Lato"/>
                <a:sym typeface="Lato"/>
              </a:rPr>
              <a:t>GW will provide luminosity distance.</a:t>
            </a:r>
            <a:br>
              <a:rPr lang="it" sz="1500">
                <a:latin typeface="Lato"/>
                <a:ea typeface="Lato"/>
                <a:cs typeface="Lato"/>
                <a:sym typeface="Lato"/>
              </a:rPr>
            </a:br>
            <a:endParaRPr sz="1500">
              <a:latin typeface="Lato"/>
              <a:ea typeface="Lato"/>
              <a:cs typeface="Lato"/>
              <a:sym typeface="Lato"/>
            </a:endParaRPr>
          </a:p>
          <a:p>
            <a:pPr indent="-323850" lvl="0" marL="457200" rtl="0" algn="l">
              <a:spcBef>
                <a:spcPts val="0"/>
              </a:spcBef>
              <a:spcAft>
                <a:spcPts val="0"/>
              </a:spcAft>
              <a:buSzPts val="1500"/>
              <a:buFont typeface="Lato"/>
              <a:buChar char="●"/>
            </a:pPr>
            <a:r>
              <a:rPr lang="it" sz="1500">
                <a:latin typeface="Lato"/>
                <a:ea typeface="Lato"/>
                <a:cs typeface="Lato"/>
                <a:sym typeface="Lato"/>
              </a:rPr>
              <a:t>Best localized events provide better constraints for cosmology.</a:t>
            </a:r>
            <a:endParaRPr sz="1500">
              <a:latin typeface="Lato"/>
              <a:ea typeface="Lato"/>
              <a:cs typeface="Lato"/>
              <a:sym typeface="Lato"/>
            </a:endParaRPr>
          </a:p>
        </p:txBody>
      </p:sp>
      <p:sp>
        <p:nvSpPr>
          <p:cNvPr id="362" name="Google Shape;362;p32"/>
          <p:cNvSpPr txBox="1"/>
          <p:nvPr/>
        </p:nvSpPr>
        <p:spPr>
          <a:xfrm>
            <a:off x="6940600" y="2108250"/>
            <a:ext cx="300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it" sz="1300">
                <a:solidFill>
                  <a:srgbClr val="888888"/>
                </a:solidFill>
                <a:latin typeface="Lato"/>
                <a:ea typeface="Lato"/>
                <a:cs typeface="Lato"/>
                <a:sym typeface="Lato"/>
              </a:rPr>
              <a:t>[LVK, ApJL 896 (2020)]</a:t>
            </a:r>
            <a:endParaRPr/>
          </a:p>
        </p:txBody>
      </p:sp>
      <p:sp>
        <p:nvSpPr>
          <p:cNvPr id="363" name="Google Shape;363;p32"/>
          <p:cNvSpPr txBox="1"/>
          <p:nvPr/>
        </p:nvSpPr>
        <p:spPr>
          <a:xfrm>
            <a:off x="7016800" y="889050"/>
            <a:ext cx="16221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it">
                <a:solidFill>
                  <a:srgbClr val="2C93D1"/>
                </a:solidFill>
                <a:latin typeface="Lato"/>
                <a:ea typeface="Lato"/>
                <a:cs typeface="Lato"/>
                <a:sym typeface="Lato"/>
              </a:rPr>
              <a:t>GW190814</a:t>
            </a:r>
            <a:br>
              <a:rPr b="1" i="1" lang="it">
                <a:solidFill>
                  <a:srgbClr val="2C93D1"/>
                </a:solidFill>
                <a:latin typeface="Lato"/>
                <a:ea typeface="Lato"/>
                <a:cs typeface="Lato"/>
                <a:sym typeface="Lato"/>
              </a:rPr>
            </a:br>
            <a:endParaRPr b="1" i="1">
              <a:solidFill>
                <a:srgbClr val="2C93D1"/>
              </a:solidFill>
              <a:latin typeface="Lato"/>
              <a:ea typeface="Lato"/>
              <a:cs typeface="Lato"/>
              <a:sym typeface="Lato"/>
            </a:endParaRPr>
          </a:p>
          <a:p>
            <a:pPr indent="0" lvl="0" marL="0" rtl="0" algn="ctr">
              <a:spcBef>
                <a:spcPts val="0"/>
              </a:spcBef>
              <a:spcAft>
                <a:spcPts val="0"/>
              </a:spcAft>
              <a:buNone/>
            </a:pPr>
            <a:r>
              <a:rPr b="1" i="1" lang="it">
                <a:solidFill>
                  <a:srgbClr val="2C93D1"/>
                </a:solidFill>
                <a:latin typeface="Lato"/>
                <a:ea typeface="Lato"/>
                <a:cs typeface="Lato"/>
                <a:sym typeface="Lato"/>
              </a:rPr>
              <a:t>Localization volume 88,000 Mpc</a:t>
            </a:r>
            <a:r>
              <a:rPr b="1" baseline="30000" i="1" lang="it">
                <a:solidFill>
                  <a:srgbClr val="2C93D1"/>
                </a:solidFill>
                <a:latin typeface="Lato"/>
                <a:ea typeface="Lato"/>
                <a:cs typeface="Lato"/>
                <a:sym typeface="Lato"/>
              </a:rPr>
              <a:t>3</a:t>
            </a:r>
            <a:endParaRPr b="1" baseline="30000" i="1">
              <a:solidFill>
                <a:srgbClr val="2C93D1"/>
              </a:solidFill>
              <a:latin typeface="Lato"/>
              <a:ea typeface="Lato"/>
              <a:cs typeface="Lato"/>
              <a:sym typeface="Lato"/>
            </a:endParaRPr>
          </a:p>
        </p:txBody>
      </p:sp>
      <p:cxnSp>
        <p:nvCxnSpPr>
          <p:cNvPr id="364" name="Google Shape;364;p32"/>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65" name="Google Shape;365;p32"/>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366" name="Google Shape;366;p32"/>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67" name="Google Shape;367;p32"/>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368" name="Google Shape;368;p32"/>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dark sirens</a:t>
            </a:r>
            <a:endParaRPr sz="2700">
              <a:solidFill>
                <a:srgbClr val="5B0F00"/>
              </a:solidFill>
              <a:latin typeface="Calibri"/>
              <a:ea typeface="Calibri"/>
              <a:cs typeface="Calibri"/>
              <a:sym typeface="Calibri"/>
            </a:endParaRPr>
          </a:p>
        </p:txBody>
      </p:sp>
      <p:sp>
        <p:nvSpPr>
          <p:cNvPr id="369" name="Google Shape;369;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370" name="Google Shape;370;p32"/>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33"/>
          <p:cNvPicPr preferRelativeResize="0"/>
          <p:nvPr/>
        </p:nvPicPr>
        <p:blipFill>
          <a:blip r:embed="rId3">
            <a:alphaModFix/>
          </a:blip>
          <a:stretch>
            <a:fillRect/>
          </a:stretch>
        </p:blipFill>
        <p:spPr>
          <a:xfrm>
            <a:off x="4885175" y="660825"/>
            <a:ext cx="4097375" cy="3949274"/>
          </a:xfrm>
          <a:prstGeom prst="rect">
            <a:avLst/>
          </a:prstGeom>
          <a:noFill/>
          <a:ln>
            <a:noFill/>
          </a:ln>
        </p:spPr>
      </p:pic>
      <p:sp>
        <p:nvSpPr>
          <p:cNvPr id="376" name="Google Shape;376;p33"/>
          <p:cNvSpPr/>
          <p:nvPr/>
        </p:nvSpPr>
        <p:spPr>
          <a:xfrm rot="6776891">
            <a:off x="5828444" y="2342002"/>
            <a:ext cx="189280" cy="353939"/>
          </a:xfrm>
          <a:prstGeom prst="can">
            <a:avLst>
              <a:gd fmla="val 25000" name="adj"/>
            </a:avLst>
          </a:prstGeom>
          <a:noFill/>
          <a:ln cap="flat" cmpd="sng" w="28575">
            <a:solidFill>
              <a:schemeClr val="accen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3"/>
          <p:cNvSpPr txBox="1"/>
          <p:nvPr/>
        </p:nvSpPr>
        <p:spPr>
          <a:xfrm>
            <a:off x="5142750" y="1763075"/>
            <a:ext cx="16404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it">
                <a:solidFill>
                  <a:srgbClr val="2C93D1"/>
                </a:solidFill>
                <a:latin typeface="Lato"/>
                <a:ea typeface="Lato"/>
                <a:cs typeface="Lato"/>
                <a:sym typeface="Lato"/>
              </a:rPr>
              <a:t>GW190814</a:t>
            </a:r>
            <a:br>
              <a:rPr b="1" i="1" lang="it">
                <a:solidFill>
                  <a:srgbClr val="2C93D1"/>
                </a:solidFill>
                <a:latin typeface="Lato"/>
                <a:ea typeface="Lato"/>
                <a:cs typeface="Lato"/>
                <a:sym typeface="Lato"/>
              </a:rPr>
            </a:br>
            <a:r>
              <a:rPr b="1" i="1" lang="it" sz="1100">
                <a:solidFill>
                  <a:srgbClr val="2C93D1"/>
                </a:solidFill>
                <a:latin typeface="Lato"/>
                <a:ea typeface="Lato"/>
                <a:cs typeface="Lato"/>
                <a:sym typeface="Lato"/>
              </a:rPr>
              <a:t>H</a:t>
            </a:r>
            <a:r>
              <a:rPr b="1" baseline="-25000" i="1" lang="it" sz="1100">
                <a:solidFill>
                  <a:srgbClr val="2C93D1"/>
                </a:solidFill>
                <a:latin typeface="Lato"/>
                <a:ea typeface="Lato"/>
                <a:cs typeface="Lato"/>
                <a:sym typeface="Lato"/>
              </a:rPr>
              <a:t>0</a:t>
            </a:r>
            <a:r>
              <a:rPr b="1" i="1" lang="it" sz="1100">
                <a:solidFill>
                  <a:srgbClr val="2C93D1"/>
                </a:solidFill>
                <a:latin typeface="Lato"/>
                <a:ea typeface="Lato"/>
                <a:cs typeface="Lato"/>
                <a:sym typeface="Lato"/>
              </a:rPr>
              <a:t>=67.7 km/s/Mpc</a:t>
            </a:r>
            <a:endParaRPr sz="1100"/>
          </a:p>
        </p:txBody>
      </p:sp>
      <p:sp>
        <p:nvSpPr>
          <p:cNvPr id="378" name="Google Shape;378;p33"/>
          <p:cNvSpPr txBox="1"/>
          <p:nvPr/>
        </p:nvSpPr>
        <p:spPr>
          <a:xfrm>
            <a:off x="5513300" y="1030950"/>
            <a:ext cx="2487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a:latin typeface="Lato"/>
                <a:ea typeface="Lato"/>
                <a:cs typeface="Lato"/>
                <a:sym typeface="Lato"/>
              </a:rPr>
              <a:t>Apparent magnitude</a:t>
            </a:r>
            <a:endParaRPr>
              <a:latin typeface="Lato"/>
              <a:ea typeface="Lato"/>
              <a:cs typeface="Lato"/>
              <a:sym typeface="Lato"/>
            </a:endParaRPr>
          </a:p>
        </p:txBody>
      </p:sp>
      <p:sp>
        <p:nvSpPr>
          <p:cNvPr id="379" name="Google Shape;379;p33"/>
          <p:cNvSpPr txBox="1"/>
          <p:nvPr/>
        </p:nvSpPr>
        <p:spPr>
          <a:xfrm>
            <a:off x="6510575" y="3275100"/>
            <a:ext cx="1526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a:latin typeface="Lato"/>
                <a:ea typeface="Lato"/>
                <a:cs typeface="Lato"/>
                <a:sym typeface="Lato"/>
              </a:rPr>
              <a:t>Fainter galaxies</a:t>
            </a:r>
            <a:endParaRPr>
              <a:latin typeface="Lato"/>
              <a:ea typeface="Lato"/>
              <a:cs typeface="Lato"/>
              <a:sym typeface="Lato"/>
            </a:endParaRPr>
          </a:p>
        </p:txBody>
      </p:sp>
      <p:sp>
        <p:nvSpPr>
          <p:cNvPr id="380" name="Google Shape;380;p33"/>
          <p:cNvSpPr/>
          <p:nvPr/>
        </p:nvSpPr>
        <p:spPr>
          <a:xfrm rot="6778154">
            <a:off x="6405894" y="2547555"/>
            <a:ext cx="295205" cy="455295"/>
          </a:xfrm>
          <a:prstGeom prst="can">
            <a:avLst>
              <a:gd fmla="val 25000" name="adj"/>
            </a:avLst>
          </a:prstGeom>
          <a:noFill/>
          <a:ln cap="flat" cmpd="sng" w="28575">
            <a:solidFill>
              <a:schemeClr val="accent1"/>
            </a:solidFill>
            <a:prstDash val="dash"/>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33"/>
          <p:cNvSpPr txBox="1"/>
          <p:nvPr/>
        </p:nvSpPr>
        <p:spPr>
          <a:xfrm>
            <a:off x="6472775" y="2158075"/>
            <a:ext cx="16404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it">
                <a:solidFill>
                  <a:srgbClr val="2C93D1"/>
                </a:solidFill>
                <a:latin typeface="Lato"/>
                <a:ea typeface="Lato"/>
                <a:cs typeface="Lato"/>
                <a:sym typeface="Lato"/>
              </a:rPr>
              <a:t>GW190814</a:t>
            </a:r>
            <a:br>
              <a:rPr b="1" i="1" lang="it">
                <a:solidFill>
                  <a:srgbClr val="2C93D1"/>
                </a:solidFill>
                <a:latin typeface="Lato"/>
                <a:ea typeface="Lato"/>
                <a:cs typeface="Lato"/>
                <a:sym typeface="Lato"/>
              </a:rPr>
            </a:br>
            <a:r>
              <a:rPr b="1" i="1" lang="it" sz="1100">
                <a:solidFill>
                  <a:srgbClr val="2C93D1"/>
                </a:solidFill>
                <a:latin typeface="Lato"/>
                <a:ea typeface="Lato"/>
                <a:cs typeface="Lato"/>
                <a:sym typeface="Lato"/>
              </a:rPr>
              <a:t>H</a:t>
            </a:r>
            <a:r>
              <a:rPr b="1" baseline="-25000" i="1" lang="it" sz="1100">
                <a:solidFill>
                  <a:srgbClr val="2C93D1"/>
                </a:solidFill>
                <a:latin typeface="Lato"/>
                <a:ea typeface="Lato"/>
                <a:cs typeface="Lato"/>
                <a:sym typeface="Lato"/>
              </a:rPr>
              <a:t>0</a:t>
            </a:r>
            <a:r>
              <a:rPr b="1" i="1" lang="it" sz="1100">
                <a:solidFill>
                  <a:srgbClr val="2C93D1"/>
                </a:solidFill>
                <a:latin typeface="Lato"/>
                <a:ea typeface="Lato"/>
                <a:cs typeface="Lato"/>
                <a:sym typeface="Lato"/>
              </a:rPr>
              <a:t>=120 km/s/Mpc</a:t>
            </a:r>
            <a:endParaRPr sz="1100"/>
          </a:p>
        </p:txBody>
      </p:sp>
      <p:sp>
        <p:nvSpPr>
          <p:cNvPr id="382" name="Google Shape;382;p33"/>
          <p:cNvSpPr txBox="1"/>
          <p:nvPr/>
        </p:nvSpPr>
        <p:spPr>
          <a:xfrm>
            <a:off x="391625" y="1611650"/>
            <a:ext cx="4459800" cy="19857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Font typeface="Lato"/>
              <a:buChar char="●"/>
            </a:pPr>
            <a:r>
              <a:rPr lang="it" sz="1500">
                <a:latin typeface="Lato"/>
                <a:ea typeface="Lato"/>
                <a:cs typeface="Lato"/>
                <a:sym typeface="Lato"/>
              </a:rPr>
              <a:t>A cosmological model has statistical support when the GW localization matched an </a:t>
            </a:r>
            <a:r>
              <a:rPr i="1" lang="it" sz="1500">
                <a:latin typeface="Lato"/>
                <a:ea typeface="Lato"/>
                <a:cs typeface="Lato"/>
                <a:sym typeface="Lato"/>
              </a:rPr>
              <a:t>overdensity </a:t>
            </a:r>
            <a:r>
              <a:rPr lang="it" sz="1500">
                <a:latin typeface="Lato"/>
                <a:ea typeface="Lato"/>
                <a:cs typeface="Lato"/>
                <a:sym typeface="Lato"/>
              </a:rPr>
              <a:t> of galaxies.</a:t>
            </a:r>
            <a:br>
              <a:rPr lang="it" sz="1500">
                <a:latin typeface="Lato"/>
                <a:ea typeface="Lato"/>
                <a:cs typeface="Lato"/>
                <a:sym typeface="Lato"/>
              </a:rPr>
            </a:br>
            <a:endParaRPr sz="1500">
              <a:latin typeface="Lato"/>
              <a:ea typeface="Lato"/>
              <a:cs typeface="Lato"/>
              <a:sym typeface="Lato"/>
            </a:endParaRPr>
          </a:p>
          <a:p>
            <a:pPr indent="-323850" lvl="0" marL="457200" rtl="0" algn="l">
              <a:spcBef>
                <a:spcPts val="0"/>
              </a:spcBef>
              <a:spcAft>
                <a:spcPts val="0"/>
              </a:spcAft>
              <a:buSzPts val="1500"/>
              <a:buFont typeface="Lato"/>
              <a:buChar char="●"/>
            </a:pPr>
            <a:r>
              <a:rPr lang="it" sz="1500">
                <a:latin typeface="Lato"/>
                <a:ea typeface="Lato"/>
                <a:cs typeface="Lato"/>
                <a:sym typeface="Lato"/>
              </a:rPr>
              <a:t>Galaxy catalogs are not complete at higher redshifts, we need to apply corrections in order to now bias our analyses </a:t>
            </a:r>
            <a:r>
              <a:rPr i="1" lang="it" sz="1200">
                <a:solidFill>
                  <a:srgbClr val="888888"/>
                </a:solidFill>
                <a:latin typeface="Lato"/>
                <a:ea typeface="Lato"/>
                <a:cs typeface="Lato"/>
                <a:sym typeface="Lato"/>
              </a:rPr>
              <a:t>[R. Gray+, PRD (2019)]</a:t>
            </a:r>
            <a:endParaRPr i="1" sz="1200">
              <a:solidFill>
                <a:srgbClr val="888888"/>
              </a:solidFill>
              <a:latin typeface="Lato"/>
              <a:ea typeface="Lato"/>
              <a:cs typeface="Lato"/>
              <a:sym typeface="Lato"/>
            </a:endParaRPr>
          </a:p>
        </p:txBody>
      </p:sp>
      <p:cxnSp>
        <p:nvCxnSpPr>
          <p:cNvPr id="383" name="Google Shape;383;p33"/>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84" name="Google Shape;384;p33"/>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385" name="Google Shape;385;p33"/>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86" name="Google Shape;386;p33"/>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387" name="Google Shape;387;p33"/>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dark sirens</a:t>
            </a:r>
            <a:endParaRPr sz="2700">
              <a:solidFill>
                <a:srgbClr val="5B0F00"/>
              </a:solidFill>
              <a:latin typeface="Calibri"/>
              <a:ea typeface="Calibri"/>
              <a:cs typeface="Calibri"/>
              <a:sym typeface="Calibri"/>
            </a:endParaRPr>
          </a:p>
        </p:txBody>
      </p:sp>
      <p:sp>
        <p:nvSpPr>
          <p:cNvPr id="388" name="Google Shape;388;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389" name="Google Shape;389;p33"/>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cxnSp>
        <p:nvCxnSpPr>
          <p:cNvPr id="78" name="Google Shape;78;p16"/>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79" name="Google Shape;79;p16"/>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80" name="Google Shape;80;p16"/>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81" name="Google Shape;81;p16"/>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82" name="Google Shape;82;p16"/>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Material for cosmology with GWs</a:t>
            </a:r>
            <a:endParaRPr sz="2700">
              <a:solidFill>
                <a:srgbClr val="5B0F00"/>
              </a:solidFill>
              <a:latin typeface="Calibri"/>
              <a:ea typeface="Calibri"/>
              <a:cs typeface="Calibri"/>
              <a:sym typeface="Calibri"/>
            </a:endParaRPr>
          </a:p>
        </p:txBody>
      </p:sp>
      <p:sp>
        <p:nvSpPr>
          <p:cNvPr id="83" name="Google Shape;83;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84" name="Google Shape;84;p16"/>
          <p:cNvSpPr txBox="1"/>
          <p:nvPr/>
        </p:nvSpPr>
        <p:spPr>
          <a:xfrm>
            <a:off x="189100" y="766300"/>
            <a:ext cx="8673000" cy="31863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Font typeface="Calibri"/>
              <a:buChar char="●"/>
            </a:pPr>
            <a:r>
              <a:rPr lang="it" sz="1500">
                <a:latin typeface="Calibri"/>
                <a:ea typeface="Calibri"/>
                <a:cs typeface="Calibri"/>
                <a:sym typeface="Calibri"/>
              </a:rPr>
              <a:t>S. Vitale, “Inferring the Properties of a Population of Compact Binaries in Presence of Selection Effects”, </a:t>
            </a:r>
            <a:r>
              <a:rPr lang="it" sz="1500" u="sng">
                <a:solidFill>
                  <a:schemeClr val="hlink"/>
                </a:solidFill>
                <a:latin typeface="Calibri"/>
                <a:ea typeface="Calibri"/>
                <a:cs typeface="Calibri"/>
                <a:sym typeface="Calibri"/>
                <a:hlinkClick r:id="rId3"/>
              </a:rPr>
              <a:t>Handbook of GW astronomy</a:t>
            </a:r>
            <a:r>
              <a:rPr lang="it" sz="1500">
                <a:latin typeface="Calibri"/>
                <a:ea typeface="Calibri"/>
                <a:cs typeface="Calibri"/>
                <a:sym typeface="Calibri"/>
              </a:rPr>
              <a:t> (2021).</a:t>
            </a:r>
            <a:br>
              <a:rPr lang="it" sz="1500">
                <a:latin typeface="Calibri"/>
                <a:ea typeface="Calibri"/>
                <a:cs typeface="Calibri"/>
                <a:sym typeface="Calibri"/>
              </a:rPr>
            </a:b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it" sz="1500">
                <a:latin typeface="Calibri"/>
                <a:ea typeface="Calibri"/>
                <a:cs typeface="Calibri"/>
                <a:sym typeface="Calibri"/>
              </a:rPr>
              <a:t>S. Mastrogiovanni, “Cosmology with Gravitational Waves: A review”, </a:t>
            </a:r>
            <a:r>
              <a:rPr lang="it" sz="1500" u="sng">
                <a:solidFill>
                  <a:schemeClr val="hlink"/>
                </a:solidFill>
                <a:latin typeface="Calibri"/>
                <a:ea typeface="Calibri"/>
                <a:cs typeface="Calibri"/>
                <a:sym typeface="Calibri"/>
                <a:hlinkClick r:id="rId4"/>
              </a:rPr>
              <a:t>Annalen der Physik (2022)</a:t>
            </a:r>
            <a:br>
              <a:rPr lang="it" sz="1500" u="sng">
                <a:solidFill>
                  <a:schemeClr val="hlink"/>
                </a:solidFill>
                <a:latin typeface="Calibri"/>
                <a:ea typeface="Calibri"/>
                <a:cs typeface="Calibri"/>
                <a:sym typeface="Calibri"/>
                <a:hlinkClick r:id="rId5"/>
              </a:rPr>
            </a:br>
            <a:endParaRPr sz="1500">
              <a:latin typeface="Calibri"/>
              <a:ea typeface="Calibri"/>
              <a:cs typeface="Calibri"/>
              <a:sym typeface="Calibri"/>
            </a:endParaRPr>
          </a:p>
          <a:p>
            <a:pPr indent="-323850" lvl="0" marL="457200" rtl="0" algn="l">
              <a:spcBef>
                <a:spcPts val="0"/>
              </a:spcBef>
              <a:spcAft>
                <a:spcPts val="0"/>
              </a:spcAft>
              <a:buSzPts val="1500"/>
              <a:buChar char="●"/>
            </a:pPr>
            <a:r>
              <a:rPr lang="it" sz="1500">
                <a:latin typeface="Calibri"/>
                <a:ea typeface="Calibri"/>
                <a:cs typeface="Calibri"/>
                <a:sym typeface="Calibri"/>
              </a:rPr>
              <a:t>J. Gair, “The Hitchhiker's guide to the galaxy catalog approach for gravitational wave cosmology”, </a:t>
            </a:r>
            <a:r>
              <a:rPr lang="it" sz="1500" u="sng">
                <a:solidFill>
                  <a:schemeClr val="hlink"/>
                </a:solidFill>
                <a:latin typeface="Calibri"/>
                <a:ea typeface="Calibri"/>
                <a:cs typeface="Calibri"/>
                <a:sym typeface="Calibri"/>
                <a:hlinkClick r:id="rId6"/>
              </a:rPr>
              <a:t>arXiv:2212.08694 (Accepted AJ)</a:t>
            </a:r>
            <a:br>
              <a:rPr b="1" lang="it" sz="1500">
                <a:solidFill>
                  <a:srgbClr val="FF0000"/>
                </a:solidFill>
                <a:latin typeface="Calibri"/>
                <a:ea typeface="Calibri"/>
                <a:cs typeface="Calibri"/>
                <a:sym typeface="Calibri"/>
              </a:rPr>
            </a:br>
            <a:endParaRPr sz="1500">
              <a:solidFill>
                <a:schemeClr val="dk1"/>
              </a:solidFill>
              <a:latin typeface="Calibri"/>
              <a:ea typeface="Calibri"/>
              <a:cs typeface="Calibri"/>
              <a:sym typeface="Calibri"/>
            </a:endParaRPr>
          </a:p>
          <a:p>
            <a:pPr indent="-323850" lvl="0" marL="457200" rtl="0" algn="l">
              <a:spcBef>
                <a:spcPts val="0"/>
              </a:spcBef>
              <a:spcAft>
                <a:spcPts val="0"/>
              </a:spcAft>
              <a:buClr>
                <a:schemeClr val="dk1"/>
              </a:buClr>
              <a:buSzPts val="1500"/>
              <a:buFont typeface="Calibri"/>
              <a:buChar char="●"/>
            </a:pPr>
            <a:r>
              <a:rPr lang="it" sz="1500">
                <a:solidFill>
                  <a:schemeClr val="dk1"/>
                </a:solidFill>
                <a:latin typeface="Calibri"/>
                <a:ea typeface="Calibri"/>
                <a:cs typeface="Calibri"/>
                <a:sym typeface="Calibri"/>
              </a:rPr>
              <a:t>S. Mastrogiovanni, “ICAROGW: A python package for inference of astrophysical population properties of noisy, heterogeneous and incomplete observations”, </a:t>
            </a:r>
            <a:r>
              <a:rPr lang="it" sz="1500" u="sng">
                <a:solidFill>
                  <a:schemeClr val="hlink"/>
                </a:solidFill>
                <a:latin typeface="Calibri"/>
                <a:ea typeface="Calibri"/>
                <a:cs typeface="Calibri"/>
                <a:sym typeface="Calibri"/>
                <a:hlinkClick r:id="rId7"/>
              </a:rPr>
              <a:t>arXiv:2305.17973</a:t>
            </a:r>
            <a:r>
              <a:rPr lang="it" sz="1500">
                <a:solidFill>
                  <a:schemeClr val="dk1"/>
                </a:solidFill>
                <a:latin typeface="Calibri"/>
                <a:ea typeface="Calibri"/>
                <a:cs typeface="Calibri"/>
                <a:sym typeface="Calibri"/>
              </a:rPr>
              <a:t>, </a:t>
            </a:r>
            <a:r>
              <a:rPr lang="it" sz="1500" u="sng">
                <a:solidFill>
                  <a:schemeClr val="hlink"/>
                </a:solidFill>
                <a:latin typeface="Calibri"/>
                <a:ea typeface="Calibri"/>
                <a:cs typeface="Calibri"/>
                <a:sym typeface="Calibri"/>
                <a:hlinkClick r:id="rId8"/>
              </a:rPr>
              <a:t>zenodo tutorials</a:t>
            </a:r>
            <a:r>
              <a:rPr lang="it" sz="1500">
                <a:solidFill>
                  <a:schemeClr val="dk1"/>
                </a:solidFill>
                <a:latin typeface="Calibri"/>
                <a:ea typeface="Calibri"/>
                <a:cs typeface="Calibri"/>
                <a:sym typeface="Calibri"/>
              </a:rPr>
              <a:t>.</a:t>
            </a:r>
            <a:br>
              <a:rPr lang="it" sz="1500">
                <a:solidFill>
                  <a:schemeClr val="dk1"/>
                </a:solidFill>
                <a:latin typeface="Calibri"/>
                <a:ea typeface="Calibri"/>
                <a:cs typeface="Calibri"/>
                <a:sym typeface="Calibri"/>
              </a:rPr>
            </a:br>
            <a:endParaRPr sz="1500">
              <a:solidFill>
                <a:schemeClr val="dk1"/>
              </a:solidFill>
              <a:latin typeface="Calibri"/>
              <a:ea typeface="Calibri"/>
              <a:cs typeface="Calibri"/>
              <a:sym typeface="Calibri"/>
            </a:endParaRPr>
          </a:p>
          <a:p>
            <a:pPr indent="-323850" lvl="0" marL="457200" rtl="0" algn="l">
              <a:spcBef>
                <a:spcPts val="0"/>
              </a:spcBef>
              <a:spcAft>
                <a:spcPts val="0"/>
              </a:spcAft>
              <a:buClr>
                <a:schemeClr val="dk1"/>
              </a:buClr>
              <a:buSzPts val="1500"/>
              <a:buFont typeface="Calibri"/>
              <a:buChar char="●"/>
            </a:pPr>
            <a:r>
              <a:rPr lang="it" sz="1500">
                <a:solidFill>
                  <a:schemeClr val="dk1"/>
                </a:solidFill>
                <a:latin typeface="Calibri"/>
                <a:ea typeface="Calibri"/>
                <a:cs typeface="Calibri"/>
                <a:sym typeface="Calibri"/>
              </a:rPr>
              <a:t>S. Mastrogiovanni, “A novel approach to infer population and cosmological properties with gravitational waves standard sirens and galaxy surveys”, </a:t>
            </a:r>
            <a:r>
              <a:rPr lang="it" sz="1500" u="sng">
                <a:solidFill>
                  <a:schemeClr val="hlink"/>
                </a:solidFill>
                <a:latin typeface="Calibri"/>
                <a:ea typeface="Calibri"/>
                <a:cs typeface="Calibri"/>
                <a:sym typeface="Calibri"/>
                <a:hlinkClick r:id="rId9"/>
              </a:rPr>
              <a:t>arXiv:2305.10488</a:t>
            </a:r>
            <a:endParaRPr sz="1500">
              <a:solidFill>
                <a:schemeClr val="dk1"/>
              </a:solidFill>
              <a:latin typeface="Calibri"/>
              <a:ea typeface="Calibri"/>
              <a:cs typeface="Calibri"/>
              <a:sym typeface="Calibri"/>
            </a:endParaRPr>
          </a:p>
        </p:txBody>
      </p:sp>
      <p:sp>
        <p:nvSpPr>
          <p:cNvPr id="85" name="Google Shape;85;p16"/>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cxnSp>
        <p:nvCxnSpPr>
          <p:cNvPr id="394" name="Google Shape;394;p34"/>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95" name="Google Shape;395;p34"/>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396" name="Google Shape;396;p34"/>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397" name="Google Shape;397;p34"/>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398" name="Google Shape;398;p34"/>
          <p:cNvSpPr txBox="1"/>
          <p:nvPr/>
        </p:nvSpPr>
        <p:spPr>
          <a:xfrm>
            <a:off x="112050" y="714363"/>
            <a:ext cx="8804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solidFill>
                  <a:schemeClr val="dk1"/>
                </a:solidFill>
                <a:latin typeface="Calibri"/>
                <a:ea typeface="Calibri"/>
                <a:cs typeface="Calibri"/>
                <a:sym typeface="Calibri"/>
              </a:rPr>
              <a:t>The CBC likelihood is often parametrized in terms of redshift and </a:t>
            </a:r>
            <a:r>
              <a:rPr b="1" lang="it" sz="1600">
                <a:solidFill>
                  <a:schemeClr val="dk1"/>
                </a:solidFill>
                <a:latin typeface="Calibri"/>
                <a:ea typeface="Calibri"/>
                <a:cs typeface="Calibri"/>
                <a:sym typeface="Calibri"/>
              </a:rPr>
              <a:t>source-frame time </a:t>
            </a:r>
            <a:endParaRPr b="1" sz="1600">
              <a:solidFill>
                <a:schemeClr val="dk1"/>
              </a:solidFill>
              <a:latin typeface="Calibri"/>
              <a:ea typeface="Calibri"/>
              <a:cs typeface="Calibri"/>
              <a:sym typeface="Calibri"/>
            </a:endParaRPr>
          </a:p>
        </p:txBody>
      </p:sp>
      <p:pic>
        <p:nvPicPr>
          <p:cNvPr id="399" name="Google Shape;399;p34"/>
          <p:cNvPicPr preferRelativeResize="0"/>
          <p:nvPr/>
        </p:nvPicPr>
        <p:blipFill>
          <a:blip r:embed="rId3">
            <a:alphaModFix/>
          </a:blip>
          <a:stretch>
            <a:fillRect/>
          </a:stretch>
        </p:blipFill>
        <p:spPr>
          <a:xfrm>
            <a:off x="304800" y="1461248"/>
            <a:ext cx="6092625" cy="2551950"/>
          </a:xfrm>
          <a:prstGeom prst="rect">
            <a:avLst/>
          </a:prstGeom>
          <a:noFill/>
          <a:ln>
            <a:noFill/>
          </a:ln>
        </p:spPr>
      </p:pic>
      <p:sp>
        <p:nvSpPr>
          <p:cNvPr id="400" name="Google Shape;400;p34"/>
          <p:cNvSpPr txBox="1"/>
          <p:nvPr/>
        </p:nvSpPr>
        <p:spPr>
          <a:xfrm>
            <a:off x="6887150" y="1536100"/>
            <a:ext cx="2246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solidFill>
                  <a:srgbClr val="FF0000"/>
                </a:solidFill>
                <a:latin typeface="Calibri"/>
                <a:ea typeface="Calibri"/>
                <a:cs typeface="Calibri"/>
                <a:sym typeface="Calibri"/>
              </a:rPr>
              <a:t>Term similar to the vanilla rate</a:t>
            </a:r>
            <a:endParaRPr b="1">
              <a:solidFill>
                <a:srgbClr val="FF0000"/>
              </a:solidFill>
              <a:latin typeface="Calibri"/>
              <a:ea typeface="Calibri"/>
              <a:cs typeface="Calibri"/>
              <a:sym typeface="Calibri"/>
            </a:endParaRPr>
          </a:p>
        </p:txBody>
      </p:sp>
      <p:sp>
        <p:nvSpPr>
          <p:cNvPr id="401" name="Google Shape;401;p34"/>
          <p:cNvSpPr txBox="1"/>
          <p:nvPr/>
        </p:nvSpPr>
        <p:spPr>
          <a:xfrm>
            <a:off x="2353250" y="1063200"/>
            <a:ext cx="1676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solidFill>
                  <a:srgbClr val="38761D"/>
                </a:solidFill>
                <a:latin typeface="Calibri"/>
                <a:ea typeface="Calibri"/>
                <a:cs typeface="Calibri"/>
                <a:sym typeface="Calibri"/>
              </a:rPr>
              <a:t>CBC per galaxy per year</a:t>
            </a:r>
            <a:endParaRPr b="1">
              <a:solidFill>
                <a:srgbClr val="38761D"/>
              </a:solidFill>
              <a:latin typeface="Calibri"/>
              <a:ea typeface="Calibri"/>
              <a:cs typeface="Calibri"/>
              <a:sym typeface="Calibri"/>
            </a:endParaRPr>
          </a:p>
        </p:txBody>
      </p:sp>
      <p:sp>
        <p:nvSpPr>
          <p:cNvPr id="402" name="Google Shape;402;p34"/>
          <p:cNvSpPr txBox="1"/>
          <p:nvPr/>
        </p:nvSpPr>
        <p:spPr>
          <a:xfrm>
            <a:off x="6526325" y="2263950"/>
            <a:ext cx="24258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a:solidFill>
                  <a:schemeClr val="accent1"/>
                </a:solidFill>
                <a:latin typeface="Calibri"/>
                <a:ea typeface="Calibri"/>
                <a:cs typeface="Calibri"/>
                <a:sym typeface="Calibri"/>
              </a:rPr>
              <a:t>Number density of galaxies per steradian (completeness correction)</a:t>
            </a:r>
            <a:endParaRPr b="1">
              <a:solidFill>
                <a:schemeClr val="accent1"/>
              </a:solidFill>
              <a:latin typeface="Calibri"/>
              <a:ea typeface="Calibri"/>
              <a:cs typeface="Calibri"/>
              <a:sym typeface="Calibri"/>
            </a:endParaRPr>
          </a:p>
        </p:txBody>
      </p:sp>
      <p:sp>
        <p:nvSpPr>
          <p:cNvPr id="403" name="Google Shape;403;p34"/>
          <p:cNvSpPr txBox="1"/>
          <p:nvPr/>
        </p:nvSpPr>
        <p:spPr>
          <a:xfrm>
            <a:off x="6315650" y="3085900"/>
            <a:ext cx="2425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a:solidFill>
                  <a:srgbClr val="9900FF"/>
                </a:solidFill>
                <a:latin typeface="Calibri"/>
                <a:ea typeface="Calibri"/>
                <a:cs typeface="Calibri"/>
                <a:sym typeface="Calibri"/>
              </a:rPr>
              <a:t>Number density of galaxies per steradian (catalog)</a:t>
            </a:r>
            <a:endParaRPr b="1">
              <a:solidFill>
                <a:srgbClr val="9900FF"/>
              </a:solidFill>
              <a:latin typeface="Calibri"/>
              <a:ea typeface="Calibri"/>
              <a:cs typeface="Calibri"/>
              <a:sym typeface="Calibri"/>
            </a:endParaRPr>
          </a:p>
        </p:txBody>
      </p:sp>
      <p:sp>
        <p:nvSpPr>
          <p:cNvPr id="404" name="Google Shape;404;p34"/>
          <p:cNvSpPr txBox="1"/>
          <p:nvPr/>
        </p:nvSpPr>
        <p:spPr>
          <a:xfrm>
            <a:off x="2077575" y="2641950"/>
            <a:ext cx="351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a:solidFill>
                  <a:srgbClr val="FF9900"/>
                </a:solidFill>
                <a:latin typeface="Calibri"/>
                <a:ea typeface="Calibri"/>
                <a:cs typeface="Calibri"/>
                <a:sym typeface="Calibri"/>
              </a:rPr>
              <a:t>Integral of Schecter function</a:t>
            </a:r>
            <a:endParaRPr>
              <a:solidFill>
                <a:srgbClr val="FF9900"/>
              </a:solidFill>
              <a:latin typeface="Calibri"/>
              <a:ea typeface="Calibri"/>
              <a:cs typeface="Calibri"/>
              <a:sym typeface="Calibri"/>
            </a:endParaRPr>
          </a:p>
        </p:txBody>
      </p:sp>
      <p:sp>
        <p:nvSpPr>
          <p:cNvPr id="405" name="Google Shape;405;p34"/>
          <p:cNvSpPr txBox="1"/>
          <p:nvPr/>
        </p:nvSpPr>
        <p:spPr>
          <a:xfrm>
            <a:off x="152400" y="4081500"/>
            <a:ext cx="172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a:solidFill>
                  <a:srgbClr val="00FF00"/>
                </a:solidFill>
                <a:latin typeface="Calibri"/>
                <a:ea typeface="Calibri"/>
                <a:cs typeface="Calibri"/>
                <a:sym typeface="Calibri"/>
              </a:rPr>
              <a:t>Sky pixel area</a:t>
            </a:r>
            <a:endParaRPr>
              <a:solidFill>
                <a:srgbClr val="00FF00"/>
              </a:solidFill>
              <a:latin typeface="Calibri"/>
              <a:ea typeface="Calibri"/>
              <a:cs typeface="Calibri"/>
              <a:sym typeface="Calibri"/>
            </a:endParaRPr>
          </a:p>
        </p:txBody>
      </p:sp>
      <p:sp>
        <p:nvSpPr>
          <p:cNvPr id="406" name="Google Shape;406;p34"/>
          <p:cNvSpPr txBox="1"/>
          <p:nvPr/>
        </p:nvSpPr>
        <p:spPr>
          <a:xfrm>
            <a:off x="3878850" y="3803600"/>
            <a:ext cx="1728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a:solidFill>
                  <a:srgbClr val="FF00FF"/>
                </a:solidFill>
                <a:latin typeface="Calibri"/>
                <a:ea typeface="Calibri"/>
                <a:cs typeface="Calibri"/>
                <a:sym typeface="Calibri"/>
              </a:rPr>
              <a:t>Galaxy localization in redshift </a:t>
            </a:r>
            <a:endParaRPr>
              <a:solidFill>
                <a:srgbClr val="FF00FF"/>
              </a:solidFill>
              <a:latin typeface="Calibri"/>
              <a:ea typeface="Calibri"/>
              <a:cs typeface="Calibri"/>
              <a:sym typeface="Calibri"/>
            </a:endParaRPr>
          </a:p>
        </p:txBody>
      </p:sp>
      <p:sp>
        <p:nvSpPr>
          <p:cNvPr id="407" name="Google Shape;407;p34"/>
          <p:cNvSpPr txBox="1"/>
          <p:nvPr/>
        </p:nvSpPr>
        <p:spPr>
          <a:xfrm>
            <a:off x="1880400" y="3777700"/>
            <a:ext cx="172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a:solidFill>
                  <a:srgbClr val="BF9000"/>
                </a:solidFill>
                <a:latin typeface="Calibri"/>
                <a:ea typeface="Calibri"/>
                <a:cs typeface="Calibri"/>
                <a:sym typeface="Calibri"/>
              </a:rPr>
              <a:t>Luminosity weight</a:t>
            </a:r>
            <a:endParaRPr>
              <a:solidFill>
                <a:srgbClr val="BF9000"/>
              </a:solidFill>
              <a:latin typeface="Calibri"/>
              <a:ea typeface="Calibri"/>
              <a:cs typeface="Calibri"/>
              <a:sym typeface="Calibri"/>
            </a:endParaRPr>
          </a:p>
        </p:txBody>
      </p:sp>
      <p:sp>
        <p:nvSpPr>
          <p:cNvPr id="408" name="Google Shape;408;p34"/>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09" name="Google Shape;409;p34"/>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dark sirens</a:t>
            </a:r>
            <a:endParaRPr sz="2700">
              <a:solidFill>
                <a:srgbClr val="5B0F00"/>
              </a:solidFill>
              <a:latin typeface="Calibri"/>
              <a:ea typeface="Calibri"/>
              <a:cs typeface="Calibri"/>
              <a:sym typeface="Calibri"/>
            </a:endParaRPr>
          </a:p>
        </p:txBody>
      </p:sp>
      <p:sp>
        <p:nvSpPr>
          <p:cNvPr id="410" name="Google Shape;410;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411" name="Google Shape;411;p34"/>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id="416" name="Google Shape;416;p35"/>
          <p:cNvPicPr preferRelativeResize="0"/>
          <p:nvPr/>
        </p:nvPicPr>
        <p:blipFill>
          <a:blip r:embed="rId3">
            <a:alphaModFix/>
          </a:blip>
          <a:stretch>
            <a:fillRect/>
          </a:stretch>
        </p:blipFill>
        <p:spPr>
          <a:xfrm>
            <a:off x="4605500" y="1174375"/>
            <a:ext cx="4228400" cy="3137199"/>
          </a:xfrm>
          <a:prstGeom prst="rect">
            <a:avLst/>
          </a:prstGeom>
          <a:noFill/>
          <a:ln>
            <a:noFill/>
          </a:ln>
        </p:spPr>
      </p:pic>
      <p:sp>
        <p:nvSpPr>
          <p:cNvPr id="417" name="Google Shape;417;p35"/>
          <p:cNvSpPr txBox="1"/>
          <p:nvPr/>
        </p:nvSpPr>
        <p:spPr>
          <a:xfrm>
            <a:off x="86825" y="1154450"/>
            <a:ext cx="4459800" cy="20319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Font typeface="Lato"/>
              <a:buChar char="●"/>
            </a:pPr>
            <a:r>
              <a:rPr lang="it" sz="1500">
                <a:latin typeface="Lato"/>
                <a:ea typeface="Lato"/>
                <a:cs typeface="Lato"/>
                <a:sym typeface="Lato"/>
              </a:rPr>
              <a:t>Many GW are detected with large sky localizations and are very far (galaxy catalogs highly incomplete).</a:t>
            </a:r>
            <a:br>
              <a:rPr lang="it" sz="1500">
                <a:latin typeface="Lato"/>
                <a:ea typeface="Lato"/>
                <a:cs typeface="Lato"/>
                <a:sym typeface="Lato"/>
              </a:rPr>
            </a:br>
            <a:endParaRPr sz="1500">
              <a:latin typeface="Lato"/>
              <a:ea typeface="Lato"/>
              <a:cs typeface="Lato"/>
              <a:sym typeface="Lato"/>
            </a:endParaRPr>
          </a:p>
          <a:p>
            <a:pPr indent="-323850" lvl="0" marL="457200" rtl="0" algn="l">
              <a:spcBef>
                <a:spcPts val="0"/>
              </a:spcBef>
              <a:spcAft>
                <a:spcPts val="0"/>
              </a:spcAft>
              <a:buSzPts val="1500"/>
              <a:buFont typeface="Lato"/>
              <a:buChar char="●"/>
            </a:pPr>
            <a:r>
              <a:rPr lang="it" sz="1500">
                <a:latin typeface="Lato"/>
                <a:ea typeface="Lato"/>
                <a:cs typeface="Lato"/>
                <a:sym typeface="Lato"/>
              </a:rPr>
              <a:t>If BBHs are </a:t>
            </a:r>
            <a:r>
              <a:rPr i="1" lang="it" sz="1500">
                <a:latin typeface="Lato"/>
                <a:ea typeface="Lato"/>
                <a:cs typeface="Lato"/>
                <a:sym typeface="Lato"/>
              </a:rPr>
              <a:t>preferentially</a:t>
            </a:r>
            <a:r>
              <a:rPr lang="it" sz="1500">
                <a:latin typeface="Lato"/>
                <a:ea typeface="Lato"/>
                <a:cs typeface="Lato"/>
                <a:sym typeface="Lato"/>
              </a:rPr>
              <a:t> produced at a given mass, we can exploit the mass-redshift relation to assign a redshift to the GW source </a:t>
            </a:r>
            <a:r>
              <a:rPr i="1" lang="it">
                <a:solidFill>
                  <a:srgbClr val="888888"/>
                </a:solidFill>
                <a:latin typeface="Lato"/>
                <a:ea typeface="Lato"/>
                <a:cs typeface="Lato"/>
                <a:sym typeface="Lato"/>
              </a:rPr>
              <a:t>[SM+, PRD 104 (2021)]</a:t>
            </a:r>
            <a:r>
              <a:rPr lang="it" sz="1500">
                <a:latin typeface="Lato"/>
                <a:ea typeface="Lato"/>
                <a:cs typeface="Lato"/>
                <a:sym typeface="Lato"/>
              </a:rPr>
              <a:t>.</a:t>
            </a:r>
            <a:endParaRPr sz="1500">
              <a:latin typeface="Lato"/>
              <a:ea typeface="Lato"/>
              <a:cs typeface="Lato"/>
              <a:sym typeface="Lato"/>
            </a:endParaRPr>
          </a:p>
        </p:txBody>
      </p:sp>
      <p:pic>
        <p:nvPicPr>
          <p:cNvPr id="418" name="Google Shape;418;p35"/>
          <p:cNvPicPr preferRelativeResize="0"/>
          <p:nvPr/>
        </p:nvPicPr>
        <p:blipFill>
          <a:blip r:embed="rId4">
            <a:alphaModFix/>
          </a:blip>
          <a:stretch>
            <a:fillRect/>
          </a:stretch>
        </p:blipFill>
        <p:spPr>
          <a:xfrm>
            <a:off x="1157299" y="3494100"/>
            <a:ext cx="2820447" cy="354000"/>
          </a:xfrm>
          <a:prstGeom prst="rect">
            <a:avLst/>
          </a:prstGeom>
          <a:noFill/>
          <a:ln>
            <a:noFill/>
          </a:ln>
        </p:spPr>
      </p:pic>
      <p:sp>
        <p:nvSpPr>
          <p:cNvPr id="419" name="Google Shape;419;p35"/>
          <p:cNvSpPr/>
          <p:nvPr/>
        </p:nvSpPr>
        <p:spPr>
          <a:xfrm>
            <a:off x="5625350" y="2749175"/>
            <a:ext cx="1882500" cy="493200"/>
          </a:xfrm>
          <a:prstGeom prst="ellipse">
            <a:avLst/>
          </a:prstGeom>
          <a:noFill/>
          <a:ln cap="flat" cmpd="sng" w="28575">
            <a:solidFill>
              <a:srgbClr val="EF92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420" name="Google Shape;420;p35"/>
          <p:cNvSpPr txBox="1"/>
          <p:nvPr/>
        </p:nvSpPr>
        <p:spPr>
          <a:xfrm>
            <a:off x="6683200" y="3336350"/>
            <a:ext cx="1692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a:solidFill>
                  <a:srgbClr val="FF9900"/>
                </a:solidFill>
                <a:latin typeface="Lato"/>
                <a:ea typeface="Lato"/>
                <a:cs typeface="Lato"/>
                <a:sym typeface="Lato"/>
              </a:rPr>
              <a:t>Excess of BBHs</a:t>
            </a:r>
            <a:endParaRPr b="1">
              <a:solidFill>
                <a:srgbClr val="FF9900"/>
              </a:solidFill>
              <a:latin typeface="Lato"/>
              <a:ea typeface="Lato"/>
              <a:cs typeface="Lato"/>
              <a:sym typeface="Lato"/>
            </a:endParaRPr>
          </a:p>
        </p:txBody>
      </p:sp>
      <p:cxnSp>
        <p:nvCxnSpPr>
          <p:cNvPr id="421" name="Google Shape;421;p35"/>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22" name="Google Shape;422;p35"/>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423" name="Google Shape;423;p35"/>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24" name="Google Shape;424;p35"/>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425" name="Google Shape;425;p35"/>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spectral sirens</a:t>
            </a:r>
            <a:endParaRPr sz="2700">
              <a:solidFill>
                <a:srgbClr val="5B0F00"/>
              </a:solidFill>
              <a:latin typeface="Calibri"/>
              <a:ea typeface="Calibri"/>
              <a:cs typeface="Calibri"/>
              <a:sym typeface="Calibri"/>
            </a:endParaRPr>
          </a:p>
        </p:txBody>
      </p:sp>
      <p:sp>
        <p:nvSpPr>
          <p:cNvPr id="426" name="Google Shape;426;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427" name="Google Shape;427;p35"/>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36"/>
          <p:cNvPicPr preferRelativeResize="0"/>
          <p:nvPr/>
        </p:nvPicPr>
        <p:blipFill>
          <a:blip r:embed="rId3">
            <a:alphaModFix/>
          </a:blip>
          <a:stretch>
            <a:fillRect/>
          </a:stretch>
        </p:blipFill>
        <p:spPr>
          <a:xfrm>
            <a:off x="3966875" y="992100"/>
            <a:ext cx="4566697" cy="3379356"/>
          </a:xfrm>
          <a:prstGeom prst="rect">
            <a:avLst/>
          </a:prstGeom>
          <a:noFill/>
          <a:ln>
            <a:noFill/>
          </a:ln>
        </p:spPr>
      </p:pic>
      <p:sp>
        <p:nvSpPr>
          <p:cNvPr id="433" name="Google Shape;433;p36"/>
          <p:cNvSpPr txBox="1"/>
          <p:nvPr/>
        </p:nvSpPr>
        <p:spPr>
          <a:xfrm>
            <a:off x="8317750" y="2200800"/>
            <a:ext cx="7770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a:solidFill>
                  <a:srgbClr val="FF9900"/>
                </a:solidFill>
                <a:latin typeface="Lato"/>
                <a:ea typeface="Lato"/>
                <a:cs typeface="Lato"/>
                <a:sym typeface="Lato"/>
              </a:rPr>
              <a:t>35 solar mass feature</a:t>
            </a:r>
            <a:endParaRPr b="1">
              <a:solidFill>
                <a:srgbClr val="FF9900"/>
              </a:solidFill>
              <a:latin typeface="Lato"/>
              <a:ea typeface="Lato"/>
              <a:cs typeface="Lato"/>
              <a:sym typeface="Lato"/>
            </a:endParaRPr>
          </a:p>
        </p:txBody>
      </p:sp>
      <p:sp>
        <p:nvSpPr>
          <p:cNvPr id="434" name="Google Shape;434;p36"/>
          <p:cNvSpPr txBox="1"/>
          <p:nvPr/>
        </p:nvSpPr>
        <p:spPr>
          <a:xfrm>
            <a:off x="86825" y="1916450"/>
            <a:ext cx="4066800" cy="11082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Font typeface="Lato"/>
              <a:buChar char="●"/>
            </a:pPr>
            <a:r>
              <a:rPr lang="it" sz="1500">
                <a:latin typeface="Lato"/>
                <a:ea typeface="Lato"/>
                <a:cs typeface="Lato"/>
                <a:sym typeface="Lato"/>
              </a:rPr>
              <a:t>If we assume an overdensity of BBHs produced at 35 solar masses, some “extreme” cosmologies can not fit the overdensity of BBHs.</a:t>
            </a:r>
            <a:endParaRPr sz="1500">
              <a:latin typeface="Lato"/>
              <a:ea typeface="Lato"/>
              <a:cs typeface="Lato"/>
              <a:sym typeface="Lato"/>
            </a:endParaRPr>
          </a:p>
        </p:txBody>
      </p:sp>
      <p:cxnSp>
        <p:nvCxnSpPr>
          <p:cNvPr id="435" name="Google Shape;435;p36"/>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36" name="Google Shape;436;p36"/>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437" name="Google Shape;437;p36"/>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38" name="Google Shape;438;p36"/>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439" name="Google Shape;439;p36"/>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spectral sirens</a:t>
            </a:r>
            <a:endParaRPr sz="2700">
              <a:solidFill>
                <a:srgbClr val="5B0F00"/>
              </a:solidFill>
              <a:latin typeface="Calibri"/>
              <a:ea typeface="Calibri"/>
              <a:cs typeface="Calibri"/>
              <a:sym typeface="Calibri"/>
            </a:endParaRPr>
          </a:p>
        </p:txBody>
      </p:sp>
      <p:sp>
        <p:nvSpPr>
          <p:cNvPr id="440" name="Google Shape;440;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441" name="Google Shape;441;p36"/>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p37"/>
          <p:cNvPicPr preferRelativeResize="0"/>
          <p:nvPr/>
        </p:nvPicPr>
        <p:blipFill>
          <a:blip r:embed="rId3">
            <a:alphaModFix/>
          </a:blip>
          <a:stretch>
            <a:fillRect/>
          </a:stretch>
        </p:blipFill>
        <p:spPr>
          <a:xfrm>
            <a:off x="49300" y="2281800"/>
            <a:ext cx="7059701" cy="2552800"/>
          </a:xfrm>
          <a:prstGeom prst="rect">
            <a:avLst/>
          </a:prstGeom>
          <a:noFill/>
          <a:ln>
            <a:noFill/>
          </a:ln>
        </p:spPr>
      </p:pic>
      <p:sp>
        <p:nvSpPr>
          <p:cNvPr id="447" name="Google Shape;447;p37"/>
          <p:cNvSpPr txBox="1"/>
          <p:nvPr/>
        </p:nvSpPr>
        <p:spPr>
          <a:xfrm>
            <a:off x="2279997" y="4791921"/>
            <a:ext cx="50427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100">
                <a:solidFill>
                  <a:schemeClr val="lt1"/>
                </a:solidFill>
                <a:latin typeface="Calibri"/>
                <a:ea typeface="Calibri"/>
                <a:cs typeface="Calibri"/>
                <a:sym typeface="Calibri"/>
              </a:rPr>
              <a:t>Simone Mastrogiovanni - Vulcano Workshop 2022 - Sept 26th Elba Island</a:t>
            </a:r>
            <a:endParaRPr b="1" sz="1100">
              <a:solidFill>
                <a:schemeClr val="lt1"/>
              </a:solidFill>
              <a:latin typeface="Calibri"/>
              <a:ea typeface="Calibri"/>
              <a:cs typeface="Calibri"/>
              <a:sym typeface="Calibri"/>
            </a:endParaRPr>
          </a:p>
        </p:txBody>
      </p:sp>
      <p:sp>
        <p:nvSpPr>
          <p:cNvPr id="448" name="Google Shape;448;p37"/>
          <p:cNvSpPr txBox="1"/>
          <p:nvPr/>
        </p:nvSpPr>
        <p:spPr>
          <a:xfrm>
            <a:off x="353525" y="703950"/>
            <a:ext cx="2573400" cy="669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222222"/>
              </a:buClr>
              <a:buSzPts val="1400"/>
              <a:buFont typeface="Lato"/>
              <a:buChar char="●"/>
            </a:pPr>
            <a:r>
              <a:rPr b="1" lang="it">
                <a:solidFill>
                  <a:srgbClr val="222222"/>
                </a:solidFill>
                <a:latin typeface="Lato"/>
                <a:ea typeface="Lato"/>
                <a:cs typeface="Lato"/>
                <a:sym typeface="Lato"/>
              </a:rPr>
              <a:t>During O1 (~4 months):</a:t>
            </a:r>
            <a:endParaRPr b="1">
              <a:solidFill>
                <a:srgbClr val="222222"/>
              </a:solidFill>
              <a:latin typeface="Lato"/>
              <a:ea typeface="Lato"/>
              <a:cs typeface="Lato"/>
              <a:sym typeface="Lato"/>
            </a:endParaRPr>
          </a:p>
          <a:p>
            <a:pPr indent="-317500" lvl="1" marL="914400" rtl="0" algn="l">
              <a:spcBef>
                <a:spcPts val="0"/>
              </a:spcBef>
              <a:spcAft>
                <a:spcPts val="0"/>
              </a:spcAft>
              <a:buClr>
                <a:srgbClr val="222222"/>
              </a:buClr>
              <a:buSzPts val="1400"/>
              <a:buFont typeface="Lato"/>
              <a:buChar char="○"/>
            </a:pPr>
            <a:r>
              <a:rPr lang="it">
                <a:solidFill>
                  <a:srgbClr val="222222"/>
                </a:solidFill>
                <a:latin typeface="Lato"/>
                <a:ea typeface="Lato"/>
                <a:cs typeface="Lato"/>
                <a:sym typeface="Lato"/>
              </a:rPr>
              <a:t> 3 confident BBHs</a:t>
            </a:r>
            <a:br>
              <a:rPr lang="it">
                <a:solidFill>
                  <a:srgbClr val="222222"/>
                </a:solidFill>
                <a:latin typeface="Lato"/>
                <a:ea typeface="Lato"/>
                <a:cs typeface="Lato"/>
                <a:sym typeface="Lato"/>
              </a:rPr>
            </a:br>
            <a:endParaRPr>
              <a:solidFill>
                <a:srgbClr val="222222"/>
              </a:solidFill>
              <a:latin typeface="Lato"/>
              <a:ea typeface="Lato"/>
              <a:cs typeface="Lato"/>
              <a:sym typeface="Lato"/>
            </a:endParaRPr>
          </a:p>
        </p:txBody>
      </p:sp>
      <p:sp>
        <p:nvSpPr>
          <p:cNvPr id="449" name="Google Shape;449;p37"/>
          <p:cNvSpPr txBox="1"/>
          <p:nvPr/>
        </p:nvSpPr>
        <p:spPr>
          <a:xfrm>
            <a:off x="344488" y="1320800"/>
            <a:ext cx="30000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222222"/>
              </a:buClr>
              <a:buSzPts val="1400"/>
              <a:buFont typeface="Lato"/>
              <a:buChar char="●"/>
            </a:pPr>
            <a:r>
              <a:rPr b="1" lang="it">
                <a:solidFill>
                  <a:srgbClr val="222222"/>
                </a:solidFill>
                <a:latin typeface="Lato"/>
                <a:ea typeface="Lato"/>
                <a:cs typeface="Lato"/>
                <a:sym typeface="Lato"/>
              </a:rPr>
              <a:t>During O2 (~8 months):</a:t>
            </a:r>
            <a:endParaRPr b="1">
              <a:solidFill>
                <a:srgbClr val="222222"/>
              </a:solidFill>
              <a:latin typeface="Lato"/>
              <a:ea typeface="Lato"/>
              <a:cs typeface="Lato"/>
              <a:sym typeface="Lato"/>
            </a:endParaRPr>
          </a:p>
          <a:p>
            <a:pPr indent="-317500" lvl="1" marL="914400" rtl="0" algn="l">
              <a:spcBef>
                <a:spcPts val="0"/>
              </a:spcBef>
              <a:spcAft>
                <a:spcPts val="0"/>
              </a:spcAft>
              <a:buClr>
                <a:srgbClr val="222222"/>
              </a:buClr>
              <a:buSzPts val="1400"/>
              <a:buFont typeface="Lato"/>
              <a:buChar char="○"/>
            </a:pPr>
            <a:r>
              <a:rPr lang="it">
                <a:solidFill>
                  <a:srgbClr val="222222"/>
                </a:solidFill>
                <a:latin typeface="Lato"/>
                <a:ea typeface="Lato"/>
                <a:cs typeface="Lato"/>
                <a:sym typeface="Lato"/>
              </a:rPr>
              <a:t> 7 confident BBHs</a:t>
            </a:r>
            <a:endParaRPr>
              <a:solidFill>
                <a:srgbClr val="222222"/>
              </a:solidFill>
              <a:latin typeface="Lato"/>
              <a:ea typeface="Lato"/>
              <a:cs typeface="Lato"/>
              <a:sym typeface="Lato"/>
            </a:endParaRPr>
          </a:p>
          <a:p>
            <a:pPr indent="-317500" lvl="1" marL="914400" rtl="0" algn="l">
              <a:spcBef>
                <a:spcPts val="0"/>
              </a:spcBef>
              <a:spcAft>
                <a:spcPts val="0"/>
              </a:spcAft>
              <a:buClr>
                <a:srgbClr val="222222"/>
              </a:buClr>
              <a:buSzPts val="1400"/>
              <a:buFont typeface="Lato"/>
              <a:buChar char="○"/>
            </a:pPr>
            <a:r>
              <a:rPr lang="it">
                <a:solidFill>
                  <a:srgbClr val="222222"/>
                </a:solidFill>
                <a:latin typeface="Lato"/>
                <a:ea typeface="Lato"/>
                <a:cs typeface="Lato"/>
                <a:sym typeface="Lato"/>
              </a:rPr>
              <a:t> 1 confident BNS+EM counterpart</a:t>
            </a:r>
            <a:br>
              <a:rPr lang="it">
                <a:solidFill>
                  <a:srgbClr val="222222"/>
                </a:solidFill>
                <a:latin typeface="Lato"/>
                <a:ea typeface="Lato"/>
                <a:cs typeface="Lato"/>
                <a:sym typeface="Lato"/>
              </a:rPr>
            </a:br>
            <a:endParaRPr/>
          </a:p>
        </p:txBody>
      </p:sp>
      <p:sp>
        <p:nvSpPr>
          <p:cNvPr id="450" name="Google Shape;450;p37"/>
          <p:cNvSpPr txBox="1"/>
          <p:nvPr/>
        </p:nvSpPr>
        <p:spPr>
          <a:xfrm>
            <a:off x="3886200" y="685800"/>
            <a:ext cx="57672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222222"/>
              </a:buClr>
              <a:buSzPts val="1400"/>
              <a:buChar char="●"/>
            </a:pPr>
            <a:r>
              <a:rPr b="1" lang="it">
                <a:solidFill>
                  <a:srgbClr val="222222"/>
                </a:solidFill>
                <a:latin typeface="Lato"/>
                <a:ea typeface="Lato"/>
                <a:cs typeface="Lato"/>
                <a:sym typeface="Lato"/>
              </a:rPr>
              <a:t>During O3 (~12 months)</a:t>
            </a:r>
            <a:r>
              <a:rPr lang="it">
                <a:solidFill>
                  <a:srgbClr val="222222"/>
                </a:solidFill>
                <a:latin typeface="Lato"/>
                <a:ea typeface="Lato"/>
                <a:cs typeface="Lato"/>
                <a:sym typeface="Lato"/>
              </a:rPr>
              <a:t>:</a:t>
            </a:r>
            <a:endParaRPr>
              <a:solidFill>
                <a:srgbClr val="222222"/>
              </a:solidFill>
              <a:latin typeface="Lato"/>
              <a:ea typeface="Lato"/>
              <a:cs typeface="Lato"/>
              <a:sym typeface="Lato"/>
            </a:endParaRPr>
          </a:p>
          <a:p>
            <a:pPr indent="-317500" lvl="1" marL="914400" rtl="0" algn="l">
              <a:spcBef>
                <a:spcPts val="0"/>
              </a:spcBef>
              <a:spcAft>
                <a:spcPts val="0"/>
              </a:spcAft>
              <a:buClr>
                <a:srgbClr val="222222"/>
              </a:buClr>
              <a:buSzPts val="1400"/>
              <a:buFont typeface="Lato"/>
              <a:buChar char="○"/>
            </a:pPr>
            <a:r>
              <a:rPr lang="it">
                <a:solidFill>
                  <a:srgbClr val="222222"/>
                </a:solidFill>
                <a:latin typeface="Lato"/>
                <a:ea typeface="Lato"/>
                <a:cs typeface="Lato"/>
                <a:sym typeface="Lato"/>
              </a:rPr>
              <a:t>1 consistent with BNS masses (GW190425)</a:t>
            </a:r>
            <a:endParaRPr>
              <a:solidFill>
                <a:srgbClr val="222222"/>
              </a:solidFill>
              <a:latin typeface="Lato"/>
              <a:ea typeface="Lato"/>
              <a:cs typeface="Lato"/>
              <a:sym typeface="Lato"/>
            </a:endParaRPr>
          </a:p>
          <a:p>
            <a:pPr indent="-317500" lvl="1" marL="914400" rtl="0" algn="l">
              <a:spcBef>
                <a:spcPts val="0"/>
              </a:spcBef>
              <a:spcAft>
                <a:spcPts val="0"/>
              </a:spcAft>
              <a:buClr>
                <a:srgbClr val="222222"/>
              </a:buClr>
              <a:buSzPts val="1400"/>
              <a:buFont typeface="Lato"/>
              <a:buChar char="○"/>
            </a:pPr>
            <a:r>
              <a:rPr lang="it">
                <a:solidFill>
                  <a:srgbClr val="222222"/>
                </a:solidFill>
                <a:latin typeface="Lato"/>
                <a:ea typeface="Lato"/>
                <a:cs typeface="Lato"/>
                <a:sym typeface="Lato"/>
              </a:rPr>
              <a:t>4 events compatible with NSBH masses</a:t>
            </a:r>
            <a:endParaRPr>
              <a:solidFill>
                <a:srgbClr val="222222"/>
              </a:solidFill>
              <a:latin typeface="Lato"/>
              <a:ea typeface="Lato"/>
              <a:cs typeface="Lato"/>
              <a:sym typeface="Lato"/>
            </a:endParaRPr>
          </a:p>
          <a:p>
            <a:pPr indent="-317500" lvl="1" marL="914400" rtl="0" algn="l">
              <a:spcBef>
                <a:spcPts val="0"/>
              </a:spcBef>
              <a:spcAft>
                <a:spcPts val="0"/>
              </a:spcAft>
              <a:buClr>
                <a:srgbClr val="222222"/>
              </a:buClr>
              <a:buSzPts val="1400"/>
              <a:buFont typeface="Lato"/>
              <a:buChar char="○"/>
            </a:pPr>
            <a:r>
              <a:rPr lang="it">
                <a:solidFill>
                  <a:srgbClr val="222222"/>
                </a:solidFill>
                <a:latin typeface="Lato"/>
                <a:ea typeface="Lato"/>
                <a:cs typeface="Lato"/>
                <a:sym typeface="Lato"/>
              </a:rPr>
              <a:t>2 events compatible with BNS masses</a:t>
            </a:r>
            <a:endParaRPr>
              <a:solidFill>
                <a:srgbClr val="222222"/>
              </a:solidFill>
              <a:latin typeface="Lato"/>
              <a:ea typeface="Lato"/>
              <a:cs typeface="Lato"/>
              <a:sym typeface="Lato"/>
            </a:endParaRPr>
          </a:p>
          <a:p>
            <a:pPr indent="-317500" lvl="1" marL="914400" rtl="0" algn="l">
              <a:spcBef>
                <a:spcPts val="0"/>
              </a:spcBef>
              <a:spcAft>
                <a:spcPts val="0"/>
              </a:spcAft>
              <a:buClr>
                <a:srgbClr val="222222"/>
              </a:buClr>
              <a:buSzPts val="1400"/>
              <a:buFont typeface="Lato"/>
              <a:buChar char="○"/>
            </a:pPr>
            <a:r>
              <a:rPr lang="it">
                <a:solidFill>
                  <a:srgbClr val="222222"/>
                </a:solidFill>
                <a:latin typeface="Lato"/>
                <a:ea typeface="Lato"/>
                <a:cs typeface="Lato"/>
                <a:sym typeface="Lato"/>
              </a:rPr>
              <a:t>~80 confident BBHs.</a:t>
            </a:r>
            <a:endParaRPr>
              <a:solidFill>
                <a:srgbClr val="222222"/>
              </a:solidFill>
              <a:latin typeface="Lato"/>
              <a:ea typeface="Lato"/>
              <a:cs typeface="Lato"/>
              <a:sym typeface="Lato"/>
            </a:endParaRPr>
          </a:p>
          <a:p>
            <a:pPr indent="-317500" lvl="1" marL="914400" rtl="0" algn="l">
              <a:spcBef>
                <a:spcPts val="0"/>
              </a:spcBef>
              <a:spcAft>
                <a:spcPts val="0"/>
              </a:spcAft>
              <a:buClr>
                <a:srgbClr val="222222"/>
              </a:buClr>
              <a:buSzPts val="1400"/>
              <a:buFont typeface="Lato"/>
              <a:buChar char="○"/>
            </a:pPr>
            <a:r>
              <a:rPr lang="it">
                <a:solidFill>
                  <a:srgbClr val="222222"/>
                </a:solidFill>
                <a:latin typeface="Lato"/>
                <a:ea typeface="Lato"/>
                <a:cs typeface="Lato"/>
                <a:sym typeface="Lato"/>
              </a:rPr>
              <a:t>Tentative EM counterpart from GW190521</a:t>
            </a:r>
            <a:endParaRPr>
              <a:solidFill>
                <a:srgbClr val="222222"/>
              </a:solidFill>
              <a:latin typeface="Lato"/>
              <a:ea typeface="Lato"/>
              <a:cs typeface="Lato"/>
              <a:sym typeface="Lato"/>
            </a:endParaRPr>
          </a:p>
          <a:p>
            <a:pPr indent="0" lvl="0" marL="0" rtl="0" algn="l">
              <a:spcBef>
                <a:spcPts val="0"/>
              </a:spcBef>
              <a:spcAft>
                <a:spcPts val="0"/>
              </a:spcAft>
              <a:buNone/>
            </a:pPr>
            <a:r>
              <a:t/>
            </a:r>
            <a:endParaRPr>
              <a:solidFill>
                <a:srgbClr val="222222"/>
              </a:solidFill>
              <a:latin typeface="Lato"/>
              <a:ea typeface="Lato"/>
              <a:cs typeface="Lato"/>
              <a:sym typeface="Lato"/>
            </a:endParaRPr>
          </a:p>
        </p:txBody>
      </p:sp>
      <p:sp>
        <p:nvSpPr>
          <p:cNvPr id="451" name="Google Shape;451;p37"/>
          <p:cNvSpPr txBox="1"/>
          <p:nvPr/>
        </p:nvSpPr>
        <p:spPr>
          <a:xfrm>
            <a:off x="6954050" y="4002675"/>
            <a:ext cx="2128200" cy="438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i="1" lang="it" sz="1200">
                <a:solidFill>
                  <a:srgbClr val="888888"/>
                </a:solidFill>
                <a:latin typeface="Lato"/>
                <a:ea typeface="Lato"/>
                <a:cs typeface="Lato"/>
                <a:sym typeface="Lato"/>
              </a:rPr>
              <a:t>See also Tab 1 from </a:t>
            </a:r>
            <a:r>
              <a:rPr i="1" lang="it" sz="1200" u="sng">
                <a:solidFill>
                  <a:srgbClr val="888888"/>
                </a:solidFill>
                <a:latin typeface="Lato"/>
                <a:ea typeface="Lato"/>
                <a:cs typeface="Lato"/>
                <a:sym typeface="Lato"/>
                <a:hlinkClick r:id="rId4">
                  <a:extLst>
                    <a:ext uri="{A12FA001-AC4F-418D-AE19-62706E023703}">
                      <ahyp:hlinkClr val="tx"/>
                    </a:ext>
                  </a:extLst>
                </a:hlinkClick>
              </a:rPr>
              <a:t>2111.03604</a:t>
            </a:r>
            <a:r>
              <a:rPr i="1" lang="it" sz="1200">
                <a:solidFill>
                  <a:srgbClr val="888888"/>
                </a:solidFill>
                <a:latin typeface="Lato"/>
                <a:ea typeface="Lato"/>
                <a:cs typeface="Lato"/>
                <a:sym typeface="Lato"/>
              </a:rPr>
              <a:t>  </a:t>
            </a:r>
            <a:endParaRPr i="1" sz="1200">
              <a:solidFill>
                <a:srgbClr val="888888"/>
              </a:solidFill>
              <a:latin typeface="Lato"/>
              <a:ea typeface="Lato"/>
              <a:cs typeface="Lato"/>
              <a:sym typeface="Lato"/>
            </a:endParaRPr>
          </a:p>
        </p:txBody>
      </p:sp>
      <p:cxnSp>
        <p:nvCxnSpPr>
          <p:cNvPr id="452" name="Google Shape;452;p37"/>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53" name="Google Shape;453;p37"/>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454" name="Google Shape;454;p37"/>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55" name="Google Shape;455;p37"/>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456" name="Google Shape;456;p37"/>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Latest LIGO, Virgo KAGRA GW results</a:t>
            </a:r>
            <a:endParaRPr sz="2700">
              <a:solidFill>
                <a:srgbClr val="5B0F00"/>
              </a:solidFill>
              <a:latin typeface="Calibri"/>
              <a:ea typeface="Calibri"/>
              <a:cs typeface="Calibri"/>
              <a:sym typeface="Calibri"/>
            </a:endParaRPr>
          </a:p>
        </p:txBody>
      </p:sp>
      <p:sp>
        <p:nvSpPr>
          <p:cNvPr id="457" name="Google Shape;457;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458" name="Google Shape;458;p37"/>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cxnSp>
        <p:nvCxnSpPr>
          <p:cNvPr id="463" name="Google Shape;463;p38"/>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64" name="Google Shape;464;p38"/>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465" name="Google Shape;465;p38"/>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66" name="Google Shape;466;p38"/>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467" name="Google Shape;467;p38"/>
          <p:cNvSpPr txBox="1"/>
          <p:nvPr/>
        </p:nvSpPr>
        <p:spPr>
          <a:xfrm>
            <a:off x="112050" y="714363"/>
            <a:ext cx="8804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solidFill>
                  <a:schemeClr val="dk1"/>
                </a:solidFill>
                <a:latin typeface="Calibri"/>
                <a:ea typeface="Calibri"/>
                <a:cs typeface="Calibri"/>
                <a:sym typeface="Calibri"/>
              </a:rPr>
              <a:t>The CBC likelihood is often parametrized in terms of redshift and </a:t>
            </a:r>
            <a:r>
              <a:rPr b="1" lang="it" sz="1600">
                <a:solidFill>
                  <a:schemeClr val="dk1"/>
                </a:solidFill>
                <a:latin typeface="Calibri"/>
                <a:ea typeface="Calibri"/>
                <a:cs typeface="Calibri"/>
                <a:sym typeface="Calibri"/>
              </a:rPr>
              <a:t>source-frame time </a:t>
            </a:r>
            <a:endParaRPr b="1" sz="1600">
              <a:solidFill>
                <a:schemeClr val="dk1"/>
              </a:solidFill>
              <a:latin typeface="Calibri"/>
              <a:ea typeface="Calibri"/>
              <a:cs typeface="Calibri"/>
              <a:sym typeface="Calibri"/>
            </a:endParaRPr>
          </a:p>
        </p:txBody>
      </p:sp>
      <p:sp>
        <p:nvSpPr>
          <p:cNvPr id="468" name="Google Shape;468;p38"/>
          <p:cNvSpPr txBox="1"/>
          <p:nvPr/>
        </p:nvSpPr>
        <p:spPr>
          <a:xfrm>
            <a:off x="3947575" y="1621250"/>
            <a:ext cx="318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solidFill>
                  <a:srgbClr val="FF0000"/>
                </a:solidFill>
                <a:latin typeface="Calibri"/>
                <a:ea typeface="Calibri"/>
                <a:cs typeface="Calibri"/>
                <a:sym typeface="Calibri"/>
              </a:rPr>
              <a:t>Rate of CBC [#mergers Gpc^-3 yr^-1]</a:t>
            </a:r>
            <a:endParaRPr b="1">
              <a:solidFill>
                <a:srgbClr val="FF0000"/>
              </a:solidFill>
              <a:latin typeface="Calibri"/>
              <a:ea typeface="Calibri"/>
              <a:cs typeface="Calibri"/>
              <a:sym typeface="Calibri"/>
            </a:endParaRPr>
          </a:p>
        </p:txBody>
      </p:sp>
      <p:pic>
        <p:nvPicPr>
          <p:cNvPr id="469" name="Google Shape;469;p38"/>
          <p:cNvPicPr preferRelativeResize="0"/>
          <p:nvPr/>
        </p:nvPicPr>
        <p:blipFill>
          <a:blip r:embed="rId3">
            <a:alphaModFix/>
          </a:blip>
          <a:stretch>
            <a:fillRect/>
          </a:stretch>
        </p:blipFill>
        <p:spPr>
          <a:xfrm>
            <a:off x="304800" y="1450263"/>
            <a:ext cx="2876601" cy="2610763"/>
          </a:xfrm>
          <a:prstGeom prst="rect">
            <a:avLst/>
          </a:prstGeom>
          <a:noFill/>
          <a:ln>
            <a:noFill/>
          </a:ln>
        </p:spPr>
      </p:pic>
      <p:sp>
        <p:nvSpPr>
          <p:cNvPr id="470" name="Google Shape;470;p38"/>
          <p:cNvSpPr txBox="1"/>
          <p:nvPr/>
        </p:nvSpPr>
        <p:spPr>
          <a:xfrm>
            <a:off x="3581400" y="2383250"/>
            <a:ext cx="515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solidFill>
                  <a:srgbClr val="6AA84F"/>
                </a:solidFill>
                <a:latin typeface="Calibri"/>
                <a:ea typeface="Calibri"/>
                <a:cs typeface="Calibri"/>
                <a:sym typeface="Calibri"/>
              </a:rPr>
              <a:t>Rate evolution function, e.g. (1+z)^gamma. Two models available</a:t>
            </a:r>
            <a:endParaRPr b="1">
              <a:solidFill>
                <a:srgbClr val="6AA84F"/>
              </a:solidFill>
              <a:latin typeface="Calibri"/>
              <a:ea typeface="Calibri"/>
              <a:cs typeface="Calibri"/>
              <a:sym typeface="Calibri"/>
            </a:endParaRPr>
          </a:p>
        </p:txBody>
      </p:sp>
      <p:sp>
        <p:nvSpPr>
          <p:cNvPr id="471" name="Google Shape;471;p38"/>
          <p:cNvSpPr txBox="1"/>
          <p:nvPr/>
        </p:nvSpPr>
        <p:spPr>
          <a:xfrm>
            <a:off x="3581400" y="2840450"/>
            <a:ext cx="5150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solidFill>
                  <a:srgbClr val="FF9900"/>
                </a:solidFill>
                <a:latin typeface="Calibri"/>
                <a:ea typeface="Calibri"/>
                <a:cs typeface="Calibri"/>
                <a:sym typeface="Calibri"/>
              </a:rPr>
              <a:t>Probabilities for source-frame masses and spins, 8 models for masses, 2 for spins</a:t>
            </a:r>
            <a:endParaRPr b="1">
              <a:solidFill>
                <a:srgbClr val="FF9900"/>
              </a:solidFill>
              <a:latin typeface="Calibri"/>
              <a:ea typeface="Calibri"/>
              <a:cs typeface="Calibri"/>
              <a:sym typeface="Calibri"/>
            </a:endParaRPr>
          </a:p>
        </p:txBody>
      </p:sp>
      <p:sp>
        <p:nvSpPr>
          <p:cNvPr id="472" name="Google Shape;472;p38"/>
          <p:cNvSpPr txBox="1"/>
          <p:nvPr/>
        </p:nvSpPr>
        <p:spPr>
          <a:xfrm>
            <a:off x="3632950" y="3456050"/>
            <a:ext cx="515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solidFill>
                  <a:schemeClr val="accent1"/>
                </a:solidFill>
                <a:latin typeface="Calibri"/>
                <a:ea typeface="Calibri"/>
                <a:cs typeface="Calibri"/>
                <a:sym typeface="Calibri"/>
              </a:rPr>
              <a:t>Comoving volume (depends on cosmology)</a:t>
            </a:r>
            <a:endParaRPr b="1">
              <a:solidFill>
                <a:schemeClr val="accent1"/>
              </a:solidFill>
              <a:latin typeface="Calibri"/>
              <a:ea typeface="Calibri"/>
              <a:cs typeface="Calibri"/>
              <a:sym typeface="Calibri"/>
            </a:endParaRPr>
          </a:p>
        </p:txBody>
      </p:sp>
      <p:sp>
        <p:nvSpPr>
          <p:cNvPr id="473" name="Google Shape;473;p38"/>
          <p:cNvSpPr txBox="1"/>
          <p:nvPr/>
        </p:nvSpPr>
        <p:spPr>
          <a:xfrm>
            <a:off x="0" y="-76200"/>
            <a:ext cx="54909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spectral sirens</a:t>
            </a:r>
            <a:endParaRPr sz="2700">
              <a:solidFill>
                <a:srgbClr val="5B0F00"/>
              </a:solidFill>
              <a:latin typeface="Calibri"/>
              <a:ea typeface="Calibri"/>
              <a:cs typeface="Calibri"/>
              <a:sym typeface="Calibri"/>
            </a:endParaRPr>
          </a:p>
        </p:txBody>
      </p:sp>
      <p:sp>
        <p:nvSpPr>
          <p:cNvPr id="474" name="Google Shape;474;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475" name="Google Shape;475;p38"/>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39"/>
          <p:cNvSpPr txBox="1"/>
          <p:nvPr/>
        </p:nvSpPr>
        <p:spPr>
          <a:xfrm>
            <a:off x="1510275" y="501425"/>
            <a:ext cx="2181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a:solidFill>
                  <a:srgbClr val="4A86E8"/>
                </a:solidFill>
                <a:latin typeface="Calibri"/>
                <a:ea typeface="Calibri"/>
                <a:cs typeface="Calibri"/>
                <a:sym typeface="Calibri"/>
              </a:rPr>
              <a:t>Detector frame</a:t>
            </a:r>
            <a:endParaRPr b="1">
              <a:solidFill>
                <a:srgbClr val="4A86E8"/>
              </a:solidFill>
              <a:latin typeface="Calibri"/>
              <a:ea typeface="Calibri"/>
              <a:cs typeface="Calibri"/>
              <a:sym typeface="Calibri"/>
            </a:endParaRPr>
          </a:p>
        </p:txBody>
      </p:sp>
      <p:sp>
        <p:nvSpPr>
          <p:cNvPr id="481" name="Google Shape;481;p39"/>
          <p:cNvSpPr txBox="1"/>
          <p:nvPr/>
        </p:nvSpPr>
        <p:spPr>
          <a:xfrm>
            <a:off x="4687825" y="47930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a:solidFill>
                  <a:srgbClr val="990000"/>
                </a:solidFill>
                <a:latin typeface="Calibri"/>
                <a:ea typeface="Calibri"/>
                <a:cs typeface="Calibri"/>
                <a:sym typeface="Calibri"/>
              </a:rPr>
              <a:t>Source frame</a:t>
            </a:r>
            <a:endParaRPr b="1">
              <a:solidFill>
                <a:srgbClr val="990000"/>
              </a:solidFill>
              <a:latin typeface="Calibri"/>
              <a:ea typeface="Calibri"/>
              <a:cs typeface="Calibri"/>
              <a:sym typeface="Calibri"/>
            </a:endParaRPr>
          </a:p>
        </p:txBody>
      </p:sp>
      <p:sp>
        <p:nvSpPr>
          <p:cNvPr id="482" name="Google Shape;482;p39"/>
          <p:cNvSpPr/>
          <p:nvPr/>
        </p:nvSpPr>
        <p:spPr>
          <a:xfrm>
            <a:off x="3609700" y="2560800"/>
            <a:ext cx="1385400" cy="246900"/>
          </a:xfrm>
          <a:prstGeom prst="lef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9"/>
          <p:cNvSpPr txBox="1"/>
          <p:nvPr/>
        </p:nvSpPr>
        <p:spPr>
          <a:xfrm>
            <a:off x="3574625" y="1055850"/>
            <a:ext cx="15927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solidFill>
                  <a:schemeClr val="dk1"/>
                </a:solidFill>
                <a:latin typeface="Calibri"/>
                <a:ea typeface="Calibri"/>
                <a:cs typeface="Calibri"/>
                <a:sym typeface="Calibri"/>
              </a:rPr>
              <a:t>Population:</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it">
                <a:solidFill>
                  <a:schemeClr val="dk1"/>
                </a:solidFill>
                <a:latin typeface="Calibri"/>
                <a:ea typeface="Calibri"/>
                <a:cs typeface="Calibri"/>
                <a:sym typeface="Calibri"/>
              </a:rPr>
              <a:t>64 events.</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it">
                <a:solidFill>
                  <a:schemeClr val="dk1"/>
                </a:solidFill>
                <a:latin typeface="Calibri"/>
                <a:ea typeface="Calibri"/>
                <a:cs typeface="Calibri"/>
                <a:sym typeface="Calibri"/>
              </a:rPr>
              <a:t>PISN.</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it">
                <a:solidFill>
                  <a:schemeClr val="dk1"/>
                </a:solidFill>
                <a:latin typeface="Calibri"/>
                <a:ea typeface="Calibri"/>
                <a:cs typeface="Calibri"/>
                <a:sym typeface="Calibri"/>
              </a:rPr>
              <a:t>Planck cosmology</a:t>
            </a:r>
            <a:endParaRPr>
              <a:solidFill>
                <a:schemeClr val="dk1"/>
              </a:solidFill>
              <a:latin typeface="Calibri"/>
              <a:ea typeface="Calibri"/>
              <a:cs typeface="Calibri"/>
              <a:sym typeface="Calibri"/>
            </a:endParaRPr>
          </a:p>
        </p:txBody>
      </p:sp>
      <p:sp>
        <p:nvSpPr>
          <p:cNvPr id="484" name="Google Shape;484;p39"/>
          <p:cNvSpPr txBox="1"/>
          <p:nvPr/>
        </p:nvSpPr>
        <p:spPr>
          <a:xfrm>
            <a:off x="3650825" y="2960850"/>
            <a:ext cx="12825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a:solidFill>
                  <a:schemeClr val="dk1"/>
                </a:solidFill>
                <a:latin typeface="Calibri"/>
                <a:ea typeface="Calibri"/>
                <a:cs typeface="Calibri"/>
                <a:sym typeface="Calibri"/>
              </a:rPr>
              <a:t>Cosmology</a:t>
            </a:r>
            <a:br>
              <a:rPr lang="it">
                <a:solidFill>
                  <a:schemeClr val="dk1"/>
                </a:solidFill>
                <a:latin typeface="Calibri"/>
                <a:ea typeface="Calibri"/>
                <a:cs typeface="Calibri"/>
                <a:sym typeface="Calibri"/>
              </a:rPr>
            </a:br>
            <a:r>
              <a:rPr lang="it">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indent="0" lvl="0" marL="0" rtl="0" algn="ctr">
              <a:spcBef>
                <a:spcPts val="0"/>
              </a:spcBef>
              <a:spcAft>
                <a:spcPts val="0"/>
              </a:spcAft>
              <a:buNone/>
            </a:pPr>
            <a:r>
              <a:rPr lang="it">
                <a:solidFill>
                  <a:schemeClr val="dk1"/>
                </a:solidFill>
                <a:latin typeface="Calibri"/>
                <a:ea typeface="Calibri"/>
                <a:cs typeface="Calibri"/>
                <a:sym typeface="Calibri"/>
              </a:rPr>
              <a:t>Selection bias</a:t>
            </a:r>
            <a:endParaRPr>
              <a:solidFill>
                <a:schemeClr val="dk1"/>
              </a:solidFill>
              <a:latin typeface="Calibri"/>
              <a:ea typeface="Calibri"/>
              <a:cs typeface="Calibri"/>
              <a:sym typeface="Calibri"/>
            </a:endParaRPr>
          </a:p>
          <a:p>
            <a:pPr indent="0" lvl="0" marL="0" rtl="0" algn="ctr">
              <a:spcBef>
                <a:spcPts val="0"/>
              </a:spcBef>
              <a:spcAft>
                <a:spcPts val="0"/>
              </a:spcAft>
              <a:buNone/>
            </a:pPr>
            <a:r>
              <a:rPr lang="it">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indent="0" lvl="0" marL="0" rtl="0" algn="ctr">
              <a:spcBef>
                <a:spcPts val="0"/>
              </a:spcBef>
              <a:spcAft>
                <a:spcPts val="0"/>
              </a:spcAft>
              <a:buNone/>
            </a:pPr>
            <a:r>
              <a:rPr lang="it">
                <a:solidFill>
                  <a:schemeClr val="dk1"/>
                </a:solidFill>
                <a:latin typeface="Calibri"/>
                <a:ea typeface="Calibri"/>
                <a:cs typeface="Calibri"/>
                <a:sym typeface="Calibri"/>
              </a:rPr>
              <a:t>Astrophysics</a:t>
            </a:r>
            <a:endParaRPr>
              <a:solidFill>
                <a:schemeClr val="dk1"/>
              </a:solidFill>
              <a:latin typeface="Calibri"/>
              <a:ea typeface="Calibri"/>
              <a:cs typeface="Calibri"/>
              <a:sym typeface="Calibri"/>
            </a:endParaRPr>
          </a:p>
        </p:txBody>
      </p:sp>
      <p:pic>
        <p:nvPicPr>
          <p:cNvPr id="485" name="Google Shape;485;p39"/>
          <p:cNvPicPr preferRelativeResize="0"/>
          <p:nvPr/>
        </p:nvPicPr>
        <p:blipFill>
          <a:blip r:embed="rId3">
            <a:alphaModFix/>
          </a:blip>
          <a:stretch>
            <a:fillRect/>
          </a:stretch>
        </p:blipFill>
        <p:spPr>
          <a:xfrm>
            <a:off x="992950" y="403500"/>
            <a:ext cx="6966228" cy="4528048"/>
          </a:xfrm>
          <a:prstGeom prst="rect">
            <a:avLst/>
          </a:prstGeom>
          <a:noFill/>
          <a:ln>
            <a:noFill/>
          </a:ln>
        </p:spPr>
      </p:pic>
      <p:sp>
        <p:nvSpPr>
          <p:cNvPr id="486" name="Google Shape;486;p39"/>
          <p:cNvSpPr txBox="1"/>
          <p:nvPr/>
        </p:nvSpPr>
        <p:spPr>
          <a:xfrm>
            <a:off x="1051450" y="106050"/>
            <a:ext cx="8085000" cy="507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t/>
            </a:r>
            <a:endParaRPr sz="2100">
              <a:solidFill>
                <a:schemeClr val="dk1"/>
              </a:solidFill>
              <a:highlight>
                <a:srgbClr val="FFFFFF"/>
              </a:highlight>
              <a:latin typeface="Calibri"/>
              <a:ea typeface="Calibri"/>
              <a:cs typeface="Calibri"/>
              <a:sym typeface="Calibri"/>
            </a:endParaRPr>
          </a:p>
        </p:txBody>
      </p:sp>
      <p:sp>
        <p:nvSpPr>
          <p:cNvPr id="487" name="Google Shape;487;p39"/>
          <p:cNvSpPr txBox="1"/>
          <p:nvPr/>
        </p:nvSpPr>
        <p:spPr>
          <a:xfrm>
            <a:off x="2279997" y="4791921"/>
            <a:ext cx="50427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100">
                <a:solidFill>
                  <a:schemeClr val="lt1"/>
                </a:solidFill>
                <a:latin typeface="Calibri"/>
                <a:ea typeface="Calibri"/>
                <a:cs typeface="Calibri"/>
                <a:sym typeface="Calibri"/>
              </a:rPr>
              <a:t>Simone Mastrogiovanni - Vulcano Workshop 2022 - Sept 26th Elba Island</a:t>
            </a:r>
            <a:endParaRPr b="1" sz="1100">
              <a:solidFill>
                <a:schemeClr val="lt1"/>
              </a:solidFill>
              <a:latin typeface="Calibri"/>
              <a:ea typeface="Calibri"/>
              <a:cs typeface="Calibri"/>
              <a:sym typeface="Calibri"/>
            </a:endParaRPr>
          </a:p>
        </p:txBody>
      </p:sp>
      <p:sp>
        <p:nvSpPr>
          <p:cNvPr id="488" name="Google Shape;488;p39"/>
          <p:cNvSpPr txBox="1"/>
          <p:nvPr/>
        </p:nvSpPr>
        <p:spPr>
          <a:xfrm>
            <a:off x="3762200" y="2023025"/>
            <a:ext cx="15927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a:solidFill>
                  <a:srgbClr val="3366FF"/>
                </a:solidFill>
                <a:latin typeface="Lato"/>
                <a:ea typeface="Lato"/>
                <a:cs typeface="Lato"/>
                <a:sym typeface="Lato"/>
              </a:rPr>
              <a:t>Cosmology</a:t>
            </a:r>
            <a:br>
              <a:rPr b="1" lang="it">
                <a:solidFill>
                  <a:srgbClr val="3366FF"/>
                </a:solidFill>
                <a:latin typeface="Lato"/>
                <a:ea typeface="Lato"/>
                <a:cs typeface="Lato"/>
                <a:sym typeface="Lato"/>
              </a:rPr>
            </a:br>
            <a:br>
              <a:rPr b="1" lang="it">
                <a:solidFill>
                  <a:srgbClr val="3366FF"/>
                </a:solidFill>
                <a:latin typeface="Lato"/>
                <a:ea typeface="Lato"/>
                <a:cs typeface="Lato"/>
                <a:sym typeface="Lato"/>
              </a:rPr>
            </a:br>
            <a:endParaRPr b="1">
              <a:solidFill>
                <a:srgbClr val="3366FF"/>
              </a:solidFill>
              <a:latin typeface="Lato"/>
              <a:ea typeface="Lato"/>
              <a:cs typeface="Lato"/>
              <a:sym typeface="Lato"/>
            </a:endParaRPr>
          </a:p>
          <a:p>
            <a:pPr indent="0" lvl="0" marL="0" rtl="0" algn="ctr">
              <a:spcBef>
                <a:spcPts val="0"/>
              </a:spcBef>
              <a:spcAft>
                <a:spcPts val="0"/>
              </a:spcAft>
              <a:buNone/>
            </a:pPr>
            <a:r>
              <a:t/>
            </a:r>
            <a:endParaRPr>
              <a:solidFill>
                <a:srgbClr val="3366FF"/>
              </a:solidFill>
              <a:latin typeface="Lato"/>
              <a:ea typeface="Lato"/>
              <a:cs typeface="Lato"/>
              <a:sym typeface="Lato"/>
            </a:endParaRPr>
          </a:p>
          <a:p>
            <a:pPr indent="0" lvl="0" marL="0" rtl="0" algn="ctr">
              <a:spcBef>
                <a:spcPts val="0"/>
              </a:spcBef>
              <a:spcAft>
                <a:spcPts val="0"/>
              </a:spcAft>
              <a:buNone/>
            </a:pPr>
            <a:r>
              <a:rPr b="1" lang="it">
                <a:solidFill>
                  <a:srgbClr val="3366FF"/>
                </a:solidFill>
                <a:latin typeface="Lato"/>
                <a:ea typeface="Lato"/>
                <a:cs typeface="Lato"/>
                <a:sym typeface="Lato"/>
              </a:rPr>
              <a:t>Selection biases</a:t>
            </a:r>
            <a:endParaRPr b="1">
              <a:solidFill>
                <a:srgbClr val="3366FF"/>
              </a:solidFill>
              <a:latin typeface="Lato"/>
              <a:ea typeface="Lato"/>
              <a:cs typeface="Lato"/>
              <a:sym typeface="Lato"/>
            </a:endParaRPr>
          </a:p>
        </p:txBody>
      </p:sp>
      <p:sp>
        <p:nvSpPr>
          <p:cNvPr id="489" name="Google Shape;489;p39"/>
          <p:cNvSpPr/>
          <p:nvPr/>
        </p:nvSpPr>
        <p:spPr>
          <a:xfrm>
            <a:off x="4010221" y="2539990"/>
            <a:ext cx="1088400" cy="246900"/>
          </a:xfrm>
          <a:prstGeom prst="leftRightArrow">
            <a:avLst>
              <a:gd fmla="val 50000" name="adj1"/>
              <a:gd fmla="val 50000" name="adj2"/>
            </a:avLst>
          </a:prstGeom>
          <a:solidFill>
            <a:srgbClr val="EFC72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FC727"/>
              </a:solidFill>
            </a:endParaRPr>
          </a:p>
        </p:txBody>
      </p:sp>
      <p:sp>
        <p:nvSpPr>
          <p:cNvPr id="490" name="Google Shape;490;p39"/>
          <p:cNvSpPr txBox="1"/>
          <p:nvPr/>
        </p:nvSpPr>
        <p:spPr>
          <a:xfrm>
            <a:off x="1988647" y="598315"/>
            <a:ext cx="159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a:solidFill>
                  <a:srgbClr val="3366FF"/>
                </a:solidFill>
                <a:latin typeface="Lato"/>
                <a:ea typeface="Lato"/>
                <a:cs typeface="Lato"/>
                <a:sym typeface="Lato"/>
              </a:rPr>
              <a:t>Detector Frame</a:t>
            </a:r>
            <a:endParaRPr b="1">
              <a:solidFill>
                <a:srgbClr val="3366FF"/>
              </a:solidFill>
              <a:latin typeface="Lato"/>
              <a:ea typeface="Lato"/>
              <a:cs typeface="Lato"/>
              <a:sym typeface="Lato"/>
            </a:endParaRPr>
          </a:p>
        </p:txBody>
      </p:sp>
      <p:sp>
        <p:nvSpPr>
          <p:cNvPr id="491" name="Google Shape;491;p39"/>
          <p:cNvSpPr txBox="1"/>
          <p:nvPr/>
        </p:nvSpPr>
        <p:spPr>
          <a:xfrm>
            <a:off x="5534922" y="587224"/>
            <a:ext cx="1592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a:solidFill>
                  <a:srgbClr val="3366FF"/>
                </a:solidFill>
                <a:latin typeface="Lato"/>
                <a:ea typeface="Lato"/>
                <a:cs typeface="Lato"/>
                <a:sym typeface="Lato"/>
              </a:rPr>
              <a:t>Source Frame</a:t>
            </a:r>
            <a:endParaRPr b="1">
              <a:solidFill>
                <a:srgbClr val="3366FF"/>
              </a:solidFill>
              <a:latin typeface="Lato"/>
              <a:ea typeface="Lato"/>
              <a:cs typeface="Lato"/>
              <a:sym typeface="Lato"/>
            </a:endParaRPr>
          </a:p>
        </p:txBody>
      </p:sp>
      <p:sp>
        <p:nvSpPr>
          <p:cNvPr id="492" name="Google Shape;492;p39"/>
          <p:cNvSpPr txBox="1"/>
          <p:nvPr/>
        </p:nvSpPr>
        <p:spPr>
          <a:xfrm rot="-2125938">
            <a:off x="3707308" y="3711368"/>
            <a:ext cx="1592781" cy="73885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800">
                <a:solidFill>
                  <a:srgbClr val="980000"/>
                </a:solidFill>
                <a:latin typeface="Lato"/>
                <a:ea typeface="Lato"/>
                <a:cs typeface="Lato"/>
                <a:sym typeface="Lato"/>
              </a:rPr>
              <a:t>	Simulation</a:t>
            </a:r>
            <a:endParaRPr b="1" sz="1800">
              <a:solidFill>
                <a:srgbClr val="980000"/>
              </a:solidFill>
              <a:latin typeface="Lato"/>
              <a:ea typeface="Lato"/>
              <a:cs typeface="Lato"/>
              <a:sym typeface="Lato"/>
            </a:endParaRPr>
          </a:p>
        </p:txBody>
      </p:sp>
      <p:cxnSp>
        <p:nvCxnSpPr>
          <p:cNvPr id="493" name="Google Shape;493;p39"/>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94" name="Google Shape;494;p39"/>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495" name="Google Shape;495;p39"/>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496" name="Google Shape;496;p39"/>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497" name="Google Shape;497;p39"/>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spectral sirens</a:t>
            </a:r>
            <a:endParaRPr sz="2700">
              <a:solidFill>
                <a:srgbClr val="5B0F00"/>
              </a:solidFill>
              <a:latin typeface="Calibri"/>
              <a:ea typeface="Calibri"/>
              <a:cs typeface="Calibri"/>
              <a:sym typeface="Calibri"/>
            </a:endParaRPr>
          </a:p>
        </p:txBody>
      </p:sp>
      <p:sp>
        <p:nvSpPr>
          <p:cNvPr id="498" name="Google Shape;498;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499" name="Google Shape;499;p39"/>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40"/>
          <p:cNvSpPr txBox="1"/>
          <p:nvPr/>
        </p:nvSpPr>
        <p:spPr>
          <a:xfrm>
            <a:off x="1051450" y="106050"/>
            <a:ext cx="8085000" cy="507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t/>
            </a:r>
            <a:endParaRPr sz="2100">
              <a:solidFill>
                <a:schemeClr val="dk1"/>
              </a:solidFill>
              <a:highlight>
                <a:srgbClr val="FFFFFF"/>
              </a:highlight>
              <a:latin typeface="Calibri"/>
              <a:ea typeface="Calibri"/>
              <a:cs typeface="Calibri"/>
              <a:sym typeface="Calibri"/>
            </a:endParaRPr>
          </a:p>
        </p:txBody>
      </p:sp>
      <p:pic>
        <p:nvPicPr>
          <p:cNvPr id="505" name="Google Shape;505;p40"/>
          <p:cNvPicPr preferRelativeResize="0"/>
          <p:nvPr/>
        </p:nvPicPr>
        <p:blipFill>
          <a:blip r:embed="rId3">
            <a:alphaModFix/>
          </a:blip>
          <a:stretch>
            <a:fillRect/>
          </a:stretch>
        </p:blipFill>
        <p:spPr>
          <a:xfrm>
            <a:off x="914400" y="666425"/>
            <a:ext cx="7245858" cy="1922575"/>
          </a:xfrm>
          <a:prstGeom prst="rect">
            <a:avLst/>
          </a:prstGeom>
          <a:noFill/>
          <a:ln>
            <a:noFill/>
          </a:ln>
        </p:spPr>
      </p:pic>
      <p:pic>
        <p:nvPicPr>
          <p:cNvPr id="506" name="Google Shape;506;p40"/>
          <p:cNvPicPr preferRelativeResize="0"/>
          <p:nvPr/>
        </p:nvPicPr>
        <p:blipFill>
          <a:blip r:embed="rId4">
            <a:alphaModFix/>
          </a:blip>
          <a:stretch>
            <a:fillRect/>
          </a:stretch>
        </p:blipFill>
        <p:spPr>
          <a:xfrm>
            <a:off x="5365675" y="2586925"/>
            <a:ext cx="3440501" cy="2251774"/>
          </a:xfrm>
          <a:prstGeom prst="rect">
            <a:avLst/>
          </a:prstGeom>
          <a:noFill/>
          <a:ln>
            <a:noFill/>
          </a:ln>
        </p:spPr>
      </p:pic>
      <p:sp>
        <p:nvSpPr>
          <p:cNvPr id="507" name="Google Shape;507;p40"/>
          <p:cNvSpPr txBox="1"/>
          <p:nvPr/>
        </p:nvSpPr>
        <p:spPr>
          <a:xfrm>
            <a:off x="415750" y="2876550"/>
            <a:ext cx="45054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222222"/>
              </a:buClr>
              <a:buSzPts val="1400"/>
              <a:buFont typeface="Lato"/>
              <a:buChar char="●"/>
            </a:pPr>
            <a:r>
              <a:rPr lang="it">
                <a:solidFill>
                  <a:srgbClr val="222222"/>
                </a:solidFill>
                <a:latin typeface="Lato"/>
                <a:ea typeface="Lato"/>
                <a:cs typeface="Lato"/>
                <a:sym typeface="Lato"/>
              </a:rPr>
              <a:t>Several mass models include various scales to describe stellar processes </a:t>
            </a:r>
            <a:r>
              <a:rPr i="1" lang="it" sz="1200">
                <a:solidFill>
                  <a:srgbClr val="888888"/>
                </a:solidFill>
                <a:latin typeface="Lato"/>
                <a:ea typeface="Lato"/>
                <a:cs typeface="Lato"/>
                <a:sym typeface="Lato"/>
              </a:rPr>
              <a:t>[LVK+ 2021 ApJL 913 L7]</a:t>
            </a:r>
            <a:r>
              <a:rPr lang="it">
                <a:solidFill>
                  <a:srgbClr val="222222"/>
                </a:solidFill>
                <a:latin typeface="Lato"/>
                <a:ea typeface="Lato"/>
                <a:cs typeface="Lato"/>
                <a:sym typeface="Lato"/>
              </a:rPr>
              <a:t>. </a:t>
            </a:r>
            <a:br>
              <a:rPr lang="it">
                <a:solidFill>
                  <a:srgbClr val="222222"/>
                </a:solidFill>
                <a:latin typeface="Lato"/>
                <a:ea typeface="Lato"/>
                <a:cs typeface="Lato"/>
                <a:sym typeface="Lato"/>
              </a:rPr>
            </a:br>
            <a:endParaRPr>
              <a:solidFill>
                <a:srgbClr val="222222"/>
              </a:solidFill>
              <a:latin typeface="Lato"/>
              <a:ea typeface="Lato"/>
              <a:cs typeface="Lato"/>
              <a:sym typeface="Lato"/>
            </a:endParaRPr>
          </a:p>
          <a:p>
            <a:pPr indent="-317500" lvl="0" marL="457200" rtl="0" algn="l">
              <a:spcBef>
                <a:spcPts val="0"/>
              </a:spcBef>
              <a:spcAft>
                <a:spcPts val="0"/>
              </a:spcAft>
              <a:buClr>
                <a:srgbClr val="222222"/>
              </a:buClr>
              <a:buSzPts val="1400"/>
              <a:buFont typeface="Lato"/>
              <a:buChar char="●"/>
            </a:pPr>
            <a:r>
              <a:rPr lang="it">
                <a:solidFill>
                  <a:srgbClr val="222222"/>
                </a:solidFill>
                <a:latin typeface="Lato"/>
                <a:ea typeface="Lato"/>
                <a:cs typeface="Lato"/>
                <a:sym typeface="Lato"/>
              </a:rPr>
              <a:t>As a consequence, the masses of GW observations are redshifted by the expansion of the Universe</a:t>
            </a:r>
            <a:r>
              <a:rPr i="1" lang="it" sz="1200">
                <a:solidFill>
                  <a:srgbClr val="888888"/>
                </a:solidFill>
                <a:latin typeface="Lato"/>
                <a:ea typeface="Lato"/>
                <a:cs typeface="Lato"/>
                <a:sym typeface="Lato"/>
              </a:rPr>
              <a:t> [Ye+ PRD 104 2021]</a:t>
            </a:r>
            <a:r>
              <a:rPr lang="it">
                <a:solidFill>
                  <a:srgbClr val="222222"/>
                </a:solidFill>
                <a:latin typeface="Lato"/>
                <a:ea typeface="Lato"/>
                <a:cs typeface="Lato"/>
                <a:sym typeface="Lato"/>
              </a:rPr>
              <a:t>.</a:t>
            </a:r>
            <a:endParaRPr>
              <a:solidFill>
                <a:srgbClr val="222222"/>
              </a:solidFill>
              <a:latin typeface="Lato"/>
              <a:ea typeface="Lato"/>
              <a:cs typeface="Lato"/>
              <a:sym typeface="Lato"/>
            </a:endParaRPr>
          </a:p>
        </p:txBody>
      </p:sp>
      <p:sp>
        <p:nvSpPr>
          <p:cNvPr id="508" name="Google Shape;508;p40"/>
          <p:cNvSpPr txBox="1"/>
          <p:nvPr/>
        </p:nvSpPr>
        <p:spPr>
          <a:xfrm>
            <a:off x="6973175" y="3011675"/>
            <a:ext cx="169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t>Peak of SFR?</a:t>
            </a:r>
            <a:endParaRPr b="1"/>
          </a:p>
        </p:txBody>
      </p:sp>
      <p:sp>
        <p:nvSpPr>
          <p:cNvPr id="509" name="Google Shape;509;p40"/>
          <p:cNvSpPr/>
          <p:nvPr/>
        </p:nvSpPr>
        <p:spPr>
          <a:xfrm>
            <a:off x="6390175" y="2715725"/>
            <a:ext cx="893125" cy="322050"/>
          </a:xfrm>
          <a:custGeom>
            <a:rect b="b" l="l" r="r" t="t"/>
            <a:pathLst>
              <a:path extrusionOk="0" h="12882" w="35725">
                <a:moveTo>
                  <a:pt x="35725" y="12882"/>
                </a:moveTo>
                <a:cubicBezTo>
                  <a:pt x="33280" y="11234"/>
                  <a:pt x="24667" y="5067"/>
                  <a:pt x="21052" y="2994"/>
                </a:cubicBezTo>
                <a:cubicBezTo>
                  <a:pt x="17437" y="921"/>
                  <a:pt x="17544" y="941"/>
                  <a:pt x="14035" y="442"/>
                </a:cubicBezTo>
                <a:cubicBezTo>
                  <a:pt x="10526" y="-57"/>
                  <a:pt x="2339" y="74"/>
                  <a:pt x="0" y="0"/>
                </a:cubicBezTo>
              </a:path>
            </a:pathLst>
          </a:custGeom>
          <a:noFill/>
          <a:ln cap="flat" cmpd="sng" w="28575">
            <a:solidFill>
              <a:schemeClr val="dk2"/>
            </a:solidFill>
            <a:prstDash val="solid"/>
            <a:round/>
            <a:headEnd len="med" w="med" type="none"/>
            <a:tailEnd len="med" w="med" type="stealth"/>
          </a:ln>
        </p:spPr>
      </p:sp>
      <p:cxnSp>
        <p:nvCxnSpPr>
          <p:cNvPr id="510" name="Google Shape;510;p40"/>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511" name="Google Shape;511;p40"/>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512" name="Google Shape;512;p40"/>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513" name="Google Shape;513;p40"/>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514" name="Google Shape;514;p40"/>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Latest LIGO, Virgo KAGRA GW results</a:t>
            </a:r>
            <a:endParaRPr sz="2700">
              <a:solidFill>
                <a:srgbClr val="5B0F00"/>
              </a:solidFill>
              <a:latin typeface="Calibri"/>
              <a:ea typeface="Calibri"/>
              <a:cs typeface="Calibri"/>
              <a:sym typeface="Calibri"/>
            </a:endParaRPr>
          </a:p>
        </p:txBody>
      </p:sp>
      <p:sp>
        <p:nvSpPr>
          <p:cNvPr id="515" name="Google Shape;515;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516" name="Google Shape;516;p40"/>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41"/>
          <p:cNvSpPr txBox="1"/>
          <p:nvPr/>
        </p:nvSpPr>
        <p:spPr>
          <a:xfrm>
            <a:off x="1051450" y="106050"/>
            <a:ext cx="8085000" cy="507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t/>
            </a:r>
            <a:endParaRPr sz="2100">
              <a:solidFill>
                <a:schemeClr val="dk1"/>
              </a:solidFill>
              <a:highlight>
                <a:srgbClr val="FFFFFF"/>
              </a:highlight>
              <a:latin typeface="Calibri"/>
              <a:ea typeface="Calibri"/>
              <a:cs typeface="Calibri"/>
              <a:sym typeface="Calibri"/>
            </a:endParaRPr>
          </a:p>
        </p:txBody>
      </p:sp>
      <p:sp>
        <p:nvSpPr>
          <p:cNvPr id="522" name="Google Shape;522;p41"/>
          <p:cNvSpPr txBox="1"/>
          <p:nvPr/>
        </p:nvSpPr>
        <p:spPr>
          <a:xfrm>
            <a:off x="6973175" y="3011675"/>
            <a:ext cx="169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t>Peak of SFR?</a:t>
            </a:r>
            <a:endParaRPr b="1"/>
          </a:p>
        </p:txBody>
      </p:sp>
      <p:cxnSp>
        <p:nvCxnSpPr>
          <p:cNvPr id="523" name="Google Shape;523;p41"/>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524" name="Google Shape;524;p41"/>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525" name="Google Shape;525;p41"/>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526" name="Google Shape;526;p41"/>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527" name="Google Shape;527;p41"/>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Latest LIGO, Virgo KAGRA GW results</a:t>
            </a:r>
            <a:endParaRPr sz="2700">
              <a:solidFill>
                <a:srgbClr val="5B0F00"/>
              </a:solidFill>
              <a:latin typeface="Calibri"/>
              <a:ea typeface="Calibri"/>
              <a:cs typeface="Calibri"/>
              <a:sym typeface="Calibri"/>
            </a:endParaRPr>
          </a:p>
        </p:txBody>
      </p:sp>
      <p:sp>
        <p:nvSpPr>
          <p:cNvPr id="528" name="Google Shape;528;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529" name="Google Shape;529;p41"/>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pic>
        <p:nvPicPr>
          <p:cNvPr id="530" name="Google Shape;530;p41"/>
          <p:cNvPicPr preferRelativeResize="0"/>
          <p:nvPr/>
        </p:nvPicPr>
        <p:blipFill>
          <a:blip r:embed="rId3">
            <a:alphaModFix/>
          </a:blip>
          <a:stretch>
            <a:fillRect/>
          </a:stretch>
        </p:blipFill>
        <p:spPr>
          <a:xfrm>
            <a:off x="4343400" y="676025"/>
            <a:ext cx="4600562" cy="3693850"/>
          </a:xfrm>
          <a:prstGeom prst="rect">
            <a:avLst/>
          </a:prstGeom>
          <a:noFill/>
          <a:ln>
            <a:noFill/>
          </a:ln>
        </p:spPr>
      </p:pic>
      <p:sp>
        <p:nvSpPr>
          <p:cNvPr id="531" name="Google Shape;531;p41"/>
          <p:cNvSpPr txBox="1"/>
          <p:nvPr/>
        </p:nvSpPr>
        <p:spPr>
          <a:xfrm>
            <a:off x="4267200" y="4343400"/>
            <a:ext cx="3835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it" sz="1100">
                <a:solidFill>
                  <a:srgbClr val="888888"/>
                </a:solidFill>
                <a:latin typeface="Lato"/>
                <a:ea typeface="Lato"/>
                <a:cs typeface="Lato"/>
                <a:sym typeface="Lato"/>
              </a:rPr>
              <a:t>[Mapelli M. Handbook of Gravitational Wave Astronomy]</a:t>
            </a:r>
            <a:endParaRPr/>
          </a:p>
        </p:txBody>
      </p:sp>
      <p:sp>
        <p:nvSpPr>
          <p:cNvPr id="532" name="Google Shape;532;p41"/>
          <p:cNvSpPr txBox="1"/>
          <p:nvPr/>
        </p:nvSpPr>
        <p:spPr>
          <a:xfrm>
            <a:off x="300200" y="1078250"/>
            <a:ext cx="38973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500">
                <a:latin typeface="Times New Roman"/>
                <a:ea typeface="Times New Roman"/>
                <a:cs typeface="Times New Roman"/>
                <a:sym typeface="Times New Roman"/>
              </a:rPr>
              <a:t>Two main formation channels:</a:t>
            </a:r>
            <a:br>
              <a:rPr b="1" lang="it" sz="1500">
                <a:latin typeface="Times New Roman"/>
                <a:ea typeface="Times New Roman"/>
                <a:cs typeface="Times New Roman"/>
                <a:sym typeface="Times New Roman"/>
              </a:rPr>
            </a:br>
            <a:endParaRPr b="1" sz="1500">
              <a:latin typeface="Times New Roman"/>
              <a:ea typeface="Times New Roman"/>
              <a:cs typeface="Times New Roman"/>
              <a:sym typeface="Times New Roman"/>
            </a:endParaRPr>
          </a:p>
          <a:p>
            <a:pPr indent="0" lvl="0" marL="0" rtl="0" algn="l">
              <a:spcBef>
                <a:spcPts val="0"/>
              </a:spcBef>
              <a:spcAft>
                <a:spcPts val="0"/>
              </a:spcAft>
              <a:buNone/>
            </a:pPr>
            <a:r>
              <a:t/>
            </a:r>
            <a:endParaRPr sz="1500">
              <a:latin typeface="Times New Roman"/>
              <a:ea typeface="Times New Roman"/>
              <a:cs typeface="Times New Roman"/>
              <a:sym typeface="Times New Roman"/>
            </a:endParaRPr>
          </a:p>
          <a:p>
            <a:pPr indent="-323850" lvl="0" marL="457200" rtl="0" algn="l">
              <a:spcBef>
                <a:spcPts val="0"/>
              </a:spcBef>
              <a:spcAft>
                <a:spcPts val="0"/>
              </a:spcAft>
              <a:buSzPts val="1500"/>
              <a:buFont typeface="Times New Roman"/>
              <a:buChar char="●"/>
            </a:pPr>
            <a:r>
              <a:rPr b="1" lang="it" sz="1500">
                <a:latin typeface="Times New Roman"/>
                <a:ea typeface="Times New Roman"/>
                <a:cs typeface="Times New Roman"/>
                <a:sym typeface="Times New Roman"/>
              </a:rPr>
              <a:t>Isolated stellar binary evolution:</a:t>
            </a:r>
            <a:r>
              <a:rPr lang="it" sz="1500">
                <a:latin typeface="Times New Roman"/>
                <a:ea typeface="Times New Roman"/>
                <a:cs typeface="Times New Roman"/>
                <a:sym typeface="Times New Roman"/>
              </a:rPr>
              <a:t> First generation black holes with spins aligned with the orbital angular momentum. </a:t>
            </a:r>
            <a:br>
              <a:rPr lang="it" sz="1500">
                <a:latin typeface="Times New Roman"/>
                <a:ea typeface="Times New Roman"/>
                <a:cs typeface="Times New Roman"/>
                <a:sym typeface="Times New Roman"/>
              </a:rPr>
            </a:br>
            <a:endParaRPr sz="1500">
              <a:latin typeface="Times New Roman"/>
              <a:ea typeface="Times New Roman"/>
              <a:cs typeface="Times New Roman"/>
              <a:sym typeface="Times New Roman"/>
            </a:endParaRPr>
          </a:p>
          <a:p>
            <a:pPr indent="-323850" lvl="0" marL="457200" rtl="0" algn="l">
              <a:spcBef>
                <a:spcPts val="0"/>
              </a:spcBef>
              <a:spcAft>
                <a:spcPts val="0"/>
              </a:spcAft>
              <a:buSzPts val="1500"/>
              <a:buFont typeface="Times New Roman"/>
              <a:buChar char="●"/>
            </a:pPr>
            <a:r>
              <a:rPr b="1" lang="it" sz="1500">
                <a:latin typeface="Times New Roman"/>
                <a:ea typeface="Times New Roman"/>
                <a:cs typeface="Times New Roman"/>
                <a:sym typeface="Times New Roman"/>
              </a:rPr>
              <a:t>Hierarchical mergers:</a:t>
            </a:r>
            <a:r>
              <a:rPr lang="it" sz="1500">
                <a:latin typeface="Times New Roman"/>
                <a:ea typeface="Times New Roman"/>
                <a:cs typeface="Times New Roman"/>
                <a:sym typeface="Times New Roman"/>
              </a:rPr>
              <a:t> Possibly n-th generation black holes (</a:t>
            </a:r>
            <a:r>
              <a:rPr lang="it" sz="1500">
                <a:solidFill>
                  <a:srgbClr val="EF9227"/>
                </a:solidFill>
                <a:latin typeface="Times New Roman"/>
                <a:ea typeface="Times New Roman"/>
                <a:cs typeface="Times New Roman"/>
                <a:sym typeface="Times New Roman"/>
              </a:rPr>
              <a:t>spin~0.7</a:t>
            </a:r>
            <a:r>
              <a:rPr lang="it" sz="1500">
                <a:latin typeface="Times New Roman"/>
                <a:ea typeface="Times New Roman"/>
                <a:cs typeface="Times New Roman"/>
                <a:sym typeface="Times New Roman"/>
              </a:rPr>
              <a:t>) with isotropic spins.</a:t>
            </a:r>
            <a:endParaRPr sz="1500">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p42"/>
          <p:cNvPicPr preferRelativeResize="0"/>
          <p:nvPr/>
        </p:nvPicPr>
        <p:blipFill>
          <a:blip r:embed="rId3">
            <a:alphaModFix/>
          </a:blip>
          <a:stretch>
            <a:fillRect/>
          </a:stretch>
        </p:blipFill>
        <p:spPr>
          <a:xfrm>
            <a:off x="2880225" y="505825"/>
            <a:ext cx="4102825" cy="4096200"/>
          </a:xfrm>
          <a:prstGeom prst="rect">
            <a:avLst/>
          </a:prstGeom>
          <a:noFill/>
          <a:ln>
            <a:noFill/>
          </a:ln>
        </p:spPr>
      </p:pic>
      <p:sp>
        <p:nvSpPr>
          <p:cNvPr id="538" name="Google Shape;538;p42"/>
          <p:cNvSpPr txBox="1"/>
          <p:nvPr/>
        </p:nvSpPr>
        <p:spPr>
          <a:xfrm>
            <a:off x="303350" y="3584550"/>
            <a:ext cx="2580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a:latin typeface="Calibri"/>
                <a:ea typeface="Calibri"/>
                <a:cs typeface="Calibri"/>
                <a:sym typeface="Calibri"/>
              </a:rPr>
              <a:t>Posteriors of H</a:t>
            </a:r>
            <a:r>
              <a:rPr b="1" baseline="-25000" lang="it" sz="1300">
                <a:latin typeface="Calibri"/>
                <a:ea typeface="Calibri"/>
                <a:cs typeface="Calibri"/>
                <a:sym typeface="Calibri"/>
              </a:rPr>
              <a:t>0</a:t>
            </a:r>
            <a:r>
              <a:rPr b="1" lang="it">
                <a:latin typeface="Calibri"/>
                <a:ea typeface="Calibri"/>
                <a:cs typeface="Calibri"/>
                <a:sym typeface="Calibri"/>
              </a:rPr>
              <a:t>, mu of the Gaussian peak, maximum mass of the BH and the merger rate evolution.</a:t>
            </a:r>
            <a:endParaRPr b="1">
              <a:latin typeface="Calibri"/>
              <a:ea typeface="Calibri"/>
              <a:cs typeface="Calibri"/>
              <a:sym typeface="Calibri"/>
            </a:endParaRPr>
          </a:p>
        </p:txBody>
      </p:sp>
      <p:sp>
        <p:nvSpPr>
          <p:cNvPr id="539" name="Google Shape;539;p42"/>
          <p:cNvSpPr/>
          <p:nvPr/>
        </p:nvSpPr>
        <p:spPr>
          <a:xfrm>
            <a:off x="2898525" y="1483225"/>
            <a:ext cx="1285500" cy="9600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2"/>
          <p:cNvSpPr/>
          <p:nvPr/>
        </p:nvSpPr>
        <p:spPr>
          <a:xfrm>
            <a:off x="2898525" y="2397625"/>
            <a:ext cx="1285500" cy="9600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2"/>
          <p:cNvSpPr/>
          <p:nvPr/>
        </p:nvSpPr>
        <p:spPr>
          <a:xfrm>
            <a:off x="2898525" y="3312025"/>
            <a:ext cx="1285500" cy="9600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2"/>
          <p:cNvSpPr txBox="1"/>
          <p:nvPr/>
        </p:nvSpPr>
        <p:spPr>
          <a:xfrm>
            <a:off x="1156875" y="2456100"/>
            <a:ext cx="1788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Calibri"/>
                <a:ea typeface="Calibri"/>
                <a:cs typeface="Calibri"/>
                <a:sym typeface="Calibri"/>
              </a:rPr>
              <a:t>Population parameters that correlate with H0</a:t>
            </a:r>
            <a:endParaRPr>
              <a:latin typeface="Calibri"/>
              <a:ea typeface="Calibri"/>
              <a:cs typeface="Calibri"/>
              <a:sym typeface="Calibri"/>
            </a:endParaRPr>
          </a:p>
        </p:txBody>
      </p:sp>
      <p:cxnSp>
        <p:nvCxnSpPr>
          <p:cNvPr id="543" name="Google Shape;543;p42"/>
          <p:cNvCxnSpPr/>
          <p:nvPr/>
        </p:nvCxnSpPr>
        <p:spPr>
          <a:xfrm flipH="1">
            <a:off x="4236925" y="693750"/>
            <a:ext cx="784800" cy="175200"/>
          </a:xfrm>
          <a:prstGeom prst="straightConnector1">
            <a:avLst/>
          </a:prstGeom>
          <a:noFill/>
          <a:ln cap="flat" cmpd="sng" w="28575">
            <a:solidFill>
              <a:schemeClr val="dk2"/>
            </a:solidFill>
            <a:prstDash val="solid"/>
            <a:round/>
            <a:headEnd len="med" w="med" type="none"/>
            <a:tailEnd len="med" w="med" type="triangle"/>
          </a:ln>
        </p:spPr>
      </p:cxnSp>
      <p:sp>
        <p:nvSpPr>
          <p:cNvPr id="544" name="Google Shape;544;p42"/>
          <p:cNvSpPr txBox="1"/>
          <p:nvPr/>
        </p:nvSpPr>
        <p:spPr>
          <a:xfrm>
            <a:off x="5157250" y="565425"/>
            <a:ext cx="1788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latin typeface="Calibri"/>
                <a:ea typeface="Calibri"/>
                <a:cs typeface="Calibri"/>
                <a:sym typeface="Calibri"/>
              </a:rPr>
              <a:t>Statistical </a:t>
            </a:r>
            <a:r>
              <a:rPr lang="it">
                <a:solidFill>
                  <a:srgbClr val="FF0000"/>
                </a:solidFill>
                <a:latin typeface="Calibri"/>
                <a:ea typeface="Calibri"/>
                <a:cs typeface="Calibri"/>
                <a:sym typeface="Calibri"/>
              </a:rPr>
              <a:t>result with GW data only</a:t>
            </a:r>
            <a:r>
              <a:rPr lang="it">
                <a:latin typeface="Calibri"/>
                <a:ea typeface="Calibri"/>
                <a:cs typeface="Calibri"/>
                <a:sym typeface="Calibri"/>
              </a:rPr>
              <a:t>,</a:t>
            </a:r>
            <a:endParaRPr>
              <a:latin typeface="Calibri"/>
              <a:ea typeface="Calibri"/>
              <a:cs typeface="Calibri"/>
              <a:sym typeface="Calibri"/>
            </a:endParaRPr>
          </a:p>
          <a:p>
            <a:pPr indent="0" lvl="0" marL="0" rtl="0" algn="l">
              <a:spcBef>
                <a:spcPts val="0"/>
              </a:spcBef>
              <a:spcAft>
                <a:spcPts val="0"/>
              </a:spcAft>
              <a:buNone/>
            </a:pPr>
            <a:r>
              <a:rPr lang="it">
                <a:latin typeface="Calibri"/>
                <a:ea typeface="Calibri"/>
                <a:cs typeface="Calibri"/>
                <a:sym typeface="Calibri"/>
              </a:rPr>
              <a:t>no galaxy catalog information has been used</a:t>
            </a:r>
            <a:endParaRPr>
              <a:latin typeface="Calibri"/>
              <a:ea typeface="Calibri"/>
              <a:cs typeface="Calibri"/>
              <a:sym typeface="Calibri"/>
            </a:endParaRPr>
          </a:p>
        </p:txBody>
      </p:sp>
      <p:cxnSp>
        <p:nvCxnSpPr>
          <p:cNvPr id="545" name="Google Shape;545;p42"/>
          <p:cNvCxnSpPr/>
          <p:nvPr/>
        </p:nvCxnSpPr>
        <p:spPr>
          <a:xfrm flipH="1" rot="10800000">
            <a:off x="2504475" y="2191675"/>
            <a:ext cx="392400" cy="378300"/>
          </a:xfrm>
          <a:prstGeom prst="straightConnector1">
            <a:avLst/>
          </a:prstGeom>
          <a:noFill/>
          <a:ln cap="flat" cmpd="sng" w="9525">
            <a:solidFill>
              <a:srgbClr val="FF0000"/>
            </a:solidFill>
            <a:prstDash val="solid"/>
            <a:round/>
            <a:headEnd len="med" w="med" type="none"/>
            <a:tailEnd len="med" w="med" type="triangle"/>
          </a:ln>
        </p:spPr>
      </p:cxnSp>
      <p:cxnSp>
        <p:nvCxnSpPr>
          <p:cNvPr id="546" name="Google Shape;546;p42"/>
          <p:cNvCxnSpPr/>
          <p:nvPr/>
        </p:nvCxnSpPr>
        <p:spPr>
          <a:xfrm flipH="1" rot="10800000">
            <a:off x="2520375" y="2871750"/>
            <a:ext cx="348600" cy="6600"/>
          </a:xfrm>
          <a:prstGeom prst="straightConnector1">
            <a:avLst/>
          </a:prstGeom>
          <a:noFill/>
          <a:ln cap="flat" cmpd="sng" w="9525">
            <a:solidFill>
              <a:srgbClr val="FF0000"/>
            </a:solidFill>
            <a:prstDash val="solid"/>
            <a:round/>
            <a:headEnd len="med" w="med" type="none"/>
            <a:tailEnd len="med" w="med" type="triangle"/>
          </a:ln>
        </p:spPr>
      </p:cxnSp>
      <p:cxnSp>
        <p:nvCxnSpPr>
          <p:cNvPr id="547" name="Google Shape;547;p42"/>
          <p:cNvCxnSpPr/>
          <p:nvPr/>
        </p:nvCxnSpPr>
        <p:spPr>
          <a:xfrm>
            <a:off x="2358200" y="3235700"/>
            <a:ext cx="483600" cy="294300"/>
          </a:xfrm>
          <a:prstGeom prst="straightConnector1">
            <a:avLst/>
          </a:prstGeom>
          <a:noFill/>
          <a:ln cap="flat" cmpd="sng" w="9525">
            <a:solidFill>
              <a:srgbClr val="FF0000"/>
            </a:solidFill>
            <a:prstDash val="solid"/>
            <a:round/>
            <a:headEnd len="med" w="med" type="none"/>
            <a:tailEnd len="med" w="med" type="triangle"/>
          </a:ln>
        </p:spPr>
      </p:cxnSp>
      <p:sp>
        <p:nvSpPr>
          <p:cNvPr id="548" name="Google Shape;548;p42"/>
          <p:cNvSpPr txBox="1"/>
          <p:nvPr/>
        </p:nvSpPr>
        <p:spPr>
          <a:xfrm>
            <a:off x="-408900" y="781700"/>
            <a:ext cx="3565800" cy="846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it">
                <a:solidFill>
                  <a:srgbClr val="FF0000"/>
                </a:solidFill>
                <a:latin typeface="Calibri"/>
                <a:ea typeface="Calibri"/>
                <a:cs typeface="Calibri"/>
                <a:sym typeface="Calibri"/>
              </a:rPr>
              <a:t>The excess of BBHs </a:t>
            </a:r>
            <a:r>
              <a:rPr lang="it">
                <a:latin typeface="Calibri"/>
                <a:ea typeface="Calibri"/>
                <a:cs typeface="Calibri"/>
                <a:sym typeface="Calibri"/>
              </a:rPr>
              <a:t>around 35 solar </a:t>
            </a:r>
            <a:endParaRPr>
              <a:latin typeface="Calibri"/>
              <a:ea typeface="Calibri"/>
              <a:cs typeface="Calibri"/>
              <a:sym typeface="Calibri"/>
            </a:endParaRPr>
          </a:p>
          <a:p>
            <a:pPr indent="0" lvl="0" marL="457200" rtl="0" algn="l">
              <a:spcBef>
                <a:spcPts val="0"/>
              </a:spcBef>
              <a:spcAft>
                <a:spcPts val="0"/>
              </a:spcAft>
              <a:buNone/>
            </a:pPr>
            <a:r>
              <a:rPr lang="it">
                <a:latin typeface="Calibri"/>
                <a:ea typeface="Calibri"/>
                <a:cs typeface="Calibri"/>
                <a:sym typeface="Calibri"/>
              </a:rPr>
              <a:t>masses </a:t>
            </a:r>
            <a:r>
              <a:rPr lang="it">
                <a:solidFill>
                  <a:srgbClr val="FF0000"/>
                </a:solidFill>
                <a:latin typeface="Calibri"/>
                <a:ea typeface="Calibri"/>
                <a:cs typeface="Calibri"/>
                <a:sym typeface="Calibri"/>
              </a:rPr>
              <a:t>sets a scale for the redshift</a:t>
            </a:r>
            <a:r>
              <a:rPr lang="it">
                <a:latin typeface="Calibri"/>
                <a:ea typeface="Calibri"/>
                <a:cs typeface="Calibri"/>
                <a:sym typeface="Calibri"/>
              </a:rPr>
              <a:t> </a:t>
            </a:r>
            <a:endParaRPr>
              <a:latin typeface="Calibri"/>
              <a:ea typeface="Calibri"/>
              <a:cs typeface="Calibri"/>
              <a:sym typeface="Calibri"/>
            </a:endParaRPr>
          </a:p>
          <a:p>
            <a:pPr indent="0" lvl="0" marL="457200" rtl="0" algn="l">
              <a:spcBef>
                <a:spcPts val="0"/>
              </a:spcBef>
              <a:spcAft>
                <a:spcPts val="0"/>
              </a:spcAft>
              <a:buNone/>
            </a:pPr>
            <a:r>
              <a:rPr lang="it">
                <a:latin typeface="Calibri"/>
                <a:ea typeface="Calibri"/>
                <a:cs typeface="Calibri"/>
                <a:sym typeface="Calibri"/>
              </a:rPr>
              <a:t>and provides constraints on H0</a:t>
            </a:r>
            <a:r>
              <a:rPr lang="it" sz="1500">
                <a:latin typeface="Calibri"/>
                <a:ea typeface="Calibri"/>
                <a:cs typeface="Calibri"/>
                <a:sym typeface="Calibri"/>
              </a:rPr>
              <a:t>.</a:t>
            </a:r>
            <a:endParaRPr sz="1500">
              <a:latin typeface="Calibri"/>
              <a:ea typeface="Calibri"/>
              <a:cs typeface="Calibri"/>
              <a:sym typeface="Calibri"/>
            </a:endParaRPr>
          </a:p>
        </p:txBody>
      </p:sp>
      <p:cxnSp>
        <p:nvCxnSpPr>
          <p:cNvPr id="549" name="Google Shape;549;p42"/>
          <p:cNvCxnSpPr/>
          <p:nvPr/>
        </p:nvCxnSpPr>
        <p:spPr>
          <a:xfrm>
            <a:off x="2655850" y="1408500"/>
            <a:ext cx="441600" cy="350400"/>
          </a:xfrm>
          <a:prstGeom prst="straightConnector1">
            <a:avLst/>
          </a:prstGeom>
          <a:noFill/>
          <a:ln cap="flat" cmpd="sng" w="19050">
            <a:solidFill>
              <a:schemeClr val="dk2"/>
            </a:solidFill>
            <a:prstDash val="solid"/>
            <a:round/>
            <a:headEnd len="med" w="med" type="none"/>
            <a:tailEnd len="med" w="med" type="triangle"/>
          </a:ln>
        </p:spPr>
      </p:cxnSp>
      <p:sp>
        <p:nvSpPr>
          <p:cNvPr id="550" name="Google Shape;550;p42"/>
          <p:cNvSpPr txBox="1"/>
          <p:nvPr/>
        </p:nvSpPr>
        <p:spPr>
          <a:xfrm>
            <a:off x="5278725" y="208727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it" sz="1200">
                <a:solidFill>
                  <a:srgbClr val="888888"/>
                </a:solidFill>
                <a:latin typeface="Calibri"/>
                <a:ea typeface="Calibri"/>
                <a:cs typeface="Calibri"/>
                <a:sym typeface="Calibri"/>
              </a:rPr>
              <a:t>[LVK+, arXiv 2111.03604 (Accepted ApJ)]</a:t>
            </a:r>
            <a:endParaRPr>
              <a:latin typeface="Calibri"/>
              <a:ea typeface="Calibri"/>
              <a:cs typeface="Calibri"/>
              <a:sym typeface="Calibri"/>
            </a:endParaRPr>
          </a:p>
        </p:txBody>
      </p:sp>
      <p:cxnSp>
        <p:nvCxnSpPr>
          <p:cNvPr id="551" name="Google Shape;551;p42"/>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552" name="Google Shape;552;p42"/>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553" name="Google Shape;553;p42"/>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554" name="Google Shape;554;p42"/>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555" name="Google Shape;555;p42"/>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Latest LIGO, Virgo KAGRA GW results</a:t>
            </a:r>
            <a:endParaRPr sz="2700">
              <a:solidFill>
                <a:srgbClr val="5B0F00"/>
              </a:solidFill>
              <a:latin typeface="Calibri"/>
              <a:ea typeface="Calibri"/>
              <a:cs typeface="Calibri"/>
              <a:sym typeface="Calibri"/>
            </a:endParaRPr>
          </a:p>
        </p:txBody>
      </p:sp>
      <p:sp>
        <p:nvSpPr>
          <p:cNvPr id="556" name="Google Shape;556;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557" name="Google Shape;557;p42"/>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43"/>
          <p:cNvSpPr txBox="1"/>
          <p:nvPr/>
        </p:nvSpPr>
        <p:spPr>
          <a:xfrm>
            <a:off x="296900" y="2579775"/>
            <a:ext cx="3435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600">
                <a:latin typeface="Calibri"/>
                <a:ea typeface="Calibri"/>
                <a:cs typeface="Calibri"/>
                <a:sym typeface="Calibri"/>
              </a:rPr>
              <a:t>H</a:t>
            </a:r>
            <a:r>
              <a:rPr b="1" baseline="-25000" lang="it" sz="1600">
                <a:latin typeface="Calibri"/>
                <a:ea typeface="Calibri"/>
                <a:cs typeface="Calibri"/>
                <a:sym typeface="Calibri"/>
              </a:rPr>
              <a:t>0</a:t>
            </a:r>
            <a:r>
              <a:rPr b="1" lang="it" sz="1600">
                <a:latin typeface="Calibri"/>
                <a:ea typeface="Calibri"/>
                <a:cs typeface="Calibri"/>
                <a:sym typeface="Calibri"/>
              </a:rPr>
              <a:t> posterior of the 3 mass models combined with GW170817 posterior</a:t>
            </a:r>
            <a:endParaRPr b="1" sz="1600">
              <a:latin typeface="Calibri"/>
              <a:ea typeface="Calibri"/>
              <a:cs typeface="Calibri"/>
              <a:sym typeface="Calibri"/>
            </a:endParaRPr>
          </a:p>
        </p:txBody>
      </p:sp>
      <p:sp>
        <p:nvSpPr>
          <p:cNvPr id="563" name="Google Shape;563;p43"/>
          <p:cNvSpPr txBox="1"/>
          <p:nvPr/>
        </p:nvSpPr>
        <p:spPr>
          <a:xfrm>
            <a:off x="308300" y="1344300"/>
            <a:ext cx="3231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latin typeface="Calibri"/>
                <a:ea typeface="Calibri"/>
                <a:cs typeface="Calibri"/>
                <a:sym typeface="Calibri"/>
              </a:rPr>
              <a:t>The only EM information is the counterpart of GW170817 </a:t>
            </a:r>
            <a:endParaRPr sz="1600">
              <a:latin typeface="Calibri"/>
              <a:ea typeface="Calibri"/>
              <a:cs typeface="Calibri"/>
              <a:sym typeface="Calibri"/>
            </a:endParaRPr>
          </a:p>
        </p:txBody>
      </p:sp>
      <p:grpSp>
        <p:nvGrpSpPr>
          <p:cNvPr id="564" name="Google Shape;564;p43"/>
          <p:cNvGrpSpPr/>
          <p:nvPr/>
        </p:nvGrpSpPr>
        <p:grpSpPr>
          <a:xfrm>
            <a:off x="3845125" y="708850"/>
            <a:ext cx="5032050" cy="4028800"/>
            <a:chOff x="3768925" y="556450"/>
            <a:chExt cx="5032050" cy="4028800"/>
          </a:xfrm>
        </p:grpSpPr>
        <p:pic>
          <p:nvPicPr>
            <p:cNvPr id="565" name="Google Shape;565;p43"/>
            <p:cNvPicPr preferRelativeResize="0"/>
            <p:nvPr/>
          </p:nvPicPr>
          <p:blipFill>
            <a:blip r:embed="rId3">
              <a:alphaModFix/>
            </a:blip>
            <a:stretch>
              <a:fillRect/>
            </a:stretch>
          </p:blipFill>
          <p:spPr>
            <a:xfrm>
              <a:off x="3768925" y="556450"/>
              <a:ext cx="5032050" cy="4028800"/>
            </a:xfrm>
            <a:prstGeom prst="rect">
              <a:avLst/>
            </a:prstGeom>
            <a:noFill/>
            <a:ln>
              <a:noFill/>
            </a:ln>
          </p:spPr>
        </p:pic>
        <p:cxnSp>
          <p:nvCxnSpPr>
            <p:cNvPr id="566" name="Google Shape;566;p43"/>
            <p:cNvCxnSpPr/>
            <p:nvPr/>
          </p:nvCxnSpPr>
          <p:spPr>
            <a:xfrm flipH="1" rot="10800000">
              <a:off x="6292427" y="2784824"/>
              <a:ext cx="598500" cy="364500"/>
            </a:xfrm>
            <a:prstGeom prst="straightConnector1">
              <a:avLst/>
            </a:prstGeom>
            <a:noFill/>
            <a:ln cap="flat" cmpd="sng" w="9525">
              <a:solidFill>
                <a:srgbClr val="0000FF"/>
              </a:solidFill>
              <a:prstDash val="solid"/>
              <a:round/>
              <a:headEnd len="med" w="med" type="none"/>
              <a:tailEnd len="med" w="med" type="triangle"/>
            </a:ln>
          </p:spPr>
        </p:cxnSp>
        <p:sp>
          <p:nvSpPr>
            <p:cNvPr id="567" name="Google Shape;567;p43"/>
            <p:cNvSpPr txBox="1"/>
            <p:nvPr/>
          </p:nvSpPr>
          <p:spPr>
            <a:xfrm>
              <a:off x="6828477" y="2593616"/>
              <a:ext cx="1507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000">
                  <a:solidFill>
                    <a:srgbClr val="0000FF"/>
                  </a:solidFill>
                  <a:latin typeface="Lato"/>
                  <a:ea typeface="Lato"/>
                  <a:cs typeface="Lato"/>
                  <a:sym typeface="Lato"/>
                </a:rPr>
                <a:t>H</a:t>
              </a:r>
              <a:r>
                <a:rPr b="1" baseline="-25000" lang="it" sz="1000">
                  <a:solidFill>
                    <a:srgbClr val="0000FF"/>
                  </a:solidFill>
                  <a:latin typeface="Lato"/>
                  <a:ea typeface="Lato"/>
                  <a:cs typeface="Lato"/>
                  <a:sym typeface="Lato"/>
                </a:rPr>
                <a:t>0</a:t>
              </a:r>
              <a:r>
                <a:rPr b="1" lang="it" sz="1000">
                  <a:solidFill>
                    <a:srgbClr val="0000FF"/>
                  </a:solidFill>
                  <a:latin typeface="Lato"/>
                  <a:ea typeface="Lato"/>
                  <a:cs typeface="Lato"/>
                  <a:sym typeface="Lato"/>
                </a:rPr>
                <a:t> = 68 +13 -8 km/s/Mpc</a:t>
              </a:r>
              <a:endParaRPr b="1" sz="1000">
                <a:solidFill>
                  <a:srgbClr val="0000FF"/>
                </a:solidFill>
                <a:latin typeface="Lato"/>
                <a:ea typeface="Lato"/>
                <a:cs typeface="Lato"/>
                <a:sym typeface="Lato"/>
              </a:endParaRPr>
            </a:p>
          </p:txBody>
        </p:sp>
        <p:cxnSp>
          <p:nvCxnSpPr>
            <p:cNvPr id="568" name="Google Shape;568;p43"/>
            <p:cNvCxnSpPr/>
            <p:nvPr/>
          </p:nvCxnSpPr>
          <p:spPr>
            <a:xfrm rot="10800000">
              <a:off x="5337493" y="1203589"/>
              <a:ext cx="442200" cy="191400"/>
            </a:xfrm>
            <a:prstGeom prst="straightConnector1">
              <a:avLst/>
            </a:prstGeom>
            <a:noFill/>
            <a:ln cap="flat" cmpd="sng" w="9525">
              <a:solidFill>
                <a:srgbClr val="FF9900"/>
              </a:solidFill>
              <a:prstDash val="solid"/>
              <a:round/>
              <a:headEnd len="med" w="med" type="none"/>
              <a:tailEnd len="med" w="med" type="triangle"/>
            </a:ln>
          </p:spPr>
        </p:cxnSp>
        <p:sp>
          <p:nvSpPr>
            <p:cNvPr id="569" name="Google Shape;569;p43"/>
            <p:cNvSpPr txBox="1"/>
            <p:nvPr/>
          </p:nvSpPr>
          <p:spPr>
            <a:xfrm>
              <a:off x="4669499" y="819481"/>
              <a:ext cx="1507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000">
                  <a:solidFill>
                    <a:srgbClr val="FF9900"/>
                  </a:solidFill>
                  <a:latin typeface="Lato"/>
                  <a:ea typeface="Lato"/>
                  <a:cs typeface="Lato"/>
                  <a:sym typeface="Lato"/>
                </a:rPr>
                <a:t>H</a:t>
              </a:r>
              <a:r>
                <a:rPr b="1" baseline="-25000" lang="it" sz="1000">
                  <a:solidFill>
                    <a:srgbClr val="FF9900"/>
                  </a:solidFill>
                  <a:latin typeface="Lato"/>
                  <a:ea typeface="Lato"/>
                  <a:cs typeface="Lato"/>
                  <a:sym typeface="Lato"/>
                </a:rPr>
                <a:t>0 </a:t>
              </a:r>
              <a:r>
                <a:rPr b="1" lang="it" sz="1000">
                  <a:solidFill>
                    <a:srgbClr val="FF9900"/>
                  </a:solidFill>
                  <a:latin typeface="Lato"/>
                  <a:ea typeface="Lato"/>
                  <a:cs typeface="Lato"/>
                  <a:sym typeface="Lato"/>
                </a:rPr>
                <a:t>= 68 +12 -8 km/s/Mpc</a:t>
              </a:r>
              <a:endParaRPr b="1" sz="1000">
                <a:solidFill>
                  <a:srgbClr val="FF9900"/>
                </a:solidFill>
                <a:latin typeface="Lato"/>
                <a:ea typeface="Lato"/>
                <a:cs typeface="Lato"/>
                <a:sym typeface="Lato"/>
              </a:endParaRPr>
            </a:p>
          </p:txBody>
        </p:sp>
        <p:cxnSp>
          <p:nvCxnSpPr>
            <p:cNvPr id="570" name="Google Shape;570;p43"/>
            <p:cNvCxnSpPr/>
            <p:nvPr/>
          </p:nvCxnSpPr>
          <p:spPr>
            <a:xfrm flipH="1">
              <a:off x="5451092" y="2243856"/>
              <a:ext cx="393300" cy="251700"/>
            </a:xfrm>
            <a:prstGeom prst="straightConnector1">
              <a:avLst/>
            </a:prstGeom>
            <a:noFill/>
            <a:ln cap="flat" cmpd="sng" w="9525">
              <a:solidFill>
                <a:srgbClr val="38761D"/>
              </a:solidFill>
              <a:prstDash val="solid"/>
              <a:round/>
              <a:headEnd len="med" w="med" type="none"/>
              <a:tailEnd len="med" w="med" type="triangle"/>
            </a:ln>
          </p:spPr>
        </p:cxnSp>
        <p:sp>
          <p:nvSpPr>
            <p:cNvPr id="571" name="Google Shape;571;p43"/>
            <p:cNvSpPr txBox="1"/>
            <p:nvPr/>
          </p:nvSpPr>
          <p:spPr>
            <a:xfrm>
              <a:off x="4745703" y="2441229"/>
              <a:ext cx="1507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000">
                  <a:solidFill>
                    <a:srgbClr val="38761D"/>
                  </a:solidFill>
                  <a:latin typeface="Lato"/>
                  <a:ea typeface="Lato"/>
                  <a:cs typeface="Lato"/>
                  <a:sym typeface="Lato"/>
                </a:rPr>
                <a:t>H</a:t>
              </a:r>
              <a:r>
                <a:rPr b="1" baseline="-25000" lang="it" sz="1000">
                  <a:solidFill>
                    <a:srgbClr val="38761D"/>
                  </a:solidFill>
                  <a:latin typeface="Lato"/>
                  <a:ea typeface="Lato"/>
                  <a:cs typeface="Lato"/>
                  <a:sym typeface="Lato"/>
                </a:rPr>
                <a:t>0</a:t>
              </a:r>
              <a:r>
                <a:rPr b="1" lang="it" sz="1000">
                  <a:solidFill>
                    <a:srgbClr val="38761D"/>
                  </a:solidFill>
                  <a:latin typeface="Lato"/>
                  <a:ea typeface="Lato"/>
                  <a:cs typeface="Lato"/>
                  <a:sym typeface="Lato"/>
                </a:rPr>
                <a:t> = 69 +21 -8 km/s/Mpc</a:t>
              </a:r>
              <a:endParaRPr b="1" sz="1000">
                <a:solidFill>
                  <a:srgbClr val="38761D"/>
                </a:solidFill>
                <a:latin typeface="Lato"/>
                <a:ea typeface="Lato"/>
                <a:cs typeface="Lato"/>
                <a:sym typeface="Lato"/>
              </a:endParaRPr>
            </a:p>
          </p:txBody>
        </p:sp>
        <p:cxnSp>
          <p:nvCxnSpPr>
            <p:cNvPr id="572" name="Google Shape;572;p43"/>
            <p:cNvCxnSpPr>
              <a:endCxn id="573" idx="1"/>
            </p:cNvCxnSpPr>
            <p:nvPr/>
          </p:nvCxnSpPr>
          <p:spPr>
            <a:xfrm flipH="1" rot="10800000">
              <a:off x="6629708" y="3332516"/>
              <a:ext cx="423000" cy="99600"/>
            </a:xfrm>
            <a:prstGeom prst="straightConnector1">
              <a:avLst/>
            </a:prstGeom>
            <a:noFill/>
            <a:ln cap="flat" cmpd="sng" w="9525">
              <a:solidFill>
                <a:srgbClr val="000000"/>
              </a:solidFill>
              <a:prstDash val="solid"/>
              <a:round/>
              <a:headEnd len="med" w="med" type="none"/>
              <a:tailEnd len="med" w="med" type="triangle"/>
            </a:ln>
          </p:spPr>
        </p:cxnSp>
        <p:sp>
          <p:nvSpPr>
            <p:cNvPr id="573" name="Google Shape;573;p43"/>
            <p:cNvSpPr txBox="1"/>
            <p:nvPr/>
          </p:nvSpPr>
          <p:spPr>
            <a:xfrm>
              <a:off x="7052708" y="3086216"/>
              <a:ext cx="1507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000">
                  <a:solidFill>
                    <a:schemeClr val="dk1"/>
                  </a:solidFill>
                  <a:latin typeface="Lato"/>
                  <a:ea typeface="Lato"/>
                  <a:cs typeface="Lato"/>
                  <a:sym typeface="Lato"/>
                </a:rPr>
                <a:t>H</a:t>
              </a:r>
              <a:r>
                <a:rPr b="1" baseline="-25000" lang="it" sz="1000">
                  <a:solidFill>
                    <a:schemeClr val="dk1"/>
                  </a:solidFill>
                  <a:latin typeface="Lato"/>
                  <a:ea typeface="Lato"/>
                  <a:cs typeface="Lato"/>
                  <a:sym typeface="Lato"/>
                </a:rPr>
                <a:t>0</a:t>
              </a:r>
              <a:r>
                <a:rPr b="1" lang="it" sz="1000">
                  <a:solidFill>
                    <a:schemeClr val="dk1"/>
                  </a:solidFill>
                  <a:latin typeface="Lato"/>
                  <a:ea typeface="Lato"/>
                  <a:cs typeface="Lato"/>
                  <a:sym typeface="Lato"/>
                </a:rPr>
                <a:t> = 70 +12 -8 km/s/Mpc</a:t>
              </a:r>
              <a:endParaRPr b="1" sz="1000">
                <a:solidFill>
                  <a:schemeClr val="dk1"/>
                </a:solidFill>
                <a:latin typeface="Lato"/>
                <a:ea typeface="Lato"/>
                <a:cs typeface="Lato"/>
                <a:sym typeface="Lato"/>
              </a:endParaRPr>
            </a:p>
          </p:txBody>
        </p:sp>
      </p:grpSp>
      <p:sp>
        <p:nvSpPr>
          <p:cNvPr id="574" name="Google Shape;574;p43"/>
          <p:cNvSpPr txBox="1"/>
          <p:nvPr/>
        </p:nvSpPr>
        <p:spPr>
          <a:xfrm>
            <a:off x="6040725" y="63947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it" sz="1200">
                <a:solidFill>
                  <a:srgbClr val="888888"/>
                </a:solidFill>
                <a:latin typeface="Lato"/>
                <a:ea typeface="Lato"/>
                <a:cs typeface="Lato"/>
                <a:sym typeface="Lato"/>
              </a:rPr>
              <a:t>[LVK+, arXiv 2111.03604 (Accepted ApJ)]</a:t>
            </a:r>
            <a:endParaRPr/>
          </a:p>
        </p:txBody>
      </p:sp>
      <p:cxnSp>
        <p:nvCxnSpPr>
          <p:cNvPr id="575" name="Google Shape;575;p43"/>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576" name="Google Shape;576;p43"/>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577" name="Google Shape;577;p43"/>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578" name="Google Shape;578;p43"/>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579" name="Google Shape;579;p43"/>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Latest LIGO, Virgo KAGRA GW results</a:t>
            </a:r>
            <a:endParaRPr sz="2700">
              <a:solidFill>
                <a:srgbClr val="5B0F00"/>
              </a:solidFill>
              <a:latin typeface="Calibri"/>
              <a:ea typeface="Calibri"/>
              <a:cs typeface="Calibri"/>
              <a:sym typeface="Calibri"/>
            </a:endParaRPr>
          </a:p>
        </p:txBody>
      </p:sp>
      <p:sp>
        <p:nvSpPr>
          <p:cNvPr id="580" name="Google Shape;580;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581" name="Google Shape;581;p43"/>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cxnSp>
        <p:nvCxnSpPr>
          <p:cNvPr id="90" name="Google Shape;90;p17"/>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91" name="Google Shape;91;p17"/>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92" name="Google Shape;92;p17"/>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93" name="Google Shape;93;p17"/>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94" name="Google Shape;94;p17"/>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data analysis</a:t>
            </a:r>
            <a:endParaRPr sz="2700">
              <a:solidFill>
                <a:srgbClr val="5B0F00"/>
              </a:solidFill>
              <a:latin typeface="Calibri"/>
              <a:ea typeface="Calibri"/>
              <a:cs typeface="Calibri"/>
              <a:sym typeface="Calibri"/>
            </a:endParaRPr>
          </a:p>
        </p:txBody>
      </p:sp>
      <p:sp>
        <p:nvSpPr>
          <p:cNvPr id="95" name="Google Shape;95;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96" name="Google Shape;96;p17"/>
          <p:cNvSpPr txBox="1"/>
          <p:nvPr/>
        </p:nvSpPr>
        <p:spPr>
          <a:xfrm>
            <a:off x="2955299" y="879025"/>
            <a:ext cx="3125100" cy="348900"/>
          </a:xfrm>
          <a:prstGeom prst="rect">
            <a:avLst/>
          </a:prstGeom>
          <a:noFill/>
          <a:ln>
            <a:noFill/>
          </a:ln>
        </p:spPr>
        <p:txBody>
          <a:bodyPr anchorCtr="0" anchor="ctr" bIns="50800" lIns="50800" spcFirstLastPara="1" rIns="50800" wrap="square" tIns="50800">
            <a:spAutoFit/>
          </a:bodyPr>
          <a:lstStyle/>
          <a:p>
            <a:pPr indent="0" lvl="0" marL="0" marR="0" rtl="0" algn="l">
              <a:lnSpc>
                <a:spcPct val="100000"/>
              </a:lnSpc>
              <a:spcBef>
                <a:spcPts val="0"/>
              </a:spcBef>
              <a:spcAft>
                <a:spcPts val="0"/>
              </a:spcAft>
              <a:buClr>
                <a:srgbClr val="000000"/>
              </a:buClr>
              <a:buSzPts val="2400"/>
              <a:buFont typeface="Helvetica Neue"/>
              <a:buNone/>
            </a:pPr>
            <a:r>
              <a:rPr b="1" lang="it" sz="1600">
                <a:latin typeface="Calibri"/>
                <a:ea typeface="Calibri"/>
                <a:cs typeface="Calibri"/>
                <a:sym typeface="Calibri"/>
              </a:rPr>
              <a:t>To blackboard (See notes on DA)</a:t>
            </a:r>
            <a:endParaRPr sz="1600">
              <a:latin typeface="Calibri"/>
              <a:ea typeface="Calibri"/>
              <a:cs typeface="Calibri"/>
              <a:sym typeface="Calibri"/>
            </a:endParaRPr>
          </a:p>
        </p:txBody>
      </p:sp>
      <p:sp>
        <p:nvSpPr>
          <p:cNvPr id="97" name="Google Shape;97;p17"/>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pic>
        <p:nvPicPr>
          <p:cNvPr id="98" name="Google Shape;98;p17"/>
          <p:cNvPicPr preferRelativeResize="0"/>
          <p:nvPr/>
        </p:nvPicPr>
        <p:blipFill>
          <a:blip r:embed="rId3">
            <a:alphaModFix/>
          </a:blip>
          <a:stretch>
            <a:fillRect/>
          </a:stretch>
        </p:blipFill>
        <p:spPr>
          <a:xfrm>
            <a:off x="1981200" y="1456525"/>
            <a:ext cx="5582710" cy="313049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id="586" name="Google Shape;586;p44"/>
          <p:cNvPicPr preferRelativeResize="0"/>
          <p:nvPr/>
        </p:nvPicPr>
        <p:blipFill rotWithShape="1">
          <a:blip r:embed="rId3">
            <a:alphaModFix/>
          </a:blip>
          <a:srcRect b="899" l="0" r="0" t="46184"/>
          <a:stretch/>
        </p:blipFill>
        <p:spPr>
          <a:xfrm>
            <a:off x="808925" y="925250"/>
            <a:ext cx="6702299" cy="3711324"/>
          </a:xfrm>
          <a:prstGeom prst="rect">
            <a:avLst/>
          </a:prstGeom>
          <a:noFill/>
          <a:ln>
            <a:noFill/>
          </a:ln>
        </p:spPr>
      </p:pic>
      <p:cxnSp>
        <p:nvCxnSpPr>
          <p:cNvPr id="587" name="Google Shape;587;p44"/>
          <p:cNvCxnSpPr/>
          <p:nvPr/>
        </p:nvCxnSpPr>
        <p:spPr>
          <a:xfrm rot="10800000">
            <a:off x="6376625" y="1689625"/>
            <a:ext cx="1457400" cy="1299300"/>
          </a:xfrm>
          <a:prstGeom prst="straightConnector1">
            <a:avLst/>
          </a:prstGeom>
          <a:noFill/>
          <a:ln cap="flat" cmpd="sng" w="28575">
            <a:solidFill>
              <a:schemeClr val="dk2"/>
            </a:solidFill>
            <a:prstDash val="solid"/>
            <a:round/>
            <a:headEnd len="med" w="med" type="none"/>
            <a:tailEnd len="med" w="med" type="triangle"/>
          </a:ln>
        </p:spPr>
      </p:cxnSp>
      <p:sp>
        <p:nvSpPr>
          <p:cNvPr id="588" name="Google Shape;588;p44"/>
          <p:cNvSpPr txBox="1"/>
          <p:nvPr/>
        </p:nvSpPr>
        <p:spPr>
          <a:xfrm>
            <a:off x="7040650" y="3049800"/>
            <a:ext cx="2198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solidFill>
                  <a:srgbClr val="CC0000"/>
                </a:solidFill>
                <a:latin typeface="Calibri"/>
                <a:ea typeface="Calibri"/>
                <a:cs typeface="Calibri"/>
                <a:sym typeface="Calibri"/>
              </a:rPr>
              <a:t>One of the highly localised GW events</a:t>
            </a:r>
            <a:endParaRPr>
              <a:solidFill>
                <a:srgbClr val="CC0000"/>
              </a:solidFill>
              <a:latin typeface="Calibri"/>
              <a:ea typeface="Calibri"/>
              <a:cs typeface="Calibri"/>
              <a:sym typeface="Calibri"/>
            </a:endParaRPr>
          </a:p>
        </p:txBody>
      </p:sp>
      <p:sp>
        <p:nvSpPr>
          <p:cNvPr id="589" name="Google Shape;589;p44"/>
          <p:cNvSpPr/>
          <p:nvPr/>
        </p:nvSpPr>
        <p:spPr>
          <a:xfrm>
            <a:off x="6236675" y="1485754"/>
            <a:ext cx="279900" cy="267600"/>
          </a:xfrm>
          <a:prstGeom prst="ellipse">
            <a:avLst/>
          </a:prstGeom>
          <a:noFill/>
          <a:ln cap="flat" cmpd="sng" w="127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cxnSp>
        <p:nvCxnSpPr>
          <p:cNvPr id="590" name="Google Shape;590;p44"/>
          <p:cNvCxnSpPr>
            <a:stCxn id="589" idx="0"/>
          </p:cNvCxnSpPr>
          <p:nvPr/>
        </p:nvCxnSpPr>
        <p:spPr>
          <a:xfrm flipH="1" rot="10800000">
            <a:off x="6376625" y="63154"/>
            <a:ext cx="620700" cy="1422600"/>
          </a:xfrm>
          <a:prstGeom prst="straightConnector1">
            <a:avLst/>
          </a:prstGeom>
          <a:noFill/>
          <a:ln cap="flat" cmpd="sng" w="19050">
            <a:solidFill>
              <a:srgbClr val="000000"/>
            </a:solidFill>
            <a:prstDash val="solid"/>
            <a:miter lim="800000"/>
            <a:headEnd len="sm" w="sm" type="none"/>
            <a:tailEnd len="sm" w="sm" type="none"/>
          </a:ln>
        </p:spPr>
      </p:cxnSp>
      <p:pic>
        <p:nvPicPr>
          <p:cNvPr id="591" name="Google Shape;591;p44"/>
          <p:cNvPicPr preferRelativeResize="0"/>
          <p:nvPr/>
        </p:nvPicPr>
        <p:blipFill rotWithShape="1">
          <a:blip r:embed="rId4">
            <a:alphaModFix/>
          </a:blip>
          <a:srcRect b="36103" l="42421" r="47656" t="50001"/>
          <a:stretch/>
        </p:blipFill>
        <p:spPr>
          <a:xfrm>
            <a:off x="6997775" y="45300"/>
            <a:ext cx="1298401" cy="1082775"/>
          </a:xfrm>
          <a:prstGeom prst="rect">
            <a:avLst/>
          </a:prstGeom>
          <a:noFill/>
          <a:ln>
            <a:noFill/>
          </a:ln>
        </p:spPr>
      </p:pic>
      <p:sp>
        <p:nvSpPr>
          <p:cNvPr id="592" name="Google Shape;592;p44"/>
          <p:cNvSpPr txBox="1"/>
          <p:nvPr/>
        </p:nvSpPr>
        <p:spPr>
          <a:xfrm>
            <a:off x="6865627" y="98690"/>
            <a:ext cx="1562700" cy="969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it">
                <a:solidFill>
                  <a:srgbClr val="FFFFFF"/>
                </a:solidFill>
                <a:latin typeface="Calibri"/>
                <a:ea typeface="Calibri"/>
                <a:cs typeface="Calibri"/>
                <a:sym typeface="Calibri"/>
              </a:rPr>
              <a:t>GW190814</a:t>
            </a:r>
            <a:endParaRPr sz="1200"/>
          </a:p>
          <a:p>
            <a:pPr indent="0" lvl="0" marL="0" marR="0" rtl="0" algn="ctr">
              <a:spcBef>
                <a:spcPts val="0"/>
              </a:spcBef>
              <a:spcAft>
                <a:spcPts val="0"/>
              </a:spcAft>
              <a:buNone/>
            </a:pPr>
            <a:r>
              <a:t/>
            </a:r>
            <a:endParaRPr sz="400">
              <a:solidFill>
                <a:srgbClr val="FFFFFF"/>
              </a:solidFill>
              <a:latin typeface="Calibri"/>
              <a:ea typeface="Calibri"/>
              <a:cs typeface="Calibri"/>
              <a:sym typeface="Calibri"/>
            </a:endParaRPr>
          </a:p>
          <a:p>
            <a:pPr indent="0" lvl="0" marL="0" marR="0" rtl="0" algn="ctr">
              <a:spcBef>
                <a:spcPts val="0"/>
              </a:spcBef>
              <a:spcAft>
                <a:spcPts val="0"/>
              </a:spcAft>
              <a:buNone/>
            </a:pPr>
            <a:r>
              <a:rPr lang="it" sz="1100">
                <a:solidFill>
                  <a:srgbClr val="FFFFFF"/>
                </a:solidFill>
                <a:latin typeface="Calibri"/>
                <a:ea typeface="Calibri"/>
                <a:cs typeface="Calibri"/>
                <a:sym typeface="Calibri"/>
              </a:rPr>
              <a:t>Sky area ~ 20 sq. deg. </a:t>
            </a:r>
            <a:endParaRPr sz="1300"/>
          </a:p>
          <a:p>
            <a:pPr indent="0" lvl="0" marL="0" marR="0" rtl="0" algn="ctr">
              <a:spcBef>
                <a:spcPts val="0"/>
              </a:spcBef>
              <a:spcAft>
                <a:spcPts val="0"/>
              </a:spcAft>
              <a:buNone/>
            </a:pPr>
            <a:r>
              <a:t/>
            </a:r>
            <a:endParaRPr sz="500">
              <a:solidFill>
                <a:srgbClr val="FFFFFF"/>
              </a:solidFill>
              <a:latin typeface="Calibri"/>
              <a:ea typeface="Calibri"/>
              <a:cs typeface="Calibri"/>
              <a:sym typeface="Calibri"/>
            </a:endParaRPr>
          </a:p>
          <a:p>
            <a:pPr indent="0" lvl="0" marL="0" marR="0" rtl="0" algn="ctr">
              <a:spcBef>
                <a:spcPts val="0"/>
              </a:spcBef>
              <a:spcAft>
                <a:spcPts val="0"/>
              </a:spcAft>
              <a:buNone/>
            </a:pPr>
            <a:r>
              <a:rPr lang="it" sz="1100">
                <a:solidFill>
                  <a:srgbClr val="FFFFFF"/>
                </a:solidFill>
                <a:latin typeface="Calibri"/>
                <a:ea typeface="Calibri"/>
                <a:cs typeface="Calibri"/>
                <a:sym typeface="Calibri"/>
              </a:rPr>
              <a:t>Localisation volume</a:t>
            </a:r>
            <a:endParaRPr sz="1300"/>
          </a:p>
          <a:p>
            <a:pPr indent="0" lvl="0" marL="0" marR="0" rtl="0" algn="ctr">
              <a:spcBef>
                <a:spcPts val="0"/>
              </a:spcBef>
              <a:spcAft>
                <a:spcPts val="0"/>
              </a:spcAft>
              <a:buNone/>
            </a:pPr>
            <a:r>
              <a:rPr lang="it" sz="1100">
                <a:solidFill>
                  <a:srgbClr val="FFFFFF"/>
                </a:solidFill>
                <a:latin typeface="Calibri"/>
                <a:ea typeface="Calibri"/>
                <a:cs typeface="Calibri"/>
                <a:sym typeface="Calibri"/>
              </a:rPr>
              <a:t>= 8.8 x 10</a:t>
            </a:r>
            <a:r>
              <a:rPr baseline="30000" lang="it" sz="1100">
                <a:solidFill>
                  <a:srgbClr val="FFFFFF"/>
                </a:solidFill>
                <a:latin typeface="Calibri"/>
                <a:ea typeface="Calibri"/>
                <a:cs typeface="Calibri"/>
                <a:sym typeface="Calibri"/>
              </a:rPr>
              <a:t>-7</a:t>
            </a:r>
            <a:r>
              <a:rPr lang="it" sz="1100">
                <a:solidFill>
                  <a:srgbClr val="FFFFFF"/>
                </a:solidFill>
                <a:latin typeface="Calibri"/>
                <a:ea typeface="Calibri"/>
                <a:cs typeface="Calibri"/>
                <a:sym typeface="Calibri"/>
              </a:rPr>
              <a:t> Gpc</a:t>
            </a:r>
            <a:r>
              <a:rPr baseline="30000" lang="it" sz="1100">
                <a:solidFill>
                  <a:srgbClr val="FFFFFF"/>
                </a:solidFill>
                <a:latin typeface="Calibri"/>
                <a:ea typeface="Calibri"/>
                <a:cs typeface="Calibri"/>
                <a:sym typeface="Calibri"/>
              </a:rPr>
              <a:t>3</a:t>
            </a:r>
            <a:r>
              <a:rPr lang="it" sz="1100">
                <a:solidFill>
                  <a:srgbClr val="FFFFFF"/>
                </a:solidFill>
                <a:latin typeface="Calibri"/>
                <a:ea typeface="Calibri"/>
                <a:cs typeface="Calibri"/>
                <a:sym typeface="Calibri"/>
              </a:rPr>
              <a:t> </a:t>
            </a:r>
            <a:r>
              <a:rPr lang="it" sz="1200">
                <a:solidFill>
                  <a:srgbClr val="FFFFFF"/>
                </a:solidFill>
                <a:latin typeface="Calibri"/>
                <a:ea typeface="Calibri"/>
                <a:cs typeface="Calibri"/>
                <a:sym typeface="Calibri"/>
              </a:rPr>
              <a:t> </a:t>
            </a:r>
            <a:endParaRPr sz="1200">
              <a:solidFill>
                <a:srgbClr val="FFFFFF"/>
              </a:solidFill>
              <a:latin typeface="Calibri"/>
              <a:ea typeface="Calibri"/>
              <a:cs typeface="Calibri"/>
              <a:sym typeface="Calibri"/>
            </a:endParaRPr>
          </a:p>
        </p:txBody>
      </p:sp>
      <p:cxnSp>
        <p:nvCxnSpPr>
          <p:cNvPr id="593" name="Google Shape;593;p44"/>
          <p:cNvCxnSpPr/>
          <p:nvPr/>
        </p:nvCxnSpPr>
        <p:spPr>
          <a:xfrm flipH="1" rot="10800000">
            <a:off x="6516575" y="1121454"/>
            <a:ext cx="1778100" cy="507300"/>
          </a:xfrm>
          <a:prstGeom prst="straightConnector1">
            <a:avLst/>
          </a:prstGeom>
          <a:noFill/>
          <a:ln cap="flat" cmpd="sng" w="19050">
            <a:solidFill>
              <a:srgbClr val="000000"/>
            </a:solidFill>
            <a:prstDash val="solid"/>
            <a:miter lim="800000"/>
            <a:headEnd len="sm" w="sm" type="none"/>
            <a:tailEnd len="sm" w="sm" type="none"/>
          </a:ln>
        </p:spPr>
      </p:cxnSp>
      <p:sp>
        <p:nvSpPr>
          <p:cNvPr id="594" name="Google Shape;594;p44"/>
          <p:cNvSpPr txBox="1"/>
          <p:nvPr/>
        </p:nvSpPr>
        <p:spPr>
          <a:xfrm>
            <a:off x="5278725" y="429707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it" sz="1200">
                <a:solidFill>
                  <a:srgbClr val="888888"/>
                </a:solidFill>
                <a:latin typeface="Lato"/>
                <a:ea typeface="Lato"/>
                <a:cs typeface="Lato"/>
                <a:sym typeface="Lato"/>
              </a:rPr>
              <a:t>[LVK+, arXiv 2111.03604 (Accepted ApJ)]</a:t>
            </a:r>
            <a:endParaRPr/>
          </a:p>
        </p:txBody>
      </p:sp>
      <p:sp>
        <p:nvSpPr>
          <p:cNvPr id="595" name="Google Shape;595;p44"/>
          <p:cNvSpPr txBox="1"/>
          <p:nvPr/>
        </p:nvSpPr>
        <p:spPr>
          <a:xfrm>
            <a:off x="36575" y="67837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it" sz="1200">
                <a:solidFill>
                  <a:srgbClr val="888888"/>
                </a:solidFill>
                <a:latin typeface="Lato"/>
                <a:ea typeface="Lato"/>
                <a:cs typeface="Lato"/>
                <a:sym typeface="Lato"/>
              </a:rPr>
              <a:t>[Dalya+, MNRAS 479 (2018)]</a:t>
            </a:r>
            <a:endParaRPr/>
          </a:p>
        </p:txBody>
      </p:sp>
      <p:cxnSp>
        <p:nvCxnSpPr>
          <p:cNvPr id="596" name="Google Shape;596;p44"/>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597" name="Google Shape;597;p44"/>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598" name="Google Shape;598;p44"/>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599" name="Google Shape;599;p44"/>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600" name="Google Shape;600;p44"/>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Latest LIGO, Virgo KAGRA GW results</a:t>
            </a:r>
            <a:endParaRPr sz="2700">
              <a:solidFill>
                <a:srgbClr val="5B0F00"/>
              </a:solidFill>
              <a:latin typeface="Calibri"/>
              <a:ea typeface="Calibri"/>
              <a:cs typeface="Calibri"/>
              <a:sym typeface="Calibri"/>
            </a:endParaRPr>
          </a:p>
        </p:txBody>
      </p:sp>
      <p:sp>
        <p:nvSpPr>
          <p:cNvPr id="601" name="Google Shape;601;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602" name="Google Shape;602;p44"/>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pic>
        <p:nvPicPr>
          <p:cNvPr id="607" name="Google Shape;607;p45"/>
          <p:cNvPicPr preferRelativeResize="0"/>
          <p:nvPr/>
        </p:nvPicPr>
        <p:blipFill>
          <a:blip r:embed="rId3">
            <a:alphaModFix/>
          </a:blip>
          <a:stretch>
            <a:fillRect/>
          </a:stretch>
        </p:blipFill>
        <p:spPr>
          <a:xfrm>
            <a:off x="1478625" y="1944500"/>
            <a:ext cx="6203500" cy="2229350"/>
          </a:xfrm>
          <a:prstGeom prst="rect">
            <a:avLst/>
          </a:prstGeom>
          <a:noFill/>
          <a:ln>
            <a:noFill/>
          </a:ln>
        </p:spPr>
      </p:pic>
      <p:sp>
        <p:nvSpPr>
          <p:cNvPr id="608" name="Google Shape;608;p45"/>
          <p:cNvSpPr txBox="1"/>
          <p:nvPr/>
        </p:nvSpPr>
        <p:spPr>
          <a:xfrm>
            <a:off x="206375" y="738000"/>
            <a:ext cx="7892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latin typeface="Calibri"/>
                <a:ea typeface="Calibri"/>
                <a:cs typeface="Calibri"/>
                <a:sym typeface="Calibri"/>
              </a:rPr>
              <a:t>The galaxy catalog is incomplete, namely it does not contain all the galaxies</a:t>
            </a:r>
            <a:endParaRPr sz="1600">
              <a:solidFill>
                <a:srgbClr val="3366FF"/>
              </a:solidFill>
              <a:latin typeface="Calibri"/>
              <a:ea typeface="Calibri"/>
              <a:cs typeface="Calibri"/>
              <a:sym typeface="Calibri"/>
            </a:endParaRPr>
          </a:p>
        </p:txBody>
      </p:sp>
      <p:cxnSp>
        <p:nvCxnSpPr>
          <p:cNvPr id="609" name="Google Shape;609;p45"/>
          <p:cNvCxnSpPr/>
          <p:nvPr/>
        </p:nvCxnSpPr>
        <p:spPr>
          <a:xfrm flipH="1">
            <a:off x="6913750" y="1868300"/>
            <a:ext cx="77100" cy="476400"/>
          </a:xfrm>
          <a:prstGeom prst="straightConnector1">
            <a:avLst/>
          </a:prstGeom>
          <a:noFill/>
          <a:ln cap="flat" cmpd="sng" w="9525">
            <a:solidFill>
              <a:srgbClr val="FF0000"/>
            </a:solidFill>
            <a:prstDash val="solid"/>
            <a:round/>
            <a:headEnd len="med" w="med" type="none"/>
            <a:tailEnd len="med" w="med" type="triangle"/>
          </a:ln>
        </p:spPr>
      </p:cxnSp>
      <p:cxnSp>
        <p:nvCxnSpPr>
          <p:cNvPr id="610" name="Google Shape;610;p45"/>
          <p:cNvCxnSpPr/>
          <p:nvPr/>
        </p:nvCxnSpPr>
        <p:spPr>
          <a:xfrm flipH="1">
            <a:off x="3928700" y="1727200"/>
            <a:ext cx="162300" cy="455400"/>
          </a:xfrm>
          <a:prstGeom prst="straightConnector1">
            <a:avLst/>
          </a:prstGeom>
          <a:noFill/>
          <a:ln cap="flat" cmpd="sng" w="9525">
            <a:solidFill>
              <a:srgbClr val="FF0000"/>
            </a:solidFill>
            <a:prstDash val="solid"/>
            <a:round/>
            <a:headEnd len="med" w="med" type="none"/>
            <a:tailEnd len="med" w="med" type="triangle"/>
          </a:ln>
        </p:spPr>
      </p:cxnSp>
      <p:sp>
        <p:nvSpPr>
          <p:cNvPr id="611" name="Google Shape;611;p45"/>
          <p:cNvSpPr txBox="1"/>
          <p:nvPr/>
        </p:nvSpPr>
        <p:spPr>
          <a:xfrm>
            <a:off x="3365450" y="1524000"/>
            <a:ext cx="1514400" cy="523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it" sz="1100">
                <a:solidFill>
                  <a:srgbClr val="FF0000"/>
                </a:solidFill>
                <a:latin typeface="Lato"/>
                <a:ea typeface="Lato"/>
                <a:cs typeface="Lato"/>
                <a:sym typeface="Lato"/>
              </a:rPr>
              <a:t>Schechter luminosity function</a:t>
            </a:r>
            <a:endParaRPr sz="1100">
              <a:solidFill>
                <a:srgbClr val="FF0000"/>
              </a:solidFill>
              <a:latin typeface="Lato"/>
              <a:ea typeface="Lato"/>
              <a:cs typeface="Lato"/>
              <a:sym typeface="Lato"/>
            </a:endParaRPr>
          </a:p>
        </p:txBody>
      </p:sp>
      <p:sp>
        <p:nvSpPr>
          <p:cNvPr id="612" name="Google Shape;612;p45"/>
          <p:cNvSpPr txBox="1"/>
          <p:nvPr/>
        </p:nvSpPr>
        <p:spPr>
          <a:xfrm>
            <a:off x="6199050" y="1447800"/>
            <a:ext cx="1514400" cy="523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it" sz="1100">
                <a:solidFill>
                  <a:srgbClr val="FF0000"/>
                </a:solidFill>
                <a:latin typeface="Lato"/>
                <a:ea typeface="Lato"/>
                <a:cs typeface="Lato"/>
                <a:sym typeface="Lato"/>
              </a:rPr>
              <a:t>Schechter luminosity function</a:t>
            </a:r>
            <a:endParaRPr sz="1100">
              <a:solidFill>
                <a:srgbClr val="FF0000"/>
              </a:solidFill>
              <a:latin typeface="Lato"/>
              <a:ea typeface="Lato"/>
              <a:cs typeface="Lato"/>
              <a:sym typeface="Lato"/>
            </a:endParaRPr>
          </a:p>
        </p:txBody>
      </p:sp>
      <p:cxnSp>
        <p:nvCxnSpPr>
          <p:cNvPr id="613" name="Google Shape;613;p45"/>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614" name="Google Shape;614;p45"/>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615" name="Google Shape;615;p45"/>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616" name="Google Shape;616;p45"/>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617" name="Google Shape;617;p45"/>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Latest LIGO, Virgo KAGRA GW results</a:t>
            </a:r>
            <a:endParaRPr sz="2700">
              <a:solidFill>
                <a:srgbClr val="5B0F00"/>
              </a:solidFill>
              <a:latin typeface="Calibri"/>
              <a:ea typeface="Calibri"/>
              <a:cs typeface="Calibri"/>
              <a:sym typeface="Calibri"/>
            </a:endParaRPr>
          </a:p>
        </p:txBody>
      </p:sp>
      <p:sp>
        <p:nvSpPr>
          <p:cNvPr id="618" name="Google Shape;618;p45"/>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it"/>
              <a:t>‹#›</a:t>
            </a:fld>
            <a:endParaRPr/>
          </a:p>
        </p:txBody>
      </p:sp>
      <p:sp>
        <p:nvSpPr>
          <p:cNvPr id="619" name="Google Shape;619;p45"/>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cxnSp>
        <p:nvCxnSpPr>
          <p:cNvPr id="624" name="Google Shape;624;p46"/>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625" name="Google Shape;625;p46"/>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626" name="Google Shape;626;p46"/>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627" name="Google Shape;627;p46"/>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628" name="Google Shape;628;p46"/>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Latest LIGO, Virgo KAGRA GW results</a:t>
            </a:r>
            <a:endParaRPr sz="2700">
              <a:solidFill>
                <a:srgbClr val="5B0F00"/>
              </a:solidFill>
              <a:latin typeface="Calibri"/>
              <a:ea typeface="Calibri"/>
              <a:cs typeface="Calibri"/>
              <a:sym typeface="Calibri"/>
            </a:endParaRPr>
          </a:p>
        </p:txBody>
      </p:sp>
      <p:sp>
        <p:nvSpPr>
          <p:cNvPr id="629" name="Google Shape;629;p46"/>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it"/>
              <a:t>‹#›</a:t>
            </a:fld>
            <a:endParaRPr/>
          </a:p>
        </p:txBody>
      </p:sp>
      <p:sp>
        <p:nvSpPr>
          <p:cNvPr id="630" name="Google Shape;630;p46"/>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pic>
        <p:nvPicPr>
          <p:cNvPr id="631" name="Google Shape;631;p46"/>
          <p:cNvPicPr preferRelativeResize="0"/>
          <p:nvPr/>
        </p:nvPicPr>
        <p:blipFill>
          <a:blip r:embed="rId3">
            <a:alphaModFix/>
          </a:blip>
          <a:stretch>
            <a:fillRect/>
          </a:stretch>
        </p:blipFill>
        <p:spPr>
          <a:xfrm>
            <a:off x="195300" y="1414950"/>
            <a:ext cx="4952873" cy="2585350"/>
          </a:xfrm>
          <a:prstGeom prst="rect">
            <a:avLst/>
          </a:prstGeom>
          <a:noFill/>
          <a:ln>
            <a:noFill/>
          </a:ln>
        </p:spPr>
      </p:pic>
      <p:pic>
        <p:nvPicPr>
          <p:cNvPr id="632" name="Google Shape;632;p46"/>
          <p:cNvPicPr preferRelativeResize="0"/>
          <p:nvPr/>
        </p:nvPicPr>
        <p:blipFill>
          <a:blip r:embed="rId4">
            <a:alphaModFix/>
          </a:blip>
          <a:stretch>
            <a:fillRect/>
          </a:stretch>
        </p:blipFill>
        <p:spPr>
          <a:xfrm>
            <a:off x="5224373" y="1504625"/>
            <a:ext cx="3691029" cy="2415238"/>
          </a:xfrm>
          <a:prstGeom prst="rect">
            <a:avLst/>
          </a:prstGeom>
          <a:noFill/>
          <a:ln>
            <a:noFill/>
          </a:ln>
        </p:spPr>
      </p:pic>
      <p:sp>
        <p:nvSpPr>
          <p:cNvPr id="633" name="Google Shape;633;p46"/>
          <p:cNvSpPr txBox="1"/>
          <p:nvPr/>
        </p:nvSpPr>
        <p:spPr>
          <a:xfrm>
            <a:off x="235000" y="401325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it" sz="1000">
                <a:solidFill>
                  <a:srgbClr val="888888"/>
                </a:solidFill>
                <a:latin typeface="Lato"/>
                <a:ea typeface="Lato"/>
                <a:cs typeface="Lato"/>
                <a:sym typeface="Lato"/>
              </a:rPr>
              <a:t>[Mastrogiovanni+, PRD 108 (2023)]</a:t>
            </a:r>
            <a:endParaRPr sz="1000"/>
          </a:p>
        </p:txBody>
      </p:sp>
      <p:sp>
        <p:nvSpPr>
          <p:cNvPr id="634" name="Google Shape;634;p46"/>
          <p:cNvSpPr txBox="1"/>
          <p:nvPr/>
        </p:nvSpPr>
        <p:spPr>
          <a:xfrm>
            <a:off x="637900" y="1184427"/>
            <a:ext cx="2268900" cy="384900"/>
          </a:xfrm>
          <a:prstGeom prst="rect">
            <a:avLst/>
          </a:prstGeom>
          <a:solidFill>
            <a:srgbClr val="FFFFF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300">
                <a:latin typeface="Lato"/>
                <a:ea typeface="Lato"/>
                <a:cs typeface="Lato"/>
                <a:sym typeface="Lato"/>
              </a:rPr>
              <a:t>Equal host probability</a:t>
            </a:r>
            <a:endParaRPr b="1" sz="1300">
              <a:latin typeface="Lato"/>
              <a:ea typeface="Lato"/>
              <a:cs typeface="Lato"/>
              <a:sym typeface="Lato"/>
            </a:endParaRPr>
          </a:p>
        </p:txBody>
      </p:sp>
      <p:sp>
        <p:nvSpPr>
          <p:cNvPr id="635" name="Google Shape;635;p46"/>
          <p:cNvSpPr txBox="1"/>
          <p:nvPr/>
        </p:nvSpPr>
        <p:spPr>
          <a:xfrm>
            <a:off x="2931137" y="986480"/>
            <a:ext cx="2268900" cy="585000"/>
          </a:xfrm>
          <a:prstGeom prst="rect">
            <a:avLst/>
          </a:prstGeom>
          <a:solidFill>
            <a:srgbClr val="FFFFFF"/>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300">
                <a:latin typeface="Lato"/>
                <a:ea typeface="Lato"/>
                <a:cs typeface="Lato"/>
                <a:sym typeface="Lato"/>
              </a:rPr>
              <a:t>Red-luminous galaxies preferred hosts</a:t>
            </a:r>
            <a:endParaRPr b="1" sz="1300">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pic>
        <p:nvPicPr>
          <p:cNvPr id="640" name="Google Shape;640;p47"/>
          <p:cNvPicPr preferRelativeResize="0"/>
          <p:nvPr/>
        </p:nvPicPr>
        <p:blipFill>
          <a:blip r:embed="rId3">
            <a:alphaModFix/>
          </a:blip>
          <a:stretch>
            <a:fillRect/>
          </a:stretch>
        </p:blipFill>
        <p:spPr>
          <a:xfrm>
            <a:off x="4070350" y="918175"/>
            <a:ext cx="4963824" cy="3764550"/>
          </a:xfrm>
          <a:prstGeom prst="rect">
            <a:avLst/>
          </a:prstGeom>
          <a:noFill/>
          <a:ln>
            <a:noFill/>
          </a:ln>
        </p:spPr>
      </p:pic>
      <p:sp>
        <p:nvSpPr>
          <p:cNvPr id="641" name="Google Shape;641;p47"/>
          <p:cNvSpPr txBox="1"/>
          <p:nvPr/>
        </p:nvSpPr>
        <p:spPr>
          <a:xfrm>
            <a:off x="302050" y="1463550"/>
            <a:ext cx="30063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600">
                <a:latin typeface="Calibri"/>
                <a:ea typeface="Calibri"/>
                <a:cs typeface="Calibri"/>
                <a:sym typeface="Calibri"/>
              </a:rPr>
              <a:t>Main result of the paper showing various H0 posteriors.</a:t>
            </a:r>
            <a:endParaRPr b="1"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rPr lang="it" sz="1600">
                <a:latin typeface="Calibri"/>
                <a:ea typeface="Calibri"/>
                <a:cs typeface="Calibri"/>
                <a:sym typeface="Calibri"/>
              </a:rPr>
              <a:t>We select the </a:t>
            </a:r>
            <a:r>
              <a:rPr lang="it" sz="1600">
                <a:solidFill>
                  <a:srgbClr val="FF0000"/>
                </a:solidFill>
                <a:latin typeface="Calibri"/>
                <a:ea typeface="Calibri"/>
                <a:cs typeface="Calibri"/>
                <a:sym typeface="Calibri"/>
              </a:rPr>
              <a:t>K-band </a:t>
            </a:r>
            <a:r>
              <a:rPr lang="it" sz="1600">
                <a:latin typeface="Calibri"/>
                <a:ea typeface="Calibri"/>
                <a:cs typeface="Calibri"/>
                <a:sym typeface="Calibri"/>
              </a:rPr>
              <a:t>for the luminosities of galaxies and the </a:t>
            </a:r>
            <a:r>
              <a:rPr lang="it" sz="1600">
                <a:solidFill>
                  <a:srgbClr val="FF0000"/>
                </a:solidFill>
                <a:latin typeface="Calibri"/>
                <a:ea typeface="Calibri"/>
                <a:cs typeface="Calibri"/>
                <a:sym typeface="Calibri"/>
              </a:rPr>
              <a:t>preferred mass model </a:t>
            </a:r>
            <a:r>
              <a:rPr lang="it" sz="1600">
                <a:latin typeface="Calibri"/>
                <a:ea typeface="Calibri"/>
                <a:cs typeface="Calibri"/>
                <a:sym typeface="Calibri"/>
              </a:rPr>
              <a:t>(powerlaw+Gaussian peak)  </a:t>
            </a:r>
            <a:endParaRPr sz="1600">
              <a:latin typeface="Calibri"/>
              <a:ea typeface="Calibri"/>
              <a:cs typeface="Calibri"/>
              <a:sym typeface="Calibri"/>
            </a:endParaRPr>
          </a:p>
          <a:p>
            <a:pPr indent="0" lvl="0" marL="0" rtl="0" algn="l">
              <a:spcBef>
                <a:spcPts val="0"/>
              </a:spcBef>
              <a:spcAft>
                <a:spcPts val="0"/>
              </a:spcAft>
              <a:buNone/>
            </a:pPr>
            <a:r>
              <a:rPr b="1" lang="it" sz="1600">
                <a:latin typeface="Calibri"/>
                <a:ea typeface="Calibri"/>
                <a:cs typeface="Calibri"/>
                <a:sym typeface="Calibri"/>
              </a:rPr>
              <a:t> </a:t>
            </a:r>
            <a:endParaRPr b="1" sz="1600">
              <a:latin typeface="Calibri"/>
              <a:ea typeface="Calibri"/>
              <a:cs typeface="Calibri"/>
              <a:sym typeface="Calibri"/>
            </a:endParaRPr>
          </a:p>
        </p:txBody>
      </p:sp>
      <p:cxnSp>
        <p:nvCxnSpPr>
          <p:cNvPr id="642" name="Google Shape;642;p47"/>
          <p:cNvCxnSpPr/>
          <p:nvPr/>
        </p:nvCxnSpPr>
        <p:spPr>
          <a:xfrm rot="10800000">
            <a:off x="5943118" y="1440090"/>
            <a:ext cx="448200" cy="275100"/>
          </a:xfrm>
          <a:prstGeom prst="straightConnector1">
            <a:avLst/>
          </a:prstGeom>
          <a:noFill/>
          <a:ln cap="flat" cmpd="sng" w="9525">
            <a:solidFill>
              <a:srgbClr val="0000FF"/>
            </a:solidFill>
            <a:prstDash val="solid"/>
            <a:round/>
            <a:headEnd len="med" w="med" type="none"/>
            <a:tailEnd len="med" w="med" type="triangle"/>
          </a:ln>
        </p:spPr>
      </p:cxnSp>
      <p:sp>
        <p:nvSpPr>
          <p:cNvPr id="643" name="Google Shape;643;p47"/>
          <p:cNvSpPr txBox="1"/>
          <p:nvPr/>
        </p:nvSpPr>
        <p:spPr>
          <a:xfrm>
            <a:off x="4953009" y="1101400"/>
            <a:ext cx="1426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000">
                <a:solidFill>
                  <a:srgbClr val="0000FF"/>
                </a:solidFill>
                <a:latin typeface="Lato"/>
                <a:ea typeface="Lato"/>
                <a:cs typeface="Lato"/>
                <a:sym typeface="Lato"/>
              </a:rPr>
              <a:t>H</a:t>
            </a:r>
            <a:r>
              <a:rPr b="1" baseline="-25000" lang="it" sz="1000">
                <a:solidFill>
                  <a:srgbClr val="0000FF"/>
                </a:solidFill>
                <a:latin typeface="Lato"/>
                <a:ea typeface="Lato"/>
                <a:cs typeface="Lato"/>
                <a:sym typeface="Lato"/>
              </a:rPr>
              <a:t>0</a:t>
            </a:r>
            <a:r>
              <a:rPr b="1" lang="it" sz="1000">
                <a:solidFill>
                  <a:srgbClr val="0000FF"/>
                </a:solidFill>
                <a:latin typeface="Lato"/>
                <a:ea typeface="Lato"/>
                <a:cs typeface="Lato"/>
                <a:sym typeface="Lato"/>
              </a:rPr>
              <a:t> = 68 +8 -6 km/s/Mpc</a:t>
            </a:r>
            <a:endParaRPr b="1" sz="1000">
              <a:solidFill>
                <a:srgbClr val="0000FF"/>
              </a:solidFill>
              <a:latin typeface="Lato"/>
              <a:ea typeface="Lato"/>
              <a:cs typeface="Lato"/>
              <a:sym typeface="Lato"/>
            </a:endParaRPr>
          </a:p>
        </p:txBody>
      </p:sp>
      <p:cxnSp>
        <p:nvCxnSpPr>
          <p:cNvPr id="644" name="Google Shape;644;p47"/>
          <p:cNvCxnSpPr/>
          <p:nvPr/>
        </p:nvCxnSpPr>
        <p:spPr>
          <a:xfrm flipH="1" rot="10800000">
            <a:off x="6815309" y="2388598"/>
            <a:ext cx="224700" cy="671100"/>
          </a:xfrm>
          <a:prstGeom prst="straightConnector1">
            <a:avLst/>
          </a:prstGeom>
          <a:noFill/>
          <a:ln cap="flat" cmpd="sng" w="9525">
            <a:solidFill>
              <a:srgbClr val="A64D79"/>
            </a:solidFill>
            <a:prstDash val="solid"/>
            <a:round/>
            <a:headEnd len="med" w="med" type="none"/>
            <a:tailEnd len="med" w="med" type="triangle"/>
          </a:ln>
        </p:spPr>
      </p:cxnSp>
      <p:sp>
        <p:nvSpPr>
          <p:cNvPr id="645" name="Google Shape;645;p47"/>
          <p:cNvSpPr txBox="1"/>
          <p:nvPr/>
        </p:nvSpPr>
        <p:spPr>
          <a:xfrm>
            <a:off x="7039999" y="2188727"/>
            <a:ext cx="1426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000">
                <a:solidFill>
                  <a:srgbClr val="A64D79"/>
                </a:solidFill>
              </a:rPr>
              <a:t>H</a:t>
            </a:r>
            <a:r>
              <a:rPr b="1" baseline="-25000" lang="it" sz="1000">
                <a:solidFill>
                  <a:srgbClr val="A64D79"/>
                </a:solidFill>
              </a:rPr>
              <a:t>0</a:t>
            </a:r>
            <a:r>
              <a:rPr b="1" lang="it" sz="1000">
                <a:solidFill>
                  <a:srgbClr val="A64D79"/>
                </a:solidFill>
              </a:rPr>
              <a:t> = 67 +14 -13 km/s/Mpc</a:t>
            </a:r>
            <a:endParaRPr b="1" sz="1000">
              <a:solidFill>
                <a:srgbClr val="A64D79"/>
              </a:solidFill>
            </a:endParaRPr>
          </a:p>
        </p:txBody>
      </p:sp>
      <p:cxnSp>
        <p:nvCxnSpPr>
          <p:cNvPr id="646" name="Google Shape;646;p47"/>
          <p:cNvCxnSpPr/>
          <p:nvPr/>
        </p:nvCxnSpPr>
        <p:spPr>
          <a:xfrm rot="10800000">
            <a:off x="5943123" y="2384861"/>
            <a:ext cx="279300" cy="339300"/>
          </a:xfrm>
          <a:prstGeom prst="straightConnector1">
            <a:avLst/>
          </a:prstGeom>
          <a:noFill/>
          <a:ln cap="flat" cmpd="sng" w="9525">
            <a:solidFill>
              <a:srgbClr val="FF9900"/>
            </a:solidFill>
            <a:prstDash val="solid"/>
            <a:round/>
            <a:headEnd len="med" w="med" type="none"/>
            <a:tailEnd len="med" w="med" type="triangle"/>
          </a:ln>
        </p:spPr>
      </p:cxnSp>
      <p:sp>
        <p:nvSpPr>
          <p:cNvPr id="647" name="Google Shape;647;p47"/>
          <p:cNvSpPr txBox="1"/>
          <p:nvPr/>
        </p:nvSpPr>
        <p:spPr>
          <a:xfrm>
            <a:off x="4976825" y="1935400"/>
            <a:ext cx="1426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000">
                <a:solidFill>
                  <a:srgbClr val="FF9900"/>
                </a:solidFill>
              </a:rPr>
              <a:t>H</a:t>
            </a:r>
            <a:r>
              <a:rPr b="1" baseline="-25000" lang="it" sz="1000">
                <a:solidFill>
                  <a:srgbClr val="FF9900"/>
                </a:solidFill>
              </a:rPr>
              <a:t>0</a:t>
            </a:r>
            <a:r>
              <a:rPr b="1" lang="it" sz="1000">
                <a:solidFill>
                  <a:srgbClr val="FF9900"/>
                </a:solidFill>
              </a:rPr>
              <a:t> = 67 +13 -12 km/s/Mpc</a:t>
            </a:r>
            <a:endParaRPr b="1" sz="1000">
              <a:solidFill>
                <a:srgbClr val="FF9900"/>
              </a:solidFill>
            </a:endParaRPr>
          </a:p>
        </p:txBody>
      </p:sp>
      <p:sp>
        <p:nvSpPr>
          <p:cNvPr id="648" name="Google Shape;648;p47"/>
          <p:cNvSpPr txBox="1"/>
          <p:nvPr/>
        </p:nvSpPr>
        <p:spPr>
          <a:xfrm>
            <a:off x="7274262" y="2724161"/>
            <a:ext cx="1426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000">
                <a:solidFill>
                  <a:schemeClr val="dk1"/>
                </a:solidFill>
                <a:latin typeface="Lato"/>
                <a:ea typeface="Lato"/>
                <a:cs typeface="Lato"/>
                <a:sym typeface="Lato"/>
              </a:rPr>
              <a:t>H</a:t>
            </a:r>
            <a:r>
              <a:rPr b="1" baseline="-25000" lang="it" sz="1000">
                <a:solidFill>
                  <a:schemeClr val="dk1"/>
                </a:solidFill>
                <a:latin typeface="Lato"/>
                <a:ea typeface="Lato"/>
                <a:cs typeface="Lato"/>
                <a:sym typeface="Lato"/>
              </a:rPr>
              <a:t>0</a:t>
            </a:r>
            <a:r>
              <a:rPr b="1" lang="it" sz="1000">
                <a:solidFill>
                  <a:schemeClr val="dk1"/>
                </a:solidFill>
                <a:latin typeface="Lato"/>
                <a:ea typeface="Lato"/>
                <a:cs typeface="Lato"/>
                <a:sym typeface="Lato"/>
              </a:rPr>
              <a:t> = 70 +12 -8 km/s/Mpc</a:t>
            </a:r>
            <a:endParaRPr b="1" sz="1000">
              <a:solidFill>
                <a:schemeClr val="dk1"/>
              </a:solidFill>
              <a:latin typeface="Lato"/>
              <a:ea typeface="Lato"/>
              <a:cs typeface="Lato"/>
              <a:sym typeface="Lato"/>
            </a:endParaRPr>
          </a:p>
        </p:txBody>
      </p:sp>
      <p:cxnSp>
        <p:nvCxnSpPr>
          <p:cNvPr id="649" name="Google Shape;649;p47"/>
          <p:cNvCxnSpPr>
            <a:endCxn id="648" idx="1"/>
          </p:cNvCxnSpPr>
          <p:nvPr/>
        </p:nvCxnSpPr>
        <p:spPr>
          <a:xfrm flipH="1" rot="10800000">
            <a:off x="6957762" y="2970461"/>
            <a:ext cx="316500" cy="118200"/>
          </a:xfrm>
          <a:prstGeom prst="straightConnector1">
            <a:avLst/>
          </a:prstGeom>
          <a:noFill/>
          <a:ln cap="flat" cmpd="sng" w="9525">
            <a:solidFill>
              <a:schemeClr val="dk1"/>
            </a:solidFill>
            <a:prstDash val="solid"/>
            <a:round/>
            <a:headEnd len="med" w="med" type="none"/>
            <a:tailEnd len="med" w="med" type="triangle"/>
          </a:ln>
        </p:spPr>
      </p:cxnSp>
      <p:sp>
        <p:nvSpPr>
          <p:cNvPr id="650" name="Google Shape;650;p47"/>
          <p:cNvSpPr txBox="1"/>
          <p:nvPr/>
        </p:nvSpPr>
        <p:spPr>
          <a:xfrm>
            <a:off x="5964525" y="71567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it" sz="1200">
                <a:solidFill>
                  <a:srgbClr val="888888"/>
                </a:solidFill>
                <a:latin typeface="Lato"/>
                <a:ea typeface="Lato"/>
                <a:cs typeface="Lato"/>
                <a:sym typeface="Lato"/>
              </a:rPr>
              <a:t>[LVK+, arXiv 2111.03604 (Accepted ApJ)]</a:t>
            </a:r>
            <a:endParaRPr/>
          </a:p>
        </p:txBody>
      </p:sp>
      <p:cxnSp>
        <p:nvCxnSpPr>
          <p:cNvPr id="651" name="Google Shape;651;p47"/>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652" name="Google Shape;652;p47"/>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653" name="Google Shape;653;p47"/>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654" name="Google Shape;654;p47"/>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655" name="Google Shape;655;p47"/>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Latest LIGO, Virgo KAGRA GW results</a:t>
            </a:r>
            <a:endParaRPr sz="2700">
              <a:solidFill>
                <a:srgbClr val="5B0F00"/>
              </a:solidFill>
              <a:latin typeface="Calibri"/>
              <a:ea typeface="Calibri"/>
              <a:cs typeface="Calibri"/>
              <a:sym typeface="Calibri"/>
            </a:endParaRPr>
          </a:p>
        </p:txBody>
      </p:sp>
      <p:sp>
        <p:nvSpPr>
          <p:cNvPr id="656" name="Google Shape;656;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657" name="Google Shape;657;p47"/>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id="662" name="Google Shape;662;p48"/>
          <p:cNvPicPr preferRelativeResize="0"/>
          <p:nvPr/>
        </p:nvPicPr>
        <p:blipFill>
          <a:blip r:embed="rId3">
            <a:alphaModFix/>
          </a:blip>
          <a:stretch>
            <a:fillRect/>
          </a:stretch>
        </p:blipFill>
        <p:spPr>
          <a:xfrm>
            <a:off x="3840362" y="636620"/>
            <a:ext cx="2781713" cy="4255704"/>
          </a:xfrm>
          <a:prstGeom prst="rect">
            <a:avLst/>
          </a:prstGeom>
          <a:noFill/>
          <a:ln>
            <a:noFill/>
          </a:ln>
        </p:spPr>
      </p:pic>
      <p:sp>
        <p:nvSpPr>
          <p:cNvPr id="663" name="Google Shape;663;p48"/>
          <p:cNvSpPr txBox="1"/>
          <p:nvPr/>
        </p:nvSpPr>
        <p:spPr>
          <a:xfrm>
            <a:off x="308325" y="1423400"/>
            <a:ext cx="3500700" cy="180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500">
                <a:latin typeface="Calibri"/>
                <a:ea typeface="Calibri"/>
                <a:cs typeface="Calibri"/>
                <a:sym typeface="Calibri"/>
              </a:rPr>
              <a:t>Systematic plot</a:t>
            </a:r>
            <a:r>
              <a:rPr lang="it" sz="1500">
                <a:latin typeface="Calibri"/>
                <a:ea typeface="Calibri"/>
                <a:cs typeface="Calibri"/>
                <a:sym typeface="Calibri"/>
              </a:rPr>
              <a:t> showing the H0 different posteriors when </a:t>
            </a:r>
            <a:r>
              <a:rPr b="1" lang="it" sz="1500">
                <a:latin typeface="Calibri"/>
                <a:ea typeface="Calibri"/>
                <a:cs typeface="Calibri"/>
                <a:sym typeface="Calibri"/>
              </a:rPr>
              <a:t>varying</a:t>
            </a:r>
            <a:r>
              <a:rPr lang="it" sz="1500">
                <a:latin typeface="Calibri"/>
                <a:ea typeface="Calibri"/>
                <a:cs typeface="Calibri"/>
                <a:sym typeface="Calibri"/>
              </a:rPr>
              <a:t>:</a:t>
            </a:r>
            <a:br>
              <a:rPr lang="it" sz="1500">
                <a:latin typeface="Calibri"/>
                <a:ea typeface="Calibri"/>
                <a:cs typeface="Calibri"/>
                <a:sym typeface="Calibri"/>
              </a:rPr>
            </a:br>
            <a:endParaRPr sz="1500">
              <a:latin typeface="Calibri"/>
              <a:ea typeface="Calibri"/>
              <a:cs typeface="Calibri"/>
              <a:sym typeface="Calibri"/>
            </a:endParaRPr>
          </a:p>
          <a:p>
            <a:pPr indent="-323850" lvl="0" marL="457200" rtl="0" algn="l">
              <a:spcBef>
                <a:spcPts val="0"/>
              </a:spcBef>
              <a:spcAft>
                <a:spcPts val="0"/>
              </a:spcAft>
              <a:buSzPts val="1500"/>
              <a:buAutoNum type="arabicParenR"/>
            </a:pPr>
            <a:r>
              <a:rPr b="1" lang="it" sz="1500">
                <a:latin typeface="Calibri"/>
                <a:ea typeface="Calibri"/>
                <a:cs typeface="Calibri"/>
                <a:sym typeface="Calibri"/>
              </a:rPr>
              <a:t>population parameters</a:t>
            </a:r>
            <a:r>
              <a:rPr lang="it" sz="1500">
                <a:latin typeface="Calibri"/>
                <a:ea typeface="Calibri"/>
                <a:cs typeface="Calibri"/>
                <a:sym typeface="Calibri"/>
              </a:rPr>
              <a:t> (top plot)  </a:t>
            </a:r>
            <a:br>
              <a:rPr lang="it" sz="1500">
                <a:latin typeface="Calibri"/>
                <a:ea typeface="Calibri"/>
                <a:cs typeface="Calibri"/>
                <a:sym typeface="Calibri"/>
              </a:rPr>
            </a:br>
            <a:endParaRPr sz="1500">
              <a:latin typeface="Calibri"/>
              <a:ea typeface="Calibri"/>
              <a:cs typeface="Calibri"/>
              <a:sym typeface="Calibri"/>
            </a:endParaRPr>
          </a:p>
          <a:p>
            <a:pPr indent="-323850" lvl="0" marL="457200" rtl="0" algn="l">
              <a:spcBef>
                <a:spcPts val="0"/>
              </a:spcBef>
              <a:spcAft>
                <a:spcPts val="0"/>
              </a:spcAft>
              <a:buSzPts val="1500"/>
              <a:buAutoNum type="arabicParenR"/>
            </a:pPr>
            <a:r>
              <a:rPr b="1" lang="it" sz="1500">
                <a:latin typeface="Calibri"/>
                <a:ea typeface="Calibri"/>
                <a:cs typeface="Calibri"/>
                <a:sym typeface="Calibri"/>
              </a:rPr>
              <a:t>galaxy catalog parameters</a:t>
            </a:r>
            <a:r>
              <a:rPr lang="it" sz="1500">
                <a:latin typeface="Calibri"/>
                <a:ea typeface="Calibri"/>
                <a:cs typeface="Calibri"/>
                <a:sym typeface="Calibri"/>
              </a:rPr>
              <a:t> (bottom plot)</a:t>
            </a:r>
            <a:endParaRPr sz="1500">
              <a:latin typeface="Calibri"/>
              <a:ea typeface="Calibri"/>
              <a:cs typeface="Calibri"/>
              <a:sym typeface="Calibri"/>
            </a:endParaRPr>
          </a:p>
        </p:txBody>
      </p:sp>
      <p:sp>
        <p:nvSpPr>
          <p:cNvPr id="664" name="Google Shape;664;p48"/>
          <p:cNvSpPr txBox="1"/>
          <p:nvPr/>
        </p:nvSpPr>
        <p:spPr>
          <a:xfrm>
            <a:off x="6631425" y="747150"/>
            <a:ext cx="17883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solidFill>
                  <a:srgbClr val="FF0000"/>
                </a:solidFill>
                <a:latin typeface="Calibri"/>
                <a:ea typeface="Calibri"/>
                <a:cs typeface="Calibri"/>
                <a:sym typeface="Calibri"/>
              </a:rPr>
              <a:t>Varying certain population parameters affects the H0 posterior significantly</a:t>
            </a:r>
            <a:endParaRPr sz="1600">
              <a:solidFill>
                <a:srgbClr val="FF0000"/>
              </a:solidFill>
              <a:latin typeface="Calibri"/>
              <a:ea typeface="Calibri"/>
              <a:cs typeface="Calibri"/>
              <a:sym typeface="Calibri"/>
            </a:endParaRPr>
          </a:p>
        </p:txBody>
      </p:sp>
      <p:cxnSp>
        <p:nvCxnSpPr>
          <p:cNvPr id="665" name="Google Shape;665;p48"/>
          <p:cNvCxnSpPr>
            <a:stCxn id="664" idx="1"/>
          </p:cNvCxnSpPr>
          <p:nvPr/>
        </p:nvCxnSpPr>
        <p:spPr>
          <a:xfrm flipH="1">
            <a:off x="5811525" y="1455150"/>
            <a:ext cx="819900" cy="195900"/>
          </a:xfrm>
          <a:prstGeom prst="straightConnector1">
            <a:avLst/>
          </a:prstGeom>
          <a:noFill/>
          <a:ln cap="flat" cmpd="sng" w="9525">
            <a:solidFill>
              <a:srgbClr val="FF0000"/>
            </a:solidFill>
            <a:prstDash val="solid"/>
            <a:round/>
            <a:headEnd len="med" w="med" type="none"/>
            <a:tailEnd len="med" w="med" type="triangle"/>
          </a:ln>
        </p:spPr>
      </p:cxnSp>
      <p:cxnSp>
        <p:nvCxnSpPr>
          <p:cNvPr id="666" name="Google Shape;666;p48"/>
          <p:cNvCxnSpPr>
            <a:stCxn id="667" idx="1"/>
          </p:cNvCxnSpPr>
          <p:nvPr/>
        </p:nvCxnSpPr>
        <p:spPr>
          <a:xfrm flipH="1">
            <a:off x="5566425" y="3360150"/>
            <a:ext cx="1065000" cy="270000"/>
          </a:xfrm>
          <a:prstGeom prst="straightConnector1">
            <a:avLst/>
          </a:prstGeom>
          <a:noFill/>
          <a:ln cap="flat" cmpd="sng" w="9525">
            <a:solidFill>
              <a:srgbClr val="0000FF"/>
            </a:solidFill>
            <a:prstDash val="solid"/>
            <a:round/>
            <a:headEnd len="med" w="med" type="none"/>
            <a:tailEnd len="med" w="med" type="triangle"/>
          </a:ln>
        </p:spPr>
      </p:cxnSp>
      <p:sp>
        <p:nvSpPr>
          <p:cNvPr id="667" name="Google Shape;667;p48"/>
          <p:cNvSpPr txBox="1"/>
          <p:nvPr/>
        </p:nvSpPr>
        <p:spPr>
          <a:xfrm>
            <a:off x="6631425" y="2652150"/>
            <a:ext cx="17883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solidFill>
                  <a:srgbClr val="0000FF"/>
                </a:solidFill>
                <a:latin typeface="Calibri"/>
                <a:ea typeface="Calibri"/>
                <a:cs typeface="Calibri"/>
                <a:sym typeface="Calibri"/>
              </a:rPr>
              <a:t>Varying  galaxy catalog parameters affects the H0 posterior only marginally</a:t>
            </a:r>
            <a:endParaRPr sz="1600">
              <a:solidFill>
                <a:srgbClr val="0000FF"/>
              </a:solidFill>
              <a:latin typeface="Calibri"/>
              <a:ea typeface="Calibri"/>
              <a:cs typeface="Calibri"/>
              <a:sym typeface="Calibri"/>
            </a:endParaRPr>
          </a:p>
        </p:txBody>
      </p:sp>
      <p:cxnSp>
        <p:nvCxnSpPr>
          <p:cNvPr id="668" name="Google Shape;668;p48"/>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669" name="Google Shape;669;p48"/>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670" name="Google Shape;670;p48"/>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671" name="Google Shape;671;p48"/>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672" name="Google Shape;672;p48"/>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Latest LIGO, Virgo KAGRA GW results</a:t>
            </a:r>
            <a:endParaRPr sz="2700">
              <a:solidFill>
                <a:srgbClr val="5B0F00"/>
              </a:solidFill>
              <a:latin typeface="Calibri"/>
              <a:ea typeface="Calibri"/>
              <a:cs typeface="Calibri"/>
              <a:sym typeface="Calibri"/>
            </a:endParaRPr>
          </a:p>
        </p:txBody>
      </p:sp>
      <p:sp>
        <p:nvSpPr>
          <p:cNvPr id="673" name="Google Shape;673;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674" name="Google Shape;674;p48"/>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49"/>
          <p:cNvSpPr txBox="1"/>
          <p:nvPr/>
        </p:nvSpPr>
        <p:spPr>
          <a:xfrm>
            <a:off x="318254" y="559363"/>
            <a:ext cx="8507400" cy="343200"/>
          </a:xfrm>
          <a:prstGeom prst="rect">
            <a:avLst/>
          </a:prstGeom>
          <a:noFill/>
          <a:ln>
            <a:noFill/>
          </a:ln>
        </p:spPr>
        <p:txBody>
          <a:bodyPr anchorCtr="0" anchor="ctr" bIns="32750" lIns="32750" spcFirstLastPara="1" rIns="32750" wrap="square" tIns="32750">
            <a:spAutoFit/>
          </a:bodyPr>
          <a:lstStyle/>
          <a:p>
            <a:pPr indent="0" lvl="0" marL="0" marR="0" rtl="0" algn="ctr">
              <a:lnSpc>
                <a:spcPct val="100000"/>
              </a:lnSpc>
              <a:spcBef>
                <a:spcPts val="0"/>
              </a:spcBef>
              <a:spcAft>
                <a:spcPts val="0"/>
              </a:spcAft>
              <a:buClr>
                <a:srgbClr val="007A75"/>
              </a:buClr>
              <a:buSzPts val="2600"/>
              <a:buFont typeface="Helvetica Neue"/>
              <a:buNone/>
            </a:pPr>
            <a:r>
              <a:rPr b="1" lang="it" sz="1800">
                <a:solidFill>
                  <a:srgbClr val="007A75"/>
                </a:solidFill>
                <a:latin typeface="Calibri"/>
                <a:ea typeface="Calibri"/>
                <a:cs typeface="Calibri"/>
                <a:sym typeface="Calibri"/>
              </a:rPr>
              <a:t>Learn how to estimate H0 with EM counterparts and galaxy catalogs</a:t>
            </a:r>
            <a:endParaRPr sz="1800">
              <a:latin typeface="Calibri"/>
              <a:ea typeface="Calibri"/>
              <a:cs typeface="Calibri"/>
              <a:sym typeface="Calibri"/>
            </a:endParaRPr>
          </a:p>
        </p:txBody>
      </p:sp>
      <p:pic>
        <p:nvPicPr>
          <p:cNvPr id="680" name="Google Shape;680;p49"/>
          <p:cNvPicPr preferRelativeResize="0"/>
          <p:nvPr/>
        </p:nvPicPr>
        <p:blipFill rotWithShape="1">
          <a:blip r:embed="rId3">
            <a:alphaModFix/>
          </a:blip>
          <a:srcRect b="0" l="0" r="0" t="0"/>
          <a:stretch/>
        </p:blipFill>
        <p:spPr>
          <a:xfrm>
            <a:off x="2710160" y="1873957"/>
            <a:ext cx="2792760" cy="2792761"/>
          </a:xfrm>
          <a:prstGeom prst="rect">
            <a:avLst/>
          </a:prstGeom>
          <a:noFill/>
          <a:ln>
            <a:noFill/>
          </a:ln>
        </p:spPr>
      </p:pic>
      <p:sp>
        <p:nvSpPr>
          <p:cNvPr id="681" name="Google Shape;681;p49"/>
          <p:cNvSpPr txBox="1"/>
          <p:nvPr/>
        </p:nvSpPr>
        <p:spPr>
          <a:xfrm>
            <a:off x="3735900" y="1416763"/>
            <a:ext cx="140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u="sng">
                <a:solidFill>
                  <a:schemeClr val="hlink"/>
                </a:solidFill>
                <a:hlinkClick r:id="rId4"/>
              </a:rPr>
              <a:t>Link</a:t>
            </a:r>
            <a:endParaRPr/>
          </a:p>
        </p:txBody>
      </p:sp>
      <p:cxnSp>
        <p:nvCxnSpPr>
          <p:cNvPr id="682" name="Google Shape;682;p49"/>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683" name="Google Shape;683;p49"/>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684" name="Google Shape;684;p49"/>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685" name="Google Shape;685;p49"/>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686" name="Google Shape;686;p49"/>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 name="Shape 102"/>
        <p:cNvGrpSpPr/>
        <p:nvPr/>
      </p:nvGrpSpPr>
      <p:grpSpPr>
        <a:xfrm>
          <a:off x="0" y="0"/>
          <a:ext cx="0" cy="0"/>
          <a:chOff x="0" y="0"/>
          <a:chExt cx="0" cy="0"/>
        </a:xfrm>
      </p:grpSpPr>
      <p:sp>
        <p:nvSpPr>
          <p:cNvPr id="103" name="Google Shape;103;p18"/>
          <p:cNvSpPr txBox="1"/>
          <p:nvPr/>
        </p:nvSpPr>
        <p:spPr>
          <a:xfrm>
            <a:off x="103325" y="691250"/>
            <a:ext cx="88362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latin typeface="Calibri"/>
                <a:ea typeface="Calibri"/>
                <a:cs typeface="Calibri"/>
                <a:sym typeface="Calibri"/>
              </a:rPr>
              <a:t>The universe expansion can be using a </a:t>
            </a:r>
            <a:r>
              <a:rPr b="1" lang="it" sz="1600">
                <a:latin typeface="Calibri"/>
                <a:ea typeface="Calibri"/>
                <a:cs typeface="Calibri"/>
                <a:sym typeface="Calibri"/>
              </a:rPr>
              <a:t>scale factor. </a:t>
            </a:r>
            <a:r>
              <a:rPr lang="it" sz="1600">
                <a:latin typeface="Calibri"/>
                <a:ea typeface="Calibri"/>
                <a:cs typeface="Calibri"/>
                <a:sym typeface="Calibri"/>
              </a:rPr>
              <a:t>Galaxies are placed on an expanding carpet. If we measure the distance between galaxies as a function of time, we find that it increases</a:t>
            </a:r>
            <a:endParaRPr sz="1600">
              <a:latin typeface="Calibri"/>
              <a:ea typeface="Calibri"/>
              <a:cs typeface="Calibri"/>
              <a:sym typeface="Calibri"/>
            </a:endParaRPr>
          </a:p>
        </p:txBody>
      </p:sp>
      <p:sp>
        <p:nvSpPr>
          <p:cNvPr id="104" name="Google Shape;104;p18"/>
          <p:cNvSpPr/>
          <p:nvPr/>
        </p:nvSpPr>
        <p:spPr>
          <a:xfrm>
            <a:off x="1092175" y="2357669"/>
            <a:ext cx="608100" cy="538800"/>
          </a:xfrm>
          <a:prstGeom prst="rect">
            <a:avLst/>
          </a:prstGeom>
          <a:noFill/>
          <a:ln cap="flat" cmpd="sng" w="1905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5" name="Google Shape;105;p18"/>
          <p:cNvPicPr preferRelativeResize="0"/>
          <p:nvPr/>
        </p:nvPicPr>
        <p:blipFill>
          <a:blip r:embed="rId3">
            <a:alphaModFix/>
          </a:blip>
          <a:stretch>
            <a:fillRect/>
          </a:stretch>
        </p:blipFill>
        <p:spPr>
          <a:xfrm>
            <a:off x="1121687" y="2664659"/>
            <a:ext cx="258275" cy="217025"/>
          </a:xfrm>
          <a:prstGeom prst="rect">
            <a:avLst/>
          </a:prstGeom>
          <a:noFill/>
          <a:ln>
            <a:noFill/>
          </a:ln>
        </p:spPr>
      </p:pic>
      <p:pic>
        <p:nvPicPr>
          <p:cNvPr id="106" name="Google Shape;106;p18"/>
          <p:cNvPicPr preferRelativeResize="0"/>
          <p:nvPr/>
        </p:nvPicPr>
        <p:blipFill>
          <a:blip r:embed="rId3">
            <a:alphaModFix/>
          </a:blip>
          <a:stretch>
            <a:fillRect/>
          </a:stretch>
        </p:blipFill>
        <p:spPr>
          <a:xfrm rot="1688834">
            <a:off x="1350287" y="2436059"/>
            <a:ext cx="258275" cy="217026"/>
          </a:xfrm>
          <a:prstGeom prst="rect">
            <a:avLst/>
          </a:prstGeom>
          <a:noFill/>
          <a:ln>
            <a:noFill/>
          </a:ln>
        </p:spPr>
      </p:pic>
      <p:pic>
        <p:nvPicPr>
          <p:cNvPr id="107" name="Google Shape;107;p18"/>
          <p:cNvPicPr preferRelativeResize="0"/>
          <p:nvPr/>
        </p:nvPicPr>
        <p:blipFill>
          <a:blip r:embed="rId3">
            <a:alphaModFix/>
          </a:blip>
          <a:stretch>
            <a:fillRect/>
          </a:stretch>
        </p:blipFill>
        <p:spPr>
          <a:xfrm rot="3214388">
            <a:off x="1426487" y="2664659"/>
            <a:ext cx="258276" cy="217026"/>
          </a:xfrm>
          <a:prstGeom prst="rect">
            <a:avLst/>
          </a:prstGeom>
          <a:noFill/>
          <a:ln>
            <a:noFill/>
          </a:ln>
        </p:spPr>
      </p:pic>
      <p:pic>
        <p:nvPicPr>
          <p:cNvPr id="108" name="Google Shape;108;p18"/>
          <p:cNvPicPr preferRelativeResize="0"/>
          <p:nvPr/>
        </p:nvPicPr>
        <p:blipFill>
          <a:blip r:embed="rId3">
            <a:alphaModFix/>
          </a:blip>
          <a:stretch>
            <a:fillRect/>
          </a:stretch>
        </p:blipFill>
        <p:spPr>
          <a:xfrm rot="7683172">
            <a:off x="1121675" y="2387808"/>
            <a:ext cx="258275" cy="217026"/>
          </a:xfrm>
          <a:prstGeom prst="rect">
            <a:avLst/>
          </a:prstGeom>
          <a:noFill/>
          <a:ln>
            <a:noFill/>
          </a:ln>
        </p:spPr>
      </p:pic>
      <p:sp>
        <p:nvSpPr>
          <p:cNvPr id="109" name="Google Shape;109;p18"/>
          <p:cNvSpPr/>
          <p:nvPr/>
        </p:nvSpPr>
        <p:spPr>
          <a:xfrm>
            <a:off x="3915714" y="2058087"/>
            <a:ext cx="999600" cy="885600"/>
          </a:xfrm>
          <a:prstGeom prst="rect">
            <a:avLst/>
          </a:prstGeom>
          <a:noFill/>
          <a:ln cap="flat" cmpd="sng" w="1905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 name="Google Shape;110;p18"/>
          <p:cNvPicPr preferRelativeResize="0"/>
          <p:nvPr/>
        </p:nvPicPr>
        <p:blipFill>
          <a:blip r:embed="rId3">
            <a:alphaModFix/>
          </a:blip>
          <a:stretch>
            <a:fillRect/>
          </a:stretch>
        </p:blipFill>
        <p:spPr>
          <a:xfrm>
            <a:off x="3964221" y="2562657"/>
            <a:ext cx="424512" cy="356704"/>
          </a:xfrm>
          <a:prstGeom prst="rect">
            <a:avLst/>
          </a:prstGeom>
          <a:noFill/>
          <a:ln>
            <a:noFill/>
          </a:ln>
        </p:spPr>
      </p:pic>
      <p:pic>
        <p:nvPicPr>
          <p:cNvPr id="111" name="Google Shape;111;p18"/>
          <p:cNvPicPr preferRelativeResize="0"/>
          <p:nvPr/>
        </p:nvPicPr>
        <p:blipFill>
          <a:blip r:embed="rId3">
            <a:alphaModFix/>
          </a:blip>
          <a:stretch>
            <a:fillRect/>
          </a:stretch>
        </p:blipFill>
        <p:spPr>
          <a:xfrm rot="1688800">
            <a:off x="4339959" y="2186927"/>
            <a:ext cx="424509" cy="356706"/>
          </a:xfrm>
          <a:prstGeom prst="rect">
            <a:avLst/>
          </a:prstGeom>
          <a:noFill/>
          <a:ln>
            <a:noFill/>
          </a:ln>
        </p:spPr>
      </p:pic>
      <p:pic>
        <p:nvPicPr>
          <p:cNvPr id="112" name="Google Shape;112;p18"/>
          <p:cNvPicPr preferRelativeResize="0"/>
          <p:nvPr/>
        </p:nvPicPr>
        <p:blipFill>
          <a:blip r:embed="rId3">
            <a:alphaModFix/>
          </a:blip>
          <a:stretch>
            <a:fillRect/>
          </a:stretch>
        </p:blipFill>
        <p:spPr>
          <a:xfrm rot="3214356">
            <a:off x="4465207" y="2562654"/>
            <a:ext cx="424506" cy="356709"/>
          </a:xfrm>
          <a:prstGeom prst="rect">
            <a:avLst/>
          </a:prstGeom>
          <a:noFill/>
          <a:ln>
            <a:noFill/>
          </a:ln>
        </p:spPr>
      </p:pic>
      <p:pic>
        <p:nvPicPr>
          <p:cNvPr id="113" name="Google Shape;113;p18"/>
          <p:cNvPicPr preferRelativeResize="0"/>
          <p:nvPr/>
        </p:nvPicPr>
        <p:blipFill>
          <a:blip r:embed="rId3">
            <a:alphaModFix/>
          </a:blip>
          <a:stretch>
            <a:fillRect/>
          </a:stretch>
        </p:blipFill>
        <p:spPr>
          <a:xfrm rot="7683213">
            <a:off x="3964205" y="2107621"/>
            <a:ext cx="424505" cy="356709"/>
          </a:xfrm>
          <a:prstGeom prst="rect">
            <a:avLst/>
          </a:prstGeom>
          <a:noFill/>
          <a:ln>
            <a:noFill/>
          </a:ln>
        </p:spPr>
      </p:pic>
      <p:sp>
        <p:nvSpPr>
          <p:cNvPr id="114" name="Google Shape;114;p18"/>
          <p:cNvSpPr/>
          <p:nvPr/>
        </p:nvSpPr>
        <p:spPr>
          <a:xfrm>
            <a:off x="6816333" y="1676225"/>
            <a:ext cx="1476600" cy="1308300"/>
          </a:xfrm>
          <a:prstGeom prst="rect">
            <a:avLst/>
          </a:prstGeom>
          <a:noFill/>
          <a:ln cap="flat" cmpd="sng" w="1905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5" name="Google Shape;115;p18"/>
          <p:cNvPicPr preferRelativeResize="0"/>
          <p:nvPr/>
        </p:nvPicPr>
        <p:blipFill>
          <a:blip r:embed="rId3">
            <a:alphaModFix/>
          </a:blip>
          <a:stretch>
            <a:fillRect/>
          </a:stretch>
        </p:blipFill>
        <p:spPr>
          <a:xfrm>
            <a:off x="6887994" y="2421654"/>
            <a:ext cx="627146" cy="526978"/>
          </a:xfrm>
          <a:prstGeom prst="rect">
            <a:avLst/>
          </a:prstGeom>
          <a:noFill/>
          <a:ln>
            <a:noFill/>
          </a:ln>
        </p:spPr>
      </p:pic>
      <p:pic>
        <p:nvPicPr>
          <p:cNvPr id="116" name="Google Shape;116;p18"/>
          <p:cNvPicPr preferRelativeResize="0"/>
          <p:nvPr/>
        </p:nvPicPr>
        <p:blipFill>
          <a:blip r:embed="rId3">
            <a:alphaModFix/>
          </a:blip>
          <a:stretch>
            <a:fillRect/>
          </a:stretch>
        </p:blipFill>
        <p:spPr>
          <a:xfrm rot="1688814">
            <a:off x="7443085" y="1866569"/>
            <a:ext cx="627146" cy="526979"/>
          </a:xfrm>
          <a:prstGeom prst="rect">
            <a:avLst/>
          </a:prstGeom>
          <a:noFill/>
          <a:ln>
            <a:noFill/>
          </a:ln>
        </p:spPr>
      </p:pic>
      <p:pic>
        <p:nvPicPr>
          <p:cNvPr id="117" name="Google Shape;117;p18"/>
          <p:cNvPicPr preferRelativeResize="0"/>
          <p:nvPr/>
        </p:nvPicPr>
        <p:blipFill>
          <a:blip r:embed="rId3">
            <a:alphaModFix/>
          </a:blip>
          <a:stretch>
            <a:fillRect/>
          </a:stretch>
        </p:blipFill>
        <p:spPr>
          <a:xfrm rot="3214375">
            <a:off x="7628116" y="2421652"/>
            <a:ext cx="627144" cy="526981"/>
          </a:xfrm>
          <a:prstGeom prst="rect">
            <a:avLst/>
          </a:prstGeom>
          <a:noFill/>
          <a:ln>
            <a:noFill/>
          </a:ln>
        </p:spPr>
      </p:pic>
      <p:pic>
        <p:nvPicPr>
          <p:cNvPr id="118" name="Google Shape;118;p18"/>
          <p:cNvPicPr preferRelativeResize="0"/>
          <p:nvPr/>
        </p:nvPicPr>
        <p:blipFill>
          <a:blip r:embed="rId3">
            <a:alphaModFix/>
          </a:blip>
          <a:stretch>
            <a:fillRect/>
          </a:stretch>
        </p:blipFill>
        <p:spPr>
          <a:xfrm rot="7683196">
            <a:off x="6887968" y="1749407"/>
            <a:ext cx="627142" cy="526982"/>
          </a:xfrm>
          <a:prstGeom prst="rect">
            <a:avLst/>
          </a:prstGeom>
          <a:noFill/>
          <a:ln>
            <a:noFill/>
          </a:ln>
        </p:spPr>
      </p:pic>
      <p:sp>
        <p:nvSpPr>
          <p:cNvPr id="119" name="Google Shape;119;p18"/>
          <p:cNvSpPr/>
          <p:nvPr/>
        </p:nvSpPr>
        <p:spPr>
          <a:xfrm>
            <a:off x="2877975" y="3725338"/>
            <a:ext cx="2907600" cy="156000"/>
          </a:xfrm>
          <a:prstGeom prst="rightArrow">
            <a:avLst>
              <a:gd fmla="val 50000" name="adj1"/>
              <a:gd fmla="val 50000" name="adj2"/>
            </a:avLst>
          </a:prstGeom>
          <a:solidFill>
            <a:srgbClr val="EFC72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txBox="1"/>
          <p:nvPr/>
        </p:nvSpPr>
        <p:spPr>
          <a:xfrm>
            <a:off x="2636850" y="4134250"/>
            <a:ext cx="3567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sz="1600">
                <a:latin typeface="Calibri"/>
                <a:ea typeface="Calibri"/>
                <a:cs typeface="Calibri"/>
                <a:sym typeface="Calibri"/>
              </a:rPr>
              <a:t>Expansion</a:t>
            </a:r>
            <a:endParaRPr b="1" sz="1600">
              <a:latin typeface="Calibri"/>
              <a:ea typeface="Calibri"/>
              <a:cs typeface="Calibri"/>
              <a:sym typeface="Calibri"/>
            </a:endParaRPr>
          </a:p>
        </p:txBody>
      </p:sp>
      <p:pic>
        <p:nvPicPr>
          <p:cNvPr id="121" name="Google Shape;121;p18"/>
          <p:cNvPicPr preferRelativeResize="0"/>
          <p:nvPr/>
        </p:nvPicPr>
        <p:blipFill>
          <a:blip r:embed="rId4">
            <a:alphaModFix/>
          </a:blip>
          <a:stretch>
            <a:fillRect/>
          </a:stretch>
        </p:blipFill>
        <p:spPr>
          <a:xfrm>
            <a:off x="7478757" y="3303224"/>
            <a:ext cx="187883" cy="217025"/>
          </a:xfrm>
          <a:prstGeom prst="rect">
            <a:avLst/>
          </a:prstGeom>
          <a:noFill/>
          <a:ln>
            <a:noFill/>
          </a:ln>
        </p:spPr>
      </p:pic>
      <p:pic>
        <p:nvPicPr>
          <p:cNvPr id="122" name="Google Shape;122;p18"/>
          <p:cNvPicPr preferRelativeResize="0"/>
          <p:nvPr/>
        </p:nvPicPr>
        <p:blipFill>
          <a:blip r:embed="rId5">
            <a:alphaModFix/>
          </a:blip>
          <a:stretch>
            <a:fillRect/>
          </a:stretch>
        </p:blipFill>
        <p:spPr>
          <a:xfrm>
            <a:off x="4371975" y="3243273"/>
            <a:ext cx="187900" cy="217055"/>
          </a:xfrm>
          <a:prstGeom prst="rect">
            <a:avLst/>
          </a:prstGeom>
          <a:noFill/>
          <a:ln>
            <a:noFill/>
          </a:ln>
        </p:spPr>
      </p:pic>
      <p:pic>
        <p:nvPicPr>
          <p:cNvPr id="123" name="Google Shape;123;p18"/>
          <p:cNvPicPr preferRelativeResize="0"/>
          <p:nvPr/>
        </p:nvPicPr>
        <p:blipFill>
          <a:blip r:embed="rId6">
            <a:alphaModFix/>
          </a:blip>
          <a:stretch>
            <a:fillRect/>
          </a:stretch>
        </p:blipFill>
        <p:spPr>
          <a:xfrm>
            <a:off x="1360825" y="3149574"/>
            <a:ext cx="213040" cy="246100"/>
          </a:xfrm>
          <a:prstGeom prst="rect">
            <a:avLst/>
          </a:prstGeom>
          <a:noFill/>
          <a:ln>
            <a:noFill/>
          </a:ln>
        </p:spPr>
      </p:pic>
      <p:cxnSp>
        <p:nvCxnSpPr>
          <p:cNvPr id="124" name="Google Shape;124;p18"/>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25" name="Google Shape;125;p18"/>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126" name="Google Shape;126;p18"/>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27" name="Google Shape;127;p18"/>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128" name="Google Shape;128;p18"/>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cosmology</a:t>
            </a:r>
            <a:endParaRPr sz="2700">
              <a:solidFill>
                <a:srgbClr val="5B0F00"/>
              </a:solidFill>
              <a:latin typeface="Calibri"/>
              <a:ea typeface="Calibri"/>
              <a:cs typeface="Calibri"/>
              <a:sym typeface="Calibri"/>
            </a:endParaRPr>
          </a:p>
        </p:txBody>
      </p:sp>
      <p:sp>
        <p:nvSpPr>
          <p:cNvPr id="129" name="Google Shape;129;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130" name="Google Shape;130;p18"/>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4" name="Shape 134"/>
        <p:cNvGrpSpPr/>
        <p:nvPr/>
      </p:nvGrpSpPr>
      <p:grpSpPr>
        <a:xfrm>
          <a:off x="0" y="0"/>
          <a:ext cx="0" cy="0"/>
          <a:chOff x="0" y="0"/>
          <a:chExt cx="0" cy="0"/>
        </a:xfrm>
      </p:grpSpPr>
      <p:sp>
        <p:nvSpPr>
          <p:cNvPr id="135" name="Google Shape;135;p19"/>
          <p:cNvSpPr txBox="1"/>
          <p:nvPr/>
        </p:nvSpPr>
        <p:spPr>
          <a:xfrm>
            <a:off x="103325" y="767450"/>
            <a:ext cx="8050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latin typeface="Calibri"/>
                <a:ea typeface="Calibri"/>
                <a:cs typeface="Calibri"/>
                <a:sym typeface="Calibri"/>
              </a:rPr>
              <a:t>For an expanding universe, we need to define a </a:t>
            </a:r>
            <a:r>
              <a:rPr b="1" lang="it" sz="1600">
                <a:latin typeface="Calibri"/>
                <a:ea typeface="Calibri"/>
                <a:cs typeface="Calibri"/>
                <a:sym typeface="Calibri"/>
              </a:rPr>
              <a:t>physical distance</a:t>
            </a:r>
            <a:r>
              <a:rPr lang="it" sz="1600">
                <a:latin typeface="Calibri"/>
                <a:ea typeface="Calibri"/>
                <a:cs typeface="Calibri"/>
                <a:sym typeface="Calibri"/>
              </a:rPr>
              <a:t> and and </a:t>
            </a:r>
            <a:r>
              <a:rPr b="1" lang="it" sz="1600">
                <a:latin typeface="Calibri"/>
                <a:ea typeface="Calibri"/>
                <a:cs typeface="Calibri"/>
                <a:sym typeface="Calibri"/>
              </a:rPr>
              <a:t>comoving distance.</a:t>
            </a:r>
            <a:endParaRPr b="1" sz="1600">
              <a:latin typeface="Calibri"/>
              <a:ea typeface="Calibri"/>
              <a:cs typeface="Calibri"/>
              <a:sym typeface="Calibri"/>
            </a:endParaRPr>
          </a:p>
        </p:txBody>
      </p:sp>
      <p:pic>
        <p:nvPicPr>
          <p:cNvPr id="136" name="Google Shape;136;p19"/>
          <p:cNvPicPr preferRelativeResize="0"/>
          <p:nvPr/>
        </p:nvPicPr>
        <p:blipFill>
          <a:blip r:embed="rId3">
            <a:alphaModFix/>
          </a:blip>
          <a:stretch>
            <a:fillRect/>
          </a:stretch>
        </p:blipFill>
        <p:spPr>
          <a:xfrm>
            <a:off x="544750" y="1938325"/>
            <a:ext cx="1465866" cy="337150"/>
          </a:xfrm>
          <a:prstGeom prst="rect">
            <a:avLst/>
          </a:prstGeom>
          <a:noFill/>
          <a:ln>
            <a:noFill/>
          </a:ln>
        </p:spPr>
      </p:pic>
      <p:pic>
        <p:nvPicPr>
          <p:cNvPr id="137" name="Google Shape;137;p19"/>
          <p:cNvPicPr preferRelativeResize="0"/>
          <p:nvPr/>
        </p:nvPicPr>
        <p:blipFill>
          <a:blip r:embed="rId4">
            <a:alphaModFix/>
          </a:blip>
          <a:stretch>
            <a:fillRect/>
          </a:stretch>
        </p:blipFill>
        <p:spPr>
          <a:xfrm>
            <a:off x="3403938" y="1896875"/>
            <a:ext cx="2613137" cy="393600"/>
          </a:xfrm>
          <a:prstGeom prst="rect">
            <a:avLst/>
          </a:prstGeom>
          <a:noFill/>
          <a:ln>
            <a:noFill/>
          </a:ln>
        </p:spPr>
      </p:pic>
      <p:pic>
        <p:nvPicPr>
          <p:cNvPr id="138" name="Google Shape;138;p19"/>
          <p:cNvPicPr preferRelativeResize="0"/>
          <p:nvPr/>
        </p:nvPicPr>
        <p:blipFill>
          <a:blip r:embed="rId5">
            <a:alphaModFix/>
          </a:blip>
          <a:stretch>
            <a:fillRect/>
          </a:stretch>
        </p:blipFill>
        <p:spPr>
          <a:xfrm>
            <a:off x="1931225" y="3022500"/>
            <a:ext cx="3131581" cy="677100"/>
          </a:xfrm>
          <a:prstGeom prst="rect">
            <a:avLst/>
          </a:prstGeom>
          <a:noFill/>
          <a:ln>
            <a:noFill/>
          </a:ln>
        </p:spPr>
      </p:pic>
      <p:sp>
        <p:nvSpPr>
          <p:cNvPr id="139" name="Google Shape;139;p19"/>
          <p:cNvSpPr/>
          <p:nvPr/>
        </p:nvSpPr>
        <p:spPr>
          <a:xfrm>
            <a:off x="6578575" y="1824269"/>
            <a:ext cx="608100" cy="538800"/>
          </a:xfrm>
          <a:prstGeom prst="rect">
            <a:avLst/>
          </a:prstGeom>
          <a:noFill/>
          <a:ln cap="flat" cmpd="sng" w="1905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0" name="Google Shape;140;p19"/>
          <p:cNvPicPr preferRelativeResize="0"/>
          <p:nvPr/>
        </p:nvPicPr>
        <p:blipFill>
          <a:blip r:embed="rId6">
            <a:alphaModFix/>
          </a:blip>
          <a:stretch>
            <a:fillRect/>
          </a:stretch>
        </p:blipFill>
        <p:spPr>
          <a:xfrm>
            <a:off x="6608087" y="2131259"/>
            <a:ext cx="258275" cy="217025"/>
          </a:xfrm>
          <a:prstGeom prst="rect">
            <a:avLst/>
          </a:prstGeom>
          <a:noFill/>
          <a:ln>
            <a:noFill/>
          </a:ln>
        </p:spPr>
      </p:pic>
      <p:pic>
        <p:nvPicPr>
          <p:cNvPr id="141" name="Google Shape;141;p19"/>
          <p:cNvPicPr preferRelativeResize="0"/>
          <p:nvPr/>
        </p:nvPicPr>
        <p:blipFill>
          <a:blip r:embed="rId6">
            <a:alphaModFix/>
          </a:blip>
          <a:stretch>
            <a:fillRect/>
          </a:stretch>
        </p:blipFill>
        <p:spPr>
          <a:xfrm rot="1688834">
            <a:off x="6836687" y="1902659"/>
            <a:ext cx="258275" cy="217026"/>
          </a:xfrm>
          <a:prstGeom prst="rect">
            <a:avLst/>
          </a:prstGeom>
          <a:noFill/>
          <a:ln>
            <a:noFill/>
          </a:ln>
        </p:spPr>
      </p:pic>
      <p:pic>
        <p:nvPicPr>
          <p:cNvPr id="142" name="Google Shape;142;p19"/>
          <p:cNvPicPr preferRelativeResize="0"/>
          <p:nvPr/>
        </p:nvPicPr>
        <p:blipFill>
          <a:blip r:embed="rId6">
            <a:alphaModFix/>
          </a:blip>
          <a:stretch>
            <a:fillRect/>
          </a:stretch>
        </p:blipFill>
        <p:spPr>
          <a:xfrm rot="3214388">
            <a:off x="6912887" y="2131259"/>
            <a:ext cx="258276" cy="217026"/>
          </a:xfrm>
          <a:prstGeom prst="rect">
            <a:avLst/>
          </a:prstGeom>
          <a:noFill/>
          <a:ln>
            <a:noFill/>
          </a:ln>
        </p:spPr>
      </p:pic>
      <p:pic>
        <p:nvPicPr>
          <p:cNvPr id="143" name="Google Shape;143;p19"/>
          <p:cNvPicPr preferRelativeResize="0"/>
          <p:nvPr/>
        </p:nvPicPr>
        <p:blipFill>
          <a:blip r:embed="rId6">
            <a:alphaModFix/>
          </a:blip>
          <a:stretch>
            <a:fillRect/>
          </a:stretch>
        </p:blipFill>
        <p:spPr>
          <a:xfrm rot="7683172">
            <a:off x="6608075" y="1854408"/>
            <a:ext cx="258275" cy="217026"/>
          </a:xfrm>
          <a:prstGeom prst="rect">
            <a:avLst/>
          </a:prstGeom>
          <a:noFill/>
          <a:ln>
            <a:noFill/>
          </a:ln>
        </p:spPr>
      </p:pic>
      <p:sp>
        <p:nvSpPr>
          <p:cNvPr id="144" name="Google Shape;144;p19"/>
          <p:cNvSpPr/>
          <p:nvPr/>
        </p:nvSpPr>
        <p:spPr>
          <a:xfrm>
            <a:off x="7954314" y="1677087"/>
            <a:ext cx="999600" cy="885600"/>
          </a:xfrm>
          <a:prstGeom prst="rect">
            <a:avLst/>
          </a:prstGeom>
          <a:noFill/>
          <a:ln cap="flat" cmpd="sng" w="19050">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 name="Google Shape;145;p19"/>
          <p:cNvPicPr preferRelativeResize="0"/>
          <p:nvPr/>
        </p:nvPicPr>
        <p:blipFill>
          <a:blip r:embed="rId6">
            <a:alphaModFix/>
          </a:blip>
          <a:stretch>
            <a:fillRect/>
          </a:stretch>
        </p:blipFill>
        <p:spPr>
          <a:xfrm>
            <a:off x="8002821" y="2181657"/>
            <a:ext cx="424512" cy="356704"/>
          </a:xfrm>
          <a:prstGeom prst="rect">
            <a:avLst/>
          </a:prstGeom>
          <a:noFill/>
          <a:ln>
            <a:noFill/>
          </a:ln>
        </p:spPr>
      </p:pic>
      <p:pic>
        <p:nvPicPr>
          <p:cNvPr id="146" name="Google Shape;146;p19"/>
          <p:cNvPicPr preferRelativeResize="0"/>
          <p:nvPr/>
        </p:nvPicPr>
        <p:blipFill>
          <a:blip r:embed="rId6">
            <a:alphaModFix/>
          </a:blip>
          <a:stretch>
            <a:fillRect/>
          </a:stretch>
        </p:blipFill>
        <p:spPr>
          <a:xfrm rot="1688800">
            <a:off x="8378559" y="1805927"/>
            <a:ext cx="424509" cy="356706"/>
          </a:xfrm>
          <a:prstGeom prst="rect">
            <a:avLst/>
          </a:prstGeom>
          <a:noFill/>
          <a:ln>
            <a:noFill/>
          </a:ln>
        </p:spPr>
      </p:pic>
      <p:pic>
        <p:nvPicPr>
          <p:cNvPr id="147" name="Google Shape;147;p19"/>
          <p:cNvPicPr preferRelativeResize="0"/>
          <p:nvPr/>
        </p:nvPicPr>
        <p:blipFill>
          <a:blip r:embed="rId6">
            <a:alphaModFix/>
          </a:blip>
          <a:stretch>
            <a:fillRect/>
          </a:stretch>
        </p:blipFill>
        <p:spPr>
          <a:xfrm rot="3214356">
            <a:off x="8503807" y="2181654"/>
            <a:ext cx="424506" cy="356709"/>
          </a:xfrm>
          <a:prstGeom prst="rect">
            <a:avLst/>
          </a:prstGeom>
          <a:noFill/>
          <a:ln>
            <a:noFill/>
          </a:ln>
        </p:spPr>
      </p:pic>
      <p:pic>
        <p:nvPicPr>
          <p:cNvPr id="148" name="Google Shape;148;p19"/>
          <p:cNvPicPr preferRelativeResize="0"/>
          <p:nvPr/>
        </p:nvPicPr>
        <p:blipFill>
          <a:blip r:embed="rId6">
            <a:alphaModFix/>
          </a:blip>
          <a:stretch>
            <a:fillRect/>
          </a:stretch>
        </p:blipFill>
        <p:spPr>
          <a:xfrm rot="7683213">
            <a:off x="8002805" y="1726621"/>
            <a:ext cx="424505" cy="356709"/>
          </a:xfrm>
          <a:prstGeom prst="rect">
            <a:avLst/>
          </a:prstGeom>
          <a:noFill/>
          <a:ln>
            <a:noFill/>
          </a:ln>
        </p:spPr>
      </p:pic>
      <p:sp>
        <p:nvSpPr>
          <p:cNvPr id="149" name="Google Shape;149;p19"/>
          <p:cNvSpPr/>
          <p:nvPr/>
        </p:nvSpPr>
        <p:spPr>
          <a:xfrm>
            <a:off x="7110475" y="2810950"/>
            <a:ext cx="1342200" cy="156000"/>
          </a:xfrm>
          <a:prstGeom prst="rightArrow">
            <a:avLst>
              <a:gd fmla="val 50000" name="adj1"/>
              <a:gd fmla="val 50000" name="adj2"/>
            </a:avLst>
          </a:prstGeom>
          <a:solidFill>
            <a:srgbClr val="EFC72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9"/>
          <p:cNvSpPr txBox="1"/>
          <p:nvPr/>
        </p:nvSpPr>
        <p:spPr>
          <a:xfrm>
            <a:off x="6876975" y="2926125"/>
            <a:ext cx="17277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sz="1600">
                <a:latin typeface="Calibri"/>
                <a:ea typeface="Calibri"/>
                <a:cs typeface="Calibri"/>
                <a:sym typeface="Calibri"/>
              </a:rPr>
              <a:t>Expansion</a:t>
            </a:r>
            <a:endParaRPr b="1" sz="1600">
              <a:latin typeface="Calibri"/>
              <a:ea typeface="Calibri"/>
              <a:cs typeface="Calibri"/>
              <a:sym typeface="Calibri"/>
            </a:endParaRPr>
          </a:p>
        </p:txBody>
      </p:sp>
      <p:sp>
        <p:nvSpPr>
          <p:cNvPr id="151" name="Google Shape;151;p19"/>
          <p:cNvSpPr txBox="1"/>
          <p:nvPr/>
        </p:nvSpPr>
        <p:spPr>
          <a:xfrm>
            <a:off x="233000" y="1374400"/>
            <a:ext cx="868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a:solidFill>
                  <a:srgbClr val="980000"/>
                </a:solidFill>
                <a:latin typeface="Calibri"/>
                <a:ea typeface="Calibri"/>
                <a:cs typeface="Calibri"/>
                <a:sym typeface="Calibri"/>
              </a:rPr>
              <a:t>Physical distance</a:t>
            </a:r>
            <a:endParaRPr b="1">
              <a:solidFill>
                <a:srgbClr val="980000"/>
              </a:solidFill>
              <a:latin typeface="Calibri"/>
              <a:ea typeface="Calibri"/>
              <a:cs typeface="Calibri"/>
              <a:sym typeface="Calibri"/>
            </a:endParaRPr>
          </a:p>
        </p:txBody>
      </p:sp>
      <p:sp>
        <p:nvSpPr>
          <p:cNvPr id="152" name="Google Shape;152;p19"/>
          <p:cNvSpPr txBox="1"/>
          <p:nvPr/>
        </p:nvSpPr>
        <p:spPr>
          <a:xfrm>
            <a:off x="1616475" y="2207450"/>
            <a:ext cx="999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a:solidFill>
                  <a:srgbClr val="3282B1"/>
                </a:solidFill>
                <a:latin typeface="Calibri"/>
                <a:ea typeface="Calibri"/>
                <a:cs typeface="Calibri"/>
                <a:sym typeface="Calibri"/>
              </a:rPr>
              <a:t>Comoving distance</a:t>
            </a:r>
            <a:endParaRPr b="1">
              <a:solidFill>
                <a:srgbClr val="3282B1"/>
              </a:solidFill>
              <a:latin typeface="Calibri"/>
              <a:ea typeface="Calibri"/>
              <a:cs typeface="Calibri"/>
              <a:sym typeface="Calibri"/>
            </a:endParaRPr>
          </a:p>
        </p:txBody>
      </p:sp>
      <p:sp>
        <p:nvSpPr>
          <p:cNvPr id="153" name="Google Shape;153;p19"/>
          <p:cNvSpPr txBox="1"/>
          <p:nvPr/>
        </p:nvSpPr>
        <p:spPr>
          <a:xfrm>
            <a:off x="1006875" y="1369250"/>
            <a:ext cx="999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a:solidFill>
                  <a:srgbClr val="FF9900"/>
                </a:solidFill>
                <a:latin typeface="Calibri"/>
                <a:ea typeface="Calibri"/>
                <a:cs typeface="Calibri"/>
                <a:sym typeface="Calibri"/>
              </a:rPr>
              <a:t>Scale factor</a:t>
            </a:r>
            <a:endParaRPr b="1">
              <a:solidFill>
                <a:srgbClr val="FF9900"/>
              </a:solidFill>
              <a:latin typeface="Calibri"/>
              <a:ea typeface="Calibri"/>
              <a:cs typeface="Calibri"/>
              <a:sym typeface="Calibri"/>
            </a:endParaRPr>
          </a:p>
        </p:txBody>
      </p:sp>
      <p:sp>
        <p:nvSpPr>
          <p:cNvPr id="154" name="Google Shape;154;p19"/>
          <p:cNvSpPr txBox="1"/>
          <p:nvPr/>
        </p:nvSpPr>
        <p:spPr>
          <a:xfrm>
            <a:off x="3996300" y="2503824"/>
            <a:ext cx="999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a:solidFill>
                  <a:srgbClr val="6AA84F"/>
                </a:solidFill>
                <a:latin typeface="Calibri"/>
                <a:ea typeface="Calibri"/>
                <a:cs typeface="Calibri"/>
                <a:sym typeface="Calibri"/>
              </a:rPr>
              <a:t>Hubble’s parameter</a:t>
            </a:r>
            <a:endParaRPr b="1">
              <a:solidFill>
                <a:srgbClr val="6AA84F"/>
              </a:solidFill>
              <a:latin typeface="Calibri"/>
              <a:ea typeface="Calibri"/>
              <a:cs typeface="Calibri"/>
              <a:sym typeface="Calibri"/>
            </a:endParaRPr>
          </a:p>
        </p:txBody>
      </p:sp>
      <p:sp>
        <p:nvSpPr>
          <p:cNvPr id="155" name="Google Shape;155;p19"/>
          <p:cNvSpPr txBox="1"/>
          <p:nvPr/>
        </p:nvSpPr>
        <p:spPr>
          <a:xfrm>
            <a:off x="2926175" y="3775800"/>
            <a:ext cx="1222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a:solidFill>
                  <a:srgbClr val="0000FF"/>
                </a:solidFill>
                <a:latin typeface="Calibri"/>
                <a:ea typeface="Calibri"/>
                <a:cs typeface="Calibri"/>
                <a:sym typeface="Calibri"/>
              </a:rPr>
              <a:t>Hubble’s Law</a:t>
            </a:r>
            <a:endParaRPr b="1">
              <a:solidFill>
                <a:srgbClr val="0000FF"/>
              </a:solidFill>
              <a:latin typeface="Calibri"/>
              <a:ea typeface="Calibri"/>
              <a:cs typeface="Calibri"/>
              <a:sym typeface="Calibri"/>
            </a:endParaRPr>
          </a:p>
        </p:txBody>
      </p:sp>
      <p:sp>
        <p:nvSpPr>
          <p:cNvPr id="156" name="Google Shape;156;p19"/>
          <p:cNvSpPr txBox="1"/>
          <p:nvPr/>
        </p:nvSpPr>
        <p:spPr>
          <a:xfrm>
            <a:off x="103325" y="4102500"/>
            <a:ext cx="82323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latin typeface="Calibri"/>
                <a:ea typeface="Calibri"/>
                <a:cs typeface="Calibri"/>
                <a:sym typeface="Calibri"/>
              </a:rPr>
              <a:t>In an expanding Universe, objects naturally run-away from each other with a velocity proportional to their distance.</a:t>
            </a:r>
            <a:endParaRPr b="1" sz="1600">
              <a:latin typeface="Calibri"/>
              <a:ea typeface="Calibri"/>
              <a:cs typeface="Calibri"/>
              <a:sym typeface="Calibri"/>
            </a:endParaRPr>
          </a:p>
        </p:txBody>
      </p:sp>
      <p:cxnSp>
        <p:nvCxnSpPr>
          <p:cNvPr id="157" name="Google Shape;157;p19"/>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58" name="Google Shape;158;p19"/>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159" name="Google Shape;159;p19"/>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60" name="Google Shape;160;p19"/>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161" name="Google Shape;161;p19"/>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cosmology</a:t>
            </a:r>
            <a:endParaRPr sz="2700">
              <a:solidFill>
                <a:srgbClr val="5B0F00"/>
              </a:solidFill>
              <a:latin typeface="Calibri"/>
              <a:ea typeface="Calibri"/>
              <a:cs typeface="Calibri"/>
              <a:sym typeface="Calibri"/>
            </a:endParaRPr>
          </a:p>
        </p:txBody>
      </p:sp>
      <p:sp>
        <p:nvSpPr>
          <p:cNvPr id="162" name="Google Shape;162;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163" name="Google Shape;163;p19"/>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pic>
        <p:nvPicPr>
          <p:cNvPr id="168" name="Google Shape;168;p20"/>
          <p:cNvPicPr preferRelativeResize="0"/>
          <p:nvPr/>
        </p:nvPicPr>
        <p:blipFill>
          <a:blip r:embed="rId3">
            <a:alphaModFix/>
          </a:blip>
          <a:stretch>
            <a:fillRect/>
          </a:stretch>
        </p:blipFill>
        <p:spPr>
          <a:xfrm>
            <a:off x="4876900" y="1242338"/>
            <a:ext cx="4138375" cy="2472880"/>
          </a:xfrm>
          <a:prstGeom prst="rect">
            <a:avLst/>
          </a:prstGeom>
          <a:noFill/>
          <a:ln>
            <a:noFill/>
          </a:ln>
        </p:spPr>
      </p:pic>
      <p:sp>
        <p:nvSpPr>
          <p:cNvPr id="169" name="Google Shape;169;p20"/>
          <p:cNvSpPr txBox="1"/>
          <p:nvPr/>
        </p:nvSpPr>
        <p:spPr>
          <a:xfrm>
            <a:off x="4292250" y="834600"/>
            <a:ext cx="10182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600">
                <a:latin typeface="Calibri"/>
                <a:ea typeface="Calibri"/>
                <a:cs typeface="Calibri"/>
                <a:sym typeface="Calibri"/>
              </a:rPr>
              <a:t>Velocity [km/s] </a:t>
            </a:r>
            <a:endParaRPr b="1" sz="1600">
              <a:latin typeface="Calibri"/>
              <a:ea typeface="Calibri"/>
              <a:cs typeface="Calibri"/>
              <a:sym typeface="Calibri"/>
            </a:endParaRPr>
          </a:p>
        </p:txBody>
      </p:sp>
      <p:pic>
        <p:nvPicPr>
          <p:cNvPr id="170" name="Google Shape;170;p20"/>
          <p:cNvPicPr preferRelativeResize="0"/>
          <p:nvPr/>
        </p:nvPicPr>
        <p:blipFill>
          <a:blip r:embed="rId4">
            <a:alphaModFix/>
          </a:blip>
          <a:stretch>
            <a:fillRect/>
          </a:stretch>
        </p:blipFill>
        <p:spPr>
          <a:xfrm>
            <a:off x="271875" y="3614350"/>
            <a:ext cx="3997912" cy="856700"/>
          </a:xfrm>
          <a:prstGeom prst="rect">
            <a:avLst/>
          </a:prstGeom>
          <a:noFill/>
          <a:ln>
            <a:noFill/>
          </a:ln>
        </p:spPr>
      </p:pic>
      <p:sp>
        <p:nvSpPr>
          <p:cNvPr id="171" name="Google Shape;171;p20"/>
          <p:cNvSpPr txBox="1"/>
          <p:nvPr/>
        </p:nvSpPr>
        <p:spPr>
          <a:xfrm>
            <a:off x="6204675" y="3677100"/>
            <a:ext cx="22047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600">
                <a:latin typeface="Calibri"/>
                <a:ea typeface="Calibri"/>
                <a:cs typeface="Calibri"/>
                <a:sym typeface="Calibri"/>
              </a:rPr>
              <a:t>Distance [Mpc]</a:t>
            </a:r>
            <a:endParaRPr b="1" sz="1600">
              <a:latin typeface="Calibri"/>
              <a:ea typeface="Calibri"/>
              <a:cs typeface="Calibri"/>
              <a:sym typeface="Calibri"/>
            </a:endParaRPr>
          </a:p>
        </p:txBody>
      </p:sp>
      <p:sp>
        <p:nvSpPr>
          <p:cNvPr id="172" name="Google Shape;172;p20"/>
          <p:cNvSpPr txBox="1"/>
          <p:nvPr/>
        </p:nvSpPr>
        <p:spPr>
          <a:xfrm>
            <a:off x="127000" y="864950"/>
            <a:ext cx="4165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latin typeface="Calibri"/>
                <a:ea typeface="Calibri"/>
                <a:cs typeface="Calibri"/>
                <a:sym typeface="Calibri"/>
              </a:rPr>
              <a:t>First observations by Hubble have shown that further galaxies display an higher recessional velocity.</a:t>
            </a:r>
            <a:endParaRPr b="1" sz="1600">
              <a:latin typeface="Calibri"/>
              <a:ea typeface="Calibri"/>
              <a:cs typeface="Calibri"/>
              <a:sym typeface="Calibri"/>
            </a:endParaRPr>
          </a:p>
        </p:txBody>
      </p:sp>
      <p:sp>
        <p:nvSpPr>
          <p:cNvPr id="173" name="Google Shape;173;p20"/>
          <p:cNvSpPr txBox="1"/>
          <p:nvPr/>
        </p:nvSpPr>
        <p:spPr>
          <a:xfrm>
            <a:off x="127000" y="1855550"/>
            <a:ext cx="41652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latin typeface="Calibri"/>
                <a:ea typeface="Calibri"/>
                <a:cs typeface="Calibri"/>
                <a:sym typeface="Calibri"/>
              </a:rPr>
              <a:t>At low distances, the Hubble parameter is constant = &gt; </a:t>
            </a:r>
            <a:r>
              <a:rPr b="1" lang="it" sz="1600">
                <a:latin typeface="Calibri"/>
                <a:ea typeface="Calibri"/>
                <a:cs typeface="Calibri"/>
                <a:sym typeface="Calibri"/>
              </a:rPr>
              <a:t>Hubble constant</a:t>
            </a:r>
            <a:endParaRPr b="1" sz="1600">
              <a:latin typeface="Calibri"/>
              <a:ea typeface="Calibri"/>
              <a:cs typeface="Calibri"/>
              <a:sym typeface="Calibri"/>
            </a:endParaRPr>
          </a:p>
          <a:p>
            <a:pPr indent="0" lvl="0" marL="0" rtl="0" algn="l">
              <a:spcBef>
                <a:spcPts val="0"/>
              </a:spcBef>
              <a:spcAft>
                <a:spcPts val="0"/>
              </a:spcAft>
              <a:buNone/>
            </a:pPr>
            <a:r>
              <a:t/>
            </a:r>
            <a:endParaRPr b="1" sz="1600">
              <a:latin typeface="Calibri"/>
              <a:ea typeface="Calibri"/>
              <a:cs typeface="Calibri"/>
              <a:sym typeface="Calibri"/>
            </a:endParaRPr>
          </a:p>
          <a:p>
            <a:pPr indent="0" lvl="0" marL="0" rtl="0" algn="l">
              <a:spcBef>
                <a:spcPts val="0"/>
              </a:spcBef>
              <a:spcAft>
                <a:spcPts val="0"/>
              </a:spcAft>
              <a:buNone/>
            </a:pPr>
            <a:r>
              <a:rPr lang="it" sz="1600">
                <a:latin typeface="Calibri"/>
                <a:ea typeface="Calibri"/>
                <a:cs typeface="Calibri"/>
                <a:sym typeface="Calibri"/>
              </a:rPr>
              <a:t>At high distances, the Hubble parameter is not constant anymore (depends on other cosmological parameters)</a:t>
            </a:r>
            <a:endParaRPr sz="1600">
              <a:latin typeface="Calibri"/>
              <a:ea typeface="Calibri"/>
              <a:cs typeface="Calibri"/>
              <a:sym typeface="Calibri"/>
            </a:endParaRPr>
          </a:p>
        </p:txBody>
      </p:sp>
      <p:sp>
        <p:nvSpPr>
          <p:cNvPr id="174" name="Google Shape;174;p20"/>
          <p:cNvSpPr txBox="1"/>
          <p:nvPr/>
        </p:nvSpPr>
        <p:spPr>
          <a:xfrm>
            <a:off x="4319350" y="4062550"/>
            <a:ext cx="1898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solidFill>
                  <a:srgbClr val="FF0000"/>
                </a:solidFill>
                <a:latin typeface="Calibri"/>
                <a:ea typeface="Calibri"/>
                <a:cs typeface="Calibri"/>
                <a:sym typeface="Calibri"/>
              </a:rPr>
              <a:t>From Friedman’s Equations</a:t>
            </a:r>
            <a:endParaRPr>
              <a:solidFill>
                <a:srgbClr val="FF0000"/>
              </a:solidFill>
              <a:latin typeface="Calibri"/>
              <a:ea typeface="Calibri"/>
              <a:cs typeface="Calibri"/>
              <a:sym typeface="Calibri"/>
            </a:endParaRPr>
          </a:p>
        </p:txBody>
      </p:sp>
      <p:cxnSp>
        <p:nvCxnSpPr>
          <p:cNvPr id="175" name="Google Shape;175;p20"/>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76" name="Google Shape;176;p20"/>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177" name="Google Shape;177;p20"/>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78" name="Google Shape;178;p20"/>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179" name="Google Shape;179;p20"/>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cosmology</a:t>
            </a:r>
            <a:endParaRPr sz="2700">
              <a:solidFill>
                <a:srgbClr val="5B0F00"/>
              </a:solidFill>
              <a:latin typeface="Calibri"/>
              <a:ea typeface="Calibri"/>
              <a:cs typeface="Calibri"/>
              <a:sym typeface="Calibri"/>
            </a:endParaRPr>
          </a:p>
        </p:txBody>
      </p:sp>
      <p:sp>
        <p:nvSpPr>
          <p:cNvPr id="180" name="Google Shape;180;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181" name="Google Shape;181;p20"/>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5" name="Shape 185"/>
        <p:cNvGrpSpPr/>
        <p:nvPr/>
      </p:nvGrpSpPr>
      <p:grpSpPr>
        <a:xfrm>
          <a:off x="0" y="0"/>
          <a:ext cx="0" cy="0"/>
          <a:chOff x="0" y="0"/>
          <a:chExt cx="0" cy="0"/>
        </a:xfrm>
      </p:grpSpPr>
      <p:pic>
        <p:nvPicPr>
          <p:cNvPr id="186" name="Google Shape;186;p21"/>
          <p:cNvPicPr preferRelativeResize="0"/>
          <p:nvPr/>
        </p:nvPicPr>
        <p:blipFill>
          <a:blip r:embed="rId3">
            <a:alphaModFix/>
          </a:blip>
          <a:stretch>
            <a:fillRect/>
          </a:stretch>
        </p:blipFill>
        <p:spPr>
          <a:xfrm>
            <a:off x="4696420" y="749012"/>
            <a:ext cx="4319205" cy="3780738"/>
          </a:xfrm>
          <a:prstGeom prst="rect">
            <a:avLst/>
          </a:prstGeom>
          <a:noFill/>
          <a:ln>
            <a:noFill/>
          </a:ln>
        </p:spPr>
      </p:pic>
      <p:pic>
        <p:nvPicPr>
          <p:cNvPr id="187" name="Google Shape;187;p21"/>
          <p:cNvPicPr preferRelativeResize="0"/>
          <p:nvPr/>
        </p:nvPicPr>
        <p:blipFill>
          <a:blip r:embed="rId4">
            <a:alphaModFix/>
          </a:blip>
          <a:stretch>
            <a:fillRect/>
          </a:stretch>
        </p:blipFill>
        <p:spPr>
          <a:xfrm>
            <a:off x="868700" y="1866625"/>
            <a:ext cx="2888325" cy="671800"/>
          </a:xfrm>
          <a:prstGeom prst="rect">
            <a:avLst/>
          </a:prstGeom>
          <a:noFill/>
          <a:ln>
            <a:noFill/>
          </a:ln>
        </p:spPr>
      </p:pic>
      <p:pic>
        <p:nvPicPr>
          <p:cNvPr id="188" name="Google Shape;188;p21"/>
          <p:cNvPicPr preferRelativeResize="0"/>
          <p:nvPr/>
        </p:nvPicPr>
        <p:blipFill>
          <a:blip r:embed="rId5">
            <a:alphaModFix/>
          </a:blip>
          <a:stretch>
            <a:fillRect/>
          </a:stretch>
        </p:blipFill>
        <p:spPr>
          <a:xfrm>
            <a:off x="1604187" y="3216913"/>
            <a:ext cx="1629839" cy="647888"/>
          </a:xfrm>
          <a:prstGeom prst="rect">
            <a:avLst/>
          </a:prstGeom>
          <a:noFill/>
          <a:ln>
            <a:noFill/>
          </a:ln>
        </p:spPr>
      </p:pic>
      <p:pic>
        <p:nvPicPr>
          <p:cNvPr id="189" name="Google Shape;189;p21"/>
          <p:cNvPicPr preferRelativeResize="0"/>
          <p:nvPr/>
        </p:nvPicPr>
        <p:blipFill>
          <a:blip r:embed="rId6">
            <a:alphaModFix/>
          </a:blip>
          <a:stretch>
            <a:fillRect/>
          </a:stretch>
        </p:blipFill>
        <p:spPr>
          <a:xfrm>
            <a:off x="903488" y="4088850"/>
            <a:ext cx="3031225" cy="611125"/>
          </a:xfrm>
          <a:prstGeom prst="rect">
            <a:avLst/>
          </a:prstGeom>
          <a:noFill/>
          <a:ln>
            <a:noFill/>
          </a:ln>
        </p:spPr>
      </p:pic>
      <p:sp>
        <p:nvSpPr>
          <p:cNvPr id="190" name="Google Shape;190;p21"/>
          <p:cNvSpPr txBox="1"/>
          <p:nvPr/>
        </p:nvSpPr>
        <p:spPr>
          <a:xfrm>
            <a:off x="127000" y="712550"/>
            <a:ext cx="46902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latin typeface="Calibri"/>
                <a:ea typeface="Calibri"/>
                <a:cs typeface="Calibri"/>
                <a:sym typeface="Calibri"/>
              </a:rPr>
              <a:t>Waves travelling in an expanding universe are redshifted. This can be demonstrated from the definition of comoving distance.</a:t>
            </a:r>
            <a:endParaRPr b="1" sz="1600">
              <a:latin typeface="Calibri"/>
              <a:ea typeface="Calibri"/>
              <a:cs typeface="Calibri"/>
              <a:sym typeface="Calibri"/>
            </a:endParaRPr>
          </a:p>
        </p:txBody>
      </p:sp>
      <p:sp>
        <p:nvSpPr>
          <p:cNvPr id="191" name="Google Shape;191;p21"/>
          <p:cNvSpPr txBox="1"/>
          <p:nvPr/>
        </p:nvSpPr>
        <p:spPr>
          <a:xfrm>
            <a:off x="912650" y="2534625"/>
            <a:ext cx="1432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a:solidFill>
                  <a:srgbClr val="3282B1"/>
                </a:solidFill>
                <a:latin typeface="Calibri"/>
                <a:ea typeface="Calibri"/>
                <a:cs typeface="Calibri"/>
                <a:sym typeface="Calibri"/>
              </a:rPr>
              <a:t>Comoving distance pulse 1</a:t>
            </a:r>
            <a:endParaRPr b="1">
              <a:solidFill>
                <a:srgbClr val="3282B1"/>
              </a:solidFill>
              <a:latin typeface="Calibri"/>
              <a:ea typeface="Calibri"/>
              <a:cs typeface="Calibri"/>
              <a:sym typeface="Calibri"/>
            </a:endParaRPr>
          </a:p>
        </p:txBody>
      </p:sp>
      <p:sp>
        <p:nvSpPr>
          <p:cNvPr id="192" name="Google Shape;192;p21"/>
          <p:cNvSpPr txBox="1"/>
          <p:nvPr/>
        </p:nvSpPr>
        <p:spPr>
          <a:xfrm>
            <a:off x="2513050" y="2534625"/>
            <a:ext cx="1432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a:solidFill>
                  <a:srgbClr val="FF0000"/>
                </a:solidFill>
                <a:latin typeface="Calibri"/>
                <a:ea typeface="Calibri"/>
                <a:cs typeface="Calibri"/>
                <a:sym typeface="Calibri"/>
              </a:rPr>
              <a:t>Comoving distance pulse 2</a:t>
            </a:r>
            <a:endParaRPr b="1">
              <a:solidFill>
                <a:srgbClr val="FF0000"/>
              </a:solidFill>
              <a:latin typeface="Calibri"/>
              <a:ea typeface="Calibri"/>
              <a:cs typeface="Calibri"/>
              <a:sym typeface="Calibri"/>
            </a:endParaRPr>
          </a:p>
        </p:txBody>
      </p:sp>
      <p:cxnSp>
        <p:nvCxnSpPr>
          <p:cNvPr id="193" name="Google Shape;193;p21"/>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94" name="Google Shape;194;p21"/>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195" name="Google Shape;195;p21"/>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196" name="Google Shape;196;p21"/>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197" name="Google Shape;197;p21"/>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cosmology</a:t>
            </a:r>
            <a:endParaRPr sz="2700">
              <a:solidFill>
                <a:srgbClr val="5B0F00"/>
              </a:solidFill>
              <a:latin typeface="Calibri"/>
              <a:ea typeface="Calibri"/>
              <a:cs typeface="Calibri"/>
              <a:sym typeface="Calibri"/>
            </a:endParaRPr>
          </a:p>
        </p:txBody>
      </p:sp>
      <p:sp>
        <p:nvSpPr>
          <p:cNvPr id="198" name="Google Shape;198;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199" name="Google Shape;199;p21"/>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sp>
        <p:nvSpPr>
          <p:cNvPr id="204" name="Google Shape;204;p22"/>
          <p:cNvSpPr txBox="1"/>
          <p:nvPr/>
        </p:nvSpPr>
        <p:spPr>
          <a:xfrm>
            <a:off x="103325" y="691250"/>
            <a:ext cx="8515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latin typeface="Calibri"/>
                <a:ea typeface="Calibri"/>
                <a:cs typeface="Calibri"/>
                <a:sym typeface="Calibri"/>
              </a:rPr>
              <a:t>In cosmology exists several definitions of distances. The last definition we will see in the luminosity distance.</a:t>
            </a:r>
            <a:endParaRPr sz="1600">
              <a:latin typeface="Calibri"/>
              <a:ea typeface="Calibri"/>
              <a:cs typeface="Calibri"/>
              <a:sym typeface="Calibri"/>
            </a:endParaRPr>
          </a:p>
        </p:txBody>
      </p:sp>
      <p:pic>
        <p:nvPicPr>
          <p:cNvPr id="205" name="Google Shape;205;p22"/>
          <p:cNvPicPr preferRelativeResize="0"/>
          <p:nvPr/>
        </p:nvPicPr>
        <p:blipFill>
          <a:blip r:embed="rId3">
            <a:alphaModFix/>
          </a:blip>
          <a:stretch>
            <a:fillRect/>
          </a:stretch>
        </p:blipFill>
        <p:spPr>
          <a:xfrm>
            <a:off x="5180812" y="3532073"/>
            <a:ext cx="2523615" cy="776500"/>
          </a:xfrm>
          <a:prstGeom prst="rect">
            <a:avLst/>
          </a:prstGeom>
          <a:noFill/>
          <a:ln>
            <a:noFill/>
          </a:ln>
        </p:spPr>
      </p:pic>
      <p:pic>
        <p:nvPicPr>
          <p:cNvPr id="206" name="Google Shape;206;p22"/>
          <p:cNvPicPr preferRelativeResize="0"/>
          <p:nvPr/>
        </p:nvPicPr>
        <p:blipFill>
          <a:blip r:embed="rId4">
            <a:alphaModFix/>
          </a:blip>
          <a:stretch>
            <a:fillRect/>
          </a:stretch>
        </p:blipFill>
        <p:spPr>
          <a:xfrm>
            <a:off x="255725" y="1907550"/>
            <a:ext cx="2847250" cy="570650"/>
          </a:xfrm>
          <a:prstGeom prst="rect">
            <a:avLst/>
          </a:prstGeom>
          <a:noFill/>
          <a:ln>
            <a:noFill/>
          </a:ln>
        </p:spPr>
      </p:pic>
      <p:pic>
        <p:nvPicPr>
          <p:cNvPr id="207" name="Google Shape;207;p22"/>
          <p:cNvPicPr preferRelativeResize="0"/>
          <p:nvPr/>
        </p:nvPicPr>
        <p:blipFill>
          <a:blip r:embed="rId5">
            <a:alphaModFix/>
          </a:blip>
          <a:stretch>
            <a:fillRect/>
          </a:stretch>
        </p:blipFill>
        <p:spPr>
          <a:xfrm>
            <a:off x="789125" y="3739969"/>
            <a:ext cx="2596988" cy="431100"/>
          </a:xfrm>
          <a:prstGeom prst="rect">
            <a:avLst/>
          </a:prstGeom>
          <a:noFill/>
          <a:ln>
            <a:noFill/>
          </a:ln>
        </p:spPr>
      </p:pic>
      <p:sp>
        <p:nvSpPr>
          <p:cNvPr id="208" name="Google Shape;208;p22"/>
          <p:cNvSpPr txBox="1"/>
          <p:nvPr/>
        </p:nvSpPr>
        <p:spPr>
          <a:xfrm>
            <a:off x="-101600" y="2407800"/>
            <a:ext cx="759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a:solidFill>
                  <a:srgbClr val="FF0000"/>
                </a:solidFill>
                <a:latin typeface="Calibri"/>
                <a:ea typeface="Calibri"/>
                <a:cs typeface="Calibri"/>
                <a:sym typeface="Calibri"/>
              </a:rPr>
              <a:t>Flux</a:t>
            </a:r>
            <a:endParaRPr>
              <a:solidFill>
                <a:srgbClr val="FF0000"/>
              </a:solidFill>
              <a:latin typeface="Calibri"/>
              <a:ea typeface="Calibri"/>
              <a:cs typeface="Calibri"/>
              <a:sym typeface="Calibri"/>
            </a:endParaRPr>
          </a:p>
        </p:txBody>
      </p:sp>
      <p:sp>
        <p:nvSpPr>
          <p:cNvPr id="209" name="Google Shape;209;p22"/>
          <p:cNvSpPr txBox="1"/>
          <p:nvPr/>
        </p:nvSpPr>
        <p:spPr>
          <a:xfrm>
            <a:off x="585000" y="1327825"/>
            <a:ext cx="1257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a:solidFill>
                  <a:srgbClr val="FF0000"/>
                </a:solidFill>
                <a:latin typeface="Calibri"/>
                <a:ea typeface="Calibri"/>
                <a:cs typeface="Calibri"/>
                <a:sym typeface="Calibri"/>
              </a:rPr>
              <a:t>Luminosity at observer</a:t>
            </a:r>
            <a:endParaRPr>
              <a:solidFill>
                <a:srgbClr val="FF0000"/>
              </a:solidFill>
              <a:latin typeface="Calibri"/>
              <a:ea typeface="Calibri"/>
              <a:cs typeface="Calibri"/>
              <a:sym typeface="Calibri"/>
            </a:endParaRPr>
          </a:p>
        </p:txBody>
      </p:sp>
      <p:sp>
        <p:nvSpPr>
          <p:cNvPr id="210" name="Google Shape;210;p22"/>
          <p:cNvSpPr txBox="1"/>
          <p:nvPr/>
        </p:nvSpPr>
        <p:spPr>
          <a:xfrm>
            <a:off x="2351150" y="1291950"/>
            <a:ext cx="1257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it">
                <a:solidFill>
                  <a:srgbClr val="FF0000"/>
                </a:solidFill>
                <a:latin typeface="Calibri"/>
                <a:ea typeface="Calibri"/>
                <a:cs typeface="Calibri"/>
                <a:sym typeface="Calibri"/>
              </a:rPr>
              <a:t>Luminosity at source</a:t>
            </a:r>
            <a:endParaRPr>
              <a:solidFill>
                <a:srgbClr val="FF0000"/>
              </a:solidFill>
              <a:latin typeface="Calibri"/>
              <a:ea typeface="Calibri"/>
              <a:cs typeface="Calibri"/>
              <a:sym typeface="Calibri"/>
            </a:endParaRPr>
          </a:p>
        </p:txBody>
      </p:sp>
      <p:sp>
        <p:nvSpPr>
          <p:cNvPr id="211" name="Google Shape;211;p22"/>
          <p:cNvSpPr txBox="1"/>
          <p:nvPr/>
        </p:nvSpPr>
        <p:spPr>
          <a:xfrm>
            <a:off x="1893100" y="2383275"/>
            <a:ext cx="1257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solidFill>
                <a:srgbClr val="FF0000"/>
              </a:solidFill>
              <a:latin typeface="Calibri"/>
              <a:ea typeface="Calibri"/>
              <a:cs typeface="Calibri"/>
              <a:sym typeface="Calibri"/>
            </a:endParaRPr>
          </a:p>
        </p:txBody>
      </p:sp>
      <p:pic>
        <p:nvPicPr>
          <p:cNvPr id="212" name="Google Shape;212;p22"/>
          <p:cNvPicPr preferRelativeResize="0"/>
          <p:nvPr/>
        </p:nvPicPr>
        <p:blipFill>
          <a:blip r:embed="rId6">
            <a:alphaModFix/>
          </a:blip>
          <a:stretch>
            <a:fillRect/>
          </a:stretch>
        </p:blipFill>
        <p:spPr>
          <a:xfrm>
            <a:off x="3905213" y="1798800"/>
            <a:ext cx="5020585" cy="677100"/>
          </a:xfrm>
          <a:prstGeom prst="rect">
            <a:avLst/>
          </a:prstGeom>
          <a:noFill/>
          <a:ln>
            <a:noFill/>
          </a:ln>
        </p:spPr>
      </p:pic>
      <p:sp>
        <p:nvSpPr>
          <p:cNvPr id="213" name="Google Shape;213;p22"/>
          <p:cNvSpPr txBox="1"/>
          <p:nvPr/>
        </p:nvSpPr>
        <p:spPr>
          <a:xfrm>
            <a:off x="179525" y="2824850"/>
            <a:ext cx="8515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latin typeface="Calibri"/>
                <a:ea typeface="Calibri"/>
                <a:cs typeface="Calibri"/>
                <a:sym typeface="Calibri"/>
              </a:rPr>
              <a:t>If we know the intrinsic luminosity of a source we can measure its </a:t>
            </a:r>
            <a:r>
              <a:rPr b="1" lang="it" sz="1600">
                <a:latin typeface="Calibri"/>
                <a:ea typeface="Calibri"/>
                <a:cs typeface="Calibri"/>
                <a:sym typeface="Calibri"/>
              </a:rPr>
              <a:t>luminosity distance</a:t>
            </a:r>
            <a:endParaRPr b="1" sz="1600">
              <a:latin typeface="Calibri"/>
              <a:ea typeface="Calibri"/>
              <a:cs typeface="Calibri"/>
              <a:sym typeface="Calibri"/>
            </a:endParaRPr>
          </a:p>
        </p:txBody>
      </p:sp>
      <p:cxnSp>
        <p:nvCxnSpPr>
          <p:cNvPr id="214" name="Google Shape;214;p22"/>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15" name="Google Shape;215;p22"/>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216" name="Google Shape;216;p22"/>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17" name="Google Shape;217;p22"/>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218" name="Google Shape;218;p22"/>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cosmology</a:t>
            </a:r>
            <a:endParaRPr sz="2700">
              <a:solidFill>
                <a:srgbClr val="5B0F00"/>
              </a:solidFill>
              <a:latin typeface="Calibri"/>
              <a:ea typeface="Calibri"/>
              <a:cs typeface="Calibri"/>
              <a:sym typeface="Calibri"/>
            </a:endParaRPr>
          </a:p>
        </p:txBody>
      </p:sp>
      <p:sp>
        <p:nvSpPr>
          <p:cNvPr id="219" name="Google Shape;219;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220" name="Google Shape;220;p22"/>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4" name="Shape 224"/>
        <p:cNvGrpSpPr/>
        <p:nvPr/>
      </p:nvGrpSpPr>
      <p:grpSpPr>
        <a:xfrm>
          <a:off x="0" y="0"/>
          <a:ext cx="0" cy="0"/>
          <a:chOff x="0" y="0"/>
          <a:chExt cx="0" cy="0"/>
        </a:xfrm>
      </p:grpSpPr>
      <p:pic>
        <p:nvPicPr>
          <p:cNvPr id="225" name="Google Shape;225;p23"/>
          <p:cNvPicPr preferRelativeResize="0"/>
          <p:nvPr/>
        </p:nvPicPr>
        <p:blipFill>
          <a:blip r:embed="rId3">
            <a:alphaModFix/>
          </a:blip>
          <a:stretch>
            <a:fillRect/>
          </a:stretch>
        </p:blipFill>
        <p:spPr>
          <a:xfrm>
            <a:off x="332275" y="1243150"/>
            <a:ext cx="2915865" cy="608750"/>
          </a:xfrm>
          <a:prstGeom prst="rect">
            <a:avLst/>
          </a:prstGeom>
          <a:noFill/>
          <a:ln>
            <a:noFill/>
          </a:ln>
        </p:spPr>
      </p:pic>
      <p:pic>
        <p:nvPicPr>
          <p:cNvPr id="226" name="Google Shape;226;p23"/>
          <p:cNvPicPr preferRelativeResize="0"/>
          <p:nvPr/>
        </p:nvPicPr>
        <p:blipFill>
          <a:blip r:embed="rId4">
            <a:alphaModFix/>
          </a:blip>
          <a:stretch>
            <a:fillRect/>
          </a:stretch>
        </p:blipFill>
        <p:spPr>
          <a:xfrm>
            <a:off x="5062324" y="1532525"/>
            <a:ext cx="3207674" cy="646700"/>
          </a:xfrm>
          <a:prstGeom prst="rect">
            <a:avLst/>
          </a:prstGeom>
          <a:noFill/>
          <a:ln>
            <a:noFill/>
          </a:ln>
        </p:spPr>
      </p:pic>
      <p:sp>
        <p:nvSpPr>
          <p:cNvPr id="227" name="Google Shape;227;p23"/>
          <p:cNvSpPr txBox="1"/>
          <p:nvPr/>
        </p:nvSpPr>
        <p:spPr>
          <a:xfrm>
            <a:off x="103325" y="691250"/>
            <a:ext cx="8515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latin typeface="Calibri"/>
                <a:ea typeface="Calibri"/>
                <a:cs typeface="Calibri"/>
                <a:sym typeface="Calibri"/>
              </a:rPr>
              <a:t>Gravitational Waves at cosmological distances have special properties </a:t>
            </a:r>
            <a:endParaRPr sz="1600">
              <a:latin typeface="Calibri"/>
              <a:ea typeface="Calibri"/>
              <a:cs typeface="Calibri"/>
              <a:sym typeface="Calibri"/>
            </a:endParaRPr>
          </a:p>
        </p:txBody>
      </p:sp>
      <p:sp>
        <p:nvSpPr>
          <p:cNvPr id="228" name="Google Shape;228;p23"/>
          <p:cNvSpPr txBox="1"/>
          <p:nvPr/>
        </p:nvSpPr>
        <p:spPr>
          <a:xfrm>
            <a:off x="228900" y="1792225"/>
            <a:ext cx="298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solidFill>
                  <a:srgbClr val="FF0000"/>
                </a:solidFill>
                <a:latin typeface="Calibri"/>
                <a:ea typeface="Calibri"/>
                <a:cs typeface="Calibri"/>
                <a:sym typeface="Calibri"/>
              </a:rPr>
              <a:t>GW frequency evolution at source</a:t>
            </a:r>
            <a:endParaRPr>
              <a:solidFill>
                <a:srgbClr val="FF0000"/>
              </a:solidFill>
              <a:latin typeface="Calibri"/>
              <a:ea typeface="Calibri"/>
              <a:cs typeface="Calibri"/>
              <a:sym typeface="Calibri"/>
            </a:endParaRPr>
          </a:p>
        </p:txBody>
      </p:sp>
      <p:sp>
        <p:nvSpPr>
          <p:cNvPr id="229" name="Google Shape;229;p23"/>
          <p:cNvSpPr txBox="1"/>
          <p:nvPr/>
        </p:nvSpPr>
        <p:spPr>
          <a:xfrm>
            <a:off x="228900" y="2935225"/>
            <a:ext cx="298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solidFill>
                  <a:srgbClr val="FF0000"/>
                </a:solidFill>
                <a:latin typeface="Calibri"/>
                <a:ea typeface="Calibri"/>
                <a:cs typeface="Calibri"/>
                <a:sym typeface="Calibri"/>
              </a:rPr>
              <a:t>Cosmological redshift</a:t>
            </a:r>
            <a:endParaRPr>
              <a:solidFill>
                <a:srgbClr val="FF0000"/>
              </a:solidFill>
              <a:latin typeface="Calibri"/>
              <a:ea typeface="Calibri"/>
              <a:cs typeface="Calibri"/>
              <a:sym typeface="Calibri"/>
            </a:endParaRPr>
          </a:p>
        </p:txBody>
      </p:sp>
      <p:sp>
        <p:nvSpPr>
          <p:cNvPr id="230" name="Google Shape;230;p23"/>
          <p:cNvSpPr txBox="1"/>
          <p:nvPr/>
        </p:nvSpPr>
        <p:spPr>
          <a:xfrm>
            <a:off x="4967425" y="1070700"/>
            <a:ext cx="298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solidFill>
                  <a:srgbClr val="FF0000"/>
                </a:solidFill>
                <a:latin typeface="Calibri"/>
                <a:ea typeface="Calibri"/>
                <a:cs typeface="Calibri"/>
                <a:sym typeface="Calibri"/>
              </a:rPr>
              <a:t>GW frequency evolution at source</a:t>
            </a:r>
            <a:endParaRPr>
              <a:solidFill>
                <a:srgbClr val="FF0000"/>
              </a:solidFill>
              <a:latin typeface="Calibri"/>
              <a:ea typeface="Calibri"/>
              <a:cs typeface="Calibri"/>
              <a:sym typeface="Calibri"/>
            </a:endParaRPr>
          </a:p>
        </p:txBody>
      </p:sp>
      <p:pic>
        <p:nvPicPr>
          <p:cNvPr id="231" name="Google Shape;231;p23"/>
          <p:cNvPicPr preferRelativeResize="0"/>
          <p:nvPr/>
        </p:nvPicPr>
        <p:blipFill>
          <a:blip r:embed="rId5">
            <a:alphaModFix/>
          </a:blip>
          <a:stretch>
            <a:fillRect/>
          </a:stretch>
        </p:blipFill>
        <p:spPr>
          <a:xfrm>
            <a:off x="5062468" y="2463400"/>
            <a:ext cx="2239156" cy="354000"/>
          </a:xfrm>
          <a:prstGeom prst="rect">
            <a:avLst/>
          </a:prstGeom>
          <a:noFill/>
          <a:ln>
            <a:noFill/>
          </a:ln>
        </p:spPr>
      </p:pic>
      <p:sp>
        <p:nvSpPr>
          <p:cNvPr id="232" name="Google Shape;232;p23"/>
          <p:cNvSpPr txBox="1"/>
          <p:nvPr/>
        </p:nvSpPr>
        <p:spPr>
          <a:xfrm>
            <a:off x="4967425" y="2975700"/>
            <a:ext cx="298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solidFill>
                  <a:srgbClr val="FF0000"/>
                </a:solidFill>
                <a:latin typeface="Calibri"/>
                <a:ea typeface="Calibri"/>
                <a:cs typeface="Calibri"/>
                <a:sym typeface="Calibri"/>
              </a:rPr>
              <a:t>Detector’s chirp mass</a:t>
            </a:r>
            <a:endParaRPr>
              <a:solidFill>
                <a:srgbClr val="FF0000"/>
              </a:solidFill>
              <a:latin typeface="Calibri"/>
              <a:ea typeface="Calibri"/>
              <a:cs typeface="Calibri"/>
              <a:sym typeface="Calibri"/>
            </a:endParaRPr>
          </a:p>
        </p:txBody>
      </p:sp>
      <p:sp>
        <p:nvSpPr>
          <p:cNvPr id="233" name="Google Shape;233;p23"/>
          <p:cNvSpPr txBox="1"/>
          <p:nvPr/>
        </p:nvSpPr>
        <p:spPr>
          <a:xfrm>
            <a:off x="179525" y="3663050"/>
            <a:ext cx="8515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600">
                <a:latin typeface="Calibri"/>
                <a:ea typeface="Calibri"/>
                <a:cs typeface="Calibri"/>
                <a:sym typeface="Calibri"/>
              </a:rPr>
              <a:t>The frequency evolution of a GW is the same at the source anad at the detector, we just need to define a detector frame mass.</a:t>
            </a:r>
            <a:endParaRPr sz="1600">
              <a:latin typeface="Calibri"/>
              <a:ea typeface="Calibri"/>
              <a:cs typeface="Calibri"/>
              <a:sym typeface="Calibri"/>
            </a:endParaRPr>
          </a:p>
        </p:txBody>
      </p:sp>
      <p:cxnSp>
        <p:nvCxnSpPr>
          <p:cNvPr id="234" name="Google Shape;234;p23"/>
          <p:cNvCxnSpPr/>
          <p:nvPr/>
        </p:nvCxnSpPr>
        <p:spPr>
          <a:xfrm>
            <a:off x="0" y="5079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35" name="Google Shape;235;p23"/>
          <p:cNvCxnSpPr/>
          <p:nvPr/>
        </p:nvCxnSpPr>
        <p:spPr>
          <a:xfrm>
            <a:off x="0" y="431792"/>
            <a:ext cx="8713500" cy="22500"/>
          </a:xfrm>
          <a:prstGeom prst="straightConnector1">
            <a:avLst/>
          </a:prstGeom>
          <a:noFill/>
          <a:ln cap="flat" cmpd="sng" w="19050">
            <a:solidFill>
              <a:srgbClr val="3D85C6"/>
            </a:solidFill>
            <a:prstDash val="solid"/>
            <a:round/>
            <a:headEnd len="med" w="med" type="none"/>
            <a:tailEnd len="med" w="med" type="oval"/>
          </a:ln>
        </p:spPr>
      </p:cxnSp>
      <p:cxnSp>
        <p:nvCxnSpPr>
          <p:cNvPr id="236" name="Google Shape;236;p23"/>
          <p:cNvCxnSpPr/>
          <p:nvPr/>
        </p:nvCxnSpPr>
        <p:spPr>
          <a:xfrm rot="10800000">
            <a:off x="270933" y="4775192"/>
            <a:ext cx="8875800" cy="35400"/>
          </a:xfrm>
          <a:prstGeom prst="straightConnector1">
            <a:avLst/>
          </a:prstGeom>
          <a:noFill/>
          <a:ln cap="flat" cmpd="sng" w="28575">
            <a:solidFill>
              <a:srgbClr val="674EA7"/>
            </a:solidFill>
            <a:prstDash val="solid"/>
            <a:round/>
            <a:headEnd len="med" w="med" type="none"/>
            <a:tailEnd len="med" w="med" type="oval"/>
          </a:ln>
        </p:spPr>
      </p:cxnSp>
      <p:cxnSp>
        <p:nvCxnSpPr>
          <p:cNvPr id="237" name="Google Shape;237;p23"/>
          <p:cNvCxnSpPr/>
          <p:nvPr/>
        </p:nvCxnSpPr>
        <p:spPr>
          <a:xfrm rot="10800000">
            <a:off x="433233" y="4864292"/>
            <a:ext cx="8713500" cy="22500"/>
          </a:xfrm>
          <a:prstGeom prst="straightConnector1">
            <a:avLst/>
          </a:prstGeom>
          <a:noFill/>
          <a:ln cap="flat" cmpd="sng" w="19050">
            <a:solidFill>
              <a:srgbClr val="3D85C6"/>
            </a:solidFill>
            <a:prstDash val="solid"/>
            <a:round/>
            <a:headEnd len="med" w="med" type="none"/>
            <a:tailEnd len="med" w="med" type="oval"/>
          </a:ln>
        </p:spPr>
      </p:cxnSp>
      <p:sp>
        <p:nvSpPr>
          <p:cNvPr id="238" name="Google Shape;238;p23"/>
          <p:cNvSpPr txBox="1"/>
          <p:nvPr/>
        </p:nvSpPr>
        <p:spPr>
          <a:xfrm>
            <a:off x="-33875" y="-88100"/>
            <a:ext cx="7924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2700">
                <a:solidFill>
                  <a:schemeClr val="accent1"/>
                </a:solidFill>
                <a:latin typeface="Calibri"/>
                <a:ea typeface="Calibri"/>
                <a:cs typeface="Calibri"/>
                <a:sym typeface="Calibri"/>
              </a:rPr>
              <a:t>Introduction to gravitational waves cosmology</a:t>
            </a:r>
            <a:endParaRPr sz="2700">
              <a:solidFill>
                <a:srgbClr val="5B0F00"/>
              </a:solidFill>
              <a:latin typeface="Calibri"/>
              <a:ea typeface="Calibri"/>
              <a:cs typeface="Calibri"/>
              <a:sym typeface="Calibri"/>
            </a:endParaRPr>
          </a:p>
        </p:txBody>
      </p:sp>
      <p:sp>
        <p:nvSpPr>
          <p:cNvPr id="239" name="Google Shape;239;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240" name="Google Shape;240;p23"/>
          <p:cNvPicPr preferRelativeResize="0"/>
          <p:nvPr/>
        </p:nvPicPr>
        <p:blipFill>
          <a:blip r:embed="rId6">
            <a:alphaModFix/>
          </a:blip>
          <a:stretch>
            <a:fillRect/>
          </a:stretch>
        </p:blipFill>
        <p:spPr>
          <a:xfrm>
            <a:off x="271467" y="2275650"/>
            <a:ext cx="2733086" cy="677100"/>
          </a:xfrm>
          <a:prstGeom prst="rect">
            <a:avLst/>
          </a:prstGeom>
          <a:noFill/>
          <a:ln>
            <a:noFill/>
          </a:ln>
        </p:spPr>
      </p:pic>
      <p:sp>
        <p:nvSpPr>
          <p:cNvPr id="241" name="Google Shape;241;p23"/>
          <p:cNvSpPr txBox="1"/>
          <p:nvPr/>
        </p:nvSpPr>
        <p:spPr>
          <a:xfrm>
            <a:off x="-6800" y="4832450"/>
            <a:ext cx="814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sz="1200">
                <a:solidFill>
                  <a:srgbClr val="666666"/>
                </a:solidFill>
                <a:latin typeface="Calibri"/>
                <a:ea typeface="Calibri"/>
                <a:cs typeface="Calibri"/>
                <a:sym typeface="Calibri"/>
              </a:rPr>
              <a:t>S. Mastrogiovanni                                                           3nd Manitou School Toulouse 1-6 July 2024</a:t>
            </a:r>
            <a:endParaRPr sz="1200">
              <a:solidFill>
                <a:srgbClr val="666666"/>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