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Lst>
  <p:sldSz cy="5143500" cx="9144000"/>
  <p:notesSz cx="6858000" cy="9144000"/>
  <p:embeddedFontLst>
    <p:embeddedFont>
      <p:font typeface="Helvetica Neue"/>
      <p:regular r:id="rId72"/>
      <p:bold r:id="rId73"/>
      <p:italic r:id="rId74"/>
      <p:boldItalic r:id="rId75"/>
    </p:embeddedFont>
    <p:embeddedFont>
      <p:font typeface="Helvetica Neue Light"/>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35FF50-5B9E-43EE-8D17-39D4EF353983}">
  <a:tblStyle styleId="{7835FF50-5B9E-43EE-8D17-39D4EF35398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bold.fntdata"/><Relationship Id="rId72" Type="http://schemas.openxmlformats.org/officeDocument/2006/relationships/font" Target="fonts/HelveticaNeue-regular.fntdata"/><Relationship Id="rId31" Type="http://schemas.openxmlformats.org/officeDocument/2006/relationships/slide" Target="slides/slide25.xml"/><Relationship Id="rId75" Type="http://schemas.openxmlformats.org/officeDocument/2006/relationships/font" Target="fonts/HelveticaNeue-boldItalic.fntdata"/><Relationship Id="rId30" Type="http://schemas.openxmlformats.org/officeDocument/2006/relationships/slide" Target="slides/slide24.xml"/><Relationship Id="rId74" Type="http://schemas.openxmlformats.org/officeDocument/2006/relationships/font" Target="fonts/HelveticaNeue-italic.fntdata"/><Relationship Id="rId33" Type="http://schemas.openxmlformats.org/officeDocument/2006/relationships/slide" Target="slides/slide27.xml"/><Relationship Id="rId77" Type="http://schemas.openxmlformats.org/officeDocument/2006/relationships/font" Target="fonts/HelveticaNeueLight-bold.fntdata"/><Relationship Id="rId32" Type="http://schemas.openxmlformats.org/officeDocument/2006/relationships/slide" Target="slides/slide26.xml"/><Relationship Id="rId76" Type="http://schemas.openxmlformats.org/officeDocument/2006/relationships/font" Target="fonts/HelveticaNeueLight-regular.fntdata"/><Relationship Id="rId35" Type="http://schemas.openxmlformats.org/officeDocument/2006/relationships/slide" Target="slides/slide29.xml"/><Relationship Id="rId79" Type="http://schemas.openxmlformats.org/officeDocument/2006/relationships/font" Target="fonts/HelveticaNeueLight-boldItalic.fntdata"/><Relationship Id="rId34" Type="http://schemas.openxmlformats.org/officeDocument/2006/relationships/slide" Target="slides/slide28.xml"/><Relationship Id="rId78" Type="http://schemas.openxmlformats.org/officeDocument/2006/relationships/font" Target="fonts/HelveticaNeueLight-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5706ca019a_1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5706ca019a_1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5706ca019a_1_126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5706ca019a_1_1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5706ca019a_1_12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5706ca019a_1_1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706ca019a_1_136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5706ca019a_1_1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5706ca019a_1_8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5706ca019a_1_8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5706ca019a_1_8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5706ca019a_1_8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e933fb59fd_0_1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e933fb59fd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574395d4f4_0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574395d4f4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706ca019a_1_17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5706ca019a_1_17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706ca019a_1_170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5706ca019a_1_17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5706ca019a_1_15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5706ca019a_1_1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5706ca019a_1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5706ca019a_1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5706ca019a_1_15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5706ca019a_1_15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706ca019a_1_167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5706ca019a_1_16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e933fb59f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e933fb59f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e933fb59f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e933fb59f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e933fb59f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e933fb59f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e933fb59fd_0_19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e933fb59fd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933fb59f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e933fb59f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e933fb59fd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e933fb59fd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e933fb59fd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e933fb59f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e933fb59fd_0_15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933fb59fd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5a1f9091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5a1f9091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5706ca019a_1_17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5706ca019a_1_17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5706ca019a_1_173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5706ca019a_1_17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574395d4f4_0_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574395d4f4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5706ca019a_1_174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5706ca019a_1_1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5706ca019a_1_17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5706ca019a_1_17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5706ca019a_1_176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5706ca019a_1_17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5706ca019a_1_177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5706ca019a_1_17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5706ca019a_1_178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5706ca019a_1_17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5706ca019a_1_179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5706ca019a_1_17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5706ca019a_1_180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5706ca019a_1_18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574395d4f4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574395d4f4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56df663b74_0_18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56df663b74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56df663b74_0_1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56df663b74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56df663b74_0_1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56df663b74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5706ca019a_1_18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5706ca019a_1_18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574395d4f4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574395d4f4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5706ca019a_1_18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25706ca019a_1_18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5706ca019a_1_18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5706ca019a_1_18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5706ca019a_1_185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5706ca019a_1_18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5706ca019a_1_187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25706ca019a_1_18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5706ca019a_1_188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25706ca019a_1_18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5706ca019a_1_1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5706ca019a_1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5706ca019a_1_189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5706ca019a_1_18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5706ca019a_1_19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25706ca019a_1_19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5706ca019a_1_19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25706ca019a_1_19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5706ca019a_1_19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g25706ca019a_1_19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5706ca019a_1_194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25706ca019a_1_19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5706ca019a_1_195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25706ca019a_1_19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56df663b74_0_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256df663b74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56df663b74_0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g256df663b74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56df663b74_0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g256df663b74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574395d4f4_0_3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g2574395d4f4_0_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5706ca019a_1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5706ca019a_1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574395d4f4_0_35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g2574395d4f4_0_3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5706ca019a_1_196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25706ca019a_1_19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5706ca019a_1_19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g25706ca019a_1_19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5706ca019a_1_198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g25706ca019a_1_19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574395d4f4_0_27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g2574395d4f4_0_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e933fb59fd_0_16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g2e933fb59fd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5706ca019a_1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5706ca019a_1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706ca019a_1_124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5706ca019a_1_1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706ca019a_1_12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5706ca019a_1_1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1">
    <p:spTree>
      <p:nvGrpSpPr>
        <p:cNvPr id="56" name="Shape 56"/>
        <p:cNvGrpSpPr/>
        <p:nvPr/>
      </p:nvGrpSpPr>
      <p:grpSpPr>
        <a:xfrm>
          <a:off x="0" y="0"/>
          <a:ext cx="0" cy="0"/>
          <a:chOff x="0" y="0"/>
          <a:chExt cx="0" cy="0"/>
        </a:xfrm>
      </p:grpSpPr>
      <p:sp>
        <p:nvSpPr>
          <p:cNvPr id="57" name="Google Shape;57;p14"/>
          <p:cNvSpPr txBox="1"/>
          <p:nvPr>
            <p:ph type="title"/>
          </p:nvPr>
        </p:nvSpPr>
        <p:spPr>
          <a:xfrm>
            <a:off x="892969" y="863947"/>
            <a:ext cx="7358100" cy="1741200"/>
          </a:xfrm>
          <a:prstGeom prst="rect">
            <a:avLst/>
          </a:prstGeom>
          <a:noFill/>
          <a:ln>
            <a:noFill/>
          </a:ln>
        </p:spPr>
        <p:txBody>
          <a:bodyPr anchorCtr="0" anchor="b" bIns="32750" lIns="32750" spcFirstLastPara="1" rIns="32750" wrap="square" tIns="32750">
            <a:normAutofit/>
          </a:bodyPr>
          <a:lstStyle>
            <a:lvl1pPr lvl="0" rtl="0" algn="ctr">
              <a:lnSpc>
                <a:spcPct val="100000"/>
              </a:lnSpc>
              <a:spcBef>
                <a:spcPts val="0"/>
              </a:spcBef>
              <a:spcAft>
                <a:spcPts val="0"/>
              </a:spcAft>
              <a:buClr>
                <a:srgbClr val="000000"/>
              </a:buClr>
              <a:buSzPts val="1200"/>
              <a:buNone/>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58" name="Google Shape;58;p14"/>
          <p:cNvSpPr txBox="1"/>
          <p:nvPr>
            <p:ph idx="1" type="body"/>
          </p:nvPr>
        </p:nvSpPr>
        <p:spPr>
          <a:xfrm>
            <a:off x="892969" y="2658814"/>
            <a:ext cx="7358100" cy="596100"/>
          </a:xfrm>
          <a:prstGeom prst="rect">
            <a:avLst/>
          </a:prstGeom>
          <a:noFill/>
          <a:ln>
            <a:noFill/>
          </a:ln>
        </p:spPr>
        <p:txBody>
          <a:bodyPr anchorCtr="0" anchor="t" bIns="32750" lIns="32750" spcFirstLastPara="1" rIns="32750" wrap="square" tIns="32750">
            <a:normAutofit/>
          </a:bodyPr>
          <a:lstStyle>
            <a:lvl1pPr indent="-228600" lvl="0" marL="457200" rtl="0" algn="ctr">
              <a:lnSpc>
                <a:spcPct val="100000"/>
              </a:lnSpc>
              <a:spcBef>
                <a:spcPts val="0"/>
              </a:spcBef>
              <a:spcAft>
                <a:spcPts val="0"/>
              </a:spcAft>
              <a:buClr>
                <a:srgbClr val="000000"/>
              </a:buClr>
              <a:buSzPts val="2400"/>
              <a:buFont typeface="Helvetica Neue"/>
              <a:buNone/>
              <a:defRPr sz="2400"/>
            </a:lvl1pPr>
            <a:lvl2pPr indent="-228600" lvl="1" marL="914400" rtl="0" algn="ctr">
              <a:lnSpc>
                <a:spcPct val="100000"/>
              </a:lnSpc>
              <a:spcBef>
                <a:spcPts val="0"/>
              </a:spcBef>
              <a:spcAft>
                <a:spcPts val="0"/>
              </a:spcAft>
              <a:buClr>
                <a:srgbClr val="000000"/>
              </a:buClr>
              <a:buSzPts val="2400"/>
              <a:buFont typeface="Helvetica Neue"/>
              <a:buNone/>
              <a:defRPr sz="2400"/>
            </a:lvl2pPr>
            <a:lvl3pPr indent="-228600" lvl="2" marL="1371600" rtl="0" algn="ctr">
              <a:lnSpc>
                <a:spcPct val="100000"/>
              </a:lnSpc>
              <a:spcBef>
                <a:spcPts val="0"/>
              </a:spcBef>
              <a:spcAft>
                <a:spcPts val="0"/>
              </a:spcAft>
              <a:buClr>
                <a:srgbClr val="000000"/>
              </a:buClr>
              <a:buSzPts val="2400"/>
              <a:buFont typeface="Helvetica Neue"/>
              <a:buNone/>
              <a:defRPr sz="2400"/>
            </a:lvl3pPr>
            <a:lvl4pPr indent="-228600" lvl="3" marL="1828800" rtl="0" algn="ctr">
              <a:lnSpc>
                <a:spcPct val="100000"/>
              </a:lnSpc>
              <a:spcBef>
                <a:spcPts val="0"/>
              </a:spcBef>
              <a:spcAft>
                <a:spcPts val="0"/>
              </a:spcAft>
              <a:buClr>
                <a:srgbClr val="000000"/>
              </a:buClr>
              <a:buSzPts val="2400"/>
              <a:buFont typeface="Helvetica Neue"/>
              <a:buNone/>
              <a:defRPr sz="2400"/>
            </a:lvl4pPr>
            <a:lvl5pPr indent="-228600" lvl="4" marL="2286000" rtl="0" algn="ctr">
              <a:lnSpc>
                <a:spcPct val="100000"/>
              </a:lnSpc>
              <a:spcBef>
                <a:spcPts val="0"/>
              </a:spcBef>
              <a:spcAft>
                <a:spcPts val="0"/>
              </a:spcAft>
              <a:buClr>
                <a:srgbClr val="000000"/>
              </a:buClr>
              <a:buSzPts val="2400"/>
              <a:buFont typeface="Helvetica Neue"/>
              <a:buNone/>
              <a:defRPr sz="2400"/>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59" name="Google Shape;59;p14"/>
          <p:cNvSpPr txBox="1"/>
          <p:nvPr>
            <p:ph idx="12" type="sldNum"/>
          </p:nvPr>
        </p:nvSpPr>
        <p:spPr>
          <a:xfrm>
            <a:off x="4449997" y="4902398"/>
            <a:ext cx="239100" cy="220200"/>
          </a:xfrm>
          <a:prstGeom prst="rect">
            <a:avLst/>
          </a:prstGeom>
          <a:noFill/>
          <a:ln>
            <a:noFill/>
          </a:ln>
        </p:spPr>
        <p:txBody>
          <a:bodyPr anchorCtr="0" anchor="t" bIns="32750" lIns="32750" spcFirstLastPara="1" rIns="32750" wrap="square" tIns="32750">
            <a:spAutoFit/>
          </a:bodyPr>
          <a:lstStyle>
            <a:lvl1pPr indent="0" lvl="0"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it"/>
              <a:t>‹#›</a:t>
            </a:fld>
            <a:endParaRPr>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1">
  <p:cSld name="TITLE_2">
    <p:spTree>
      <p:nvGrpSpPr>
        <p:cNvPr id="60" name="Shape 60"/>
        <p:cNvGrpSpPr/>
        <p:nvPr/>
      </p:nvGrpSpPr>
      <p:grpSpPr>
        <a:xfrm>
          <a:off x="0" y="0"/>
          <a:ext cx="0" cy="0"/>
          <a:chOff x="0" y="0"/>
          <a:chExt cx="0" cy="0"/>
        </a:xfrm>
      </p:grpSpPr>
      <p:sp>
        <p:nvSpPr>
          <p:cNvPr id="61" name="Google Shape;61;p15"/>
          <p:cNvSpPr txBox="1"/>
          <p:nvPr>
            <p:ph type="title"/>
          </p:nvPr>
        </p:nvSpPr>
        <p:spPr>
          <a:xfrm>
            <a:off x="892969" y="863947"/>
            <a:ext cx="7358100" cy="1741200"/>
          </a:xfrm>
          <a:prstGeom prst="rect">
            <a:avLst/>
          </a:prstGeom>
          <a:noFill/>
          <a:ln>
            <a:noFill/>
          </a:ln>
        </p:spPr>
        <p:txBody>
          <a:bodyPr anchorCtr="0" anchor="b" bIns="32750" lIns="32750" spcFirstLastPara="1" rIns="32750" wrap="square" tIns="32750">
            <a:normAutofit/>
          </a:bodyPr>
          <a:lstStyle>
            <a:lvl1pPr lvl="0" rtl="0" algn="ctr">
              <a:lnSpc>
                <a:spcPct val="100000"/>
              </a:lnSpc>
              <a:spcBef>
                <a:spcPts val="0"/>
              </a:spcBef>
              <a:spcAft>
                <a:spcPts val="0"/>
              </a:spcAft>
              <a:buClr>
                <a:srgbClr val="000000"/>
              </a:buClr>
              <a:buSzPts val="1200"/>
              <a:buNone/>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62" name="Google Shape;62;p15"/>
          <p:cNvSpPr txBox="1"/>
          <p:nvPr>
            <p:ph idx="1" type="body"/>
          </p:nvPr>
        </p:nvSpPr>
        <p:spPr>
          <a:xfrm>
            <a:off x="892969" y="2658814"/>
            <a:ext cx="7358100" cy="596100"/>
          </a:xfrm>
          <a:prstGeom prst="rect">
            <a:avLst/>
          </a:prstGeom>
          <a:noFill/>
          <a:ln>
            <a:noFill/>
          </a:ln>
        </p:spPr>
        <p:txBody>
          <a:bodyPr anchorCtr="0" anchor="t" bIns="32750" lIns="32750" spcFirstLastPara="1" rIns="32750" wrap="square" tIns="32750">
            <a:normAutofit/>
          </a:bodyPr>
          <a:lstStyle>
            <a:lvl1pPr indent="-228600" lvl="0" marL="457200" rtl="0" algn="ctr">
              <a:lnSpc>
                <a:spcPct val="100000"/>
              </a:lnSpc>
              <a:spcBef>
                <a:spcPts val="0"/>
              </a:spcBef>
              <a:spcAft>
                <a:spcPts val="0"/>
              </a:spcAft>
              <a:buClr>
                <a:srgbClr val="000000"/>
              </a:buClr>
              <a:buSzPts val="2400"/>
              <a:buFont typeface="Helvetica Neue"/>
              <a:buNone/>
              <a:defRPr sz="2400"/>
            </a:lvl1pPr>
            <a:lvl2pPr indent="-228600" lvl="1" marL="914400" rtl="0" algn="ctr">
              <a:lnSpc>
                <a:spcPct val="100000"/>
              </a:lnSpc>
              <a:spcBef>
                <a:spcPts val="0"/>
              </a:spcBef>
              <a:spcAft>
                <a:spcPts val="0"/>
              </a:spcAft>
              <a:buClr>
                <a:srgbClr val="000000"/>
              </a:buClr>
              <a:buSzPts val="2400"/>
              <a:buFont typeface="Helvetica Neue"/>
              <a:buNone/>
              <a:defRPr sz="2400"/>
            </a:lvl2pPr>
            <a:lvl3pPr indent="-228600" lvl="2" marL="1371600" rtl="0" algn="ctr">
              <a:lnSpc>
                <a:spcPct val="100000"/>
              </a:lnSpc>
              <a:spcBef>
                <a:spcPts val="0"/>
              </a:spcBef>
              <a:spcAft>
                <a:spcPts val="0"/>
              </a:spcAft>
              <a:buClr>
                <a:srgbClr val="000000"/>
              </a:buClr>
              <a:buSzPts val="2400"/>
              <a:buFont typeface="Helvetica Neue"/>
              <a:buNone/>
              <a:defRPr sz="2400"/>
            </a:lvl3pPr>
            <a:lvl4pPr indent="-228600" lvl="3" marL="1828800" rtl="0" algn="ctr">
              <a:lnSpc>
                <a:spcPct val="100000"/>
              </a:lnSpc>
              <a:spcBef>
                <a:spcPts val="0"/>
              </a:spcBef>
              <a:spcAft>
                <a:spcPts val="0"/>
              </a:spcAft>
              <a:buClr>
                <a:srgbClr val="000000"/>
              </a:buClr>
              <a:buSzPts val="2400"/>
              <a:buFont typeface="Helvetica Neue"/>
              <a:buNone/>
              <a:defRPr sz="2400"/>
            </a:lvl4pPr>
            <a:lvl5pPr indent="-228600" lvl="4" marL="2286000" rtl="0" algn="ctr">
              <a:lnSpc>
                <a:spcPct val="100000"/>
              </a:lnSpc>
              <a:spcBef>
                <a:spcPts val="0"/>
              </a:spcBef>
              <a:spcAft>
                <a:spcPts val="0"/>
              </a:spcAft>
              <a:buClr>
                <a:srgbClr val="000000"/>
              </a:buClr>
              <a:buSzPts val="2400"/>
              <a:buFont typeface="Helvetica Neue"/>
              <a:buNone/>
              <a:defRPr sz="2400"/>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63" name="Google Shape;63;p15"/>
          <p:cNvSpPr txBox="1"/>
          <p:nvPr>
            <p:ph idx="12" type="sldNum"/>
          </p:nvPr>
        </p:nvSpPr>
        <p:spPr>
          <a:xfrm>
            <a:off x="4449997" y="4902398"/>
            <a:ext cx="239100" cy="220200"/>
          </a:xfrm>
          <a:prstGeom prst="rect">
            <a:avLst/>
          </a:prstGeom>
          <a:noFill/>
          <a:ln>
            <a:noFill/>
          </a:ln>
        </p:spPr>
        <p:txBody>
          <a:bodyPr anchorCtr="0" anchor="t" bIns="32750" lIns="32750" spcFirstLastPara="1" rIns="32750" wrap="square" tIns="32750">
            <a:spAutoFit/>
          </a:bodyPr>
          <a:lstStyle>
            <a:lvl1pPr indent="0" lvl="0"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it"/>
              <a:t>‹#›</a:t>
            </a:fld>
            <a:endParaRPr>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2">
  <p:cSld name="TITLE_3">
    <p:spTree>
      <p:nvGrpSpPr>
        <p:cNvPr id="64" name="Shape 64"/>
        <p:cNvGrpSpPr/>
        <p:nvPr/>
      </p:nvGrpSpPr>
      <p:grpSpPr>
        <a:xfrm>
          <a:off x="0" y="0"/>
          <a:ext cx="0" cy="0"/>
          <a:chOff x="0" y="0"/>
          <a:chExt cx="0" cy="0"/>
        </a:xfrm>
      </p:grpSpPr>
      <p:sp>
        <p:nvSpPr>
          <p:cNvPr id="65" name="Google Shape;65;p16"/>
          <p:cNvSpPr txBox="1"/>
          <p:nvPr>
            <p:ph type="title"/>
          </p:nvPr>
        </p:nvSpPr>
        <p:spPr>
          <a:xfrm>
            <a:off x="892969" y="863947"/>
            <a:ext cx="7358100" cy="1741200"/>
          </a:xfrm>
          <a:prstGeom prst="rect">
            <a:avLst/>
          </a:prstGeom>
          <a:noFill/>
          <a:ln>
            <a:noFill/>
          </a:ln>
        </p:spPr>
        <p:txBody>
          <a:bodyPr anchorCtr="0" anchor="b" bIns="32750" lIns="32750" spcFirstLastPara="1" rIns="32750" wrap="square" tIns="32750">
            <a:normAutofit/>
          </a:bodyPr>
          <a:lstStyle>
            <a:lvl1pPr lvl="0" rtl="0" algn="ctr">
              <a:lnSpc>
                <a:spcPct val="100000"/>
              </a:lnSpc>
              <a:spcBef>
                <a:spcPts val="0"/>
              </a:spcBef>
              <a:spcAft>
                <a:spcPts val="0"/>
              </a:spcAft>
              <a:buClr>
                <a:srgbClr val="000000"/>
              </a:buClr>
              <a:buSzPts val="1200"/>
              <a:buNone/>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66" name="Google Shape;66;p16"/>
          <p:cNvSpPr txBox="1"/>
          <p:nvPr>
            <p:ph idx="1" type="body"/>
          </p:nvPr>
        </p:nvSpPr>
        <p:spPr>
          <a:xfrm>
            <a:off x="892969" y="2658814"/>
            <a:ext cx="7358100" cy="596100"/>
          </a:xfrm>
          <a:prstGeom prst="rect">
            <a:avLst/>
          </a:prstGeom>
          <a:noFill/>
          <a:ln>
            <a:noFill/>
          </a:ln>
        </p:spPr>
        <p:txBody>
          <a:bodyPr anchorCtr="0" anchor="t" bIns="32750" lIns="32750" spcFirstLastPara="1" rIns="32750" wrap="square" tIns="32750">
            <a:normAutofit/>
          </a:bodyPr>
          <a:lstStyle>
            <a:lvl1pPr indent="-228600" lvl="0" marL="457200" rtl="0" algn="ctr">
              <a:lnSpc>
                <a:spcPct val="100000"/>
              </a:lnSpc>
              <a:spcBef>
                <a:spcPts val="0"/>
              </a:spcBef>
              <a:spcAft>
                <a:spcPts val="0"/>
              </a:spcAft>
              <a:buClr>
                <a:srgbClr val="000000"/>
              </a:buClr>
              <a:buSzPts val="2400"/>
              <a:buFont typeface="Helvetica Neue"/>
              <a:buNone/>
              <a:defRPr sz="2400"/>
            </a:lvl1pPr>
            <a:lvl2pPr indent="-228600" lvl="1" marL="914400" rtl="0" algn="ctr">
              <a:lnSpc>
                <a:spcPct val="100000"/>
              </a:lnSpc>
              <a:spcBef>
                <a:spcPts val="0"/>
              </a:spcBef>
              <a:spcAft>
                <a:spcPts val="0"/>
              </a:spcAft>
              <a:buClr>
                <a:srgbClr val="000000"/>
              </a:buClr>
              <a:buSzPts val="2400"/>
              <a:buFont typeface="Helvetica Neue"/>
              <a:buNone/>
              <a:defRPr sz="2400"/>
            </a:lvl2pPr>
            <a:lvl3pPr indent="-228600" lvl="2" marL="1371600" rtl="0" algn="ctr">
              <a:lnSpc>
                <a:spcPct val="100000"/>
              </a:lnSpc>
              <a:spcBef>
                <a:spcPts val="0"/>
              </a:spcBef>
              <a:spcAft>
                <a:spcPts val="0"/>
              </a:spcAft>
              <a:buClr>
                <a:srgbClr val="000000"/>
              </a:buClr>
              <a:buSzPts val="2400"/>
              <a:buFont typeface="Helvetica Neue"/>
              <a:buNone/>
              <a:defRPr sz="2400"/>
            </a:lvl3pPr>
            <a:lvl4pPr indent="-228600" lvl="3" marL="1828800" rtl="0" algn="ctr">
              <a:lnSpc>
                <a:spcPct val="100000"/>
              </a:lnSpc>
              <a:spcBef>
                <a:spcPts val="0"/>
              </a:spcBef>
              <a:spcAft>
                <a:spcPts val="0"/>
              </a:spcAft>
              <a:buClr>
                <a:srgbClr val="000000"/>
              </a:buClr>
              <a:buSzPts val="2400"/>
              <a:buFont typeface="Helvetica Neue"/>
              <a:buNone/>
              <a:defRPr sz="2400"/>
            </a:lvl4pPr>
            <a:lvl5pPr indent="-228600" lvl="4" marL="2286000" rtl="0" algn="ctr">
              <a:lnSpc>
                <a:spcPct val="100000"/>
              </a:lnSpc>
              <a:spcBef>
                <a:spcPts val="0"/>
              </a:spcBef>
              <a:spcAft>
                <a:spcPts val="0"/>
              </a:spcAft>
              <a:buClr>
                <a:srgbClr val="000000"/>
              </a:buClr>
              <a:buSzPts val="2400"/>
              <a:buFont typeface="Helvetica Neue"/>
              <a:buNone/>
              <a:defRPr sz="2400"/>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67" name="Google Shape;67;p16"/>
          <p:cNvSpPr txBox="1"/>
          <p:nvPr>
            <p:ph idx="12" type="sldNum"/>
          </p:nvPr>
        </p:nvSpPr>
        <p:spPr>
          <a:xfrm>
            <a:off x="4449997" y="4902398"/>
            <a:ext cx="239100" cy="220200"/>
          </a:xfrm>
          <a:prstGeom prst="rect">
            <a:avLst/>
          </a:prstGeom>
          <a:noFill/>
          <a:ln>
            <a:noFill/>
          </a:ln>
        </p:spPr>
        <p:txBody>
          <a:bodyPr anchorCtr="0" anchor="t" bIns="32750" lIns="32750" spcFirstLastPara="1" rIns="32750" wrap="square" tIns="32750">
            <a:spAutoFit/>
          </a:bodyPr>
          <a:lstStyle>
            <a:lvl1pPr indent="0" lvl="0"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it"/>
              <a:t>‹#›</a:t>
            </a:fld>
            <a:endParaRPr>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3">
  <p:cSld name="TITLE_4">
    <p:spTree>
      <p:nvGrpSpPr>
        <p:cNvPr id="68" name="Shape 68"/>
        <p:cNvGrpSpPr/>
        <p:nvPr/>
      </p:nvGrpSpPr>
      <p:grpSpPr>
        <a:xfrm>
          <a:off x="0" y="0"/>
          <a:ext cx="0" cy="0"/>
          <a:chOff x="0" y="0"/>
          <a:chExt cx="0" cy="0"/>
        </a:xfrm>
      </p:grpSpPr>
      <p:sp>
        <p:nvSpPr>
          <p:cNvPr id="69" name="Google Shape;69;p17"/>
          <p:cNvSpPr txBox="1"/>
          <p:nvPr>
            <p:ph type="title"/>
          </p:nvPr>
        </p:nvSpPr>
        <p:spPr>
          <a:xfrm>
            <a:off x="892969" y="863947"/>
            <a:ext cx="7358100" cy="1741200"/>
          </a:xfrm>
          <a:prstGeom prst="rect">
            <a:avLst/>
          </a:prstGeom>
          <a:noFill/>
          <a:ln>
            <a:noFill/>
          </a:ln>
        </p:spPr>
        <p:txBody>
          <a:bodyPr anchorCtr="0" anchor="b" bIns="32750" lIns="32750" spcFirstLastPara="1" rIns="32750" wrap="square" tIns="32750">
            <a:normAutofit/>
          </a:bodyPr>
          <a:lstStyle>
            <a:lvl1pPr lvl="0" rtl="0" algn="ctr">
              <a:lnSpc>
                <a:spcPct val="100000"/>
              </a:lnSpc>
              <a:spcBef>
                <a:spcPts val="0"/>
              </a:spcBef>
              <a:spcAft>
                <a:spcPts val="0"/>
              </a:spcAft>
              <a:buClr>
                <a:srgbClr val="000000"/>
              </a:buClr>
              <a:buSzPts val="1200"/>
              <a:buNone/>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70" name="Google Shape;70;p17"/>
          <p:cNvSpPr txBox="1"/>
          <p:nvPr>
            <p:ph idx="1" type="body"/>
          </p:nvPr>
        </p:nvSpPr>
        <p:spPr>
          <a:xfrm>
            <a:off x="892969" y="2658814"/>
            <a:ext cx="7358100" cy="596100"/>
          </a:xfrm>
          <a:prstGeom prst="rect">
            <a:avLst/>
          </a:prstGeom>
          <a:noFill/>
          <a:ln>
            <a:noFill/>
          </a:ln>
        </p:spPr>
        <p:txBody>
          <a:bodyPr anchorCtr="0" anchor="t" bIns="32750" lIns="32750" spcFirstLastPara="1" rIns="32750" wrap="square" tIns="32750">
            <a:normAutofit/>
          </a:bodyPr>
          <a:lstStyle>
            <a:lvl1pPr indent="-228600" lvl="0" marL="457200" rtl="0" algn="ctr">
              <a:lnSpc>
                <a:spcPct val="100000"/>
              </a:lnSpc>
              <a:spcBef>
                <a:spcPts val="0"/>
              </a:spcBef>
              <a:spcAft>
                <a:spcPts val="0"/>
              </a:spcAft>
              <a:buClr>
                <a:srgbClr val="000000"/>
              </a:buClr>
              <a:buSzPts val="2400"/>
              <a:buFont typeface="Helvetica Neue"/>
              <a:buNone/>
              <a:defRPr sz="2400"/>
            </a:lvl1pPr>
            <a:lvl2pPr indent="-228600" lvl="1" marL="914400" rtl="0" algn="ctr">
              <a:lnSpc>
                <a:spcPct val="100000"/>
              </a:lnSpc>
              <a:spcBef>
                <a:spcPts val="0"/>
              </a:spcBef>
              <a:spcAft>
                <a:spcPts val="0"/>
              </a:spcAft>
              <a:buClr>
                <a:srgbClr val="000000"/>
              </a:buClr>
              <a:buSzPts val="2400"/>
              <a:buFont typeface="Helvetica Neue"/>
              <a:buNone/>
              <a:defRPr sz="2400"/>
            </a:lvl2pPr>
            <a:lvl3pPr indent="-228600" lvl="2" marL="1371600" rtl="0" algn="ctr">
              <a:lnSpc>
                <a:spcPct val="100000"/>
              </a:lnSpc>
              <a:spcBef>
                <a:spcPts val="0"/>
              </a:spcBef>
              <a:spcAft>
                <a:spcPts val="0"/>
              </a:spcAft>
              <a:buClr>
                <a:srgbClr val="000000"/>
              </a:buClr>
              <a:buSzPts val="2400"/>
              <a:buFont typeface="Helvetica Neue"/>
              <a:buNone/>
              <a:defRPr sz="2400"/>
            </a:lvl3pPr>
            <a:lvl4pPr indent="-228600" lvl="3" marL="1828800" rtl="0" algn="ctr">
              <a:lnSpc>
                <a:spcPct val="100000"/>
              </a:lnSpc>
              <a:spcBef>
                <a:spcPts val="0"/>
              </a:spcBef>
              <a:spcAft>
                <a:spcPts val="0"/>
              </a:spcAft>
              <a:buClr>
                <a:srgbClr val="000000"/>
              </a:buClr>
              <a:buSzPts val="2400"/>
              <a:buFont typeface="Helvetica Neue"/>
              <a:buNone/>
              <a:defRPr sz="2400"/>
            </a:lvl4pPr>
            <a:lvl5pPr indent="-228600" lvl="4" marL="2286000" rtl="0" algn="ctr">
              <a:lnSpc>
                <a:spcPct val="100000"/>
              </a:lnSpc>
              <a:spcBef>
                <a:spcPts val="0"/>
              </a:spcBef>
              <a:spcAft>
                <a:spcPts val="0"/>
              </a:spcAft>
              <a:buClr>
                <a:srgbClr val="000000"/>
              </a:buClr>
              <a:buSzPts val="2400"/>
              <a:buFont typeface="Helvetica Neue"/>
              <a:buNone/>
              <a:defRPr sz="2400"/>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71" name="Google Shape;71;p17"/>
          <p:cNvSpPr txBox="1"/>
          <p:nvPr>
            <p:ph idx="12" type="sldNum"/>
          </p:nvPr>
        </p:nvSpPr>
        <p:spPr>
          <a:xfrm>
            <a:off x="4449997" y="4902398"/>
            <a:ext cx="239100" cy="220200"/>
          </a:xfrm>
          <a:prstGeom prst="rect">
            <a:avLst/>
          </a:prstGeom>
          <a:noFill/>
          <a:ln>
            <a:noFill/>
          </a:ln>
        </p:spPr>
        <p:txBody>
          <a:bodyPr anchorCtr="0" anchor="t" bIns="32750" lIns="32750" spcFirstLastPara="1" rIns="32750" wrap="square" tIns="32750">
            <a:spAutoFit/>
          </a:bodyPr>
          <a:lstStyle>
            <a:lvl1pPr indent="0" lvl="0"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it"/>
              <a:t>‹#›</a:t>
            </a:fld>
            <a:endParaRPr>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hyperlink" Target="https://colab.research.google.com/github/simone-mastrogiovanni/GW_teaching_material/blob/master/DA_basics/Estimate_the_gaussian_mean.ipynb"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hyperlink" Target="https://arxiv.org/abs/1809.02063" TargetMode="External"/><Relationship Id="rId5" Type="http://schemas.openxmlformats.org/officeDocument/2006/relationships/hyperlink" Target="https://arxiv.org/abs/2007.05579" TargetMode="External"/><Relationship Id="rId6"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hyperlink" Target="https://github.com/simone-mastrogiovanni/GW_teaching_material/blob/main/population_inference/gaussian_example.ipyn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gw-odw.thinkific.com/courses/gw-open-data-workshop-6" TargetMode="External"/><Relationship Id="rId4" Type="http://schemas.openxmlformats.org/officeDocument/2006/relationships/hyperlink" Target="https://github.com/gw-odw/odw-2023" TargetMode="External"/><Relationship Id="rId5" Type="http://schemas.openxmlformats.org/officeDocument/2006/relationships/hyperlink" Target="https://arxiv.org/pdf/1608.06889.pdf" TargetMode="External"/><Relationship Id="rId6" Type="http://schemas.openxmlformats.org/officeDocument/2006/relationships/hyperlink" Target="https://cplberry.com/2020/02/09/gw-data-guide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55.gif"/><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59.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51.png"/><Relationship Id="rId4" Type="http://schemas.openxmlformats.org/officeDocument/2006/relationships/image" Target="../media/image67.png"/><Relationship Id="rId5" Type="http://schemas.openxmlformats.org/officeDocument/2006/relationships/image" Target="../media/image57.png"/><Relationship Id="rId6"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77.png"/><Relationship Id="rId7"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37.png"/><Relationship Id="rId4" Type="http://schemas.openxmlformats.org/officeDocument/2006/relationships/hyperlink" Target="https://colab.research.google.com/github/simone-mastrogiovanni/GW_teaching_material/blob/master/GW_spectral_analysis/GW_in_frequency_domain.ipynb"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79.png"/><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79.png"/><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70.png"/><Relationship Id="rId4" Type="http://schemas.openxmlformats.org/officeDocument/2006/relationships/image" Target="../media/image87.png"/><Relationship Id="rId5"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83.png"/><Relationship Id="rId4" Type="http://schemas.openxmlformats.org/officeDocument/2006/relationships/image" Target="../media/image88.png"/><Relationship Id="rId5" Type="http://schemas.openxmlformats.org/officeDocument/2006/relationships/image" Target="../media/image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78.png"/><Relationship Id="rId4" Type="http://schemas.openxmlformats.org/officeDocument/2006/relationships/image" Target="../media/image74.png"/><Relationship Id="rId5"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97.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9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9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1.xml"/><Relationship Id="rId3" Type="http://schemas.openxmlformats.org/officeDocument/2006/relationships/image" Target="../media/image94.png"/><Relationship Id="rId4" Type="http://schemas.openxmlformats.org/officeDocument/2006/relationships/image" Target="../media/image92.png"/><Relationship Id="rId5" Type="http://schemas.openxmlformats.org/officeDocument/2006/relationships/image" Target="../media/image70.png"/><Relationship Id="rId6"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2.xml"/><Relationship Id="rId3" Type="http://schemas.openxmlformats.org/officeDocument/2006/relationships/image" Target="../media/image78.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 Id="rId3" Type="http://schemas.openxmlformats.org/officeDocument/2006/relationships/image" Target="../media/image100.pn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5.xml"/><Relationship Id="rId3" Type="http://schemas.openxmlformats.org/officeDocument/2006/relationships/image" Target="../media/image37.png"/><Relationship Id="rId4" Type="http://schemas.openxmlformats.org/officeDocument/2006/relationships/hyperlink" Target="https://github.com/gw-odw/odw-2023/blob/main/Tutorials/Day_2/Tuto_2.2_Matched_Filtering_In_action.ipynb"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8"/>
          <p:cNvPicPr preferRelativeResize="0"/>
          <p:nvPr/>
        </p:nvPicPr>
        <p:blipFill>
          <a:blip r:embed="rId3">
            <a:alphaModFix amt="30000"/>
          </a:blip>
          <a:stretch>
            <a:fillRect/>
          </a:stretch>
        </p:blipFill>
        <p:spPr>
          <a:xfrm>
            <a:off x="-7575" y="14325"/>
            <a:ext cx="9144000" cy="5143500"/>
          </a:xfrm>
          <a:prstGeom prst="rect">
            <a:avLst/>
          </a:prstGeom>
          <a:noFill/>
          <a:ln>
            <a:noFill/>
          </a:ln>
        </p:spPr>
      </p:pic>
      <p:cxnSp>
        <p:nvCxnSpPr>
          <p:cNvPr id="77" name="Google Shape;77;p1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8" name="Google Shape;78;p1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9" name="Google Shape;79;p1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0" name="Google Shape;80;p1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81" name="Google Shape;81;p18"/>
          <p:cNvSpPr txBox="1"/>
          <p:nvPr/>
        </p:nvSpPr>
        <p:spPr>
          <a:xfrm>
            <a:off x="727050" y="597700"/>
            <a:ext cx="74148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2700">
                <a:solidFill>
                  <a:schemeClr val="accent1"/>
                </a:solidFill>
                <a:latin typeface="Calibri"/>
                <a:ea typeface="Calibri"/>
                <a:cs typeface="Calibri"/>
                <a:sym typeface="Calibri"/>
              </a:rPr>
              <a:t>Data analysis techniques for gravitational waves</a:t>
            </a:r>
            <a:endParaRPr sz="2700">
              <a:solidFill>
                <a:schemeClr val="accent1"/>
              </a:solidFill>
              <a:latin typeface="Calibri"/>
              <a:ea typeface="Calibri"/>
              <a:cs typeface="Calibri"/>
              <a:sym typeface="Calibri"/>
            </a:endParaRPr>
          </a:p>
          <a:p>
            <a:pPr indent="0" lvl="0" marL="0" rtl="0" algn="ctr">
              <a:spcBef>
                <a:spcPts val="0"/>
              </a:spcBef>
              <a:spcAft>
                <a:spcPts val="0"/>
              </a:spcAft>
              <a:buNone/>
            </a:pPr>
            <a:r>
              <a:t/>
            </a:r>
            <a:endParaRPr sz="2700">
              <a:latin typeface="Calibri"/>
              <a:ea typeface="Calibri"/>
              <a:cs typeface="Calibri"/>
              <a:sym typeface="Calibri"/>
            </a:endParaRPr>
          </a:p>
          <a:p>
            <a:pPr indent="0" lvl="0" marL="0" rtl="0" algn="ctr">
              <a:spcBef>
                <a:spcPts val="0"/>
              </a:spcBef>
              <a:spcAft>
                <a:spcPts val="0"/>
              </a:spcAft>
              <a:buNone/>
            </a:pPr>
            <a:r>
              <a:rPr lang="it" sz="2700">
                <a:solidFill>
                  <a:srgbClr val="B45F06"/>
                </a:solidFill>
                <a:latin typeface="Calibri"/>
                <a:ea typeface="Calibri"/>
                <a:cs typeface="Calibri"/>
                <a:sym typeface="Calibri"/>
              </a:rPr>
              <a:t>3rd</a:t>
            </a:r>
            <a:r>
              <a:rPr lang="it" sz="2700">
                <a:solidFill>
                  <a:srgbClr val="B45F06"/>
                </a:solidFill>
                <a:latin typeface="Calibri"/>
                <a:ea typeface="Calibri"/>
                <a:cs typeface="Calibri"/>
                <a:sym typeface="Calibri"/>
              </a:rPr>
              <a:t> Manitou School </a:t>
            </a:r>
            <a:endParaRPr sz="2700">
              <a:solidFill>
                <a:srgbClr val="B45F06"/>
              </a:solidFill>
              <a:latin typeface="Calibri"/>
              <a:ea typeface="Calibri"/>
              <a:cs typeface="Calibri"/>
              <a:sym typeface="Calibri"/>
            </a:endParaRPr>
          </a:p>
          <a:p>
            <a:pPr indent="0" lvl="0" marL="0" rtl="0" algn="ctr">
              <a:spcBef>
                <a:spcPts val="0"/>
              </a:spcBef>
              <a:spcAft>
                <a:spcPts val="0"/>
              </a:spcAft>
              <a:buNone/>
            </a:pPr>
            <a:r>
              <a:rPr lang="it" sz="2700">
                <a:solidFill>
                  <a:srgbClr val="5B0F00"/>
                </a:solidFill>
                <a:latin typeface="Calibri"/>
                <a:ea typeface="Calibri"/>
                <a:cs typeface="Calibri"/>
                <a:sym typeface="Calibri"/>
              </a:rPr>
              <a:t>Dr. S. Mastrogiovanni</a:t>
            </a:r>
            <a:endParaRPr sz="2700">
              <a:solidFill>
                <a:srgbClr val="5B0F00"/>
              </a:solidFill>
              <a:latin typeface="Calibri"/>
              <a:ea typeface="Calibri"/>
              <a:cs typeface="Calibri"/>
              <a:sym typeface="Calibri"/>
            </a:endParaRPr>
          </a:p>
          <a:p>
            <a:pPr indent="0" lvl="0" marL="0" rtl="0" algn="ctr">
              <a:spcBef>
                <a:spcPts val="0"/>
              </a:spcBef>
              <a:spcAft>
                <a:spcPts val="0"/>
              </a:spcAft>
              <a:buNone/>
            </a:pPr>
            <a:r>
              <a:rPr lang="it" sz="2000" u="sng">
                <a:solidFill>
                  <a:schemeClr val="accent1"/>
                </a:solidFill>
                <a:latin typeface="Calibri"/>
                <a:ea typeface="Calibri"/>
                <a:cs typeface="Calibri"/>
                <a:sym typeface="Calibri"/>
              </a:rPr>
              <a:t>(mastrosi@roma1.infn.it)</a:t>
            </a:r>
            <a:endParaRPr sz="2000" u="sng">
              <a:solidFill>
                <a:schemeClr val="accent1"/>
              </a:solidFill>
              <a:latin typeface="Calibri"/>
              <a:ea typeface="Calibri"/>
              <a:cs typeface="Calibri"/>
              <a:sym typeface="Calibri"/>
            </a:endParaRPr>
          </a:p>
        </p:txBody>
      </p:sp>
      <p:pic>
        <p:nvPicPr>
          <p:cNvPr id="82" name="Google Shape;82;p18"/>
          <p:cNvPicPr preferRelativeResize="0"/>
          <p:nvPr/>
        </p:nvPicPr>
        <p:blipFill>
          <a:blip r:embed="rId4">
            <a:alphaModFix/>
          </a:blip>
          <a:stretch>
            <a:fillRect/>
          </a:stretch>
        </p:blipFill>
        <p:spPr>
          <a:xfrm>
            <a:off x="226042" y="3232801"/>
            <a:ext cx="1312026" cy="1301101"/>
          </a:xfrm>
          <a:prstGeom prst="rect">
            <a:avLst/>
          </a:prstGeom>
          <a:noFill/>
          <a:ln>
            <a:noFill/>
          </a:ln>
        </p:spPr>
      </p:pic>
      <p:pic>
        <p:nvPicPr>
          <p:cNvPr id="83" name="Google Shape;83;p18"/>
          <p:cNvPicPr preferRelativeResize="0"/>
          <p:nvPr/>
        </p:nvPicPr>
        <p:blipFill>
          <a:blip r:embed="rId5">
            <a:alphaModFix/>
          </a:blip>
          <a:stretch>
            <a:fillRect/>
          </a:stretch>
        </p:blipFill>
        <p:spPr>
          <a:xfrm>
            <a:off x="6474026" y="3515326"/>
            <a:ext cx="2441375" cy="731925"/>
          </a:xfrm>
          <a:prstGeom prst="rect">
            <a:avLst/>
          </a:prstGeom>
          <a:noFill/>
          <a:ln>
            <a:noFill/>
          </a:ln>
        </p:spPr>
      </p:pic>
      <p:sp>
        <p:nvSpPr>
          <p:cNvPr id="84" name="Google Shape;8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85" name="Google Shape;85;p1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a:t>
            </a:r>
            <a:r>
              <a:rPr lang="it" sz="1200">
                <a:solidFill>
                  <a:srgbClr val="666666"/>
                </a:solidFill>
                <a:latin typeface="Calibri"/>
                <a:ea typeface="Calibri"/>
                <a:cs typeface="Calibri"/>
                <a:sym typeface="Calibri"/>
              </a:rPr>
              <a:t>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7"/>
          <p:cNvPicPr preferRelativeResize="0"/>
          <p:nvPr/>
        </p:nvPicPr>
        <p:blipFill rotWithShape="1">
          <a:blip r:embed="rId3">
            <a:alphaModFix/>
          </a:blip>
          <a:srcRect b="0" l="0" r="0" t="0"/>
          <a:stretch/>
        </p:blipFill>
        <p:spPr>
          <a:xfrm>
            <a:off x="78214" y="717481"/>
            <a:ext cx="4635911" cy="2404943"/>
          </a:xfrm>
          <a:prstGeom prst="rect">
            <a:avLst/>
          </a:prstGeom>
          <a:noFill/>
          <a:ln>
            <a:noFill/>
          </a:ln>
        </p:spPr>
      </p:pic>
      <p:pic>
        <p:nvPicPr>
          <p:cNvPr id="200" name="Google Shape;200;p27"/>
          <p:cNvPicPr preferRelativeResize="0"/>
          <p:nvPr/>
        </p:nvPicPr>
        <p:blipFill rotWithShape="1">
          <a:blip r:embed="rId4">
            <a:alphaModFix/>
          </a:blip>
          <a:srcRect b="0" l="0" r="0" t="0"/>
          <a:stretch/>
        </p:blipFill>
        <p:spPr>
          <a:xfrm>
            <a:off x="1934800" y="630622"/>
            <a:ext cx="3619543" cy="744300"/>
          </a:xfrm>
          <a:prstGeom prst="rect">
            <a:avLst/>
          </a:prstGeom>
          <a:noFill/>
          <a:ln>
            <a:noFill/>
          </a:ln>
        </p:spPr>
      </p:pic>
      <p:sp>
        <p:nvSpPr>
          <p:cNvPr id="201" name="Google Shape;201;p27"/>
          <p:cNvSpPr txBox="1"/>
          <p:nvPr/>
        </p:nvSpPr>
        <p:spPr>
          <a:xfrm>
            <a:off x="360384" y="3161622"/>
            <a:ext cx="8630400" cy="5586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We reject the Hypothesis 0 using a (1-p)% Confidence Level. If your detection statistic exceed the threshold of the noise-only distribution! Well you have a detection.</a:t>
            </a:r>
            <a:endParaRPr sz="1600">
              <a:latin typeface="Calibri"/>
              <a:ea typeface="Calibri"/>
              <a:cs typeface="Calibri"/>
              <a:sym typeface="Calibri"/>
            </a:endParaRPr>
          </a:p>
        </p:txBody>
      </p:sp>
      <p:sp>
        <p:nvSpPr>
          <p:cNvPr id="202" name="Google Shape;202;p27"/>
          <p:cNvSpPr txBox="1"/>
          <p:nvPr/>
        </p:nvSpPr>
        <p:spPr>
          <a:xfrm>
            <a:off x="2313412" y="1520953"/>
            <a:ext cx="53157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700"/>
              <a:buFont typeface="Helvetica Neue"/>
              <a:buNone/>
            </a:pPr>
            <a:r>
              <a:rPr b="1" i="0" lang="it" sz="1600" u="none" cap="none" strike="noStrike">
                <a:solidFill>
                  <a:srgbClr val="000000"/>
                </a:solidFill>
                <a:latin typeface="Calibri"/>
                <a:ea typeface="Calibri"/>
                <a:cs typeface="Calibri"/>
                <a:sym typeface="Calibri"/>
              </a:rPr>
              <a:t>Noise only distribution of the detection statistic</a:t>
            </a:r>
            <a:endParaRPr sz="1600">
              <a:latin typeface="Calibri"/>
              <a:ea typeface="Calibri"/>
              <a:cs typeface="Calibri"/>
              <a:sym typeface="Calibri"/>
            </a:endParaRPr>
          </a:p>
        </p:txBody>
      </p:sp>
      <p:sp>
        <p:nvSpPr>
          <p:cNvPr id="203" name="Google Shape;203;p27"/>
          <p:cNvSpPr txBox="1"/>
          <p:nvPr/>
        </p:nvSpPr>
        <p:spPr>
          <a:xfrm>
            <a:off x="425677" y="4036191"/>
            <a:ext cx="8630400" cy="5586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b="1" i="0" lang="it" sz="1600" u="none" cap="none" strike="noStrike">
                <a:solidFill>
                  <a:srgbClr val="000000"/>
                </a:solidFill>
                <a:latin typeface="Calibri"/>
                <a:ea typeface="Calibri"/>
                <a:cs typeface="Calibri"/>
                <a:sym typeface="Calibri"/>
              </a:rPr>
              <a:t>False alarm probability</a:t>
            </a:r>
            <a:r>
              <a:rPr i="0" lang="it" sz="1600" u="none" cap="none" strike="noStrike">
                <a:solidFill>
                  <a:srgbClr val="000000"/>
                </a:solidFill>
                <a:latin typeface="Calibri"/>
                <a:ea typeface="Calibri"/>
                <a:cs typeface="Calibri"/>
                <a:sym typeface="Calibri"/>
              </a:rPr>
              <a:t>:  The probability of confusing noise for signal. The noise can be mistaken as a detection!</a:t>
            </a:r>
            <a:endParaRPr sz="1600">
              <a:latin typeface="Calibri"/>
              <a:ea typeface="Calibri"/>
              <a:cs typeface="Calibri"/>
              <a:sym typeface="Calibri"/>
            </a:endParaRPr>
          </a:p>
        </p:txBody>
      </p:sp>
      <p:sp>
        <p:nvSpPr>
          <p:cNvPr id="204" name="Google Shape;204;p27"/>
          <p:cNvSpPr txBox="1"/>
          <p:nvPr/>
        </p:nvSpPr>
        <p:spPr>
          <a:xfrm>
            <a:off x="5320050" y="2366656"/>
            <a:ext cx="3328200" cy="404700"/>
          </a:xfrm>
          <a:prstGeom prst="rect">
            <a:avLst/>
          </a:prstGeom>
          <a:noFill/>
          <a:ln>
            <a:noFill/>
          </a:ln>
        </p:spPr>
        <p:txBody>
          <a:bodyPr anchorCtr="0" anchor="ctr" bIns="32750" lIns="32750" spcFirstLastPara="1" rIns="32750" wrap="square" tIns="32750">
            <a:spAutoFit/>
          </a:bodyPr>
          <a:lstStyle/>
          <a:p>
            <a:pPr indent="152400" lvl="1" marL="0" marR="0" rtl="0" algn="ctr">
              <a:lnSpc>
                <a:spcPct val="100000"/>
              </a:lnSpc>
              <a:spcBef>
                <a:spcPts val="0"/>
              </a:spcBef>
              <a:spcAft>
                <a:spcPts val="0"/>
              </a:spcAft>
              <a:buClr>
                <a:srgbClr val="000000"/>
              </a:buClr>
              <a:buSzPts val="1100"/>
              <a:buFont typeface="Helvetica Neue"/>
              <a:buNone/>
            </a:pPr>
            <a:r>
              <a:rPr b="0" i="0" lang="it" sz="1100" u="none" cap="none" strike="noStrike">
                <a:solidFill>
                  <a:srgbClr val="000000"/>
                </a:solidFill>
                <a:latin typeface="Helvetica Neue"/>
                <a:ea typeface="Helvetica Neue"/>
                <a:cs typeface="Helvetica Neue"/>
                <a:sym typeface="Helvetica Neue"/>
              </a:rPr>
              <a:t>J. D. Romani &amp; N. Cornish, Living Rev. Relativ. 2017, 20:2</a:t>
            </a:r>
            <a:endParaRPr sz="900"/>
          </a:p>
        </p:txBody>
      </p:sp>
      <p:cxnSp>
        <p:nvCxnSpPr>
          <p:cNvPr id="205" name="Google Shape;205;p2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06" name="Google Shape;206;p2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07" name="Google Shape;207;p2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08" name="Google Shape;208;p27"/>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09" name="Google Shape;209;p27"/>
          <p:cNvSpPr txBox="1"/>
          <p:nvPr/>
        </p:nvSpPr>
        <p:spPr>
          <a:xfrm>
            <a:off x="-33875" y="-88100"/>
            <a:ext cx="8630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 Detection problem (freq.)</a:t>
            </a:r>
            <a:endParaRPr sz="2700">
              <a:solidFill>
                <a:srgbClr val="5B0F00"/>
              </a:solidFill>
              <a:latin typeface="Calibri"/>
              <a:ea typeface="Calibri"/>
              <a:cs typeface="Calibri"/>
              <a:sym typeface="Calibri"/>
            </a:endParaRPr>
          </a:p>
        </p:txBody>
      </p:sp>
      <p:sp>
        <p:nvSpPr>
          <p:cNvPr id="210" name="Google Shape;210;p2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txBox="1"/>
          <p:nvPr/>
        </p:nvSpPr>
        <p:spPr>
          <a:xfrm>
            <a:off x="641315" y="757300"/>
            <a:ext cx="8630400" cy="3123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A Good Frequentist method has two variables under control. </a:t>
            </a:r>
            <a:endParaRPr sz="1600">
              <a:latin typeface="Calibri"/>
              <a:ea typeface="Calibri"/>
              <a:cs typeface="Calibri"/>
              <a:sym typeface="Calibri"/>
            </a:endParaRPr>
          </a:p>
        </p:txBody>
      </p:sp>
      <p:pic>
        <p:nvPicPr>
          <p:cNvPr id="216" name="Google Shape;216;p28"/>
          <p:cNvPicPr preferRelativeResize="0"/>
          <p:nvPr/>
        </p:nvPicPr>
        <p:blipFill rotWithShape="1">
          <a:blip r:embed="rId3">
            <a:alphaModFix/>
          </a:blip>
          <a:srcRect b="0" l="0" r="0" t="0"/>
          <a:stretch/>
        </p:blipFill>
        <p:spPr>
          <a:xfrm>
            <a:off x="159995" y="1108429"/>
            <a:ext cx="2294647" cy="791653"/>
          </a:xfrm>
          <a:prstGeom prst="rect">
            <a:avLst/>
          </a:prstGeom>
          <a:noFill/>
          <a:ln>
            <a:noFill/>
          </a:ln>
        </p:spPr>
      </p:pic>
      <p:sp>
        <p:nvSpPr>
          <p:cNvPr id="217" name="Google Shape;217;p28"/>
          <p:cNvSpPr txBox="1"/>
          <p:nvPr/>
        </p:nvSpPr>
        <p:spPr>
          <a:xfrm>
            <a:off x="3934313" y="1162734"/>
            <a:ext cx="48006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600" u="none" cap="none" strike="noStrike">
                <a:solidFill>
                  <a:srgbClr val="000000"/>
                </a:solidFill>
                <a:latin typeface="Calibri"/>
                <a:ea typeface="Calibri"/>
                <a:cs typeface="Calibri"/>
                <a:sym typeface="Calibri"/>
              </a:rPr>
              <a:t>False alarm probability - The noise can produce triggers </a:t>
            </a:r>
            <a:endParaRPr sz="1600">
              <a:latin typeface="Calibri"/>
              <a:ea typeface="Calibri"/>
              <a:cs typeface="Calibri"/>
              <a:sym typeface="Calibri"/>
            </a:endParaRPr>
          </a:p>
        </p:txBody>
      </p:sp>
      <p:sp>
        <p:nvSpPr>
          <p:cNvPr id="218" name="Google Shape;218;p28"/>
          <p:cNvSpPr txBox="1"/>
          <p:nvPr/>
        </p:nvSpPr>
        <p:spPr>
          <a:xfrm>
            <a:off x="4179058" y="1548039"/>
            <a:ext cx="4311000" cy="5586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600" u="none" cap="none" strike="noStrike">
                <a:solidFill>
                  <a:srgbClr val="000000"/>
                </a:solidFill>
                <a:latin typeface="Calibri"/>
                <a:ea typeface="Calibri"/>
                <a:cs typeface="Calibri"/>
                <a:sym typeface="Calibri"/>
              </a:rPr>
              <a:t>False dismissal probability (1- Detection probability)</a:t>
            </a:r>
            <a:endParaRPr sz="1600">
              <a:latin typeface="Calibri"/>
              <a:ea typeface="Calibri"/>
              <a:cs typeface="Calibri"/>
              <a:sym typeface="Calibri"/>
            </a:endParaRPr>
          </a:p>
        </p:txBody>
      </p:sp>
      <p:pic>
        <p:nvPicPr>
          <p:cNvPr id="219" name="Google Shape;219;p28"/>
          <p:cNvPicPr preferRelativeResize="0"/>
          <p:nvPr/>
        </p:nvPicPr>
        <p:blipFill rotWithShape="1">
          <a:blip r:embed="rId4">
            <a:alphaModFix/>
          </a:blip>
          <a:srcRect b="0" l="0" r="0" t="0"/>
          <a:stretch/>
        </p:blipFill>
        <p:spPr>
          <a:xfrm>
            <a:off x="534950" y="1763973"/>
            <a:ext cx="2965538" cy="3027087"/>
          </a:xfrm>
          <a:prstGeom prst="rect">
            <a:avLst/>
          </a:prstGeom>
          <a:noFill/>
          <a:ln>
            <a:noFill/>
          </a:ln>
        </p:spPr>
      </p:pic>
      <p:sp>
        <p:nvSpPr>
          <p:cNvPr id="220" name="Google Shape;220;p28"/>
          <p:cNvSpPr txBox="1"/>
          <p:nvPr/>
        </p:nvSpPr>
        <p:spPr>
          <a:xfrm>
            <a:off x="4196947" y="2410882"/>
            <a:ext cx="4275300" cy="15438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When you decide a threshold for your detection problem, you need  to find the sweet spot between</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Calibri"/>
              <a:buChar char="•"/>
            </a:pPr>
            <a:r>
              <a:rPr i="0" lang="it" sz="1600" u="none" cap="none" strike="noStrike">
                <a:solidFill>
                  <a:srgbClr val="000000"/>
                </a:solidFill>
                <a:latin typeface="Calibri"/>
                <a:ea typeface="Calibri"/>
                <a:cs typeface="Calibri"/>
                <a:sym typeface="Calibri"/>
              </a:rPr>
              <a:t>A Low false alarm probability.</a:t>
            </a: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Calibri"/>
              <a:buChar char="•"/>
            </a:pPr>
            <a:r>
              <a:rPr i="0" lang="it" sz="1600" u="none" cap="none" strike="noStrike">
                <a:solidFill>
                  <a:srgbClr val="000000"/>
                </a:solidFill>
                <a:latin typeface="Calibri"/>
                <a:ea typeface="Calibri"/>
                <a:cs typeface="Calibri"/>
                <a:sym typeface="Calibri"/>
              </a:rPr>
              <a:t>An high detection probability</a:t>
            </a:r>
            <a:endParaRPr sz="1600">
              <a:latin typeface="Calibri"/>
              <a:ea typeface="Calibri"/>
              <a:cs typeface="Calibri"/>
              <a:sym typeface="Calibri"/>
            </a:endParaRPr>
          </a:p>
        </p:txBody>
      </p:sp>
      <p:sp>
        <p:nvSpPr>
          <p:cNvPr id="221" name="Google Shape;221;p28"/>
          <p:cNvSpPr txBox="1"/>
          <p:nvPr/>
        </p:nvSpPr>
        <p:spPr>
          <a:xfrm>
            <a:off x="1159022" y="3777130"/>
            <a:ext cx="2129100" cy="5280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500" u="none" cap="none" strike="noStrike">
                <a:solidFill>
                  <a:srgbClr val="000000"/>
                </a:solidFill>
                <a:latin typeface="Helvetica Neue"/>
                <a:ea typeface="Helvetica Neue"/>
                <a:cs typeface="Helvetica Neue"/>
                <a:sym typeface="Helvetica Neue"/>
              </a:rPr>
              <a:t>Detection probability for a GW with SNR 4</a:t>
            </a:r>
            <a:endParaRPr sz="900"/>
          </a:p>
        </p:txBody>
      </p:sp>
      <p:sp>
        <p:nvSpPr>
          <p:cNvPr id="222" name="Google Shape;222;p28"/>
          <p:cNvSpPr txBox="1"/>
          <p:nvPr/>
        </p:nvSpPr>
        <p:spPr>
          <a:xfrm>
            <a:off x="3500500" y="4316806"/>
            <a:ext cx="3328200" cy="404700"/>
          </a:xfrm>
          <a:prstGeom prst="rect">
            <a:avLst/>
          </a:prstGeom>
          <a:noFill/>
          <a:ln>
            <a:noFill/>
          </a:ln>
        </p:spPr>
        <p:txBody>
          <a:bodyPr anchorCtr="0" anchor="ctr" bIns="32750" lIns="32750" spcFirstLastPara="1" rIns="32750" wrap="square" tIns="32750">
            <a:spAutoFit/>
          </a:bodyPr>
          <a:lstStyle/>
          <a:p>
            <a:pPr indent="152400" lvl="1" marL="0" marR="0" rtl="0" algn="ctr">
              <a:lnSpc>
                <a:spcPct val="100000"/>
              </a:lnSpc>
              <a:spcBef>
                <a:spcPts val="0"/>
              </a:spcBef>
              <a:spcAft>
                <a:spcPts val="0"/>
              </a:spcAft>
              <a:buClr>
                <a:srgbClr val="000000"/>
              </a:buClr>
              <a:buSzPts val="1100"/>
              <a:buFont typeface="Helvetica Neue"/>
              <a:buNone/>
            </a:pPr>
            <a:r>
              <a:rPr b="0" i="0" lang="it" sz="1100" u="none" cap="none" strike="noStrike">
                <a:solidFill>
                  <a:srgbClr val="000000"/>
                </a:solidFill>
                <a:latin typeface="Helvetica Neue"/>
                <a:ea typeface="Helvetica Neue"/>
                <a:cs typeface="Helvetica Neue"/>
                <a:sym typeface="Helvetica Neue"/>
              </a:rPr>
              <a:t>J. D. Romani &amp; N. Cornish, Living Rev. Relativ. 2017, 20:2</a:t>
            </a:r>
            <a:endParaRPr sz="900"/>
          </a:p>
        </p:txBody>
      </p:sp>
      <p:cxnSp>
        <p:nvCxnSpPr>
          <p:cNvPr id="223" name="Google Shape;223;p2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24" name="Google Shape;224;p2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25" name="Google Shape;225;p2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26" name="Google Shape;226;p2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27" name="Google Shape;227;p28"/>
          <p:cNvSpPr txBox="1"/>
          <p:nvPr/>
        </p:nvSpPr>
        <p:spPr>
          <a:xfrm>
            <a:off x="-33875" y="-88100"/>
            <a:ext cx="8630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 Detection problem (freq.)</a:t>
            </a:r>
            <a:endParaRPr sz="2700">
              <a:solidFill>
                <a:srgbClr val="5B0F00"/>
              </a:solidFill>
              <a:latin typeface="Calibri"/>
              <a:ea typeface="Calibri"/>
              <a:cs typeface="Calibri"/>
              <a:sym typeface="Calibri"/>
            </a:endParaRPr>
          </a:p>
        </p:txBody>
      </p:sp>
      <p:sp>
        <p:nvSpPr>
          <p:cNvPr id="228" name="Google Shape;228;p2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nvSpPr>
        <p:spPr>
          <a:xfrm>
            <a:off x="180683" y="723680"/>
            <a:ext cx="8630400" cy="17901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Estimating parameters for a frequentist means:</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Calibri"/>
              <a:buChar char="•"/>
            </a:pPr>
            <a:r>
              <a:rPr i="0" lang="it" sz="1600" u="none" cap="none" strike="noStrike">
                <a:solidFill>
                  <a:srgbClr val="000000"/>
                </a:solidFill>
                <a:latin typeface="Calibri"/>
                <a:ea typeface="Calibri"/>
                <a:cs typeface="Calibri"/>
                <a:sym typeface="Calibri"/>
              </a:rPr>
              <a:t>Build an estimator    in the Hypothesis that a signal is present with a parameter    .</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Calibri"/>
              <a:buChar char="•"/>
            </a:pPr>
            <a:r>
              <a:rPr i="0" lang="it" sz="1600" u="none" cap="none" strike="noStrike">
                <a:solidFill>
                  <a:srgbClr val="000000"/>
                </a:solidFill>
                <a:latin typeface="Calibri"/>
                <a:ea typeface="Calibri"/>
                <a:cs typeface="Calibri"/>
                <a:sym typeface="Calibri"/>
              </a:rPr>
              <a:t>Draw the estimator    several times, these will give confidence intervals.</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Calibri"/>
              <a:buChar char="•"/>
            </a:pPr>
            <a:r>
              <a:rPr i="0" lang="it" sz="1600" u="none" cap="none" strike="noStrike">
                <a:solidFill>
                  <a:srgbClr val="000000"/>
                </a:solidFill>
                <a:latin typeface="Calibri"/>
                <a:ea typeface="Calibri"/>
                <a:cs typeface="Calibri"/>
                <a:sym typeface="Calibri"/>
              </a:rPr>
              <a:t>Repeat this experiment many times.</a:t>
            </a:r>
            <a:endParaRPr sz="1600">
              <a:latin typeface="Calibri"/>
              <a:ea typeface="Calibri"/>
              <a:cs typeface="Calibri"/>
              <a:sym typeface="Calibri"/>
            </a:endParaRPr>
          </a:p>
        </p:txBody>
      </p:sp>
      <p:pic>
        <p:nvPicPr>
          <p:cNvPr id="234" name="Google Shape;234;p29"/>
          <p:cNvPicPr preferRelativeResize="0"/>
          <p:nvPr/>
        </p:nvPicPr>
        <p:blipFill rotWithShape="1">
          <a:blip r:embed="rId3">
            <a:alphaModFix/>
          </a:blip>
          <a:srcRect b="0" l="0" r="0" t="0"/>
          <a:stretch/>
        </p:blipFill>
        <p:spPr>
          <a:xfrm>
            <a:off x="5455624" y="2513777"/>
            <a:ext cx="3104000" cy="2120339"/>
          </a:xfrm>
          <a:prstGeom prst="rect">
            <a:avLst/>
          </a:prstGeom>
          <a:noFill/>
          <a:ln>
            <a:noFill/>
          </a:ln>
        </p:spPr>
      </p:pic>
      <p:pic>
        <p:nvPicPr>
          <p:cNvPr id="235" name="Google Shape;235;p29"/>
          <p:cNvPicPr preferRelativeResize="0"/>
          <p:nvPr/>
        </p:nvPicPr>
        <p:blipFill rotWithShape="1">
          <a:blip r:embed="rId4">
            <a:alphaModFix/>
          </a:blip>
          <a:srcRect b="0" l="0" r="0" t="0"/>
          <a:stretch/>
        </p:blipFill>
        <p:spPr>
          <a:xfrm>
            <a:off x="4139357" y="2205711"/>
            <a:ext cx="2236888" cy="308075"/>
          </a:xfrm>
          <a:prstGeom prst="rect">
            <a:avLst/>
          </a:prstGeom>
          <a:noFill/>
          <a:ln>
            <a:noFill/>
          </a:ln>
        </p:spPr>
      </p:pic>
      <p:pic>
        <p:nvPicPr>
          <p:cNvPr id="236" name="Google Shape;236;p29"/>
          <p:cNvPicPr preferRelativeResize="0"/>
          <p:nvPr/>
        </p:nvPicPr>
        <p:blipFill rotWithShape="1">
          <a:blip r:embed="rId5">
            <a:alphaModFix/>
          </a:blip>
          <a:srcRect b="0" l="0" r="0" t="0"/>
          <a:stretch/>
        </p:blipFill>
        <p:spPr>
          <a:xfrm>
            <a:off x="2325867" y="1290844"/>
            <a:ext cx="113087" cy="172956"/>
          </a:xfrm>
          <a:prstGeom prst="rect">
            <a:avLst/>
          </a:prstGeom>
          <a:noFill/>
          <a:ln>
            <a:noFill/>
          </a:ln>
        </p:spPr>
      </p:pic>
      <p:pic>
        <p:nvPicPr>
          <p:cNvPr id="237" name="Google Shape;237;p29"/>
          <p:cNvPicPr preferRelativeResize="0"/>
          <p:nvPr/>
        </p:nvPicPr>
        <p:blipFill rotWithShape="1">
          <a:blip r:embed="rId6">
            <a:alphaModFix/>
          </a:blip>
          <a:srcRect b="0" l="0" r="0" t="0"/>
          <a:stretch/>
        </p:blipFill>
        <p:spPr>
          <a:xfrm>
            <a:off x="7314579" y="1335252"/>
            <a:ext cx="113854" cy="113854"/>
          </a:xfrm>
          <a:prstGeom prst="rect">
            <a:avLst/>
          </a:prstGeom>
          <a:noFill/>
          <a:ln>
            <a:noFill/>
          </a:ln>
        </p:spPr>
      </p:pic>
      <p:pic>
        <p:nvPicPr>
          <p:cNvPr id="238" name="Google Shape;238;p29"/>
          <p:cNvPicPr preferRelativeResize="0"/>
          <p:nvPr/>
        </p:nvPicPr>
        <p:blipFill rotWithShape="1">
          <a:blip r:embed="rId5">
            <a:alphaModFix/>
          </a:blip>
          <a:srcRect b="0" l="0" r="0" t="0"/>
          <a:stretch/>
        </p:blipFill>
        <p:spPr>
          <a:xfrm>
            <a:off x="2408735" y="1787046"/>
            <a:ext cx="113087" cy="172956"/>
          </a:xfrm>
          <a:prstGeom prst="rect">
            <a:avLst/>
          </a:prstGeom>
          <a:noFill/>
          <a:ln>
            <a:noFill/>
          </a:ln>
        </p:spPr>
      </p:pic>
      <p:sp>
        <p:nvSpPr>
          <p:cNvPr id="239" name="Google Shape;239;p29"/>
          <p:cNvSpPr txBox="1"/>
          <p:nvPr/>
        </p:nvSpPr>
        <p:spPr>
          <a:xfrm>
            <a:off x="1618799" y="4278696"/>
            <a:ext cx="3328200" cy="404700"/>
          </a:xfrm>
          <a:prstGeom prst="rect">
            <a:avLst/>
          </a:prstGeom>
          <a:noFill/>
          <a:ln>
            <a:noFill/>
          </a:ln>
        </p:spPr>
        <p:txBody>
          <a:bodyPr anchorCtr="0" anchor="ctr" bIns="32750" lIns="32750" spcFirstLastPara="1" rIns="32750" wrap="square" tIns="32750">
            <a:spAutoFit/>
          </a:bodyPr>
          <a:lstStyle/>
          <a:p>
            <a:pPr indent="152400" lvl="1" marL="0" marR="0" rtl="0" algn="ctr">
              <a:lnSpc>
                <a:spcPct val="100000"/>
              </a:lnSpc>
              <a:spcBef>
                <a:spcPts val="0"/>
              </a:spcBef>
              <a:spcAft>
                <a:spcPts val="0"/>
              </a:spcAft>
              <a:buClr>
                <a:srgbClr val="000000"/>
              </a:buClr>
              <a:buSzPts val="1100"/>
              <a:buFont typeface="Helvetica Neue"/>
              <a:buNone/>
            </a:pPr>
            <a:r>
              <a:rPr b="0" i="0" lang="it" sz="1100" u="none" cap="none" strike="noStrike">
                <a:solidFill>
                  <a:srgbClr val="000000"/>
                </a:solidFill>
                <a:latin typeface="Helvetica Neue"/>
                <a:ea typeface="Helvetica Neue"/>
                <a:cs typeface="Helvetica Neue"/>
                <a:sym typeface="Helvetica Neue"/>
              </a:rPr>
              <a:t>J. D. Romani &amp; N. Cornish, Living Rev. Relativ. 2017, 20:2</a:t>
            </a:r>
            <a:endParaRPr sz="900"/>
          </a:p>
        </p:txBody>
      </p:sp>
      <p:cxnSp>
        <p:nvCxnSpPr>
          <p:cNvPr id="240" name="Google Shape;240;p2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41" name="Google Shape;241;p2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42" name="Google Shape;242;p2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43" name="Google Shape;243;p2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44" name="Google Shape;244;p29"/>
          <p:cNvSpPr txBox="1"/>
          <p:nvPr/>
        </p:nvSpPr>
        <p:spPr>
          <a:xfrm>
            <a:off x="-33875" y="-88100"/>
            <a:ext cx="8630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 Parameter estimation (freq.)</a:t>
            </a:r>
            <a:endParaRPr sz="2700">
              <a:solidFill>
                <a:srgbClr val="5B0F00"/>
              </a:solidFill>
              <a:latin typeface="Calibri"/>
              <a:ea typeface="Calibri"/>
              <a:cs typeface="Calibri"/>
              <a:sym typeface="Calibri"/>
            </a:endParaRPr>
          </a:p>
        </p:txBody>
      </p:sp>
      <p:sp>
        <p:nvSpPr>
          <p:cNvPr id="245" name="Google Shape;245;p2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0"/>
          <p:cNvSpPr txBox="1"/>
          <p:nvPr/>
        </p:nvSpPr>
        <p:spPr>
          <a:xfrm>
            <a:off x="108911" y="918746"/>
            <a:ext cx="8630400" cy="8049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In these notes we are going to touch only the Parameter Estimation for Bayesians. </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But before we need to understand the Bayes Theorem.</a:t>
            </a:r>
            <a:endParaRPr sz="1600">
              <a:latin typeface="Calibri"/>
              <a:ea typeface="Calibri"/>
              <a:cs typeface="Calibri"/>
              <a:sym typeface="Calibri"/>
            </a:endParaRPr>
          </a:p>
        </p:txBody>
      </p:sp>
      <p:pic>
        <p:nvPicPr>
          <p:cNvPr id="251" name="Google Shape;251;p30"/>
          <p:cNvPicPr preferRelativeResize="0"/>
          <p:nvPr/>
        </p:nvPicPr>
        <p:blipFill rotWithShape="1">
          <a:blip r:embed="rId3">
            <a:alphaModFix/>
          </a:blip>
          <a:srcRect b="0" l="0" r="0" t="0"/>
          <a:stretch/>
        </p:blipFill>
        <p:spPr>
          <a:xfrm>
            <a:off x="2165470" y="4086192"/>
            <a:ext cx="4066997" cy="286627"/>
          </a:xfrm>
          <a:prstGeom prst="rect">
            <a:avLst/>
          </a:prstGeom>
          <a:noFill/>
          <a:ln>
            <a:noFill/>
          </a:ln>
        </p:spPr>
      </p:pic>
      <p:pic>
        <p:nvPicPr>
          <p:cNvPr id="252" name="Google Shape;252;p30"/>
          <p:cNvPicPr preferRelativeResize="0"/>
          <p:nvPr/>
        </p:nvPicPr>
        <p:blipFill rotWithShape="1">
          <a:blip r:embed="rId4">
            <a:alphaModFix/>
          </a:blip>
          <a:srcRect b="0" l="0" r="0" t="0"/>
          <a:stretch/>
        </p:blipFill>
        <p:spPr>
          <a:xfrm>
            <a:off x="2444228" y="2529944"/>
            <a:ext cx="2803009" cy="765267"/>
          </a:xfrm>
          <a:prstGeom prst="rect">
            <a:avLst/>
          </a:prstGeom>
          <a:noFill/>
          <a:ln>
            <a:noFill/>
          </a:ln>
        </p:spPr>
      </p:pic>
      <p:sp>
        <p:nvSpPr>
          <p:cNvPr id="253" name="Google Shape;253;p30"/>
          <p:cNvSpPr txBox="1"/>
          <p:nvPr/>
        </p:nvSpPr>
        <p:spPr>
          <a:xfrm>
            <a:off x="5042355" y="2109452"/>
            <a:ext cx="783000" cy="3585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200"/>
              <a:buFont typeface="Helvetica Neue"/>
              <a:buNone/>
            </a:pPr>
            <a:r>
              <a:rPr b="1" i="0" lang="it" sz="1900" u="none" cap="none" strike="noStrike">
                <a:solidFill>
                  <a:srgbClr val="004C7F"/>
                </a:solidFill>
                <a:latin typeface="Calibri"/>
                <a:ea typeface="Calibri"/>
                <a:cs typeface="Calibri"/>
                <a:sym typeface="Calibri"/>
              </a:rPr>
              <a:t>Prior</a:t>
            </a:r>
            <a:endParaRPr sz="600">
              <a:latin typeface="Calibri"/>
              <a:ea typeface="Calibri"/>
              <a:cs typeface="Calibri"/>
              <a:sym typeface="Calibri"/>
            </a:endParaRPr>
          </a:p>
        </p:txBody>
      </p:sp>
      <p:sp>
        <p:nvSpPr>
          <p:cNvPr id="254" name="Google Shape;254;p30"/>
          <p:cNvSpPr txBox="1"/>
          <p:nvPr/>
        </p:nvSpPr>
        <p:spPr>
          <a:xfrm>
            <a:off x="3521070" y="2039754"/>
            <a:ext cx="1492200" cy="3432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100"/>
              <a:buFont typeface="Helvetica Neue"/>
              <a:buNone/>
            </a:pPr>
            <a:r>
              <a:rPr b="1" i="0" lang="it" sz="1800" u="none" cap="none" strike="noStrike">
                <a:solidFill>
                  <a:srgbClr val="004C7F"/>
                </a:solidFill>
                <a:latin typeface="Calibri"/>
                <a:ea typeface="Calibri"/>
                <a:cs typeface="Calibri"/>
                <a:sym typeface="Calibri"/>
              </a:rPr>
              <a:t>Likelihood</a:t>
            </a:r>
            <a:endParaRPr sz="600">
              <a:latin typeface="Calibri"/>
              <a:ea typeface="Calibri"/>
              <a:cs typeface="Calibri"/>
              <a:sym typeface="Calibri"/>
            </a:endParaRPr>
          </a:p>
        </p:txBody>
      </p:sp>
      <p:sp>
        <p:nvSpPr>
          <p:cNvPr id="255" name="Google Shape;255;p30"/>
          <p:cNvSpPr txBox="1"/>
          <p:nvPr/>
        </p:nvSpPr>
        <p:spPr>
          <a:xfrm>
            <a:off x="2158998" y="2336905"/>
            <a:ext cx="1373400" cy="3432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100"/>
              <a:buFont typeface="Helvetica Neue"/>
              <a:buNone/>
            </a:pPr>
            <a:r>
              <a:rPr b="1" i="0" lang="it" sz="1800" u="none" cap="none" strike="noStrike">
                <a:solidFill>
                  <a:srgbClr val="004C7F"/>
                </a:solidFill>
                <a:latin typeface="Calibri"/>
                <a:ea typeface="Calibri"/>
                <a:cs typeface="Calibri"/>
                <a:sym typeface="Calibri"/>
              </a:rPr>
              <a:t>Posterior</a:t>
            </a:r>
            <a:endParaRPr sz="600">
              <a:latin typeface="Calibri"/>
              <a:ea typeface="Calibri"/>
              <a:cs typeface="Calibri"/>
              <a:sym typeface="Calibri"/>
            </a:endParaRPr>
          </a:p>
        </p:txBody>
      </p:sp>
      <p:sp>
        <p:nvSpPr>
          <p:cNvPr id="256" name="Google Shape;256;p30"/>
          <p:cNvSpPr txBox="1"/>
          <p:nvPr/>
        </p:nvSpPr>
        <p:spPr>
          <a:xfrm>
            <a:off x="3134305" y="3708532"/>
            <a:ext cx="3484800" cy="3279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b="1" lang="it" sz="1700">
                <a:latin typeface="Calibri"/>
                <a:ea typeface="Calibri"/>
                <a:cs typeface="Calibri"/>
                <a:sym typeface="Calibri"/>
              </a:rPr>
              <a:t>Proof</a:t>
            </a:r>
            <a:r>
              <a:rPr b="1" i="0" lang="it" sz="1700" u="none" cap="none" strike="noStrike">
                <a:solidFill>
                  <a:srgbClr val="000000"/>
                </a:solidFill>
                <a:latin typeface="Calibri"/>
                <a:ea typeface="Calibri"/>
                <a:cs typeface="Calibri"/>
                <a:sym typeface="Calibri"/>
              </a:rPr>
              <a:t> </a:t>
            </a:r>
            <a:r>
              <a:rPr i="0" lang="it" sz="1700" u="none" cap="none" strike="noStrike">
                <a:solidFill>
                  <a:srgbClr val="000000"/>
                </a:solidFill>
                <a:latin typeface="Calibri"/>
                <a:ea typeface="Calibri"/>
                <a:cs typeface="Calibri"/>
                <a:sym typeface="Calibri"/>
              </a:rPr>
              <a:t>(very easy)</a:t>
            </a:r>
            <a:endParaRPr sz="700">
              <a:latin typeface="Calibri"/>
              <a:ea typeface="Calibri"/>
              <a:cs typeface="Calibri"/>
              <a:sym typeface="Calibri"/>
            </a:endParaRPr>
          </a:p>
        </p:txBody>
      </p:sp>
      <p:cxnSp>
        <p:nvCxnSpPr>
          <p:cNvPr id="257" name="Google Shape;257;p3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58" name="Google Shape;258;p3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59" name="Google Shape;259;p3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60" name="Google Shape;260;p30"/>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61" name="Google Shape;261;p3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a:t>
            </a:r>
            <a:endParaRPr sz="2700">
              <a:solidFill>
                <a:srgbClr val="5B0F00"/>
              </a:solidFill>
              <a:latin typeface="Calibri"/>
              <a:ea typeface="Calibri"/>
              <a:cs typeface="Calibri"/>
              <a:sym typeface="Calibri"/>
            </a:endParaRPr>
          </a:p>
        </p:txBody>
      </p:sp>
      <p:sp>
        <p:nvSpPr>
          <p:cNvPr id="262" name="Google Shape;26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63" name="Google Shape;263;p3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1"/>
          <p:cNvSpPr txBox="1"/>
          <p:nvPr/>
        </p:nvSpPr>
        <p:spPr>
          <a:xfrm>
            <a:off x="108911" y="731557"/>
            <a:ext cx="8630400" cy="27753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In these notes we are going to touch only the Parameter Estimation for Bayesians. </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Prior</a:t>
            </a:r>
            <a:r>
              <a:rPr i="0" lang="it" sz="1600" u="none" cap="none" strike="noStrike">
                <a:solidFill>
                  <a:srgbClr val="000000"/>
                </a:solidFill>
                <a:latin typeface="Calibri"/>
                <a:ea typeface="Calibri"/>
                <a:cs typeface="Calibri"/>
                <a:sym typeface="Calibri"/>
              </a:rPr>
              <a:t>: A belief of the experimenter on the values of the parameters. You can use “flat” priors if you don’t want any information.</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Likelihood: </a:t>
            </a:r>
            <a:r>
              <a:rPr i="0" lang="it" sz="1600" u="none" cap="none" strike="noStrike">
                <a:solidFill>
                  <a:srgbClr val="000000"/>
                </a:solidFill>
                <a:latin typeface="Calibri"/>
                <a:ea typeface="Calibri"/>
                <a:cs typeface="Calibri"/>
                <a:sym typeface="Calibri"/>
              </a:rPr>
              <a:t>We have seen it.</a:t>
            </a:r>
            <a:br>
              <a:rPr i="0" lang="it" sz="1600" u="none" cap="none" strike="noStrike">
                <a:solidFill>
                  <a:srgbClr val="000000"/>
                </a:solidFill>
                <a:latin typeface="Calibri"/>
                <a:ea typeface="Calibri"/>
                <a:cs typeface="Calibri"/>
                <a:sym typeface="Calibri"/>
              </a:rPr>
            </a:br>
            <a:endParaRPr i="0" sz="1600" u="none" cap="none" strike="noStrike">
              <a:solidFill>
                <a:srgbClr val="000000"/>
              </a:solidFill>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Evidence: </a:t>
            </a:r>
            <a:r>
              <a:rPr i="0" lang="it" sz="1600" u="none" cap="none" strike="noStrike">
                <a:solidFill>
                  <a:srgbClr val="000000"/>
                </a:solidFill>
                <a:latin typeface="Calibri"/>
                <a:ea typeface="Calibri"/>
                <a:cs typeface="Calibri"/>
                <a:sym typeface="Calibri"/>
              </a:rPr>
              <a:t>The integral of the numerator w.r.t. the parameters. It is a normalisation factor.</a:t>
            </a:r>
            <a:br>
              <a:rPr i="0" lang="it" sz="1600" u="none" cap="none" strike="noStrike">
                <a:solidFill>
                  <a:srgbClr val="000000"/>
                </a:solidFill>
                <a:latin typeface="Calibri"/>
                <a:ea typeface="Calibri"/>
                <a:cs typeface="Calibri"/>
                <a:sym typeface="Calibri"/>
              </a:rPr>
            </a:br>
            <a:endParaRPr i="0" sz="1600" u="none" cap="none" strike="noStrike">
              <a:solidFill>
                <a:srgbClr val="000000"/>
              </a:solidFill>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Posterior: </a:t>
            </a:r>
            <a:r>
              <a:rPr i="0" lang="it" sz="1600" u="none" cap="none" strike="noStrike">
                <a:solidFill>
                  <a:srgbClr val="000000"/>
                </a:solidFill>
                <a:latin typeface="Calibri"/>
                <a:ea typeface="Calibri"/>
                <a:cs typeface="Calibri"/>
                <a:sym typeface="Calibri"/>
              </a:rPr>
              <a:t>This is what we want. The probability of the parameters given the data.</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p:txBody>
      </p:sp>
      <p:pic>
        <p:nvPicPr>
          <p:cNvPr id="269" name="Google Shape;269;p31"/>
          <p:cNvPicPr preferRelativeResize="0"/>
          <p:nvPr/>
        </p:nvPicPr>
        <p:blipFill rotWithShape="1">
          <a:blip r:embed="rId3">
            <a:alphaModFix/>
          </a:blip>
          <a:srcRect b="0" l="0" r="0" t="0"/>
          <a:stretch/>
        </p:blipFill>
        <p:spPr>
          <a:xfrm>
            <a:off x="2444228" y="3935775"/>
            <a:ext cx="2803009" cy="765267"/>
          </a:xfrm>
          <a:prstGeom prst="rect">
            <a:avLst/>
          </a:prstGeom>
          <a:noFill/>
          <a:ln>
            <a:noFill/>
          </a:ln>
        </p:spPr>
      </p:pic>
      <p:sp>
        <p:nvSpPr>
          <p:cNvPr id="270" name="Google Shape;270;p31"/>
          <p:cNvSpPr txBox="1"/>
          <p:nvPr/>
        </p:nvSpPr>
        <p:spPr>
          <a:xfrm>
            <a:off x="5157576" y="3638079"/>
            <a:ext cx="7830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200"/>
              <a:buFont typeface="Helvetica Neue"/>
              <a:buNone/>
            </a:pPr>
            <a:r>
              <a:rPr b="1" i="0" lang="it" sz="1600" u="none" cap="none" strike="noStrike">
                <a:solidFill>
                  <a:srgbClr val="004C7F"/>
                </a:solidFill>
                <a:latin typeface="Calibri"/>
                <a:ea typeface="Calibri"/>
                <a:cs typeface="Calibri"/>
                <a:sym typeface="Calibri"/>
              </a:rPr>
              <a:t>Prior</a:t>
            </a:r>
            <a:endParaRPr sz="1600">
              <a:latin typeface="Calibri"/>
              <a:ea typeface="Calibri"/>
              <a:cs typeface="Calibri"/>
              <a:sym typeface="Calibri"/>
            </a:endParaRPr>
          </a:p>
        </p:txBody>
      </p:sp>
      <p:sp>
        <p:nvSpPr>
          <p:cNvPr id="271" name="Google Shape;271;p31"/>
          <p:cNvSpPr txBox="1"/>
          <p:nvPr/>
        </p:nvSpPr>
        <p:spPr>
          <a:xfrm>
            <a:off x="3566772" y="3574165"/>
            <a:ext cx="14922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100"/>
              <a:buFont typeface="Helvetica Neue"/>
              <a:buNone/>
            </a:pPr>
            <a:r>
              <a:rPr b="1" i="0" lang="it" sz="1600" u="none" cap="none" strike="noStrike">
                <a:solidFill>
                  <a:srgbClr val="004C7F"/>
                </a:solidFill>
                <a:latin typeface="Calibri"/>
                <a:ea typeface="Calibri"/>
                <a:cs typeface="Calibri"/>
                <a:sym typeface="Calibri"/>
              </a:rPr>
              <a:t>Likelihood</a:t>
            </a:r>
            <a:endParaRPr sz="1600">
              <a:latin typeface="Calibri"/>
              <a:ea typeface="Calibri"/>
              <a:cs typeface="Calibri"/>
              <a:sym typeface="Calibri"/>
            </a:endParaRPr>
          </a:p>
        </p:txBody>
      </p:sp>
      <p:sp>
        <p:nvSpPr>
          <p:cNvPr id="272" name="Google Shape;272;p31"/>
          <p:cNvSpPr txBox="1"/>
          <p:nvPr/>
        </p:nvSpPr>
        <p:spPr>
          <a:xfrm>
            <a:off x="4938020" y="4432934"/>
            <a:ext cx="14016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200"/>
              <a:buFont typeface="Helvetica Neue"/>
              <a:buNone/>
            </a:pPr>
            <a:r>
              <a:rPr b="1" i="0" lang="it" sz="1600" u="none" cap="none" strike="noStrike">
                <a:solidFill>
                  <a:srgbClr val="004C7F"/>
                </a:solidFill>
                <a:latin typeface="Calibri"/>
                <a:ea typeface="Calibri"/>
                <a:cs typeface="Calibri"/>
                <a:sym typeface="Calibri"/>
              </a:rPr>
              <a:t>Evidence</a:t>
            </a:r>
            <a:endParaRPr sz="1600">
              <a:latin typeface="Calibri"/>
              <a:ea typeface="Calibri"/>
              <a:cs typeface="Calibri"/>
              <a:sym typeface="Calibri"/>
            </a:endParaRPr>
          </a:p>
        </p:txBody>
      </p:sp>
      <p:sp>
        <p:nvSpPr>
          <p:cNvPr id="273" name="Google Shape;273;p31"/>
          <p:cNvSpPr txBox="1"/>
          <p:nvPr/>
        </p:nvSpPr>
        <p:spPr>
          <a:xfrm>
            <a:off x="1229760" y="3692904"/>
            <a:ext cx="13734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4C7F"/>
              </a:buClr>
              <a:buSzPts val="2100"/>
              <a:buFont typeface="Helvetica Neue"/>
              <a:buNone/>
            </a:pPr>
            <a:r>
              <a:rPr b="1" i="0" lang="it" sz="1600" u="none" cap="none" strike="noStrike">
                <a:solidFill>
                  <a:srgbClr val="004C7F"/>
                </a:solidFill>
                <a:latin typeface="Calibri"/>
                <a:ea typeface="Calibri"/>
                <a:cs typeface="Calibri"/>
                <a:sym typeface="Calibri"/>
              </a:rPr>
              <a:t>Posterior</a:t>
            </a:r>
            <a:endParaRPr sz="1600">
              <a:latin typeface="Calibri"/>
              <a:ea typeface="Calibri"/>
              <a:cs typeface="Calibri"/>
              <a:sym typeface="Calibri"/>
            </a:endParaRPr>
          </a:p>
        </p:txBody>
      </p:sp>
      <p:cxnSp>
        <p:nvCxnSpPr>
          <p:cNvPr id="274" name="Google Shape;274;p3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75" name="Google Shape;275;p3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76" name="Google Shape;276;p3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77" name="Google Shape;277;p31"/>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78" name="Google Shape;278;p3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a:t>
            </a:r>
            <a:endParaRPr sz="2700">
              <a:solidFill>
                <a:srgbClr val="5B0F00"/>
              </a:solidFill>
              <a:latin typeface="Calibri"/>
              <a:ea typeface="Calibri"/>
              <a:cs typeface="Calibri"/>
              <a:sym typeface="Calibri"/>
            </a:endParaRPr>
          </a:p>
        </p:txBody>
      </p:sp>
      <p:sp>
        <p:nvSpPr>
          <p:cNvPr id="279" name="Google Shape;279;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80" name="Google Shape;280;p3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cxnSp>
        <p:nvCxnSpPr>
          <p:cNvPr id="285" name="Google Shape;285;p3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86" name="Google Shape;286;p3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87" name="Google Shape;287;p3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88" name="Google Shape;288;p3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89" name="Google Shape;289;p3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290" name="Google Shape;290;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91" name="Google Shape;291;p32"/>
          <p:cNvSpPr txBox="1"/>
          <p:nvPr/>
        </p:nvSpPr>
        <p:spPr>
          <a:xfrm>
            <a:off x="2955299" y="879025"/>
            <a:ext cx="3125100" cy="34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400"/>
              <a:buFont typeface="Helvetica Neue"/>
              <a:buNone/>
            </a:pPr>
            <a:r>
              <a:rPr b="1" lang="it" sz="1600">
                <a:latin typeface="Calibri"/>
                <a:ea typeface="Calibri"/>
                <a:cs typeface="Calibri"/>
                <a:sym typeface="Calibri"/>
              </a:rPr>
              <a:t>To blackboard (See notes on DA)</a:t>
            </a:r>
            <a:endParaRPr sz="1600">
              <a:latin typeface="Calibri"/>
              <a:ea typeface="Calibri"/>
              <a:cs typeface="Calibri"/>
              <a:sym typeface="Calibri"/>
            </a:endParaRPr>
          </a:p>
        </p:txBody>
      </p:sp>
      <p:sp>
        <p:nvSpPr>
          <p:cNvPr id="292" name="Google Shape;292;p3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pic>
        <p:nvPicPr>
          <p:cNvPr id="293" name="Google Shape;293;p32"/>
          <p:cNvPicPr preferRelativeResize="0"/>
          <p:nvPr/>
        </p:nvPicPr>
        <p:blipFill>
          <a:blip r:embed="rId3">
            <a:alphaModFix/>
          </a:blip>
          <a:stretch>
            <a:fillRect/>
          </a:stretch>
        </p:blipFill>
        <p:spPr>
          <a:xfrm>
            <a:off x="1981200" y="1456525"/>
            <a:ext cx="5582710" cy="313049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3"/>
          <p:cNvPicPr preferRelativeResize="0"/>
          <p:nvPr/>
        </p:nvPicPr>
        <p:blipFill rotWithShape="1">
          <a:blip r:embed="rId3">
            <a:alphaModFix/>
          </a:blip>
          <a:srcRect b="0" l="0" r="0" t="0"/>
          <a:stretch/>
        </p:blipFill>
        <p:spPr>
          <a:xfrm>
            <a:off x="1907620" y="1687816"/>
            <a:ext cx="4281331" cy="2905928"/>
          </a:xfrm>
          <a:prstGeom prst="rect">
            <a:avLst/>
          </a:prstGeom>
          <a:noFill/>
          <a:ln>
            <a:noFill/>
          </a:ln>
        </p:spPr>
      </p:pic>
      <p:sp>
        <p:nvSpPr>
          <p:cNvPr id="299" name="Google Shape;299;p33"/>
          <p:cNvSpPr txBox="1"/>
          <p:nvPr/>
        </p:nvSpPr>
        <p:spPr>
          <a:xfrm>
            <a:off x="164426" y="744387"/>
            <a:ext cx="8366700" cy="1051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lang="it" sz="1600">
                <a:latin typeface="Calibri"/>
                <a:ea typeface="Calibri"/>
                <a:cs typeface="Calibri"/>
                <a:sym typeface="Calibri"/>
              </a:rPr>
              <a:t>A</a:t>
            </a:r>
            <a:r>
              <a:rPr i="0" lang="it" sz="1600" u="none" cap="none" strike="noStrike">
                <a:solidFill>
                  <a:srgbClr val="000000"/>
                </a:solidFill>
                <a:latin typeface="Calibri"/>
                <a:ea typeface="Calibri"/>
                <a:cs typeface="Calibri"/>
                <a:sym typeface="Calibri"/>
              </a:rPr>
              <a:t> random process generating numbers from a normal distribution with mean 0 and variance 1.</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Your experiment however gives you only numbers &gt; -1. How you can estimate the mean from these samples?</a:t>
            </a:r>
            <a:endParaRPr sz="1600">
              <a:latin typeface="Calibri"/>
              <a:ea typeface="Calibri"/>
              <a:cs typeface="Calibri"/>
              <a:sym typeface="Calibri"/>
            </a:endParaRPr>
          </a:p>
        </p:txBody>
      </p:sp>
      <p:cxnSp>
        <p:nvCxnSpPr>
          <p:cNvPr id="300" name="Google Shape;300;p3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01" name="Google Shape;301;p3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02" name="Google Shape;302;p3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03" name="Google Shape;303;p33"/>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04" name="Google Shape;304;p3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a:t>
            </a:r>
            <a:endParaRPr sz="2700">
              <a:solidFill>
                <a:srgbClr val="5B0F00"/>
              </a:solidFill>
              <a:latin typeface="Calibri"/>
              <a:ea typeface="Calibri"/>
              <a:cs typeface="Calibri"/>
              <a:sym typeface="Calibri"/>
            </a:endParaRPr>
          </a:p>
        </p:txBody>
      </p:sp>
      <p:sp>
        <p:nvSpPr>
          <p:cNvPr id="305" name="Google Shape;30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06" name="Google Shape;306;p3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4"/>
          <p:cNvPicPr preferRelativeResize="0"/>
          <p:nvPr/>
        </p:nvPicPr>
        <p:blipFill rotWithShape="1">
          <a:blip r:embed="rId3">
            <a:alphaModFix/>
          </a:blip>
          <a:srcRect b="0" l="0" r="0" t="0"/>
          <a:stretch/>
        </p:blipFill>
        <p:spPr>
          <a:xfrm>
            <a:off x="2070140" y="1985343"/>
            <a:ext cx="4590620" cy="3009585"/>
          </a:xfrm>
          <a:prstGeom prst="rect">
            <a:avLst/>
          </a:prstGeom>
          <a:noFill/>
          <a:ln>
            <a:noFill/>
          </a:ln>
        </p:spPr>
      </p:pic>
      <p:sp>
        <p:nvSpPr>
          <p:cNvPr id="312" name="Google Shape;312;p34"/>
          <p:cNvSpPr txBox="1"/>
          <p:nvPr/>
        </p:nvSpPr>
        <p:spPr>
          <a:xfrm>
            <a:off x="256883" y="907724"/>
            <a:ext cx="8630400" cy="3123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If you include the selection effect, you will converge to the correct value of the mean.</a:t>
            </a:r>
            <a:endParaRPr sz="1600">
              <a:latin typeface="Calibri"/>
              <a:ea typeface="Calibri"/>
              <a:cs typeface="Calibri"/>
              <a:sym typeface="Calibri"/>
            </a:endParaRPr>
          </a:p>
        </p:txBody>
      </p:sp>
      <p:pic>
        <p:nvPicPr>
          <p:cNvPr id="313" name="Google Shape;313;p34"/>
          <p:cNvPicPr preferRelativeResize="0"/>
          <p:nvPr/>
        </p:nvPicPr>
        <p:blipFill>
          <a:blip r:embed="rId4">
            <a:alphaModFix/>
          </a:blip>
          <a:stretch>
            <a:fillRect/>
          </a:stretch>
        </p:blipFill>
        <p:spPr>
          <a:xfrm>
            <a:off x="1785825" y="1398225"/>
            <a:ext cx="5941302" cy="690325"/>
          </a:xfrm>
          <a:prstGeom prst="rect">
            <a:avLst/>
          </a:prstGeom>
          <a:noFill/>
          <a:ln>
            <a:noFill/>
          </a:ln>
        </p:spPr>
      </p:pic>
      <p:cxnSp>
        <p:nvCxnSpPr>
          <p:cNvPr id="314" name="Google Shape;314;p3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15" name="Google Shape;315;p3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16" name="Google Shape;316;p3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17" name="Google Shape;317;p3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18" name="Google Shape;318;p3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a:t>
            </a:r>
            <a:endParaRPr sz="2700">
              <a:solidFill>
                <a:srgbClr val="5B0F00"/>
              </a:solidFill>
              <a:latin typeface="Calibri"/>
              <a:ea typeface="Calibri"/>
              <a:cs typeface="Calibri"/>
              <a:sym typeface="Calibri"/>
            </a:endParaRPr>
          </a:p>
        </p:txBody>
      </p:sp>
      <p:sp>
        <p:nvSpPr>
          <p:cNvPr id="319" name="Google Shape;319;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20" name="Google Shape;320;p3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nvSpPr>
        <p:spPr>
          <a:xfrm>
            <a:off x="333083" y="792655"/>
            <a:ext cx="8630400" cy="1051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How to include this?</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We should modify the normalisation factor of the likelihood because we know that there are some values of x that we cannot observe.</a:t>
            </a:r>
            <a:endParaRPr sz="1600">
              <a:latin typeface="Calibri"/>
              <a:ea typeface="Calibri"/>
              <a:cs typeface="Calibri"/>
              <a:sym typeface="Calibri"/>
            </a:endParaRPr>
          </a:p>
        </p:txBody>
      </p:sp>
      <p:pic>
        <p:nvPicPr>
          <p:cNvPr id="326" name="Google Shape;326;p35"/>
          <p:cNvPicPr preferRelativeResize="0"/>
          <p:nvPr/>
        </p:nvPicPr>
        <p:blipFill rotWithShape="1">
          <a:blip r:embed="rId3">
            <a:alphaModFix/>
          </a:blip>
          <a:srcRect b="0" l="0" r="0" t="0"/>
          <a:stretch/>
        </p:blipFill>
        <p:spPr>
          <a:xfrm>
            <a:off x="485357" y="2337162"/>
            <a:ext cx="5715080" cy="843894"/>
          </a:xfrm>
          <a:prstGeom prst="rect">
            <a:avLst/>
          </a:prstGeom>
          <a:noFill/>
          <a:ln>
            <a:noFill/>
          </a:ln>
        </p:spPr>
      </p:pic>
      <p:pic>
        <p:nvPicPr>
          <p:cNvPr id="327" name="Google Shape;327;p35"/>
          <p:cNvPicPr preferRelativeResize="0"/>
          <p:nvPr/>
        </p:nvPicPr>
        <p:blipFill rotWithShape="1">
          <a:blip r:embed="rId4">
            <a:alphaModFix/>
          </a:blip>
          <a:srcRect b="0" l="0" r="0" t="0"/>
          <a:stretch/>
        </p:blipFill>
        <p:spPr>
          <a:xfrm>
            <a:off x="346562" y="3507969"/>
            <a:ext cx="5585923" cy="815723"/>
          </a:xfrm>
          <a:prstGeom prst="rect">
            <a:avLst/>
          </a:prstGeom>
          <a:noFill/>
          <a:ln>
            <a:noFill/>
          </a:ln>
        </p:spPr>
      </p:pic>
      <p:sp>
        <p:nvSpPr>
          <p:cNvPr id="328" name="Google Shape;328;p35"/>
          <p:cNvSpPr txBox="1"/>
          <p:nvPr/>
        </p:nvSpPr>
        <p:spPr>
          <a:xfrm>
            <a:off x="437792" y="2192978"/>
            <a:ext cx="3870900" cy="2970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000000"/>
              </a:buClr>
              <a:buSzPts val="1500"/>
              <a:buFont typeface="Helvetica Neue"/>
              <a:buNone/>
            </a:pPr>
            <a:r>
              <a:rPr b="1" i="0" lang="it" sz="1500" u="none" cap="none" strike="noStrike">
                <a:solidFill>
                  <a:srgbClr val="000000"/>
                </a:solidFill>
                <a:latin typeface="Calibri"/>
                <a:ea typeface="Calibri"/>
                <a:cs typeface="Calibri"/>
                <a:sym typeface="Calibri"/>
              </a:rPr>
              <a:t>Likelihood before the selection effect</a:t>
            </a:r>
            <a:endParaRPr sz="900">
              <a:latin typeface="Calibri"/>
              <a:ea typeface="Calibri"/>
              <a:cs typeface="Calibri"/>
              <a:sym typeface="Calibri"/>
            </a:endParaRPr>
          </a:p>
        </p:txBody>
      </p:sp>
      <p:sp>
        <p:nvSpPr>
          <p:cNvPr id="329" name="Google Shape;329;p35"/>
          <p:cNvSpPr txBox="1"/>
          <p:nvPr/>
        </p:nvSpPr>
        <p:spPr>
          <a:xfrm>
            <a:off x="472460" y="3330863"/>
            <a:ext cx="3688200" cy="2970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000000"/>
              </a:buClr>
              <a:buSzPts val="1500"/>
              <a:buFont typeface="Helvetica Neue"/>
              <a:buNone/>
            </a:pPr>
            <a:r>
              <a:rPr b="1" i="0" lang="it" sz="1500" u="none" cap="none" strike="noStrike">
                <a:solidFill>
                  <a:srgbClr val="000000"/>
                </a:solidFill>
                <a:latin typeface="Calibri"/>
                <a:ea typeface="Calibri"/>
                <a:cs typeface="Calibri"/>
                <a:sym typeface="Calibri"/>
              </a:rPr>
              <a:t>Likelihood after the selection effect</a:t>
            </a:r>
            <a:endParaRPr sz="900">
              <a:latin typeface="Calibri"/>
              <a:ea typeface="Calibri"/>
              <a:cs typeface="Calibri"/>
              <a:sym typeface="Calibri"/>
            </a:endParaRPr>
          </a:p>
        </p:txBody>
      </p:sp>
      <p:cxnSp>
        <p:nvCxnSpPr>
          <p:cNvPr id="330" name="Google Shape;330;p3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31" name="Google Shape;331;p3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32" name="Google Shape;332;p3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33" name="Google Shape;333;p3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34" name="Google Shape;334;p3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a:t>
            </a:r>
            <a:endParaRPr sz="2700">
              <a:solidFill>
                <a:srgbClr val="5B0F00"/>
              </a:solidFill>
              <a:latin typeface="Calibri"/>
              <a:ea typeface="Calibri"/>
              <a:cs typeface="Calibri"/>
              <a:sym typeface="Calibri"/>
            </a:endParaRPr>
          </a:p>
        </p:txBody>
      </p:sp>
      <p:sp>
        <p:nvSpPr>
          <p:cNvPr id="335" name="Google Shape;33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36" name="Google Shape;336;p3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6"/>
          <p:cNvSpPr txBox="1"/>
          <p:nvPr/>
        </p:nvSpPr>
        <p:spPr>
          <a:xfrm>
            <a:off x="256883" y="772388"/>
            <a:ext cx="8630400" cy="3432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process of a Bayesian Lerner </a:t>
            </a:r>
            <a:endParaRPr sz="1800">
              <a:latin typeface="Calibri"/>
              <a:ea typeface="Calibri"/>
              <a:cs typeface="Calibri"/>
              <a:sym typeface="Calibri"/>
            </a:endParaRPr>
          </a:p>
        </p:txBody>
      </p:sp>
      <p:pic>
        <p:nvPicPr>
          <p:cNvPr id="342" name="Google Shape;342;p36"/>
          <p:cNvPicPr preferRelativeResize="0"/>
          <p:nvPr/>
        </p:nvPicPr>
        <p:blipFill rotWithShape="1">
          <a:blip r:embed="rId3">
            <a:alphaModFix/>
          </a:blip>
          <a:srcRect b="0" l="0" r="0" t="0"/>
          <a:stretch/>
        </p:blipFill>
        <p:spPr>
          <a:xfrm>
            <a:off x="626979" y="2158047"/>
            <a:ext cx="4127122" cy="2622154"/>
          </a:xfrm>
          <a:prstGeom prst="rect">
            <a:avLst/>
          </a:prstGeom>
          <a:noFill/>
          <a:ln>
            <a:noFill/>
          </a:ln>
        </p:spPr>
      </p:pic>
      <p:sp>
        <p:nvSpPr>
          <p:cNvPr id="343" name="Google Shape;343;p36"/>
          <p:cNvSpPr txBox="1"/>
          <p:nvPr/>
        </p:nvSpPr>
        <p:spPr>
          <a:xfrm>
            <a:off x="5857463" y="2407741"/>
            <a:ext cx="2811300" cy="6204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2200"/>
              <a:buFont typeface="Helvetica Neue"/>
              <a:buNone/>
            </a:pPr>
            <a:r>
              <a:rPr b="1" i="0" lang="it" sz="1800" u="none" cap="none" strike="noStrike">
                <a:solidFill>
                  <a:srgbClr val="000000"/>
                </a:solidFill>
                <a:latin typeface="Calibri"/>
                <a:ea typeface="Calibri"/>
                <a:cs typeface="Calibri"/>
                <a:sym typeface="Calibri"/>
              </a:rPr>
              <a:t>The posterior is a distribution</a:t>
            </a:r>
            <a:endParaRPr sz="1800">
              <a:latin typeface="Calibri"/>
              <a:ea typeface="Calibri"/>
              <a:cs typeface="Calibri"/>
              <a:sym typeface="Calibri"/>
            </a:endParaRPr>
          </a:p>
        </p:txBody>
      </p:sp>
      <p:sp>
        <p:nvSpPr>
          <p:cNvPr id="344" name="Google Shape;344;p36"/>
          <p:cNvSpPr txBox="1"/>
          <p:nvPr/>
        </p:nvSpPr>
        <p:spPr>
          <a:xfrm>
            <a:off x="6133969" y="3107772"/>
            <a:ext cx="2258400" cy="14514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When the posterior goes to zero</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You can provide Constraints</a:t>
            </a:r>
            <a:endParaRPr sz="1800">
              <a:latin typeface="Calibri"/>
              <a:ea typeface="Calibri"/>
              <a:cs typeface="Calibri"/>
              <a:sym typeface="Calibri"/>
            </a:endParaRPr>
          </a:p>
        </p:txBody>
      </p:sp>
      <p:sp>
        <p:nvSpPr>
          <p:cNvPr id="345" name="Google Shape;345;p36"/>
          <p:cNvSpPr txBox="1"/>
          <p:nvPr/>
        </p:nvSpPr>
        <p:spPr>
          <a:xfrm>
            <a:off x="3693606" y="3735777"/>
            <a:ext cx="2640300" cy="404700"/>
          </a:xfrm>
          <a:prstGeom prst="rect">
            <a:avLst/>
          </a:prstGeom>
          <a:noFill/>
          <a:ln>
            <a:noFill/>
          </a:ln>
        </p:spPr>
        <p:txBody>
          <a:bodyPr anchorCtr="0" anchor="ctr" bIns="32750" lIns="32750" spcFirstLastPara="1" rIns="32750" wrap="square" tIns="32750">
            <a:spAutoFit/>
          </a:bodyPr>
          <a:lstStyle/>
          <a:p>
            <a:pPr indent="152400" lvl="1" marL="0" marR="0" rtl="0" algn="ctr">
              <a:lnSpc>
                <a:spcPct val="100000"/>
              </a:lnSpc>
              <a:spcBef>
                <a:spcPts val="0"/>
              </a:spcBef>
              <a:spcAft>
                <a:spcPts val="0"/>
              </a:spcAft>
              <a:buClr>
                <a:srgbClr val="000000"/>
              </a:buClr>
              <a:buSzPts val="1100"/>
              <a:buFont typeface="Helvetica Neue"/>
              <a:buNone/>
            </a:pPr>
            <a:r>
              <a:rPr b="0" i="0" lang="it" sz="1100" u="none" cap="none" strike="noStrike">
                <a:solidFill>
                  <a:srgbClr val="000000"/>
                </a:solidFill>
                <a:latin typeface="Helvetica Neue"/>
                <a:ea typeface="Helvetica Neue"/>
                <a:cs typeface="Helvetica Neue"/>
                <a:sym typeface="Helvetica Neue"/>
              </a:rPr>
              <a:t>J. D. Romani &amp; N. Cornish, Living Rev. Relativ. 2017, 20:2</a:t>
            </a:r>
            <a:endParaRPr sz="900"/>
          </a:p>
        </p:txBody>
      </p:sp>
      <p:pic>
        <p:nvPicPr>
          <p:cNvPr id="346" name="Google Shape;346;p36"/>
          <p:cNvPicPr preferRelativeResize="0"/>
          <p:nvPr/>
        </p:nvPicPr>
        <p:blipFill rotWithShape="1">
          <a:blip r:embed="rId4">
            <a:alphaModFix/>
          </a:blip>
          <a:srcRect b="0" l="0" r="0" t="0"/>
          <a:stretch/>
        </p:blipFill>
        <p:spPr>
          <a:xfrm>
            <a:off x="3053953" y="1292761"/>
            <a:ext cx="2277070" cy="589360"/>
          </a:xfrm>
          <a:prstGeom prst="rect">
            <a:avLst/>
          </a:prstGeom>
          <a:noFill/>
          <a:ln>
            <a:noFill/>
          </a:ln>
        </p:spPr>
      </p:pic>
      <p:cxnSp>
        <p:nvCxnSpPr>
          <p:cNvPr id="347" name="Google Shape;347;p3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48" name="Google Shape;348;p3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49" name="Google Shape;349;p3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50" name="Google Shape;350;p3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51" name="Google Shape;351;p36"/>
          <p:cNvSpPr txBox="1"/>
          <p:nvPr/>
        </p:nvSpPr>
        <p:spPr>
          <a:xfrm>
            <a:off x="-33875" y="-88100"/>
            <a:ext cx="858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 Parameter estimation</a:t>
            </a:r>
            <a:endParaRPr sz="2700">
              <a:solidFill>
                <a:srgbClr val="5B0F00"/>
              </a:solidFill>
              <a:latin typeface="Calibri"/>
              <a:ea typeface="Calibri"/>
              <a:cs typeface="Calibri"/>
              <a:sym typeface="Calibri"/>
            </a:endParaRPr>
          </a:p>
        </p:txBody>
      </p:sp>
      <p:sp>
        <p:nvSpPr>
          <p:cNvPr id="352" name="Google Shape;352;p3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cxnSp>
        <p:nvCxnSpPr>
          <p:cNvPr id="90" name="Google Shape;90;p1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1" name="Google Shape;91;p1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2" name="Google Shape;92;p1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3" name="Google Shape;93;p1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94" name="Google Shape;9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95" name="Google Shape;95;p1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Outline of the lectures</a:t>
            </a:r>
            <a:endParaRPr sz="2700">
              <a:solidFill>
                <a:srgbClr val="5B0F00"/>
              </a:solidFill>
              <a:latin typeface="Calibri"/>
              <a:ea typeface="Calibri"/>
              <a:cs typeface="Calibri"/>
              <a:sym typeface="Calibri"/>
            </a:endParaRPr>
          </a:p>
        </p:txBody>
      </p:sp>
      <p:sp>
        <p:nvSpPr>
          <p:cNvPr id="96" name="Google Shape;96;p19"/>
          <p:cNvSpPr txBox="1"/>
          <p:nvPr/>
        </p:nvSpPr>
        <p:spPr>
          <a:xfrm>
            <a:off x="228600" y="685800"/>
            <a:ext cx="85230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b="1" lang="it" sz="1800">
                <a:latin typeface="Calibri"/>
                <a:ea typeface="Calibri"/>
                <a:cs typeface="Calibri"/>
                <a:sym typeface="Calibri"/>
              </a:rPr>
              <a:t>What to expect:</a:t>
            </a:r>
            <a:r>
              <a:rPr lang="it" sz="1800">
                <a:latin typeface="Calibri"/>
                <a:ea typeface="Calibri"/>
                <a:cs typeface="Calibri"/>
                <a:sym typeface="Calibri"/>
              </a:rPr>
              <a:t> A soft introduction to many topics that will make you able to understand what LIGO, Virgo, KAGRA are publishing (from a personal angle).</a:t>
            </a:r>
            <a:br>
              <a:rPr lang="it" sz="1800">
                <a:latin typeface="Calibri"/>
                <a:ea typeface="Calibri"/>
                <a:cs typeface="Calibri"/>
                <a:sym typeface="Calibri"/>
              </a:rPr>
            </a:b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Difference between Bayesian and frequentist statistics.</a:t>
            </a:r>
            <a:br>
              <a:rPr lang="it" sz="1800">
                <a:latin typeface="Calibri"/>
                <a:ea typeface="Calibri"/>
                <a:cs typeface="Calibri"/>
                <a:sym typeface="Calibri"/>
              </a:rPr>
            </a:b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Searching for GW signals in time and frequency domain.</a:t>
            </a:r>
            <a:br>
              <a:rPr lang="it" sz="1800">
                <a:latin typeface="Calibri"/>
                <a:ea typeface="Calibri"/>
                <a:cs typeface="Calibri"/>
                <a:sym typeface="Calibri"/>
              </a:rPr>
            </a:b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Bayesian parameter estimation</a:t>
            </a:r>
            <a:br>
              <a:rPr lang="it" sz="1800">
                <a:latin typeface="Calibri"/>
                <a:ea typeface="Calibri"/>
                <a:cs typeface="Calibri"/>
                <a:sym typeface="Calibri"/>
              </a:rPr>
            </a:b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Population inference.</a:t>
            </a:r>
            <a:br>
              <a:rPr lang="it" sz="1800">
                <a:latin typeface="Calibri"/>
                <a:ea typeface="Calibri"/>
                <a:cs typeface="Calibri"/>
                <a:sym typeface="Calibri"/>
              </a:rPr>
            </a:br>
            <a:endParaRPr sz="1800">
              <a:latin typeface="Calibri"/>
              <a:ea typeface="Calibri"/>
              <a:cs typeface="Calibri"/>
              <a:sym typeface="Calibri"/>
            </a:endParaRPr>
          </a:p>
        </p:txBody>
      </p:sp>
      <p:sp>
        <p:nvSpPr>
          <p:cNvPr id="97" name="Google Shape;97;p1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7"/>
          <p:cNvSpPr txBox="1"/>
          <p:nvPr/>
        </p:nvSpPr>
        <p:spPr>
          <a:xfrm>
            <a:off x="256883" y="622681"/>
            <a:ext cx="8630400" cy="3432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process of a Bayesian Learner </a:t>
            </a:r>
            <a:endParaRPr sz="1800">
              <a:latin typeface="Calibri"/>
              <a:ea typeface="Calibri"/>
              <a:cs typeface="Calibri"/>
              <a:sym typeface="Calibri"/>
            </a:endParaRPr>
          </a:p>
        </p:txBody>
      </p:sp>
      <p:pic>
        <p:nvPicPr>
          <p:cNvPr id="358" name="Google Shape;358;p37"/>
          <p:cNvPicPr preferRelativeResize="0"/>
          <p:nvPr/>
        </p:nvPicPr>
        <p:blipFill rotWithShape="1">
          <a:blip r:embed="rId3">
            <a:alphaModFix/>
          </a:blip>
          <a:srcRect b="0" l="0" r="0" t="0"/>
          <a:stretch/>
        </p:blipFill>
        <p:spPr>
          <a:xfrm>
            <a:off x="325399" y="2124779"/>
            <a:ext cx="4127123" cy="2649953"/>
          </a:xfrm>
          <a:prstGeom prst="rect">
            <a:avLst/>
          </a:prstGeom>
          <a:noFill/>
          <a:ln>
            <a:noFill/>
          </a:ln>
        </p:spPr>
      </p:pic>
      <p:sp>
        <p:nvSpPr>
          <p:cNvPr id="359" name="Google Shape;359;p37"/>
          <p:cNvSpPr txBox="1"/>
          <p:nvPr/>
        </p:nvSpPr>
        <p:spPr>
          <a:xfrm>
            <a:off x="5771821" y="2390925"/>
            <a:ext cx="2811300" cy="6204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2200"/>
              <a:buFont typeface="Helvetica Neue"/>
              <a:buNone/>
            </a:pPr>
            <a:r>
              <a:rPr b="1" i="0" lang="it" sz="1800" u="none" cap="none" strike="noStrike">
                <a:solidFill>
                  <a:srgbClr val="000000"/>
                </a:solidFill>
                <a:latin typeface="Calibri"/>
                <a:ea typeface="Calibri"/>
                <a:cs typeface="Calibri"/>
                <a:sym typeface="Calibri"/>
              </a:rPr>
              <a:t>The posterior is a distribution</a:t>
            </a:r>
            <a:endParaRPr sz="1800">
              <a:latin typeface="Calibri"/>
              <a:ea typeface="Calibri"/>
              <a:cs typeface="Calibri"/>
              <a:sym typeface="Calibri"/>
            </a:endParaRPr>
          </a:p>
        </p:txBody>
      </p:sp>
      <p:sp>
        <p:nvSpPr>
          <p:cNvPr id="360" name="Google Shape;360;p37"/>
          <p:cNvSpPr txBox="1"/>
          <p:nvPr/>
        </p:nvSpPr>
        <p:spPr>
          <a:xfrm>
            <a:off x="6133969" y="3107772"/>
            <a:ext cx="2258400" cy="14514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When the posterior does not go to zero</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You can provide upper limits</a:t>
            </a:r>
            <a:endParaRPr sz="1800">
              <a:latin typeface="Calibri"/>
              <a:ea typeface="Calibri"/>
              <a:cs typeface="Calibri"/>
              <a:sym typeface="Calibri"/>
            </a:endParaRPr>
          </a:p>
        </p:txBody>
      </p:sp>
      <p:pic>
        <p:nvPicPr>
          <p:cNvPr id="361" name="Google Shape;361;p37"/>
          <p:cNvPicPr preferRelativeResize="0"/>
          <p:nvPr/>
        </p:nvPicPr>
        <p:blipFill rotWithShape="1">
          <a:blip r:embed="rId4">
            <a:alphaModFix/>
          </a:blip>
          <a:srcRect b="0" l="0" r="0" t="0"/>
          <a:stretch/>
        </p:blipFill>
        <p:spPr>
          <a:xfrm>
            <a:off x="3053953" y="1292761"/>
            <a:ext cx="2277070" cy="589360"/>
          </a:xfrm>
          <a:prstGeom prst="rect">
            <a:avLst/>
          </a:prstGeom>
          <a:noFill/>
          <a:ln>
            <a:noFill/>
          </a:ln>
        </p:spPr>
      </p:pic>
      <p:sp>
        <p:nvSpPr>
          <p:cNvPr id="362" name="Google Shape;362;p37"/>
          <p:cNvSpPr txBox="1"/>
          <p:nvPr/>
        </p:nvSpPr>
        <p:spPr>
          <a:xfrm>
            <a:off x="3027677" y="3857761"/>
            <a:ext cx="2640300" cy="404700"/>
          </a:xfrm>
          <a:prstGeom prst="rect">
            <a:avLst/>
          </a:prstGeom>
          <a:noFill/>
          <a:ln>
            <a:noFill/>
          </a:ln>
        </p:spPr>
        <p:txBody>
          <a:bodyPr anchorCtr="0" anchor="ctr" bIns="32750" lIns="32750" spcFirstLastPara="1" rIns="32750" wrap="square" tIns="32750">
            <a:spAutoFit/>
          </a:bodyPr>
          <a:lstStyle/>
          <a:p>
            <a:pPr indent="152400" lvl="1" marL="0" marR="0" rtl="0" algn="ctr">
              <a:lnSpc>
                <a:spcPct val="100000"/>
              </a:lnSpc>
              <a:spcBef>
                <a:spcPts val="0"/>
              </a:spcBef>
              <a:spcAft>
                <a:spcPts val="0"/>
              </a:spcAft>
              <a:buClr>
                <a:srgbClr val="000000"/>
              </a:buClr>
              <a:buSzPts val="1100"/>
              <a:buFont typeface="Helvetica Neue"/>
              <a:buNone/>
            </a:pPr>
            <a:r>
              <a:rPr b="0" i="0" lang="it" sz="1100" u="none" cap="none" strike="noStrike">
                <a:solidFill>
                  <a:srgbClr val="000000"/>
                </a:solidFill>
                <a:latin typeface="Helvetica Neue"/>
                <a:ea typeface="Helvetica Neue"/>
                <a:cs typeface="Helvetica Neue"/>
                <a:sym typeface="Helvetica Neue"/>
              </a:rPr>
              <a:t>J. D. Romani &amp; N. Cornish, Living Rev. Relativ. 2017, 20:2</a:t>
            </a:r>
            <a:endParaRPr sz="900"/>
          </a:p>
        </p:txBody>
      </p:sp>
      <p:cxnSp>
        <p:nvCxnSpPr>
          <p:cNvPr id="363" name="Google Shape;363;p3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64" name="Google Shape;364;p3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65" name="Google Shape;365;p3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66" name="Google Shape;366;p37"/>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67" name="Google Shape;367;p37"/>
          <p:cNvSpPr txBox="1"/>
          <p:nvPr/>
        </p:nvSpPr>
        <p:spPr>
          <a:xfrm>
            <a:off x="-33875" y="-88100"/>
            <a:ext cx="858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 Parameter estimation</a:t>
            </a:r>
            <a:endParaRPr sz="2700">
              <a:solidFill>
                <a:srgbClr val="5B0F00"/>
              </a:solidFill>
              <a:latin typeface="Calibri"/>
              <a:ea typeface="Calibri"/>
              <a:cs typeface="Calibri"/>
              <a:sym typeface="Calibri"/>
            </a:endParaRPr>
          </a:p>
        </p:txBody>
      </p:sp>
      <p:sp>
        <p:nvSpPr>
          <p:cNvPr id="368" name="Google Shape;368;p3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cxnSp>
        <p:nvCxnSpPr>
          <p:cNvPr id="373" name="Google Shape;373;p3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74" name="Google Shape;374;p3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75" name="Google Shape;375;p3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76" name="Google Shape;376;p3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77" name="Google Shape;377;p3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378" name="Google Shape;37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79" name="Google Shape;379;p38"/>
          <p:cNvPicPr preferRelativeResize="0"/>
          <p:nvPr/>
        </p:nvPicPr>
        <p:blipFill rotWithShape="1">
          <a:blip r:embed="rId3">
            <a:alphaModFix/>
          </a:blip>
          <a:srcRect b="0" l="0" r="0" t="0"/>
          <a:stretch/>
        </p:blipFill>
        <p:spPr>
          <a:xfrm>
            <a:off x="3195050" y="1856023"/>
            <a:ext cx="2551325" cy="2551325"/>
          </a:xfrm>
          <a:prstGeom prst="rect">
            <a:avLst/>
          </a:prstGeom>
          <a:noFill/>
          <a:ln>
            <a:noFill/>
          </a:ln>
        </p:spPr>
      </p:pic>
      <p:sp>
        <p:nvSpPr>
          <p:cNvPr id="380" name="Google Shape;380;p38"/>
          <p:cNvSpPr txBox="1"/>
          <p:nvPr/>
        </p:nvSpPr>
        <p:spPr>
          <a:xfrm>
            <a:off x="3260102" y="879025"/>
            <a:ext cx="2355600" cy="34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400"/>
              <a:buFont typeface="Helvetica Neue"/>
              <a:buNone/>
            </a:pPr>
            <a:r>
              <a:rPr b="1" lang="it" sz="1600">
                <a:latin typeface="Calibri"/>
                <a:ea typeface="Calibri"/>
                <a:cs typeface="Calibri"/>
                <a:sym typeface="Calibri"/>
              </a:rPr>
              <a:t>Click on this </a:t>
            </a:r>
            <a:r>
              <a:rPr b="1" lang="it" sz="1600" u="sng">
                <a:solidFill>
                  <a:schemeClr val="hlink"/>
                </a:solidFill>
                <a:latin typeface="Calibri"/>
                <a:ea typeface="Calibri"/>
                <a:cs typeface="Calibri"/>
                <a:sym typeface="Calibri"/>
                <a:hlinkClick r:id="rId4"/>
              </a:rPr>
              <a:t>link</a:t>
            </a:r>
            <a:r>
              <a:rPr b="1" lang="it" sz="1600">
                <a:latin typeface="Calibri"/>
                <a:ea typeface="Calibri"/>
                <a:cs typeface="Calibri"/>
                <a:sym typeface="Calibri"/>
              </a:rPr>
              <a:t> for more</a:t>
            </a:r>
            <a:endParaRPr sz="1600">
              <a:latin typeface="Calibri"/>
              <a:ea typeface="Calibri"/>
              <a:cs typeface="Calibri"/>
              <a:sym typeface="Calibri"/>
            </a:endParaRPr>
          </a:p>
        </p:txBody>
      </p:sp>
      <p:sp>
        <p:nvSpPr>
          <p:cNvPr id="381" name="Google Shape;381;p3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cxnSp>
        <p:nvCxnSpPr>
          <p:cNvPr id="386" name="Google Shape;386;p3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87" name="Google Shape;387;p3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88" name="Google Shape;388;p3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89" name="Google Shape;389;p3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90" name="Google Shape;390;p39"/>
          <p:cNvSpPr txBox="1"/>
          <p:nvPr/>
        </p:nvSpPr>
        <p:spPr>
          <a:xfrm>
            <a:off x="169325" y="691450"/>
            <a:ext cx="8826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latin typeface="Calibri"/>
              <a:ea typeface="Calibri"/>
              <a:cs typeface="Calibri"/>
              <a:sym typeface="Calibri"/>
            </a:endParaRPr>
          </a:p>
        </p:txBody>
      </p:sp>
      <p:sp>
        <p:nvSpPr>
          <p:cNvPr id="391" name="Google Shape;391;p39"/>
          <p:cNvSpPr txBox="1"/>
          <p:nvPr/>
        </p:nvSpPr>
        <p:spPr>
          <a:xfrm>
            <a:off x="345725" y="642075"/>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100">
                <a:solidFill>
                  <a:srgbClr val="980000"/>
                </a:solidFill>
                <a:latin typeface="Calibri"/>
                <a:ea typeface="Calibri"/>
                <a:cs typeface="Calibri"/>
                <a:sym typeface="Calibri"/>
              </a:rPr>
              <a:t>Physics</a:t>
            </a:r>
            <a:endParaRPr b="1" sz="2000">
              <a:solidFill>
                <a:srgbClr val="980000"/>
              </a:solidFill>
            </a:endParaRPr>
          </a:p>
        </p:txBody>
      </p:sp>
      <p:sp>
        <p:nvSpPr>
          <p:cNvPr id="392" name="Google Shape;392;p39"/>
          <p:cNvSpPr txBox="1"/>
          <p:nvPr/>
        </p:nvSpPr>
        <p:spPr>
          <a:xfrm>
            <a:off x="5638800" y="69145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900">
                <a:solidFill>
                  <a:srgbClr val="1155CC"/>
                </a:solidFill>
                <a:latin typeface="Calibri"/>
                <a:ea typeface="Calibri"/>
                <a:cs typeface="Calibri"/>
                <a:sym typeface="Calibri"/>
              </a:rPr>
              <a:t>Statistics</a:t>
            </a:r>
            <a:endParaRPr b="1" sz="1800">
              <a:solidFill>
                <a:srgbClr val="1155CC"/>
              </a:solidFill>
            </a:endParaRPr>
          </a:p>
        </p:txBody>
      </p:sp>
      <p:sp>
        <p:nvSpPr>
          <p:cNvPr id="393" name="Google Shape;393;p39"/>
          <p:cNvSpPr txBox="1"/>
          <p:nvPr/>
        </p:nvSpPr>
        <p:spPr>
          <a:xfrm>
            <a:off x="397925" y="166717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1600">
                <a:solidFill>
                  <a:schemeClr val="dk1"/>
                </a:solidFill>
                <a:latin typeface="Calibri"/>
                <a:ea typeface="Calibri"/>
                <a:cs typeface="Calibri"/>
                <a:sym typeface="Calibri"/>
              </a:rPr>
              <a:t>Particles energy </a:t>
            </a:r>
            <a:r>
              <a:rPr b="1" lang="it" sz="1600">
                <a:solidFill>
                  <a:schemeClr val="dk1"/>
                </a:solidFill>
                <a:latin typeface="Calibri"/>
                <a:ea typeface="Calibri"/>
                <a:cs typeface="Calibri"/>
                <a:sym typeface="Calibri"/>
              </a:rPr>
              <a:t>E</a:t>
            </a:r>
            <a:r>
              <a:rPr lang="it" sz="1600">
                <a:solidFill>
                  <a:schemeClr val="dk1"/>
                </a:solidFill>
                <a:latin typeface="Calibri"/>
                <a:ea typeface="Calibri"/>
                <a:cs typeface="Calibri"/>
                <a:sym typeface="Calibri"/>
              </a:rPr>
              <a:t> are generated with a gaussian distribution</a:t>
            </a:r>
            <a:endParaRPr sz="1600">
              <a:latin typeface="Calibri"/>
              <a:ea typeface="Calibri"/>
              <a:cs typeface="Calibri"/>
              <a:sym typeface="Calibri"/>
            </a:endParaRPr>
          </a:p>
        </p:txBody>
      </p:sp>
      <p:sp>
        <p:nvSpPr>
          <p:cNvPr id="394" name="Google Shape;394;p39"/>
          <p:cNvSpPr txBox="1"/>
          <p:nvPr/>
        </p:nvSpPr>
        <p:spPr>
          <a:xfrm>
            <a:off x="397925" y="246607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1600">
                <a:solidFill>
                  <a:schemeClr val="dk1"/>
                </a:solidFill>
                <a:latin typeface="Calibri"/>
                <a:ea typeface="Calibri"/>
                <a:cs typeface="Calibri"/>
                <a:sym typeface="Calibri"/>
              </a:rPr>
              <a:t>Particles arrive at our detectors, due to noise I measure </a:t>
            </a:r>
            <a:r>
              <a:rPr b="1" lang="it" sz="1600">
                <a:solidFill>
                  <a:schemeClr val="dk1"/>
                </a:solidFill>
                <a:latin typeface="Calibri"/>
                <a:ea typeface="Calibri"/>
                <a:cs typeface="Calibri"/>
                <a:sym typeface="Calibri"/>
              </a:rPr>
              <a:t>E</a:t>
            </a:r>
            <a:r>
              <a:rPr b="1" baseline="-25000" lang="it" sz="1600">
                <a:solidFill>
                  <a:schemeClr val="dk1"/>
                </a:solidFill>
                <a:latin typeface="Calibri"/>
                <a:ea typeface="Calibri"/>
                <a:cs typeface="Calibri"/>
                <a:sym typeface="Calibri"/>
              </a:rPr>
              <a:t>obs</a:t>
            </a:r>
            <a:endParaRPr b="1" baseline="-25000" sz="1600"/>
          </a:p>
        </p:txBody>
      </p:sp>
      <p:sp>
        <p:nvSpPr>
          <p:cNvPr id="395" name="Google Shape;395;p39"/>
          <p:cNvSpPr txBox="1"/>
          <p:nvPr/>
        </p:nvSpPr>
        <p:spPr>
          <a:xfrm>
            <a:off x="397925" y="338047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1600">
                <a:solidFill>
                  <a:schemeClr val="dk1"/>
                </a:solidFill>
                <a:latin typeface="Calibri"/>
                <a:ea typeface="Calibri"/>
                <a:cs typeface="Calibri"/>
                <a:sym typeface="Calibri"/>
              </a:rPr>
              <a:t>My experiment can detect </a:t>
            </a:r>
            <a:r>
              <a:rPr b="1" lang="it" sz="1600">
                <a:solidFill>
                  <a:schemeClr val="dk1"/>
                </a:solidFill>
                <a:latin typeface="Calibri"/>
                <a:ea typeface="Calibri"/>
                <a:cs typeface="Calibri"/>
                <a:sym typeface="Calibri"/>
              </a:rPr>
              <a:t>E</a:t>
            </a:r>
            <a:r>
              <a:rPr b="1" baseline="-25000" lang="it" sz="1600">
                <a:solidFill>
                  <a:schemeClr val="dk1"/>
                </a:solidFill>
                <a:latin typeface="Calibri"/>
                <a:ea typeface="Calibri"/>
                <a:cs typeface="Calibri"/>
                <a:sym typeface="Calibri"/>
              </a:rPr>
              <a:t>obs </a:t>
            </a:r>
            <a:r>
              <a:rPr lang="it" sz="1600">
                <a:solidFill>
                  <a:schemeClr val="dk1"/>
                </a:solidFill>
                <a:latin typeface="Calibri"/>
                <a:ea typeface="Calibri"/>
                <a:cs typeface="Calibri"/>
                <a:sym typeface="Calibri"/>
              </a:rPr>
              <a:t>only above a certain threshold</a:t>
            </a:r>
            <a:endParaRPr sz="1600">
              <a:latin typeface="Calibri"/>
              <a:ea typeface="Calibri"/>
              <a:cs typeface="Calibri"/>
              <a:sym typeface="Calibri"/>
            </a:endParaRPr>
          </a:p>
        </p:txBody>
      </p:sp>
      <p:pic>
        <p:nvPicPr>
          <p:cNvPr id="396" name="Google Shape;396;p39"/>
          <p:cNvPicPr preferRelativeResize="0"/>
          <p:nvPr/>
        </p:nvPicPr>
        <p:blipFill>
          <a:blip r:embed="rId3">
            <a:alphaModFix/>
          </a:blip>
          <a:stretch>
            <a:fillRect/>
          </a:stretch>
        </p:blipFill>
        <p:spPr>
          <a:xfrm>
            <a:off x="6152144" y="1724291"/>
            <a:ext cx="1867906" cy="461700"/>
          </a:xfrm>
          <a:prstGeom prst="rect">
            <a:avLst/>
          </a:prstGeom>
          <a:noFill/>
          <a:ln>
            <a:noFill/>
          </a:ln>
        </p:spPr>
      </p:pic>
      <p:sp>
        <p:nvSpPr>
          <p:cNvPr id="397" name="Google Shape;397;p39"/>
          <p:cNvSpPr/>
          <p:nvPr/>
        </p:nvSpPr>
        <p:spPr>
          <a:xfrm>
            <a:off x="3588125" y="1927409"/>
            <a:ext cx="1746000" cy="154800"/>
          </a:xfrm>
          <a:prstGeom prst="leftRigh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9"/>
          <p:cNvSpPr/>
          <p:nvPr/>
        </p:nvSpPr>
        <p:spPr>
          <a:xfrm>
            <a:off x="3574678" y="2765609"/>
            <a:ext cx="1746000" cy="154800"/>
          </a:xfrm>
          <a:prstGeom prst="leftRigh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9"/>
          <p:cNvSpPr/>
          <p:nvPr/>
        </p:nvSpPr>
        <p:spPr>
          <a:xfrm>
            <a:off x="3574678" y="3603809"/>
            <a:ext cx="1746000" cy="154800"/>
          </a:xfrm>
          <a:prstGeom prst="leftRigh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39"/>
          <p:cNvPicPr preferRelativeResize="0"/>
          <p:nvPr/>
        </p:nvPicPr>
        <p:blipFill>
          <a:blip r:embed="rId4">
            <a:alphaModFix/>
          </a:blip>
          <a:stretch>
            <a:fillRect/>
          </a:stretch>
        </p:blipFill>
        <p:spPr>
          <a:xfrm>
            <a:off x="6441700" y="2741850"/>
            <a:ext cx="1370207" cy="278750"/>
          </a:xfrm>
          <a:prstGeom prst="rect">
            <a:avLst/>
          </a:prstGeom>
          <a:noFill/>
          <a:ln>
            <a:noFill/>
          </a:ln>
        </p:spPr>
      </p:pic>
      <p:pic>
        <p:nvPicPr>
          <p:cNvPr id="401" name="Google Shape;401;p39"/>
          <p:cNvPicPr preferRelativeResize="0"/>
          <p:nvPr/>
        </p:nvPicPr>
        <p:blipFill>
          <a:blip r:embed="rId5">
            <a:alphaModFix/>
          </a:blip>
          <a:stretch>
            <a:fillRect/>
          </a:stretch>
        </p:blipFill>
        <p:spPr>
          <a:xfrm>
            <a:off x="5696651" y="3430311"/>
            <a:ext cx="3145274" cy="548839"/>
          </a:xfrm>
          <a:prstGeom prst="rect">
            <a:avLst/>
          </a:prstGeom>
          <a:noFill/>
          <a:ln>
            <a:noFill/>
          </a:ln>
        </p:spPr>
      </p:pic>
      <p:sp>
        <p:nvSpPr>
          <p:cNvPr id="402" name="Google Shape;402;p3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Hierarchical Bayesian inference</a:t>
            </a:r>
            <a:endParaRPr sz="2700">
              <a:solidFill>
                <a:srgbClr val="5B0F00"/>
              </a:solidFill>
              <a:latin typeface="Calibri"/>
              <a:ea typeface="Calibri"/>
              <a:cs typeface="Calibri"/>
              <a:sym typeface="Calibri"/>
            </a:endParaRPr>
          </a:p>
        </p:txBody>
      </p:sp>
      <p:sp>
        <p:nvSpPr>
          <p:cNvPr id="403" name="Google Shape;40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04" name="Google Shape;404;p3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cxnSp>
        <p:nvCxnSpPr>
          <p:cNvPr id="409" name="Google Shape;409;p4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10" name="Google Shape;410;p4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11" name="Google Shape;411;p4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12" name="Google Shape;412;p40"/>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13" name="Google Shape;413;p40"/>
          <p:cNvSpPr txBox="1"/>
          <p:nvPr/>
        </p:nvSpPr>
        <p:spPr>
          <a:xfrm>
            <a:off x="8710801" y="4823300"/>
            <a:ext cx="430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latin typeface="Calibri"/>
                <a:ea typeface="Calibri"/>
                <a:cs typeface="Calibri"/>
                <a:sym typeface="Calibri"/>
              </a:rPr>
              <a:t>7</a:t>
            </a:r>
            <a:endParaRPr sz="1100">
              <a:latin typeface="Calibri"/>
              <a:ea typeface="Calibri"/>
              <a:cs typeface="Calibri"/>
              <a:sym typeface="Calibri"/>
            </a:endParaRPr>
          </a:p>
        </p:txBody>
      </p:sp>
      <p:pic>
        <p:nvPicPr>
          <p:cNvPr id="414" name="Google Shape;414;p40"/>
          <p:cNvPicPr preferRelativeResize="0"/>
          <p:nvPr/>
        </p:nvPicPr>
        <p:blipFill>
          <a:blip r:embed="rId3">
            <a:alphaModFix/>
          </a:blip>
          <a:stretch>
            <a:fillRect/>
          </a:stretch>
        </p:blipFill>
        <p:spPr>
          <a:xfrm>
            <a:off x="3046174" y="3575750"/>
            <a:ext cx="4425650" cy="733800"/>
          </a:xfrm>
          <a:prstGeom prst="rect">
            <a:avLst/>
          </a:prstGeom>
          <a:noFill/>
          <a:ln>
            <a:noFill/>
          </a:ln>
        </p:spPr>
      </p:pic>
      <p:sp>
        <p:nvSpPr>
          <p:cNvPr id="415" name="Google Shape;415;p40"/>
          <p:cNvSpPr txBox="1"/>
          <p:nvPr/>
        </p:nvSpPr>
        <p:spPr>
          <a:xfrm>
            <a:off x="0" y="762000"/>
            <a:ext cx="9066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The likelihood for an inhomogeneous Poisson process in presence of selection biases, for a </a:t>
            </a:r>
            <a:r>
              <a:rPr b="1" lang="it" sz="1600">
                <a:solidFill>
                  <a:schemeClr val="dk1"/>
                </a:solidFill>
                <a:latin typeface="Calibri"/>
                <a:ea typeface="Calibri"/>
                <a:cs typeface="Calibri"/>
                <a:sym typeface="Calibri"/>
              </a:rPr>
              <a:t>constant rate in detector time</a:t>
            </a:r>
            <a:r>
              <a:rPr lang="it" sz="1600">
                <a:solidFill>
                  <a:schemeClr val="dk1"/>
                </a:solidFill>
                <a:latin typeface="Calibri"/>
                <a:ea typeface="Calibri"/>
                <a:cs typeface="Calibri"/>
                <a:sym typeface="Calibri"/>
              </a:rPr>
              <a:t>, is (see </a:t>
            </a:r>
            <a:r>
              <a:rPr lang="it" sz="1600" u="sng">
                <a:solidFill>
                  <a:schemeClr val="hlink"/>
                </a:solidFill>
                <a:latin typeface="Calibri"/>
                <a:ea typeface="Calibri"/>
                <a:cs typeface="Calibri"/>
                <a:sym typeface="Calibri"/>
                <a:hlinkClick r:id="rId4"/>
              </a:rPr>
              <a:t>Mandel+ 2018 MNRAS</a:t>
            </a:r>
            <a:r>
              <a:rPr lang="it" sz="1600">
                <a:solidFill>
                  <a:schemeClr val="dk1"/>
                </a:solidFill>
                <a:latin typeface="Calibri"/>
                <a:ea typeface="Calibri"/>
                <a:cs typeface="Calibri"/>
                <a:sym typeface="Calibri"/>
              </a:rPr>
              <a:t>, </a:t>
            </a:r>
            <a:r>
              <a:rPr lang="it" sz="1600" u="sng">
                <a:solidFill>
                  <a:schemeClr val="hlink"/>
                </a:solidFill>
                <a:latin typeface="Calibri"/>
                <a:ea typeface="Calibri"/>
                <a:cs typeface="Calibri"/>
                <a:sym typeface="Calibri"/>
                <a:hlinkClick r:id="rId5"/>
              </a:rPr>
              <a:t>Vitale+ 2020</a:t>
            </a:r>
            <a:r>
              <a:rPr lang="it" sz="1600">
                <a:solidFill>
                  <a:schemeClr val="dk1"/>
                </a:solidFill>
                <a:latin typeface="Calibri"/>
                <a:ea typeface="Calibri"/>
                <a:cs typeface="Calibri"/>
                <a:sym typeface="Calibri"/>
              </a:rPr>
              <a:t>) </a:t>
            </a:r>
            <a:endParaRPr sz="1600">
              <a:latin typeface="Calibri"/>
              <a:ea typeface="Calibri"/>
              <a:cs typeface="Calibri"/>
              <a:sym typeface="Calibri"/>
            </a:endParaRPr>
          </a:p>
        </p:txBody>
      </p:sp>
      <p:sp>
        <p:nvSpPr>
          <p:cNvPr id="416" name="Google Shape;416;p40"/>
          <p:cNvSpPr txBox="1"/>
          <p:nvPr/>
        </p:nvSpPr>
        <p:spPr>
          <a:xfrm>
            <a:off x="4902200" y="2708425"/>
            <a:ext cx="1463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rgbClr val="E69138"/>
                </a:solidFill>
                <a:latin typeface="Calibri"/>
                <a:ea typeface="Calibri"/>
                <a:cs typeface="Calibri"/>
                <a:sym typeface="Calibri"/>
              </a:rPr>
              <a:t>Noise process</a:t>
            </a:r>
            <a:endParaRPr b="1">
              <a:solidFill>
                <a:srgbClr val="E69138"/>
              </a:solidFill>
            </a:endParaRPr>
          </a:p>
        </p:txBody>
      </p:sp>
      <p:sp>
        <p:nvSpPr>
          <p:cNvPr id="417" name="Google Shape;417;p40"/>
          <p:cNvSpPr txBox="1"/>
          <p:nvPr/>
        </p:nvSpPr>
        <p:spPr>
          <a:xfrm>
            <a:off x="6084700" y="1564113"/>
            <a:ext cx="1463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rgbClr val="6AA84F"/>
                </a:solidFill>
                <a:latin typeface="Calibri"/>
                <a:ea typeface="Calibri"/>
                <a:cs typeface="Calibri"/>
                <a:sym typeface="Calibri"/>
              </a:rPr>
              <a:t>Rate</a:t>
            </a:r>
            <a:endParaRPr b="1">
              <a:solidFill>
                <a:srgbClr val="6AA84F"/>
              </a:solidFill>
            </a:endParaRPr>
          </a:p>
        </p:txBody>
      </p:sp>
      <p:sp>
        <p:nvSpPr>
          <p:cNvPr id="418" name="Google Shape;418;p40"/>
          <p:cNvSpPr txBox="1"/>
          <p:nvPr/>
        </p:nvSpPr>
        <p:spPr>
          <a:xfrm>
            <a:off x="1416750" y="3433825"/>
            <a:ext cx="15168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rgbClr val="351C75"/>
                </a:solidFill>
                <a:latin typeface="Calibri"/>
                <a:ea typeface="Calibri"/>
                <a:cs typeface="Calibri"/>
                <a:sym typeface="Calibri"/>
              </a:rPr>
              <a:t>Expected number of detections</a:t>
            </a:r>
            <a:endParaRPr b="1">
              <a:solidFill>
                <a:srgbClr val="351C75"/>
              </a:solidFill>
            </a:endParaRPr>
          </a:p>
        </p:txBody>
      </p:sp>
      <p:pic>
        <p:nvPicPr>
          <p:cNvPr id="419" name="Google Shape;419;p40"/>
          <p:cNvPicPr preferRelativeResize="0"/>
          <p:nvPr/>
        </p:nvPicPr>
        <p:blipFill>
          <a:blip r:embed="rId6">
            <a:alphaModFix/>
          </a:blip>
          <a:stretch>
            <a:fillRect/>
          </a:stretch>
        </p:blipFill>
        <p:spPr>
          <a:xfrm>
            <a:off x="1536551" y="1928505"/>
            <a:ext cx="5817673" cy="877200"/>
          </a:xfrm>
          <a:prstGeom prst="rect">
            <a:avLst/>
          </a:prstGeom>
          <a:noFill/>
          <a:ln>
            <a:noFill/>
          </a:ln>
        </p:spPr>
      </p:pic>
      <p:sp>
        <p:nvSpPr>
          <p:cNvPr id="420" name="Google Shape;420;p4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Hierarchical Bayesian inference</a:t>
            </a:r>
            <a:endParaRPr sz="2700">
              <a:solidFill>
                <a:srgbClr val="5B0F00"/>
              </a:solidFill>
              <a:latin typeface="Calibri"/>
              <a:ea typeface="Calibri"/>
              <a:cs typeface="Calibri"/>
              <a:sym typeface="Calibri"/>
            </a:endParaRPr>
          </a:p>
        </p:txBody>
      </p:sp>
      <p:sp>
        <p:nvSpPr>
          <p:cNvPr id="421" name="Google Shape;42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22" name="Google Shape;422;p4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cxnSp>
        <p:nvCxnSpPr>
          <p:cNvPr id="427" name="Google Shape;427;p4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28" name="Google Shape;428;p4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29" name="Google Shape;429;p4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30" name="Google Shape;430;p41"/>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31" name="Google Shape;431;p41"/>
          <p:cNvSpPr txBox="1"/>
          <p:nvPr/>
        </p:nvSpPr>
        <p:spPr>
          <a:xfrm>
            <a:off x="8710801" y="4823300"/>
            <a:ext cx="430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latin typeface="Calibri"/>
                <a:ea typeface="Calibri"/>
                <a:cs typeface="Calibri"/>
                <a:sym typeface="Calibri"/>
              </a:rPr>
              <a:t>8</a:t>
            </a:r>
            <a:endParaRPr sz="1100">
              <a:latin typeface="Calibri"/>
              <a:ea typeface="Calibri"/>
              <a:cs typeface="Calibri"/>
              <a:sym typeface="Calibri"/>
            </a:endParaRPr>
          </a:p>
        </p:txBody>
      </p:sp>
      <p:sp>
        <p:nvSpPr>
          <p:cNvPr id="432" name="Google Shape;432;p41"/>
          <p:cNvSpPr txBox="1"/>
          <p:nvPr/>
        </p:nvSpPr>
        <p:spPr>
          <a:xfrm>
            <a:off x="152400" y="685800"/>
            <a:ext cx="906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If we decide to use a 1/Nexp prior, the hierarchical likelihood can be reduced to the form below</a:t>
            </a:r>
            <a:endParaRPr sz="1600">
              <a:solidFill>
                <a:schemeClr val="dk1"/>
              </a:solidFill>
              <a:latin typeface="Calibri"/>
              <a:ea typeface="Calibri"/>
              <a:cs typeface="Calibri"/>
              <a:sym typeface="Calibri"/>
            </a:endParaRPr>
          </a:p>
        </p:txBody>
      </p:sp>
      <p:pic>
        <p:nvPicPr>
          <p:cNvPr id="433" name="Google Shape;433;p41"/>
          <p:cNvPicPr preferRelativeResize="0"/>
          <p:nvPr/>
        </p:nvPicPr>
        <p:blipFill>
          <a:blip r:embed="rId3">
            <a:alphaModFix/>
          </a:blip>
          <a:stretch>
            <a:fillRect/>
          </a:stretch>
        </p:blipFill>
        <p:spPr>
          <a:xfrm>
            <a:off x="2191000" y="2034400"/>
            <a:ext cx="4941099" cy="1029400"/>
          </a:xfrm>
          <a:prstGeom prst="rect">
            <a:avLst/>
          </a:prstGeom>
          <a:noFill/>
          <a:ln>
            <a:noFill/>
          </a:ln>
        </p:spPr>
      </p:pic>
      <p:sp>
        <p:nvSpPr>
          <p:cNvPr id="434" name="Google Shape;434;p41"/>
          <p:cNvSpPr txBox="1"/>
          <p:nvPr/>
        </p:nvSpPr>
        <p:spPr>
          <a:xfrm>
            <a:off x="4129525" y="3308425"/>
            <a:ext cx="2652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500">
                <a:solidFill>
                  <a:srgbClr val="E69138"/>
                </a:solidFill>
                <a:latin typeface="Calibri"/>
                <a:ea typeface="Calibri"/>
                <a:cs typeface="Calibri"/>
                <a:sym typeface="Calibri"/>
              </a:rPr>
              <a:t>Scale-free likelihood</a:t>
            </a:r>
            <a:endParaRPr b="1">
              <a:solidFill>
                <a:srgbClr val="E69138"/>
              </a:solidFill>
            </a:endParaRPr>
          </a:p>
        </p:txBody>
      </p:sp>
      <p:sp>
        <p:nvSpPr>
          <p:cNvPr id="435" name="Google Shape;435;p4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Hierarchical Bayesian inference</a:t>
            </a:r>
            <a:endParaRPr sz="2700">
              <a:solidFill>
                <a:srgbClr val="5B0F00"/>
              </a:solidFill>
              <a:latin typeface="Calibri"/>
              <a:ea typeface="Calibri"/>
              <a:cs typeface="Calibri"/>
              <a:sym typeface="Calibri"/>
            </a:endParaRPr>
          </a:p>
        </p:txBody>
      </p:sp>
      <p:sp>
        <p:nvSpPr>
          <p:cNvPr id="436" name="Google Shape;43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37" name="Google Shape;437;p4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cxnSp>
        <p:nvCxnSpPr>
          <p:cNvPr id="442" name="Google Shape;442;p4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43" name="Google Shape;443;p4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44" name="Google Shape;444;p4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45" name="Google Shape;445;p4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46" name="Google Shape;446;p4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447" name="Google Shape;44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48" name="Google Shape;448;p42"/>
          <p:cNvSpPr txBox="1"/>
          <p:nvPr/>
        </p:nvSpPr>
        <p:spPr>
          <a:xfrm>
            <a:off x="2955299" y="879025"/>
            <a:ext cx="3125100" cy="34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400"/>
              <a:buFont typeface="Helvetica Neue"/>
              <a:buNone/>
            </a:pPr>
            <a:r>
              <a:rPr b="1" lang="it" sz="1600">
                <a:latin typeface="Calibri"/>
                <a:ea typeface="Calibri"/>
                <a:cs typeface="Calibri"/>
                <a:sym typeface="Calibri"/>
              </a:rPr>
              <a:t>To blackboard (See notes on DA)</a:t>
            </a:r>
            <a:endParaRPr sz="1600">
              <a:latin typeface="Calibri"/>
              <a:ea typeface="Calibri"/>
              <a:cs typeface="Calibri"/>
              <a:sym typeface="Calibri"/>
            </a:endParaRPr>
          </a:p>
        </p:txBody>
      </p:sp>
      <p:sp>
        <p:nvSpPr>
          <p:cNvPr id="449" name="Google Shape;449;p4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pic>
        <p:nvPicPr>
          <p:cNvPr id="450" name="Google Shape;450;p42"/>
          <p:cNvPicPr preferRelativeResize="0"/>
          <p:nvPr/>
        </p:nvPicPr>
        <p:blipFill>
          <a:blip r:embed="rId3">
            <a:alphaModFix/>
          </a:blip>
          <a:stretch>
            <a:fillRect/>
          </a:stretch>
        </p:blipFill>
        <p:spPr>
          <a:xfrm>
            <a:off x="1981200" y="1456525"/>
            <a:ext cx="5582710" cy="31304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cxnSp>
        <p:nvCxnSpPr>
          <p:cNvPr id="455" name="Google Shape;455;p4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56" name="Google Shape;456;p4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57" name="Google Shape;457;p4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58" name="Google Shape;458;p43"/>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59" name="Google Shape;459;p43"/>
          <p:cNvSpPr txBox="1"/>
          <p:nvPr/>
        </p:nvSpPr>
        <p:spPr>
          <a:xfrm>
            <a:off x="152400" y="685800"/>
            <a:ext cx="8804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From the previous slides we have seen that to calculate the likelihood we need to calculate two integrals, the integral over the parameters of the detected events and the integral to calculate Nexp.</a:t>
            </a:r>
            <a:endParaRPr sz="1600">
              <a:solidFill>
                <a:schemeClr val="dk1"/>
              </a:solidFill>
              <a:latin typeface="Calibri"/>
              <a:ea typeface="Calibri"/>
              <a:cs typeface="Calibri"/>
              <a:sym typeface="Calibri"/>
            </a:endParaRPr>
          </a:p>
        </p:txBody>
      </p:sp>
      <p:pic>
        <p:nvPicPr>
          <p:cNvPr id="460" name="Google Shape;460;p43"/>
          <p:cNvPicPr preferRelativeResize="0"/>
          <p:nvPr/>
        </p:nvPicPr>
        <p:blipFill>
          <a:blip r:embed="rId3">
            <a:alphaModFix/>
          </a:blip>
          <a:stretch>
            <a:fillRect/>
          </a:stretch>
        </p:blipFill>
        <p:spPr>
          <a:xfrm>
            <a:off x="1875700" y="2404925"/>
            <a:ext cx="5463825" cy="858525"/>
          </a:xfrm>
          <a:prstGeom prst="rect">
            <a:avLst/>
          </a:prstGeom>
          <a:noFill/>
          <a:ln>
            <a:noFill/>
          </a:ln>
        </p:spPr>
      </p:pic>
      <p:sp>
        <p:nvSpPr>
          <p:cNvPr id="461" name="Google Shape;461;p43"/>
          <p:cNvSpPr txBox="1"/>
          <p:nvPr/>
        </p:nvSpPr>
        <p:spPr>
          <a:xfrm>
            <a:off x="499525" y="1650325"/>
            <a:ext cx="6336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500">
                <a:solidFill>
                  <a:srgbClr val="351C75"/>
                </a:solidFill>
                <a:latin typeface="Calibri"/>
                <a:ea typeface="Calibri"/>
                <a:cs typeface="Calibri"/>
                <a:sym typeface="Calibri"/>
              </a:rPr>
              <a:t>Integral over the events (numerator): Done summing over posterior samples</a:t>
            </a:r>
            <a:endParaRPr b="1">
              <a:solidFill>
                <a:srgbClr val="351C75"/>
              </a:solidFill>
            </a:endParaRPr>
          </a:p>
        </p:txBody>
      </p:sp>
      <p:sp>
        <p:nvSpPr>
          <p:cNvPr id="462" name="Google Shape;462;p43"/>
          <p:cNvSpPr txBox="1"/>
          <p:nvPr/>
        </p:nvSpPr>
        <p:spPr>
          <a:xfrm>
            <a:off x="5217775" y="3111000"/>
            <a:ext cx="1893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E69138"/>
                </a:solidFill>
                <a:latin typeface="Calibri"/>
                <a:ea typeface="Calibri"/>
                <a:cs typeface="Calibri"/>
                <a:sym typeface="Calibri"/>
              </a:rPr>
              <a:t>Prior used for Posterior samples</a:t>
            </a:r>
            <a:endParaRPr b="1" sz="1300">
              <a:solidFill>
                <a:srgbClr val="E69138"/>
              </a:solidFill>
            </a:endParaRPr>
          </a:p>
        </p:txBody>
      </p:sp>
      <p:sp>
        <p:nvSpPr>
          <p:cNvPr id="463" name="Google Shape;463;p43"/>
          <p:cNvSpPr txBox="1"/>
          <p:nvPr/>
        </p:nvSpPr>
        <p:spPr>
          <a:xfrm>
            <a:off x="4107675" y="3142250"/>
            <a:ext cx="1481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6AA84F"/>
                </a:solidFill>
                <a:latin typeface="Calibri"/>
                <a:ea typeface="Calibri"/>
                <a:cs typeface="Calibri"/>
                <a:sym typeface="Calibri"/>
              </a:rPr>
              <a:t>Number of samples</a:t>
            </a:r>
            <a:endParaRPr b="1" sz="1300">
              <a:solidFill>
                <a:srgbClr val="6AA84F"/>
              </a:solidFill>
            </a:endParaRPr>
          </a:p>
        </p:txBody>
      </p:sp>
      <p:sp>
        <p:nvSpPr>
          <p:cNvPr id="464" name="Google Shape;464;p4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Hierarchical Bayesian inference</a:t>
            </a:r>
            <a:endParaRPr sz="2700">
              <a:solidFill>
                <a:srgbClr val="5B0F00"/>
              </a:solidFill>
              <a:latin typeface="Calibri"/>
              <a:ea typeface="Calibri"/>
              <a:cs typeface="Calibri"/>
              <a:sym typeface="Calibri"/>
            </a:endParaRPr>
          </a:p>
        </p:txBody>
      </p:sp>
      <p:sp>
        <p:nvSpPr>
          <p:cNvPr id="465" name="Google Shape;465;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66" name="Google Shape;466;p4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cxnSp>
        <p:nvCxnSpPr>
          <p:cNvPr id="471" name="Google Shape;471;p4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72" name="Google Shape;472;p4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73" name="Google Shape;473;p4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74" name="Google Shape;474;p4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75" name="Google Shape;475;p44"/>
          <p:cNvSpPr txBox="1"/>
          <p:nvPr/>
        </p:nvSpPr>
        <p:spPr>
          <a:xfrm>
            <a:off x="152400" y="609600"/>
            <a:ext cx="8804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From the previous slides we have seen that to calculate the likelihood we need to calculate two integrals, the integral over the parameters of the detected events and the integral to calculate Nexp.</a:t>
            </a:r>
            <a:endParaRPr sz="1600">
              <a:solidFill>
                <a:schemeClr val="dk1"/>
              </a:solidFill>
              <a:latin typeface="Calibri"/>
              <a:ea typeface="Calibri"/>
              <a:cs typeface="Calibri"/>
              <a:sym typeface="Calibri"/>
            </a:endParaRPr>
          </a:p>
        </p:txBody>
      </p:sp>
      <p:pic>
        <p:nvPicPr>
          <p:cNvPr id="476" name="Google Shape;476;p44"/>
          <p:cNvPicPr preferRelativeResize="0"/>
          <p:nvPr/>
        </p:nvPicPr>
        <p:blipFill>
          <a:blip r:embed="rId3">
            <a:alphaModFix/>
          </a:blip>
          <a:stretch>
            <a:fillRect/>
          </a:stretch>
        </p:blipFill>
        <p:spPr>
          <a:xfrm>
            <a:off x="2318886" y="2494000"/>
            <a:ext cx="4260615" cy="955875"/>
          </a:xfrm>
          <a:prstGeom prst="rect">
            <a:avLst/>
          </a:prstGeom>
          <a:noFill/>
          <a:ln>
            <a:noFill/>
          </a:ln>
        </p:spPr>
      </p:pic>
      <p:sp>
        <p:nvSpPr>
          <p:cNvPr id="477" name="Google Shape;477;p44"/>
          <p:cNvSpPr txBox="1"/>
          <p:nvPr/>
        </p:nvSpPr>
        <p:spPr>
          <a:xfrm>
            <a:off x="228600" y="1527425"/>
            <a:ext cx="6336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500">
                <a:solidFill>
                  <a:srgbClr val="351C75"/>
                </a:solidFill>
                <a:latin typeface="Calibri"/>
                <a:ea typeface="Calibri"/>
                <a:cs typeface="Calibri"/>
                <a:sym typeface="Calibri"/>
              </a:rPr>
              <a:t>Integral over the events (numerator): Done summing over posterior samples</a:t>
            </a:r>
            <a:endParaRPr b="1">
              <a:solidFill>
                <a:srgbClr val="351C75"/>
              </a:solidFill>
            </a:endParaRPr>
          </a:p>
        </p:txBody>
      </p:sp>
      <p:sp>
        <p:nvSpPr>
          <p:cNvPr id="478" name="Google Shape;478;p44"/>
          <p:cNvSpPr txBox="1"/>
          <p:nvPr/>
        </p:nvSpPr>
        <p:spPr>
          <a:xfrm>
            <a:off x="3244925" y="2051000"/>
            <a:ext cx="2327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E69138"/>
                </a:solidFill>
                <a:latin typeface="Calibri"/>
                <a:ea typeface="Calibri"/>
                <a:cs typeface="Calibri"/>
                <a:sym typeface="Calibri"/>
              </a:rPr>
              <a:t>Number of detected events</a:t>
            </a:r>
            <a:endParaRPr b="1" sz="1300">
              <a:solidFill>
                <a:srgbClr val="E69138"/>
              </a:solidFill>
            </a:endParaRPr>
          </a:p>
        </p:txBody>
      </p:sp>
      <p:sp>
        <p:nvSpPr>
          <p:cNvPr id="479" name="Google Shape;479;p44"/>
          <p:cNvSpPr txBox="1"/>
          <p:nvPr/>
        </p:nvSpPr>
        <p:spPr>
          <a:xfrm>
            <a:off x="2670275" y="3569700"/>
            <a:ext cx="1752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6AA84F"/>
                </a:solidFill>
                <a:latin typeface="Calibri"/>
                <a:ea typeface="Calibri"/>
                <a:cs typeface="Calibri"/>
                <a:sym typeface="Calibri"/>
              </a:rPr>
              <a:t>Number of injections generated (even not detected)</a:t>
            </a:r>
            <a:endParaRPr b="1" sz="1300">
              <a:solidFill>
                <a:srgbClr val="6AA84F"/>
              </a:solidFill>
            </a:endParaRPr>
          </a:p>
        </p:txBody>
      </p:sp>
      <p:sp>
        <p:nvSpPr>
          <p:cNvPr id="480" name="Google Shape;480;p44"/>
          <p:cNvSpPr txBox="1"/>
          <p:nvPr/>
        </p:nvSpPr>
        <p:spPr>
          <a:xfrm>
            <a:off x="4624375" y="3613525"/>
            <a:ext cx="130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CC0000"/>
                </a:solidFill>
                <a:latin typeface="Calibri"/>
                <a:ea typeface="Calibri"/>
                <a:cs typeface="Calibri"/>
                <a:sym typeface="Calibri"/>
              </a:rPr>
              <a:t>Prior used for injections</a:t>
            </a:r>
            <a:endParaRPr b="1" sz="1300">
              <a:solidFill>
                <a:srgbClr val="CC0000"/>
              </a:solidFill>
            </a:endParaRPr>
          </a:p>
        </p:txBody>
      </p:sp>
      <p:sp>
        <p:nvSpPr>
          <p:cNvPr id="481" name="Google Shape;481;p4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Hierarchical Bayesian inference</a:t>
            </a:r>
            <a:endParaRPr sz="2700">
              <a:solidFill>
                <a:srgbClr val="5B0F00"/>
              </a:solidFill>
              <a:latin typeface="Calibri"/>
              <a:ea typeface="Calibri"/>
              <a:cs typeface="Calibri"/>
              <a:sym typeface="Calibri"/>
            </a:endParaRPr>
          </a:p>
        </p:txBody>
      </p:sp>
      <p:sp>
        <p:nvSpPr>
          <p:cNvPr id="482" name="Google Shape;48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83" name="Google Shape;483;p4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cxnSp>
        <p:nvCxnSpPr>
          <p:cNvPr id="488" name="Google Shape;488;p4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89" name="Google Shape;489;p4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90" name="Google Shape;490;p4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91" name="Google Shape;491;p4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92" name="Google Shape;492;p45"/>
          <p:cNvSpPr txBox="1"/>
          <p:nvPr/>
        </p:nvSpPr>
        <p:spPr>
          <a:xfrm>
            <a:off x="169800" y="653125"/>
            <a:ext cx="880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The hierarchical likelihood computed numerically is given by the equation below</a:t>
            </a:r>
            <a:endParaRPr sz="1600">
              <a:solidFill>
                <a:schemeClr val="dk1"/>
              </a:solidFill>
              <a:latin typeface="Calibri"/>
              <a:ea typeface="Calibri"/>
              <a:cs typeface="Calibri"/>
              <a:sym typeface="Calibri"/>
            </a:endParaRPr>
          </a:p>
        </p:txBody>
      </p:sp>
      <p:pic>
        <p:nvPicPr>
          <p:cNvPr id="493" name="Google Shape;493;p45"/>
          <p:cNvPicPr preferRelativeResize="0"/>
          <p:nvPr/>
        </p:nvPicPr>
        <p:blipFill>
          <a:blip r:embed="rId3">
            <a:alphaModFix/>
          </a:blip>
          <a:stretch>
            <a:fillRect/>
          </a:stretch>
        </p:blipFill>
        <p:spPr>
          <a:xfrm>
            <a:off x="1087069" y="2034450"/>
            <a:ext cx="6837731" cy="1097075"/>
          </a:xfrm>
          <a:prstGeom prst="rect">
            <a:avLst/>
          </a:prstGeom>
          <a:noFill/>
          <a:ln>
            <a:noFill/>
          </a:ln>
        </p:spPr>
      </p:pic>
      <p:sp>
        <p:nvSpPr>
          <p:cNvPr id="494" name="Google Shape;494;p4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Hierarchical Bayesian inference</a:t>
            </a:r>
            <a:endParaRPr sz="2700">
              <a:solidFill>
                <a:srgbClr val="5B0F00"/>
              </a:solidFill>
              <a:latin typeface="Calibri"/>
              <a:ea typeface="Calibri"/>
              <a:cs typeface="Calibri"/>
              <a:sym typeface="Calibri"/>
            </a:endParaRPr>
          </a:p>
        </p:txBody>
      </p:sp>
      <p:sp>
        <p:nvSpPr>
          <p:cNvPr id="495" name="Google Shape;495;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96" name="Google Shape;496;p4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6"/>
          <p:cNvSpPr txBox="1"/>
          <p:nvPr/>
        </p:nvSpPr>
        <p:spPr>
          <a:xfrm>
            <a:off x="318254" y="635563"/>
            <a:ext cx="8507400" cy="4665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7A75"/>
              </a:buClr>
              <a:buSzPts val="2600"/>
              <a:buFont typeface="Helvetica Neue"/>
              <a:buNone/>
            </a:pPr>
            <a:r>
              <a:rPr b="1" lang="it" sz="2600">
                <a:solidFill>
                  <a:srgbClr val="007A75"/>
                </a:solidFill>
                <a:latin typeface="Calibri"/>
                <a:ea typeface="Calibri"/>
                <a:cs typeface="Calibri"/>
                <a:sym typeface="Calibri"/>
              </a:rPr>
              <a:t>Inferring the rate of a gaussian process</a:t>
            </a:r>
            <a:endParaRPr sz="2600">
              <a:latin typeface="Calibri"/>
              <a:ea typeface="Calibri"/>
              <a:cs typeface="Calibri"/>
              <a:sym typeface="Calibri"/>
            </a:endParaRPr>
          </a:p>
        </p:txBody>
      </p:sp>
      <p:pic>
        <p:nvPicPr>
          <p:cNvPr id="502" name="Google Shape;502;p46"/>
          <p:cNvPicPr preferRelativeResize="0"/>
          <p:nvPr/>
        </p:nvPicPr>
        <p:blipFill rotWithShape="1">
          <a:blip r:embed="rId3">
            <a:alphaModFix/>
          </a:blip>
          <a:srcRect b="0" l="0" r="0" t="0"/>
          <a:stretch/>
        </p:blipFill>
        <p:spPr>
          <a:xfrm>
            <a:off x="3552474" y="1954274"/>
            <a:ext cx="2331450" cy="2331450"/>
          </a:xfrm>
          <a:prstGeom prst="rect">
            <a:avLst/>
          </a:prstGeom>
          <a:noFill/>
          <a:ln>
            <a:noFill/>
          </a:ln>
        </p:spPr>
      </p:pic>
      <p:sp>
        <p:nvSpPr>
          <p:cNvPr id="503" name="Google Shape;503;p46"/>
          <p:cNvSpPr txBox="1"/>
          <p:nvPr/>
        </p:nvSpPr>
        <p:spPr>
          <a:xfrm>
            <a:off x="3700850" y="1328075"/>
            <a:ext cx="140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hlinkClick r:id="rId4"/>
              </a:rPr>
              <a:t>Link</a:t>
            </a:r>
            <a:endParaRPr/>
          </a:p>
        </p:txBody>
      </p:sp>
      <p:cxnSp>
        <p:nvCxnSpPr>
          <p:cNvPr id="504" name="Google Shape;504;p4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05" name="Google Shape;505;p4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06" name="Google Shape;506;p4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07" name="Google Shape;507;p4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508" name="Google Shape;508;p4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cxnSp>
        <p:nvCxnSpPr>
          <p:cNvPr id="102" name="Google Shape;102;p2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03" name="Google Shape;103;p2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04" name="Google Shape;104;p2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05" name="Google Shape;105;p20"/>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07" name="Google Shape;107;p2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Some references</a:t>
            </a:r>
            <a:endParaRPr sz="2700">
              <a:solidFill>
                <a:srgbClr val="5B0F00"/>
              </a:solidFill>
              <a:latin typeface="Calibri"/>
              <a:ea typeface="Calibri"/>
              <a:cs typeface="Calibri"/>
              <a:sym typeface="Calibri"/>
            </a:endParaRPr>
          </a:p>
        </p:txBody>
      </p:sp>
      <p:sp>
        <p:nvSpPr>
          <p:cNvPr id="108" name="Google Shape;108;p20"/>
          <p:cNvSpPr txBox="1"/>
          <p:nvPr/>
        </p:nvSpPr>
        <p:spPr>
          <a:xfrm>
            <a:off x="228600" y="685800"/>
            <a:ext cx="8523000" cy="2647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Calibri"/>
              <a:buChar char="●"/>
            </a:pPr>
            <a:r>
              <a:rPr lang="it" sz="1600">
                <a:latin typeface="Calibri"/>
                <a:ea typeface="Calibri"/>
                <a:cs typeface="Calibri"/>
                <a:sym typeface="Calibri"/>
              </a:rPr>
              <a:t>Gravitational Wave Open Data workshop: </a:t>
            </a:r>
            <a:r>
              <a:rPr lang="it" sz="1600" u="sng">
                <a:solidFill>
                  <a:schemeClr val="hlink"/>
                </a:solidFill>
                <a:latin typeface="Calibri"/>
                <a:ea typeface="Calibri"/>
                <a:cs typeface="Calibri"/>
                <a:sym typeface="Calibri"/>
                <a:hlinkClick r:id="rId3"/>
              </a:rPr>
              <a:t>Online course with lectures</a:t>
            </a:r>
            <a:r>
              <a:rPr lang="it" sz="1600">
                <a:latin typeface="Calibri"/>
                <a:ea typeface="Calibri"/>
                <a:cs typeface="Calibri"/>
                <a:sym typeface="Calibri"/>
              </a:rPr>
              <a:t>, </a:t>
            </a:r>
            <a:r>
              <a:rPr lang="it" sz="1600" u="sng">
                <a:solidFill>
                  <a:schemeClr val="hlink"/>
                </a:solidFill>
                <a:latin typeface="Calibri"/>
                <a:ea typeface="Calibri"/>
                <a:cs typeface="Calibri"/>
                <a:sym typeface="Calibri"/>
                <a:hlinkClick r:id="rId4"/>
              </a:rPr>
              <a:t>Tutorials</a:t>
            </a:r>
            <a:r>
              <a:rPr lang="it" sz="1600">
                <a:latin typeface="Calibri"/>
                <a:ea typeface="Calibri"/>
                <a:cs typeface="Calibri"/>
                <a:sym typeface="Calibri"/>
              </a:rPr>
              <a:t>.</a:t>
            </a:r>
            <a:br>
              <a:rPr lang="it" sz="1600">
                <a:latin typeface="Calibri"/>
                <a:ea typeface="Calibri"/>
                <a:cs typeface="Calibri"/>
                <a:sym typeface="Calibri"/>
              </a:rPr>
            </a:b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it" sz="1600">
                <a:latin typeface="Calibri"/>
                <a:ea typeface="Calibri"/>
                <a:cs typeface="Calibri"/>
                <a:sym typeface="Calibri"/>
              </a:rPr>
              <a:t>A good introduction to GW DA aspects (from the </a:t>
            </a:r>
            <a:r>
              <a:rPr lang="it" sz="1600" u="sng">
                <a:solidFill>
                  <a:schemeClr val="hlink"/>
                </a:solidFill>
                <a:latin typeface="Calibri"/>
                <a:ea typeface="Calibri"/>
                <a:cs typeface="Calibri"/>
                <a:sym typeface="Calibri"/>
                <a:hlinkClick r:id="rId5"/>
              </a:rPr>
              <a:t>GW stochastic searches</a:t>
            </a:r>
            <a:r>
              <a:rPr lang="it" sz="1600">
                <a:latin typeface="Calibri"/>
                <a:ea typeface="Calibri"/>
                <a:cs typeface="Calibri"/>
                <a:sym typeface="Calibri"/>
              </a:rPr>
              <a:t>)</a:t>
            </a:r>
            <a:br>
              <a:rPr lang="it" sz="1600">
                <a:latin typeface="Calibri"/>
                <a:ea typeface="Calibri"/>
                <a:cs typeface="Calibri"/>
                <a:sym typeface="Calibri"/>
              </a:rPr>
            </a:b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it" sz="1600" u="sng">
                <a:solidFill>
                  <a:schemeClr val="hlink"/>
                </a:solidFill>
                <a:latin typeface="Calibri"/>
                <a:ea typeface="Calibri"/>
                <a:cs typeface="Calibri"/>
                <a:sym typeface="Calibri"/>
                <a:hlinkClick r:id="rId6"/>
              </a:rPr>
              <a:t>An introduction to LVK CBC signal extraction</a:t>
            </a:r>
            <a:r>
              <a:rPr lang="it" sz="1600">
                <a:latin typeface="Calibri"/>
                <a:ea typeface="Calibri"/>
                <a:cs typeface="Calibri"/>
                <a:sym typeface="Calibri"/>
              </a:rPr>
              <a:t> (from C. Berry blog article).</a:t>
            </a:r>
            <a:br>
              <a:rPr lang="it" sz="1600">
                <a:latin typeface="Calibri"/>
                <a:ea typeface="Calibri"/>
                <a:cs typeface="Calibri"/>
                <a:sym typeface="Calibri"/>
              </a:rPr>
            </a:b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it" sz="1600">
                <a:latin typeface="Calibri"/>
                <a:ea typeface="Calibri"/>
                <a:cs typeface="Calibri"/>
                <a:sym typeface="Calibri"/>
              </a:rPr>
              <a:t>Information Theory, Inference, and Learning Algorithms - D. MacKay (for a longer introduction)</a:t>
            </a:r>
            <a:endParaRPr sz="1600">
              <a:latin typeface="Calibri"/>
              <a:ea typeface="Calibri"/>
              <a:cs typeface="Calibri"/>
              <a:sym typeface="Calibri"/>
            </a:endParaRPr>
          </a:p>
        </p:txBody>
      </p:sp>
      <p:sp>
        <p:nvSpPr>
          <p:cNvPr id="109" name="Google Shape;109;p2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47"/>
          <p:cNvPicPr preferRelativeResize="0"/>
          <p:nvPr/>
        </p:nvPicPr>
        <p:blipFill rotWithShape="1">
          <a:blip r:embed="rId3">
            <a:alphaModFix/>
          </a:blip>
          <a:srcRect b="0" l="0" r="0" t="0"/>
          <a:stretch/>
        </p:blipFill>
        <p:spPr>
          <a:xfrm>
            <a:off x="1918458" y="1048391"/>
            <a:ext cx="5467752" cy="3326216"/>
          </a:xfrm>
          <a:prstGeom prst="rect">
            <a:avLst/>
          </a:prstGeom>
          <a:noFill/>
          <a:ln>
            <a:noFill/>
          </a:ln>
        </p:spPr>
      </p:pic>
      <p:sp>
        <p:nvSpPr>
          <p:cNvPr id="514" name="Google Shape;514;p47"/>
          <p:cNvSpPr txBox="1"/>
          <p:nvPr/>
        </p:nvSpPr>
        <p:spPr>
          <a:xfrm>
            <a:off x="118525" y="643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GW spectral analysis</a:t>
            </a:r>
            <a:endParaRPr sz="2700">
              <a:solidFill>
                <a:srgbClr val="5B0F00"/>
              </a:solidFill>
              <a:latin typeface="Calibri"/>
              <a:ea typeface="Calibri"/>
              <a:cs typeface="Calibri"/>
              <a:sym typeface="Calibri"/>
            </a:endParaRPr>
          </a:p>
        </p:txBody>
      </p:sp>
      <p:sp>
        <p:nvSpPr>
          <p:cNvPr id="515" name="Google Shape;515;p4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8"/>
          <p:cNvSpPr txBox="1"/>
          <p:nvPr/>
        </p:nvSpPr>
        <p:spPr>
          <a:xfrm>
            <a:off x="32711" y="762233"/>
            <a:ext cx="8630400" cy="17286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data is the composed by:</a:t>
            </a:r>
            <a:endParaRPr sz="18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 Noise: We assume the noise to be gaussian and coloured noise (we will see later what this means.)</a:t>
            </a:r>
            <a:br>
              <a:rPr i="0" lang="it" sz="1800" u="none" cap="none" strike="noStrike">
                <a:solidFill>
                  <a:srgbClr val="000000"/>
                </a:solidFill>
                <a:latin typeface="Calibri"/>
                <a:ea typeface="Calibri"/>
                <a:cs typeface="Calibri"/>
                <a:sym typeface="Calibri"/>
              </a:rPr>
            </a:br>
            <a:endParaRPr sz="1800">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The signal from the GW source reprocessed by the detector response.</a:t>
            </a:r>
            <a:endParaRPr sz="1800">
              <a:latin typeface="Calibri"/>
              <a:ea typeface="Calibri"/>
              <a:cs typeface="Calibri"/>
              <a:sym typeface="Calibri"/>
            </a:endParaRPr>
          </a:p>
        </p:txBody>
      </p:sp>
      <p:pic>
        <p:nvPicPr>
          <p:cNvPr id="521" name="Google Shape;521;p48"/>
          <p:cNvPicPr preferRelativeResize="0"/>
          <p:nvPr/>
        </p:nvPicPr>
        <p:blipFill rotWithShape="1">
          <a:blip r:embed="rId3">
            <a:alphaModFix/>
          </a:blip>
          <a:srcRect b="0" l="0" r="0" t="0"/>
          <a:stretch/>
        </p:blipFill>
        <p:spPr>
          <a:xfrm>
            <a:off x="2100275" y="2944140"/>
            <a:ext cx="5011515" cy="296682"/>
          </a:xfrm>
          <a:prstGeom prst="rect">
            <a:avLst/>
          </a:prstGeom>
          <a:noFill/>
          <a:ln>
            <a:noFill/>
          </a:ln>
        </p:spPr>
      </p:pic>
      <p:sp>
        <p:nvSpPr>
          <p:cNvPr id="522" name="Google Shape;522;p48"/>
          <p:cNvSpPr txBox="1"/>
          <p:nvPr/>
        </p:nvSpPr>
        <p:spPr>
          <a:xfrm>
            <a:off x="425677" y="3707798"/>
            <a:ext cx="86304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data can be though as a collection of data points with signal and noise.</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cxnSp>
        <p:nvCxnSpPr>
          <p:cNvPr id="523" name="Google Shape;523;p4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24" name="Google Shape;524;p4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25" name="Google Shape;525;p4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526" name="Google Shape;526;p48"/>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527" name="Google Shape;527;p4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time series</a:t>
            </a:r>
            <a:endParaRPr sz="2700">
              <a:solidFill>
                <a:srgbClr val="5B0F00"/>
              </a:solidFill>
              <a:latin typeface="Calibri"/>
              <a:ea typeface="Calibri"/>
              <a:cs typeface="Calibri"/>
              <a:sym typeface="Calibri"/>
            </a:endParaRPr>
          </a:p>
        </p:txBody>
      </p:sp>
      <p:sp>
        <p:nvSpPr>
          <p:cNvPr id="528" name="Google Shape;528;p4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49"/>
          <p:cNvPicPr preferRelativeResize="0"/>
          <p:nvPr/>
        </p:nvPicPr>
        <p:blipFill rotWithShape="1">
          <a:blip r:embed="rId3">
            <a:alphaModFix/>
          </a:blip>
          <a:srcRect b="0" l="0" r="0" t="0"/>
          <a:stretch/>
        </p:blipFill>
        <p:spPr>
          <a:xfrm>
            <a:off x="1907620" y="1687816"/>
            <a:ext cx="4281331" cy="2905928"/>
          </a:xfrm>
          <a:prstGeom prst="rect">
            <a:avLst/>
          </a:prstGeom>
          <a:noFill/>
          <a:ln>
            <a:noFill/>
          </a:ln>
        </p:spPr>
      </p:pic>
      <p:sp>
        <p:nvSpPr>
          <p:cNvPr id="534" name="Google Shape;534;p49"/>
          <p:cNvSpPr txBox="1"/>
          <p:nvPr/>
        </p:nvSpPr>
        <p:spPr>
          <a:xfrm>
            <a:off x="164426" y="744387"/>
            <a:ext cx="8366700" cy="1051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lang="it" sz="1600">
                <a:latin typeface="Calibri"/>
                <a:ea typeface="Calibri"/>
                <a:cs typeface="Calibri"/>
                <a:sym typeface="Calibri"/>
              </a:rPr>
              <a:t>A</a:t>
            </a:r>
            <a:r>
              <a:rPr i="0" lang="it" sz="1600" u="none" cap="none" strike="noStrike">
                <a:solidFill>
                  <a:srgbClr val="000000"/>
                </a:solidFill>
                <a:latin typeface="Calibri"/>
                <a:ea typeface="Calibri"/>
                <a:cs typeface="Calibri"/>
                <a:sym typeface="Calibri"/>
              </a:rPr>
              <a:t> random process generating numbers from a normal distribution with mean 0 and variance 1.</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Your experiment however gives you only numbers &gt; -1. How you can estimate the mean from these samples?</a:t>
            </a:r>
            <a:endParaRPr sz="1600">
              <a:latin typeface="Calibri"/>
              <a:ea typeface="Calibri"/>
              <a:cs typeface="Calibri"/>
              <a:sym typeface="Calibri"/>
            </a:endParaRPr>
          </a:p>
        </p:txBody>
      </p:sp>
      <p:cxnSp>
        <p:nvCxnSpPr>
          <p:cNvPr id="535" name="Google Shape;535;p4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36" name="Google Shape;536;p4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37" name="Google Shape;537;p4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38" name="Google Shape;538;p4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539" name="Google Shape;539;p4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inference</a:t>
            </a:r>
            <a:endParaRPr sz="2700">
              <a:solidFill>
                <a:srgbClr val="5B0F00"/>
              </a:solidFill>
              <a:latin typeface="Calibri"/>
              <a:ea typeface="Calibri"/>
              <a:cs typeface="Calibri"/>
              <a:sym typeface="Calibri"/>
            </a:endParaRPr>
          </a:p>
        </p:txBody>
      </p:sp>
      <p:sp>
        <p:nvSpPr>
          <p:cNvPr id="540" name="Google Shape;54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541" name="Google Shape;541;p4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50"/>
          <p:cNvPicPr preferRelativeResize="0"/>
          <p:nvPr/>
        </p:nvPicPr>
        <p:blipFill rotWithShape="1">
          <a:blip r:embed="rId3">
            <a:alphaModFix/>
          </a:blip>
          <a:srcRect b="0" l="0" r="0" t="0"/>
          <a:stretch/>
        </p:blipFill>
        <p:spPr>
          <a:xfrm>
            <a:off x="2278739" y="918552"/>
            <a:ext cx="4200192" cy="248652"/>
          </a:xfrm>
          <a:prstGeom prst="rect">
            <a:avLst/>
          </a:prstGeom>
          <a:noFill/>
          <a:ln>
            <a:noFill/>
          </a:ln>
        </p:spPr>
      </p:pic>
      <p:sp>
        <p:nvSpPr>
          <p:cNvPr id="547" name="Google Shape;547;p50"/>
          <p:cNvSpPr txBox="1"/>
          <p:nvPr/>
        </p:nvSpPr>
        <p:spPr>
          <a:xfrm>
            <a:off x="2317051" y="3671675"/>
            <a:ext cx="55959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How do we visualise that a signal is present in here?</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pic>
        <p:nvPicPr>
          <p:cNvPr id="548" name="Google Shape;548;p50"/>
          <p:cNvPicPr preferRelativeResize="0"/>
          <p:nvPr/>
        </p:nvPicPr>
        <p:blipFill rotWithShape="1">
          <a:blip r:embed="rId4">
            <a:alphaModFix/>
          </a:blip>
          <a:srcRect b="0" l="0" r="0" t="0"/>
          <a:stretch/>
        </p:blipFill>
        <p:spPr>
          <a:xfrm>
            <a:off x="2898912" y="1265097"/>
            <a:ext cx="3346187" cy="2308683"/>
          </a:xfrm>
          <a:prstGeom prst="rect">
            <a:avLst/>
          </a:prstGeom>
          <a:noFill/>
          <a:ln>
            <a:noFill/>
          </a:ln>
        </p:spPr>
      </p:pic>
      <p:sp>
        <p:nvSpPr>
          <p:cNvPr id="549" name="Google Shape;549;p50"/>
          <p:cNvSpPr txBox="1"/>
          <p:nvPr/>
        </p:nvSpPr>
        <p:spPr>
          <a:xfrm>
            <a:off x="3206554" y="4232150"/>
            <a:ext cx="52542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b="1" i="0" lang="it" sz="1800" u="none" cap="none" strike="noStrike">
                <a:solidFill>
                  <a:srgbClr val="000000"/>
                </a:solidFill>
                <a:latin typeface="Calibri"/>
                <a:ea typeface="Calibri"/>
                <a:cs typeface="Calibri"/>
                <a:sym typeface="Calibri"/>
              </a:rPr>
              <a:t>We work in the frequency domain </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cxnSp>
        <p:nvCxnSpPr>
          <p:cNvPr id="550" name="Google Shape;550;p5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51" name="Google Shape;551;p5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52" name="Google Shape;552;p5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553" name="Google Shape;553;p50"/>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554" name="Google Shape;554;p5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Time series</a:t>
            </a:r>
            <a:endParaRPr sz="2700">
              <a:solidFill>
                <a:srgbClr val="5B0F00"/>
              </a:solidFill>
              <a:latin typeface="Calibri"/>
              <a:ea typeface="Calibri"/>
              <a:cs typeface="Calibri"/>
              <a:sym typeface="Calibri"/>
            </a:endParaRPr>
          </a:p>
        </p:txBody>
      </p:sp>
      <p:sp>
        <p:nvSpPr>
          <p:cNvPr id="555" name="Google Shape;555;p5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1"/>
          <p:cNvSpPr txBox="1"/>
          <p:nvPr/>
        </p:nvSpPr>
        <p:spPr>
          <a:xfrm>
            <a:off x="256883" y="912587"/>
            <a:ext cx="8630400" cy="8973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Fourier transform (FFT for fast) is a procedure which allows you to compute the frequency components of your </a:t>
            </a:r>
            <a:r>
              <a:rPr b="1" i="0" lang="it" sz="1800" u="none" cap="none" strike="noStrike">
                <a:solidFill>
                  <a:srgbClr val="000000"/>
                </a:solidFill>
                <a:latin typeface="Calibri"/>
                <a:ea typeface="Calibri"/>
                <a:cs typeface="Calibri"/>
                <a:sym typeface="Calibri"/>
              </a:rPr>
              <a:t>time series</a:t>
            </a:r>
            <a:r>
              <a:rPr i="0" lang="it" sz="1800" u="none" cap="none" strike="noStrike">
                <a:solidFill>
                  <a:srgbClr val="000000"/>
                </a:solidFill>
                <a:latin typeface="Calibri"/>
                <a:ea typeface="Calibri"/>
                <a:cs typeface="Calibri"/>
                <a:sym typeface="Calibri"/>
              </a:rPr>
              <a:t>.</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sp>
        <p:nvSpPr>
          <p:cNvPr id="561" name="Google Shape;561;p51"/>
          <p:cNvSpPr txBox="1"/>
          <p:nvPr/>
        </p:nvSpPr>
        <p:spPr>
          <a:xfrm>
            <a:off x="256883" y="1893638"/>
            <a:ext cx="86304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Change of basis: From the time domain to the frequency domain.</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pic>
        <p:nvPicPr>
          <p:cNvPr id="562" name="Google Shape;562;p51"/>
          <p:cNvPicPr preferRelativeResize="0"/>
          <p:nvPr/>
        </p:nvPicPr>
        <p:blipFill rotWithShape="1">
          <a:blip r:embed="rId3">
            <a:alphaModFix/>
          </a:blip>
          <a:srcRect b="0" l="0" r="0" t="0"/>
          <a:stretch/>
        </p:blipFill>
        <p:spPr>
          <a:xfrm>
            <a:off x="3058940" y="2625942"/>
            <a:ext cx="2841090" cy="530156"/>
          </a:xfrm>
          <a:prstGeom prst="rect">
            <a:avLst/>
          </a:prstGeom>
          <a:noFill/>
          <a:ln>
            <a:noFill/>
          </a:ln>
        </p:spPr>
      </p:pic>
      <p:cxnSp>
        <p:nvCxnSpPr>
          <p:cNvPr id="563" name="Google Shape;563;p5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64" name="Google Shape;564;p5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65" name="Google Shape;565;p5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566" name="Google Shape;566;p51"/>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567" name="Google Shape;567;p5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Discrete Fourier Transform</a:t>
            </a:r>
            <a:endParaRPr sz="2700">
              <a:solidFill>
                <a:srgbClr val="5B0F00"/>
              </a:solidFill>
              <a:latin typeface="Calibri"/>
              <a:ea typeface="Calibri"/>
              <a:cs typeface="Calibri"/>
              <a:sym typeface="Calibri"/>
            </a:endParaRPr>
          </a:p>
        </p:txBody>
      </p:sp>
      <p:sp>
        <p:nvSpPr>
          <p:cNvPr id="568" name="Google Shape;568;p5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2"/>
          <p:cNvSpPr txBox="1"/>
          <p:nvPr/>
        </p:nvSpPr>
        <p:spPr>
          <a:xfrm>
            <a:off x="256883" y="749717"/>
            <a:ext cx="8630400" cy="8973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Fourier transform (FFT for fast) is a procedure which allows you to compute the frequency components of your </a:t>
            </a:r>
            <a:r>
              <a:rPr b="1" i="0" lang="it" sz="1800" u="none" cap="none" strike="noStrike">
                <a:solidFill>
                  <a:srgbClr val="000000"/>
                </a:solidFill>
                <a:latin typeface="Calibri"/>
                <a:ea typeface="Calibri"/>
                <a:cs typeface="Calibri"/>
                <a:sym typeface="Calibri"/>
              </a:rPr>
              <a:t>time series</a:t>
            </a:r>
            <a:r>
              <a:rPr i="0" lang="it" sz="1800" u="none" cap="none" strike="noStrike">
                <a:solidFill>
                  <a:srgbClr val="000000"/>
                </a:solidFill>
                <a:latin typeface="Calibri"/>
                <a:ea typeface="Calibri"/>
                <a:cs typeface="Calibri"/>
                <a:sym typeface="Calibri"/>
              </a:rPr>
              <a:t>.</a:t>
            </a:r>
            <a:endParaRPr sz="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800">
              <a:latin typeface="Calibri"/>
              <a:ea typeface="Calibri"/>
              <a:cs typeface="Calibri"/>
              <a:sym typeface="Calibri"/>
            </a:endParaRPr>
          </a:p>
        </p:txBody>
      </p:sp>
      <p:pic>
        <p:nvPicPr>
          <p:cNvPr id="574" name="Google Shape;574;p52"/>
          <p:cNvPicPr preferRelativeResize="0"/>
          <p:nvPr/>
        </p:nvPicPr>
        <p:blipFill rotWithShape="1">
          <a:blip r:embed="rId3">
            <a:alphaModFix/>
          </a:blip>
          <a:srcRect b="0" l="0" r="2238" t="0"/>
          <a:stretch/>
        </p:blipFill>
        <p:spPr>
          <a:xfrm>
            <a:off x="173974" y="1713850"/>
            <a:ext cx="6794089" cy="2831749"/>
          </a:xfrm>
          <a:prstGeom prst="rect">
            <a:avLst/>
          </a:prstGeom>
          <a:noFill/>
          <a:ln>
            <a:noFill/>
          </a:ln>
        </p:spPr>
      </p:pic>
      <p:sp>
        <p:nvSpPr>
          <p:cNvPr id="575" name="Google Shape;575;p52"/>
          <p:cNvSpPr txBox="1"/>
          <p:nvPr/>
        </p:nvSpPr>
        <p:spPr>
          <a:xfrm>
            <a:off x="6805835" y="1825035"/>
            <a:ext cx="2008500" cy="2817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u="none" cap="none" strike="noStrike">
                <a:solidFill>
                  <a:srgbClr val="000000"/>
                </a:solidFill>
                <a:latin typeface="Calibri"/>
                <a:ea typeface="Calibri"/>
                <a:cs typeface="Calibri"/>
                <a:sym typeface="Calibri"/>
              </a:rPr>
              <a:t>Is it oversampled? </a:t>
            </a:r>
            <a:endParaRPr sz="800">
              <a:latin typeface="Calibri"/>
              <a:ea typeface="Calibri"/>
              <a:cs typeface="Calibri"/>
              <a:sym typeface="Calibri"/>
            </a:endParaRPr>
          </a:p>
        </p:txBody>
      </p:sp>
      <p:cxnSp>
        <p:nvCxnSpPr>
          <p:cNvPr id="576" name="Google Shape;576;p5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77" name="Google Shape;577;p5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78" name="Google Shape;578;p5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579" name="Google Shape;579;p52"/>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580" name="Google Shape;580;p5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Discrete Fourier Transform</a:t>
            </a:r>
            <a:endParaRPr sz="2700">
              <a:solidFill>
                <a:srgbClr val="5B0F00"/>
              </a:solidFill>
              <a:latin typeface="Calibri"/>
              <a:ea typeface="Calibri"/>
              <a:cs typeface="Calibri"/>
              <a:sym typeface="Calibri"/>
            </a:endParaRPr>
          </a:p>
        </p:txBody>
      </p:sp>
      <p:sp>
        <p:nvSpPr>
          <p:cNvPr id="581" name="Google Shape;581;p5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3"/>
          <p:cNvSpPr txBox="1"/>
          <p:nvPr/>
        </p:nvSpPr>
        <p:spPr>
          <a:xfrm>
            <a:off x="256883" y="763535"/>
            <a:ext cx="86304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When you are working with discrete time series, you have some fundamental properties </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pic>
        <p:nvPicPr>
          <p:cNvPr id="587" name="Google Shape;587;p53"/>
          <p:cNvPicPr preferRelativeResize="0"/>
          <p:nvPr/>
        </p:nvPicPr>
        <p:blipFill rotWithShape="1">
          <a:blip r:embed="rId3">
            <a:alphaModFix/>
          </a:blip>
          <a:srcRect b="0" l="0" r="0" t="0"/>
          <a:stretch/>
        </p:blipFill>
        <p:spPr>
          <a:xfrm>
            <a:off x="586231" y="1306801"/>
            <a:ext cx="6268640" cy="3248174"/>
          </a:xfrm>
          <a:prstGeom prst="rect">
            <a:avLst/>
          </a:prstGeom>
          <a:noFill/>
          <a:ln>
            <a:noFill/>
          </a:ln>
        </p:spPr>
      </p:pic>
      <p:sp>
        <p:nvSpPr>
          <p:cNvPr id="588" name="Google Shape;588;p53"/>
          <p:cNvSpPr txBox="1"/>
          <p:nvPr/>
        </p:nvSpPr>
        <p:spPr>
          <a:xfrm>
            <a:off x="6894668" y="1825035"/>
            <a:ext cx="1830900" cy="2970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500" u="none" cap="none" strike="noStrike">
                <a:solidFill>
                  <a:srgbClr val="000000"/>
                </a:solidFill>
                <a:latin typeface="Helvetica Neue"/>
                <a:ea typeface="Helvetica Neue"/>
                <a:cs typeface="Helvetica Neue"/>
                <a:sym typeface="Helvetica Neue"/>
              </a:rPr>
              <a:t>Looks better but!</a:t>
            </a:r>
            <a:endParaRPr sz="900"/>
          </a:p>
        </p:txBody>
      </p:sp>
      <p:cxnSp>
        <p:nvCxnSpPr>
          <p:cNvPr id="589" name="Google Shape;589;p5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90" name="Google Shape;590;p5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91" name="Google Shape;591;p5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592" name="Google Shape;592;p53"/>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593" name="Google Shape;593;p5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Discrete Fourier Transform</a:t>
            </a:r>
            <a:endParaRPr sz="2700">
              <a:solidFill>
                <a:srgbClr val="5B0F00"/>
              </a:solidFill>
              <a:latin typeface="Calibri"/>
              <a:ea typeface="Calibri"/>
              <a:cs typeface="Calibri"/>
              <a:sym typeface="Calibri"/>
            </a:endParaRPr>
          </a:p>
        </p:txBody>
      </p:sp>
      <p:sp>
        <p:nvSpPr>
          <p:cNvPr id="594" name="Google Shape;594;p5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54"/>
          <p:cNvPicPr preferRelativeResize="0"/>
          <p:nvPr/>
        </p:nvPicPr>
        <p:blipFill rotWithShape="1">
          <a:blip r:embed="rId3">
            <a:alphaModFix/>
          </a:blip>
          <a:srcRect b="0" l="0" r="0" t="0"/>
          <a:stretch/>
        </p:blipFill>
        <p:spPr>
          <a:xfrm>
            <a:off x="1644902" y="1282317"/>
            <a:ext cx="6523136" cy="3274963"/>
          </a:xfrm>
          <a:prstGeom prst="rect">
            <a:avLst/>
          </a:prstGeom>
          <a:noFill/>
          <a:ln>
            <a:noFill/>
          </a:ln>
        </p:spPr>
      </p:pic>
      <p:sp>
        <p:nvSpPr>
          <p:cNvPr id="600" name="Google Shape;600;p54"/>
          <p:cNvSpPr txBox="1"/>
          <p:nvPr/>
        </p:nvSpPr>
        <p:spPr>
          <a:xfrm>
            <a:off x="256883" y="687335"/>
            <a:ext cx="8630400" cy="6357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When you are working with discrete time series, you have some fundamental properties </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b="0" i="0" lang="it" sz="1900" u="none" cap="none" strike="noStrike">
                <a:solidFill>
                  <a:srgbClr val="000000"/>
                </a:solidFill>
                <a:latin typeface="Helvetica Neue"/>
                <a:ea typeface="Helvetica Neue"/>
                <a:cs typeface="Helvetica Neue"/>
                <a:sym typeface="Helvetica Neue"/>
              </a:rPr>
              <a:t> </a:t>
            </a:r>
            <a:endParaRPr sz="900"/>
          </a:p>
        </p:txBody>
      </p:sp>
      <p:cxnSp>
        <p:nvCxnSpPr>
          <p:cNvPr id="601" name="Google Shape;601;p5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02" name="Google Shape;602;p5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03" name="Google Shape;603;p5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04" name="Google Shape;604;p54"/>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05" name="Google Shape;605;p5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Discrete Fourier Transform</a:t>
            </a:r>
            <a:endParaRPr sz="2700">
              <a:solidFill>
                <a:srgbClr val="5B0F00"/>
              </a:solidFill>
              <a:latin typeface="Calibri"/>
              <a:ea typeface="Calibri"/>
              <a:cs typeface="Calibri"/>
              <a:sym typeface="Calibri"/>
            </a:endParaRPr>
          </a:p>
        </p:txBody>
      </p:sp>
      <p:sp>
        <p:nvSpPr>
          <p:cNvPr id="606" name="Google Shape;606;p5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5"/>
          <p:cNvSpPr txBox="1"/>
          <p:nvPr/>
        </p:nvSpPr>
        <p:spPr>
          <a:xfrm>
            <a:off x="236388" y="838433"/>
            <a:ext cx="8630400" cy="25596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When you are working with discrete time series, you have some fundamental properties </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Fourier transform resolution: </a:t>
            </a:r>
            <a:br>
              <a:rPr i="0" lang="it" sz="1800" u="none" cap="none" strike="noStrike">
                <a:solidFill>
                  <a:srgbClr val="000000"/>
                </a:solidFill>
                <a:latin typeface="Calibri"/>
                <a:ea typeface="Calibri"/>
                <a:cs typeface="Calibri"/>
                <a:sym typeface="Calibri"/>
              </a:rPr>
            </a:br>
            <a:br>
              <a:rPr i="0" lang="it" sz="1800" u="none" cap="none" strike="noStrike">
                <a:solidFill>
                  <a:srgbClr val="000000"/>
                </a:solidFill>
                <a:latin typeface="Calibri"/>
                <a:ea typeface="Calibri"/>
                <a:cs typeface="Calibri"/>
                <a:sym typeface="Calibri"/>
              </a:rPr>
            </a:br>
            <a:br>
              <a:rPr i="0" lang="it" sz="1800" u="none" cap="none" strike="noStrike">
                <a:solidFill>
                  <a:srgbClr val="000000"/>
                </a:solidFill>
                <a:latin typeface="Calibri"/>
                <a:ea typeface="Calibri"/>
                <a:cs typeface="Calibri"/>
                <a:sym typeface="Calibri"/>
              </a:rPr>
            </a:br>
            <a:endParaRPr sz="1800">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Fourier transform span: You can calculate frequency components up to half of the sampling rate (Nyquist frequency)</a:t>
            </a:r>
            <a:endParaRPr sz="1800">
              <a:latin typeface="Calibri"/>
              <a:ea typeface="Calibri"/>
              <a:cs typeface="Calibri"/>
              <a:sym typeface="Calibri"/>
            </a:endParaRPr>
          </a:p>
        </p:txBody>
      </p:sp>
      <p:pic>
        <p:nvPicPr>
          <p:cNvPr id="612" name="Google Shape;612;p55"/>
          <p:cNvPicPr preferRelativeResize="0"/>
          <p:nvPr/>
        </p:nvPicPr>
        <p:blipFill rotWithShape="1">
          <a:blip r:embed="rId3">
            <a:alphaModFix/>
          </a:blip>
          <a:srcRect b="0" l="0" r="0" t="0"/>
          <a:stretch/>
        </p:blipFill>
        <p:spPr>
          <a:xfrm>
            <a:off x="4449997" y="1734463"/>
            <a:ext cx="984498" cy="294680"/>
          </a:xfrm>
          <a:prstGeom prst="rect">
            <a:avLst/>
          </a:prstGeom>
          <a:noFill/>
          <a:ln>
            <a:noFill/>
          </a:ln>
        </p:spPr>
      </p:pic>
      <p:pic>
        <p:nvPicPr>
          <p:cNvPr id="613" name="Google Shape;613;p55"/>
          <p:cNvPicPr preferRelativeResize="0"/>
          <p:nvPr/>
        </p:nvPicPr>
        <p:blipFill rotWithShape="1">
          <a:blip r:embed="rId4">
            <a:alphaModFix/>
          </a:blip>
          <a:srcRect b="0" l="0" r="0" t="0"/>
          <a:stretch/>
        </p:blipFill>
        <p:spPr>
          <a:xfrm>
            <a:off x="3713879" y="3683479"/>
            <a:ext cx="1540372" cy="267891"/>
          </a:xfrm>
          <a:prstGeom prst="rect">
            <a:avLst/>
          </a:prstGeom>
          <a:noFill/>
          <a:ln>
            <a:noFill/>
          </a:ln>
        </p:spPr>
      </p:pic>
      <p:cxnSp>
        <p:nvCxnSpPr>
          <p:cNvPr id="614" name="Google Shape;614;p5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15" name="Google Shape;615;p5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16" name="Google Shape;616;p5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17" name="Google Shape;617;p55"/>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18" name="Google Shape;618;p5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Discrete Fourier Transform</a:t>
            </a:r>
            <a:endParaRPr sz="2700">
              <a:solidFill>
                <a:srgbClr val="5B0F00"/>
              </a:solidFill>
              <a:latin typeface="Calibri"/>
              <a:ea typeface="Calibri"/>
              <a:cs typeface="Calibri"/>
              <a:sym typeface="Calibri"/>
            </a:endParaRPr>
          </a:p>
        </p:txBody>
      </p:sp>
      <p:sp>
        <p:nvSpPr>
          <p:cNvPr id="619" name="Google Shape;619;p5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56"/>
          <p:cNvPicPr preferRelativeResize="0"/>
          <p:nvPr/>
        </p:nvPicPr>
        <p:blipFill rotWithShape="1">
          <a:blip r:embed="rId3">
            <a:alphaModFix/>
          </a:blip>
          <a:srcRect b="0" l="0" r="0" t="0"/>
          <a:stretch/>
        </p:blipFill>
        <p:spPr>
          <a:xfrm>
            <a:off x="1283192" y="1203835"/>
            <a:ext cx="6534692" cy="3267346"/>
          </a:xfrm>
          <a:prstGeom prst="rect">
            <a:avLst/>
          </a:prstGeom>
          <a:noFill/>
          <a:ln>
            <a:noFill/>
          </a:ln>
        </p:spPr>
      </p:pic>
      <p:sp>
        <p:nvSpPr>
          <p:cNvPr id="625" name="Google Shape;625;p56"/>
          <p:cNvSpPr txBox="1"/>
          <p:nvPr/>
        </p:nvSpPr>
        <p:spPr>
          <a:xfrm>
            <a:off x="256883" y="816114"/>
            <a:ext cx="8630400" cy="6510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t/>
            </a:r>
            <a:endParaRPr b="0" i="0" sz="1900" u="none" cap="none" strike="noStrike">
              <a:solidFill>
                <a:srgbClr val="000000"/>
              </a:solidFill>
              <a:latin typeface="Helvetica Neue"/>
              <a:ea typeface="Helvetica Neue"/>
              <a:cs typeface="Helvetica Neue"/>
              <a:sym typeface="Helvetica Neue"/>
            </a:endParaRPr>
          </a:p>
          <a:p>
            <a:pPr indent="0" lvl="1" marL="0" marR="0" rtl="0" algn="l">
              <a:lnSpc>
                <a:spcPct val="100000"/>
              </a:lnSpc>
              <a:spcBef>
                <a:spcPts val="0"/>
              </a:spcBef>
              <a:spcAft>
                <a:spcPts val="0"/>
              </a:spcAft>
              <a:buClr>
                <a:srgbClr val="000000"/>
              </a:buClr>
              <a:buSzPts val="1900"/>
              <a:buFont typeface="Helvetica Neue"/>
              <a:buNone/>
            </a:pPr>
            <a:r>
              <a:rPr b="0" i="0" lang="it" sz="1900" u="none" cap="none" strike="noStrike">
                <a:solidFill>
                  <a:srgbClr val="000000"/>
                </a:solidFill>
                <a:latin typeface="Helvetica Neue"/>
                <a:ea typeface="Helvetica Neue"/>
                <a:cs typeface="Helvetica Neue"/>
                <a:sym typeface="Helvetica Neue"/>
              </a:rPr>
              <a:t> </a:t>
            </a:r>
            <a:endParaRPr sz="900"/>
          </a:p>
        </p:txBody>
      </p:sp>
      <p:sp>
        <p:nvSpPr>
          <p:cNvPr id="626" name="Google Shape;626;p56"/>
          <p:cNvSpPr txBox="1"/>
          <p:nvPr/>
        </p:nvSpPr>
        <p:spPr>
          <a:xfrm>
            <a:off x="451445" y="816114"/>
            <a:ext cx="87000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If you FT the entire time series, then you can compute the spectra of the signal</a:t>
            </a:r>
            <a:endParaRPr sz="1800">
              <a:latin typeface="Calibri"/>
              <a:ea typeface="Calibri"/>
              <a:cs typeface="Calibri"/>
              <a:sym typeface="Calibri"/>
            </a:endParaRPr>
          </a:p>
        </p:txBody>
      </p:sp>
      <p:cxnSp>
        <p:nvCxnSpPr>
          <p:cNvPr id="627" name="Google Shape;627;p5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28" name="Google Shape;628;p5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29" name="Google Shape;629;p5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30" name="Google Shape;630;p56"/>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31" name="Google Shape;631;p5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Signals in frequency</a:t>
            </a:r>
            <a:endParaRPr sz="2700">
              <a:solidFill>
                <a:srgbClr val="5B0F00"/>
              </a:solidFill>
              <a:latin typeface="Calibri"/>
              <a:ea typeface="Calibri"/>
              <a:cs typeface="Calibri"/>
              <a:sym typeface="Calibri"/>
            </a:endParaRPr>
          </a:p>
        </p:txBody>
      </p:sp>
      <p:sp>
        <p:nvSpPr>
          <p:cNvPr id="632" name="Google Shape;632;p5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cxnSp>
        <p:nvCxnSpPr>
          <p:cNvPr id="114" name="Google Shape;114;p2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15" name="Google Shape;115;p2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16" name="Google Shape;116;p2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17" name="Google Shape;117;p21"/>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18" name="Google Shape;11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119" name="Google Shape;119;p21"/>
          <p:cNvPicPr preferRelativeResize="0"/>
          <p:nvPr/>
        </p:nvPicPr>
        <p:blipFill rotWithShape="1">
          <a:blip r:embed="rId3">
            <a:alphaModFix/>
          </a:blip>
          <a:srcRect b="0" l="0" r="0" t="0"/>
          <a:stretch/>
        </p:blipFill>
        <p:spPr>
          <a:xfrm>
            <a:off x="5182321" y="912425"/>
            <a:ext cx="3915029" cy="2701150"/>
          </a:xfrm>
          <a:prstGeom prst="rect">
            <a:avLst/>
          </a:prstGeom>
          <a:noFill/>
          <a:ln>
            <a:noFill/>
          </a:ln>
        </p:spPr>
      </p:pic>
      <p:sp>
        <p:nvSpPr>
          <p:cNvPr id="120" name="Google Shape;120;p21"/>
          <p:cNvSpPr txBox="1"/>
          <p:nvPr/>
        </p:nvSpPr>
        <p:spPr>
          <a:xfrm>
            <a:off x="5890507" y="3706375"/>
            <a:ext cx="3014100" cy="8049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chemeClr val="dk1"/>
              </a:buClr>
              <a:buSzPts val="1100"/>
              <a:buFont typeface="Arial"/>
              <a:buNone/>
            </a:pPr>
            <a:r>
              <a:rPr lang="it" sz="1600">
                <a:latin typeface="Calibri"/>
                <a:ea typeface="Calibri"/>
                <a:cs typeface="Calibri"/>
                <a:sym typeface="Calibri"/>
              </a:rPr>
              <a:t>In this data strain there is a Binary Neutron star signal with 1.4-1.4 solar masses.</a:t>
            </a:r>
            <a:endParaRPr sz="1600">
              <a:latin typeface="Calibri"/>
              <a:ea typeface="Calibri"/>
              <a:cs typeface="Calibri"/>
              <a:sym typeface="Calibri"/>
            </a:endParaRPr>
          </a:p>
        </p:txBody>
      </p:sp>
      <p:sp>
        <p:nvSpPr>
          <p:cNvPr id="121" name="Google Shape;121;p21"/>
          <p:cNvSpPr txBox="1"/>
          <p:nvPr/>
        </p:nvSpPr>
        <p:spPr>
          <a:xfrm>
            <a:off x="152400" y="990600"/>
            <a:ext cx="512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latin typeface="Calibri"/>
                <a:ea typeface="Calibri"/>
                <a:cs typeface="Calibri"/>
                <a:sym typeface="Calibri"/>
              </a:rPr>
              <a:t>The scope of data analysis for GWs:</a:t>
            </a:r>
            <a:endParaRPr b="1"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it" sz="1800">
                <a:latin typeface="Calibri"/>
                <a:ea typeface="Calibri"/>
                <a:cs typeface="Calibri"/>
                <a:sym typeface="Calibri"/>
              </a:rPr>
              <a:t>Is there a signal?</a:t>
            </a:r>
            <a:r>
              <a:rPr lang="it" sz="1800">
                <a:latin typeface="Calibri"/>
                <a:ea typeface="Calibri"/>
                <a:cs typeface="Calibri"/>
                <a:sym typeface="Calibri"/>
              </a:rPr>
              <a:t>  </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Detection problem</a:t>
            </a:r>
            <a:br>
              <a:rPr lang="it" sz="1800">
                <a:latin typeface="Calibri"/>
                <a:ea typeface="Calibri"/>
                <a:cs typeface="Calibri"/>
                <a:sym typeface="Calibri"/>
              </a:rPr>
            </a:b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it" sz="1800">
                <a:latin typeface="Calibri"/>
                <a:ea typeface="Calibri"/>
                <a:cs typeface="Calibri"/>
                <a:sym typeface="Calibri"/>
              </a:rPr>
              <a:t>What parameters the signal has?</a:t>
            </a:r>
            <a:r>
              <a:rPr lang="it" sz="1800">
                <a:latin typeface="Calibri"/>
                <a:ea typeface="Calibri"/>
                <a:cs typeface="Calibri"/>
                <a:sym typeface="Calibri"/>
              </a:rPr>
              <a:t> </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Parameter estimation</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it" sz="1800">
                <a:latin typeface="Calibri"/>
                <a:ea typeface="Calibri"/>
                <a:cs typeface="Calibri"/>
                <a:sym typeface="Calibri"/>
              </a:rPr>
              <a:t>Is it a Binary Neutron star or black hole?</a:t>
            </a:r>
            <a:r>
              <a:rPr lang="it" sz="1800">
                <a:latin typeface="Calibri"/>
                <a:ea typeface="Calibri"/>
                <a:cs typeface="Calibri"/>
                <a:sym typeface="Calibri"/>
              </a:rPr>
              <a:t>  </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it" sz="1800">
                <a:latin typeface="Calibri"/>
                <a:ea typeface="Calibri"/>
                <a:cs typeface="Calibri"/>
                <a:sym typeface="Calibri"/>
              </a:rPr>
              <a:t>Model selection problem</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22" name="Google Shape;122;p2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123" name="Google Shape;123;p2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7"/>
          <p:cNvSpPr txBox="1"/>
          <p:nvPr/>
        </p:nvSpPr>
        <p:spPr>
          <a:xfrm>
            <a:off x="35095" y="558170"/>
            <a:ext cx="8630400" cy="1728600"/>
          </a:xfrm>
          <a:prstGeom prst="rect">
            <a:avLst/>
          </a:prstGeom>
          <a:noFill/>
          <a:ln>
            <a:noFill/>
          </a:ln>
        </p:spPr>
        <p:txBody>
          <a:bodyPr anchorCtr="0" anchor="ctr" bIns="32750" lIns="32750" spcFirstLastPara="1" rIns="32750" wrap="square" tIns="32750">
            <a:spAutoFit/>
          </a:bodyPr>
          <a:lstStyle/>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We want to look for this signal with “matched filtering”.</a:t>
            </a:r>
            <a:br>
              <a:rPr i="0" lang="it" sz="1800" u="none" cap="none" strike="noStrike">
                <a:solidFill>
                  <a:srgbClr val="000000"/>
                </a:solidFill>
                <a:latin typeface="Calibri"/>
                <a:ea typeface="Calibri"/>
                <a:cs typeface="Calibri"/>
                <a:sym typeface="Calibri"/>
              </a:rPr>
            </a:br>
            <a:endParaRPr sz="1800">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Matched filtering cross-correlate your data with a template. </a:t>
            </a:r>
            <a:br>
              <a:rPr i="0" lang="it" sz="1800" u="none" cap="none" strike="noStrike">
                <a:solidFill>
                  <a:srgbClr val="000000"/>
                </a:solidFill>
                <a:latin typeface="Calibri"/>
                <a:ea typeface="Calibri"/>
                <a:cs typeface="Calibri"/>
                <a:sym typeface="Calibri"/>
              </a:rPr>
            </a:br>
            <a:endParaRPr sz="1800">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When the template matches the signal in data, then you have a spike in the cross-correlation</a:t>
            </a:r>
            <a:endParaRPr sz="1800">
              <a:latin typeface="Calibri"/>
              <a:ea typeface="Calibri"/>
              <a:cs typeface="Calibri"/>
              <a:sym typeface="Calibri"/>
            </a:endParaRPr>
          </a:p>
        </p:txBody>
      </p:sp>
      <p:pic>
        <p:nvPicPr>
          <p:cNvPr id="638" name="Google Shape;638;p57"/>
          <p:cNvPicPr preferRelativeResize="0"/>
          <p:nvPr/>
        </p:nvPicPr>
        <p:blipFill rotWithShape="1">
          <a:blip r:embed="rId3">
            <a:alphaModFix/>
          </a:blip>
          <a:srcRect b="0" l="0" r="0" t="0"/>
          <a:stretch/>
        </p:blipFill>
        <p:spPr>
          <a:xfrm>
            <a:off x="2178262" y="2419350"/>
            <a:ext cx="4758197" cy="1494563"/>
          </a:xfrm>
          <a:prstGeom prst="rect">
            <a:avLst/>
          </a:prstGeom>
          <a:noFill/>
          <a:ln>
            <a:noFill/>
          </a:ln>
        </p:spPr>
      </p:pic>
      <p:pic>
        <p:nvPicPr>
          <p:cNvPr id="639" name="Google Shape;639;p57"/>
          <p:cNvPicPr preferRelativeResize="0"/>
          <p:nvPr/>
        </p:nvPicPr>
        <p:blipFill rotWithShape="1">
          <a:blip r:embed="rId4">
            <a:alphaModFix/>
          </a:blip>
          <a:srcRect b="0" l="0" r="0" t="0"/>
          <a:stretch/>
        </p:blipFill>
        <p:spPr>
          <a:xfrm>
            <a:off x="2663726" y="3995792"/>
            <a:ext cx="3891110" cy="555874"/>
          </a:xfrm>
          <a:prstGeom prst="rect">
            <a:avLst/>
          </a:prstGeom>
          <a:noFill/>
          <a:ln>
            <a:noFill/>
          </a:ln>
        </p:spPr>
      </p:pic>
      <p:cxnSp>
        <p:nvCxnSpPr>
          <p:cNvPr id="640" name="Google Shape;640;p5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41" name="Google Shape;641;p5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42" name="Google Shape;642;p5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43" name="Google Shape;643;p57"/>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44" name="Google Shape;644;p5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convolution</a:t>
            </a:r>
            <a:endParaRPr sz="2700">
              <a:solidFill>
                <a:srgbClr val="5B0F00"/>
              </a:solidFill>
              <a:latin typeface="Calibri"/>
              <a:ea typeface="Calibri"/>
              <a:cs typeface="Calibri"/>
              <a:sym typeface="Calibri"/>
            </a:endParaRPr>
          </a:p>
        </p:txBody>
      </p:sp>
      <p:sp>
        <p:nvSpPr>
          <p:cNvPr id="645" name="Google Shape;645;p5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cxnSp>
        <p:nvCxnSpPr>
          <p:cNvPr id="650" name="Google Shape;650;p5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51" name="Google Shape;651;p5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52" name="Google Shape;652;p5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53" name="Google Shape;653;p58"/>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54" name="Google Shape;654;p5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convolution theorem</a:t>
            </a:r>
            <a:endParaRPr sz="2700">
              <a:solidFill>
                <a:srgbClr val="5B0F00"/>
              </a:solidFill>
              <a:latin typeface="Calibri"/>
              <a:ea typeface="Calibri"/>
              <a:cs typeface="Calibri"/>
              <a:sym typeface="Calibri"/>
            </a:endParaRPr>
          </a:p>
        </p:txBody>
      </p:sp>
      <p:pic>
        <p:nvPicPr>
          <p:cNvPr id="655" name="Google Shape;655;p58"/>
          <p:cNvPicPr preferRelativeResize="0"/>
          <p:nvPr/>
        </p:nvPicPr>
        <p:blipFill>
          <a:blip r:embed="rId3">
            <a:alphaModFix/>
          </a:blip>
          <a:stretch>
            <a:fillRect/>
          </a:stretch>
        </p:blipFill>
        <p:spPr>
          <a:xfrm>
            <a:off x="2244100" y="1774375"/>
            <a:ext cx="4690100" cy="788525"/>
          </a:xfrm>
          <a:prstGeom prst="rect">
            <a:avLst/>
          </a:prstGeom>
          <a:noFill/>
          <a:ln>
            <a:noFill/>
          </a:ln>
        </p:spPr>
      </p:pic>
      <p:pic>
        <p:nvPicPr>
          <p:cNvPr id="656" name="Google Shape;656;p58"/>
          <p:cNvPicPr preferRelativeResize="0"/>
          <p:nvPr/>
        </p:nvPicPr>
        <p:blipFill>
          <a:blip r:embed="rId4">
            <a:alphaModFix/>
          </a:blip>
          <a:stretch>
            <a:fillRect/>
          </a:stretch>
        </p:blipFill>
        <p:spPr>
          <a:xfrm>
            <a:off x="1992625" y="3341250"/>
            <a:ext cx="5093977" cy="747750"/>
          </a:xfrm>
          <a:prstGeom prst="rect">
            <a:avLst/>
          </a:prstGeom>
          <a:noFill/>
          <a:ln>
            <a:noFill/>
          </a:ln>
        </p:spPr>
      </p:pic>
      <p:sp>
        <p:nvSpPr>
          <p:cNvPr id="657" name="Google Shape;657;p58"/>
          <p:cNvSpPr txBox="1"/>
          <p:nvPr/>
        </p:nvSpPr>
        <p:spPr>
          <a:xfrm>
            <a:off x="187495" y="786770"/>
            <a:ext cx="8630400" cy="6204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None/>
            </a:pPr>
            <a:r>
              <a:rPr lang="it" sz="1800">
                <a:latin typeface="Calibri"/>
                <a:ea typeface="Calibri"/>
                <a:cs typeface="Calibri"/>
                <a:sym typeface="Calibri"/>
              </a:rPr>
              <a:t>The convolution theorem relates multiplication of functions in time/frequency domain to convolutions in frequency/time domain</a:t>
            </a:r>
            <a:endParaRPr sz="1800">
              <a:latin typeface="Calibri"/>
              <a:ea typeface="Calibri"/>
              <a:cs typeface="Calibri"/>
              <a:sym typeface="Calibri"/>
            </a:endParaRPr>
          </a:p>
        </p:txBody>
      </p:sp>
      <p:sp>
        <p:nvSpPr>
          <p:cNvPr id="658" name="Google Shape;658;p5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cxnSp>
        <p:nvCxnSpPr>
          <p:cNvPr id="663" name="Google Shape;663;p5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64" name="Google Shape;664;p5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65" name="Google Shape;665;p5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66" name="Google Shape;666;p59"/>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67" name="Google Shape;667;p5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convolution theorem and windows</a:t>
            </a:r>
            <a:endParaRPr sz="2700">
              <a:solidFill>
                <a:srgbClr val="5B0F00"/>
              </a:solidFill>
              <a:latin typeface="Calibri"/>
              <a:ea typeface="Calibri"/>
              <a:cs typeface="Calibri"/>
              <a:sym typeface="Calibri"/>
            </a:endParaRPr>
          </a:p>
        </p:txBody>
      </p:sp>
      <p:pic>
        <p:nvPicPr>
          <p:cNvPr id="668" name="Google Shape;668;p59"/>
          <p:cNvPicPr preferRelativeResize="0"/>
          <p:nvPr/>
        </p:nvPicPr>
        <p:blipFill>
          <a:blip r:embed="rId3">
            <a:alphaModFix/>
          </a:blip>
          <a:stretch>
            <a:fillRect/>
          </a:stretch>
        </p:blipFill>
        <p:spPr>
          <a:xfrm>
            <a:off x="228600" y="669146"/>
            <a:ext cx="3640075" cy="1820050"/>
          </a:xfrm>
          <a:prstGeom prst="rect">
            <a:avLst/>
          </a:prstGeom>
          <a:noFill/>
          <a:ln>
            <a:noFill/>
          </a:ln>
        </p:spPr>
      </p:pic>
      <p:pic>
        <p:nvPicPr>
          <p:cNvPr id="669" name="Google Shape;669;p59"/>
          <p:cNvPicPr preferRelativeResize="0"/>
          <p:nvPr/>
        </p:nvPicPr>
        <p:blipFill>
          <a:blip r:embed="rId4">
            <a:alphaModFix/>
          </a:blip>
          <a:stretch>
            <a:fillRect/>
          </a:stretch>
        </p:blipFill>
        <p:spPr>
          <a:xfrm>
            <a:off x="4750300" y="639386"/>
            <a:ext cx="4012699" cy="2006340"/>
          </a:xfrm>
          <a:prstGeom prst="rect">
            <a:avLst/>
          </a:prstGeom>
          <a:noFill/>
          <a:ln>
            <a:noFill/>
          </a:ln>
        </p:spPr>
      </p:pic>
      <p:pic>
        <p:nvPicPr>
          <p:cNvPr id="670" name="Google Shape;670;p59"/>
          <p:cNvPicPr preferRelativeResize="0"/>
          <p:nvPr/>
        </p:nvPicPr>
        <p:blipFill>
          <a:blip r:embed="rId5">
            <a:alphaModFix/>
          </a:blip>
          <a:stretch>
            <a:fillRect/>
          </a:stretch>
        </p:blipFill>
        <p:spPr>
          <a:xfrm>
            <a:off x="4894323" y="2798126"/>
            <a:ext cx="3649330" cy="1824665"/>
          </a:xfrm>
          <a:prstGeom prst="rect">
            <a:avLst/>
          </a:prstGeom>
          <a:noFill/>
          <a:ln>
            <a:noFill/>
          </a:ln>
        </p:spPr>
      </p:pic>
      <p:pic>
        <p:nvPicPr>
          <p:cNvPr id="671" name="Google Shape;671;p59"/>
          <p:cNvPicPr preferRelativeResize="0"/>
          <p:nvPr/>
        </p:nvPicPr>
        <p:blipFill>
          <a:blip r:embed="rId6">
            <a:alphaModFix/>
          </a:blip>
          <a:stretch>
            <a:fillRect/>
          </a:stretch>
        </p:blipFill>
        <p:spPr>
          <a:xfrm>
            <a:off x="228600" y="2641595"/>
            <a:ext cx="3962395" cy="1981198"/>
          </a:xfrm>
          <a:prstGeom prst="rect">
            <a:avLst/>
          </a:prstGeom>
          <a:noFill/>
          <a:ln>
            <a:noFill/>
          </a:ln>
        </p:spPr>
      </p:pic>
      <p:sp>
        <p:nvSpPr>
          <p:cNvPr id="672" name="Google Shape;672;p5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60"/>
          <p:cNvSpPr txBox="1"/>
          <p:nvPr/>
        </p:nvSpPr>
        <p:spPr>
          <a:xfrm>
            <a:off x="256883" y="816114"/>
            <a:ext cx="8630400" cy="6510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t/>
            </a:r>
            <a:endParaRPr b="0" i="0" sz="1900" u="none" cap="none" strike="noStrike">
              <a:solidFill>
                <a:srgbClr val="000000"/>
              </a:solidFill>
              <a:latin typeface="Helvetica Neue"/>
              <a:ea typeface="Helvetica Neue"/>
              <a:cs typeface="Helvetica Neue"/>
              <a:sym typeface="Helvetica Neue"/>
            </a:endParaRPr>
          </a:p>
          <a:p>
            <a:pPr indent="0" lvl="1" marL="0" marR="0" rtl="0" algn="l">
              <a:lnSpc>
                <a:spcPct val="100000"/>
              </a:lnSpc>
              <a:spcBef>
                <a:spcPts val="0"/>
              </a:spcBef>
              <a:spcAft>
                <a:spcPts val="0"/>
              </a:spcAft>
              <a:buClr>
                <a:srgbClr val="000000"/>
              </a:buClr>
              <a:buSzPts val="1900"/>
              <a:buFont typeface="Helvetica Neue"/>
              <a:buNone/>
            </a:pPr>
            <a:r>
              <a:rPr b="0" i="0" lang="it" sz="1900" u="none" cap="none" strike="noStrike">
                <a:solidFill>
                  <a:srgbClr val="000000"/>
                </a:solidFill>
                <a:latin typeface="Helvetica Neue"/>
                <a:ea typeface="Helvetica Neue"/>
                <a:cs typeface="Helvetica Neue"/>
                <a:sym typeface="Helvetica Neue"/>
              </a:rPr>
              <a:t> </a:t>
            </a:r>
            <a:endParaRPr sz="900"/>
          </a:p>
        </p:txBody>
      </p:sp>
      <p:sp>
        <p:nvSpPr>
          <p:cNvPr id="678" name="Google Shape;678;p60"/>
          <p:cNvSpPr txBox="1"/>
          <p:nvPr/>
        </p:nvSpPr>
        <p:spPr>
          <a:xfrm>
            <a:off x="409168" y="1057782"/>
            <a:ext cx="8325600" cy="20055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Spectra are good for visualising signals which are:</a:t>
            </a:r>
            <a:endParaRPr sz="1800">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Continuous signals: They last in all your time series</a:t>
            </a:r>
            <a:br>
              <a:rPr i="0" lang="it" sz="1800" u="none" cap="none" strike="noStrike">
                <a:solidFill>
                  <a:srgbClr val="000000"/>
                </a:solidFill>
                <a:latin typeface="Calibri"/>
                <a:ea typeface="Calibri"/>
                <a:cs typeface="Calibri"/>
                <a:sym typeface="Calibri"/>
              </a:rPr>
            </a:br>
            <a:endParaRPr sz="1800">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Deeply buried into the noise: The high resolution of FT helps.</a:t>
            </a:r>
            <a:br>
              <a:rPr i="0" lang="it" sz="1800" u="none" cap="none" strike="noStrike">
                <a:solidFill>
                  <a:srgbClr val="000000"/>
                </a:solidFill>
                <a:latin typeface="Calibri"/>
                <a:ea typeface="Calibri"/>
                <a:cs typeface="Calibri"/>
                <a:sym typeface="Calibri"/>
              </a:rPr>
            </a:br>
            <a:endParaRPr sz="1800">
              <a:latin typeface="Calibri"/>
              <a:ea typeface="Calibri"/>
              <a:cs typeface="Calibri"/>
              <a:sym typeface="Calibri"/>
            </a:endParaRPr>
          </a:p>
          <a:p>
            <a:pPr indent="-203200" lvl="1" marL="558800" marR="0" rtl="0" algn="l">
              <a:lnSpc>
                <a:spcPct val="100000"/>
              </a:lnSpc>
              <a:spcBef>
                <a:spcPts val="0"/>
              </a:spcBef>
              <a:spcAft>
                <a:spcPts val="0"/>
              </a:spcAft>
              <a:buClr>
                <a:srgbClr val="000000"/>
              </a:buClr>
              <a:buSzPts val="1800"/>
              <a:buFont typeface="Calibri"/>
              <a:buChar char="•"/>
            </a:pPr>
            <a:r>
              <a:rPr i="0" lang="it" sz="1800" u="none" cap="none" strike="noStrike">
                <a:solidFill>
                  <a:srgbClr val="000000"/>
                </a:solidFill>
                <a:latin typeface="Calibri"/>
                <a:ea typeface="Calibri"/>
                <a:cs typeface="Calibri"/>
                <a:sym typeface="Calibri"/>
              </a:rPr>
              <a:t>Almost-monochromatic: They are sine waves for combination of them.</a:t>
            </a:r>
            <a:endParaRPr sz="1800">
              <a:latin typeface="Calibri"/>
              <a:ea typeface="Calibri"/>
              <a:cs typeface="Calibri"/>
              <a:sym typeface="Calibri"/>
            </a:endParaRPr>
          </a:p>
        </p:txBody>
      </p:sp>
      <p:sp>
        <p:nvSpPr>
          <p:cNvPr id="679" name="Google Shape;679;p60"/>
          <p:cNvSpPr txBox="1"/>
          <p:nvPr/>
        </p:nvSpPr>
        <p:spPr>
          <a:xfrm>
            <a:off x="280013" y="3551261"/>
            <a:ext cx="8921700" cy="8973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000000"/>
              </a:buClr>
              <a:buSzPts val="1900"/>
              <a:buFont typeface="Helvetica Neue"/>
              <a:buNone/>
            </a:pPr>
            <a:r>
              <a:rPr b="1" i="0" lang="it" sz="1800" u="none" cap="none" strike="noStrike">
                <a:solidFill>
                  <a:srgbClr val="000000"/>
                </a:solidFill>
                <a:latin typeface="Calibri"/>
                <a:ea typeface="Calibri"/>
                <a:cs typeface="Calibri"/>
                <a:sym typeface="Calibri"/>
              </a:rPr>
              <a:t>If you want instead to visualise “transient signals”, that changes frequency very fast, you need to FT little chunks of data, in which the frequency is more or less constant (w.r.t. the resolution)</a:t>
            </a:r>
            <a:endParaRPr sz="1800">
              <a:latin typeface="Calibri"/>
              <a:ea typeface="Calibri"/>
              <a:cs typeface="Calibri"/>
              <a:sym typeface="Calibri"/>
            </a:endParaRPr>
          </a:p>
        </p:txBody>
      </p:sp>
      <p:cxnSp>
        <p:nvCxnSpPr>
          <p:cNvPr id="680" name="Google Shape;680;p6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81" name="Google Shape;681;p6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82" name="Google Shape;682;p6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683" name="Google Shape;683;p60"/>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684" name="Google Shape;684;p6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Signals in frequency</a:t>
            </a:r>
            <a:endParaRPr sz="2700">
              <a:solidFill>
                <a:srgbClr val="5B0F00"/>
              </a:solidFill>
              <a:latin typeface="Calibri"/>
              <a:ea typeface="Calibri"/>
              <a:cs typeface="Calibri"/>
              <a:sym typeface="Calibri"/>
            </a:endParaRPr>
          </a:p>
        </p:txBody>
      </p:sp>
      <p:sp>
        <p:nvSpPr>
          <p:cNvPr id="685" name="Google Shape;685;p6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61"/>
          <p:cNvPicPr preferRelativeResize="0"/>
          <p:nvPr/>
        </p:nvPicPr>
        <p:blipFill>
          <a:blip r:embed="rId3">
            <a:alphaModFix/>
          </a:blip>
          <a:stretch>
            <a:fillRect/>
          </a:stretch>
        </p:blipFill>
        <p:spPr>
          <a:xfrm>
            <a:off x="4114800" y="1593025"/>
            <a:ext cx="4483299" cy="3256276"/>
          </a:xfrm>
          <a:prstGeom prst="rect">
            <a:avLst/>
          </a:prstGeom>
          <a:noFill/>
          <a:ln>
            <a:noFill/>
          </a:ln>
        </p:spPr>
      </p:pic>
      <p:sp>
        <p:nvSpPr>
          <p:cNvPr id="691" name="Google Shape;691;p61"/>
          <p:cNvSpPr txBox="1"/>
          <p:nvPr/>
        </p:nvSpPr>
        <p:spPr>
          <a:xfrm>
            <a:off x="152400" y="690700"/>
            <a:ext cx="7067100" cy="1019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1500"/>
              </a:spcBef>
              <a:spcAft>
                <a:spcPts val="1500"/>
              </a:spcAft>
              <a:buNone/>
            </a:pPr>
            <a:r>
              <a:t/>
            </a:r>
            <a:endParaRPr sz="1200">
              <a:solidFill>
                <a:srgbClr val="0000FF"/>
              </a:solidFill>
              <a:highlight>
                <a:srgbClr val="AF7B51"/>
              </a:highlight>
            </a:endParaRPr>
          </a:p>
        </p:txBody>
      </p:sp>
      <p:pic>
        <p:nvPicPr>
          <p:cNvPr id="692" name="Google Shape;692;p61"/>
          <p:cNvPicPr preferRelativeResize="0"/>
          <p:nvPr/>
        </p:nvPicPr>
        <p:blipFill>
          <a:blip r:embed="rId4">
            <a:alphaModFix/>
          </a:blip>
          <a:stretch>
            <a:fillRect/>
          </a:stretch>
        </p:blipFill>
        <p:spPr>
          <a:xfrm>
            <a:off x="287065" y="3168891"/>
            <a:ext cx="1821843" cy="1433983"/>
          </a:xfrm>
          <a:prstGeom prst="rect">
            <a:avLst/>
          </a:prstGeom>
          <a:noFill/>
          <a:ln>
            <a:noFill/>
          </a:ln>
        </p:spPr>
      </p:pic>
      <p:pic>
        <p:nvPicPr>
          <p:cNvPr id="693" name="Google Shape;693;p61"/>
          <p:cNvPicPr preferRelativeResize="0"/>
          <p:nvPr/>
        </p:nvPicPr>
        <p:blipFill>
          <a:blip r:embed="rId5">
            <a:alphaModFix/>
          </a:blip>
          <a:stretch>
            <a:fillRect/>
          </a:stretch>
        </p:blipFill>
        <p:spPr>
          <a:xfrm>
            <a:off x="870509" y="1537316"/>
            <a:ext cx="1919310" cy="1968874"/>
          </a:xfrm>
          <a:prstGeom prst="rect">
            <a:avLst/>
          </a:prstGeom>
          <a:noFill/>
          <a:ln>
            <a:noFill/>
          </a:ln>
        </p:spPr>
      </p:pic>
      <p:sp>
        <p:nvSpPr>
          <p:cNvPr id="694" name="Google Shape;694;p61"/>
          <p:cNvSpPr txBox="1"/>
          <p:nvPr/>
        </p:nvSpPr>
        <p:spPr>
          <a:xfrm>
            <a:off x="2860300" y="614775"/>
            <a:ext cx="6411000" cy="14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rgbClr val="233A44"/>
                </a:solidFill>
                <a:latin typeface="Calibri"/>
                <a:ea typeface="Calibri"/>
                <a:cs typeface="Calibri"/>
                <a:sym typeface="Calibri"/>
              </a:rPr>
              <a:t>The parameters:</a:t>
            </a:r>
            <a:r>
              <a:rPr lang="it" sz="1600">
                <a:solidFill>
                  <a:srgbClr val="233A44"/>
                </a:solidFill>
                <a:latin typeface="Calibri"/>
                <a:ea typeface="Calibri"/>
                <a:cs typeface="Calibri"/>
                <a:sym typeface="Calibri"/>
              </a:rPr>
              <a:t> </a:t>
            </a:r>
            <a:endParaRPr sz="1600">
              <a:solidFill>
                <a:srgbClr val="233A44"/>
              </a:solidFill>
              <a:latin typeface="Calibri"/>
              <a:ea typeface="Calibri"/>
              <a:cs typeface="Calibri"/>
              <a:sym typeface="Calibri"/>
            </a:endParaRPr>
          </a:p>
          <a:p>
            <a:pPr indent="-330200" lvl="0" marL="457200" rtl="0" algn="l">
              <a:spcBef>
                <a:spcPts val="0"/>
              </a:spcBef>
              <a:spcAft>
                <a:spcPts val="0"/>
              </a:spcAft>
              <a:buSzPts val="1600"/>
              <a:buChar char="●"/>
            </a:pPr>
            <a:r>
              <a:rPr b="1" lang="it" sz="1600">
                <a:solidFill>
                  <a:srgbClr val="45818E"/>
                </a:solidFill>
                <a:latin typeface="Calibri"/>
                <a:ea typeface="Calibri"/>
                <a:cs typeface="Calibri"/>
                <a:sym typeface="Calibri"/>
              </a:rPr>
              <a:t>Intrinsic:</a:t>
            </a:r>
            <a:r>
              <a:rPr lang="it" sz="1600">
                <a:latin typeface="Calibri"/>
                <a:ea typeface="Calibri"/>
                <a:cs typeface="Calibri"/>
                <a:sym typeface="Calibri"/>
              </a:rPr>
              <a:t> </a:t>
            </a:r>
            <a:r>
              <a:rPr lang="it" sz="1600">
                <a:solidFill>
                  <a:srgbClr val="233A44"/>
                </a:solidFill>
                <a:latin typeface="Calibri"/>
                <a:ea typeface="Calibri"/>
                <a:cs typeface="Calibri"/>
                <a:sym typeface="Calibri"/>
              </a:rPr>
              <a:t>Spins, Masses, tidal deformability,</a:t>
            </a:r>
            <a:r>
              <a:rPr lang="it" sz="1600">
                <a:latin typeface="Calibri"/>
                <a:ea typeface="Calibri"/>
                <a:cs typeface="Calibri"/>
                <a:sym typeface="Calibri"/>
              </a:rPr>
              <a:t> </a:t>
            </a:r>
            <a:r>
              <a:rPr lang="it" sz="1600">
                <a:solidFill>
                  <a:srgbClr val="B7B7B7"/>
                </a:solidFill>
                <a:latin typeface="Calibri"/>
                <a:ea typeface="Calibri"/>
                <a:cs typeface="Calibri"/>
                <a:sym typeface="Calibri"/>
              </a:rPr>
              <a:t>Eccentricity</a:t>
            </a:r>
            <a:r>
              <a:rPr lang="it" sz="1600">
                <a:latin typeface="Calibri"/>
                <a:ea typeface="Calibri"/>
                <a:cs typeface="Calibri"/>
                <a:sym typeface="Calibri"/>
              </a:rPr>
              <a:t> </a:t>
            </a:r>
            <a:endParaRPr sz="1600">
              <a:latin typeface="Calibri"/>
              <a:ea typeface="Calibri"/>
              <a:cs typeface="Calibri"/>
              <a:sym typeface="Calibri"/>
            </a:endParaRPr>
          </a:p>
          <a:p>
            <a:pPr indent="-330200" lvl="0" marL="457200" rtl="0" algn="l">
              <a:spcBef>
                <a:spcPts val="0"/>
              </a:spcBef>
              <a:spcAft>
                <a:spcPts val="0"/>
              </a:spcAft>
              <a:buSzPts val="1600"/>
              <a:buChar char="●"/>
            </a:pPr>
            <a:r>
              <a:rPr b="1" lang="it" sz="1600">
                <a:solidFill>
                  <a:srgbClr val="CC0000"/>
                </a:solidFill>
                <a:latin typeface="Calibri"/>
                <a:ea typeface="Calibri"/>
                <a:cs typeface="Calibri"/>
                <a:sym typeface="Calibri"/>
              </a:rPr>
              <a:t>Extrinsic:</a:t>
            </a:r>
            <a:r>
              <a:rPr lang="it" sz="1600">
                <a:latin typeface="Calibri"/>
                <a:ea typeface="Calibri"/>
                <a:cs typeface="Calibri"/>
                <a:sym typeface="Calibri"/>
              </a:rPr>
              <a:t> </a:t>
            </a:r>
            <a:r>
              <a:rPr lang="it" sz="1600">
                <a:solidFill>
                  <a:srgbClr val="233A44"/>
                </a:solidFill>
                <a:latin typeface="Calibri"/>
                <a:ea typeface="Calibri"/>
                <a:cs typeface="Calibri"/>
                <a:sym typeface="Calibri"/>
              </a:rPr>
              <a:t>Time, reference phase, sky position, luminosity distance, orbital orientation</a:t>
            </a:r>
            <a:endParaRPr sz="1600">
              <a:solidFill>
                <a:srgbClr val="233A44"/>
              </a:solidFill>
              <a:latin typeface="Calibri"/>
              <a:ea typeface="Calibri"/>
              <a:cs typeface="Calibri"/>
              <a:sym typeface="Calibri"/>
            </a:endParaRPr>
          </a:p>
        </p:txBody>
      </p:sp>
      <p:sp>
        <p:nvSpPr>
          <p:cNvPr id="695" name="Google Shape;695;p61"/>
          <p:cNvSpPr txBox="1"/>
          <p:nvPr/>
        </p:nvSpPr>
        <p:spPr>
          <a:xfrm>
            <a:off x="4635075" y="2423200"/>
            <a:ext cx="2960100" cy="5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a:solidFill>
                  <a:srgbClr val="B45F06"/>
                </a:solidFill>
              </a:rPr>
              <a:t>Lower frequency = 20 Hz</a:t>
            </a:r>
            <a:endParaRPr b="1">
              <a:solidFill>
                <a:srgbClr val="B45F06"/>
              </a:solidFill>
            </a:endParaRPr>
          </a:p>
          <a:p>
            <a:pPr indent="0" lvl="0" marL="0" rtl="0" algn="l">
              <a:spcBef>
                <a:spcPts val="0"/>
              </a:spcBef>
              <a:spcAft>
                <a:spcPts val="0"/>
              </a:spcAft>
              <a:buNone/>
            </a:pPr>
            <a:r>
              <a:rPr b="1" lang="it">
                <a:solidFill>
                  <a:srgbClr val="B45F06"/>
                </a:solidFill>
              </a:rPr>
              <a:t>Source at 500 Mpc</a:t>
            </a:r>
            <a:endParaRPr b="1">
              <a:solidFill>
                <a:srgbClr val="B45F06"/>
              </a:solidFill>
            </a:endParaRPr>
          </a:p>
        </p:txBody>
      </p:sp>
      <p:pic>
        <p:nvPicPr>
          <p:cNvPr id="696" name="Google Shape;696;p61"/>
          <p:cNvPicPr preferRelativeResize="0"/>
          <p:nvPr/>
        </p:nvPicPr>
        <p:blipFill>
          <a:blip r:embed="rId6">
            <a:alphaModFix/>
          </a:blip>
          <a:stretch>
            <a:fillRect/>
          </a:stretch>
        </p:blipFill>
        <p:spPr>
          <a:xfrm>
            <a:off x="270825" y="1259900"/>
            <a:ext cx="860125" cy="237975"/>
          </a:xfrm>
          <a:prstGeom prst="rect">
            <a:avLst/>
          </a:prstGeom>
          <a:noFill/>
          <a:ln>
            <a:noFill/>
          </a:ln>
        </p:spPr>
      </p:pic>
      <p:pic>
        <p:nvPicPr>
          <p:cNvPr id="697" name="Google Shape;697;p61"/>
          <p:cNvPicPr preferRelativeResize="0"/>
          <p:nvPr/>
        </p:nvPicPr>
        <p:blipFill>
          <a:blip r:embed="rId7">
            <a:alphaModFix/>
          </a:blip>
          <a:stretch>
            <a:fillRect/>
          </a:stretch>
        </p:blipFill>
        <p:spPr>
          <a:xfrm>
            <a:off x="2063525" y="3487850"/>
            <a:ext cx="860117" cy="237975"/>
          </a:xfrm>
          <a:prstGeom prst="rect">
            <a:avLst/>
          </a:prstGeom>
          <a:noFill/>
          <a:ln>
            <a:noFill/>
          </a:ln>
        </p:spPr>
      </p:pic>
      <p:cxnSp>
        <p:nvCxnSpPr>
          <p:cNvPr id="698" name="Google Shape;698;p61"/>
          <p:cNvCxnSpPr/>
          <p:nvPr/>
        </p:nvCxnSpPr>
        <p:spPr>
          <a:xfrm rot="10800000">
            <a:off x="1270225" y="1217425"/>
            <a:ext cx="23400" cy="604200"/>
          </a:xfrm>
          <a:prstGeom prst="straightConnector1">
            <a:avLst/>
          </a:prstGeom>
          <a:noFill/>
          <a:ln cap="flat" cmpd="sng" w="9525">
            <a:solidFill>
              <a:srgbClr val="FF0000"/>
            </a:solidFill>
            <a:prstDash val="solid"/>
            <a:round/>
            <a:headEnd len="med" w="med" type="none"/>
            <a:tailEnd len="med" w="med" type="triangle"/>
          </a:ln>
        </p:spPr>
      </p:cxnSp>
      <p:cxnSp>
        <p:nvCxnSpPr>
          <p:cNvPr id="699" name="Google Shape;699;p61"/>
          <p:cNvCxnSpPr/>
          <p:nvPr/>
        </p:nvCxnSpPr>
        <p:spPr>
          <a:xfrm>
            <a:off x="2507250" y="3168900"/>
            <a:ext cx="575700" cy="101400"/>
          </a:xfrm>
          <a:prstGeom prst="straightConnector1">
            <a:avLst/>
          </a:prstGeom>
          <a:noFill/>
          <a:ln cap="flat" cmpd="sng" w="9525">
            <a:solidFill>
              <a:srgbClr val="FF0000"/>
            </a:solidFill>
            <a:prstDash val="solid"/>
            <a:round/>
            <a:headEnd len="med" w="med" type="none"/>
            <a:tailEnd len="med" w="med" type="triangle"/>
          </a:ln>
        </p:spPr>
      </p:cxnSp>
      <p:cxnSp>
        <p:nvCxnSpPr>
          <p:cNvPr id="700" name="Google Shape;700;p6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01" name="Google Shape;701;p6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702" name="Google Shape;702;p6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CBC signal</a:t>
            </a:r>
            <a:endParaRPr sz="2700">
              <a:solidFill>
                <a:srgbClr val="5B0F00"/>
              </a:solidFill>
              <a:latin typeface="Calibri"/>
              <a:ea typeface="Calibri"/>
              <a:cs typeface="Calibri"/>
              <a:sym typeface="Calibri"/>
            </a:endParaRPr>
          </a:p>
        </p:txBody>
      </p:sp>
      <p:cxnSp>
        <p:nvCxnSpPr>
          <p:cNvPr id="703" name="Google Shape;703;p6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704" name="Google Shape;704;p6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p62"/>
          <p:cNvPicPr preferRelativeResize="0"/>
          <p:nvPr/>
        </p:nvPicPr>
        <p:blipFill rotWithShape="1">
          <a:blip r:embed="rId3">
            <a:alphaModFix/>
          </a:blip>
          <a:srcRect b="0" l="0" r="0" t="0"/>
          <a:stretch/>
        </p:blipFill>
        <p:spPr>
          <a:xfrm>
            <a:off x="304965" y="1540535"/>
            <a:ext cx="6400551" cy="3091551"/>
          </a:xfrm>
          <a:prstGeom prst="rect">
            <a:avLst/>
          </a:prstGeom>
          <a:noFill/>
          <a:ln>
            <a:noFill/>
          </a:ln>
        </p:spPr>
      </p:pic>
      <p:sp>
        <p:nvSpPr>
          <p:cNvPr id="710" name="Google Shape;710;p62"/>
          <p:cNvSpPr txBox="1"/>
          <p:nvPr/>
        </p:nvSpPr>
        <p:spPr>
          <a:xfrm>
            <a:off x="4907332" y="1238869"/>
            <a:ext cx="2345700" cy="2970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500" u="none" cap="none" strike="noStrike">
                <a:solidFill>
                  <a:srgbClr val="000000"/>
                </a:solidFill>
                <a:latin typeface="Helvetica Neue"/>
                <a:ea typeface="Helvetica Neue"/>
                <a:cs typeface="Helvetica Neue"/>
                <a:sym typeface="Helvetica Neue"/>
              </a:rPr>
              <a:t>Higher time resolution</a:t>
            </a:r>
            <a:endParaRPr sz="900"/>
          </a:p>
        </p:txBody>
      </p:sp>
      <p:sp>
        <p:nvSpPr>
          <p:cNvPr id="711" name="Google Shape;711;p62"/>
          <p:cNvSpPr txBox="1"/>
          <p:nvPr/>
        </p:nvSpPr>
        <p:spPr>
          <a:xfrm>
            <a:off x="6131676" y="4384391"/>
            <a:ext cx="2973600" cy="2970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500" u="none" cap="none" strike="noStrike">
                <a:solidFill>
                  <a:srgbClr val="000000"/>
                </a:solidFill>
                <a:latin typeface="Helvetica Neue"/>
                <a:ea typeface="Helvetica Neue"/>
                <a:cs typeface="Helvetica Neue"/>
                <a:sym typeface="Helvetica Neue"/>
              </a:rPr>
              <a:t>Higher frequency resolution </a:t>
            </a:r>
            <a:endParaRPr sz="900"/>
          </a:p>
        </p:txBody>
      </p:sp>
      <p:sp>
        <p:nvSpPr>
          <p:cNvPr id="712" name="Google Shape;712;p62"/>
          <p:cNvSpPr txBox="1"/>
          <p:nvPr/>
        </p:nvSpPr>
        <p:spPr>
          <a:xfrm>
            <a:off x="389149" y="710749"/>
            <a:ext cx="83658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Here we are dividing the data in 4 seconds chunks and for each of them we plot and FFT.</a:t>
            </a:r>
            <a:endParaRPr sz="1800">
              <a:latin typeface="Calibri"/>
              <a:ea typeface="Calibri"/>
              <a:cs typeface="Calibri"/>
              <a:sym typeface="Calibri"/>
            </a:endParaRPr>
          </a:p>
        </p:txBody>
      </p:sp>
      <p:cxnSp>
        <p:nvCxnSpPr>
          <p:cNvPr id="713" name="Google Shape;713;p6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14" name="Google Shape;714;p6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15" name="Google Shape;715;p6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716" name="Google Shape;716;p62"/>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717" name="Google Shape;717;p6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The CBC signal: </a:t>
            </a:r>
            <a:r>
              <a:rPr lang="it" sz="2700">
                <a:solidFill>
                  <a:schemeClr val="accent1"/>
                </a:solidFill>
                <a:latin typeface="Calibri"/>
                <a:ea typeface="Calibri"/>
                <a:cs typeface="Calibri"/>
                <a:sym typeface="Calibri"/>
              </a:rPr>
              <a:t>Time-frequency maps</a:t>
            </a:r>
            <a:endParaRPr sz="2700">
              <a:solidFill>
                <a:srgbClr val="5B0F00"/>
              </a:solidFill>
              <a:latin typeface="Calibri"/>
              <a:ea typeface="Calibri"/>
              <a:cs typeface="Calibri"/>
              <a:sym typeface="Calibri"/>
            </a:endParaRPr>
          </a:p>
        </p:txBody>
      </p:sp>
      <p:sp>
        <p:nvSpPr>
          <p:cNvPr id="718" name="Google Shape;718;p6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63"/>
          <p:cNvPicPr preferRelativeResize="0"/>
          <p:nvPr/>
        </p:nvPicPr>
        <p:blipFill rotWithShape="1">
          <a:blip r:embed="rId3">
            <a:alphaModFix/>
          </a:blip>
          <a:srcRect b="0" l="0" r="0" t="0"/>
          <a:stretch/>
        </p:blipFill>
        <p:spPr>
          <a:xfrm>
            <a:off x="1834257" y="1086949"/>
            <a:ext cx="5772355" cy="3428290"/>
          </a:xfrm>
          <a:prstGeom prst="rect">
            <a:avLst/>
          </a:prstGeom>
          <a:noFill/>
          <a:ln>
            <a:noFill/>
          </a:ln>
        </p:spPr>
      </p:pic>
      <p:sp>
        <p:nvSpPr>
          <p:cNvPr id="724" name="Google Shape;724;p63"/>
          <p:cNvSpPr txBox="1"/>
          <p:nvPr/>
        </p:nvSpPr>
        <p:spPr>
          <a:xfrm>
            <a:off x="160549" y="602699"/>
            <a:ext cx="83658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Time-Frequency plots for LIGO are generated  with a special FT.</a:t>
            </a:r>
            <a:endParaRPr sz="1800">
              <a:latin typeface="Calibri"/>
              <a:ea typeface="Calibri"/>
              <a:cs typeface="Calibri"/>
              <a:sym typeface="Calibri"/>
            </a:endParaRPr>
          </a:p>
        </p:txBody>
      </p:sp>
      <p:cxnSp>
        <p:nvCxnSpPr>
          <p:cNvPr id="725" name="Google Shape;725;p6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26" name="Google Shape;726;p6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27" name="Google Shape;727;p6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728" name="Google Shape;728;p63"/>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729" name="Google Shape;729;p6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Time-frequency maps: Q-transform</a:t>
            </a:r>
            <a:endParaRPr sz="2700">
              <a:solidFill>
                <a:srgbClr val="5B0F00"/>
              </a:solidFill>
              <a:latin typeface="Calibri"/>
              <a:ea typeface="Calibri"/>
              <a:cs typeface="Calibri"/>
              <a:sym typeface="Calibri"/>
            </a:endParaRPr>
          </a:p>
        </p:txBody>
      </p:sp>
      <p:sp>
        <p:nvSpPr>
          <p:cNvPr id="730" name="Google Shape;730;p6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64"/>
          <p:cNvSpPr txBox="1"/>
          <p:nvPr/>
        </p:nvSpPr>
        <p:spPr>
          <a:xfrm>
            <a:off x="318254" y="711763"/>
            <a:ext cx="8507400" cy="3432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7A75"/>
              </a:buClr>
              <a:buSzPts val="2600"/>
              <a:buFont typeface="Helvetica Neue"/>
              <a:buNone/>
            </a:pPr>
            <a:r>
              <a:rPr b="1" i="0" lang="it" sz="1800" u="none" cap="none" strike="noStrike">
                <a:solidFill>
                  <a:srgbClr val="007A75"/>
                </a:solidFill>
                <a:latin typeface="Calibri"/>
                <a:ea typeface="Calibri"/>
                <a:cs typeface="Calibri"/>
                <a:sym typeface="Calibri"/>
              </a:rPr>
              <a:t>Hands-on session: Spectrograms, spectra and Q-transform</a:t>
            </a:r>
            <a:endParaRPr sz="1800">
              <a:latin typeface="Calibri"/>
              <a:ea typeface="Calibri"/>
              <a:cs typeface="Calibri"/>
              <a:sym typeface="Calibri"/>
            </a:endParaRPr>
          </a:p>
        </p:txBody>
      </p:sp>
      <p:pic>
        <p:nvPicPr>
          <p:cNvPr id="736" name="Google Shape;736;p64"/>
          <p:cNvPicPr preferRelativeResize="0"/>
          <p:nvPr/>
        </p:nvPicPr>
        <p:blipFill rotWithShape="1">
          <a:blip r:embed="rId3">
            <a:alphaModFix/>
          </a:blip>
          <a:srcRect b="0" l="0" r="0" t="0"/>
          <a:stretch/>
        </p:blipFill>
        <p:spPr>
          <a:xfrm>
            <a:off x="2938760" y="1645357"/>
            <a:ext cx="2792760" cy="2792761"/>
          </a:xfrm>
          <a:prstGeom prst="rect">
            <a:avLst/>
          </a:prstGeom>
          <a:noFill/>
          <a:ln>
            <a:noFill/>
          </a:ln>
        </p:spPr>
      </p:pic>
      <p:sp>
        <p:nvSpPr>
          <p:cNvPr id="737" name="Google Shape;737;p64"/>
          <p:cNvSpPr txBox="1"/>
          <p:nvPr/>
        </p:nvSpPr>
        <p:spPr>
          <a:xfrm>
            <a:off x="3735900" y="1111963"/>
            <a:ext cx="140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hlinkClick r:id="rId4"/>
              </a:rPr>
              <a:t>Link</a:t>
            </a:r>
            <a:endParaRPr/>
          </a:p>
        </p:txBody>
      </p:sp>
      <p:cxnSp>
        <p:nvCxnSpPr>
          <p:cNvPr id="738" name="Google Shape;738;p6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39" name="Google Shape;739;p6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40" name="Google Shape;740;p6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41" name="Google Shape;741;p6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742" name="Google Shape;742;p6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5"/>
          <p:cNvSpPr txBox="1"/>
          <p:nvPr/>
        </p:nvSpPr>
        <p:spPr>
          <a:xfrm>
            <a:off x="1553445" y="1576018"/>
            <a:ext cx="8630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We want to find the optimal filter to convolve with the data</a:t>
            </a:r>
            <a:endParaRPr sz="1800">
              <a:latin typeface="Calibri"/>
              <a:ea typeface="Calibri"/>
              <a:cs typeface="Calibri"/>
              <a:sym typeface="Calibri"/>
            </a:endParaRPr>
          </a:p>
        </p:txBody>
      </p:sp>
      <p:pic>
        <p:nvPicPr>
          <p:cNvPr id="748" name="Google Shape;748;p65"/>
          <p:cNvPicPr preferRelativeResize="0"/>
          <p:nvPr/>
        </p:nvPicPr>
        <p:blipFill rotWithShape="1">
          <a:blip r:embed="rId3">
            <a:alphaModFix/>
          </a:blip>
          <a:srcRect b="0" l="0" r="0" t="0"/>
          <a:stretch/>
        </p:blipFill>
        <p:spPr>
          <a:xfrm>
            <a:off x="2652671" y="828750"/>
            <a:ext cx="2546311" cy="347652"/>
          </a:xfrm>
          <a:prstGeom prst="rect">
            <a:avLst/>
          </a:prstGeom>
          <a:noFill/>
          <a:ln>
            <a:noFill/>
          </a:ln>
        </p:spPr>
      </p:pic>
      <p:pic>
        <p:nvPicPr>
          <p:cNvPr id="749" name="Google Shape;749;p65"/>
          <p:cNvPicPr preferRelativeResize="0"/>
          <p:nvPr/>
        </p:nvPicPr>
        <p:blipFill rotWithShape="1">
          <a:blip r:embed="rId4">
            <a:alphaModFix/>
          </a:blip>
          <a:srcRect b="0" l="0" r="0" t="0"/>
          <a:stretch/>
        </p:blipFill>
        <p:spPr>
          <a:xfrm>
            <a:off x="7178393" y="1644191"/>
            <a:ext cx="388442" cy="247799"/>
          </a:xfrm>
          <a:prstGeom prst="rect">
            <a:avLst/>
          </a:prstGeom>
          <a:noFill/>
          <a:ln>
            <a:noFill/>
          </a:ln>
        </p:spPr>
      </p:pic>
      <p:pic>
        <p:nvPicPr>
          <p:cNvPr id="750" name="Google Shape;750;p65"/>
          <p:cNvPicPr preferRelativeResize="0"/>
          <p:nvPr/>
        </p:nvPicPr>
        <p:blipFill rotWithShape="1">
          <a:blip r:embed="rId5">
            <a:alphaModFix/>
          </a:blip>
          <a:srcRect b="0" l="0" r="0" t="0"/>
          <a:stretch/>
        </p:blipFill>
        <p:spPr>
          <a:xfrm>
            <a:off x="1840409" y="2264689"/>
            <a:ext cx="4440287" cy="247799"/>
          </a:xfrm>
          <a:prstGeom prst="rect">
            <a:avLst/>
          </a:prstGeom>
          <a:noFill/>
          <a:ln>
            <a:noFill/>
          </a:ln>
        </p:spPr>
      </p:pic>
      <p:pic>
        <p:nvPicPr>
          <p:cNvPr id="751" name="Google Shape;751;p65"/>
          <p:cNvPicPr preferRelativeResize="0"/>
          <p:nvPr/>
        </p:nvPicPr>
        <p:blipFill rotWithShape="1">
          <a:blip r:embed="rId6">
            <a:alphaModFix/>
          </a:blip>
          <a:srcRect b="0" l="0" r="0" t="0"/>
          <a:stretch/>
        </p:blipFill>
        <p:spPr>
          <a:xfrm>
            <a:off x="2792947" y="3517529"/>
            <a:ext cx="2571752" cy="596057"/>
          </a:xfrm>
          <a:prstGeom prst="rect">
            <a:avLst/>
          </a:prstGeom>
          <a:noFill/>
          <a:ln>
            <a:noFill/>
          </a:ln>
        </p:spPr>
      </p:pic>
      <p:sp>
        <p:nvSpPr>
          <p:cNvPr id="752" name="Google Shape;752;p65"/>
          <p:cNvSpPr txBox="1"/>
          <p:nvPr/>
        </p:nvSpPr>
        <p:spPr>
          <a:xfrm>
            <a:off x="1063201" y="2912105"/>
            <a:ext cx="93273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We want to find the optimal filter that maximise the following quintity(SNR)</a:t>
            </a:r>
            <a:endParaRPr sz="1800">
              <a:latin typeface="Calibri"/>
              <a:ea typeface="Calibri"/>
              <a:cs typeface="Calibri"/>
              <a:sym typeface="Calibri"/>
            </a:endParaRPr>
          </a:p>
        </p:txBody>
      </p:sp>
      <p:cxnSp>
        <p:nvCxnSpPr>
          <p:cNvPr id="753" name="Google Shape;753;p6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54" name="Google Shape;754;p6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55" name="Google Shape;755;p6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756" name="Google Shape;756;p65"/>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757" name="Google Shape;757;p6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sp>
        <p:nvSpPr>
          <p:cNvPr id="758" name="Google Shape;758;p6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66"/>
          <p:cNvSpPr txBox="1"/>
          <p:nvPr/>
        </p:nvSpPr>
        <p:spPr>
          <a:xfrm>
            <a:off x="1172445" y="1576018"/>
            <a:ext cx="8630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We want to find the optimal filter to convolve with the data</a:t>
            </a:r>
            <a:endParaRPr sz="1800">
              <a:latin typeface="Calibri"/>
              <a:ea typeface="Calibri"/>
              <a:cs typeface="Calibri"/>
              <a:sym typeface="Calibri"/>
            </a:endParaRPr>
          </a:p>
        </p:txBody>
      </p:sp>
      <p:pic>
        <p:nvPicPr>
          <p:cNvPr id="764" name="Google Shape;764;p66"/>
          <p:cNvPicPr preferRelativeResize="0"/>
          <p:nvPr/>
        </p:nvPicPr>
        <p:blipFill rotWithShape="1">
          <a:blip r:embed="rId3">
            <a:alphaModFix/>
          </a:blip>
          <a:srcRect b="0" l="0" r="0" t="0"/>
          <a:stretch/>
        </p:blipFill>
        <p:spPr>
          <a:xfrm>
            <a:off x="2652671" y="828750"/>
            <a:ext cx="2546311" cy="347652"/>
          </a:xfrm>
          <a:prstGeom prst="rect">
            <a:avLst/>
          </a:prstGeom>
          <a:noFill/>
          <a:ln>
            <a:noFill/>
          </a:ln>
        </p:spPr>
      </p:pic>
      <p:pic>
        <p:nvPicPr>
          <p:cNvPr id="765" name="Google Shape;765;p66"/>
          <p:cNvPicPr preferRelativeResize="0"/>
          <p:nvPr/>
        </p:nvPicPr>
        <p:blipFill rotWithShape="1">
          <a:blip r:embed="rId4">
            <a:alphaModFix/>
          </a:blip>
          <a:srcRect b="0" l="0" r="0" t="0"/>
          <a:stretch/>
        </p:blipFill>
        <p:spPr>
          <a:xfrm>
            <a:off x="6971284" y="1658519"/>
            <a:ext cx="388442" cy="247799"/>
          </a:xfrm>
          <a:prstGeom prst="rect">
            <a:avLst/>
          </a:prstGeom>
          <a:noFill/>
          <a:ln>
            <a:noFill/>
          </a:ln>
        </p:spPr>
      </p:pic>
      <p:pic>
        <p:nvPicPr>
          <p:cNvPr id="766" name="Google Shape;766;p66"/>
          <p:cNvPicPr preferRelativeResize="0"/>
          <p:nvPr/>
        </p:nvPicPr>
        <p:blipFill rotWithShape="1">
          <a:blip r:embed="rId5">
            <a:alphaModFix/>
          </a:blip>
          <a:srcRect b="0" l="0" r="0" t="0"/>
          <a:stretch/>
        </p:blipFill>
        <p:spPr>
          <a:xfrm>
            <a:off x="2069009" y="2264689"/>
            <a:ext cx="4440287" cy="247799"/>
          </a:xfrm>
          <a:prstGeom prst="rect">
            <a:avLst/>
          </a:prstGeom>
          <a:noFill/>
          <a:ln>
            <a:noFill/>
          </a:ln>
        </p:spPr>
      </p:pic>
      <p:sp>
        <p:nvSpPr>
          <p:cNvPr id="767" name="Google Shape;767;p66"/>
          <p:cNvSpPr txBox="1"/>
          <p:nvPr/>
        </p:nvSpPr>
        <p:spPr>
          <a:xfrm>
            <a:off x="682201" y="2912105"/>
            <a:ext cx="93273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We want to find the optimal filter that maximise the following </a:t>
            </a:r>
            <a:r>
              <a:rPr lang="it" sz="1800">
                <a:latin typeface="Calibri"/>
                <a:ea typeface="Calibri"/>
                <a:cs typeface="Calibri"/>
                <a:sym typeface="Calibri"/>
              </a:rPr>
              <a:t>quantity </a:t>
            </a:r>
            <a:r>
              <a:rPr i="0" lang="it" sz="1800" u="none" cap="none" strike="noStrike">
                <a:solidFill>
                  <a:srgbClr val="000000"/>
                </a:solidFill>
                <a:latin typeface="Calibri"/>
                <a:ea typeface="Calibri"/>
                <a:cs typeface="Calibri"/>
                <a:sym typeface="Calibri"/>
              </a:rPr>
              <a:t>(SNR)</a:t>
            </a:r>
            <a:endParaRPr sz="1800">
              <a:latin typeface="Calibri"/>
              <a:ea typeface="Calibri"/>
              <a:cs typeface="Calibri"/>
              <a:sym typeface="Calibri"/>
            </a:endParaRPr>
          </a:p>
        </p:txBody>
      </p:sp>
      <p:pic>
        <p:nvPicPr>
          <p:cNvPr id="768" name="Google Shape;768;p66"/>
          <p:cNvPicPr preferRelativeResize="0"/>
          <p:nvPr/>
        </p:nvPicPr>
        <p:blipFill rotWithShape="1">
          <a:blip r:embed="rId6">
            <a:alphaModFix/>
          </a:blip>
          <a:srcRect b="0" l="0" r="0" t="0"/>
          <a:stretch/>
        </p:blipFill>
        <p:spPr>
          <a:xfrm>
            <a:off x="1144786" y="3539516"/>
            <a:ext cx="5918774" cy="651349"/>
          </a:xfrm>
          <a:prstGeom prst="rect">
            <a:avLst/>
          </a:prstGeom>
          <a:noFill/>
          <a:ln>
            <a:noFill/>
          </a:ln>
        </p:spPr>
      </p:pic>
      <p:cxnSp>
        <p:nvCxnSpPr>
          <p:cNvPr id="769" name="Google Shape;769;p6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70" name="Google Shape;770;p6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71" name="Google Shape;771;p6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772" name="Google Shape;772;p66"/>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773" name="Google Shape;773;p6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sp>
        <p:nvSpPr>
          <p:cNvPr id="774" name="Google Shape;774;p6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cxnSp>
        <p:nvCxnSpPr>
          <p:cNvPr id="128" name="Google Shape;128;p2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29" name="Google Shape;129;p2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30" name="Google Shape;130;p2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31" name="Google Shape;131;p2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32" name="Google Shape;13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33" name="Google Shape;133;p22"/>
          <p:cNvSpPr txBox="1"/>
          <p:nvPr/>
        </p:nvSpPr>
        <p:spPr>
          <a:xfrm>
            <a:off x="152400" y="685800"/>
            <a:ext cx="8479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We have two possible kind of approach to data analysis</a:t>
            </a:r>
            <a:endParaRPr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b="1" lang="it" sz="1600">
                <a:latin typeface="Calibri"/>
                <a:ea typeface="Calibri"/>
                <a:cs typeface="Calibri"/>
                <a:sym typeface="Calibri"/>
              </a:rPr>
              <a:t>The Frequentist approach: </a:t>
            </a:r>
            <a:r>
              <a:rPr lang="it" sz="1600">
                <a:latin typeface="Calibri"/>
                <a:ea typeface="Calibri"/>
                <a:cs typeface="Calibri"/>
                <a:sym typeface="Calibri"/>
              </a:rPr>
              <a:t>Based on the possibility to repeat your experiment.</a:t>
            </a: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b="1" lang="it" sz="1600">
                <a:latin typeface="Calibri"/>
                <a:ea typeface="Calibri"/>
                <a:cs typeface="Calibri"/>
                <a:sym typeface="Calibri"/>
              </a:rPr>
              <a:t>The Bayesian approach: </a:t>
            </a:r>
            <a:r>
              <a:rPr lang="it" sz="1600">
                <a:latin typeface="Calibri"/>
                <a:ea typeface="Calibri"/>
                <a:cs typeface="Calibri"/>
                <a:sym typeface="Calibri"/>
              </a:rPr>
              <a:t>Based on subjective probability.</a:t>
            </a:r>
            <a:endParaRPr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p:txBody>
      </p:sp>
      <p:sp>
        <p:nvSpPr>
          <p:cNvPr id="134" name="Google Shape;134;p2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135" name="Google Shape;135;p22"/>
          <p:cNvSpPr txBox="1"/>
          <p:nvPr/>
        </p:nvSpPr>
        <p:spPr>
          <a:xfrm>
            <a:off x="405752" y="2348100"/>
            <a:ext cx="8064300" cy="348900"/>
          </a:xfrm>
          <a:prstGeom prst="rect">
            <a:avLst/>
          </a:prstGeom>
          <a:noFill/>
          <a:ln>
            <a:noFill/>
          </a:ln>
        </p:spPr>
        <p:txBody>
          <a:bodyPr anchorCtr="0" anchor="ctr" bIns="50800" lIns="50800" spcFirstLastPara="1" rIns="50800" wrap="square" tIns="50800">
            <a:spAutoFit/>
          </a:bodyPr>
          <a:lstStyle/>
          <a:p>
            <a:pPr indent="228600" lvl="1" marL="0" marR="0" rtl="0" algn="ctr">
              <a:lnSpc>
                <a:spcPct val="100000"/>
              </a:lnSpc>
              <a:spcBef>
                <a:spcPts val="0"/>
              </a:spcBef>
              <a:spcAft>
                <a:spcPts val="0"/>
              </a:spcAft>
              <a:buClr>
                <a:srgbClr val="000000"/>
              </a:buClr>
              <a:buSzPts val="3000"/>
              <a:buFont typeface="Helvetica Neue"/>
              <a:buNone/>
            </a:pPr>
            <a:r>
              <a:rPr i="0" lang="it" sz="1600" u="none" cap="none" strike="noStrike">
                <a:solidFill>
                  <a:srgbClr val="000000"/>
                </a:solidFill>
                <a:latin typeface="Calibri"/>
                <a:ea typeface="Calibri"/>
                <a:cs typeface="Calibri"/>
                <a:sym typeface="Calibri"/>
              </a:rPr>
              <a:t>Both the methods needs the definition for a </a:t>
            </a:r>
            <a:r>
              <a:rPr b="1" i="0" lang="it" sz="1600" u="none" cap="none" strike="noStrike">
                <a:solidFill>
                  <a:srgbClr val="000000"/>
                </a:solidFill>
                <a:latin typeface="Calibri"/>
                <a:ea typeface="Calibri"/>
                <a:cs typeface="Calibri"/>
                <a:sym typeface="Calibri"/>
              </a:rPr>
              <a:t>likelihood</a:t>
            </a:r>
            <a:r>
              <a:rPr i="0" lang="it" sz="1600" u="none" cap="none" strike="noStrike">
                <a:solidFill>
                  <a:srgbClr val="000000"/>
                </a:solidFill>
                <a:latin typeface="Calibri"/>
                <a:ea typeface="Calibri"/>
                <a:cs typeface="Calibri"/>
                <a:sym typeface="Calibri"/>
              </a:rPr>
              <a:t>. </a:t>
            </a:r>
            <a:endParaRPr sz="1600">
              <a:latin typeface="Calibri"/>
              <a:ea typeface="Calibri"/>
              <a:cs typeface="Calibri"/>
              <a:sym typeface="Calibri"/>
            </a:endParaRPr>
          </a:p>
        </p:txBody>
      </p:sp>
      <p:sp>
        <p:nvSpPr>
          <p:cNvPr id="136" name="Google Shape;136;p22"/>
          <p:cNvSpPr txBox="1"/>
          <p:nvPr/>
        </p:nvSpPr>
        <p:spPr>
          <a:xfrm>
            <a:off x="194722" y="3799000"/>
            <a:ext cx="8809200" cy="595200"/>
          </a:xfrm>
          <a:prstGeom prst="rect">
            <a:avLst/>
          </a:prstGeom>
          <a:noFill/>
          <a:ln>
            <a:noFill/>
          </a:ln>
        </p:spPr>
        <p:txBody>
          <a:bodyPr anchorCtr="0" anchor="ctr" bIns="50800" lIns="50800" spcFirstLastPara="1" rIns="50800" wrap="square" tIns="50800">
            <a:spAutoFit/>
          </a:bodyPr>
          <a:lstStyle/>
          <a:p>
            <a:pPr indent="0" lvl="1" marL="0" marR="0" rtl="0" algn="l">
              <a:lnSpc>
                <a:spcPct val="100000"/>
              </a:lnSpc>
              <a:spcBef>
                <a:spcPts val="0"/>
              </a:spcBef>
              <a:spcAft>
                <a:spcPts val="0"/>
              </a:spcAft>
              <a:buClr>
                <a:srgbClr val="000000"/>
              </a:buClr>
              <a:buSzPts val="3000"/>
              <a:buFont typeface="Helvetica Neue"/>
              <a:buNone/>
            </a:pPr>
            <a:r>
              <a:rPr i="0" lang="it" sz="1600" u="none" cap="none" strike="noStrike">
                <a:solidFill>
                  <a:srgbClr val="000000"/>
                </a:solidFill>
                <a:latin typeface="Calibri"/>
                <a:ea typeface="Calibri"/>
                <a:cs typeface="Calibri"/>
                <a:sym typeface="Calibri"/>
              </a:rPr>
              <a:t>The Likelihood is a measurement of the “probability” to produce the data you have observed, given your “signal”.</a:t>
            </a:r>
            <a:endParaRPr sz="1600">
              <a:latin typeface="Calibri"/>
              <a:ea typeface="Calibri"/>
              <a:cs typeface="Calibri"/>
              <a:sym typeface="Calibri"/>
            </a:endParaRPr>
          </a:p>
        </p:txBody>
      </p:sp>
      <p:pic>
        <p:nvPicPr>
          <p:cNvPr id="137" name="Google Shape;137;p22"/>
          <p:cNvPicPr preferRelativeResize="0"/>
          <p:nvPr/>
        </p:nvPicPr>
        <p:blipFill rotWithShape="1">
          <a:blip r:embed="rId3">
            <a:alphaModFix/>
          </a:blip>
          <a:srcRect b="0" l="0" r="0" t="0"/>
          <a:stretch/>
        </p:blipFill>
        <p:spPr>
          <a:xfrm>
            <a:off x="3954325" y="3049375"/>
            <a:ext cx="1263400" cy="477000"/>
          </a:xfrm>
          <a:prstGeom prst="rect">
            <a:avLst/>
          </a:prstGeom>
          <a:noFill/>
          <a:ln>
            <a:noFill/>
          </a:ln>
        </p:spPr>
      </p:pic>
      <p:sp>
        <p:nvSpPr>
          <p:cNvPr id="138" name="Google Shape;138;p2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pic>
        <p:nvPicPr>
          <p:cNvPr id="779" name="Google Shape;779;p67"/>
          <p:cNvPicPr preferRelativeResize="0"/>
          <p:nvPr/>
        </p:nvPicPr>
        <p:blipFill rotWithShape="1">
          <a:blip r:embed="rId3">
            <a:alphaModFix/>
          </a:blip>
          <a:srcRect b="0" l="0" r="0" t="0"/>
          <a:stretch/>
        </p:blipFill>
        <p:spPr>
          <a:xfrm>
            <a:off x="1207713" y="2218564"/>
            <a:ext cx="2041396" cy="353183"/>
          </a:xfrm>
          <a:prstGeom prst="rect">
            <a:avLst/>
          </a:prstGeom>
          <a:noFill/>
          <a:ln>
            <a:noFill/>
          </a:ln>
        </p:spPr>
      </p:pic>
      <p:pic>
        <p:nvPicPr>
          <p:cNvPr id="780" name="Google Shape;780;p67"/>
          <p:cNvPicPr preferRelativeResize="0"/>
          <p:nvPr/>
        </p:nvPicPr>
        <p:blipFill rotWithShape="1">
          <a:blip r:embed="rId4">
            <a:alphaModFix/>
          </a:blip>
          <a:srcRect b="0" l="0" r="0" t="0"/>
          <a:stretch/>
        </p:blipFill>
        <p:spPr>
          <a:xfrm>
            <a:off x="1294416" y="2805057"/>
            <a:ext cx="1803867" cy="496231"/>
          </a:xfrm>
          <a:prstGeom prst="rect">
            <a:avLst/>
          </a:prstGeom>
          <a:noFill/>
          <a:ln>
            <a:noFill/>
          </a:ln>
        </p:spPr>
      </p:pic>
      <p:pic>
        <p:nvPicPr>
          <p:cNvPr id="781" name="Google Shape;781;p67"/>
          <p:cNvPicPr preferRelativeResize="0"/>
          <p:nvPr/>
        </p:nvPicPr>
        <p:blipFill rotWithShape="1">
          <a:blip r:embed="rId5">
            <a:alphaModFix/>
          </a:blip>
          <a:srcRect b="0" l="0" r="0" t="0"/>
          <a:stretch/>
        </p:blipFill>
        <p:spPr>
          <a:xfrm>
            <a:off x="4285454" y="1091656"/>
            <a:ext cx="4321031" cy="3571277"/>
          </a:xfrm>
          <a:prstGeom prst="rect">
            <a:avLst/>
          </a:prstGeom>
          <a:noFill/>
          <a:ln>
            <a:noFill/>
          </a:ln>
        </p:spPr>
      </p:pic>
      <p:sp>
        <p:nvSpPr>
          <p:cNvPr id="782" name="Google Shape;782;p67"/>
          <p:cNvSpPr txBox="1"/>
          <p:nvPr/>
        </p:nvSpPr>
        <p:spPr>
          <a:xfrm>
            <a:off x="389149" y="710749"/>
            <a:ext cx="83658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noise background that you have seen in the previous plots it is called power spectral density (PSD)</a:t>
            </a:r>
            <a:endParaRPr sz="1800">
              <a:latin typeface="Calibri"/>
              <a:ea typeface="Calibri"/>
              <a:cs typeface="Calibri"/>
              <a:sym typeface="Calibri"/>
            </a:endParaRPr>
          </a:p>
        </p:txBody>
      </p:sp>
      <p:sp>
        <p:nvSpPr>
          <p:cNvPr id="783" name="Google Shape;783;p67"/>
          <p:cNvSpPr txBox="1"/>
          <p:nvPr/>
        </p:nvSpPr>
        <p:spPr>
          <a:xfrm>
            <a:off x="367073" y="1399200"/>
            <a:ext cx="3565800" cy="6204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800" u="none" cap="none" strike="noStrike">
                <a:solidFill>
                  <a:srgbClr val="000000"/>
                </a:solidFill>
                <a:latin typeface="Calibri"/>
                <a:ea typeface="Calibri"/>
                <a:cs typeface="Calibri"/>
                <a:sym typeface="Calibri"/>
              </a:rPr>
              <a:t>Power spectral density connected to the fluctuation of gaussian noise.</a:t>
            </a:r>
            <a:endParaRPr sz="1800">
              <a:latin typeface="Calibri"/>
              <a:ea typeface="Calibri"/>
              <a:cs typeface="Calibri"/>
              <a:sym typeface="Calibri"/>
            </a:endParaRPr>
          </a:p>
        </p:txBody>
      </p:sp>
      <p:sp>
        <p:nvSpPr>
          <p:cNvPr id="784" name="Google Shape;784;p67"/>
          <p:cNvSpPr txBox="1"/>
          <p:nvPr/>
        </p:nvSpPr>
        <p:spPr>
          <a:xfrm>
            <a:off x="443273" y="3526650"/>
            <a:ext cx="3759300" cy="6204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0000"/>
              </a:buClr>
              <a:buSzPts val="1500"/>
              <a:buFont typeface="Helvetica Neue"/>
              <a:buNone/>
            </a:pPr>
            <a:r>
              <a:rPr b="1" i="0" lang="it" sz="1800" u="none" cap="none" strike="noStrike">
                <a:solidFill>
                  <a:srgbClr val="000000"/>
                </a:solidFill>
                <a:latin typeface="Calibri"/>
                <a:ea typeface="Calibri"/>
                <a:cs typeface="Calibri"/>
                <a:sym typeface="Calibri"/>
              </a:rPr>
              <a:t>Can have different amplitude at different frequencies.</a:t>
            </a:r>
            <a:endParaRPr sz="1800">
              <a:latin typeface="Calibri"/>
              <a:ea typeface="Calibri"/>
              <a:cs typeface="Calibri"/>
              <a:sym typeface="Calibri"/>
            </a:endParaRPr>
          </a:p>
        </p:txBody>
      </p:sp>
      <p:cxnSp>
        <p:nvCxnSpPr>
          <p:cNvPr id="785" name="Google Shape;785;p6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86" name="Google Shape;786;p6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787" name="Google Shape;787;p6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788" name="Google Shape;788;p67"/>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789" name="Google Shape;789;p6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sp>
        <p:nvSpPr>
          <p:cNvPr id="790" name="Google Shape;790;p6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8"/>
          <p:cNvSpPr txBox="1"/>
          <p:nvPr/>
        </p:nvSpPr>
        <p:spPr>
          <a:xfrm>
            <a:off x="256883" y="815535"/>
            <a:ext cx="8630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Remember from the previous slide that:</a:t>
            </a:r>
            <a:endParaRPr sz="1800">
              <a:latin typeface="Calibri"/>
              <a:ea typeface="Calibri"/>
              <a:cs typeface="Calibri"/>
              <a:sym typeface="Calibri"/>
            </a:endParaRPr>
          </a:p>
        </p:txBody>
      </p:sp>
      <p:sp>
        <p:nvSpPr>
          <p:cNvPr id="796" name="Google Shape;796;p68"/>
          <p:cNvSpPr txBox="1"/>
          <p:nvPr/>
        </p:nvSpPr>
        <p:spPr>
          <a:xfrm>
            <a:off x="338550" y="2306672"/>
            <a:ext cx="8804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I have assumed that the spectrum is “flat” and used the Cauchy-Schwartz inequality</a:t>
            </a:r>
            <a:endParaRPr sz="1800">
              <a:latin typeface="Calibri"/>
              <a:ea typeface="Calibri"/>
              <a:cs typeface="Calibri"/>
              <a:sym typeface="Calibri"/>
            </a:endParaRPr>
          </a:p>
        </p:txBody>
      </p:sp>
      <p:pic>
        <p:nvPicPr>
          <p:cNvPr id="797" name="Google Shape;797;p68"/>
          <p:cNvPicPr preferRelativeResize="0"/>
          <p:nvPr/>
        </p:nvPicPr>
        <p:blipFill rotWithShape="1">
          <a:blip r:embed="rId3">
            <a:alphaModFix/>
          </a:blip>
          <a:srcRect b="0" l="0" r="0" t="0"/>
          <a:stretch/>
        </p:blipFill>
        <p:spPr>
          <a:xfrm>
            <a:off x="4460116" y="877477"/>
            <a:ext cx="1942207" cy="274588"/>
          </a:xfrm>
          <a:prstGeom prst="rect">
            <a:avLst/>
          </a:prstGeom>
          <a:noFill/>
          <a:ln>
            <a:noFill/>
          </a:ln>
        </p:spPr>
      </p:pic>
      <p:pic>
        <p:nvPicPr>
          <p:cNvPr id="798" name="Google Shape;798;p68"/>
          <p:cNvPicPr preferRelativeResize="0"/>
          <p:nvPr/>
        </p:nvPicPr>
        <p:blipFill rotWithShape="1">
          <a:blip r:embed="rId4">
            <a:alphaModFix/>
          </a:blip>
          <a:srcRect b="0" l="0" r="0" t="0"/>
          <a:stretch/>
        </p:blipFill>
        <p:spPr>
          <a:xfrm>
            <a:off x="1289469" y="1446609"/>
            <a:ext cx="5176985" cy="616149"/>
          </a:xfrm>
          <a:prstGeom prst="rect">
            <a:avLst/>
          </a:prstGeom>
          <a:noFill/>
          <a:ln>
            <a:noFill/>
          </a:ln>
        </p:spPr>
      </p:pic>
      <p:sp>
        <p:nvSpPr>
          <p:cNvPr id="799" name="Google Shape;799;p68"/>
          <p:cNvSpPr txBox="1"/>
          <p:nvPr/>
        </p:nvSpPr>
        <p:spPr>
          <a:xfrm>
            <a:off x="338550" y="3166081"/>
            <a:ext cx="8804400" cy="6204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Matched filter is the one that allow me to write the Equality in the above disequality, namely</a:t>
            </a:r>
            <a:endParaRPr sz="1800">
              <a:latin typeface="Calibri"/>
              <a:ea typeface="Calibri"/>
              <a:cs typeface="Calibri"/>
              <a:sym typeface="Calibri"/>
            </a:endParaRPr>
          </a:p>
        </p:txBody>
      </p:sp>
      <p:pic>
        <p:nvPicPr>
          <p:cNvPr id="800" name="Google Shape;800;p68"/>
          <p:cNvPicPr preferRelativeResize="0"/>
          <p:nvPr/>
        </p:nvPicPr>
        <p:blipFill rotWithShape="1">
          <a:blip r:embed="rId5">
            <a:alphaModFix/>
          </a:blip>
          <a:srcRect b="0" l="0" r="0" t="0"/>
          <a:stretch/>
        </p:blipFill>
        <p:spPr>
          <a:xfrm>
            <a:off x="2840877" y="4098539"/>
            <a:ext cx="2062759" cy="281286"/>
          </a:xfrm>
          <a:prstGeom prst="rect">
            <a:avLst/>
          </a:prstGeom>
          <a:noFill/>
          <a:ln>
            <a:noFill/>
          </a:ln>
        </p:spPr>
      </p:pic>
      <p:cxnSp>
        <p:nvCxnSpPr>
          <p:cNvPr id="801" name="Google Shape;801;p6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02" name="Google Shape;802;p6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03" name="Google Shape;803;p6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04" name="Google Shape;804;p68"/>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05" name="Google Shape;805;p6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sp>
        <p:nvSpPr>
          <p:cNvPr id="806" name="Google Shape;806;p6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9"/>
          <p:cNvSpPr txBox="1"/>
          <p:nvPr/>
        </p:nvSpPr>
        <p:spPr>
          <a:xfrm>
            <a:off x="256883" y="618282"/>
            <a:ext cx="8630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With these choice of filter, the SNR become</a:t>
            </a:r>
            <a:endParaRPr sz="1800">
              <a:latin typeface="Calibri"/>
              <a:ea typeface="Calibri"/>
              <a:cs typeface="Calibri"/>
              <a:sym typeface="Calibri"/>
            </a:endParaRPr>
          </a:p>
        </p:txBody>
      </p:sp>
      <p:pic>
        <p:nvPicPr>
          <p:cNvPr id="812" name="Google Shape;812;p69"/>
          <p:cNvPicPr preferRelativeResize="0"/>
          <p:nvPr/>
        </p:nvPicPr>
        <p:blipFill rotWithShape="1">
          <a:blip r:embed="rId3">
            <a:alphaModFix/>
          </a:blip>
          <a:srcRect b="0" l="0" r="0" t="0"/>
          <a:stretch/>
        </p:blipFill>
        <p:spPr>
          <a:xfrm>
            <a:off x="3151287" y="1131862"/>
            <a:ext cx="3502671" cy="642938"/>
          </a:xfrm>
          <a:prstGeom prst="rect">
            <a:avLst/>
          </a:prstGeom>
          <a:noFill/>
          <a:ln>
            <a:noFill/>
          </a:ln>
        </p:spPr>
      </p:pic>
      <p:pic>
        <p:nvPicPr>
          <p:cNvPr id="813" name="Google Shape;813;p69"/>
          <p:cNvPicPr preferRelativeResize="0"/>
          <p:nvPr/>
        </p:nvPicPr>
        <p:blipFill rotWithShape="1">
          <a:blip r:embed="rId4">
            <a:alphaModFix/>
          </a:blip>
          <a:srcRect b="0" l="0" r="0" t="0"/>
          <a:stretch/>
        </p:blipFill>
        <p:spPr>
          <a:xfrm>
            <a:off x="719195" y="2241528"/>
            <a:ext cx="3603379" cy="2304600"/>
          </a:xfrm>
          <a:prstGeom prst="rect">
            <a:avLst/>
          </a:prstGeom>
          <a:noFill/>
          <a:ln>
            <a:noFill/>
          </a:ln>
        </p:spPr>
      </p:pic>
      <p:pic>
        <p:nvPicPr>
          <p:cNvPr id="814" name="Google Shape;814;p69"/>
          <p:cNvPicPr preferRelativeResize="0"/>
          <p:nvPr/>
        </p:nvPicPr>
        <p:blipFill rotWithShape="1">
          <a:blip r:embed="rId5">
            <a:alphaModFix/>
          </a:blip>
          <a:srcRect b="0" l="0" r="0" t="0"/>
          <a:stretch/>
        </p:blipFill>
        <p:spPr>
          <a:xfrm>
            <a:off x="5358482" y="2284356"/>
            <a:ext cx="3337665" cy="2218946"/>
          </a:xfrm>
          <a:prstGeom prst="rect">
            <a:avLst/>
          </a:prstGeom>
          <a:noFill/>
          <a:ln>
            <a:noFill/>
          </a:ln>
        </p:spPr>
      </p:pic>
      <p:sp>
        <p:nvSpPr>
          <p:cNvPr id="815" name="Google Shape;815;p69"/>
          <p:cNvSpPr txBox="1"/>
          <p:nvPr/>
        </p:nvSpPr>
        <p:spPr>
          <a:xfrm>
            <a:off x="256883" y="1846925"/>
            <a:ext cx="8630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SNR is basically an area!</a:t>
            </a:r>
            <a:endParaRPr sz="1800">
              <a:latin typeface="Calibri"/>
              <a:ea typeface="Calibri"/>
              <a:cs typeface="Calibri"/>
              <a:sym typeface="Calibri"/>
            </a:endParaRPr>
          </a:p>
        </p:txBody>
      </p:sp>
      <p:cxnSp>
        <p:nvCxnSpPr>
          <p:cNvPr id="816" name="Google Shape;816;p6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17" name="Google Shape;817;p6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18" name="Google Shape;818;p6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19" name="Google Shape;819;p69"/>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20" name="Google Shape;820;p6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sp>
        <p:nvSpPr>
          <p:cNvPr id="821" name="Google Shape;821;p6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70"/>
          <p:cNvPicPr preferRelativeResize="0"/>
          <p:nvPr/>
        </p:nvPicPr>
        <p:blipFill rotWithShape="1">
          <a:blip r:embed="rId3">
            <a:alphaModFix/>
          </a:blip>
          <a:srcRect b="0" l="0" r="0" t="0"/>
          <a:stretch/>
        </p:blipFill>
        <p:spPr>
          <a:xfrm>
            <a:off x="1771476" y="1163457"/>
            <a:ext cx="6365335" cy="3389670"/>
          </a:xfrm>
          <a:prstGeom prst="rect">
            <a:avLst/>
          </a:prstGeom>
          <a:noFill/>
          <a:ln>
            <a:noFill/>
          </a:ln>
        </p:spPr>
      </p:pic>
      <p:sp>
        <p:nvSpPr>
          <p:cNvPr id="827" name="Google Shape;827;p70"/>
          <p:cNvSpPr txBox="1"/>
          <p:nvPr/>
        </p:nvSpPr>
        <p:spPr>
          <a:xfrm>
            <a:off x="256883" y="694482"/>
            <a:ext cx="8630400" cy="343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Signal to noise events of several events at comparison</a:t>
            </a:r>
            <a:endParaRPr sz="1800">
              <a:latin typeface="Calibri"/>
              <a:ea typeface="Calibri"/>
              <a:cs typeface="Calibri"/>
              <a:sym typeface="Calibri"/>
            </a:endParaRPr>
          </a:p>
        </p:txBody>
      </p:sp>
      <p:cxnSp>
        <p:nvCxnSpPr>
          <p:cNvPr id="828" name="Google Shape;828;p7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29" name="Google Shape;829;p7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30" name="Google Shape;830;p7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31" name="Google Shape;831;p70"/>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32" name="Google Shape;832;p7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sp>
        <p:nvSpPr>
          <p:cNvPr id="833" name="Google Shape;833;p7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cxnSp>
        <p:nvCxnSpPr>
          <p:cNvPr id="838" name="Google Shape;838;p7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39" name="Google Shape;839;p7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40" name="Google Shape;840;p7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41" name="Google Shape;841;p71"/>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42" name="Google Shape;842;p7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pic>
        <p:nvPicPr>
          <p:cNvPr id="843" name="Google Shape;843;p71"/>
          <p:cNvPicPr preferRelativeResize="0"/>
          <p:nvPr/>
        </p:nvPicPr>
        <p:blipFill>
          <a:blip r:embed="rId3">
            <a:alphaModFix/>
          </a:blip>
          <a:stretch>
            <a:fillRect/>
          </a:stretch>
        </p:blipFill>
        <p:spPr>
          <a:xfrm>
            <a:off x="416100" y="1921375"/>
            <a:ext cx="3717100" cy="2688725"/>
          </a:xfrm>
          <a:prstGeom prst="rect">
            <a:avLst/>
          </a:prstGeom>
          <a:noFill/>
          <a:ln>
            <a:noFill/>
          </a:ln>
        </p:spPr>
      </p:pic>
      <p:pic>
        <p:nvPicPr>
          <p:cNvPr id="844" name="Google Shape;844;p71"/>
          <p:cNvPicPr preferRelativeResize="0"/>
          <p:nvPr/>
        </p:nvPicPr>
        <p:blipFill>
          <a:blip r:embed="rId4">
            <a:alphaModFix/>
          </a:blip>
          <a:stretch>
            <a:fillRect/>
          </a:stretch>
        </p:blipFill>
        <p:spPr>
          <a:xfrm>
            <a:off x="4516340" y="2054386"/>
            <a:ext cx="3639209" cy="2422703"/>
          </a:xfrm>
          <a:prstGeom prst="rect">
            <a:avLst/>
          </a:prstGeom>
          <a:noFill/>
          <a:ln>
            <a:noFill/>
          </a:ln>
        </p:spPr>
      </p:pic>
      <p:sp>
        <p:nvSpPr>
          <p:cNvPr id="845" name="Google Shape;845;p71"/>
          <p:cNvSpPr txBox="1"/>
          <p:nvPr/>
        </p:nvSpPr>
        <p:spPr>
          <a:xfrm>
            <a:off x="335275" y="695325"/>
            <a:ext cx="8330100" cy="1169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Calibri"/>
              <a:buAutoNum type="arabicPeriod"/>
            </a:pPr>
            <a:r>
              <a:rPr lang="it" sz="1600">
                <a:latin typeface="Calibri"/>
                <a:ea typeface="Calibri"/>
                <a:cs typeface="Calibri"/>
                <a:sym typeface="Calibri"/>
              </a:rPr>
              <a:t>We take calculate a template for the waveform, corresponding to some physical parameters, e.g. masses etc.</a:t>
            </a: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rabicPeriod"/>
            </a:pPr>
            <a:r>
              <a:rPr lang="it" sz="1600">
                <a:latin typeface="Calibri"/>
                <a:ea typeface="Calibri"/>
                <a:cs typeface="Calibri"/>
                <a:sym typeface="Calibri"/>
              </a:rPr>
              <a:t>We slide it on the data and look for excess in the cross-correlation/SNR.</a:t>
            </a:r>
            <a:endParaRPr sz="1600">
              <a:latin typeface="Calibri"/>
              <a:ea typeface="Calibri"/>
              <a:cs typeface="Calibri"/>
              <a:sym typeface="Calibri"/>
            </a:endParaRPr>
          </a:p>
        </p:txBody>
      </p:sp>
      <p:sp>
        <p:nvSpPr>
          <p:cNvPr id="846" name="Google Shape;846;p7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cxnSp>
        <p:nvCxnSpPr>
          <p:cNvPr id="851" name="Google Shape;851;p7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52" name="Google Shape;852;p7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53" name="Google Shape;853;p7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54" name="Google Shape;854;p72"/>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55" name="Google Shape;855;p7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pic>
        <p:nvPicPr>
          <p:cNvPr id="856" name="Google Shape;856;p72"/>
          <p:cNvPicPr preferRelativeResize="0"/>
          <p:nvPr/>
        </p:nvPicPr>
        <p:blipFill>
          <a:blip r:embed="rId3">
            <a:alphaModFix/>
          </a:blip>
          <a:stretch>
            <a:fillRect/>
          </a:stretch>
        </p:blipFill>
        <p:spPr>
          <a:xfrm>
            <a:off x="3012275" y="2716850"/>
            <a:ext cx="3140876" cy="2045650"/>
          </a:xfrm>
          <a:prstGeom prst="rect">
            <a:avLst/>
          </a:prstGeom>
          <a:noFill/>
          <a:ln>
            <a:noFill/>
          </a:ln>
        </p:spPr>
      </p:pic>
      <p:sp>
        <p:nvSpPr>
          <p:cNvPr id="857" name="Google Shape;857;p72"/>
          <p:cNvSpPr txBox="1"/>
          <p:nvPr/>
        </p:nvSpPr>
        <p:spPr>
          <a:xfrm>
            <a:off x="335275" y="771525"/>
            <a:ext cx="83301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Calibri"/>
              <a:buAutoNum type="arabicPeriod"/>
            </a:pPr>
            <a:r>
              <a:rPr lang="it" sz="1600">
                <a:latin typeface="Calibri"/>
                <a:ea typeface="Calibri"/>
                <a:cs typeface="Calibri"/>
                <a:sym typeface="Calibri"/>
              </a:rPr>
              <a:t>When the template is matching the noise, we generate </a:t>
            </a:r>
            <a:r>
              <a:rPr i="1" lang="it" sz="1600">
                <a:latin typeface="Calibri"/>
                <a:ea typeface="Calibri"/>
                <a:cs typeface="Calibri"/>
                <a:sym typeface="Calibri"/>
              </a:rPr>
              <a:t>noise background</a:t>
            </a:r>
            <a:r>
              <a:rPr lang="it" sz="1600">
                <a:latin typeface="Calibri"/>
                <a:ea typeface="Calibri"/>
                <a:cs typeface="Calibri"/>
                <a:sym typeface="Calibri"/>
              </a:rPr>
              <a:t> realizations, that can be used to assess the significance of our candidate.</a:t>
            </a: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rabicPeriod"/>
            </a:pPr>
            <a:r>
              <a:rPr lang="it" sz="1600">
                <a:latin typeface="Calibri"/>
                <a:ea typeface="Calibri"/>
                <a:cs typeface="Calibri"/>
                <a:sym typeface="Calibri"/>
              </a:rPr>
              <a:t>When we match the signal, we obtain a very strong outlier, which is not compatible with the background distribution of the noise.</a:t>
            </a: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rabicPeriod"/>
            </a:pPr>
            <a:r>
              <a:rPr lang="it" sz="1600">
                <a:latin typeface="Calibri"/>
                <a:ea typeface="Calibri"/>
                <a:cs typeface="Calibri"/>
                <a:sym typeface="Calibri"/>
              </a:rPr>
              <a:t>A preliminary significance can be calculated using the p-value (or False alarm probability).</a:t>
            </a:r>
            <a:endParaRPr sz="1600">
              <a:latin typeface="Calibri"/>
              <a:ea typeface="Calibri"/>
              <a:cs typeface="Calibri"/>
              <a:sym typeface="Calibri"/>
            </a:endParaRPr>
          </a:p>
        </p:txBody>
      </p:sp>
      <p:sp>
        <p:nvSpPr>
          <p:cNvPr id="858" name="Google Shape;858;p7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cxnSp>
        <p:nvCxnSpPr>
          <p:cNvPr id="863" name="Google Shape;863;p7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64" name="Google Shape;864;p7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65" name="Google Shape;865;p7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66" name="Google Shape;866;p73"/>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67" name="Google Shape;867;p7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graphicFrame>
        <p:nvGraphicFramePr>
          <p:cNvPr id="868" name="Google Shape;868;p73"/>
          <p:cNvGraphicFramePr/>
          <p:nvPr/>
        </p:nvGraphicFramePr>
        <p:xfrm>
          <a:off x="665300" y="1577263"/>
          <a:ext cx="3000000" cy="3000000"/>
        </p:xfrm>
        <a:graphic>
          <a:graphicData uri="http://schemas.openxmlformats.org/drawingml/2006/table">
            <a:tbl>
              <a:tblPr>
                <a:noFill/>
                <a:tableStyleId>{7835FF50-5B9E-43EE-8D17-39D4EF353983}</a:tableStyleId>
              </a:tblPr>
              <a:tblGrid>
                <a:gridCol w="517075"/>
                <a:gridCol w="517075"/>
                <a:gridCol w="517075"/>
                <a:gridCol w="517075"/>
                <a:gridCol w="517075"/>
                <a:gridCol w="517075"/>
                <a:gridCol w="517075"/>
                <a:gridCol w="517075"/>
                <a:gridCol w="517075"/>
                <a:gridCol w="517075"/>
                <a:gridCol w="517075"/>
                <a:gridCol w="517075"/>
                <a:gridCol w="517075"/>
                <a:gridCol w="517075"/>
              </a:tblGrid>
              <a:tr h="381000">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r>
            </a:tbl>
          </a:graphicData>
        </a:graphic>
      </p:graphicFrame>
      <p:graphicFrame>
        <p:nvGraphicFramePr>
          <p:cNvPr id="869" name="Google Shape;869;p73"/>
          <p:cNvGraphicFramePr/>
          <p:nvPr/>
        </p:nvGraphicFramePr>
        <p:xfrm>
          <a:off x="1182375" y="2900063"/>
          <a:ext cx="3000000" cy="3000000"/>
        </p:xfrm>
        <a:graphic>
          <a:graphicData uri="http://schemas.openxmlformats.org/drawingml/2006/table">
            <a:tbl>
              <a:tblPr>
                <a:noFill/>
                <a:tableStyleId>{7835FF50-5B9E-43EE-8D17-39D4EF353983}</a:tableStyleId>
              </a:tblPr>
              <a:tblGrid>
                <a:gridCol w="517075"/>
                <a:gridCol w="517075"/>
                <a:gridCol w="517075"/>
                <a:gridCol w="517075"/>
                <a:gridCol w="517075"/>
                <a:gridCol w="517075"/>
                <a:gridCol w="517075"/>
                <a:gridCol w="517075"/>
                <a:gridCol w="517075"/>
                <a:gridCol w="517075"/>
                <a:gridCol w="517075"/>
                <a:gridCol w="517075"/>
                <a:gridCol w="517075"/>
                <a:gridCol w="517075"/>
              </a:tblGrid>
              <a:tr h="381000">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r>
            </a:tbl>
          </a:graphicData>
        </a:graphic>
      </p:graphicFrame>
      <p:sp>
        <p:nvSpPr>
          <p:cNvPr id="870" name="Google Shape;870;p73"/>
          <p:cNvSpPr txBox="1"/>
          <p:nvPr/>
        </p:nvSpPr>
        <p:spPr>
          <a:xfrm>
            <a:off x="3250675" y="3315913"/>
            <a:ext cx="2980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000">
                <a:latin typeface="Calibri"/>
                <a:ea typeface="Calibri"/>
                <a:cs typeface="Calibri"/>
                <a:sym typeface="Calibri"/>
              </a:rPr>
              <a:t>Hanford data</a:t>
            </a:r>
            <a:endParaRPr b="1" sz="2000">
              <a:latin typeface="Calibri"/>
              <a:ea typeface="Calibri"/>
              <a:cs typeface="Calibri"/>
              <a:sym typeface="Calibri"/>
            </a:endParaRPr>
          </a:p>
        </p:txBody>
      </p:sp>
      <p:sp>
        <p:nvSpPr>
          <p:cNvPr id="871" name="Google Shape;871;p73"/>
          <p:cNvSpPr txBox="1"/>
          <p:nvPr/>
        </p:nvSpPr>
        <p:spPr>
          <a:xfrm>
            <a:off x="4885600" y="1102788"/>
            <a:ext cx="2980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000">
                <a:latin typeface="Calibri"/>
                <a:ea typeface="Calibri"/>
                <a:cs typeface="Calibri"/>
                <a:sym typeface="Calibri"/>
              </a:rPr>
              <a:t>Livingston data</a:t>
            </a:r>
            <a:endParaRPr b="1" sz="2000">
              <a:latin typeface="Calibri"/>
              <a:ea typeface="Calibri"/>
              <a:cs typeface="Calibri"/>
              <a:sym typeface="Calibri"/>
            </a:endParaRPr>
          </a:p>
        </p:txBody>
      </p:sp>
      <p:cxnSp>
        <p:nvCxnSpPr>
          <p:cNvPr id="872" name="Google Shape;872;p73"/>
          <p:cNvCxnSpPr/>
          <p:nvPr/>
        </p:nvCxnSpPr>
        <p:spPr>
          <a:xfrm>
            <a:off x="1515650" y="1994188"/>
            <a:ext cx="390300" cy="859800"/>
          </a:xfrm>
          <a:prstGeom prst="straightConnector1">
            <a:avLst/>
          </a:prstGeom>
          <a:noFill/>
          <a:ln cap="flat" cmpd="sng" w="9525">
            <a:solidFill>
              <a:srgbClr val="233A44"/>
            </a:solidFill>
            <a:prstDash val="solid"/>
            <a:round/>
            <a:headEnd len="med" w="med" type="none"/>
            <a:tailEnd len="med" w="med" type="triangle"/>
          </a:ln>
        </p:spPr>
      </p:cxnSp>
      <p:cxnSp>
        <p:nvCxnSpPr>
          <p:cNvPr id="873" name="Google Shape;873;p73"/>
          <p:cNvCxnSpPr/>
          <p:nvPr/>
        </p:nvCxnSpPr>
        <p:spPr>
          <a:xfrm>
            <a:off x="1986525" y="1994188"/>
            <a:ext cx="390300" cy="859800"/>
          </a:xfrm>
          <a:prstGeom prst="straightConnector1">
            <a:avLst/>
          </a:prstGeom>
          <a:noFill/>
          <a:ln cap="flat" cmpd="sng" w="9525">
            <a:solidFill>
              <a:srgbClr val="233A44"/>
            </a:solidFill>
            <a:prstDash val="solid"/>
            <a:round/>
            <a:headEnd len="med" w="med" type="none"/>
            <a:tailEnd len="med" w="med" type="triangle"/>
          </a:ln>
        </p:spPr>
      </p:cxnSp>
      <p:cxnSp>
        <p:nvCxnSpPr>
          <p:cNvPr id="874" name="Google Shape;874;p73"/>
          <p:cNvCxnSpPr/>
          <p:nvPr/>
        </p:nvCxnSpPr>
        <p:spPr>
          <a:xfrm>
            <a:off x="2457400" y="1994188"/>
            <a:ext cx="390300" cy="859800"/>
          </a:xfrm>
          <a:prstGeom prst="straightConnector1">
            <a:avLst/>
          </a:prstGeom>
          <a:noFill/>
          <a:ln cap="flat" cmpd="sng" w="9525">
            <a:solidFill>
              <a:srgbClr val="233A44"/>
            </a:solidFill>
            <a:prstDash val="solid"/>
            <a:round/>
            <a:headEnd len="med" w="med" type="none"/>
            <a:tailEnd len="med" w="med" type="triangle"/>
          </a:ln>
        </p:spPr>
      </p:cxnSp>
      <p:cxnSp>
        <p:nvCxnSpPr>
          <p:cNvPr id="875" name="Google Shape;875;p73"/>
          <p:cNvCxnSpPr/>
          <p:nvPr/>
        </p:nvCxnSpPr>
        <p:spPr>
          <a:xfrm>
            <a:off x="3047700" y="1973463"/>
            <a:ext cx="390300" cy="859800"/>
          </a:xfrm>
          <a:prstGeom prst="straightConnector1">
            <a:avLst/>
          </a:prstGeom>
          <a:noFill/>
          <a:ln cap="flat" cmpd="sng" w="9525">
            <a:solidFill>
              <a:srgbClr val="233A44"/>
            </a:solidFill>
            <a:prstDash val="solid"/>
            <a:round/>
            <a:headEnd len="med" w="med" type="none"/>
            <a:tailEnd len="med" w="med" type="triangle"/>
          </a:ln>
        </p:spPr>
      </p:cxnSp>
      <p:sp>
        <p:nvSpPr>
          <p:cNvPr id="876" name="Google Shape;876;p73"/>
          <p:cNvSpPr txBox="1"/>
          <p:nvPr/>
        </p:nvSpPr>
        <p:spPr>
          <a:xfrm>
            <a:off x="3490250" y="2171863"/>
            <a:ext cx="308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Travel time between the LIGOs (8ms)</a:t>
            </a:r>
            <a:endParaRPr>
              <a:latin typeface="Calibri"/>
              <a:ea typeface="Calibri"/>
              <a:cs typeface="Calibri"/>
              <a:sym typeface="Calibri"/>
            </a:endParaRPr>
          </a:p>
        </p:txBody>
      </p:sp>
      <p:pic>
        <p:nvPicPr>
          <p:cNvPr id="877" name="Google Shape;877;p73"/>
          <p:cNvPicPr preferRelativeResize="0"/>
          <p:nvPr/>
        </p:nvPicPr>
        <p:blipFill rotWithShape="1">
          <a:blip r:embed="rId3">
            <a:alphaModFix/>
          </a:blip>
          <a:srcRect b="36054" l="48986" r="18697" t="12513"/>
          <a:stretch/>
        </p:blipFill>
        <p:spPr>
          <a:xfrm>
            <a:off x="2733600" y="2916937"/>
            <a:ext cx="442548" cy="396200"/>
          </a:xfrm>
          <a:prstGeom prst="rect">
            <a:avLst/>
          </a:prstGeom>
          <a:noFill/>
          <a:ln>
            <a:noFill/>
          </a:ln>
        </p:spPr>
      </p:pic>
      <p:pic>
        <p:nvPicPr>
          <p:cNvPr id="878" name="Google Shape;878;p73"/>
          <p:cNvPicPr preferRelativeResize="0"/>
          <p:nvPr/>
        </p:nvPicPr>
        <p:blipFill rotWithShape="1">
          <a:blip r:embed="rId3">
            <a:alphaModFix/>
          </a:blip>
          <a:srcRect b="36054" l="48986" r="18697" t="12513"/>
          <a:stretch/>
        </p:blipFill>
        <p:spPr>
          <a:xfrm>
            <a:off x="2249050" y="1568825"/>
            <a:ext cx="442548" cy="396200"/>
          </a:xfrm>
          <a:prstGeom prst="rect">
            <a:avLst/>
          </a:prstGeom>
          <a:noFill/>
          <a:ln>
            <a:noFill/>
          </a:ln>
        </p:spPr>
      </p:pic>
      <p:cxnSp>
        <p:nvCxnSpPr>
          <p:cNvPr id="879" name="Google Shape;879;p73"/>
          <p:cNvCxnSpPr/>
          <p:nvPr/>
        </p:nvCxnSpPr>
        <p:spPr>
          <a:xfrm flipH="1">
            <a:off x="2932974" y="3313138"/>
            <a:ext cx="21900" cy="695400"/>
          </a:xfrm>
          <a:prstGeom prst="straightConnector1">
            <a:avLst/>
          </a:prstGeom>
          <a:noFill/>
          <a:ln cap="flat" cmpd="sng" w="9525">
            <a:solidFill>
              <a:srgbClr val="233A44"/>
            </a:solidFill>
            <a:prstDash val="solid"/>
            <a:round/>
            <a:headEnd len="med" w="med" type="none"/>
            <a:tailEnd len="med" w="med" type="triangle"/>
          </a:ln>
        </p:spPr>
      </p:cxnSp>
      <p:cxnSp>
        <p:nvCxnSpPr>
          <p:cNvPr id="880" name="Google Shape;880;p73"/>
          <p:cNvCxnSpPr/>
          <p:nvPr/>
        </p:nvCxnSpPr>
        <p:spPr>
          <a:xfrm>
            <a:off x="3512149" y="3313138"/>
            <a:ext cx="2100" cy="1021800"/>
          </a:xfrm>
          <a:prstGeom prst="straightConnector1">
            <a:avLst/>
          </a:prstGeom>
          <a:noFill/>
          <a:ln cap="flat" cmpd="sng" w="9525">
            <a:solidFill>
              <a:srgbClr val="233A44"/>
            </a:solidFill>
            <a:prstDash val="solid"/>
            <a:round/>
            <a:headEnd len="med" w="med" type="none"/>
            <a:tailEnd len="med" w="med" type="triangle"/>
          </a:ln>
        </p:spPr>
      </p:cxnSp>
      <p:cxnSp>
        <p:nvCxnSpPr>
          <p:cNvPr id="881" name="Google Shape;881;p73"/>
          <p:cNvCxnSpPr/>
          <p:nvPr/>
        </p:nvCxnSpPr>
        <p:spPr>
          <a:xfrm>
            <a:off x="2416062" y="3320113"/>
            <a:ext cx="7200" cy="863700"/>
          </a:xfrm>
          <a:prstGeom prst="straightConnector1">
            <a:avLst/>
          </a:prstGeom>
          <a:noFill/>
          <a:ln cap="flat" cmpd="sng" w="9525">
            <a:solidFill>
              <a:srgbClr val="233A44"/>
            </a:solidFill>
            <a:prstDash val="solid"/>
            <a:round/>
            <a:headEnd len="med" w="med" type="none"/>
            <a:tailEnd len="med" w="med" type="triangle"/>
          </a:ln>
        </p:spPr>
      </p:cxnSp>
      <p:cxnSp>
        <p:nvCxnSpPr>
          <p:cNvPr id="882" name="Google Shape;882;p73"/>
          <p:cNvCxnSpPr/>
          <p:nvPr/>
        </p:nvCxnSpPr>
        <p:spPr>
          <a:xfrm>
            <a:off x="1947412" y="3296263"/>
            <a:ext cx="14100" cy="999000"/>
          </a:xfrm>
          <a:prstGeom prst="straightConnector1">
            <a:avLst/>
          </a:prstGeom>
          <a:noFill/>
          <a:ln cap="flat" cmpd="sng" w="9525">
            <a:solidFill>
              <a:srgbClr val="233A44"/>
            </a:solidFill>
            <a:prstDash val="solid"/>
            <a:round/>
            <a:headEnd len="med" w="med" type="none"/>
            <a:tailEnd len="med" w="med" type="triangle"/>
          </a:ln>
        </p:spPr>
      </p:cxnSp>
      <p:sp>
        <p:nvSpPr>
          <p:cNvPr id="883" name="Google Shape;883;p73"/>
          <p:cNvSpPr txBox="1"/>
          <p:nvPr/>
        </p:nvSpPr>
        <p:spPr>
          <a:xfrm>
            <a:off x="1651000" y="4334938"/>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Noise</a:t>
            </a:r>
            <a:endParaRPr>
              <a:latin typeface="Calibri"/>
              <a:ea typeface="Calibri"/>
              <a:cs typeface="Calibri"/>
              <a:sym typeface="Calibri"/>
            </a:endParaRPr>
          </a:p>
        </p:txBody>
      </p:sp>
      <p:sp>
        <p:nvSpPr>
          <p:cNvPr id="884" name="Google Shape;884;p73"/>
          <p:cNvSpPr txBox="1"/>
          <p:nvPr/>
        </p:nvSpPr>
        <p:spPr>
          <a:xfrm>
            <a:off x="2140325" y="4383838"/>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Noise</a:t>
            </a:r>
            <a:endParaRPr>
              <a:latin typeface="Calibri"/>
              <a:ea typeface="Calibri"/>
              <a:cs typeface="Calibri"/>
              <a:sym typeface="Calibri"/>
            </a:endParaRPr>
          </a:p>
        </p:txBody>
      </p:sp>
      <p:sp>
        <p:nvSpPr>
          <p:cNvPr id="885" name="Google Shape;885;p73"/>
          <p:cNvSpPr txBox="1"/>
          <p:nvPr/>
        </p:nvSpPr>
        <p:spPr>
          <a:xfrm>
            <a:off x="2624800" y="4097013"/>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Signal</a:t>
            </a:r>
            <a:endParaRPr>
              <a:latin typeface="Calibri"/>
              <a:ea typeface="Calibri"/>
              <a:cs typeface="Calibri"/>
              <a:sym typeface="Calibri"/>
            </a:endParaRPr>
          </a:p>
        </p:txBody>
      </p:sp>
      <p:sp>
        <p:nvSpPr>
          <p:cNvPr id="886" name="Google Shape;886;p73"/>
          <p:cNvSpPr txBox="1"/>
          <p:nvPr/>
        </p:nvSpPr>
        <p:spPr>
          <a:xfrm>
            <a:off x="3366400" y="4383838"/>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Noise</a:t>
            </a:r>
            <a:endParaRPr>
              <a:latin typeface="Calibri"/>
              <a:ea typeface="Calibri"/>
              <a:cs typeface="Calibri"/>
              <a:sym typeface="Calibri"/>
            </a:endParaRPr>
          </a:p>
        </p:txBody>
      </p:sp>
      <p:sp>
        <p:nvSpPr>
          <p:cNvPr id="887" name="Google Shape;887;p73"/>
          <p:cNvSpPr txBox="1"/>
          <p:nvPr/>
        </p:nvSpPr>
        <p:spPr>
          <a:xfrm>
            <a:off x="377950" y="655763"/>
            <a:ext cx="8330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In a real search, we take all of our data and we slide pre-built templates for each interferometer. Then we match the interferometer results taking into account the travel-time between them. </a:t>
            </a:r>
            <a:endParaRPr sz="1600">
              <a:latin typeface="Calibri"/>
              <a:ea typeface="Calibri"/>
              <a:cs typeface="Calibri"/>
              <a:sym typeface="Calibri"/>
            </a:endParaRPr>
          </a:p>
        </p:txBody>
      </p:sp>
      <p:sp>
        <p:nvSpPr>
          <p:cNvPr id="888" name="Google Shape;888;p7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cxnSp>
        <p:nvCxnSpPr>
          <p:cNvPr id="893" name="Google Shape;893;p7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94" name="Google Shape;894;p7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95" name="Google Shape;895;p7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896" name="Google Shape;896;p74"/>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897" name="Google Shape;897;p7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graphicFrame>
        <p:nvGraphicFramePr>
          <p:cNvPr id="898" name="Google Shape;898;p74"/>
          <p:cNvGraphicFramePr/>
          <p:nvPr/>
        </p:nvGraphicFramePr>
        <p:xfrm>
          <a:off x="622625" y="1693025"/>
          <a:ext cx="3000000" cy="3000000"/>
        </p:xfrm>
        <a:graphic>
          <a:graphicData uri="http://schemas.openxmlformats.org/drawingml/2006/table">
            <a:tbl>
              <a:tblPr>
                <a:noFill/>
                <a:tableStyleId>{7835FF50-5B9E-43EE-8D17-39D4EF353983}</a:tableStyleId>
              </a:tblPr>
              <a:tblGrid>
                <a:gridCol w="517075"/>
                <a:gridCol w="517075"/>
                <a:gridCol w="517075"/>
                <a:gridCol w="517075"/>
                <a:gridCol w="517075"/>
                <a:gridCol w="517075"/>
                <a:gridCol w="517075"/>
                <a:gridCol w="517075"/>
                <a:gridCol w="517075"/>
                <a:gridCol w="517075"/>
                <a:gridCol w="517075"/>
                <a:gridCol w="517075"/>
                <a:gridCol w="517075"/>
                <a:gridCol w="517075"/>
              </a:tblGrid>
              <a:tr h="381000">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r>
            </a:tbl>
          </a:graphicData>
        </a:graphic>
      </p:graphicFrame>
      <p:graphicFrame>
        <p:nvGraphicFramePr>
          <p:cNvPr id="899" name="Google Shape;899;p74"/>
          <p:cNvGraphicFramePr/>
          <p:nvPr/>
        </p:nvGraphicFramePr>
        <p:xfrm>
          <a:off x="1139700" y="3015825"/>
          <a:ext cx="3000000" cy="3000000"/>
        </p:xfrm>
        <a:graphic>
          <a:graphicData uri="http://schemas.openxmlformats.org/drawingml/2006/table">
            <a:tbl>
              <a:tblPr>
                <a:noFill/>
                <a:tableStyleId>{7835FF50-5B9E-43EE-8D17-39D4EF353983}</a:tableStyleId>
              </a:tblPr>
              <a:tblGrid>
                <a:gridCol w="517075"/>
                <a:gridCol w="517075"/>
                <a:gridCol w="517075"/>
                <a:gridCol w="517075"/>
                <a:gridCol w="517075"/>
                <a:gridCol w="517075"/>
                <a:gridCol w="517075"/>
                <a:gridCol w="517075"/>
                <a:gridCol w="517075"/>
                <a:gridCol w="517075"/>
                <a:gridCol w="517075"/>
                <a:gridCol w="517075"/>
                <a:gridCol w="517075"/>
                <a:gridCol w="517075"/>
              </a:tblGrid>
              <a:tr h="381000">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r>
            </a:tbl>
          </a:graphicData>
        </a:graphic>
      </p:graphicFrame>
      <p:sp>
        <p:nvSpPr>
          <p:cNvPr id="900" name="Google Shape;900;p74"/>
          <p:cNvSpPr txBox="1"/>
          <p:nvPr/>
        </p:nvSpPr>
        <p:spPr>
          <a:xfrm>
            <a:off x="3208000" y="3431675"/>
            <a:ext cx="2980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000">
                <a:latin typeface="Calibri"/>
                <a:ea typeface="Calibri"/>
                <a:cs typeface="Calibri"/>
                <a:sym typeface="Calibri"/>
              </a:rPr>
              <a:t>Hanford data</a:t>
            </a:r>
            <a:endParaRPr b="1" sz="2000">
              <a:latin typeface="Calibri"/>
              <a:ea typeface="Calibri"/>
              <a:cs typeface="Calibri"/>
              <a:sym typeface="Calibri"/>
            </a:endParaRPr>
          </a:p>
        </p:txBody>
      </p:sp>
      <p:sp>
        <p:nvSpPr>
          <p:cNvPr id="901" name="Google Shape;901;p74"/>
          <p:cNvSpPr txBox="1"/>
          <p:nvPr/>
        </p:nvSpPr>
        <p:spPr>
          <a:xfrm>
            <a:off x="4842925" y="1218550"/>
            <a:ext cx="2980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000">
                <a:latin typeface="Calibri"/>
                <a:ea typeface="Calibri"/>
                <a:cs typeface="Calibri"/>
                <a:sym typeface="Calibri"/>
              </a:rPr>
              <a:t>Livingston data</a:t>
            </a:r>
            <a:endParaRPr b="1" sz="2000">
              <a:latin typeface="Calibri"/>
              <a:ea typeface="Calibri"/>
              <a:cs typeface="Calibri"/>
              <a:sym typeface="Calibri"/>
            </a:endParaRPr>
          </a:p>
        </p:txBody>
      </p:sp>
      <p:cxnSp>
        <p:nvCxnSpPr>
          <p:cNvPr id="902" name="Google Shape;902;p74"/>
          <p:cNvCxnSpPr/>
          <p:nvPr/>
        </p:nvCxnSpPr>
        <p:spPr>
          <a:xfrm>
            <a:off x="1472975" y="2109950"/>
            <a:ext cx="390300" cy="859800"/>
          </a:xfrm>
          <a:prstGeom prst="straightConnector1">
            <a:avLst/>
          </a:prstGeom>
          <a:noFill/>
          <a:ln cap="flat" cmpd="sng" w="9525">
            <a:solidFill>
              <a:srgbClr val="233A44"/>
            </a:solidFill>
            <a:prstDash val="solid"/>
            <a:round/>
            <a:headEnd len="med" w="med" type="none"/>
            <a:tailEnd len="med" w="med" type="triangle"/>
          </a:ln>
        </p:spPr>
      </p:cxnSp>
      <p:cxnSp>
        <p:nvCxnSpPr>
          <p:cNvPr id="903" name="Google Shape;903;p74"/>
          <p:cNvCxnSpPr/>
          <p:nvPr/>
        </p:nvCxnSpPr>
        <p:spPr>
          <a:xfrm>
            <a:off x="1943850" y="2109950"/>
            <a:ext cx="390300" cy="859800"/>
          </a:xfrm>
          <a:prstGeom prst="straightConnector1">
            <a:avLst/>
          </a:prstGeom>
          <a:noFill/>
          <a:ln cap="flat" cmpd="sng" w="9525">
            <a:solidFill>
              <a:srgbClr val="233A44"/>
            </a:solidFill>
            <a:prstDash val="solid"/>
            <a:round/>
            <a:headEnd len="med" w="med" type="none"/>
            <a:tailEnd len="med" w="med" type="triangle"/>
          </a:ln>
        </p:spPr>
      </p:cxnSp>
      <p:cxnSp>
        <p:nvCxnSpPr>
          <p:cNvPr id="904" name="Google Shape;904;p74"/>
          <p:cNvCxnSpPr/>
          <p:nvPr/>
        </p:nvCxnSpPr>
        <p:spPr>
          <a:xfrm>
            <a:off x="2414725" y="2109950"/>
            <a:ext cx="390300" cy="859800"/>
          </a:xfrm>
          <a:prstGeom prst="straightConnector1">
            <a:avLst/>
          </a:prstGeom>
          <a:noFill/>
          <a:ln cap="flat" cmpd="sng" w="9525">
            <a:solidFill>
              <a:srgbClr val="233A44"/>
            </a:solidFill>
            <a:prstDash val="solid"/>
            <a:round/>
            <a:headEnd len="med" w="med" type="none"/>
            <a:tailEnd len="med" w="med" type="triangle"/>
          </a:ln>
        </p:spPr>
      </p:cxnSp>
      <p:cxnSp>
        <p:nvCxnSpPr>
          <p:cNvPr id="905" name="Google Shape;905;p74"/>
          <p:cNvCxnSpPr/>
          <p:nvPr/>
        </p:nvCxnSpPr>
        <p:spPr>
          <a:xfrm>
            <a:off x="3005025" y="2089225"/>
            <a:ext cx="390300" cy="859800"/>
          </a:xfrm>
          <a:prstGeom prst="straightConnector1">
            <a:avLst/>
          </a:prstGeom>
          <a:noFill/>
          <a:ln cap="flat" cmpd="sng" w="9525">
            <a:solidFill>
              <a:srgbClr val="233A44"/>
            </a:solidFill>
            <a:prstDash val="solid"/>
            <a:round/>
            <a:headEnd len="med" w="med" type="none"/>
            <a:tailEnd len="med" w="med" type="triangle"/>
          </a:ln>
        </p:spPr>
      </p:cxnSp>
      <p:pic>
        <p:nvPicPr>
          <p:cNvPr id="906" name="Google Shape;906;p74"/>
          <p:cNvPicPr preferRelativeResize="0"/>
          <p:nvPr/>
        </p:nvPicPr>
        <p:blipFill rotWithShape="1">
          <a:blip r:embed="rId3">
            <a:alphaModFix/>
          </a:blip>
          <a:srcRect b="36054" l="48986" r="18697" t="12513"/>
          <a:stretch/>
        </p:blipFill>
        <p:spPr>
          <a:xfrm>
            <a:off x="2690925" y="3032700"/>
            <a:ext cx="442548" cy="396200"/>
          </a:xfrm>
          <a:prstGeom prst="rect">
            <a:avLst/>
          </a:prstGeom>
          <a:noFill/>
          <a:ln>
            <a:noFill/>
          </a:ln>
        </p:spPr>
      </p:pic>
      <p:pic>
        <p:nvPicPr>
          <p:cNvPr id="907" name="Google Shape;907;p74"/>
          <p:cNvPicPr preferRelativeResize="0"/>
          <p:nvPr/>
        </p:nvPicPr>
        <p:blipFill rotWithShape="1">
          <a:blip r:embed="rId3">
            <a:alphaModFix/>
          </a:blip>
          <a:srcRect b="36054" l="48986" r="18697" t="12513"/>
          <a:stretch/>
        </p:blipFill>
        <p:spPr>
          <a:xfrm>
            <a:off x="2206375" y="1684587"/>
            <a:ext cx="442548" cy="396200"/>
          </a:xfrm>
          <a:prstGeom prst="rect">
            <a:avLst/>
          </a:prstGeom>
          <a:noFill/>
          <a:ln>
            <a:noFill/>
          </a:ln>
        </p:spPr>
      </p:pic>
      <p:cxnSp>
        <p:nvCxnSpPr>
          <p:cNvPr id="908" name="Google Shape;908;p74"/>
          <p:cNvCxnSpPr/>
          <p:nvPr/>
        </p:nvCxnSpPr>
        <p:spPr>
          <a:xfrm flipH="1">
            <a:off x="2890299" y="3428900"/>
            <a:ext cx="21900" cy="695400"/>
          </a:xfrm>
          <a:prstGeom prst="straightConnector1">
            <a:avLst/>
          </a:prstGeom>
          <a:noFill/>
          <a:ln cap="flat" cmpd="sng" w="9525">
            <a:solidFill>
              <a:srgbClr val="233A44"/>
            </a:solidFill>
            <a:prstDash val="solid"/>
            <a:round/>
            <a:headEnd len="med" w="med" type="none"/>
            <a:tailEnd len="med" w="med" type="triangle"/>
          </a:ln>
        </p:spPr>
      </p:cxnSp>
      <p:cxnSp>
        <p:nvCxnSpPr>
          <p:cNvPr id="909" name="Google Shape;909;p74"/>
          <p:cNvCxnSpPr/>
          <p:nvPr/>
        </p:nvCxnSpPr>
        <p:spPr>
          <a:xfrm>
            <a:off x="3469474" y="3428900"/>
            <a:ext cx="2100" cy="1021800"/>
          </a:xfrm>
          <a:prstGeom prst="straightConnector1">
            <a:avLst/>
          </a:prstGeom>
          <a:noFill/>
          <a:ln cap="flat" cmpd="sng" w="9525">
            <a:solidFill>
              <a:srgbClr val="233A44"/>
            </a:solidFill>
            <a:prstDash val="solid"/>
            <a:round/>
            <a:headEnd len="med" w="med" type="none"/>
            <a:tailEnd len="med" w="med" type="triangle"/>
          </a:ln>
        </p:spPr>
      </p:cxnSp>
      <p:cxnSp>
        <p:nvCxnSpPr>
          <p:cNvPr id="910" name="Google Shape;910;p74"/>
          <p:cNvCxnSpPr/>
          <p:nvPr/>
        </p:nvCxnSpPr>
        <p:spPr>
          <a:xfrm>
            <a:off x="2373387" y="3435875"/>
            <a:ext cx="7200" cy="863700"/>
          </a:xfrm>
          <a:prstGeom prst="straightConnector1">
            <a:avLst/>
          </a:prstGeom>
          <a:noFill/>
          <a:ln cap="flat" cmpd="sng" w="9525">
            <a:solidFill>
              <a:srgbClr val="233A44"/>
            </a:solidFill>
            <a:prstDash val="solid"/>
            <a:round/>
            <a:headEnd len="med" w="med" type="none"/>
            <a:tailEnd len="med" w="med" type="triangle"/>
          </a:ln>
        </p:spPr>
      </p:cxnSp>
      <p:cxnSp>
        <p:nvCxnSpPr>
          <p:cNvPr id="911" name="Google Shape;911;p74"/>
          <p:cNvCxnSpPr/>
          <p:nvPr/>
        </p:nvCxnSpPr>
        <p:spPr>
          <a:xfrm>
            <a:off x="1904737" y="3412025"/>
            <a:ext cx="14100" cy="999000"/>
          </a:xfrm>
          <a:prstGeom prst="straightConnector1">
            <a:avLst/>
          </a:prstGeom>
          <a:noFill/>
          <a:ln cap="flat" cmpd="sng" w="9525">
            <a:solidFill>
              <a:srgbClr val="233A44"/>
            </a:solidFill>
            <a:prstDash val="solid"/>
            <a:round/>
            <a:headEnd len="med" w="med" type="none"/>
            <a:tailEnd len="med" w="med" type="triangle"/>
          </a:ln>
        </p:spPr>
      </p:cxnSp>
      <p:sp>
        <p:nvSpPr>
          <p:cNvPr id="912" name="Google Shape;912;p74"/>
          <p:cNvSpPr txBox="1"/>
          <p:nvPr/>
        </p:nvSpPr>
        <p:spPr>
          <a:xfrm>
            <a:off x="1608325" y="4450700"/>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Noise</a:t>
            </a:r>
            <a:endParaRPr>
              <a:latin typeface="Calibri"/>
              <a:ea typeface="Calibri"/>
              <a:cs typeface="Calibri"/>
              <a:sym typeface="Calibri"/>
            </a:endParaRPr>
          </a:p>
        </p:txBody>
      </p:sp>
      <p:sp>
        <p:nvSpPr>
          <p:cNvPr id="913" name="Google Shape;913;p74"/>
          <p:cNvSpPr txBox="1"/>
          <p:nvPr/>
        </p:nvSpPr>
        <p:spPr>
          <a:xfrm>
            <a:off x="2097650" y="4499600"/>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Noise</a:t>
            </a:r>
            <a:endParaRPr>
              <a:latin typeface="Calibri"/>
              <a:ea typeface="Calibri"/>
              <a:cs typeface="Calibri"/>
              <a:sym typeface="Calibri"/>
            </a:endParaRPr>
          </a:p>
        </p:txBody>
      </p:sp>
      <p:sp>
        <p:nvSpPr>
          <p:cNvPr id="914" name="Google Shape;914;p74"/>
          <p:cNvSpPr txBox="1"/>
          <p:nvPr/>
        </p:nvSpPr>
        <p:spPr>
          <a:xfrm>
            <a:off x="2582125" y="4212775"/>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Signal</a:t>
            </a:r>
            <a:endParaRPr>
              <a:latin typeface="Calibri"/>
              <a:ea typeface="Calibri"/>
              <a:cs typeface="Calibri"/>
              <a:sym typeface="Calibri"/>
            </a:endParaRPr>
          </a:p>
        </p:txBody>
      </p:sp>
      <p:sp>
        <p:nvSpPr>
          <p:cNvPr id="915" name="Google Shape;915;p74"/>
          <p:cNvSpPr txBox="1"/>
          <p:nvPr/>
        </p:nvSpPr>
        <p:spPr>
          <a:xfrm>
            <a:off x="3323725" y="4499600"/>
            <a:ext cx="6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Noise</a:t>
            </a:r>
            <a:endParaRPr>
              <a:latin typeface="Calibri"/>
              <a:ea typeface="Calibri"/>
              <a:cs typeface="Calibri"/>
              <a:sym typeface="Calibri"/>
            </a:endParaRPr>
          </a:p>
        </p:txBody>
      </p:sp>
      <p:sp>
        <p:nvSpPr>
          <p:cNvPr id="916" name="Google Shape;916;p74"/>
          <p:cNvSpPr txBox="1"/>
          <p:nvPr/>
        </p:nvSpPr>
        <p:spPr>
          <a:xfrm>
            <a:off x="335275" y="771525"/>
            <a:ext cx="8330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How do we generate noise backgrounds? In a real search we never know when the signal is present or not...</a:t>
            </a:r>
            <a:endParaRPr sz="1600">
              <a:latin typeface="Calibri"/>
              <a:ea typeface="Calibri"/>
              <a:cs typeface="Calibri"/>
              <a:sym typeface="Calibri"/>
            </a:endParaRPr>
          </a:p>
        </p:txBody>
      </p:sp>
      <p:sp>
        <p:nvSpPr>
          <p:cNvPr id="917" name="Google Shape;917;p74"/>
          <p:cNvSpPr txBox="1"/>
          <p:nvPr/>
        </p:nvSpPr>
        <p:spPr>
          <a:xfrm>
            <a:off x="3447575" y="2287625"/>
            <a:ext cx="308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Travel time between the LIGOs (8ms)</a:t>
            </a:r>
            <a:endParaRPr>
              <a:latin typeface="Calibri"/>
              <a:ea typeface="Calibri"/>
              <a:cs typeface="Calibri"/>
              <a:sym typeface="Calibri"/>
            </a:endParaRPr>
          </a:p>
        </p:txBody>
      </p:sp>
      <p:sp>
        <p:nvSpPr>
          <p:cNvPr id="918" name="Google Shape;918;p7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cxnSp>
        <p:nvCxnSpPr>
          <p:cNvPr id="923" name="Google Shape;923;p7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24" name="Google Shape;924;p7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25" name="Google Shape;925;p7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926" name="Google Shape;926;p75"/>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927" name="Google Shape;927;p7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graphicFrame>
        <p:nvGraphicFramePr>
          <p:cNvPr id="928" name="Google Shape;928;p75"/>
          <p:cNvGraphicFramePr/>
          <p:nvPr/>
        </p:nvGraphicFramePr>
        <p:xfrm>
          <a:off x="622625" y="1540625"/>
          <a:ext cx="3000000" cy="3000000"/>
        </p:xfrm>
        <a:graphic>
          <a:graphicData uri="http://schemas.openxmlformats.org/drawingml/2006/table">
            <a:tbl>
              <a:tblPr>
                <a:noFill/>
                <a:tableStyleId>{7835FF50-5B9E-43EE-8D17-39D4EF353983}</a:tableStyleId>
              </a:tblPr>
              <a:tblGrid>
                <a:gridCol w="517075"/>
                <a:gridCol w="517075"/>
                <a:gridCol w="517075"/>
                <a:gridCol w="517075"/>
                <a:gridCol w="517075"/>
                <a:gridCol w="517075"/>
                <a:gridCol w="517075"/>
                <a:gridCol w="517075"/>
                <a:gridCol w="517075"/>
                <a:gridCol w="517075"/>
                <a:gridCol w="517075"/>
                <a:gridCol w="517075"/>
                <a:gridCol w="517075"/>
                <a:gridCol w="517075"/>
              </a:tblGrid>
              <a:tr h="381000">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r>
            </a:tbl>
          </a:graphicData>
        </a:graphic>
      </p:graphicFrame>
      <p:graphicFrame>
        <p:nvGraphicFramePr>
          <p:cNvPr id="929" name="Google Shape;929;p75"/>
          <p:cNvGraphicFramePr/>
          <p:nvPr/>
        </p:nvGraphicFramePr>
        <p:xfrm>
          <a:off x="1139700" y="2863425"/>
          <a:ext cx="3000000" cy="3000000"/>
        </p:xfrm>
        <a:graphic>
          <a:graphicData uri="http://schemas.openxmlformats.org/drawingml/2006/table">
            <a:tbl>
              <a:tblPr>
                <a:noFill/>
                <a:tableStyleId>{7835FF50-5B9E-43EE-8D17-39D4EF353983}</a:tableStyleId>
              </a:tblPr>
              <a:tblGrid>
                <a:gridCol w="517075"/>
                <a:gridCol w="517075"/>
                <a:gridCol w="517075"/>
                <a:gridCol w="517075"/>
                <a:gridCol w="517075"/>
                <a:gridCol w="517075"/>
                <a:gridCol w="517075"/>
                <a:gridCol w="517075"/>
                <a:gridCol w="517075"/>
                <a:gridCol w="517075"/>
                <a:gridCol w="517075"/>
                <a:gridCol w="517075"/>
                <a:gridCol w="517075"/>
                <a:gridCol w="517075"/>
              </a:tblGrid>
              <a:tr h="381000">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solidFill>
                      <a:srgbClr val="FF0000"/>
                    </a:solidFill>
                  </a:tcPr>
                </a:tc>
              </a:tr>
            </a:tbl>
          </a:graphicData>
        </a:graphic>
      </p:graphicFrame>
      <p:sp>
        <p:nvSpPr>
          <p:cNvPr id="930" name="Google Shape;930;p75"/>
          <p:cNvSpPr txBox="1"/>
          <p:nvPr/>
        </p:nvSpPr>
        <p:spPr>
          <a:xfrm>
            <a:off x="3208000" y="3279275"/>
            <a:ext cx="2980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000">
                <a:latin typeface="Calibri"/>
                <a:ea typeface="Calibri"/>
                <a:cs typeface="Calibri"/>
                <a:sym typeface="Calibri"/>
              </a:rPr>
              <a:t>Hanford data</a:t>
            </a:r>
            <a:endParaRPr b="1" sz="2000">
              <a:latin typeface="Calibri"/>
              <a:ea typeface="Calibri"/>
              <a:cs typeface="Calibri"/>
              <a:sym typeface="Calibri"/>
            </a:endParaRPr>
          </a:p>
        </p:txBody>
      </p:sp>
      <p:sp>
        <p:nvSpPr>
          <p:cNvPr id="931" name="Google Shape;931;p75"/>
          <p:cNvSpPr txBox="1"/>
          <p:nvPr/>
        </p:nvSpPr>
        <p:spPr>
          <a:xfrm>
            <a:off x="4842925" y="1066150"/>
            <a:ext cx="2980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000">
                <a:latin typeface="Calibri"/>
                <a:ea typeface="Calibri"/>
                <a:cs typeface="Calibri"/>
                <a:sym typeface="Calibri"/>
              </a:rPr>
              <a:t>Livingston data</a:t>
            </a:r>
            <a:endParaRPr b="1" sz="2000">
              <a:latin typeface="Calibri"/>
              <a:ea typeface="Calibri"/>
              <a:cs typeface="Calibri"/>
              <a:sym typeface="Calibri"/>
            </a:endParaRPr>
          </a:p>
        </p:txBody>
      </p:sp>
      <p:cxnSp>
        <p:nvCxnSpPr>
          <p:cNvPr id="932" name="Google Shape;932;p75"/>
          <p:cNvCxnSpPr/>
          <p:nvPr/>
        </p:nvCxnSpPr>
        <p:spPr>
          <a:xfrm>
            <a:off x="1472975" y="1957550"/>
            <a:ext cx="833100" cy="873000"/>
          </a:xfrm>
          <a:prstGeom prst="straightConnector1">
            <a:avLst/>
          </a:prstGeom>
          <a:noFill/>
          <a:ln cap="flat" cmpd="sng" w="9525">
            <a:solidFill>
              <a:srgbClr val="233A44"/>
            </a:solidFill>
            <a:prstDash val="solid"/>
            <a:round/>
            <a:headEnd len="med" w="med" type="none"/>
            <a:tailEnd len="med" w="med" type="triangle"/>
          </a:ln>
        </p:spPr>
      </p:cxnSp>
      <p:cxnSp>
        <p:nvCxnSpPr>
          <p:cNvPr id="933" name="Google Shape;933;p75"/>
          <p:cNvCxnSpPr/>
          <p:nvPr/>
        </p:nvCxnSpPr>
        <p:spPr>
          <a:xfrm>
            <a:off x="1983075" y="1905425"/>
            <a:ext cx="781500" cy="888600"/>
          </a:xfrm>
          <a:prstGeom prst="straightConnector1">
            <a:avLst/>
          </a:prstGeom>
          <a:noFill/>
          <a:ln cap="flat" cmpd="sng" w="9525">
            <a:solidFill>
              <a:srgbClr val="233A44"/>
            </a:solidFill>
            <a:prstDash val="solid"/>
            <a:round/>
            <a:headEnd len="med" w="med" type="none"/>
            <a:tailEnd len="med" w="med" type="triangle"/>
          </a:ln>
        </p:spPr>
      </p:cxnSp>
      <p:cxnSp>
        <p:nvCxnSpPr>
          <p:cNvPr id="934" name="Google Shape;934;p75"/>
          <p:cNvCxnSpPr/>
          <p:nvPr/>
        </p:nvCxnSpPr>
        <p:spPr>
          <a:xfrm>
            <a:off x="2414725" y="1957550"/>
            <a:ext cx="909900" cy="843900"/>
          </a:xfrm>
          <a:prstGeom prst="straightConnector1">
            <a:avLst/>
          </a:prstGeom>
          <a:noFill/>
          <a:ln cap="flat" cmpd="sng" w="9525">
            <a:solidFill>
              <a:srgbClr val="233A44"/>
            </a:solidFill>
            <a:prstDash val="solid"/>
            <a:round/>
            <a:headEnd len="med" w="med" type="none"/>
            <a:tailEnd len="med" w="med" type="triangle"/>
          </a:ln>
        </p:spPr>
      </p:cxnSp>
      <p:cxnSp>
        <p:nvCxnSpPr>
          <p:cNvPr id="935" name="Google Shape;935;p75"/>
          <p:cNvCxnSpPr/>
          <p:nvPr/>
        </p:nvCxnSpPr>
        <p:spPr>
          <a:xfrm>
            <a:off x="3005025" y="1936825"/>
            <a:ext cx="748800" cy="777300"/>
          </a:xfrm>
          <a:prstGeom prst="straightConnector1">
            <a:avLst/>
          </a:prstGeom>
          <a:noFill/>
          <a:ln cap="flat" cmpd="sng" w="9525">
            <a:solidFill>
              <a:srgbClr val="233A44"/>
            </a:solidFill>
            <a:prstDash val="solid"/>
            <a:round/>
            <a:headEnd len="med" w="med" type="none"/>
            <a:tailEnd len="med" w="med" type="triangle"/>
          </a:ln>
        </p:spPr>
      </p:cxnSp>
      <p:sp>
        <p:nvSpPr>
          <p:cNvPr id="936" name="Google Shape;936;p75"/>
          <p:cNvSpPr txBox="1"/>
          <p:nvPr/>
        </p:nvSpPr>
        <p:spPr>
          <a:xfrm>
            <a:off x="3447575" y="2135225"/>
            <a:ext cx="308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Non physical time-shift</a:t>
            </a:r>
            <a:endParaRPr>
              <a:latin typeface="Calibri"/>
              <a:ea typeface="Calibri"/>
              <a:cs typeface="Calibri"/>
              <a:sym typeface="Calibri"/>
            </a:endParaRPr>
          </a:p>
        </p:txBody>
      </p:sp>
      <p:pic>
        <p:nvPicPr>
          <p:cNvPr id="937" name="Google Shape;937;p75"/>
          <p:cNvPicPr preferRelativeResize="0"/>
          <p:nvPr/>
        </p:nvPicPr>
        <p:blipFill rotWithShape="1">
          <a:blip r:embed="rId3">
            <a:alphaModFix/>
          </a:blip>
          <a:srcRect b="36054" l="48986" r="18697" t="12513"/>
          <a:stretch/>
        </p:blipFill>
        <p:spPr>
          <a:xfrm>
            <a:off x="2690925" y="2880300"/>
            <a:ext cx="442548" cy="396200"/>
          </a:xfrm>
          <a:prstGeom prst="rect">
            <a:avLst/>
          </a:prstGeom>
          <a:noFill/>
          <a:ln>
            <a:noFill/>
          </a:ln>
        </p:spPr>
      </p:pic>
      <p:pic>
        <p:nvPicPr>
          <p:cNvPr id="938" name="Google Shape;938;p75"/>
          <p:cNvPicPr preferRelativeResize="0"/>
          <p:nvPr/>
        </p:nvPicPr>
        <p:blipFill rotWithShape="1">
          <a:blip r:embed="rId3">
            <a:alphaModFix/>
          </a:blip>
          <a:srcRect b="36054" l="48986" r="18697" t="12513"/>
          <a:stretch/>
        </p:blipFill>
        <p:spPr>
          <a:xfrm>
            <a:off x="2206375" y="1532187"/>
            <a:ext cx="442548" cy="396200"/>
          </a:xfrm>
          <a:prstGeom prst="rect">
            <a:avLst/>
          </a:prstGeom>
          <a:noFill/>
          <a:ln>
            <a:noFill/>
          </a:ln>
        </p:spPr>
      </p:pic>
      <p:cxnSp>
        <p:nvCxnSpPr>
          <p:cNvPr id="939" name="Google Shape;939;p75"/>
          <p:cNvCxnSpPr/>
          <p:nvPr/>
        </p:nvCxnSpPr>
        <p:spPr>
          <a:xfrm flipH="1">
            <a:off x="2890299" y="3276500"/>
            <a:ext cx="21900" cy="695400"/>
          </a:xfrm>
          <a:prstGeom prst="straightConnector1">
            <a:avLst/>
          </a:prstGeom>
          <a:noFill/>
          <a:ln cap="flat" cmpd="sng" w="9525">
            <a:solidFill>
              <a:srgbClr val="233A44"/>
            </a:solidFill>
            <a:prstDash val="solid"/>
            <a:round/>
            <a:headEnd len="med" w="med" type="none"/>
            <a:tailEnd len="med" w="med" type="triangle"/>
          </a:ln>
        </p:spPr>
      </p:cxnSp>
      <p:cxnSp>
        <p:nvCxnSpPr>
          <p:cNvPr id="940" name="Google Shape;940;p75"/>
          <p:cNvCxnSpPr/>
          <p:nvPr/>
        </p:nvCxnSpPr>
        <p:spPr>
          <a:xfrm>
            <a:off x="3469474" y="3276500"/>
            <a:ext cx="2100" cy="1021800"/>
          </a:xfrm>
          <a:prstGeom prst="straightConnector1">
            <a:avLst/>
          </a:prstGeom>
          <a:noFill/>
          <a:ln cap="flat" cmpd="sng" w="9525">
            <a:solidFill>
              <a:srgbClr val="233A44"/>
            </a:solidFill>
            <a:prstDash val="solid"/>
            <a:round/>
            <a:headEnd len="med" w="med" type="none"/>
            <a:tailEnd len="med" w="med" type="triangle"/>
          </a:ln>
        </p:spPr>
      </p:cxnSp>
      <p:cxnSp>
        <p:nvCxnSpPr>
          <p:cNvPr id="941" name="Google Shape;941;p75"/>
          <p:cNvCxnSpPr/>
          <p:nvPr/>
        </p:nvCxnSpPr>
        <p:spPr>
          <a:xfrm>
            <a:off x="2373387" y="3283475"/>
            <a:ext cx="7200" cy="863700"/>
          </a:xfrm>
          <a:prstGeom prst="straightConnector1">
            <a:avLst/>
          </a:prstGeom>
          <a:noFill/>
          <a:ln cap="flat" cmpd="sng" w="9525">
            <a:solidFill>
              <a:srgbClr val="233A44"/>
            </a:solidFill>
            <a:prstDash val="solid"/>
            <a:round/>
            <a:headEnd len="med" w="med" type="none"/>
            <a:tailEnd len="med" w="med" type="triangle"/>
          </a:ln>
        </p:spPr>
      </p:cxnSp>
      <p:cxnSp>
        <p:nvCxnSpPr>
          <p:cNvPr id="942" name="Google Shape;942;p75"/>
          <p:cNvCxnSpPr/>
          <p:nvPr/>
        </p:nvCxnSpPr>
        <p:spPr>
          <a:xfrm>
            <a:off x="1904737" y="3259625"/>
            <a:ext cx="14100" cy="999000"/>
          </a:xfrm>
          <a:prstGeom prst="straightConnector1">
            <a:avLst/>
          </a:prstGeom>
          <a:noFill/>
          <a:ln cap="flat" cmpd="sng" w="9525">
            <a:solidFill>
              <a:srgbClr val="233A44"/>
            </a:solidFill>
            <a:prstDash val="solid"/>
            <a:round/>
            <a:headEnd len="med" w="med" type="none"/>
            <a:tailEnd len="med" w="med" type="triangle"/>
          </a:ln>
        </p:spPr>
      </p:cxnSp>
      <p:sp>
        <p:nvSpPr>
          <p:cNvPr id="943" name="Google Shape;943;p75"/>
          <p:cNvSpPr txBox="1"/>
          <p:nvPr/>
        </p:nvSpPr>
        <p:spPr>
          <a:xfrm>
            <a:off x="2505925" y="4060375"/>
            <a:ext cx="90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Contamination</a:t>
            </a:r>
            <a:endParaRPr>
              <a:latin typeface="Calibri"/>
              <a:ea typeface="Calibri"/>
              <a:cs typeface="Calibri"/>
              <a:sym typeface="Calibri"/>
            </a:endParaRPr>
          </a:p>
        </p:txBody>
      </p:sp>
      <p:sp>
        <p:nvSpPr>
          <p:cNvPr id="944" name="Google Shape;944;p75"/>
          <p:cNvSpPr txBox="1"/>
          <p:nvPr/>
        </p:nvSpPr>
        <p:spPr>
          <a:xfrm>
            <a:off x="3399925" y="4194800"/>
            <a:ext cx="135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Contamination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945" name="Google Shape;945;p75"/>
          <p:cNvSpPr txBox="1"/>
          <p:nvPr/>
        </p:nvSpPr>
        <p:spPr>
          <a:xfrm>
            <a:off x="335275" y="619125"/>
            <a:ext cx="8330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To generate noise backgrounds we perform the same search but matching the data between interferometers ``</a:t>
            </a:r>
            <a:r>
              <a:rPr i="1" lang="it" sz="1600">
                <a:latin typeface="Calibri"/>
                <a:ea typeface="Calibri"/>
                <a:cs typeface="Calibri"/>
                <a:sym typeface="Calibri"/>
              </a:rPr>
              <a:t>wrongly</a:t>
            </a:r>
            <a:r>
              <a:rPr lang="it" sz="1600">
                <a:latin typeface="Calibri"/>
                <a:ea typeface="Calibri"/>
                <a:cs typeface="Calibri"/>
                <a:sym typeface="Calibri"/>
              </a:rPr>
              <a:t>``</a:t>
            </a:r>
            <a:endParaRPr sz="1600">
              <a:latin typeface="Calibri"/>
              <a:ea typeface="Calibri"/>
              <a:cs typeface="Calibri"/>
              <a:sym typeface="Calibri"/>
            </a:endParaRPr>
          </a:p>
        </p:txBody>
      </p:sp>
      <p:sp>
        <p:nvSpPr>
          <p:cNvPr id="946" name="Google Shape;946;p75"/>
          <p:cNvSpPr txBox="1"/>
          <p:nvPr/>
        </p:nvSpPr>
        <p:spPr>
          <a:xfrm>
            <a:off x="4759225" y="3880100"/>
            <a:ext cx="399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t>False Alarm Rate: </a:t>
            </a:r>
            <a:r>
              <a:rPr lang="it"/>
              <a:t>In X-years of data, how many times we obtained a value of a given statistic?</a:t>
            </a:r>
            <a:endParaRPr/>
          </a:p>
        </p:txBody>
      </p:sp>
      <p:sp>
        <p:nvSpPr>
          <p:cNvPr id="947" name="Google Shape;947;p7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cxnSp>
        <p:nvCxnSpPr>
          <p:cNvPr id="952" name="Google Shape;952;p7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53" name="Google Shape;953;p7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54" name="Google Shape;954;p7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955" name="Google Shape;955;p76"/>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956" name="Google Shape;956;p7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pic>
        <p:nvPicPr>
          <p:cNvPr id="957" name="Google Shape;957;p76"/>
          <p:cNvPicPr preferRelativeResize="0"/>
          <p:nvPr/>
        </p:nvPicPr>
        <p:blipFill>
          <a:blip r:embed="rId3">
            <a:alphaModFix/>
          </a:blip>
          <a:stretch>
            <a:fillRect/>
          </a:stretch>
        </p:blipFill>
        <p:spPr>
          <a:xfrm>
            <a:off x="3317175" y="693700"/>
            <a:ext cx="5132424" cy="4089151"/>
          </a:xfrm>
          <a:prstGeom prst="rect">
            <a:avLst/>
          </a:prstGeom>
          <a:noFill/>
          <a:ln>
            <a:noFill/>
          </a:ln>
        </p:spPr>
      </p:pic>
      <p:sp>
        <p:nvSpPr>
          <p:cNvPr id="958" name="Google Shape;958;p76"/>
          <p:cNvSpPr txBox="1"/>
          <p:nvPr/>
        </p:nvSpPr>
        <p:spPr>
          <a:xfrm>
            <a:off x="436525" y="1047600"/>
            <a:ext cx="3000000" cy="29799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222222"/>
              </a:buClr>
              <a:buSzPts val="1600"/>
              <a:buFont typeface="Calibri"/>
              <a:buChar char="●"/>
            </a:pPr>
            <a:r>
              <a:rPr lang="it" sz="1600">
                <a:solidFill>
                  <a:srgbClr val="222222"/>
                </a:solidFill>
                <a:highlight>
                  <a:srgbClr val="FFFFFF"/>
                </a:highlight>
                <a:latin typeface="Calibri"/>
                <a:ea typeface="Calibri"/>
                <a:cs typeface="Calibri"/>
                <a:sym typeface="Calibri"/>
              </a:rPr>
              <a:t>GW150914 was detected on September 14, 2015 at 09:50:45 UTC.</a:t>
            </a:r>
            <a:br>
              <a:rPr lang="it" sz="1600">
                <a:solidFill>
                  <a:srgbClr val="222222"/>
                </a:solidFill>
                <a:highlight>
                  <a:srgbClr val="FFFFFF"/>
                </a:highlight>
                <a:latin typeface="Calibri"/>
                <a:ea typeface="Calibri"/>
                <a:cs typeface="Calibri"/>
                <a:sym typeface="Calibri"/>
              </a:rPr>
            </a:br>
            <a:endParaRPr sz="1600">
              <a:solidFill>
                <a:srgbClr val="222222"/>
              </a:solidFill>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Clr>
                <a:srgbClr val="222222"/>
              </a:buClr>
              <a:buSzPts val="1600"/>
              <a:buFont typeface="Calibri"/>
              <a:buChar char="●"/>
            </a:pPr>
            <a:r>
              <a:rPr lang="it" sz="1600">
                <a:solidFill>
                  <a:srgbClr val="222222"/>
                </a:solidFill>
                <a:highlight>
                  <a:srgbClr val="FFFFFF"/>
                </a:highlight>
                <a:latin typeface="Calibri"/>
                <a:ea typeface="Calibri"/>
                <a:cs typeface="Calibri"/>
                <a:sym typeface="Calibri"/>
              </a:rPr>
              <a:t>The signal was observed between 35 and 250. The strain peak was around 1e-21.</a:t>
            </a:r>
            <a:br>
              <a:rPr lang="it" sz="1600">
                <a:solidFill>
                  <a:srgbClr val="222222"/>
                </a:solidFill>
                <a:highlight>
                  <a:srgbClr val="FFFFFF"/>
                </a:highlight>
                <a:latin typeface="Calibri"/>
                <a:ea typeface="Calibri"/>
                <a:cs typeface="Calibri"/>
                <a:sym typeface="Calibri"/>
              </a:rPr>
            </a:br>
            <a:endParaRPr sz="1600">
              <a:solidFill>
                <a:srgbClr val="222222"/>
              </a:solidFill>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Clr>
                <a:srgbClr val="222222"/>
              </a:buClr>
              <a:buSzPts val="1600"/>
              <a:buFont typeface="Calibri"/>
              <a:buChar char="●"/>
            </a:pPr>
            <a:r>
              <a:rPr lang="it" sz="1600">
                <a:solidFill>
                  <a:srgbClr val="222222"/>
                </a:solidFill>
                <a:highlight>
                  <a:srgbClr val="FFFFFF"/>
                </a:highlight>
                <a:latin typeface="Calibri"/>
                <a:ea typeface="Calibri"/>
                <a:cs typeface="Calibri"/>
                <a:sym typeface="Calibri"/>
              </a:rPr>
              <a:t>The signal had a SNR of 24.</a:t>
            </a:r>
            <a:endParaRPr sz="1600">
              <a:solidFill>
                <a:srgbClr val="222222"/>
              </a:solidFill>
              <a:highlight>
                <a:srgbClr val="FFFFFF"/>
              </a:highlight>
              <a:latin typeface="Calibri"/>
              <a:ea typeface="Calibri"/>
              <a:cs typeface="Calibri"/>
              <a:sym typeface="Calibri"/>
            </a:endParaRPr>
          </a:p>
        </p:txBody>
      </p:sp>
      <p:sp>
        <p:nvSpPr>
          <p:cNvPr id="959" name="Google Shape;959;p7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cxnSp>
        <p:nvCxnSpPr>
          <p:cNvPr id="143" name="Google Shape;143;p2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44" name="Google Shape;144;p2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45" name="Google Shape;145;p2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46" name="Google Shape;146;p23"/>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47" name="Google Shape;14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48" name="Google Shape;148;p2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pic>
        <p:nvPicPr>
          <p:cNvPr id="149" name="Google Shape;149;p23"/>
          <p:cNvPicPr preferRelativeResize="0"/>
          <p:nvPr/>
        </p:nvPicPr>
        <p:blipFill rotWithShape="1">
          <a:blip r:embed="rId3">
            <a:alphaModFix/>
          </a:blip>
          <a:srcRect b="0" l="0" r="0" t="0"/>
          <a:stretch/>
        </p:blipFill>
        <p:spPr>
          <a:xfrm>
            <a:off x="4736774" y="1817534"/>
            <a:ext cx="4191726" cy="2743799"/>
          </a:xfrm>
          <a:prstGeom prst="rect">
            <a:avLst/>
          </a:prstGeom>
          <a:noFill/>
          <a:ln>
            <a:noFill/>
          </a:ln>
        </p:spPr>
      </p:pic>
      <p:pic>
        <p:nvPicPr>
          <p:cNvPr id="150" name="Google Shape;150;p23"/>
          <p:cNvPicPr preferRelativeResize="0"/>
          <p:nvPr/>
        </p:nvPicPr>
        <p:blipFill rotWithShape="1">
          <a:blip r:embed="rId4">
            <a:alphaModFix/>
          </a:blip>
          <a:srcRect b="0" l="0" r="0" t="0"/>
          <a:stretch/>
        </p:blipFill>
        <p:spPr>
          <a:xfrm>
            <a:off x="5358396" y="814885"/>
            <a:ext cx="3233701" cy="642050"/>
          </a:xfrm>
          <a:prstGeom prst="rect">
            <a:avLst/>
          </a:prstGeom>
          <a:noFill/>
          <a:ln>
            <a:noFill/>
          </a:ln>
        </p:spPr>
      </p:pic>
      <p:sp>
        <p:nvSpPr>
          <p:cNvPr id="151" name="Google Shape;151;p23"/>
          <p:cNvSpPr txBox="1"/>
          <p:nvPr/>
        </p:nvSpPr>
        <p:spPr>
          <a:xfrm>
            <a:off x="76200" y="762000"/>
            <a:ext cx="4902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The most known likelihood, the Gaussian Likelihood.</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
        <p:nvSpPr>
          <p:cNvPr id="152" name="Google Shape;152;p23"/>
          <p:cNvSpPr txBox="1"/>
          <p:nvPr/>
        </p:nvSpPr>
        <p:spPr>
          <a:xfrm>
            <a:off x="119549" y="1976650"/>
            <a:ext cx="4128600" cy="1334100"/>
          </a:xfrm>
          <a:prstGeom prst="rect">
            <a:avLst/>
          </a:prstGeom>
          <a:noFill/>
          <a:ln>
            <a:noFill/>
          </a:ln>
        </p:spPr>
        <p:txBody>
          <a:bodyPr anchorCtr="0" anchor="ctr" bIns="50800" lIns="50800" spcFirstLastPara="1" rIns="50800" wrap="square" tIns="50800">
            <a:spAutoFit/>
          </a:bodyPr>
          <a:lstStyle/>
          <a:p>
            <a:pPr indent="0" lvl="1" marL="0" marR="0" rtl="0" algn="l">
              <a:lnSpc>
                <a:spcPct val="100000"/>
              </a:lnSpc>
              <a:spcBef>
                <a:spcPts val="0"/>
              </a:spcBef>
              <a:spcAft>
                <a:spcPts val="0"/>
              </a:spcAft>
              <a:buClr>
                <a:srgbClr val="000000"/>
              </a:buClr>
              <a:buSzPts val="3000"/>
              <a:buFont typeface="Helvetica Neue"/>
              <a:buNone/>
            </a:pPr>
            <a:r>
              <a:rPr b="1" i="0" lang="it" sz="1600" u="none" cap="none" strike="noStrike">
                <a:solidFill>
                  <a:srgbClr val="000000"/>
                </a:solidFill>
                <a:latin typeface="Calibri"/>
                <a:ea typeface="Calibri"/>
                <a:cs typeface="Calibri"/>
                <a:sym typeface="Calibri"/>
              </a:rPr>
              <a:t>Gaussian likelihood:</a:t>
            </a:r>
            <a:endParaRPr b="1" sz="1600">
              <a:latin typeface="Calibri"/>
              <a:ea typeface="Calibri"/>
              <a:cs typeface="Calibri"/>
              <a:sym typeface="Calibri"/>
            </a:endParaRPr>
          </a:p>
          <a:p>
            <a:pPr indent="-140492" lvl="1" marL="861217" marR="0" rtl="0" algn="l">
              <a:lnSpc>
                <a:spcPct val="100000"/>
              </a:lnSpc>
              <a:spcBef>
                <a:spcPts val="0"/>
              </a:spcBef>
              <a:spcAft>
                <a:spcPts val="0"/>
              </a:spcAft>
              <a:buClr>
                <a:srgbClr val="000000"/>
              </a:buClr>
              <a:buSzPts val="4350"/>
              <a:buFont typeface="Helvetica Neue"/>
              <a:buNone/>
            </a:pPr>
            <a:r>
              <a:t/>
            </a:r>
            <a:endParaRPr i="0" sz="1600" u="none" cap="none" strike="noStrike">
              <a:solidFill>
                <a:srgbClr val="000000"/>
              </a:solidFill>
              <a:latin typeface="Calibri"/>
              <a:ea typeface="Calibri"/>
              <a:cs typeface="Calibri"/>
              <a:sym typeface="Calibri"/>
            </a:endParaRPr>
          </a:p>
          <a:p>
            <a:pPr indent="-242092" lvl="1" marL="861217" marR="0" rtl="0" algn="l">
              <a:lnSpc>
                <a:spcPct val="100000"/>
              </a:lnSpc>
              <a:spcBef>
                <a:spcPts val="0"/>
              </a:spcBef>
              <a:spcAft>
                <a:spcPts val="0"/>
              </a:spcAft>
              <a:buClr>
                <a:srgbClr val="000000"/>
              </a:buClr>
              <a:buSzPts val="1600"/>
              <a:buFont typeface="Calibri"/>
              <a:buChar char="•"/>
            </a:pPr>
            <a:r>
              <a:rPr i="0" lang="it" sz="1600" u="none" cap="none" strike="noStrike">
                <a:solidFill>
                  <a:srgbClr val="000000"/>
                </a:solidFill>
                <a:latin typeface="Calibri"/>
                <a:ea typeface="Calibri"/>
                <a:cs typeface="Calibri"/>
                <a:sym typeface="Calibri"/>
              </a:rPr>
              <a:t>Gives the probability of obtaining a data sample x given two parameters: mean and variance</a:t>
            </a:r>
            <a:endParaRPr sz="1600">
              <a:latin typeface="Calibri"/>
              <a:ea typeface="Calibri"/>
              <a:cs typeface="Calibri"/>
              <a:sym typeface="Calibri"/>
            </a:endParaRPr>
          </a:p>
        </p:txBody>
      </p:sp>
      <p:sp>
        <p:nvSpPr>
          <p:cNvPr id="153" name="Google Shape;153;p2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cxnSp>
        <p:nvCxnSpPr>
          <p:cNvPr id="964" name="Google Shape;964;p7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65" name="Google Shape;965;p7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66" name="Google Shape;966;p7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967" name="Google Shape;967;p77"/>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968" name="Google Shape;968;p7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matched filtering</a:t>
            </a:r>
            <a:endParaRPr sz="2700">
              <a:solidFill>
                <a:srgbClr val="5B0F00"/>
              </a:solidFill>
              <a:latin typeface="Calibri"/>
              <a:ea typeface="Calibri"/>
              <a:cs typeface="Calibri"/>
              <a:sym typeface="Calibri"/>
            </a:endParaRPr>
          </a:p>
        </p:txBody>
      </p:sp>
      <p:pic>
        <p:nvPicPr>
          <p:cNvPr id="969" name="Google Shape;969;p77"/>
          <p:cNvPicPr preferRelativeResize="0"/>
          <p:nvPr/>
        </p:nvPicPr>
        <p:blipFill>
          <a:blip r:embed="rId3">
            <a:alphaModFix/>
          </a:blip>
          <a:stretch>
            <a:fillRect/>
          </a:stretch>
        </p:blipFill>
        <p:spPr>
          <a:xfrm>
            <a:off x="789425" y="1753900"/>
            <a:ext cx="7331601" cy="3025600"/>
          </a:xfrm>
          <a:prstGeom prst="rect">
            <a:avLst/>
          </a:prstGeom>
          <a:noFill/>
          <a:ln>
            <a:noFill/>
          </a:ln>
        </p:spPr>
      </p:pic>
      <p:sp>
        <p:nvSpPr>
          <p:cNvPr id="970" name="Google Shape;970;p77"/>
          <p:cNvSpPr txBox="1"/>
          <p:nvPr/>
        </p:nvSpPr>
        <p:spPr>
          <a:xfrm>
            <a:off x="331200" y="753150"/>
            <a:ext cx="8046300" cy="997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222222"/>
              </a:buClr>
              <a:buSzPts val="1600"/>
              <a:buFont typeface="Calibri"/>
              <a:buChar char="●"/>
            </a:pPr>
            <a:r>
              <a:rPr lang="it" sz="1600">
                <a:solidFill>
                  <a:srgbClr val="222222"/>
                </a:solidFill>
                <a:highlight>
                  <a:srgbClr val="FFFFFF"/>
                </a:highlight>
                <a:latin typeface="Calibri"/>
                <a:ea typeface="Calibri"/>
                <a:cs typeface="Calibri"/>
                <a:sym typeface="Calibri"/>
              </a:rPr>
              <a:t>The significance of this event was 1 event per 203 000 years, equivalent to a significance greater than 5.1σ.</a:t>
            </a:r>
            <a:endParaRPr sz="1600">
              <a:solidFill>
                <a:srgbClr val="222222"/>
              </a:solidFill>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Clr>
                <a:srgbClr val="222222"/>
              </a:buClr>
              <a:buSzPts val="1600"/>
              <a:buFont typeface="Calibri"/>
              <a:buChar char="●"/>
            </a:pPr>
            <a:r>
              <a:rPr lang="it" sz="1600">
                <a:solidFill>
                  <a:srgbClr val="222222"/>
                </a:solidFill>
                <a:highlight>
                  <a:srgbClr val="FFFFFF"/>
                </a:highlight>
                <a:latin typeface="Calibri"/>
                <a:ea typeface="Calibri"/>
                <a:cs typeface="Calibri"/>
                <a:sym typeface="Calibri"/>
              </a:rPr>
              <a:t>The event was so loud that contaminated the noise backgrounds when time-sliding data.</a:t>
            </a:r>
            <a:endParaRPr sz="1600">
              <a:solidFill>
                <a:srgbClr val="222222"/>
              </a:solidFill>
              <a:highlight>
                <a:srgbClr val="FFFFFF"/>
              </a:highlight>
              <a:latin typeface="Calibri"/>
              <a:ea typeface="Calibri"/>
              <a:cs typeface="Calibri"/>
              <a:sym typeface="Calibri"/>
            </a:endParaRPr>
          </a:p>
        </p:txBody>
      </p:sp>
      <p:sp>
        <p:nvSpPr>
          <p:cNvPr id="971" name="Google Shape;971;p7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78"/>
          <p:cNvPicPr preferRelativeResize="0"/>
          <p:nvPr/>
        </p:nvPicPr>
        <p:blipFill rotWithShape="1">
          <a:blip r:embed="rId3">
            <a:alphaModFix/>
          </a:blip>
          <a:srcRect b="0" l="0" r="0" t="0"/>
          <a:stretch/>
        </p:blipFill>
        <p:spPr>
          <a:xfrm>
            <a:off x="447138" y="2820545"/>
            <a:ext cx="3381133" cy="309338"/>
          </a:xfrm>
          <a:prstGeom prst="rect">
            <a:avLst/>
          </a:prstGeom>
          <a:noFill/>
          <a:ln>
            <a:noFill/>
          </a:ln>
        </p:spPr>
      </p:pic>
      <p:pic>
        <p:nvPicPr>
          <p:cNvPr id="977" name="Google Shape;977;p78"/>
          <p:cNvPicPr preferRelativeResize="0"/>
          <p:nvPr/>
        </p:nvPicPr>
        <p:blipFill rotWithShape="1">
          <a:blip r:embed="rId4">
            <a:alphaModFix/>
          </a:blip>
          <a:srcRect b="0" l="0" r="0" t="0"/>
          <a:stretch/>
        </p:blipFill>
        <p:spPr>
          <a:xfrm>
            <a:off x="3335089" y="3607757"/>
            <a:ext cx="4272854" cy="642938"/>
          </a:xfrm>
          <a:prstGeom prst="rect">
            <a:avLst/>
          </a:prstGeom>
          <a:noFill/>
          <a:ln>
            <a:noFill/>
          </a:ln>
        </p:spPr>
      </p:pic>
      <p:sp>
        <p:nvSpPr>
          <p:cNvPr id="978" name="Google Shape;978;p78"/>
          <p:cNvSpPr txBox="1"/>
          <p:nvPr/>
        </p:nvSpPr>
        <p:spPr>
          <a:xfrm>
            <a:off x="49532" y="694482"/>
            <a:ext cx="8813100" cy="6204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If our noise is gaussian with 0 mean and given PSD, then the likelihood for obtaining N points of noise is</a:t>
            </a:r>
            <a:endParaRPr sz="1800">
              <a:latin typeface="Calibri"/>
              <a:ea typeface="Calibri"/>
              <a:cs typeface="Calibri"/>
              <a:sym typeface="Calibri"/>
            </a:endParaRPr>
          </a:p>
        </p:txBody>
      </p:sp>
      <p:sp>
        <p:nvSpPr>
          <p:cNvPr id="979" name="Google Shape;979;p78"/>
          <p:cNvSpPr txBox="1"/>
          <p:nvPr/>
        </p:nvSpPr>
        <p:spPr>
          <a:xfrm>
            <a:off x="193417" y="2005842"/>
            <a:ext cx="8757000" cy="3432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However, remember that your data is a super-position of noise and signal… hence</a:t>
            </a:r>
            <a:endParaRPr sz="1800">
              <a:latin typeface="Calibri"/>
              <a:ea typeface="Calibri"/>
              <a:cs typeface="Calibri"/>
              <a:sym typeface="Calibri"/>
            </a:endParaRPr>
          </a:p>
        </p:txBody>
      </p:sp>
      <p:pic>
        <p:nvPicPr>
          <p:cNvPr id="980" name="Google Shape;980;p78"/>
          <p:cNvPicPr preferRelativeResize="0"/>
          <p:nvPr/>
        </p:nvPicPr>
        <p:blipFill rotWithShape="1">
          <a:blip r:embed="rId5">
            <a:alphaModFix/>
          </a:blip>
          <a:srcRect b="0" l="0" r="0" t="0"/>
          <a:stretch/>
        </p:blipFill>
        <p:spPr>
          <a:xfrm>
            <a:off x="526415" y="1407434"/>
            <a:ext cx="2453907" cy="424552"/>
          </a:xfrm>
          <a:prstGeom prst="rect">
            <a:avLst/>
          </a:prstGeom>
          <a:noFill/>
          <a:ln>
            <a:noFill/>
          </a:ln>
        </p:spPr>
      </p:pic>
      <p:pic>
        <p:nvPicPr>
          <p:cNvPr id="981" name="Google Shape;981;p78"/>
          <p:cNvPicPr preferRelativeResize="0"/>
          <p:nvPr/>
        </p:nvPicPr>
        <p:blipFill rotWithShape="1">
          <a:blip r:embed="rId6">
            <a:alphaModFix/>
          </a:blip>
          <a:srcRect b="0" l="0" r="0" t="0"/>
          <a:stretch/>
        </p:blipFill>
        <p:spPr>
          <a:xfrm>
            <a:off x="5845034" y="1335754"/>
            <a:ext cx="1803867" cy="496231"/>
          </a:xfrm>
          <a:prstGeom prst="rect">
            <a:avLst/>
          </a:prstGeom>
          <a:noFill/>
          <a:ln>
            <a:noFill/>
          </a:ln>
        </p:spPr>
      </p:pic>
      <p:sp>
        <p:nvSpPr>
          <p:cNvPr id="982" name="Google Shape;982;p78"/>
          <p:cNvSpPr txBox="1"/>
          <p:nvPr/>
        </p:nvSpPr>
        <p:spPr>
          <a:xfrm>
            <a:off x="193417" y="3720538"/>
            <a:ext cx="8757000" cy="3432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Where I have defined</a:t>
            </a:r>
            <a:endParaRPr sz="1800">
              <a:latin typeface="Calibri"/>
              <a:ea typeface="Calibri"/>
              <a:cs typeface="Calibri"/>
              <a:sym typeface="Calibri"/>
            </a:endParaRPr>
          </a:p>
        </p:txBody>
      </p:sp>
      <p:cxnSp>
        <p:nvCxnSpPr>
          <p:cNvPr id="983" name="Google Shape;983;p7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84" name="Google Shape;984;p7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85" name="Google Shape;985;p7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986" name="Google Shape;986;p78"/>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987" name="Google Shape;987;p7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parameter estimation</a:t>
            </a:r>
            <a:endParaRPr sz="2700">
              <a:solidFill>
                <a:srgbClr val="5B0F00"/>
              </a:solidFill>
              <a:latin typeface="Calibri"/>
              <a:ea typeface="Calibri"/>
              <a:cs typeface="Calibri"/>
              <a:sym typeface="Calibri"/>
            </a:endParaRPr>
          </a:p>
        </p:txBody>
      </p:sp>
      <p:sp>
        <p:nvSpPr>
          <p:cNvPr id="988" name="Google Shape;988;p7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79"/>
          <p:cNvSpPr txBox="1"/>
          <p:nvPr/>
        </p:nvSpPr>
        <p:spPr>
          <a:xfrm>
            <a:off x="49532" y="815033"/>
            <a:ext cx="8813100" cy="3432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You can verify that subtracting the signal in data gives you back</a:t>
            </a:r>
            <a:endParaRPr sz="1800">
              <a:latin typeface="Calibri"/>
              <a:ea typeface="Calibri"/>
              <a:cs typeface="Calibri"/>
              <a:sym typeface="Calibri"/>
            </a:endParaRPr>
          </a:p>
        </p:txBody>
      </p:sp>
      <p:sp>
        <p:nvSpPr>
          <p:cNvPr id="994" name="Google Shape;994;p79"/>
          <p:cNvSpPr txBox="1"/>
          <p:nvPr/>
        </p:nvSpPr>
        <p:spPr>
          <a:xfrm>
            <a:off x="118612" y="2318019"/>
            <a:ext cx="8463300" cy="11745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scalar product that we have introduced, is directly related to the definition of the SNR. In fact, as we have seen before.</a:t>
            </a:r>
            <a:endParaRPr sz="18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8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The higher the SNR, the more peaked is the likelihood</a:t>
            </a:r>
            <a:endParaRPr sz="1800">
              <a:latin typeface="Calibri"/>
              <a:ea typeface="Calibri"/>
              <a:cs typeface="Calibri"/>
              <a:sym typeface="Calibri"/>
            </a:endParaRPr>
          </a:p>
        </p:txBody>
      </p:sp>
      <p:pic>
        <p:nvPicPr>
          <p:cNvPr id="995" name="Google Shape;995;p79"/>
          <p:cNvPicPr preferRelativeResize="0"/>
          <p:nvPr/>
        </p:nvPicPr>
        <p:blipFill rotWithShape="1">
          <a:blip r:embed="rId3">
            <a:alphaModFix/>
          </a:blip>
          <a:srcRect b="0" l="0" r="0" t="0"/>
          <a:stretch/>
        </p:blipFill>
        <p:spPr>
          <a:xfrm>
            <a:off x="2015099" y="3736692"/>
            <a:ext cx="3502671" cy="642938"/>
          </a:xfrm>
          <a:prstGeom prst="rect">
            <a:avLst/>
          </a:prstGeom>
          <a:noFill/>
          <a:ln>
            <a:noFill/>
          </a:ln>
        </p:spPr>
      </p:pic>
      <p:pic>
        <p:nvPicPr>
          <p:cNvPr id="996" name="Google Shape;996;p79"/>
          <p:cNvPicPr preferRelativeResize="0"/>
          <p:nvPr/>
        </p:nvPicPr>
        <p:blipFill rotWithShape="1">
          <a:blip r:embed="rId4">
            <a:alphaModFix/>
          </a:blip>
          <a:srcRect b="0" l="0" r="0" t="0"/>
          <a:stretch/>
        </p:blipFill>
        <p:spPr>
          <a:xfrm>
            <a:off x="526415" y="1407434"/>
            <a:ext cx="2453907" cy="424552"/>
          </a:xfrm>
          <a:prstGeom prst="rect">
            <a:avLst/>
          </a:prstGeom>
          <a:noFill/>
          <a:ln>
            <a:noFill/>
          </a:ln>
        </p:spPr>
      </p:pic>
      <p:cxnSp>
        <p:nvCxnSpPr>
          <p:cNvPr id="997" name="Google Shape;997;p7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98" name="Google Shape;998;p7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99" name="Google Shape;999;p7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1000" name="Google Shape;1000;p79"/>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1001" name="Google Shape;1001;p7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parameter estimation</a:t>
            </a:r>
            <a:endParaRPr sz="2700">
              <a:solidFill>
                <a:srgbClr val="5B0F00"/>
              </a:solidFill>
              <a:latin typeface="Calibri"/>
              <a:ea typeface="Calibri"/>
              <a:cs typeface="Calibri"/>
              <a:sym typeface="Calibri"/>
            </a:endParaRPr>
          </a:p>
        </p:txBody>
      </p:sp>
      <p:sp>
        <p:nvSpPr>
          <p:cNvPr id="1002" name="Google Shape;1002;p7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80"/>
          <p:cNvSpPr txBox="1"/>
          <p:nvPr/>
        </p:nvSpPr>
        <p:spPr>
          <a:xfrm>
            <a:off x="197806" y="640248"/>
            <a:ext cx="8748300" cy="3432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800" u="none" cap="none" strike="noStrike">
                <a:solidFill>
                  <a:srgbClr val="000000"/>
                </a:solidFill>
                <a:latin typeface="Calibri"/>
                <a:ea typeface="Calibri"/>
                <a:cs typeface="Calibri"/>
                <a:sym typeface="Calibri"/>
              </a:rPr>
              <a:t>Procedure that we follow in GW data analysis for estimating the parameters of a signal</a:t>
            </a:r>
            <a:endParaRPr sz="1800">
              <a:latin typeface="Calibri"/>
              <a:ea typeface="Calibri"/>
              <a:cs typeface="Calibri"/>
              <a:sym typeface="Calibri"/>
            </a:endParaRPr>
          </a:p>
        </p:txBody>
      </p:sp>
      <p:sp>
        <p:nvSpPr>
          <p:cNvPr id="1008" name="Google Shape;1008;p80"/>
          <p:cNvSpPr/>
          <p:nvPr/>
        </p:nvSpPr>
        <p:spPr>
          <a:xfrm>
            <a:off x="3336947" y="1182496"/>
            <a:ext cx="2687700" cy="667200"/>
          </a:xfrm>
          <a:prstGeom prst="roundRect">
            <a:avLst>
              <a:gd fmla="val 20274" name="adj"/>
            </a:avLst>
          </a:prstGeom>
          <a:solidFill>
            <a:srgbClr val="96195C"/>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700"/>
              <a:buFont typeface="Helvetica Neue"/>
              <a:buNone/>
            </a:pPr>
            <a:r>
              <a:rPr b="0" i="0" lang="it" sz="1700" u="none" cap="none" strike="noStrike">
                <a:solidFill>
                  <a:srgbClr val="FFFFFF"/>
                </a:solidFill>
                <a:latin typeface="Helvetica Neue"/>
                <a:ea typeface="Helvetica Neue"/>
                <a:cs typeface="Helvetica Neue"/>
                <a:sym typeface="Helvetica Neue"/>
              </a:rPr>
              <a:t>Try some signal with some parameters</a:t>
            </a:r>
            <a:endParaRPr sz="900"/>
          </a:p>
        </p:txBody>
      </p:sp>
      <p:sp>
        <p:nvSpPr>
          <p:cNvPr id="1009" name="Google Shape;1009;p80"/>
          <p:cNvSpPr/>
          <p:nvPr/>
        </p:nvSpPr>
        <p:spPr>
          <a:xfrm>
            <a:off x="1060506" y="2124109"/>
            <a:ext cx="2687700" cy="667200"/>
          </a:xfrm>
          <a:prstGeom prst="roundRect">
            <a:avLst>
              <a:gd fmla="val 20274" name="adj"/>
            </a:avLst>
          </a:prstGeom>
          <a:solidFill>
            <a:srgbClr val="96195C"/>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700"/>
              <a:buFont typeface="Helvetica Neue"/>
              <a:buNone/>
            </a:pPr>
            <a:r>
              <a:rPr b="0" i="0" lang="it" sz="1700" u="none" cap="none" strike="noStrike">
                <a:solidFill>
                  <a:srgbClr val="FFFFFF"/>
                </a:solidFill>
                <a:latin typeface="Helvetica Neue"/>
                <a:ea typeface="Helvetica Neue"/>
                <a:cs typeface="Helvetica Neue"/>
                <a:sym typeface="Helvetica Neue"/>
              </a:rPr>
              <a:t>Compute likelihood</a:t>
            </a:r>
            <a:endParaRPr sz="900"/>
          </a:p>
        </p:txBody>
      </p:sp>
      <p:sp>
        <p:nvSpPr>
          <p:cNvPr id="1010" name="Google Shape;1010;p80"/>
          <p:cNvSpPr/>
          <p:nvPr/>
        </p:nvSpPr>
        <p:spPr>
          <a:xfrm>
            <a:off x="5733420" y="2124109"/>
            <a:ext cx="2687700" cy="667200"/>
          </a:xfrm>
          <a:prstGeom prst="roundRect">
            <a:avLst>
              <a:gd fmla="val 20274" name="adj"/>
            </a:avLst>
          </a:prstGeom>
          <a:solidFill>
            <a:srgbClr val="96195C"/>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700"/>
              <a:buFont typeface="Helvetica Neue"/>
              <a:buNone/>
            </a:pPr>
            <a:r>
              <a:rPr b="0" i="0" lang="it" sz="1700" u="none" cap="none" strike="noStrike">
                <a:solidFill>
                  <a:srgbClr val="FFFFFF"/>
                </a:solidFill>
                <a:latin typeface="Helvetica Neue"/>
                <a:ea typeface="Helvetica Neue"/>
                <a:cs typeface="Helvetica Neue"/>
                <a:sym typeface="Helvetica Neue"/>
              </a:rPr>
              <a:t>Compute prior</a:t>
            </a:r>
            <a:endParaRPr sz="900"/>
          </a:p>
        </p:txBody>
      </p:sp>
      <p:sp>
        <p:nvSpPr>
          <p:cNvPr id="1011" name="Google Shape;1011;p80"/>
          <p:cNvSpPr/>
          <p:nvPr/>
        </p:nvSpPr>
        <p:spPr>
          <a:xfrm>
            <a:off x="3336947" y="4095080"/>
            <a:ext cx="2687700" cy="374100"/>
          </a:xfrm>
          <a:prstGeom prst="roundRect">
            <a:avLst>
              <a:gd fmla="val 36172" name="adj"/>
            </a:avLst>
          </a:prstGeom>
          <a:solidFill>
            <a:srgbClr val="96195C"/>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700"/>
              <a:buFont typeface="Helvetica Neue"/>
              <a:buNone/>
            </a:pPr>
            <a:r>
              <a:rPr b="0" i="0" lang="it" sz="1700" u="none" cap="none" strike="noStrike">
                <a:solidFill>
                  <a:srgbClr val="FFFFFF"/>
                </a:solidFill>
                <a:latin typeface="Helvetica Neue"/>
                <a:ea typeface="Helvetica Neue"/>
                <a:cs typeface="Helvetica Neue"/>
                <a:sym typeface="Helvetica Neue"/>
              </a:rPr>
              <a:t>Posterior</a:t>
            </a:r>
            <a:endParaRPr sz="900"/>
          </a:p>
        </p:txBody>
      </p:sp>
      <p:sp>
        <p:nvSpPr>
          <p:cNvPr id="1012" name="Google Shape;1012;p80"/>
          <p:cNvSpPr/>
          <p:nvPr/>
        </p:nvSpPr>
        <p:spPr>
          <a:xfrm>
            <a:off x="3336947" y="2959625"/>
            <a:ext cx="2687700" cy="667200"/>
          </a:xfrm>
          <a:prstGeom prst="roundRect">
            <a:avLst>
              <a:gd fmla="val 20274" name="adj"/>
            </a:avLst>
          </a:prstGeom>
          <a:solidFill>
            <a:srgbClr val="96195C"/>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700"/>
              <a:buFont typeface="Helvetica Neue"/>
              <a:buNone/>
            </a:pPr>
            <a:r>
              <a:rPr b="0" i="0" lang="it" sz="1700" u="none" cap="none" strike="noStrike">
                <a:solidFill>
                  <a:srgbClr val="FFFFFF"/>
                </a:solidFill>
                <a:latin typeface="Helvetica Neue"/>
                <a:ea typeface="Helvetica Neue"/>
                <a:cs typeface="Helvetica Neue"/>
                <a:sym typeface="Helvetica Neue"/>
              </a:rPr>
              <a:t>MCMC</a:t>
            </a:r>
            <a:endParaRPr sz="900"/>
          </a:p>
        </p:txBody>
      </p:sp>
      <p:cxnSp>
        <p:nvCxnSpPr>
          <p:cNvPr id="1013" name="Google Shape;1013;p80"/>
          <p:cNvCxnSpPr/>
          <p:nvPr/>
        </p:nvCxnSpPr>
        <p:spPr>
          <a:xfrm>
            <a:off x="5988526" y="1772981"/>
            <a:ext cx="587100" cy="295500"/>
          </a:xfrm>
          <a:prstGeom prst="straightConnector1">
            <a:avLst/>
          </a:prstGeom>
          <a:noFill/>
          <a:ln cap="flat" cmpd="sng" w="25400">
            <a:solidFill>
              <a:srgbClr val="000000"/>
            </a:solidFill>
            <a:prstDash val="solid"/>
            <a:miter lim="400000"/>
            <a:headEnd len="sm" w="sm" type="none"/>
            <a:tailEnd len="med" w="med" type="triangle"/>
          </a:ln>
        </p:spPr>
      </p:cxnSp>
      <p:cxnSp>
        <p:nvCxnSpPr>
          <p:cNvPr id="1014" name="Google Shape;1014;p80"/>
          <p:cNvCxnSpPr/>
          <p:nvPr/>
        </p:nvCxnSpPr>
        <p:spPr>
          <a:xfrm flipH="1">
            <a:off x="2703954" y="1564833"/>
            <a:ext cx="521100" cy="390900"/>
          </a:xfrm>
          <a:prstGeom prst="straightConnector1">
            <a:avLst/>
          </a:prstGeom>
          <a:noFill/>
          <a:ln cap="flat" cmpd="sng" w="25400">
            <a:solidFill>
              <a:srgbClr val="000000"/>
            </a:solidFill>
            <a:prstDash val="solid"/>
            <a:miter lim="400000"/>
            <a:headEnd len="sm" w="sm" type="none"/>
            <a:tailEnd len="med" w="med" type="triangle"/>
          </a:ln>
        </p:spPr>
      </p:cxnSp>
      <p:cxnSp>
        <p:nvCxnSpPr>
          <p:cNvPr id="1015" name="Google Shape;1015;p80"/>
          <p:cNvCxnSpPr/>
          <p:nvPr/>
        </p:nvCxnSpPr>
        <p:spPr>
          <a:xfrm>
            <a:off x="2279339" y="2785103"/>
            <a:ext cx="951900" cy="524700"/>
          </a:xfrm>
          <a:prstGeom prst="straightConnector1">
            <a:avLst/>
          </a:prstGeom>
          <a:noFill/>
          <a:ln cap="flat" cmpd="sng" w="25400">
            <a:solidFill>
              <a:srgbClr val="000000"/>
            </a:solidFill>
            <a:prstDash val="solid"/>
            <a:miter lim="400000"/>
            <a:headEnd len="sm" w="sm" type="none"/>
            <a:tailEnd len="med" w="med" type="triangle"/>
          </a:ln>
        </p:spPr>
      </p:cxnSp>
      <p:cxnSp>
        <p:nvCxnSpPr>
          <p:cNvPr id="1016" name="Google Shape;1016;p80"/>
          <p:cNvCxnSpPr/>
          <p:nvPr/>
        </p:nvCxnSpPr>
        <p:spPr>
          <a:xfrm flipH="1">
            <a:off x="6234879" y="2852487"/>
            <a:ext cx="369000" cy="527100"/>
          </a:xfrm>
          <a:prstGeom prst="straightConnector1">
            <a:avLst/>
          </a:prstGeom>
          <a:noFill/>
          <a:ln cap="flat" cmpd="sng" w="25400">
            <a:solidFill>
              <a:srgbClr val="000000"/>
            </a:solidFill>
            <a:prstDash val="solid"/>
            <a:miter lim="400000"/>
            <a:headEnd len="sm" w="sm" type="none"/>
            <a:tailEnd len="med" w="med" type="triangle"/>
          </a:ln>
        </p:spPr>
      </p:cxnSp>
      <p:cxnSp>
        <p:nvCxnSpPr>
          <p:cNvPr id="1017" name="Google Shape;1017;p80"/>
          <p:cNvCxnSpPr/>
          <p:nvPr/>
        </p:nvCxnSpPr>
        <p:spPr>
          <a:xfrm rot="10800000">
            <a:off x="4680777" y="1933094"/>
            <a:ext cx="0" cy="943200"/>
          </a:xfrm>
          <a:prstGeom prst="straightConnector1">
            <a:avLst/>
          </a:prstGeom>
          <a:noFill/>
          <a:ln cap="flat" cmpd="sng" w="25400">
            <a:solidFill>
              <a:srgbClr val="000000"/>
            </a:solidFill>
            <a:prstDash val="solid"/>
            <a:miter lim="400000"/>
            <a:headEnd len="sm" w="sm" type="none"/>
            <a:tailEnd len="med" w="med" type="triangle"/>
          </a:ln>
        </p:spPr>
      </p:cxnSp>
      <p:cxnSp>
        <p:nvCxnSpPr>
          <p:cNvPr id="1018" name="Google Shape;1018;p80"/>
          <p:cNvCxnSpPr/>
          <p:nvPr/>
        </p:nvCxnSpPr>
        <p:spPr>
          <a:xfrm>
            <a:off x="4680778" y="3668953"/>
            <a:ext cx="0" cy="384000"/>
          </a:xfrm>
          <a:prstGeom prst="straightConnector1">
            <a:avLst/>
          </a:prstGeom>
          <a:noFill/>
          <a:ln cap="flat" cmpd="sng" w="25400">
            <a:solidFill>
              <a:srgbClr val="000000"/>
            </a:solidFill>
            <a:prstDash val="solid"/>
            <a:miter lim="400000"/>
            <a:headEnd len="sm" w="sm" type="none"/>
            <a:tailEnd len="med" w="med" type="triangle"/>
          </a:ln>
        </p:spPr>
      </p:cxnSp>
      <p:cxnSp>
        <p:nvCxnSpPr>
          <p:cNvPr id="1019" name="Google Shape;1019;p8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020" name="Google Shape;1020;p8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021" name="Google Shape;1021;p8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1022" name="Google Shape;1022;p80"/>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1023" name="Google Shape;1023;p8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parameter estimation</a:t>
            </a:r>
            <a:endParaRPr sz="2700">
              <a:solidFill>
                <a:srgbClr val="5B0F00"/>
              </a:solidFill>
              <a:latin typeface="Calibri"/>
              <a:ea typeface="Calibri"/>
              <a:cs typeface="Calibri"/>
              <a:sym typeface="Calibri"/>
            </a:endParaRPr>
          </a:p>
        </p:txBody>
      </p:sp>
      <p:sp>
        <p:nvSpPr>
          <p:cNvPr id="1024" name="Google Shape;1024;p8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cxnSp>
        <p:nvCxnSpPr>
          <p:cNvPr id="1029" name="Google Shape;1029;p8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030" name="Google Shape;1030;p8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031" name="Google Shape;1031;p8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sp>
        <p:nvSpPr>
          <p:cNvPr id="1032" name="Google Shape;1032;p81"/>
          <p:cNvSpPr txBox="1"/>
          <p:nvPr>
            <p:ph idx="12" type="sldNum"/>
          </p:nvPr>
        </p:nvSpPr>
        <p:spPr>
          <a:xfrm>
            <a:off x="8472458" y="4663217"/>
            <a:ext cx="548700" cy="22020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None/>
            </a:pPr>
            <a:fld id="{00000000-1234-1234-1234-123412341234}" type="slidenum">
              <a:rPr lang="it"/>
              <a:t>‹#›</a:t>
            </a:fld>
            <a:endParaRPr/>
          </a:p>
        </p:txBody>
      </p:sp>
      <p:sp>
        <p:nvSpPr>
          <p:cNvPr id="1033" name="Google Shape;1033;p8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Bayesian parameter estimation</a:t>
            </a:r>
            <a:endParaRPr sz="2700">
              <a:solidFill>
                <a:srgbClr val="5B0F00"/>
              </a:solidFill>
              <a:latin typeface="Calibri"/>
              <a:ea typeface="Calibri"/>
              <a:cs typeface="Calibri"/>
              <a:sym typeface="Calibri"/>
            </a:endParaRPr>
          </a:p>
        </p:txBody>
      </p:sp>
      <p:pic>
        <p:nvPicPr>
          <p:cNvPr id="1034" name="Google Shape;1034;p81"/>
          <p:cNvPicPr preferRelativeResize="0"/>
          <p:nvPr/>
        </p:nvPicPr>
        <p:blipFill>
          <a:blip r:embed="rId3">
            <a:alphaModFix/>
          </a:blip>
          <a:stretch>
            <a:fillRect/>
          </a:stretch>
        </p:blipFill>
        <p:spPr>
          <a:xfrm>
            <a:off x="533400" y="1252723"/>
            <a:ext cx="3500350" cy="3141475"/>
          </a:xfrm>
          <a:prstGeom prst="rect">
            <a:avLst/>
          </a:prstGeom>
          <a:noFill/>
          <a:ln>
            <a:noFill/>
          </a:ln>
        </p:spPr>
      </p:pic>
      <p:pic>
        <p:nvPicPr>
          <p:cNvPr id="1035" name="Google Shape;1035;p81"/>
          <p:cNvPicPr preferRelativeResize="0"/>
          <p:nvPr/>
        </p:nvPicPr>
        <p:blipFill>
          <a:blip r:embed="rId4">
            <a:alphaModFix/>
          </a:blip>
          <a:stretch>
            <a:fillRect/>
          </a:stretch>
        </p:blipFill>
        <p:spPr>
          <a:xfrm>
            <a:off x="4070825" y="1381600"/>
            <a:ext cx="4892208" cy="2616887"/>
          </a:xfrm>
          <a:prstGeom prst="rect">
            <a:avLst/>
          </a:prstGeom>
          <a:noFill/>
          <a:ln>
            <a:noFill/>
          </a:ln>
        </p:spPr>
      </p:pic>
      <p:sp>
        <p:nvSpPr>
          <p:cNvPr id="1036" name="Google Shape;1036;p8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82"/>
          <p:cNvSpPr txBox="1"/>
          <p:nvPr/>
        </p:nvSpPr>
        <p:spPr>
          <a:xfrm>
            <a:off x="318254" y="635563"/>
            <a:ext cx="8507400" cy="4665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7A75"/>
              </a:buClr>
              <a:buSzPts val="2600"/>
              <a:buFont typeface="Helvetica Neue"/>
              <a:buNone/>
            </a:pPr>
            <a:r>
              <a:rPr b="1" lang="it" sz="2600">
                <a:solidFill>
                  <a:srgbClr val="007A75"/>
                </a:solidFill>
                <a:latin typeface="Calibri"/>
                <a:ea typeface="Calibri"/>
                <a:cs typeface="Calibri"/>
                <a:sym typeface="Calibri"/>
              </a:rPr>
              <a:t>Matched filtering in action (from GW open data workshop)</a:t>
            </a:r>
            <a:endParaRPr sz="2600">
              <a:latin typeface="Calibri"/>
              <a:ea typeface="Calibri"/>
              <a:cs typeface="Calibri"/>
              <a:sym typeface="Calibri"/>
            </a:endParaRPr>
          </a:p>
        </p:txBody>
      </p:sp>
      <p:pic>
        <p:nvPicPr>
          <p:cNvPr id="1042" name="Google Shape;1042;p82"/>
          <p:cNvPicPr preferRelativeResize="0"/>
          <p:nvPr/>
        </p:nvPicPr>
        <p:blipFill rotWithShape="1">
          <a:blip r:embed="rId3">
            <a:alphaModFix/>
          </a:blip>
          <a:srcRect b="0" l="0" r="0" t="0"/>
          <a:stretch/>
        </p:blipFill>
        <p:spPr>
          <a:xfrm>
            <a:off x="3552474" y="1954274"/>
            <a:ext cx="2331450" cy="2331450"/>
          </a:xfrm>
          <a:prstGeom prst="rect">
            <a:avLst/>
          </a:prstGeom>
          <a:noFill/>
          <a:ln>
            <a:noFill/>
          </a:ln>
        </p:spPr>
      </p:pic>
      <p:sp>
        <p:nvSpPr>
          <p:cNvPr id="1043" name="Google Shape;1043;p82"/>
          <p:cNvSpPr txBox="1"/>
          <p:nvPr/>
        </p:nvSpPr>
        <p:spPr>
          <a:xfrm>
            <a:off x="4345500" y="1314275"/>
            <a:ext cx="140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hlinkClick r:id="rId4"/>
              </a:rPr>
              <a:t>Link</a:t>
            </a:r>
            <a:endParaRPr/>
          </a:p>
        </p:txBody>
      </p:sp>
      <p:cxnSp>
        <p:nvCxnSpPr>
          <p:cNvPr id="1044" name="Google Shape;1044;p8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045" name="Google Shape;1045;p8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046" name="Google Shape;1046;p8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047" name="Google Shape;1047;p8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048" name="Google Shape;1048;p8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cxnSp>
        <p:nvCxnSpPr>
          <p:cNvPr id="158" name="Google Shape;158;p2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59" name="Google Shape;159;p2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60" name="Google Shape;160;p2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61" name="Google Shape;161;p2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62" name="Google Shape;16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63" name="Google Shape;163;p2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164" name="Google Shape;164;p24"/>
          <p:cNvSpPr txBox="1"/>
          <p:nvPr/>
        </p:nvSpPr>
        <p:spPr>
          <a:xfrm>
            <a:off x="319500" y="1152963"/>
            <a:ext cx="8670900" cy="2811600"/>
          </a:xfrm>
          <a:prstGeom prst="rect">
            <a:avLst/>
          </a:prstGeom>
          <a:noFill/>
          <a:ln>
            <a:noFill/>
          </a:ln>
        </p:spPr>
        <p:txBody>
          <a:bodyPr anchorCtr="0" anchor="ctr" bIns="50800" lIns="50800" spcFirstLastPara="1" rIns="50800" wrap="square" tIns="50800">
            <a:spAutoFit/>
          </a:bodyPr>
          <a:lstStyle/>
          <a:p>
            <a:pPr indent="0" lvl="1" marL="0" marR="0" rtl="0" algn="l">
              <a:lnSpc>
                <a:spcPct val="100000"/>
              </a:lnSpc>
              <a:spcBef>
                <a:spcPts val="0"/>
              </a:spcBef>
              <a:spcAft>
                <a:spcPts val="0"/>
              </a:spcAft>
              <a:buClr>
                <a:srgbClr val="000000"/>
              </a:buClr>
              <a:buSzPts val="3000"/>
              <a:buFont typeface="Helvetica Neue"/>
              <a:buNone/>
            </a:pPr>
            <a:r>
              <a:rPr i="0" lang="it" sz="1600" u="none" cap="none" strike="noStrike">
                <a:solidFill>
                  <a:srgbClr val="000000"/>
                </a:solidFill>
                <a:latin typeface="Calibri"/>
                <a:ea typeface="Calibri"/>
                <a:cs typeface="Calibri"/>
                <a:sym typeface="Calibri"/>
              </a:rPr>
              <a:t>Having the likelihood, both the frequentist and the Bayesian method can work.</a:t>
            </a:r>
            <a:endParaRPr sz="1600">
              <a:latin typeface="Calibri"/>
              <a:ea typeface="Calibri"/>
              <a:cs typeface="Calibri"/>
              <a:sym typeface="Calibri"/>
            </a:endParaRPr>
          </a:p>
          <a:p>
            <a:pPr indent="228600" lvl="1" marL="0" marR="0" rtl="0" algn="l">
              <a:lnSpc>
                <a:spcPct val="100000"/>
              </a:lnSpc>
              <a:spcBef>
                <a:spcPts val="0"/>
              </a:spcBef>
              <a:spcAft>
                <a:spcPts val="0"/>
              </a:spcAft>
              <a:buClr>
                <a:srgbClr val="000000"/>
              </a:buClr>
              <a:buSzPts val="3000"/>
              <a:buFont typeface="Helvetica Neue"/>
              <a:buNone/>
            </a:pPr>
            <a:r>
              <a:t/>
            </a:r>
            <a:endParaRPr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it" sz="1600" u="none" cap="none" strike="noStrike">
                <a:solidFill>
                  <a:srgbClr val="000000"/>
                </a:solidFill>
                <a:latin typeface="Calibri"/>
                <a:ea typeface="Calibri"/>
                <a:cs typeface="Calibri"/>
                <a:sym typeface="Calibri"/>
              </a:rPr>
              <a:t>For frequentists</a:t>
            </a:r>
            <a:r>
              <a:rPr i="0" lang="it" sz="1600" u="none" cap="none" strike="noStrike">
                <a:solidFill>
                  <a:srgbClr val="000000"/>
                </a:solidFill>
                <a:latin typeface="Calibri"/>
                <a:ea typeface="Calibri"/>
                <a:cs typeface="Calibri"/>
                <a:sym typeface="Calibri"/>
              </a:rPr>
              <a:t>: The likelihood is a probability that can be estimated by repeating my experiment. </a:t>
            </a:r>
            <a:br>
              <a:rPr i="0" lang="it" sz="1600" u="none" cap="none" strike="noStrike">
                <a:solidFill>
                  <a:srgbClr val="000000"/>
                </a:solidFill>
                <a:latin typeface="Calibri"/>
                <a:ea typeface="Calibri"/>
                <a:cs typeface="Calibri"/>
                <a:sym typeface="Calibri"/>
              </a:rPr>
            </a:br>
            <a:br>
              <a:rPr i="0" lang="it" sz="1600" u="none" cap="none" strike="noStrike">
                <a:solidFill>
                  <a:srgbClr val="000000"/>
                </a:solidFill>
                <a:latin typeface="Calibri"/>
                <a:ea typeface="Calibri"/>
                <a:cs typeface="Calibri"/>
                <a:sym typeface="Calibri"/>
              </a:rPr>
            </a:br>
            <a:r>
              <a:rPr i="1" lang="it" sz="1600" u="none" cap="none" strike="noStrike">
                <a:solidFill>
                  <a:srgbClr val="000000"/>
                </a:solidFill>
                <a:latin typeface="Calibri"/>
                <a:ea typeface="Calibri"/>
                <a:cs typeface="Calibri"/>
                <a:sym typeface="Calibri"/>
              </a:rPr>
              <a:t>Example</a:t>
            </a:r>
            <a:r>
              <a:rPr i="0" lang="it" sz="1600" u="none" cap="none" strike="noStrike">
                <a:solidFill>
                  <a:srgbClr val="000000"/>
                </a:solidFill>
                <a:latin typeface="Calibri"/>
                <a:ea typeface="Calibri"/>
                <a:cs typeface="Calibri"/>
                <a:sym typeface="Calibri"/>
              </a:rPr>
              <a:t>: </a:t>
            </a:r>
            <a:br>
              <a:rPr i="0" lang="it" sz="1600" u="none" cap="none" strike="noStrike">
                <a:solidFill>
                  <a:srgbClr val="000000"/>
                </a:solidFill>
                <a:latin typeface="Calibri"/>
                <a:ea typeface="Calibri"/>
                <a:cs typeface="Calibri"/>
                <a:sym typeface="Calibri"/>
              </a:rPr>
            </a:br>
            <a:endParaRPr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it" sz="1600" u="none" cap="none" strike="noStrike">
                <a:solidFill>
                  <a:srgbClr val="000000"/>
                </a:solidFill>
                <a:latin typeface="Calibri"/>
                <a:ea typeface="Calibri"/>
                <a:cs typeface="Calibri"/>
                <a:sym typeface="Calibri"/>
              </a:rPr>
              <a:t>Draw N samples from a Gaussian distribution and then histogram it. From the histogram, you can calculate the mean and the standard deviation.</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0" lvl="0" marL="0" marR="0" rtl="0" algn="l">
              <a:lnSpc>
                <a:spcPct val="100000"/>
              </a:lnSpc>
              <a:spcBef>
                <a:spcPts val="0"/>
              </a:spcBef>
              <a:spcAft>
                <a:spcPts val="0"/>
              </a:spcAft>
              <a:buNone/>
            </a:pPr>
            <a:r>
              <a:rPr b="1" i="0" lang="it" sz="1600" u="none" cap="none" strike="noStrike">
                <a:solidFill>
                  <a:srgbClr val="000000"/>
                </a:solidFill>
                <a:latin typeface="Calibri"/>
                <a:ea typeface="Calibri"/>
                <a:cs typeface="Calibri"/>
                <a:sym typeface="Calibri"/>
              </a:rPr>
              <a:t>For Bayesian</a:t>
            </a:r>
            <a:r>
              <a:rPr i="0" lang="it" sz="1600" u="none" cap="none" strike="noStrike">
                <a:solidFill>
                  <a:srgbClr val="000000"/>
                </a:solidFill>
                <a:latin typeface="Calibri"/>
                <a:ea typeface="Calibri"/>
                <a:cs typeface="Calibri"/>
                <a:sym typeface="Calibri"/>
              </a:rPr>
              <a:t>: The likelihood is a model and the probability is the belief of the experimenter in that model.</a:t>
            </a:r>
            <a:endParaRPr sz="1600">
              <a:latin typeface="Calibri"/>
              <a:ea typeface="Calibri"/>
              <a:cs typeface="Calibri"/>
              <a:sym typeface="Calibri"/>
            </a:endParaRPr>
          </a:p>
        </p:txBody>
      </p:sp>
      <p:sp>
        <p:nvSpPr>
          <p:cNvPr id="165" name="Google Shape;165;p2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nvSpPr>
        <p:spPr>
          <a:xfrm>
            <a:off x="202050" y="1092475"/>
            <a:ext cx="8600100" cy="27753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Having the likelihood, both the frequentist and the Bayesian method can work.</a:t>
            </a:r>
            <a:endParaRPr sz="1600">
              <a:latin typeface="Calibri"/>
              <a:ea typeface="Calibri"/>
              <a:cs typeface="Calibri"/>
              <a:sym typeface="Calibri"/>
            </a:endParaRPr>
          </a:p>
          <a:p>
            <a:pPr indent="152400" lvl="1" marL="0" marR="0" rtl="0" algn="l">
              <a:lnSpc>
                <a:spcPct val="100000"/>
              </a:lnSpc>
              <a:spcBef>
                <a:spcPts val="0"/>
              </a:spcBef>
              <a:spcAft>
                <a:spcPts val="0"/>
              </a:spcAft>
              <a:buClr>
                <a:srgbClr val="000000"/>
              </a:buClr>
              <a:buSzPts val="1900"/>
              <a:buFont typeface="Helvetica Neue"/>
              <a:buNone/>
            </a:pPr>
            <a:r>
              <a:t/>
            </a:r>
            <a:endParaRPr i="0" sz="1600" u="none" cap="none" strike="noStrike">
              <a:solidFill>
                <a:srgbClr val="000000"/>
              </a:solidFill>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For frequentists</a:t>
            </a:r>
            <a:r>
              <a:rPr i="0" lang="it" sz="1600" u="none" cap="none" strike="noStrike">
                <a:solidFill>
                  <a:srgbClr val="000000"/>
                </a:solidFill>
                <a:latin typeface="Calibri"/>
                <a:ea typeface="Calibri"/>
                <a:cs typeface="Calibri"/>
                <a:sym typeface="Calibri"/>
              </a:rPr>
              <a:t>: The likelihood is a probability that can be estimated by repeating my experiment. </a:t>
            </a:r>
            <a:br>
              <a:rPr i="0" lang="it" sz="1600" u="none" cap="none" strike="noStrike">
                <a:solidFill>
                  <a:srgbClr val="000000"/>
                </a:solidFill>
                <a:latin typeface="Calibri"/>
                <a:ea typeface="Calibri"/>
                <a:cs typeface="Calibri"/>
                <a:sym typeface="Calibri"/>
              </a:rPr>
            </a:br>
            <a:br>
              <a:rPr i="0" lang="it" sz="1600" u="none" cap="none" strike="noStrike">
                <a:solidFill>
                  <a:srgbClr val="000000"/>
                </a:solidFill>
                <a:latin typeface="Calibri"/>
                <a:ea typeface="Calibri"/>
                <a:cs typeface="Calibri"/>
                <a:sym typeface="Calibri"/>
              </a:rPr>
            </a:br>
            <a:r>
              <a:rPr i="1" lang="it" sz="1600" u="none" cap="none" strike="noStrike">
                <a:solidFill>
                  <a:srgbClr val="000000"/>
                </a:solidFill>
                <a:latin typeface="Calibri"/>
                <a:ea typeface="Calibri"/>
                <a:cs typeface="Calibri"/>
                <a:sym typeface="Calibri"/>
              </a:rPr>
              <a:t>Example</a:t>
            </a:r>
            <a:r>
              <a:rPr i="0" lang="it" sz="1600" u="none" cap="none" strike="noStrike">
                <a:solidFill>
                  <a:srgbClr val="000000"/>
                </a:solidFill>
                <a:latin typeface="Calibri"/>
                <a:ea typeface="Calibri"/>
                <a:cs typeface="Calibri"/>
                <a:sym typeface="Calibri"/>
              </a:rPr>
              <a:t>: </a:t>
            </a:r>
            <a:br>
              <a:rPr i="0" lang="it" sz="1600" u="none" cap="none" strike="noStrike">
                <a:solidFill>
                  <a:srgbClr val="000000"/>
                </a:solidFill>
                <a:latin typeface="Calibri"/>
                <a:ea typeface="Calibri"/>
                <a:cs typeface="Calibri"/>
                <a:sym typeface="Calibri"/>
              </a:rPr>
            </a:br>
            <a:r>
              <a:rPr i="0" lang="it" sz="1600" u="none" cap="none" strike="noStrike">
                <a:solidFill>
                  <a:srgbClr val="000000"/>
                </a:solidFill>
                <a:latin typeface="Calibri"/>
                <a:ea typeface="Calibri"/>
                <a:cs typeface="Calibri"/>
                <a:sym typeface="Calibri"/>
              </a:rPr>
              <a:t>Draw N samples from a Gaussian distribution and then histogram it. From the histogram, you can calculate the mean and the standard deviation.</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For Bayesian</a:t>
            </a:r>
            <a:r>
              <a:rPr i="0" lang="it" sz="1600" u="none" cap="none" strike="noStrike">
                <a:solidFill>
                  <a:srgbClr val="000000"/>
                </a:solidFill>
                <a:latin typeface="Calibri"/>
                <a:ea typeface="Calibri"/>
                <a:cs typeface="Calibri"/>
                <a:sym typeface="Calibri"/>
              </a:rPr>
              <a:t>: The likelihood is a model and the probability is the belief of the experimenter in that model.</a:t>
            </a:r>
            <a:endParaRPr sz="1600">
              <a:latin typeface="Calibri"/>
              <a:ea typeface="Calibri"/>
              <a:cs typeface="Calibri"/>
              <a:sym typeface="Calibri"/>
            </a:endParaRPr>
          </a:p>
        </p:txBody>
      </p:sp>
      <p:cxnSp>
        <p:nvCxnSpPr>
          <p:cNvPr id="171" name="Google Shape;171;p2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72" name="Google Shape;172;p2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73" name="Google Shape;173;p2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74" name="Google Shape;174;p2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75" name="Google Shape;175;p2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176" name="Google Shape;176;p2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nvSpPr>
        <p:spPr>
          <a:xfrm>
            <a:off x="101751" y="762305"/>
            <a:ext cx="8222700" cy="10512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For a frequentist, detecting something means to choose between two hypothesis:</a:t>
            </a:r>
            <a:br>
              <a:rPr i="0" lang="it"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241300" lvl="1" marL="584200" marR="0" rtl="0" algn="l">
              <a:lnSpc>
                <a:spcPct val="100000"/>
              </a:lnSpc>
              <a:spcBef>
                <a:spcPts val="0"/>
              </a:spcBef>
              <a:spcAft>
                <a:spcPts val="0"/>
              </a:spcAft>
              <a:buClr>
                <a:srgbClr val="000000"/>
              </a:buClr>
              <a:buSzPts val="1600"/>
              <a:buFont typeface="Calibri"/>
              <a:buChar char="•"/>
            </a:pPr>
            <a:r>
              <a:rPr b="1" i="0" lang="it" sz="1600" u="none" cap="none" strike="noStrike">
                <a:solidFill>
                  <a:srgbClr val="000000"/>
                </a:solidFill>
                <a:latin typeface="Calibri"/>
                <a:ea typeface="Calibri"/>
                <a:cs typeface="Calibri"/>
                <a:sym typeface="Calibri"/>
              </a:rPr>
              <a:t>Hypothesis 0:</a:t>
            </a:r>
            <a:r>
              <a:rPr i="0" lang="it" sz="1600" u="none" cap="none" strike="noStrike">
                <a:solidFill>
                  <a:srgbClr val="000000"/>
                </a:solidFill>
                <a:latin typeface="Calibri"/>
                <a:ea typeface="Calibri"/>
                <a:cs typeface="Calibri"/>
                <a:sym typeface="Calibri"/>
              </a:rPr>
              <a:t> The signal is not present.</a:t>
            </a:r>
            <a:endParaRPr sz="1600">
              <a:latin typeface="Calibri"/>
              <a:ea typeface="Calibri"/>
              <a:cs typeface="Calibri"/>
              <a:sym typeface="Calibri"/>
            </a:endParaRPr>
          </a:p>
          <a:p>
            <a:pPr indent="-190500" lvl="1" marL="558800" marR="0" rtl="0" algn="l">
              <a:lnSpc>
                <a:spcPct val="100000"/>
              </a:lnSpc>
              <a:spcBef>
                <a:spcPts val="0"/>
              </a:spcBef>
              <a:spcAft>
                <a:spcPts val="0"/>
              </a:spcAft>
              <a:buClr>
                <a:srgbClr val="000000"/>
              </a:buClr>
              <a:buSzPts val="1600"/>
              <a:buFont typeface="Helvetica Neue"/>
              <a:buChar char="•"/>
            </a:pPr>
            <a:r>
              <a:rPr b="1" i="0" lang="it" sz="1600" u="none" cap="none" strike="noStrike">
                <a:solidFill>
                  <a:srgbClr val="000000"/>
                </a:solidFill>
                <a:latin typeface="Calibri"/>
                <a:ea typeface="Calibri"/>
                <a:cs typeface="Calibri"/>
                <a:sym typeface="Calibri"/>
              </a:rPr>
              <a:t>Hypothesis 1:</a:t>
            </a:r>
            <a:r>
              <a:rPr i="0" lang="it" sz="1600" u="none" cap="none" strike="noStrike">
                <a:solidFill>
                  <a:srgbClr val="000000"/>
                </a:solidFill>
                <a:latin typeface="Calibri"/>
                <a:ea typeface="Calibri"/>
                <a:cs typeface="Calibri"/>
                <a:sym typeface="Calibri"/>
              </a:rPr>
              <a:t> The signal is present.</a:t>
            </a:r>
            <a:endParaRPr sz="1600">
              <a:latin typeface="Calibri"/>
              <a:ea typeface="Calibri"/>
              <a:cs typeface="Calibri"/>
              <a:sym typeface="Calibri"/>
            </a:endParaRPr>
          </a:p>
        </p:txBody>
      </p:sp>
      <p:sp>
        <p:nvSpPr>
          <p:cNvPr id="182" name="Google Shape;182;p26"/>
          <p:cNvSpPr txBox="1"/>
          <p:nvPr/>
        </p:nvSpPr>
        <p:spPr>
          <a:xfrm>
            <a:off x="101751" y="2001872"/>
            <a:ext cx="8630400" cy="558600"/>
          </a:xfrm>
          <a:prstGeom prst="rect">
            <a:avLst/>
          </a:prstGeom>
          <a:noFill/>
          <a:ln>
            <a:noFill/>
          </a:ln>
        </p:spPr>
        <p:txBody>
          <a:bodyPr anchorCtr="0" anchor="ctr" bIns="32750" lIns="32750" spcFirstLastPara="1" rIns="32750" wrap="square" tIns="32750">
            <a:spAutoFit/>
          </a:bodyPr>
          <a:lstStyle/>
          <a:p>
            <a:pPr indent="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In order to decide what hypothesis we believe, frequentists construct a “detection statistic”, i.e. a number for which you can quantify</a:t>
            </a:r>
            <a:endParaRPr sz="1600">
              <a:latin typeface="Calibri"/>
              <a:ea typeface="Calibri"/>
              <a:cs typeface="Calibri"/>
              <a:sym typeface="Calibri"/>
            </a:endParaRPr>
          </a:p>
        </p:txBody>
      </p:sp>
      <p:pic>
        <p:nvPicPr>
          <p:cNvPr id="183" name="Google Shape;183;p26"/>
          <p:cNvPicPr preferRelativeResize="0"/>
          <p:nvPr/>
        </p:nvPicPr>
        <p:blipFill rotWithShape="1">
          <a:blip r:embed="rId3">
            <a:alphaModFix/>
          </a:blip>
          <a:srcRect b="0" l="0" r="0" t="0"/>
          <a:stretch/>
        </p:blipFill>
        <p:spPr>
          <a:xfrm>
            <a:off x="746805" y="3404822"/>
            <a:ext cx="837159" cy="247799"/>
          </a:xfrm>
          <a:prstGeom prst="rect">
            <a:avLst/>
          </a:prstGeom>
          <a:noFill/>
          <a:ln>
            <a:noFill/>
          </a:ln>
        </p:spPr>
      </p:pic>
      <p:pic>
        <p:nvPicPr>
          <p:cNvPr id="184" name="Google Shape;184;p26"/>
          <p:cNvPicPr preferRelativeResize="0"/>
          <p:nvPr/>
        </p:nvPicPr>
        <p:blipFill rotWithShape="1">
          <a:blip r:embed="rId4">
            <a:alphaModFix/>
          </a:blip>
          <a:srcRect b="0" l="0" r="0" t="0"/>
          <a:stretch/>
        </p:blipFill>
        <p:spPr>
          <a:xfrm>
            <a:off x="732019" y="4075631"/>
            <a:ext cx="837159" cy="247799"/>
          </a:xfrm>
          <a:prstGeom prst="rect">
            <a:avLst/>
          </a:prstGeom>
          <a:noFill/>
          <a:ln>
            <a:noFill/>
          </a:ln>
        </p:spPr>
      </p:pic>
      <p:sp>
        <p:nvSpPr>
          <p:cNvPr id="185" name="Google Shape;185;p26"/>
          <p:cNvSpPr txBox="1"/>
          <p:nvPr/>
        </p:nvSpPr>
        <p:spPr>
          <a:xfrm>
            <a:off x="2933245" y="2809742"/>
            <a:ext cx="8630400" cy="3123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Detection statistic. Just a number</a:t>
            </a:r>
            <a:endParaRPr sz="1600">
              <a:latin typeface="Calibri"/>
              <a:ea typeface="Calibri"/>
              <a:cs typeface="Calibri"/>
              <a:sym typeface="Calibri"/>
            </a:endParaRPr>
          </a:p>
        </p:txBody>
      </p:sp>
      <p:sp>
        <p:nvSpPr>
          <p:cNvPr id="186" name="Google Shape;186;p26"/>
          <p:cNvSpPr txBox="1"/>
          <p:nvPr/>
        </p:nvSpPr>
        <p:spPr>
          <a:xfrm>
            <a:off x="2965332" y="4055004"/>
            <a:ext cx="5863800" cy="3123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Distribution of Lambda under the hypothesis  1</a:t>
            </a:r>
            <a:endParaRPr sz="1600">
              <a:latin typeface="Calibri"/>
              <a:ea typeface="Calibri"/>
              <a:cs typeface="Calibri"/>
              <a:sym typeface="Calibri"/>
            </a:endParaRPr>
          </a:p>
        </p:txBody>
      </p:sp>
      <p:pic>
        <p:nvPicPr>
          <p:cNvPr id="187" name="Google Shape;187;p26"/>
          <p:cNvPicPr preferRelativeResize="0"/>
          <p:nvPr/>
        </p:nvPicPr>
        <p:blipFill rotWithShape="1">
          <a:blip r:embed="rId5">
            <a:alphaModFix/>
          </a:blip>
          <a:srcRect b="0" l="0" r="0" t="0"/>
          <a:stretch/>
        </p:blipFill>
        <p:spPr>
          <a:xfrm>
            <a:off x="1163751" y="2809742"/>
            <a:ext cx="189561" cy="213256"/>
          </a:xfrm>
          <a:prstGeom prst="rect">
            <a:avLst/>
          </a:prstGeom>
          <a:noFill/>
          <a:ln>
            <a:noFill/>
          </a:ln>
        </p:spPr>
      </p:pic>
      <p:sp>
        <p:nvSpPr>
          <p:cNvPr id="188" name="Google Shape;188;p26"/>
          <p:cNvSpPr txBox="1"/>
          <p:nvPr/>
        </p:nvSpPr>
        <p:spPr>
          <a:xfrm>
            <a:off x="2903093" y="3451167"/>
            <a:ext cx="8630400" cy="312300"/>
          </a:xfrm>
          <a:prstGeom prst="rect">
            <a:avLst/>
          </a:prstGeom>
          <a:noFill/>
          <a:ln>
            <a:noFill/>
          </a:ln>
        </p:spPr>
        <p:txBody>
          <a:bodyPr anchorCtr="0" anchor="ctr" bIns="32750" lIns="32750" spcFirstLastPara="1" rIns="32750" wrap="square" tIns="32750">
            <a:spAutoFit/>
          </a:bodyPr>
          <a:lstStyle/>
          <a:p>
            <a:pPr indent="152400" lvl="1" marL="0" marR="0" rtl="0" algn="l">
              <a:lnSpc>
                <a:spcPct val="100000"/>
              </a:lnSpc>
              <a:spcBef>
                <a:spcPts val="0"/>
              </a:spcBef>
              <a:spcAft>
                <a:spcPts val="0"/>
              </a:spcAft>
              <a:buClr>
                <a:srgbClr val="000000"/>
              </a:buClr>
              <a:buSzPts val="1900"/>
              <a:buFont typeface="Helvetica Neue"/>
              <a:buNone/>
            </a:pPr>
            <a:r>
              <a:rPr i="0" lang="it" sz="1600" u="none" cap="none" strike="noStrike">
                <a:solidFill>
                  <a:srgbClr val="000000"/>
                </a:solidFill>
                <a:latin typeface="Calibri"/>
                <a:ea typeface="Calibri"/>
                <a:cs typeface="Calibri"/>
                <a:sym typeface="Calibri"/>
              </a:rPr>
              <a:t>Distribution of Lambda under the null hypothesis </a:t>
            </a:r>
            <a:endParaRPr sz="1600">
              <a:latin typeface="Calibri"/>
              <a:ea typeface="Calibri"/>
              <a:cs typeface="Calibri"/>
              <a:sym typeface="Calibri"/>
            </a:endParaRPr>
          </a:p>
        </p:txBody>
      </p:sp>
      <p:cxnSp>
        <p:nvCxnSpPr>
          <p:cNvPr id="189" name="Google Shape;189;p2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90" name="Google Shape;190;p2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91" name="Google Shape;191;p2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92" name="Google Shape;192;p2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93" name="Google Shape;193;p2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194" name="Google Shape;194;p2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