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41.xml.rels" ContentType="application/vnd.openxmlformats-package.relationships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26.xml" ContentType="application/vnd.openxmlformats-officedocument.presentationml.slideLayout+xml"/>
  <Override PartName="/ppt/media/image75.jpeg" ContentType="image/jpeg"/>
  <Override PartName="/ppt/media/image91.png" ContentType="image/png"/>
  <Override PartName="/ppt/media/image74.png" ContentType="image/png"/>
  <Override PartName="/ppt/media/image73.png" ContentType="image/png"/>
  <Override PartName="/ppt/media/image72.png" ContentType="image/png"/>
  <Override PartName="/ppt/media/image71.png" ContentType="image/png"/>
  <Override PartName="/ppt/media/image56.png" ContentType="image/png"/>
  <Override PartName="/ppt/media/image54.png" ContentType="image/png"/>
  <Override PartName="/ppt/media/image78.png" ContentType="image/png"/>
  <Override PartName="/ppt/media/image53.png" ContentType="image/png"/>
  <Override PartName="/ppt/media/image77.png" ContentType="image/png"/>
  <Override PartName="/ppt/media/image52.png" ContentType="image/png"/>
  <Override PartName="/ppt/media/image76.png" ContentType="image/png"/>
  <Override PartName="/ppt/media/image51.png" ContentType="image/png"/>
  <Override PartName="/ppt/media/image50.png" ContentType="image/png"/>
  <Override PartName="/ppt/media/image49.png" ContentType="image/png"/>
  <Override PartName="/ppt/media/image48.png" ContentType="image/png"/>
  <Override PartName="/ppt/media/image15.jpeg" ContentType="image/jpeg"/>
  <Override PartName="/ppt/media/image29.jpeg" ContentType="image/jpeg"/>
  <Override PartName="/ppt/media/image46.png" ContentType="image/png"/>
  <Override PartName="/ppt/media/image45.png" ContentType="image/png"/>
  <Override PartName="/ppt/media/image69.png" ContentType="image/png"/>
  <Override PartName="/ppt/media/image44.png" ContentType="image/png"/>
  <Override PartName="/ppt/media/image68.png" ContentType="image/png"/>
  <Override PartName="/ppt/media/image43.png" ContentType="image/png"/>
  <Override PartName="/ppt/media/image18.png" ContentType="image/png"/>
  <Override PartName="/ppt/media/image102.png" ContentType="image/png"/>
  <Override PartName="/ppt/media/image3.png" ContentType="image/png"/>
  <Override PartName="/ppt/media/image84.png" ContentType="image/png"/>
  <Override PartName="/ppt/media/image103.png" ContentType="image/png"/>
  <Override PartName="/ppt/media/image4.png" ContentType="image/png"/>
  <Override PartName="/ppt/media/image85.png" ContentType="image/png"/>
  <Override PartName="/ppt/media/image60.png" ContentType="image/png"/>
  <Override PartName="/ppt/media/image5.png" ContentType="image/png"/>
  <Override PartName="/ppt/media/image86.png" ContentType="image/png"/>
  <Override PartName="/ppt/media/image61.png" ContentType="image/png"/>
  <Override PartName="/ppt/media/image31.jpeg" ContentType="image/jpeg"/>
  <Override PartName="/ppt/media/image100.jpeg" ContentType="image/jpeg"/>
  <Override PartName="/ppt/media/image13.gif" ContentType="image/gif"/>
  <Override PartName="/ppt/media/image19.gif" ContentType="image/gif"/>
  <Override PartName="/ppt/media/image20.gif" ContentType="image/gif"/>
  <Override PartName="/ppt/media/image21.gif" ContentType="image/gif"/>
  <Override PartName="/ppt/media/image23.gif" ContentType="image/gif"/>
  <Override PartName="/ppt/media/image24.gif" ContentType="image/gif"/>
  <Override PartName="/ppt/media/image26.gif" ContentType="image/gif"/>
  <Override PartName="/ppt/media/image25.gif" ContentType="image/gif"/>
  <Override PartName="/ppt/media/image81.gif" ContentType="image/gif"/>
  <Override PartName="/ppt/media/image1.png" ContentType="image/png"/>
  <Override PartName="/ppt/media/image82.png" ContentType="image/png"/>
  <Override PartName="/ppt/media/image6.png" ContentType="image/png"/>
  <Override PartName="/ppt/media/image87.png" ContentType="image/png"/>
  <Override PartName="/ppt/media/image62.png" ContentType="image/png"/>
  <Override PartName="/ppt/media/image95.png" ContentType="image/png"/>
  <Override PartName="/ppt/media/image70.png" ContentType="image/png"/>
  <Override PartName="/ppt/media/image96.png" ContentType="image/png"/>
  <Override PartName="/ppt/media/image97.png" ContentType="image/png"/>
  <Override PartName="/ppt/media/image98.png" ContentType="image/png"/>
  <Override PartName="/ppt/media/image94.png" ContentType="image/png"/>
  <Override PartName="/ppt/media/image99.png" ContentType="image/png"/>
  <Override PartName="/ppt/media/image93.png" ContentType="image/png"/>
  <Override PartName="/ppt/media/image79.png" ContentType="image/png"/>
  <Override PartName="/ppt/media/image92.png" ContentType="image/png"/>
  <Override PartName="/ppt/media/image90.png" ContentType="image/png"/>
  <Override PartName="/ppt/media/image80.png" ContentType="image/png"/>
  <Override PartName="/ppt/media/image83.png" ContentType="image/png"/>
  <Override PartName="/ppt/media/image2.png" ContentType="image/png"/>
  <Override PartName="/ppt/media/image101.png" ContentType="image/png"/>
  <Override PartName="/ppt/media/image17.png" ContentType="image/png"/>
  <Override PartName="/ppt/media/image7.png" ContentType="image/png"/>
  <Override PartName="/ppt/media/image88.png" ContentType="image/png"/>
  <Override PartName="/ppt/media/image63.png" ContentType="image/png"/>
  <Override PartName="/ppt/media/image9.png" ContentType="image/png"/>
  <Override PartName="/ppt/media/image64.png" ContentType="image/png"/>
  <Override PartName="/ppt/media/image10.jpeg" ContentType="image/jpeg"/>
  <Override PartName="/ppt/media/image8.png" ContentType="image/png"/>
  <Override PartName="/ppt/media/image89.png" ContentType="image/png"/>
  <Override PartName="/ppt/media/image36.png" ContentType="image/png"/>
  <Override PartName="/ppt/media/image11.png" ContentType="image/png"/>
  <Override PartName="/ppt/media/image35.png" ContentType="image/png"/>
  <Override PartName="/ppt/media/image34.png" ContentType="image/png"/>
  <Override PartName="/ppt/media/image59.png" ContentType="image/png"/>
  <Override PartName="/ppt/media/image33.png" ContentType="image/png"/>
  <Override PartName="/ppt/media/image16.jpeg" ContentType="image/jpeg"/>
  <Override PartName="/ppt/media/image58.png" ContentType="image/png"/>
  <Override PartName="/ppt/media/image32.png" ContentType="image/png"/>
  <Override PartName="/ppt/media/image57.png" ContentType="image/png"/>
  <Override PartName="/ppt/media/image30.png" ContentType="image/png"/>
  <Override PartName="/ppt/media/image55.png" ContentType="image/png"/>
  <Override PartName="/ppt/media/image28.png" ContentType="image/png"/>
  <Override PartName="/ppt/media/image27.png" ContentType="image/png"/>
  <Override PartName="/ppt/media/image22.png" ContentType="image/png"/>
  <Override PartName="/ppt/media/image47.png" ContentType="image/png"/>
  <Override PartName="/ppt/media/image12.png" ContentType="image/png"/>
  <Override PartName="/ppt/media/image37.png" ContentType="image/png"/>
  <Override PartName="/ppt/media/image14.png" ContentType="image/png"/>
  <Override PartName="/ppt/media/image39.png" ContentType="image/png"/>
  <Override PartName="/ppt/media/image38.png" ContentType="image/png"/>
  <Override PartName="/ppt/media/image40.png" ContentType="image/png"/>
  <Override PartName="/ppt/media/image65.png" ContentType="image/png"/>
  <Override PartName="/ppt/media/image41.png" ContentType="image/png"/>
  <Override PartName="/ppt/media/image66.png" ContentType="image/png"/>
  <Override PartName="/ppt/media/image42.png" ContentType="image/png"/>
  <Override PartName="/ppt/media/image67.png" ContentType="image/png"/>
  <Override PartName="/ppt/notesSlides/_rels/notesSlide4.xml.rels" ContentType="application/vnd.openxmlformats-package.relationships+xml"/>
  <Override PartName="/ppt/notesSlides/notesSlide4.xml" ContentType="application/vnd.openxmlformats-officedocument.presentationml.notesSlide+xml"/>
  <Override PartName="/ppt/slideMasters/_rels/slideMaster7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1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9.xml" ContentType="application/vnd.openxmlformats-officedocument.theme+xml"/>
  <Override PartName="/ppt/theme/theme11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10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11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notesMaster" Target="notesMasters/notesMaster1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40" Type="http://schemas.openxmlformats.org/officeDocument/2006/relationships/slide" Target="slides/slide26.xml"/><Relationship Id="rId41" Type="http://schemas.openxmlformats.org/officeDocument/2006/relationships/slide" Target="slides/slide2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</a:t>
            </a:r>
            <a:r>
              <a:rPr b="0" lang="en-US" sz="4400" spc="-1" strike="noStrike">
                <a:latin typeface="Arial"/>
              </a:rPr>
              <a:t>to </a:t>
            </a:r>
            <a:r>
              <a:rPr b="0" lang="en-US" sz="4400" spc="-1" strike="noStrike">
                <a:latin typeface="Arial"/>
              </a:rPr>
              <a:t>mov</a:t>
            </a:r>
            <a:r>
              <a:rPr b="0" lang="en-US" sz="4400" spc="-1" strike="noStrike">
                <a:latin typeface="Arial"/>
              </a:rPr>
              <a:t>e the </a:t>
            </a:r>
            <a:r>
              <a:rPr b="0" lang="en-US" sz="4400" spc="-1" strike="noStrike">
                <a:latin typeface="Arial"/>
              </a:rPr>
              <a:t>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</a:t>
            </a:r>
            <a:r>
              <a:rPr b="0" lang="en-US" sz="2000" spc="-1" strike="noStrike">
                <a:latin typeface="Arial"/>
              </a:rPr>
              <a:t>edit the </a:t>
            </a:r>
            <a:r>
              <a:rPr b="0" lang="en-US" sz="2000" spc="-1" strike="noStrike">
                <a:latin typeface="Arial"/>
              </a:rPr>
              <a:t>notes </a:t>
            </a:r>
            <a:r>
              <a:rPr b="0" lang="en-US" sz="2000" spc="-1" strike="noStrike">
                <a:latin typeface="Arial"/>
              </a:rPr>
              <a:t>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7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74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75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76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09E72784-5130-4C5F-B3A3-952948FAE01B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PlaceHolder 1"/>
          <p:cNvSpPr>
            <a:spLocks noGrp="1"/>
          </p:cNvSpPr>
          <p:nvPr>
            <p:ph type="sldImg"/>
          </p:nvPr>
        </p:nvSpPr>
        <p:spPr>
          <a:xfrm>
            <a:off x="1554480" y="1257120"/>
            <a:ext cx="4661640" cy="3393000"/>
          </a:xfrm>
          <a:prstGeom prst="rect">
            <a:avLst/>
          </a:prstGeom>
        </p:spPr>
      </p:sp>
      <p:sp>
        <p:nvSpPr>
          <p:cNvPr id="997" name="PlaceHolder 2"/>
          <p:cNvSpPr>
            <a:spLocks noGrp="1"/>
          </p:cNvSpPr>
          <p:nvPr>
            <p:ph type="body"/>
          </p:nvPr>
        </p:nvSpPr>
        <p:spPr>
          <a:xfrm>
            <a:off x="777240" y="4840560"/>
            <a:ext cx="6216120" cy="3958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fr-FR" sz="2000" spc="-1" strike="noStrike">
                <a:latin typeface="Arial"/>
              </a:rPr>
              <a:t>Today, the MCP, is not cabable of generating 3ps resolution signal, but SAMPIC measure at the precision.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998" name="CustomShape 3"/>
          <p:cNvSpPr/>
          <p:nvPr/>
        </p:nvSpPr>
        <p:spPr>
          <a:xfrm>
            <a:off x="4402440" y="9553680"/>
            <a:ext cx="3366360" cy="502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3595C9B2-E522-4247-8625-F71B78553488}" type="slidenum">
              <a:rPr b="0" lang="fr-FR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5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1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2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5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1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2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4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9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0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1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4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3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9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0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5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3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4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2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3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1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2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5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1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2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288000"/>
            <a:ext cx="500760" cy="107676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504000" y="1768320"/>
            <a:ext cx="9072000" cy="438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208800" y="208800"/>
            <a:ext cx="9661320" cy="7140240"/>
          </a:xfrm>
          <a:prstGeom prst="round2DiagRect">
            <a:avLst>
              <a:gd name="adj1" fmla="val 9416"/>
              <a:gd name="adj2" fmla="val 0"/>
            </a:avLst>
          </a:prstGeom>
          <a:gradFill rotWithShape="0">
            <a:gsLst>
              <a:gs pos="17000">
                <a:srgbClr val="38abed"/>
              </a:gs>
              <a:gs pos="100000">
                <a:srgbClr val="1b3861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54" name="Picture 5" descr="Overlay-ContentSlides.png"/>
          <p:cNvPicPr/>
          <p:nvPr/>
        </p:nvPicPr>
        <p:blipFill>
          <a:blip r:embed="rId2"/>
          <a:stretch/>
        </p:blipFill>
        <p:spPr>
          <a:xfrm>
            <a:off x="165960" y="205200"/>
            <a:ext cx="9730440" cy="7145280"/>
          </a:xfrm>
          <a:prstGeom prst="rect">
            <a:avLst/>
          </a:prstGeom>
          <a:ln>
            <a:noFill/>
          </a:ln>
        </p:spPr>
      </p:pic>
      <p:sp>
        <p:nvSpPr>
          <p:cNvPr id="355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</a:t>
            </a:r>
            <a:r>
              <a:rPr b="0" lang="en-US" sz="1800" spc="-1" strike="noStrike">
                <a:latin typeface="Arial"/>
              </a:rPr>
              <a:t>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>
            <a:off x="0" y="288000"/>
            <a:ext cx="501120" cy="107712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4" name="PlaceHolder 2"/>
          <p:cNvSpPr>
            <a:spLocks noGrp="1"/>
          </p:cNvSpPr>
          <p:nvPr>
            <p:ph type="title"/>
          </p:nvPr>
        </p:nvSpPr>
        <p:spPr>
          <a:xfrm>
            <a:off x="858960" y="419760"/>
            <a:ext cx="8358840" cy="114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</a:t>
            </a:r>
            <a:r>
              <a:rPr b="0" lang="en-US" sz="1800" spc="-1" strike="noStrike">
                <a:latin typeface="Arial"/>
              </a:rPr>
              <a:t>the title text </a:t>
            </a:r>
            <a:r>
              <a:rPr b="0" lang="en-US" sz="1800" spc="-1" strike="noStrike">
                <a:latin typeface="Arial"/>
              </a:rPr>
              <a:t>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9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CustomShape 1"/>
          <p:cNvSpPr/>
          <p:nvPr/>
        </p:nvSpPr>
        <p:spPr>
          <a:xfrm>
            <a:off x="9337320" y="0"/>
            <a:ext cx="754200" cy="7557840"/>
          </a:xfrm>
          <a:prstGeom prst="rect">
            <a:avLst/>
          </a:prstGeom>
          <a:solidFill>
            <a:srgbClr val="17375e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</a:t>
            </a:r>
            <a:r>
              <a:rPr b="0" lang="en-US" sz="4400" spc="-1" strike="noStrike">
                <a:latin typeface="Arial"/>
              </a:rPr>
              <a:t>ck </a:t>
            </a:r>
            <a:r>
              <a:rPr b="0" lang="en-US" sz="4400" spc="-1" strike="noStrike">
                <a:latin typeface="Arial"/>
              </a:rPr>
              <a:t>to </a:t>
            </a:r>
            <a:r>
              <a:rPr b="0" lang="en-US" sz="4400" spc="-1" strike="noStrike">
                <a:latin typeface="Arial"/>
              </a:rPr>
              <a:t>ed</a:t>
            </a:r>
            <a:r>
              <a:rPr b="0" lang="en-US" sz="4400" spc="-1" strike="noStrike">
                <a:latin typeface="Arial"/>
              </a:rPr>
              <a:t>it </a:t>
            </a:r>
            <a:r>
              <a:rPr b="0" lang="en-US" sz="4400" spc="-1" strike="noStrike">
                <a:latin typeface="Arial"/>
              </a:rPr>
              <a:t>th</a:t>
            </a:r>
            <a:r>
              <a:rPr b="0" lang="en-US" sz="4400" spc="-1" strike="noStrike">
                <a:latin typeface="Arial"/>
              </a:rPr>
              <a:t>e </a:t>
            </a:r>
            <a:r>
              <a:rPr b="0" lang="en-US" sz="4400" spc="-1" strike="noStrike">
                <a:latin typeface="Arial"/>
              </a:rPr>
              <a:t>titl</a:t>
            </a:r>
            <a:r>
              <a:rPr b="0" lang="en-US" sz="4400" spc="-1" strike="noStrike">
                <a:latin typeface="Arial"/>
              </a:rPr>
              <a:t>e </a:t>
            </a:r>
            <a:r>
              <a:rPr b="0" lang="en-US" sz="4400" spc="-1" strike="noStrike">
                <a:latin typeface="Arial"/>
              </a:rPr>
              <a:t>te</a:t>
            </a:r>
            <a:r>
              <a:rPr b="0" lang="en-US" sz="4400" spc="-1" strike="noStrike">
                <a:latin typeface="Arial"/>
              </a:rPr>
              <a:t>xt </a:t>
            </a:r>
            <a:r>
              <a:rPr b="0" lang="en-US" sz="4400" spc="-1" strike="noStrike">
                <a:latin typeface="Arial"/>
              </a:rPr>
              <a:t>for</a:t>
            </a:r>
            <a:r>
              <a:rPr b="0" lang="en-US" sz="4400" spc="-1" strike="noStrike">
                <a:latin typeface="Arial"/>
              </a:rPr>
              <a:t>m</a:t>
            </a:r>
            <a:r>
              <a:rPr b="0" lang="en-US" sz="4400" spc="-1" strike="noStrike">
                <a:latin typeface="Arial"/>
              </a:rPr>
              <a:t>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0" y="288000"/>
            <a:ext cx="500760" cy="107676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</a:t>
            </a:r>
            <a:r>
              <a:rPr b="0" lang="en-US" sz="4400" spc="-1" strike="noStrike">
                <a:latin typeface="Arial"/>
              </a:rPr>
              <a:t>l</a:t>
            </a:r>
            <a:r>
              <a:rPr b="0" lang="en-US" sz="4400" spc="-1" strike="noStrike">
                <a:latin typeface="Arial"/>
              </a:rPr>
              <a:t>i</a:t>
            </a:r>
            <a:r>
              <a:rPr b="0" lang="en-US" sz="4400" spc="-1" strike="noStrike">
                <a:latin typeface="Arial"/>
              </a:rPr>
              <a:t>c</a:t>
            </a:r>
            <a:r>
              <a:rPr b="0" lang="en-US" sz="4400" spc="-1" strike="noStrike">
                <a:latin typeface="Arial"/>
              </a:rPr>
              <a:t>k</a:t>
            </a:r>
            <a:r>
              <a:rPr b="0" lang="en-US" sz="4400" spc="-1" strike="noStrike">
                <a:latin typeface="Arial"/>
              </a:rPr>
              <a:t>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o</a:t>
            </a:r>
            <a:r>
              <a:rPr b="0" lang="en-US" sz="4400" spc="-1" strike="noStrike">
                <a:latin typeface="Arial"/>
              </a:rPr>
              <a:t> </a:t>
            </a:r>
            <a:r>
              <a:rPr b="0" lang="en-US" sz="4400" spc="-1" strike="noStrike">
                <a:latin typeface="Arial"/>
              </a:rPr>
              <a:t>e</a:t>
            </a:r>
            <a:r>
              <a:rPr b="0" lang="en-US" sz="4400" spc="-1" strike="noStrike">
                <a:latin typeface="Arial"/>
              </a:rPr>
              <a:t>d</a:t>
            </a:r>
            <a:r>
              <a:rPr b="0" lang="en-US" sz="4400" spc="-1" strike="noStrike">
                <a:latin typeface="Arial"/>
              </a:rPr>
              <a:t>i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h</a:t>
            </a:r>
            <a:r>
              <a:rPr b="0" lang="en-US" sz="4400" spc="-1" strike="noStrike">
                <a:latin typeface="Arial"/>
              </a:rPr>
              <a:t>e</a:t>
            </a:r>
            <a:r>
              <a:rPr b="0" lang="en-US" sz="4400" spc="-1" strike="noStrike">
                <a:latin typeface="Arial"/>
              </a:rPr>
              <a:t>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i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l</a:t>
            </a:r>
            <a:r>
              <a:rPr b="0" lang="en-US" sz="4400" spc="-1" strike="noStrike">
                <a:latin typeface="Arial"/>
              </a:rPr>
              <a:t>e</a:t>
            </a:r>
            <a:r>
              <a:rPr b="0" lang="en-US" sz="4400" spc="-1" strike="noStrike">
                <a:latin typeface="Arial"/>
              </a:rPr>
              <a:t> 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e</a:t>
            </a:r>
            <a:r>
              <a:rPr b="0" lang="en-US" sz="4400" spc="-1" strike="noStrike">
                <a:latin typeface="Arial"/>
              </a:rPr>
              <a:t>x</a:t>
            </a:r>
            <a:r>
              <a:rPr b="0" lang="en-US" sz="4400" spc="-1" strike="noStrike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 </a:t>
            </a:r>
            <a:r>
              <a:rPr b="0" lang="en-US" sz="4400" spc="-1" strike="noStrike">
                <a:latin typeface="Arial"/>
              </a:rPr>
              <a:t>f</a:t>
            </a:r>
            <a:r>
              <a:rPr b="0" lang="en-US" sz="4400" spc="-1" strike="noStrike">
                <a:latin typeface="Arial"/>
              </a:rPr>
              <a:t>o</a:t>
            </a:r>
            <a:r>
              <a:rPr b="0" lang="en-US" sz="4400" spc="-1" strike="noStrike">
                <a:latin typeface="Arial"/>
              </a:rPr>
              <a:t>r</a:t>
            </a:r>
            <a:r>
              <a:rPr b="0" lang="en-US" sz="4400" spc="-1" strike="noStrike">
                <a:latin typeface="Arial"/>
              </a:rPr>
              <a:t>m</a:t>
            </a:r>
            <a:r>
              <a:rPr b="0" lang="en-US" sz="4400" spc="-1" strike="noStrike">
                <a:latin typeface="Arial"/>
              </a:rPr>
              <a:t>a</a:t>
            </a:r>
            <a:r>
              <a:rPr b="0" lang="en-US" sz="4400" spc="-1" strike="noStrike">
                <a:latin typeface="Arial"/>
              </a:rPr>
              <a:t>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288000"/>
            <a:ext cx="500760" cy="107676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</a:t>
            </a:r>
            <a:r>
              <a:rPr b="0" lang="en-US" sz="4400" spc="-1" strike="noStrike">
                <a:latin typeface="Arial"/>
              </a:rPr>
              <a:t>edit the </a:t>
            </a:r>
            <a:r>
              <a:rPr b="0" lang="en-US" sz="4400" spc="-1" strike="noStrike">
                <a:latin typeface="Arial"/>
              </a:rPr>
              <a:t>title text </a:t>
            </a:r>
            <a:r>
              <a:rPr b="0" lang="en-US" sz="4400" spc="-1" strike="noStrike">
                <a:latin typeface="Arial"/>
              </a:rPr>
              <a:t>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0" y="288000"/>
            <a:ext cx="500760" cy="107676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</a:t>
            </a:r>
            <a:r>
              <a:rPr b="0" lang="en-US" sz="4400" spc="-1" strike="noStrike">
                <a:latin typeface="Arial"/>
              </a:rPr>
              <a:t>k to </a:t>
            </a:r>
            <a:r>
              <a:rPr b="0" lang="en-US" sz="4400" spc="-1" strike="noStrike">
                <a:latin typeface="Arial"/>
              </a:rPr>
              <a:t>edit </a:t>
            </a:r>
            <a:r>
              <a:rPr b="0" lang="en-US" sz="4400" spc="-1" strike="noStrike">
                <a:latin typeface="Arial"/>
              </a:rPr>
              <a:t>the </a:t>
            </a:r>
            <a:r>
              <a:rPr b="0" lang="en-US" sz="4400" spc="-1" strike="noStrike">
                <a:latin typeface="Arial"/>
              </a:rPr>
              <a:t>title </a:t>
            </a:r>
            <a:r>
              <a:rPr b="0" lang="en-US" sz="4400" spc="-1" strike="noStrike">
                <a:latin typeface="Arial"/>
              </a:rPr>
              <a:t>text </a:t>
            </a:r>
            <a:r>
              <a:rPr b="0" lang="en-US" sz="4400" spc="-1" strike="noStrike">
                <a:latin typeface="Arial"/>
              </a:rPr>
              <a:t>for</a:t>
            </a:r>
            <a:r>
              <a:rPr b="0" lang="en-US" sz="4400" spc="-1" strike="noStrike">
                <a:latin typeface="Arial"/>
              </a:rPr>
              <a:t>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9337320" y="0"/>
            <a:ext cx="754200" cy="7557840"/>
          </a:xfrm>
          <a:prstGeom prst="rect">
            <a:avLst/>
          </a:prstGeom>
          <a:solidFill>
            <a:srgbClr val="17375e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</a:t>
            </a:r>
            <a:r>
              <a:rPr b="0" lang="en-US" sz="4400" spc="-1" strike="noStrike">
                <a:latin typeface="Arial"/>
              </a:rPr>
              <a:t>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0" y="288000"/>
            <a:ext cx="500760" cy="107676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</a:t>
            </a:r>
            <a:r>
              <a:rPr b="0" lang="en-US" sz="4400" spc="-1" strike="noStrike">
                <a:latin typeface="Arial"/>
              </a:rPr>
              <a:t>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0" y="288000"/>
            <a:ext cx="500760" cy="107676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</a:t>
            </a:r>
            <a:r>
              <a:rPr b="0" lang="en-US" sz="4400" spc="-1" strike="noStrike">
                <a:latin typeface="Arial"/>
              </a:rPr>
              <a:t>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208800" y="208800"/>
            <a:ext cx="9660600" cy="7139520"/>
          </a:xfrm>
          <a:prstGeom prst="round2DiagRect">
            <a:avLst>
              <a:gd name="adj1" fmla="val 9416"/>
              <a:gd name="adj2" fmla="val 0"/>
            </a:avLst>
          </a:prstGeom>
          <a:gradFill rotWithShape="0">
            <a:gsLst>
              <a:gs pos="17000">
                <a:srgbClr val="38abed"/>
              </a:gs>
              <a:gs pos="100000">
                <a:srgbClr val="1b3861"/>
              </a:gs>
            </a:gsLst>
            <a:lin ang="54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4" name="Picture 5" descr="Overlay-ContentSlides.png"/>
          <p:cNvPicPr/>
          <p:nvPr/>
        </p:nvPicPr>
        <p:blipFill>
          <a:blip r:embed="rId2"/>
          <a:stretch/>
        </p:blipFill>
        <p:spPr>
          <a:xfrm>
            <a:off x="165960" y="205200"/>
            <a:ext cx="9729720" cy="7144560"/>
          </a:xfrm>
          <a:prstGeom prst="rect">
            <a:avLst/>
          </a:prstGeom>
          <a:ln>
            <a:noFill/>
          </a:ln>
        </p:spPr>
      </p:pic>
      <p:sp>
        <p:nvSpPr>
          <p:cNvPr id="275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1"/>
          <p:cNvSpPr/>
          <p:nvPr/>
        </p:nvSpPr>
        <p:spPr>
          <a:xfrm>
            <a:off x="208800" y="208800"/>
            <a:ext cx="9661320" cy="7140240"/>
          </a:xfrm>
          <a:prstGeom prst="round2DiagRect">
            <a:avLst>
              <a:gd name="adj1" fmla="val 9416"/>
              <a:gd name="adj2" fmla="val 0"/>
            </a:avLst>
          </a:prstGeom>
          <a:gradFill rotWithShape="0">
            <a:gsLst>
              <a:gs pos="17000">
                <a:srgbClr val="38abed"/>
              </a:gs>
              <a:gs pos="100000">
                <a:srgbClr val="1b3861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4" name="Picture 4" descr="Overlay-ContentSlides.png"/>
          <p:cNvPicPr/>
          <p:nvPr/>
        </p:nvPicPr>
        <p:blipFill>
          <a:blip r:embed="rId2"/>
          <a:stretch/>
        </p:blipFill>
        <p:spPr>
          <a:xfrm>
            <a:off x="165960" y="205200"/>
            <a:ext cx="9730440" cy="7145280"/>
          </a:xfrm>
          <a:prstGeom prst="rect">
            <a:avLst/>
          </a:prstGeom>
          <a:ln>
            <a:noFill/>
          </a:ln>
        </p:spPr>
      </p:pic>
      <p:sp>
        <p:nvSpPr>
          <p:cNvPr id="315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jpeg"/><Relationship Id="rId8" Type="http://schemas.openxmlformats.org/officeDocument/2006/relationships/slideLayout" Target="../slideLayouts/slideLayout12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image" Target="../media/image61.png"/><Relationship Id="rId14" Type="http://schemas.openxmlformats.org/officeDocument/2006/relationships/image" Target="../media/image62.png"/><Relationship Id="rId15" Type="http://schemas.openxmlformats.org/officeDocument/2006/relationships/image" Target="../media/image63.png"/><Relationship Id="rId16" Type="http://schemas.openxmlformats.org/officeDocument/2006/relationships/image" Target="../media/image64.png"/><Relationship Id="rId17" Type="http://schemas.openxmlformats.org/officeDocument/2006/relationships/image" Target="../media/image65.png"/><Relationship Id="rId18" Type="http://schemas.openxmlformats.org/officeDocument/2006/relationships/slideLayout" Target="../slideLayouts/slideLayout3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jpeg"/><Relationship Id="rId11" Type="http://schemas.openxmlformats.org/officeDocument/2006/relationships/image" Target="../media/image76.png"/><Relationship Id="rId12" Type="http://schemas.openxmlformats.org/officeDocument/2006/relationships/image" Target="../media/image77.png"/><Relationship Id="rId13" Type="http://schemas.openxmlformats.org/officeDocument/2006/relationships/image" Target="../media/image78.png"/><Relationship Id="rId14" Type="http://schemas.openxmlformats.org/officeDocument/2006/relationships/slideLayout" Target="../slideLayouts/slideLayout3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slideLayout" Target="../slideLayouts/slideLayout6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81.gif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slideLayout" Target="../slideLayouts/slideLayout3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slideLayout" Target="../slideLayouts/slideLayout7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png"/><Relationship Id="rId3" Type="http://schemas.openxmlformats.org/officeDocument/2006/relationships/slideLayout" Target="../slideLayouts/slideLayout8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00.jpeg"/><Relationship Id="rId2" Type="http://schemas.openxmlformats.org/officeDocument/2006/relationships/slideLayout" Target="../slideLayouts/slideLayout9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slideLayout" Target="../slideLayouts/slideLayout1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image" Target="../media/image103.png"/><Relationship Id="rId3" Type="http://schemas.openxmlformats.org/officeDocument/2006/relationships/slideLayout" Target="../slideLayouts/slideLayout9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https://t.ly/Iiw7G" TargetMode="External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gif"/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gif"/><Relationship Id="rId9" Type="http://schemas.openxmlformats.org/officeDocument/2006/relationships/image" Target="../media/image20.gif"/><Relationship Id="rId10" Type="http://schemas.openxmlformats.org/officeDocument/2006/relationships/image" Target="../media/image21.gif"/><Relationship Id="rId11" Type="http://schemas.openxmlformats.org/officeDocument/2006/relationships/image" Target="../media/image22.png"/><Relationship Id="rId12" Type="http://schemas.openxmlformats.org/officeDocument/2006/relationships/image" Target="../media/image23.gif"/><Relationship Id="rId13" Type="http://schemas.openxmlformats.org/officeDocument/2006/relationships/image" Target="../media/image24.gif"/><Relationship Id="rId14" Type="http://schemas.openxmlformats.org/officeDocument/2006/relationships/image" Target="../media/image25.gif"/><Relationship Id="rId15" Type="http://schemas.openxmlformats.org/officeDocument/2006/relationships/image" Target="../media/image26.gif"/><Relationship Id="rId16" Type="http://schemas.openxmlformats.org/officeDocument/2006/relationships/slideLayout" Target="../slideLayouts/slideLayout133.xml"/><Relationship Id="rId17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ustomShape 1"/>
          <p:cNvSpPr/>
          <p:nvPr/>
        </p:nvSpPr>
        <p:spPr>
          <a:xfrm>
            <a:off x="720000" y="300960"/>
            <a:ext cx="8852760" cy="12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42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P</a:t>
            </a:r>
            <a:r>
              <a:rPr b="1" lang="en-US" sz="42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I</a:t>
            </a:r>
            <a:r>
              <a:rPr b="1" lang="en-US" sz="42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C</a:t>
            </a:r>
            <a:r>
              <a:rPr b="1" lang="en-US" sz="42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M</a:t>
            </a:r>
            <a:r>
              <a:rPr b="1" lang="en-US" sz="42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I</a:t>
            </a:r>
            <a:r>
              <a:rPr b="1" lang="en-US" sz="42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C</a:t>
            </a:r>
            <a:r>
              <a:rPr b="1" lang="en-US" sz="42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: </a:t>
            </a:r>
            <a:r>
              <a:rPr b="1" lang="en-US" sz="42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T</a:t>
            </a:r>
            <a:r>
              <a:rPr b="1" lang="en-US" sz="42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h</a:t>
            </a:r>
            <a:r>
              <a:rPr b="1" lang="en-US" sz="42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e </a:t>
            </a:r>
            <a:r>
              <a:rPr b="1" lang="en-US" sz="42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F</a:t>
            </a:r>
            <a:r>
              <a:rPr b="1" lang="en-US" sz="42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ir</a:t>
            </a:r>
            <a:r>
              <a:rPr b="1" lang="en-US" sz="42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s</a:t>
            </a:r>
            <a:r>
              <a:rPr b="1" lang="en-US" sz="42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t </a:t>
            </a:r>
            <a:r>
              <a:rPr b="1" lang="en-US" sz="42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R</a:t>
            </a:r>
            <a:r>
              <a:rPr b="1" lang="en-US" sz="42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e</a:t>
            </a:r>
            <a:r>
              <a:rPr b="1" lang="en-US" sz="42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s</a:t>
            </a:r>
            <a:r>
              <a:rPr b="1" lang="en-US" sz="42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u</a:t>
            </a:r>
            <a:r>
              <a:rPr b="1" lang="en-US" sz="42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lt</a:t>
            </a:r>
            <a:r>
              <a:rPr b="1" lang="en-US" sz="42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s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478" name="CustomShape 2"/>
          <p:cNvSpPr/>
          <p:nvPr/>
        </p:nvSpPr>
        <p:spPr>
          <a:xfrm>
            <a:off x="310320" y="4960080"/>
            <a:ext cx="9690840" cy="1186920"/>
          </a:xfrm>
          <a:prstGeom prst="rect">
            <a:avLst/>
          </a:prstGeom>
          <a:solidFill>
            <a:srgbClr val="0d4876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79" name="CustomShape 3"/>
          <p:cNvSpPr/>
          <p:nvPr/>
        </p:nvSpPr>
        <p:spPr>
          <a:xfrm>
            <a:off x="396000" y="6444000"/>
            <a:ext cx="9357120" cy="97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L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a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 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p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h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o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t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o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d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é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t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e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c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t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i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o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n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 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a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v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e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c 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l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e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s 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s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e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m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i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-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c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o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n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d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u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c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t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e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u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r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s</a:t>
            </a:r>
            <a:br/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L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P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S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C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, 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3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-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4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 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J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u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i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n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 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2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0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2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4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, 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G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r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e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n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o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b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l</a:t>
            </a:r>
            <a:r>
              <a:rPr b="0" lang="en-US" sz="2600" spc="-1" strike="noStrike">
                <a:solidFill>
                  <a:srgbClr val="000000"/>
                </a:solidFill>
                <a:latin typeface="Noto Sans Regular"/>
                <a:ea typeface="DejaVu Sans"/>
              </a:rPr>
              <a:t>e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480" name="CustomShape 4"/>
          <p:cNvSpPr/>
          <p:nvPr/>
        </p:nvSpPr>
        <p:spPr>
          <a:xfrm>
            <a:off x="4986360" y="4566960"/>
            <a:ext cx="1961280" cy="159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81" name="Image 12_1" descr=""/>
          <p:cNvPicPr/>
          <p:nvPr/>
        </p:nvPicPr>
        <p:blipFill>
          <a:blip r:embed="rId1"/>
          <a:stretch/>
        </p:blipFill>
        <p:spPr>
          <a:xfrm>
            <a:off x="785880" y="5177520"/>
            <a:ext cx="968040" cy="809640"/>
          </a:xfrm>
          <a:prstGeom prst="rect">
            <a:avLst/>
          </a:prstGeom>
          <a:ln>
            <a:noFill/>
          </a:ln>
        </p:spPr>
      </p:pic>
      <p:pic>
        <p:nvPicPr>
          <p:cNvPr id="482" name="Image 2_4" descr=""/>
          <p:cNvPicPr/>
          <p:nvPr/>
        </p:nvPicPr>
        <p:blipFill>
          <a:blip r:embed="rId2"/>
          <a:stretch/>
        </p:blipFill>
        <p:spPr>
          <a:xfrm>
            <a:off x="1756080" y="5026320"/>
            <a:ext cx="783720" cy="800640"/>
          </a:xfrm>
          <a:prstGeom prst="rect">
            <a:avLst/>
          </a:prstGeom>
          <a:ln>
            <a:noFill/>
          </a:ln>
        </p:spPr>
      </p:pic>
      <p:pic>
        <p:nvPicPr>
          <p:cNvPr id="483" name="Image 9_2" descr=""/>
          <p:cNvPicPr/>
          <p:nvPr/>
        </p:nvPicPr>
        <p:blipFill>
          <a:blip r:embed="rId3"/>
          <a:stretch/>
        </p:blipFill>
        <p:spPr>
          <a:xfrm>
            <a:off x="3976200" y="5306040"/>
            <a:ext cx="1248480" cy="384840"/>
          </a:xfrm>
          <a:prstGeom prst="rect">
            <a:avLst/>
          </a:prstGeom>
          <a:ln>
            <a:noFill/>
          </a:ln>
        </p:spPr>
      </p:pic>
      <p:pic>
        <p:nvPicPr>
          <p:cNvPr id="484" name="Image 15_1" descr=""/>
          <p:cNvPicPr/>
          <p:nvPr/>
        </p:nvPicPr>
        <p:blipFill>
          <a:blip r:embed="rId4"/>
          <a:stretch/>
        </p:blipFill>
        <p:spPr>
          <a:xfrm>
            <a:off x="5485320" y="5151600"/>
            <a:ext cx="1220040" cy="633600"/>
          </a:xfrm>
          <a:prstGeom prst="rect">
            <a:avLst/>
          </a:prstGeom>
          <a:ln>
            <a:noFill/>
          </a:ln>
        </p:spPr>
      </p:pic>
      <p:pic>
        <p:nvPicPr>
          <p:cNvPr id="485" name="Image 16_2" descr=""/>
          <p:cNvPicPr/>
          <p:nvPr/>
        </p:nvPicPr>
        <p:blipFill>
          <a:blip r:embed="rId5"/>
          <a:stretch/>
        </p:blipFill>
        <p:spPr>
          <a:xfrm>
            <a:off x="8565840" y="5343480"/>
            <a:ext cx="935280" cy="275760"/>
          </a:xfrm>
          <a:prstGeom prst="rect">
            <a:avLst/>
          </a:prstGeom>
          <a:ln>
            <a:noFill/>
          </a:ln>
        </p:spPr>
      </p:pic>
      <p:pic>
        <p:nvPicPr>
          <p:cNvPr id="486" name="Image 4_2" descr=""/>
          <p:cNvPicPr/>
          <p:nvPr/>
        </p:nvPicPr>
        <p:blipFill>
          <a:blip r:embed="rId6"/>
          <a:stretch/>
        </p:blipFill>
        <p:spPr>
          <a:xfrm>
            <a:off x="2626560" y="4920120"/>
            <a:ext cx="1013400" cy="1013400"/>
          </a:xfrm>
          <a:prstGeom prst="rect">
            <a:avLst/>
          </a:prstGeom>
          <a:ln>
            <a:noFill/>
          </a:ln>
        </p:spPr>
      </p:pic>
      <p:sp>
        <p:nvSpPr>
          <p:cNvPr id="487" name="CustomShape 5"/>
          <p:cNvSpPr/>
          <p:nvPr/>
        </p:nvSpPr>
        <p:spPr>
          <a:xfrm>
            <a:off x="3025440" y="7132320"/>
            <a:ext cx="3831120" cy="42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8A8459B5-286F-4BCC-9F9E-DD0826628231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  <p:sp>
        <p:nvSpPr>
          <p:cNvPr id="488" name="CustomShape 6"/>
          <p:cNvSpPr/>
          <p:nvPr/>
        </p:nvSpPr>
        <p:spPr>
          <a:xfrm>
            <a:off x="640080" y="1883880"/>
            <a:ext cx="9143280" cy="270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H. Abreu</a:t>
            </a:r>
            <a:r>
              <a:rPr b="0" lang="en-US" sz="24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(1)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, E. Bechetoille</a:t>
            </a:r>
            <a:r>
              <a:rPr b="0" lang="en-US" sz="24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(1)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,G. Bertolone</a:t>
            </a:r>
            <a:r>
              <a:rPr b="0" lang="en-US" sz="24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(2)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, G. Claus</a:t>
            </a:r>
            <a:r>
              <a:rPr b="0" lang="en-US" sz="24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(2)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, C. Colledani</a:t>
            </a:r>
            <a:r>
              <a:rPr b="0" lang="en-US" sz="24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(2)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, C. Combaret</a:t>
            </a:r>
            <a:r>
              <a:rPr b="0" lang="en-US" sz="24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(1)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, G. Doziere</a:t>
            </a:r>
            <a:r>
              <a:rPr b="0" lang="en-US" sz="24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(2)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, C. Hu-Guo</a:t>
            </a:r>
            <a:r>
              <a:rPr b="0" lang="en-US" sz="24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(2)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, I. Laktineh</a:t>
            </a:r>
            <a:r>
              <a:rPr b="0" lang="en-US" sz="24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(1)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, H. Mathez</a:t>
            </a:r>
            <a:r>
              <a:rPr b="0" lang="en-US" sz="24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(1)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, H. Pham</a:t>
            </a:r>
            <a:r>
              <a:rPr b="0" lang="en-US" sz="24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(2)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, M. Specht</a:t>
            </a:r>
            <a:r>
              <a:rPr b="0" lang="en-US" sz="24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(2)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, I. Valin</a:t>
            </a:r>
            <a:r>
              <a:rPr b="0" lang="en-US" sz="24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(2)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, L. Zhang</a:t>
            </a:r>
            <a:r>
              <a:rPr b="0" lang="en-US" sz="24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(3)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, Y.Zhao</a:t>
            </a:r>
            <a:r>
              <a:rPr b="0" lang="en-US" sz="24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(2).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 , D. Breton</a:t>
            </a:r>
            <a:r>
              <a:rPr b="0" lang="en-US" sz="24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(4)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, J. Maalmi</a:t>
            </a:r>
            <a:r>
              <a:rPr b="0" lang="en-US" sz="24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(4)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en-US" sz="24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Calibri"/>
              </a:rPr>
              <a:t>(1) IP2I, Institut de Physique des 2 infinis, CNRS/IN2P3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(2) IPHC, Institut Hubert Curien, CNRS/IN2P3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(3) SDU :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Calibri"/>
              </a:rPr>
              <a:t>Shandong University, China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  <a:ea typeface="Calibri"/>
              </a:rPr>
              <a:t>(4) IJCLab - Orsay : Laboratoire de Physique des 2 Infinis CNRS/IN2P3.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489" name="" descr=""/>
          <p:cNvPicPr/>
          <p:nvPr/>
        </p:nvPicPr>
        <p:blipFill>
          <a:blip r:embed="rId7"/>
          <a:srcRect l="39581" t="0" r="38645" b="46335"/>
          <a:stretch/>
        </p:blipFill>
        <p:spPr>
          <a:xfrm>
            <a:off x="7315200" y="5120640"/>
            <a:ext cx="1005840" cy="885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CustomShape 1"/>
          <p:cNvSpPr/>
          <p:nvPr/>
        </p:nvSpPr>
        <p:spPr>
          <a:xfrm>
            <a:off x="32400" y="1426680"/>
            <a:ext cx="9383760" cy="299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Font typeface="StarSymbol"/>
              <a:buAutoNum type="arabicParenR"/>
            </a:pPr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Freeze a set of </a:t>
            </a:r>
            <a:r>
              <a:rPr b="1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DAC</a:t>
            </a:r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(Global) values driven by :</a:t>
            </a:r>
            <a:br/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- small dispersion between s-Curves</a:t>
            </a:r>
            <a:br/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- bigger number of sCurves in a given </a:t>
            </a:r>
            <a:br/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  space of phase vs VRefN(quite sensitive)</a:t>
            </a:r>
            <a:br/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   -- VRefP=50, VBP=90, VNB=45, VBN_adj=128</a:t>
            </a:r>
            <a:endParaRPr b="0" lang="en-US" sz="1400" spc="-1" strike="noStrike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Font typeface="StarSymbol"/>
              <a:buAutoNum type="arabicParenR"/>
            </a:pPr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Then, additional scan in </a:t>
            </a:r>
            <a:r>
              <a:rPr b="1" lang="en-US" sz="1400" spc="-1" strike="noStrike">
                <a:solidFill>
                  <a:srgbClr val="c9211e"/>
                </a:solidFill>
                <a:latin typeface="Noto Sans Regular"/>
                <a:ea typeface="DejaVu Sans"/>
              </a:rPr>
              <a:t>local</a:t>
            </a:r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values are performed:</a:t>
            </a:r>
            <a:br/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- iadj&lt;3bits&gt;, sw&lt;2bits&gt;, EN_CM, EN_CC. </a:t>
            </a:r>
            <a:endParaRPr b="0" lang="en-US" sz="1400" spc="-1" strike="noStrike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Font typeface="StarSymbol"/>
              <a:buAutoNum type="arabicParenR"/>
            </a:pPr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To determine value @50% inflection point. </a:t>
            </a:r>
            <a:endParaRPr b="0" lang="en-US" sz="1400" spc="-1" strike="noStrike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Font typeface="StarSymbol"/>
              <a:buAutoNum type="arabicParenR"/>
            </a:pPr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To select the closest sCurves@50% to VRefN.</a:t>
            </a:r>
            <a:br/>
            <a:br/>
            <a:r>
              <a:rPr b="0" lang="en-US" sz="14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The software’s interface of the test bench modified to allow up to 5-Dimensional scans.</a:t>
            </a:r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     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br/>
            <a:br/>
            <a:br/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738" name="CustomShape 2"/>
          <p:cNvSpPr/>
          <p:nvPr/>
        </p:nvSpPr>
        <p:spPr>
          <a:xfrm>
            <a:off x="719640" y="30060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Pedestal threshold calibrations</a:t>
            </a:r>
            <a:r>
              <a:rPr b="0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739" name="" descr=""/>
          <p:cNvPicPr/>
          <p:nvPr/>
        </p:nvPicPr>
        <p:blipFill>
          <a:blip r:embed="rId1"/>
          <a:stretch/>
        </p:blipFill>
        <p:spPr>
          <a:xfrm>
            <a:off x="5627880" y="1200240"/>
            <a:ext cx="4402080" cy="2244600"/>
          </a:xfrm>
          <a:prstGeom prst="rect">
            <a:avLst/>
          </a:prstGeom>
          <a:ln>
            <a:noFill/>
          </a:ln>
        </p:spPr>
      </p:pic>
      <p:sp>
        <p:nvSpPr>
          <p:cNvPr id="740" name="CustomShape 3"/>
          <p:cNvSpPr/>
          <p:nvPr/>
        </p:nvSpPr>
        <p:spPr>
          <a:xfrm>
            <a:off x="8742240" y="640080"/>
            <a:ext cx="1460880" cy="62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(2/2)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741" name="" descr=""/>
          <p:cNvPicPr/>
          <p:nvPr/>
        </p:nvPicPr>
        <p:blipFill>
          <a:blip r:embed="rId2"/>
          <a:stretch/>
        </p:blipFill>
        <p:spPr>
          <a:xfrm>
            <a:off x="574200" y="4937760"/>
            <a:ext cx="2989800" cy="2375280"/>
          </a:xfrm>
          <a:prstGeom prst="rect">
            <a:avLst/>
          </a:prstGeom>
          <a:ln>
            <a:noFill/>
          </a:ln>
        </p:spPr>
      </p:pic>
      <p:sp>
        <p:nvSpPr>
          <p:cNvPr id="742" name="CustomShape 4"/>
          <p:cNvSpPr/>
          <p:nvPr/>
        </p:nvSpPr>
        <p:spPr>
          <a:xfrm>
            <a:off x="146880" y="4444200"/>
            <a:ext cx="8263800" cy="61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highlight>
                  <a:srgbClr val="ffff00"/>
                </a:highlight>
                <a:latin typeface="Noto Sans Regular"/>
                <a:ea typeface="DejaVu Sans"/>
              </a:rPr>
              <a:t>Full calibration of 2556 channels. </a:t>
            </a:r>
            <a:r>
              <a:rPr b="1" lang="en-US" sz="1800" spc="-1" strike="noStrike">
                <a:solidFill>
                  <a:srgbClr val="333333"/>
                </a:solidFill>
                <a:highlight>
                  <a:srgbClr val="ffff00"/>
                </a:highlight>
                <a:latin typeface="Noto Sans Regular"/>
                <a:ea typeface="DejaVu Sans"/>
              </a:rPr>
              <a:t>Global</a:t>
            </a:r>
            <a:r>
              <a:rPr b="0" lang="en-US" sz="1800" spc="-1" strike="noStrike">
                <a:solidFill>
                  <a:srgbClr val="333333"/>
                </a:solidFill>
                <a:highlight>
                  <a:srgbClr val="ffff00"/>
                </a:highlight>
                <a:latin typeface="Noto Sans Regular"/>
                <a:ea typeface="DejaVu Sans"/>
              </a:rPr>
              <a:t> fixed, varying </a:t>
            </a:r>
            <a:r>
              <a:rPr b="1" lang="en-US" sz="1800" spc="-1" strike="noStrike">
                <a:solidFill>
                  <a:srgbClr val="c9211e"/>
                </a:solidFill>
                <a:highlight>
                  <a:srgbClr val="ffff00"/>
                </a:highlight>
                <a:latin typeface="Noto Sans Regular"/>
                <a:ea typeface="DejaVu Sans"/>
              </a:rPr>
              <a:t>local</a:t>
            </a:r>
            <a:r>
              <a:rPr b="0" lang="en-US" sz="1800" spc="-1" strike="noStrike">
                <a:solidFill>
                  <a:srgbClr val="333333"/>
                </a:solidFill>
                <a:highlight>
                  <a:srgbClr val="ffff00"/>
                </a:highlight>
                <a:latin typeface="Noto Sans Regular"/>
                <a:ea typeface="DejaVu Sans"/>
              </a:rPr>
              <a:t>: </a:t>
            </a:r>
            <a:br/>
            <a:r>
              <a:rPr b="0" lang="en-US" sz="1800" spc="-1" strike="noStrike">
                <a:solidFill>
                  <a:srgbClr val="333333"/>
                </a:solidFill>
                <a:highlight>
                  <a:srgbClr val="ffff00"/>
                </a:highlight>
                <a:latin typeface="Noto Sans Regular"/>
                <a:ea typeface="DejaVu Sans"/>
              </a:rPr>
              <a:t>32 configurations per channel: ~81800 sCurves to analyse.    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43" name="CustomShape 5"/>
          <p:cNvSpPr/>
          <p:nvPr/>
        </p:nvSpPr>
        <p:spPr>
          <a:xfrm>
            <a:off x="583200" y="1136160"/>
            <a:ext cx="1514880" cy="61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[Protocol]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44" name="Line 6"/>
          <p:cNvSpPr/>
          <p:nvPr/>
        </p:nvSpPr>
        <p:spPr>
          <a:xfrm>
            <a:off x="3838320" y="3663360"/>
            <a:ext cx="64224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745" name="" descr=""/>
          <p:cNvPicPr/>
          <p:nvPr/>
        </p:nvPicPr>
        <p:blipFill>
          <a:blip r:embed="rId3"/>
          <a:stretch/>
        </p:blipFill>
        <p:spPr>
          <a:xfrm>
            <a:off x="5264640" y="1172160"/>
            <a:ext cx="4609440" cy="2539440"/>
          </a:xfrm>
          <a:prstGeom prst="rect">
            <a:avLst/>
          </a:prstGeom>
          <a:ln>
            <a:noFill/>
          </a:ln>
        </p:spPr>
      </p:pic>
      <p:sp>
        <p:nvSpPr>
          <p:cNvPr id="746" name="Line 7"/>
          <p:cNvSpPr/>
          <p:nvPr/>
        </p:nvSpPr>
        <p:spPr>
          <a:xfrm flipV="1">
            <a:off x="457200" y="5029200"/>
            <a:ext cx="3474720" cy="9144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7" name="Line 8"/>
          <p:cNvSpPr/>
          <p:nvPr/>
        </p:nvSpPr>
        <p:spPr>
          <a:xfrm>
            <a:off x="4572000" y="3840480"/>
            <a:ext cx="3931920" cy="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8" name="Line 9"/>
          <p:cNvSpPr/>
          <p:nvPr/>
        </p:nvSpPr>
        <p:spPr>
          <a:xfrm>
            <a:off x="4572000" y="1828800"/>
            <a:ext cx="914400" cy="27432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749" name="" descr=""/>
          <p:cNvPicPr/>
          <p:nvPr/>
        </p:nvPicPr>
        <p:blipFill>
          <a:blip r:embed="rId4"/>
          <a:stretch/>
        </p:blipFill>
        <p:spPr>
          <a:xfrm>
            <a:off x="4754880" y="5065200"/>
            <a:ext cx="4115880" cy="2099520"/>
          </a:xfrm>
          <a:prstGeom prst="rect">
            <a:avLst/>
          </a:prstGeom>
          <a:ln>
            <a:noFill/>
          </a:ln>
        </p:spPr>
      </p:pic>
      <p:sp>
        <p:nvSpPr>
          <p:cNvPr id="750" name="CustomShape 10"/>
          <p:cNvSpPr/>
          <p:nvPr/>
        </p:nvSpPr>
        <p:spPr>
          <a:xfrm>
            <a:off x="5114160" y="7106760"/>
            <a:ext cx="4850640" cy="46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</a:pPr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*Excluded 38 Yellow channels (Metal 3), noisy due to coupling between memory flush signal in Metal 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751" name="CustomShape 11"/>
          <p:cNvSpPr/>
          <p:nvPr/>
        </p:nvSpPr>
        <p:spPr>
          <a:xfrm>
            <a:off x="7406640" y="5313240"/>
            <a:ext cx="2466720" cy="266760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full matched sCurves(VRefN)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752" name="Line 12"/>
          <p:cNvSpPr/>
          <p:nvPr/>
        </p:nvSpPr>
        <p:spPr>
          <a:xfrm>
            <a:off x="457200" y="5120640"/>
            <a:ext cx="117000" cy="73152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53" name="Line 13"/>
          <p:cNvSpPr/>
          <p:nvPr/>
        </p:nvSpPr>
        <p:spPr>
          <a:xfrm>
            <a:off x="4937760" y="2743200"/>
            <a:ext cx="690120" cy="9144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54" name="Line 14"/>
          <p:cNvSpPr/>
          <p:nvPr/>
        </p:nvSpPr>
        <p:spPr>
          <a:xfrm flipV="1">
            <a:off x="4572000" y="3200400"/>
            <a:ext cx="914400" cy="18288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55" name="Line 15"/>
          <p:cNvSpPr/>
          <p:nvPr/>
        </p:nvSpPr>
        <p:spPr>
          <a:xfrm>
            <a:off x="8496000" y="3843360"/>
            <a:ext cx="7920" cy="122184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56" name="CustomShape 16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317D2F66-D77B-4A6B-9396-7C50B05F7DA1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CustomShape 1"/>
          <p:cNvSpPr/>
          <p:nvPr/>
        </p:nvSpPr>
        <p:spPr>
          <a:xfrm>
            <a:off x="720000" y="300960"/>
            <a:ext cx="8852040" cy="125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Injections Studies 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58" name="CustomShape 2"/>
          <p:cNvSpPr/>
          <p:nvPr/>
        </p:nvSpPr>
        <p:spPr>
          <a:xfrm>
            <a:off x="-272160" y="1473840"/>
            <a:ext cx="9893520" cy="90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2040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PICMIC allows external signal injection trough the (PAD): </a:t>
            </a:r>
            <a:br/>
            <a:r>
              <a:rPr b="0" lang="en-US" sz="1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- </a:t>
            </a:r>
            <a:r>
              <a:rPr b="1" lang="en-US" sz="1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R424</a:t>
            </a:r>
            <a:r>
              <a:rPr b="0" lang="en-US" sz="1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[R68,C28],</a:t>
            </a:r>
            <a:r>
              <a:rPr b="1" lang="en-US" sz="1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R425</a:t>
            </a:r>
            <a:r>
              <a:rPr b="0" lang="en-US" sz="1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[R103,C35] and </a:t>
            </a:r>
            <a:r>
              <a:rPr b="1" lang="en-US" sz="1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R426</a:t>
            </a:r>
            <a:r>
              <a:rPr b="0" lang="en-US" sz="1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[R6,C15].</a:t>
            </a:r>
            <a:br/>
            <a:r>
              <a:rPr b="0" lang="en-US" sz="1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- * it also allows to excite whole columns in the channel matrix (no shown in above layouts). 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759" name="" descr=""/>
          <p:cNvPicPr/>
          <p:nvPr/>
        </p:nvPicPr>
        <p:blipFill>
          <a:blip r:embed="rId1"/>
          <a:srcRect l="0" t="0" r="0" b="31340"/>
          <a:stretch/>
        </p:blipFill>
        <p:spPr>
          <a:xfrm>
            <a:off x="6702480" y="1106640"/>
            <a:ext cx="2328120" cy="703440"/>
          </a:xfrm>
          <a:prstGeom prst="rect">
            <a:avLst/>
          </a:prstGeom>
          <a:ln>
            <a:noFill/>
          </a:ln>
        </p:spPr>
      </p:pic>
      <p:pic>
        <p:nvPicPr>
          <p:cNvPr id="760" name="Image 9_3" descr=""/>
          <p:cNvPicPr/>
          <p:nvPr/>
        </p:nvPicPr>
        <p:blipFill>
          <a:blip r:embed="rId2"/>
          <a:srcRect l="0" t="0" r="34158" b="0"/>
          <a:stretch/>
        </p:blipFill>
        <p:spPr>
          <a:xfrm rot="16200000">
            <a:off x="9224640" y="1022400"/>
            <a:ext cx="686880" cy="892800"/>
          </a:xfrm>
          <a:prstGeom prst="rect">
            <a:avLst/>
          </a:prstGeom>
          <a:ln>
            <a:noFill/>
          </a:ln>
        </p:spPr>
      </p:pic>
      <p:pic>
        <p:nvPicPr>
          <p:cNvPr id="761" name="Espace réservé du contenu 4_0" descr=""/>
          <p:cNvPicPr/>
          <p:nvPr/>
        </p:nvPicPr>
        <p:blipFill>
          <a:blip r:embed="rId3"/>
          <a:srcRect l="4252" t="4651" r="4962" b="0"/>
          <a:stretch/>
        </p:blipFill>
        <p:spPr>
          <a:xfrm>
            <a:off x="188640" y="2369520"/>
            <a:ext cx="5025960" cy="2511720"/>
          </a:xfrm>
          <a:prstGeom prst="rect">
            <a:avLst/>
          </a:prstGeom>
          <a:ln>
            <a:noFill/>
          </a:ln>
        </p:spPr>
      </p:pic>
      <p:grpSp>
        <p:nvGrpSpPr>
          <p:cNvPr id="762" name="Group 3"/>
          <p:cNvGrpSpPr/>
          <p:nvPr/>
        </p:nvGrpSpPr>
        <p:grpSpPr>
          <a:xfrm>
            <a:off x="6507360" y="5616000"/>
            <a:ext cx="807480" cy="209160"/>
            <a:chOff x="6507360" y="5616000"/>
            <a:chExt cx="807480" cy="209160"/>
          </a:xfrm>
        </p:grpSpPr>
        <p:sp>
          <p:nvSpPr>
            <p:cNvPr id="763" name="CustomShape 4"/>
            <p:cNvSpPr/>
            <p:nvPr/>
          </p:nvSpPr>
          <p:spPr>
            <a:xfrm>
              <a:off x="6507360" y="5616000"/>
              <a:ext cx="585720" cy="150840"/>
            </a:xfrm>
            <a:prstGeom prst="rect">
              <a:avLst/>
            </a:prstGeom>
            <a:noFill/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 algn="just">
                <a:lnSpc>
                  <a:spcPct val="107000"/>
                </a:lnSpc>
                <a:spcAft>
                  <a:spcPts val="799"/>
                </a:spcAft>
              </a:pPr>
              <a:r>
                <a:rPr b="0" lang="fr-FR" sz="1100" spc="-1" strike="noStrike">
                  <a:solidFill>
                    <a:srgbClr val="000000"/>
                  </a:solidFill>
                  <a:latin typeface="DengXian"/>
                  <a:ea typeface="DengXian"/>
                </a:rPr>
                <a:t>VPULSE</a:t>
              </a:r>
              <a:endParaRPr b="0" lang="en-US" sz="1100" spc="-1" strike="noStrike">
                <a:latin typeface="Arial"/>
              </a:endParaRPr>
            </a:p>
          </p:txBody>
        </p:sp>
        <p:sp>
          <p:nvSpPr>
            <p:cNvPr id="764" name="Line 5"/>
            <p:cNvSpPr/>
            <p:nvPr/>
          </p:nvSpPr>
          <p:spPr>
            <a:xfrm>
              <a:off x="6661080" y="5817240"/>
              <a:ext cx="380160" cy="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5" name="Line 6"/>
            <p:cNvSpPr/>
            <p:nvPr/>
          </p:nvSpPr>
          <p:spPr>
            <a:xfrm>
              <a:off x="6939000" y="5816520"/>
              <a:ext cx="102240" cy="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6" name="Line 7"/>
            <p:cNvSpPr/>
            <p:nvPr/>
          </p:nvSpPr>
          <p:spPr>
            <a:xfrm>
              <a:off x="7095960" y="5825160"/>
              <a:ext cx="218880" cy="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67" name="Group 8"/>
          <p:cNvGrpSpPr/>
          <p:nvPr/>
        </p:nvGrpSpPr>
        <p:grpSpPr>
          <a:xfrm>
            <a:off x="6458760" y="5799600"/>
            <a:ext cx="275400" cy="485280"/>
            <a:chOff x="6458760" y="5799600"/>
            <a:chExt cx="275400" cy="485280"/>
          </a:xfrm>
        </p:grpSpPr>
        <p:sp>
          <p:nvSpPr>
            <p:cNvPr id="768" name="Line 9"/>
            <p:cNvSpPr/>
            <p:nvPr/>
          </p:nvSpPr>
          <p:spPr>
            <a:xfrm flipV="1">
              <a:off x="6645960" y="5815080"/>
              <a:ext cx="0" cy="11808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9" name="Line 10"/>
            <p:cNvSpPr/>
            <p:nvPr/>
          </p:nvSpPr>
          <p:spPr>
            <a:xfrm flipV="1">
              <a:off x="6643080" y="6109560"/>
              <a:ext cx="0" cy="11232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0" name="Line 11"/>
            <p:cNvSpPr/>
            <p:nvPr/>
          </p:nvSpPr>
          <p:spPr>
            <a:xfrm>
              <a:off x="6458760" y="5836680"/>
              <a:ext cx="72360" cy="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1" name="Line 12"/>
            <p:cNvSpPr/>
            <p:nvPr/>
          </p:nvSpPr>
          <p:spPr>
            <a:xfrm flipV="1">
              <a:off x="6492600" y="5799600"/>
              <a:ext cx="0" cy="7632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2" name="Line 13"/>
            <p:cNvSpPr/>
            <p:nvPr/>
          </p:nvSpPr>
          <p:spPr>
            <a:xfrm>
              <a:off x="6458760" y="6127920"/>
              <a:ext cx="72360" cy="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3" name="Line 14"/>
            <p:cNvSpPr/>
            <p:nvPr/>
          </p:nvSpPr>
          <p:spPr>
            <a:xfrm>
              <a:off x="6572520" y="6222960"/>
              <a:ext cx="161640" cy="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4" name="CustomShape 15"/>
            <p:cNvSpPr/>
            <p:nvPr/>
          </p:nvSpPr>
          <p:spPr>
            <a:xfrm>
              <a:off x="6565680" y="5936040"/>
              <a:ext cx="168480" cy="168480"/>
            </a:xfrm>
            <a:prstGeom prst="ellipse">
              <a:avLst/>
            </a:prstGeom>
            <a:solidFill>
              <a:srgbClr val="4f81bd"/>
            </a:solidFill>
            <a:ln w="25560">
              <a:solidFill>
                <a:srgbClr val="3a5f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5" name="Line 16"/>
            <p:cNvSpPr/>
            <p:nvPr/>
          </p:nvSpPr>
          <p:spPr>
            <a:xfrm flipV="1">
              <a:off x="6529320" y="6226200"/>
              <a:ext cx="46080" cy="5544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6" name="Line 17"/>
            <p:cNvSpPr/>
            <p:nvPr/>
          </p:nvSpPr>
          <p:spPr>
            <a:xfrm flipV="1">
              <a:off x="6572520" y="6220080"/>
              <a:ext cx="45720" cy="5544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7" name="Line 18"/>
            <p:cNvSpPr/>
            <p:nvPr/>
          </p:nvSpPr>
          <p:spPr>
            <a:xfrm flipV="1">
              <a:off x="6615360" y="6229080"/>
              <a:ext cx="46080" cy="5580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8" name="Line 19"/>
            <p:cNvSpPr/>
            <p:nvPr/>
          </p:nvSpPr>
          <p:spPr>
            <a:xfrm flipV="1">
              <a:off x="6658200" y="6229080"/>
              <a:ext cx="46080" cy="55800"/>
            </a:xfrm>
            <a:prstGeom prst="line">
              <a:avLst/>
            </a:prstGeom>
            <a:ln w="9360">
              <a:solidFill>
                <a:srgbClr val="4a7eb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79" name="Line 20"/>
          <p:cNvSpPr/>
          <p:nvPr/>
        </p:nvSpPr>
        <p:spPr>
          <a:xfrm flipV="1">
            <a:off x="7041240" y="5701320"/>
            <a:ext cx="0" cy="22284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0" name="Line 21"/>
          <p:cNvSpPr/>
          <p:nvPr/>
        </p:nvSpPr>
        <p:spPr>
          <a:xfrm flipV="1">
            <a:off x="7086960" y="5701320"/>
            <a:ext cx="0" cy="22284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1" name="CustomShape 22"/>
          <p:cNvSpPr/>
          <p:nvPr/>
        </p:nvSpPr>
        <p:spPr>
          <a:xfrm>
            <a:off x="6838560" y="5883120"/>
            <a:ext cx="47412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1pF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782" name="CustomShape 23"/>
          <p:cNvSpPr/>
          <p:nvPr/>
        </p:nvSpPr>
        <p:spPr>
          <a:xfrm>
            <a:off x="8801640" y="5286600"/>
            <a:ext cx="352080" cy="3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‘</a:t>
            </a:r>
            <a:r>
              <a:rPr b="0" lang="fr-FR" sz="14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1’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783" name="Image 48_0" descr=""/>
          <p:cNvPicPr/>
          <p:nvPr/>
        </p:nvPicPr>
        <p:blipFill>
          <a:blip r:embed="rId4"/>
          <a:stretch/>
        </p:blipFill>
        <p:spPr>
          <a:xfrm>
            <a:off x="8999640" y="5497920"/>
            <a:ext cx="444240" cy="475200"/>
          </a:xfrm>
          <a:prstGeom prst="rect">
            <a:avLst/>
          </a:prstGeom>
          <a:ln>
            <a:noFill/>
          </a:ln>
        </p:spPr>
      </p:pic>
      <p:pic>
        <p:nvPicPr>
          <p:cNvPr id="784" name="Image 53_0" descr=""/>
          <p:cNvPicPr/>
          <p:nvPr/>
        </p:nvPicPr>
        <p:blipFill>
          <a:blip r:embed="rId5"/>
          <a:stretch/>
        </p:blipFill>
        <p:spPr>
          <a:xfrm>
            <a:off x="7337160" y="5208480"/>
            <a:ext cx="595800" cy="507960"/>
          </a:xfrm>
          <a:prstGeom prst="rect">
            <a:avLst/>
          </a:prstGeom>
          <a:ln>
            <a:noFill/>
          </a:ln>
        </p:spPr>
      </p:pic>
      <p:pic>
        <p:nvPicPr>
          <p:cNvPr id="785" name="Image 56_0" descr=""/>
          <p:cNvPicPr/>
          <p:nvPr/>
        </p:nvPicPr>
        <p:blipFill>
          <a:blip r:embed="rId6"/>
          <a:stretch/>
        </p:blipFill>
        <p:spPr>
          <a:xfrm>
            <a:off x="7312320" y="5889960"/>
            <a:ext cx="155880" cy="243720"/>
          </a:xfrm>
          <a:prstGeom prst="rect">
            <a:avLst/>
          </a:prstGeom>
          <a:ln>
            <a:noFill/>
          </a:ln>
        </p:spPr>
      </p:pic>
      <p:sp>
        <p:nvSpPr>
          <p:cNvPr id="786" name="Line 24"/>
          <p:cNvSpPr/>
          <p:nvPr/>
        </p:nvSpPr>
        <p:spPr>
          <a:xfrm>
            <a:off x="7387920" y="5642280"/>
            <a:ext cx="0" cy="25344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7" name="Line 25"/>
          <p:cNvSpPr/>
          <p:nvPr/>
        </p:nvSpPr>
        <p:spPr>
          <a:xfrm>
            <a:off x="7316640" y="5823720"/>
            <a:ext cx="720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8" name="Line 26"/>
          <p:cNvSpPr/>
          <p:nvPr/>
        </p:nvSpPr>
        <p:spPr>
          <a:xfrm>
            <a:off x="7867440" y="5662800"/>
            <a:ext cx="0" cy="13284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9" name="Line 27"/>
          <p:cNvSpPr/>
          <p:nvPr/>
        </p:nvSpPr>
        <p:spPr>
          <a:xfrm>
            <a:off x="7864200" y="5787720"/>
            <a:ext cx="7236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90" name="Image 66_0" descr=""/>
          <p:cNvPicPr/>
          <p:nvPr/>
        </p:nvPicPr>
        <p:blipFill>
          <a:blip r:embed="rId7"/>
          <a:stretch/>
        </p:blipFill>
        <p:spPr>
          <a:xfrm>
            <a:off x="7944480" y="5477400"/>
            <a:ext cx="935640" cy="589680"/>
          </a:xfrm>
          <a:prstGeom prst="rect">
            <a:avLst/>
          </a:prstGeom>
          <a:ln>
            <a:noFill/>
          </a:ln>
        </p:spPr>
      </p:pic>
      <p:sp>
        <p:nvSpPr>
          <p:cNvPr id="791" name="Line 28"/>
          <p:cNvSpPr/>
          <p:nvPr/>
        </p:nvSpPr>
        <p:spPr>
          <a:xfrm>
            <a:off x="8882280" y="5795640"/>
            <a:ext cx="12168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2" name="CustomShape 29"/>
          <p:cNvSpPr/>
          <p:nvPr/>
        </p:nvSpPr>
        <p:spPr>
          <a:xfrm flipV="1">
            <a:off x="1443960" y="5397480"/>
            <a:ext cx="360" cy="1038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3" name="CustomShape 30"/>
          <p:cNvSpPr/>
          <p:nvPr/>
        </p:nvSpPr>
        <p:spPr>
          <a:xfrm flipV="1">
            <a:off x="1443960" y="6492960"/>
            <a:ext cx="360" cy="355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4" name="CustomShape 31"/>
          <p:cNvSpPr/>
          <p:nvPr/>
        </p:nvSpPr>
        <p:spPr>
          <a:xfrm>
            <a:off x="1090800" y="5123880"/>
            <a:ext cx="70344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iComp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795" name="Image 36_0" descr=""/>
          <p:cNvPicPr/>
          <p:nvPr/>
        </p:nvPicPr>
        <p:blipFill>
          <a:blip r:embed="rId8"/>
          <a:stretch/>
        </p:blipFill>
        <p:spPr>
          <a:xfrm flipH="1">
            <a:off x="1587600" y="5690880"/>
            <a:ext cx="618480" cy="323640"/>
          </a:xfrm>
          <a:prstGeom prst="rect">
            <a:avLst/>
          </a:prstGeom>
          <a:ln>
            <a:noFill/>
          </a:ln>
        </p:spPr>
      </p:pic>
      <p:sp>
        <p:nvSpPr>
          <p:cNvPr id="796" name="CustomShape 32"/>
          <p:cNvSpPr/>
          <p:nvPr/>
        </p:nvSpPr>
        <p:spPr>
          <a:xfrm flipV="1">
            <a:off x="1329480" y="6346080"/>
            <a:ext cx="1309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7" name="Line 33"/>
          <p:cNvSpPr/>
          <p:nvPr/>
        </p:nvSpPr>
        <p:spPr>
          <a:xfrm>
            <a:off x="1334520" y="6188760"/>
            <a:ext cx="1249560" cy="0"/>
          </a:xfrm>
          <a:prstGeom prst="line">
            <a:avLst/>
          </a:prstGeom>
          <a:ln w="25560">
            <a:solidFill>
              <a:srgbClr val="4bacc6"/>
            </a:solidFill>
            <a:prstDash val="dash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8" name="CustomShape 34"/>
          <p:cNvSpPr/>
          <p:nvPr/>
        </p:nvSpPr>
        <p:spPr>
          <a:xfrm>
            <a:off x="786240" y="6033600"/>
            <a:ext cx="70344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417b85"/>
                </a:solidFill>
                <a:latin typeface="Century Schoolbook"/>
                <a:ea typeface="DejaVu Sans"/>
              </a:rPr>
              <a:t>iRefN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799" name="CustomShape 35"/>
          <p:cNvSpPr/>
          <p:nvPr/>
        </p:nvSpPr>
        <p:spPr>
          <a:xfrm>
            <a:off x="786240" y="5781960"/>
            <a:ext cx="70344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c00000"/>
                </a:solidFill>
                <a:latin typeface="Century Schoolbook"/>
                <a:ea typeface="DejaVu Sans"/>
              </a:rPr>
              <a:t>ith+iin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00" name="Line 36"/>
          <p:cNvSpPr/>
          <p:nvPr/>
        </p:nvSpPr>
        <p:spPr>
          <a:xfrm>
            <a:off x="1355760" y="6002640"/>
            <a:ext cx="228960" cy="0"/>
          </a:xfrm>
          <a:prstGeom prst="line">
            <a:avLst/>
          </a:prstGeom>
          <a:ln w="9360">
            <a:solidFill>
              <a:srgbClr val="c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1" name="Line 37"/>
          <p:cNvSpPr/>
          <p:nvPr/>
        </p:nvSpPr>
        <p:spPr>
          <a:xfrm>
            <a:off x="2205720" y="6013440"/>
            <a:ext cx="228960" cy="0"/>
          </a:xfrm>
          <a:prstGeom prst="line">
            <a:avLst/>
          </a:prstGeom>
          <a:ln w="9360">
            <a:solidFill>
              <a:srgbClr val="c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802" name="Image 64_0" descr=""/>
          <p:cNvPicPr/>
          <p:nvPr/>
        </p:nvPicPr>
        <p:blipFill>
          <a:blip r:embed="rId9"/>
          <a:stretch/>
        </p:blipFill>
        <p:spPr>
          <a:xfrm flipH="1">
            <a:off x="1591920" y="5796720"/>
            <a:ext cx="618480" cy="217800"/>
          </a:xfrm>
          <a:prstGeom prst="rect">
            <a:avLst/>
          </a:prstGeom>
          <a:ln>
            <a:noFill/>
          </a:ln>
        </p:spPr>
      </p:pic>
      <p:pic>
        <p:nvPicPr>
          <p:cNvPr id="803" name="Image 65_0" descr=""/>
          <p:cNvPicPr/>
          <p:nvPr/>
        </p:nvPicPr>
        <p:blipFill>
          <a:blip r:embed="rId10"/>
          <a:stretch/>
        </p:blipFill>
        <p:spPr>
          <a:xfrm flipH="1">
            <a:off x="1586880" y="5600880"/>
            <a:ext cx="618480" cy="402480"/>
          </a:xfrm>
          <a:prstGeom prst="rect">
            <a:avLst/>
          </a:prstGeom>
          <a:ln>
            <a:noFill/>
          </a:ln>
        </p:spPr>
      </p:pic>
      <p:sp>
        <p:nvSpPr>
          <p:cNvPr id="804" name="CustomShape 38"/>
          <p:cNvSpPr/>
          <p:nvPr/>
        </p:nvSpPr>
        <p:spPr>
          <a:xfrm>
            <a:off x="1575000" y="6854040"/>
            <a:ext cx="1080360" cy="248400"/>
          </a:xfrm>
          <a:prstGeom prst="roundRect">
            <a:avLst>
              <a:gd name="adj" fmla="val 16667"/>
            </a:avLst>
          </a:prstGeom>
          <a:solidFill>
            <a:srgbClr val="acd4e4">
              <a:alpha val="50000"/>
            </a:srgbClr>
          </a:solidFill>
          <a:ln w="9360">
            <a:solidFill>
              <a:srgbClr val="4bacc6"/>
            </a:solidFill>
            <a:round/>
          </a:ln>
          <a:effectLst>
            <a:outerShdw dir="5400000" dist="2016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No   edges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05" name="CustomShape 39"/>
          <p:cNvSpPr/>
          <p:nvPr/>
        </p:nvSpPr>
        <p:spPr>
          <a:xfrm>
            <a:off x="738000" y="6441120"/>
            <a:ext cx="53748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Vout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06" name="Line 40"/>
          <p:cNvSpPr/>
          <p:nvPr/>
        </p:nvSpPr>
        <p:spPr>
          <a:xfrm>
            <a:off x="1418040" y="681552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7" name="Line 41"/>
          <p:cNvSpPr/>
          <p:nvPr/>
        </p:nvSpPr>
        <p:spPr>
          <a:xfrm>
            <a:off x="1418040" y="664164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8" name="CustomShape 42"/>
          <p:cNvSpPr/>
          <p:nvPr/>
        </p:nvSpPr>
        <p:spPr>
          <a:xfrm>
            <a:off x="1303920" y="672120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09" name="CustomShape 43"/>
          <p:cNvSpPr/>
          <p:nvPr/>
        </p:nvSpPr>
        <p:spPr>
          <a:xfrm>
            <a:off x="1303920" y="655596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10" name="CustomShape 44"/>
          <p:cNvSpPr/>
          <p:nvPr/>
        </p:nvSpPr>
        <p:spPr>
          <a:xfrm flipV="1">
            <a:off x="1443960" y="7121880"/>
            <a:ext cx="360" cy="355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1" name="CustomShape 45"/>
          <p:cNvSpPr/>
          <p:nvPr/>
        </p:nvSpPr>
        <p:spPr>
          <a:xfrm>
            <a:off x="738000" y="7070040"/>
            <a:ext cx="53748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Dout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12" name="Line 46"/>
          <p:cNvSpPr/>
          <p:nvPr/>
        </p:nvSpPr>
        <p:spPr>
          <a:xfrm>
            <a:off x="1418040" y="744444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3" name="Line 47"/>
          <p:cNvSpPr/>
          <p:nvPr/>
        </p:nvSpPr>
        <p:spPr>
          <a:xfrm>
            <a:off x="1418040" y="727056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4" name="CustomShape 48"/>
          <p:cNvSpPr/>
          <p:nvPr/>
        </p:nvSpPr>
        <p:spPr>
          <a:xfrm>
            <a:off x="1303920" y="735012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15" name="CustomShape 49"/>
          <p:cNvSpPr/>
          <p:nvPr/>
        </p:nvSpPr>
        <p:spPr>
          <a:xfrm>
            <a:off x="1303920" y="718488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1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816" name="Group 50"/>
          <p:cNvGrpSpPr/>
          <p:nvPr/>
        </p:nvGrpSpPr>
        <p:grpSpPr>
          <a:xfrm>
            <a:off x="1900440" y="6854040"/>
            <a:ext cx="167760" cy="248400"/>
            <a:chOff x="1900440" y="6854040"/>
            <a:chExt cx="167760" cy="248400"/>
          </a:xfrm>
        </p:grpSpPr>
        <p:sp>
          <p:nvSpPr>
            <p:cNvPr id="817" name="CustomShape 51"/>
            <p:cNvSpPr/>
            <p:nvPr/>
          </p:nvSpPr>
          <p:spPr>
            <a:xfrm>
              <a:off x="1900440" y="6854040"/>
              <a:ext cx="167760" cy="248400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4a7eb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8" name="CustomShape 52"/>
            <p:cNvSpPr/>
            <p:nvPr/>
          </p:nvSpPr>
          <p:spPr>
            <a:xfrm>
              <a:off x="1986840" y="6870240"/>
              <a:ext cx="360" cy="1677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4a7ebb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19" name="Line 53"/>
          <p:cNvSpPr/>
          <p:nvPr/>
        </p:nvSpPr>
        <p:spPr>
          <a:xfrm>
            <a:off x="1535040" y="6641640"/>
            <a:ext cx="10710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0" name="Line 54"/>
          <p:cNvSpPr/>
          <p:nvPr/>
        </p:nvSpPr>
        <p:spPr>
          <a:xfrm>
            <a:off x="1535040" y="7434720"/>
            <a:ext cx="10710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1" name="CustomShape 55"/>
          <p:cNvSpPr/>
          <p:nvPr/>
        </p:nvSpPr>
        <p:spPr>
          <a:xfrm flipV="1">
            <a:off x="3509280" y="5397480"/>
            <a:ext cx="360" cy="1038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2" name="CustomShape 56"/>
          <p:cNvSpPr/>
          <p:nvPr/>
        </p:nvSpPr>
        <p:spPr>
          <a:xfrm flipV="1">
            <a:off x="3509280" y="6492960"/>
            <a:ext cx="360" cy="355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3" name="CustomShape 57"/>
          <p:cNvSpPr/>
          <p:nvPr/>
        </p:nvSpPr>
        <p:spPr>
          <a:xfrm>
            <a:off x="3156480" y="5123880"/>
            <a:ext cx="70344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iComp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824" name="Image 95_0" descr=""/>
          <p:cNvPicPr/>
          <p:nvPr/>
        </p:nvPicPr>
        <p:blipFill>
          <a:blip r:embed="rId11"/>
          <a:stretch/>
        </p:blipFill>
        <p:spPr>
          <a:xfrm flipH="1">
            <a:off x="3652920" y="5690880"/>
            <a:ext cx="618480" cy="323640"/>
          </a:xfrm>
          <a:prstGeom prst="rect">
            <a:avLst/>
          </a:prstGeom>
          <a:ln>
            <a:noFill/>
          </a:ln>
        </p:spPr>
      </p:pic>
      <p:sp>
        <p:nvSpPr>
          <p:cNvPr id="825" name="CustomShape 58"/>
          <p:cNvSpPr/>
          <p:nvPr/>
        </p:nvSpPr>
        <p:spPr>
          <a:xfrm flipV="1">
            <a:off x="3395160" y="6346080"/>
            <a:ext cx="1309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6" name="Line 59"/>
          <p:cNvSpPr/>
          <p:nvPr/>
        </p:nvSpPr>
        <p:spPr>
          <a:xfrm>
            <a:off x="3394800" y="5888880"/>
            <a:ext cx="1249920" cy="0"/>
          </a:xfrm>
          <a:prstGeom prst="line">
            <a:avLst/>
          </a:prstGeom>
          <a:ln w="25560">
            <a:solidFill>
              <a:srgbClr val="4bacc6"/>
            </a:solidFill>
            <a:prstDash val="dash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7" name="CustomShape 60"/>
          <p:cNvSpPr/>
          <p:nvPr/>
        </p:nvSpPr>
        <p:spPr>
          <a:xfrm>
            <a:off x="2864520" y="5690160"/>
            <a:ext cx="70344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417b85"/>
                </a:solidFill>
                <a:latin typeface="Century Schoolbook"/>
                <a:ea typeface="DejaVu Sans"/>
              </a:rPr>
              <a:t>iRefN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28" name="CustomShape 61"/>
          <p:cNvSpPr/>
          <p:nvPr/>
        </p:nvSpPr>
        <p:spPr>
          <a:xfrm>
            <a:off x="2841840" y="5923800"/>
            <a:ext cx="70344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c00000"/>
                </a:solidFill>
                <a:latin typeface="Century Schoolbook"/>
                <a:ea typeface="DejaVu Sans"/>
              </a:rPr>
              <a:t>ith+iin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29" name="Line 62"/>
          <p:cNvSpPr/>
          <p:nvPr/>
        </p:nvSpPr>
        <p:spPr>
          <a:xfrm>
            <a:off x="3421440" y="6002640"/>
            <a:ext cx="228600" cy="0"/>
          </a:xfrm>
          <a:prstGeom prst="line">
            <a:avLst/>
          </a:prstGeom>
          <a:ln w="9360">
            <a:solidFill>
              <a:srgbClr val="c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0" name="Line 63"/>
          <p:cNvSpPr/>
          <p:nvPr/>
        </p:nvSpPr>
        <p:spPr>
          <a:xfrm>
            <a:off x="4271400" y="6013440"/>
            <a:ext cx="228960" cy="0"/>
          </a:xfrm>
          <a:prstGeom prst="line">
            <a:avLst/>
          </a:prstGeom>
          <a:ln w="9360">
            <a:solidFill>
              <a:srgbClr val="c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831" name="Image 102_0" descr=""/>
          <p:cNvPicPr/>
          <p:nvPr/>
        </p:nvPicPr>
        <p:blipFill>
          <a:blip r:embed="rId12"/>
          <a:stretch/>
        </p:blipFill>
        <p:spPr>
          <a:xfrm flipH="1">
            <a:off x="3657240" y="5796720"/>
            <a:ext cx="618480" cy="217800"/>
          </a:xfrm>
          <a:prstGeom prst="rect">
            <a:avLst/>
          </a:prstGeom>
          <a:ln>
            <a:noFill/>
          </a:ln>
        </p:spPr>
      </p:pic>
      <p:pic>
        <p:nvPicPr>
          <p:cNvPr id="832" name="Image 103_0" descr=""/>
          <p:cNvPicPr/>
          <p:nvPr/>
        </p:nvPicPr>
        <p:blipFill>
          <a:blip r:embed="rId13"/>
          <a:stretch/>
        </p:blipFill>
        <p:spPr>
          <a:xfrm flipH="1">
            <a:off x="3652200" y="5600880"/>
            <a:ext cx="618480" cy="402480"/>
          </a:xfrm>
          <a:prstGeom prst="rect">
            <a:avLst/>
          </a:prstGeom>
          <a:ln>
            <a:noFill/>
          </a:ln>
        </p:spPr>
      </p:pic>
      <p:sp>
        <p:nvSpPr>
          <p:cNvPr id="833" name="CustomShape 64"/>
          <p:cNvSpPr/>
          <p:nvPr/>
        </p:nvSpPr>
        <p:spPr>
          <a:xfrm>
            <a:off x="3367440" y="6854040"/>
            <a:ext cx="1080360" cy="248400"/>
          </a:xfrm>
          <a:prstGeom prst="roundRect">
            <a:avLst>
              <a:gd name="adj" fmla="val 16667"/>
            </a:avLst>
          </a:prstGeom>
          <a:solidFill>
            <a:srgbClr val="acd4e4">
              <a:alpha val="50000"/>
            </a:srgbClr>
          </a:solidFill>
          <a:ln w="9360">
            <a:solidFill>
              <a:srgbClr val="4bacc6"/>
            </a:solidFill>
            <a:round/>
          </a:ln>
          <a:effectLst>
            <a:outerShdw dir="5400000" dist="2016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fall   edge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34" name="CustomShape 65"/>
          <p:cNvSpPr/>
          <p:nvPr/>
        </p:nvSpPr>
        <p:spPr>
          <a:xfrm>
            <a:off x="2803320" y="6441120"/>
            <a:ext cx="53748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Vout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35" name="Line 66"/>
          <p:cNvSpPr/>
          <p:nvPr/>
        </p:nvSpPr>
        <p:spPr>
          <a:xfrm>
            <a:off x="3229560" y="681552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6" name="Line 67"/>
          <p:cNvSpPr/>
          <p:nvPr/>
        </p:nvSpPr>
        <p:spPr>
          <a:xfrm>
            <a:off x="3483720" y="664164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7" name="CustomShape 68"/>
          <p:cNvSpPr/>
          <p:nvPr/>
        </p:nvSpPr>
        <p:spPr>
          <a:xfrm>
            <a:off x="3369240" y="672120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38" name="CustomShape 69"/>
          <p:cNvSpPr/>
          <p:nvPr/>
        </p:nvSpPr>
        <p:spPr>
          <a:xfrm>
            <a:off x="3369240" y="655596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39" name="CustomShape 70"/>
          <p:cNvSpPr/>
          <p:nvPr/>
        </p:nvSpPr>
        <p:spPr>
          <a:xfrm flipV="1">
            <a:off x="3509280" y="7121880"/>
            <a:ext cx="360" cy="355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0" name="CustomShape 71"/>
          <p:cNvSpPr/>
          <p:nvPr/>
        </p:nvSpPr>
        <p:spPr>
          <a:xfrm>
            <a:off x="2803320" y="7070040"/>
            <a:ext cx="53748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Dout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41" name="Line 72"/>
          <p:cNvSpPr/>
          <p:nvPr/>
        </p:nvSpPr>
        <p:spPr>
          <a:xfrm>
            <a:off x="3483720" y="744444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2" name="Line 73"/>
          <p:cNvSpPr/>
          <p:nvPr/>
        </p:nvSpPr>
        <p:spPr>
          <a:xfrm>
            <a:off x="3483720" y="727056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3" name="CustomShape 74"/>
          <p:cNvSpPr/>
          <p:nvPr/>
        </p:nvSpPr>
        <p:spPr>
          <a:xfrm>
            <a:off x="3369240" y="735012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44" name="CustomShape 75"/>
          <p:cNvSpPr/>
          <p:nvPr/>
        </p:nvSpPr>
        <p:spPr>
          <a:xfrm>
            <a:off x="3369240" y="718488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1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845" name="Group 76"/>
          <p:cNvGrpSpPr/>
          <p:nvPr/>
        </p:nvGrpSpPr>
        <p:grpSpPr>
          <a:xfrm>
            <a:off x="3711960" y="6854040"/>
            <a:ext cx="167760" cy="248400"/>
            <a:chOff x="3711960" y="6854040"/>
            <a:chExt cx="167760" cy="248400"/>
          </a:xfrm>
        </p:grpSpPr>
        <p:sp>
          <p:nvSpPr>
            <p:cNvPr id="846" name="CustomShape 77"/>
            <p:cNvSpPr/>
            <p:nvPr/>
          </p:nvSpPr>
          <p:spPr>
            <a:xfrm>
              <a:off x="3711960" y="6854040"/>
              <a:ext cx="167760" cy="248400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4a7eb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7" name="CustomShape 78"/>
            <p:cNvSpPr/>
            <p:nvPr/>
          </p:nvSpPr>
          <p:spPr>
            <a:xfrm>
              <a:off x="3798360" y="6870240"/>
              <a:ext cx="360" cy="1677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4a7ebb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48" name="CustomShape 79"/>
          <p:cNvSpPr/>
          <p:nvPr/>
        </p:nvSpPr>
        <p:spPr>
          <a:xfrm>
            <a:off x="3574800" y="6642000"/>
            <a:ext cx="423360" cy="17136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9" name="CustomShape 80"/>
          <p:cNvSpPr/>
          <p:nvPr/>
        </p:nvSpPr>
        <p:spPr>
          <a:xfrm flipV="1" rot="10800000">
            <a:off x="3863880" y="6647040"/>
            <a:ext cx="397800" cy="16632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850" name="Group 81"/>
          <p:cNvGrpSpPr/>
          <p:nvPr/>
        </p:nvGrpSpPr>
        <p:grpSpPr>
          <a:xfrm>
            <a:off x="3672000" y="6640560"/>
            <a:ext cx="230040" cy="171360"/>
            <a:chOff x="3672000" y="6640560"/>
            <a:chExt cx="230040" cy="171360"/>
          </a:xfrm>
        </p:grpSpPr>
        <p:sp>
          <p:nvSpPr>
            <p:cNvPr id="851" name="CustomShape 82"/>
            <p:cNvSpPr/>
            <p:nvPr/>
          </p:nvSpPr>
          <p:spPr>
            <a:xfrm>
              <a:off x="3672000" y="6640560"/>
              <a:ext cx="230040" cy="171360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4a7eb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2" name="CustomShape 83"/>
            <p:cNvSpPr/>
            <p:nvPr/>
          </p:nvSpPr>
          <p:spPr>
            <a:xfrm>
              <a:off x="3790080" y="6651720"/>
              <a:ext cx="360" cy="1155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4a7ebb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53" name="CustomShape 84"/>
          <p:cNvSpPr/>
          <p:nvPr/>
        </p:nvSpPr>
        <p:spPr>
          <a:xfrm flipV="1" rot="10800000">
            <a:off x="3614040" y="7266600"/>
            <a:ext cx="397800" cy="16632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4" name="Line 85"/>
          <p:cNvSpPr/>
          <p:nvPr/>
        </p:nvSpPr>
        <p:spPr>
          <a:xfrm>
            <a:off x="4000320" y="7265880"/>
            <a:ext cx="6444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5" name="CustomShape 86"/>
          <p:cNvSpPr/>
          <p:nvPr/>
        </p:nvSpPr>
        <p:spPr>
          <a:xfrm>
            <a:off x="9415440" y="5486040"/>
            <a:ext cx="459720" cy="248400"/>
          </a:xfrm>
          <a:prstGeom prst="roundRect">
            <a:avLst>
              <a:gd name="adj" fmla="val 16667"/>
            </a:avLst>
          </a:prstGeom>
          <a:solidFill>
            <a:srgbClr val="acd4e4">
              <a:alpha val="50000"/>
            </a:srgbClr>
          </a:solidFill>
          <a:ln w="9360">
            <a:solidFill>
              <a:srgbClr val="4bacc6"/>
            </a:solidFill>
            <a:round/>
          </a:ln>
          <a:effectLst>
            <a:outerShdw dir="5400000" dist="2016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Dout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56" name="CustomShape 87"/>
          <p:cNvSpPr/>
          <p:nvPr/>
        </p:nvSpPr>
        <p:spPr>
          <a:xfrm flipV="1">
            <a:off x="5568840" y="5397480"/>
            <a:ext cx="360" cy="1038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57" name="CustomShape 88"/>
          <p:cNvSpPr/>
          <p:nvPr/>
        </p:nvSpPr>
        <p:spPr>
          <a:xfrm flipV="1">
            <a:off x="5568840" y="6492960"/>
            <a:ext cx="360" cy="355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58" name="CustomShape 89"/>
          <p:cNvSpPr/>
          <p:nvPr/>
        </p:nvSpPr>
        <p:spPr>
          <a:xfrm>
            <a:off x="5215680" y="5123880"/>
            <a:ext cx="70344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iComp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859" name="Image 135_0" descr=""/>
          <p:cNvPicPr/>
          <p:nvPr/>
        </p:nvPicPr>
        <p:blipFill>
          <a:blip r:embed="rId14"/>
          <a:stretch/>
        </p:blipFill>
        <p:spPr>
          <a:xfrm flipH="1">
            <a:off x="5712480" y="5690880"/>
            <a:ext cx="618480" cy="323640"/>
          </a:xfrm>
          <a:prstGeom prst="rect">
            <a:avLst/>
          </a:prstGeom>
          <a:ln>
            <a:noFill/>
          </a:ln>
        </p:spPr>
      </p:pic>
      <p:sp>
        <p:nvSpPr>
          <p:cNvPr id="860" name="CustomShape 90"/>
          <p:cNvSpPr/>
          <p:nvPr/>
        </p:nvSpPr>
        <p:spPr>
          <a:xfrm flipV="1">
            <a:off x="5454360" y="6346080"/>
            <a:ext cx="1309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61" name="Line 91"/>
          <p:cNvSpPr/>
          <p:nvPr/>
        </p:nvSpPr>
        <p:spPr>
          <a:xfrm>
            <a:off x="5454360" y="5522760"/>
            <a:ext cx="1249560" cy="0"/>
          </a:xfrm>
          <a:prstGeom prst="line">
            <a:avLst/>
          </a:prstGeom>
          <a:ln w="25560">
            <a:solidFill>
              <a:srgbClr val="4bacc6"/>
            </a:solidFill>
            <a:prstDash val="dash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2" name="CustomShape 92"/>
          <p:cNvSpPr/>
          <p:nvPr/>
        </p:nvSpPr>
        <p:spPr>
          <a:xfrm>
            <a:off x="4833000" y="5401080"/>
            <a:ext cx="70344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417b85"/>
                </a:solidFill>
                <a:latin typeface="Century Schoolbook"/>
                <a:ea typeface="DejaVu Sans"/>
              </a:rPr>
              <a:t>iRefN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63" name="CustomShape 93"/>
          <p:cNvSpPr/>
          <p:nvPr/>
        </p:nvSpPr>
        <p:spPr>
          <a:xfrm>
            <a:off x="4911120" y="5781960"/>
            <a:ext cx="70344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c00000"/>
                </a:solidFill>
                <a:latin typeface="Century Schoolbook"/>
                <a:ea typeface="DejaVu Sans"/>
              </a:rPr>
              <a:t>ith+iin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64" name="Line 94"/>
          <p:cNvSpPr/>
          <p:nvPr/>
        </p:nvSpPr>
        <p:spPr>
          <a:xfrm>
            <a:off x="5480640" y="6002640"/>
            <a:ext cx="228960" cy="0"/>
          </a:xfrm>
          <a:prstGeom prst="line">
            <a:avLst/>
          </a:prstGeom>
          <a:ln w="9360">
            <a:solidFill>
              <a:srgbClr val="c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5" name="Line 95"/>
          <p:cNvSpPr/>
          <p:nvPr/>
        </p:nvSpPr>
        <p:spPr>
          <a:xfrm>
            <a:off x="6265800" y="6002640"/>
            <a:ext cx="228960" cy="0"/>
          </a:xfrm>
          <a:prstGeom prst="line">
            <a:avLst/>
          </a:prstGeom>
          <a:ln w="9360">
            <a:solidFill>
              <a:srgbClr val="c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866" name="Image 142_0" descr=""/>
          <p:cNvPicPr/>
          <p:nvPr/>
        </p:nvPicPr>
        <p:blipFill>
          <a:blip r:embed="rId15"/>
          <a:stretch/>
        </p:blipFill>
        <p:spPr>
          <a:xfrm flipH="1">
            <a:off x="5716800" y="5796720"/>
            <a:ext cx="618480" cy="217800"/>
          </a:xfrm>
          <a:prstGeom prst="rect">
            <a:avLst/>
          </a:prstGeom>
          <a:ln>
            <a:noFill/>
          </a:ln>
        </p:spPr>
      </p:pic>
      <p:pic>
        <p:nvPicPr>
          <p:cNvPr id="867" name="Image 143_0" descr=""/>
          <p:cNvPicPr/>
          <p:nvPr/>
        </p:nvPicPr>
        <p:blipFill>
          <a:blip r:embed="rId16"/>
          <a:stretch/>
        </p:blipFill>
        <p:spPr>
          <a:xfrm flipH="1">
            <a:off x="5711760" y="5600880"/>
            <a:ext cx="618480" cy="402480"/>
          </a:xfrm>
          <a:prstGeom prst="rect">
            <a:avLst/>
          </a:prstGeom>
          <a:ln>
            <a:noFill/>
          </a:ln>
        </p:spPr>
      </p:pic>
      <p:sp>
        <p:nvSpPr>
          <p:cNvPr id="868" name="CustomShape 96"/>
          <p:cNvSpPr/>
          <p:nvPr/>
        </p:nvSpPr>
        <p:spPr>
          <a:xfrm>
            <a:off x="5699880" y="6854040"/>
            <a:ext cx="1080360" cy="248400"/>
          </a:xfrm>
          <a:prstGeom prst="roundRect">
            <a:avLst>
              <a:gd name="adj" fmla="val 16667"/>
            </a:avLst>
          </a:prstGeom>
          <a:solidFill>
            <a:srgbClr val="acd4e4">
              <a:alpha val="50000"/>
            </a:srgbClr>
          </a:solidFill>
          <a:ln w="9360">
            <a:solidFill>
              <a:srgbClr val="4bacc6"/>
            </a:solidFill>
            <a:round/>
          </a:ln>
          <a:effectLst>
            <a:outerShdw dir="5400000" dist="2016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No   edges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69" name="CustomShape 97"/>
          <p:cNvSpPr/>
          <p:nvPr/>
        </p:nvSpPr>
        <p:spPr>
          <a:xfrm>
            <a:off x="4862880" y="6441120"/>
            <a:ext cx="53748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Vout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70" name="Line 98"/>
          <p:cNvSpPr/>
          <p:nvPr/>
        </p:nvSpPr>
        <p:spPr>
          <a:xfrm>
            <a:off x="5542920" y="681552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1" name="Line 99"/>
          <p:cNvSpPr/>
          <p:nvPr/>
        </p:nvSpPr>
        <p:spPr>
          <a:xfrm>
            <a:off x="5542920" y="664164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2" name="CustomShape 100"/>
          <p:cNvSpPr/>
          <p:nvPr/>
        </p:nvSpPr>
        <p:spPr>
          <a:xfrm>
            <a:off x="5428800" y="672120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73" name="CustomShape 101"/>
          <p:cNvSpPr/>
          <p:nvPr/>
        </p:nvSpPr>
        <p:spPr>
          <a:xfrm>
            <a:off x="5428800" y="655596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74" name="CustomShape 102"/>
          <p:cNvSpPr/>
          <p:nvPr/>
        </p:nvSpPr>
        <p:spPr>
          <a:xfrm flipV="1">
            <a:off x="5568840" y="7121880"/>
            <a:ext cx="360" cy="355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75" name="CustomShape 103"/>
          <p:cNvSpPr/>
          <p:nvPr/>
        </p:nvSpPr>
        <p:spPr>
          <a:xfrm>
            <a:off x="4862880" y="7070040"/>
            <a:ext cx="53748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Dout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76" name="Line 104"/>
          <p:cNvSpPr/>
          <p:nvPr/>
        </p:nvSpPr>
        <p:spPr>
          <a:xfrm>
            <a:off x="5542920" y="744444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7" name="Line 105"/>
          <p:cNvSpPr/>
          <p:nvPr/>
        </p:nvSpPr>
        <p:spPr>
          <a:xfrm>
            <a:off x="5542920" y="7270560"/>
            <a:ext cx="738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8" name="CustomShape 106"/>
          <p:cNvSpPr/>
          <p:nvPr/>
        </p:nvSpPr>
        <p:spPr>
          <a:xfrm>
            <a:off x="5428800" y="735012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79" name="CustomShape 107"/>
          <p:cNvSpPr/>
          <p:nvPr/>
        </p:nvSpPr>
        <p:spPr>
          <a:xfrm>
            <a:off x="5428800" y="7184880"/>
            <a:ext cx="111960" cy="18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entury Schoolbook"/>
                <a:ea typeface="DejaVu Sans"/>
              </a:rPr>
              <a:t>1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880" name="Group 108"/>
          <p:cNvGrpSpPr/>
          <p:nvPr/>
        </p:nvGrpSpPr>
        <p:grpSpPr>
          <a:xfrm>
            <a:off x="6025320" y="6854040"/>
            <a:ext cx="167760" cy="248400"/>
            <a:chOff x="6025320" y="6854040"/>
            <a:chExt cx="167760" cy="248400"/>
          </a:xfrm>
        </p:grpSpPr>
        <p:sp>
          <p:nvSpPr>
            <p:cNvPr id="881" name="CustomShape 109"/>
            <p:cNvSpPr/>
            <p:nvPr/>
          </p:nvSpPr>
          <p:spPr>
            <a:xfrm>
              <a:off x="6025320" y="6854040"/>
              <a:ext cx="167760" cy="248400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4a7eb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2" name="CustomShape 110"/>
            <p:cNvSpPr/>
            <p:nvPr/>
          </p:nvSpPr>
          <p:spPr>
            <a:xfrm>
              <a:off x="6111720" y="6870240"/>
              <a:ext cx="360" cy="1677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4a7ebb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83" name="Line 111"/>
          <p:cNvSpPr/>
          <p:nvPr/>
        </p:nvSpPr>
        <p:spPr>
          <a:xfrm>
            <a:off x="5659920" y="6814440"/>
            <a:ext cx="10710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4" name="Line 112"/>
          <p:cNvSpPr/>
          <p:nvPr/>
        </p:nvSpPr>
        <p:spPr>
          <a:xfrm>
            <a:off x="5659920" y="7434720"/>
            <a:ext cx="1071000" cy="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5" name="Line 113"/>
          <p:cNvSpPr/>
          <p:nvPr/>
        </p:nvSpPr>
        <p:spPr>
          <a:xfrm>
            <a:off x="3763440" y="5844600"/>
            <a:ext cx="0" cy="752760"/>
          </a:xfrm>
          <a:prstGeom prst="line">
            <a:avLst/>
          </a:prstGeom>
          <a:ln w="9360">
            <a:solidFill>
              <a:srgbClr val="c1e21e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6" name="Line 114"/>
          <p:cNvSpPr/>
          <p:nvPr/>
        </p:nvSpPr>
        <p:spPr>
          <a:xfrm>
            <a:off x="4044960" y="5834880"/>
            <a:ext cx="0" cy="752760"/>
          </a:xfrm>
          <a:prstGeom prst="line">
            <a:avLst/>
          </a:prstGeom>
          <a:ln w="9360">
            <a:solidFill>
              <a:srgbClr val="c1e21e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7" name="CustomShape 115"/>
          <p:cNvSpPr/>
          <p:nvPr/>
        </p:nvSpPr>
        <p:spPr>
          <a:xfrm>
            <a:off x="4937760" y="2596320"/>
            <a:ext cx="5027040" cy="90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2040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Voltage injection through external 1pF, then scan of the threshold of Current Comparator.</a:t>
            </a:r>
            <a:endParaRPr b="0" lang="en-US" sz="1600" spc="-1" strike="noStrike">
              <a:latin typeface="Arial"/>
            </a:endParaRPr>
          </a:p>
          <a:p>
            <a:pPr marL="432000" indent="-32040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Below the current threshold, the falling edge sensitive does not trig.</a:t>
            </a:r>
            <a:endParaRPr b="0" lang="en-US" sz="1600" spc="-1" strike="noStrike">
              <a:latin typeface="Arial"/>
            </a:endParaRPr>
          </a:p>
          <a:p>
            <a:pPr marL="432000" indent="-32040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The signal is recorded on falling edge, so above a certain value of iRefN added to threshold current, the comparator does not trig anymore-→ chapeau! 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888" name="CustomShape 116"/>
          <p:cNvSpPr/>
          <p:nvPr/>
        </p:nvSpPr>
        <p:spPr>
          <a:xfrm>
            <a:off x="8742240" y="460800"/>
            <a:ext cx="1460880" cy="62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(1/2)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889" name="" descr=""/>
          <p:cNvPicPr/>
          <p:nvPr/>
        </p:nvPicPr>
        <p:blipFill>
          <a:blip r:embed="rId17"/>
          <a:stretch/>
        </p:blipFill>
        <p:spPr>
          <a:xfrm>
            <a:off x="2543760" y="2820960"/>
            <a:ext cx="1203480" cy="1518120"/>
          </a:xfrm>
          <a:prstGeom prst="rect">
            <a:avLst/>
          </a:prstGeom>
          <a:ln>
            <a:noFill/>
          </a:ln>
        </p:spPr>
      </p:pic>
      <p:sp>
        <p:nvSpPr>
          <p:cNvPr id="890" name="CustomShape 117"/>
          <p:cNvSpPr/>
          <p:nvPr/>
        </p:nvSpPr>
        <p:spPr>
          <a:xfrm>
            <a:off x="2269440" y="4667760"/>
            <a:ext cx="1752120" cy="35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highlight>
                  <a:srgbClr val="ffffff"/>
                </a:highlight>
                <a:latin typeface="Noto Sans Regular"/>
                <a:ea typeface="DejaVu Sans"/>
              </a:rPr>
              <a:t>VRefN [udac]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91" name="CustomShape 118"/>
          <p:cNvSpPr/>
          <p:nvPr/>
        </p:nvSpPr>
        <p:spPr>
          <a:xfrm rot="16183800">
            <a:off x="-513000" y="3333240"/>
            <a:ext cx="1752120" cy="35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highlight>
                  <a:srgbClr val="ffffff"/>
                </a:highlight>
                <a:latin typeface="Noto Sans Regular"/>
                <a:ea typeface="DejaVu Sans"/>
              </a:rPr>
              <a:t>Efficiency [%]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92" name="CustomShape 119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4FA0ACF9-65C8-4688-B899-C26266D47FD5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CustomShape 1"/>
          <p:cNvSpPr/>
          <p:nvPr/>
        </p:nvSpPr>
        <p:spPr>
          <a:xfrm>
            <a:off x="720000" y="300960"/>
            <a:ext cx="8852040" cy="125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Injections Studies (Probes) 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94" name="CustomShape 2"/>
          <p:cNvSpPr/>
          <p:nvPr/>
        </p:nvSpPr>
        <p:spPr>
          <a:xfrm>
            <a:off x="-272160" y="1473840"/>
            <a:ext cx="9893520" cy="90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2040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Having the full pedestal thresholds under control (PICMIC calibrated). We proceeded to accomplish an important mainstone. Direct inject on the surface.  </a:t>
            </a:r>
            <a:r>
              <a:rPr b="0" lang="en-US" sz="1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895" name="CustomShape 3"/>
          <p:cNvSpPr/>
          <p:nvPr/>
        </p:nvSpPr>
        <p:spPr>
          <a:xfrm>
            <a:off x="8742240" y="100800"/>
            <a:ext cx="1460880" cy="62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(2/2)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896" name="" descr=""/>
          <p:cNvPicPr/>
          <p:nvPr/>
        </p:nvPicPr>
        <p:blipFill>
          <a:blip r:embed="rId1"/>
          <a:stretch/>
        </p:blipFill>
        <p:spPr>
          <a:xfrm>
            <a:off x="2194560" y="2926080"/>
            <a:ext cx="2571840" cy="2113200"/>
          </a:xfrm>
          <a:prstGeom prst="rect">
            <a:avLst/>
          </a:prstGeom>
          <a:ln>
            <a:noFill/>
          </a:ln>
        </p:spPr>
      </p:pic>
      <p:pic>
        <p:nvPicPr>
          <p:cNvPr id="897" name="" descr=""/>
          <p:cNvPicPr/>
          <p:nvPr/>
        </p:nvPicPr>
        <p:blipFill>
          <a:blip r:embed="rId2"/>
          <a:stretch/>
        </p:blipFill>
        <p:spPr>
          <a:xfrm>
            <a:off x="584640" y="6243480"/>
            <a:ext cx="1369440" cy="1177560"/>
          </a:xfrm>
          <a:prstGeom prst="rect">
            <a:avLst/>
          </a:prstGeom>
          <a:ln>
            <a:noFill/>
          </a:ln>
        </p:spPr>
      </p:pic>
      <p:pic>
        <p:nvPicPr>
          <p:cNvPr id="898" name="" descr=""/>
          <p:cNvPicPr/>
          <p:nvPr/>
        </p:nvPicPr>
        <p:blipFill>
          <a:blip r:embed="rId3"/>
          <a:stretch/>
        </p:blipFill>
        <p:spPr>
          <a:xfrm>
            <a:off x="584640" y="5005800"/>
            <a:ext cx="1460880" cy="1226520"/>
          </a:xfrm>
          <a:prstGeom prst="rect">
            <a:avLst/>
          </a:prstGeom>
          <a:ln>
            <a:noFill/>
          </a:ln>
        </p:spPr>
      </p:pic>
      <p:pic>
        <p:nvPicPr>
          <p:cNvPr id="899" name="" descr=""/>
          <p:cNvPicPr/>
          <p:nvPr/>
        </p:nvPicPr>
        <p:blipFill>
          <a:blip r:embed="rId4"/>
          <a:stretch/>
        </p:blipFill>
        <p:spPr>
          <a:xfrm>
            <a:off x="385200" y="3621600"/>
            <a:ext cx="1689480" cy="1312920"/>
          </a:xfrm>
          <a:prstGeom prst="rect">
            <a:avLst/>
          </a:prstGeom>
          <a:ln>
            <a:noFill/>
          </a:ln>
        </p:spPr>
      </p:pic>
      <p:pic>
        <p:nvPicPr>
          <p:cNvPr id="900" name="" descr=""/>
          <p:cNvPicPr/>
          <p:nvPr/>
        </p:nvPicPr>
        <p:blipFill>
          <a:blip r:embed="rId5"/>
          <a:stretch/>
        </p:blipFill>
        <p:spPr>
          <a:xfrm>
            <a:off x="548640" y="2485440"/>
            <a:ext cx="1460880" cy="1154520"/>
          </a:xfrm>
          <a:prstGeom prst="rect">
            <a:avLst/>
          </a:prstGeom>
          <a:ln>
            <a:noFill/>
          </a:ln>
        </p:spPr>
      </p:pic>
      <p:sp>
        <p:nvSpPr>
          <p:cNvPr id="901" name="Line 4"/>
          <p:cNvSpPr/>
          <p:nvPr/>
        </p:nvSpPr>
        <p:spPr>
          <a:xfrm flipV="1">
            <a:off x="490320" y="2485440"/>
            <a:ext cx="0" cy="475488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02" name="CustomShape 5"/>
          <p:cNvSpPr/>
          <p:nvPr/>
        </p:nvSpPr>
        <p:spPr>
          <a:xfrm rot="16228800">
            <a:off x="-1339560" y="5547960"/>
            <a:ext cx="3241080" cy="32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Probe scan from bottom - top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903" name="CustomShape 6"/>
          <p:cNvSpPr/>
          <p:nvPr/>
        </p:nvSpPr>
        <p:spPr>
          <a:xfrm>
            <a:off x="2743200" y="5212080"/>
            <a:ext cx="1918080" cy="2026080"/>
          </a:xfrm>
          <a:prstGeom prst="rect">
            <a:avLst/>
          </a:prstGeom>
          <a:solidFill>
            <a:srgbClr val="ffff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904" name="" descr=""/>
          <p:cNvPicPr/>
          <p:nvPr/>
        </p:nvPicPr>
        <p:blipFill>
          <a:blip r:embed="rId6"/>
          <a:stretch/>
        </p:blipFill>
        <p:spPr>
          <a:xfrm>
            <a:off x="2809800" y="5382720"/>
            <a:ext cx="1761120" cy="1400040"/>
          </a:xfrm>
          <a:prstGeom prst="rect">
            <a:avLst/>
          </a:prstGeom>
          <a:ln>
            <a:noFill/>
          </a:ln>
        </p:spPr>
      </p:pic>
      <p:sp>
        <p:nvSpPr>
          <p:cNvPr id="905" name="CustomShape 7"/>
          <p:cNvSpPr/>
          <p:nvPr/>
        </p:nvSpPr>
        <p:spPr>
          <a:xfrm>
            <a:off x="2708640" y="6707880"/>
            <a:ext cx="2711520" cy="85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Clustering and 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centroid estimation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906" name="Line 8"/>
          <p:cNvSpPr/>
          <p:nvPr/>
        </p:nvSpPr>
        <p:spPr>
          <a:xfrm>
            <a:off x="4846320" y="2485440"/>
            <a:ext cx="0" cy="493668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907" name="" descr=""/>
          <p:cNvPicPr/>
          <p:nvPr/>
        </p:nvPicPr>
        <p:blipFill>
          <a:blip r:embed="rId7"/>
          <a:stretch/>
        </p:blipFill>
        <p:spPr>
          <a:xfrm>
            <a:off x="5378400" y="3229200"/>
            <a:ext cx="1918080" cy="1474920"/>
          </a:xfrm>
          <a:prstGeom prst="rect">
            <a:avLst/>
          </a:prstGeom>
          <a:ln>
            <a:noFill/>
          </a:ln>
        </p:spPr>
      </p:pic>
      <p:pic>
        <p:nvPicPr>
          <p:cNvPr id="908" name="" descr=""/>
          <p:cNvPicPr/>
          <p:nvPr/>
        </p:nvPicPr>
        <p:blipFill>
          <a:blip r:embed="rId8"/>
          <a:stretch/>
        </p:blipFill>
        <p:spPr>
          <a:xfrm>
            <a:off x="7689960" y="3229200"/>
            <a:ext cx="1983960" cy="1542240"/>
          </a:xfrm>
          <a:prstGeom prst="rect">
            <a:avLst/>
          </a:prstGeom>
          <a:ln>
            <a:noFill/>
          </a:ln>
        </p:spPr>
      </p:pic>
      <p:pic>
        <p:nvPicPr>
          <p:cNvPr id="909" name="" descr=""/>
          <p:cNvPicPr/>
          <p:nvPr/>
        </p:nvPicPr>
        <p:blipFill>
          <a:blip r:embed="rId9"/>
          <a:stretch/>
        </p:blipFill>
        <p:spPr>
          <a:xfrm>
            <a:off x="5137560" y="4769280"/>
            <a:ext cx="2359080" cy="1748880"/>
          </a:xfrm>
          <a:prstGeom prst="rect">
            <a:avLst/>
          </a:prstGeom>
          <a:ln>
            <a:noFill/>
          </a:ln>
        </p:spPr>
      </p:pic>
      <p:pic>
        <p:nvPicPr>
          <p:cNvPr id="910" name="" descr=""/>
          <p:cNvPicPr/>
          <p:nvPr/>
        </p:nvPicPr>
        <p:blipFill>
          <a:blip r:embed="rId10"/>
          <a:stretch/>
        </p:blipFill>
        <p:spPr>
          <a:xfrm>
            <a:off x="8321040" y="5685840"/>
            <a:ext cx="1368360" cy="1368000"/>
          </a:xfrm>
          <a:prstGeom prst="rect">
            <a:avLst/>
          </a:prstGeom>
          <a:ln>
            <a:noFill/>
          </a:ln>
        </p:spPr>
      </p:pic>
      <p:sp>
        <p:nvSpPr>
          <p:cNvPr id="911" name="CustomShape 9"/>
          <p:cNvSpPr/>
          <p:nvPr/>
        </p:nvSpPr>
        <p:spPr>
          <a:xfrm>
            <a:off x="5728680" y="3229200"/>
            <a:ext cx="1567800" cy="55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left-probe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912" name="CustomShape 10"/>
          <p:cNvSpPr/>
          <p:nvPr/>
        </p:nvSpPr>
        <p:spPr>
          <a:xfrm>
            <a:off x="8197560" y="3231360"/>
            <a:ext cx="1567800" cy="55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right-probe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913" name="CustomShape 11"/>
          <p:cNvSpPr/>
          <p:nvPr/>
        </p:nvSpPr>
        <p:spPr>
          <a:xfrm>
            <a:off x="5652720" y="4866120"/>
            <a:ext cx="1567800" cy="55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both-probes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914" name="CustomShape 12"/>
          <p:cNvSpPr/>
          <p:nvPr/>
        </p:nvSpPr>
        <p:spPr>
          <a:xfrm>
            <a:off x="5212080" y="2436840"/>
            <a:ext cx="3564000" cy="79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Two probes injection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915" name="CustomShape 13"/>
          <p:cNvSpPr/>
          <p:nvPr/>
        </p:nvSpPr>
        <p:spPr>
          <a:xfrm>
            <a:off x="6223320" y="5710680"/>
            <a:ext cx="140040" cy="155520"/>
          </a:xfrm>
          <a:prstGeom prst="ellipse">
            <a:avLst/>
          </a:prstGeom>
          <a:noFill/>
          <a:ln>
            <a:solidFill>
              <a:srgbClr val="800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16" name="CustomShape 14"/>
          <p:cNvSpPr/>
          <p:nvPr/>
        </p:nvSpPr>
        <p:spPr>
          <a:xfrm>
            <a:off x="6475320" y="5927040"/>
            <a:ext cx="140040" cy="155520"/>
          </a:xfrm>
          <a:prstGeom prst="ellipse">
            <a:avLst/>
          </a:prstGeom>
          <a:noFill/>
          <a:ln>
            <a:solidFill>
              <a:srgbClr val="80008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917" name="" descr=""/>
          <p:cNvPicPr/>
          <p:nvPr/>
        </p:nvPicPr>
        <p:blipFill>
          <a:blip r:embed="rId11"/>
          <a:stretch/>
        </p:blipFill>
        <p:spPr>
          <a:xfrm>
            <a:off x="7484040" y="5156640"/>
            <a:ext cx="779400" cy="460440"/>
          </a:xfrm>
          <a:prstGeom prst="rect">
            <a:avLst/>
          </a:prstGeom>
          <a:ln>
            <a:noFill/>
          </a:ln>
        </p:spPr>
      </p:pic>
      <p:pic>
        <p:nvPicPr>
          <p:cNvPr id="918" name="" descr=""/>
          <p:cNvPicPr/>
          <p:nvPr/>
        </p:nvPicPr>
        <p:blipFill>
          <a:blip r:embed="rId12"/>
          <a:stretch/>
        </p:blipFill>
        <p:spPr>
          <a:xfrm>
            <a:off x="8911080" y="5167800"/>
            <a:ext cx="779400" cy="460440"/>
          </a:xfrm>
          <a:prstGeom prst="rect">
            <a:avLst/>
          </a:prstGeom>
          <a:ln>
            <a:noFill/>
          </a:ln>
        </p:spPr>
      </p:pic>
      <p:pic>
        <p:nvPicPr>
          <p:cNvPr id="919" name="" descr=""/>
          <p:cNvPicPr/>
          <p:nvPr/>
        </p:nvPicPr>
        <p:blipFill>
          <a:blip r:embed="rId13"/>
          <a:stretch/>
        </p:blipFill>
        <p:spPr>
          <a:xfrm>
            <a:off x="2194560" y="2230560"/>
            <a:ext cx="779400" cy="460440"/>
          </a:xfrm>
          <a:prstGeom prst="rect">
            <a:avLst/>
          </a:prstGeom>
          <a:ln>
            <a:noFill/>
          </a:ln>
        </p:spPr>
      </p:pic>
      <p:sp>
        <p:nvSpPr>
          <p:cNvPr id="920" name="Line 15"/>
          <p:cNvSpPr/>
          <p:nvPr/>
        </p:nvSpPr>
        <p:spPr>
          <a:xfrm flipV="1">
            <a:off x="2194560" y="2743200"/>
            <a:ext cx="0" cy="1188720"/>
          </a:xfrm>
          <a:prstGeom prst="line">
            <a:avLst/>
          </a:prstGeom>
          <a:ln w="3672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1" name="Line 16"/>
          <p:cNvSpPr/>
          <p:nvPr/>
        </p:nvSpPr>
        <p:spPr>
          <a:xfrm>
            <a:off x="8229600" y="5320080"/>
            <a:ext cx="91440" cy="36576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22" name="Line 17"/>
          <p:cNvSpPr/>
          <p:nvPr/>
        </p:nvSpPr>
        <p:spPr>
          <a:xfrm>
            <a:off x="9653040" y="5320080"/>
            <a:ext cx="0" cy="36576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23" name="Line 18"/>
          <p:cNvSpPr/>
          <p:nvPr/>
        </p:nvSpPr>
        <p:spPr>
          <a:xfrm flipH="1">
            <a:off x="2194560" y="2743200"/>
            <a:ext cx="731520" cy="0"/>
          </a:xfrm>
          <a:prstGeom prst="line">
            <a:avLst/>
          </a:prstGeom>
          <a:ln w="3672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4" name="Line 19"/>
          <p:cNvSpPr/>
          <p:nvPr/>
        </p:nvSpPr>
        <p:spPr>
          <a:xfrm flipV="1">
            <a:off x="2926080" y="2377080"/>
            <a:ext cx="0" cy="366120"/>
          </a:xfrm>
          <a:prstGeom prst="line">
            <a:avLst/>
          </a:prstGeom>
          <a:ln w="3672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5" name="CustomShape 20"/>
          <p:cNvSpPr/>
          <p:nvPr/>
        </p:nvSpPr>
        <p:spPr>
          <a:xfrm>
            <a:off x="7381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4D929111-C8E5-445C-AD83-941DE84AF6A9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CustomShape 1"/>
          <p:cNvSpPr/>
          <p:nvPr/>
        </p:nvSpPr>
        <p:spPr>
          <a:xfrm>
            <a:off x="720000" y="300960"/>
            <a:ext cx="8852040" cy="125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Proof-of-concept demonstrator</a:t>
            </a:r>
            <a:r>
              <a:rPr b="1" lang="en-US" sz="4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27" name="CustomShape 2"/>
          <p:cNvSpPr/>
          <p:nvPr/>
        </p:nvSpPr>
        <p:spPr>
          <a:xfrm>
            <a:off x="-272160" y="1365840"/>
            <a:ext cx="9893520" cy="90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2040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First results: Position detector validated.   </a:t>
            </a:r>
            <a:r>
              <a:rPr b="0" lang="en-US" sz="1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928" name="CustomShape 3"/>
          <p:cNvSpPr/>
          <p:nvPr/>
        </p:nvSpPr>
        <p:spPr>
          <a:xfrm>
            <a:off x="7849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828D97D6-02AD-4BD8-81FA-038FDD9DB834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  <p:pic>
        <p:nvPicPr>
          <p:cNvPr id="929" name="" descr=""/>
          <p:cNvPicPr/>
          <p:nvPr/>
        </p:nvPicPr>
        <p:blipFill>
          <a:blip r:embed="rId1"/>
          <a:stretch/>
        </p:blipFill>
        <p:spPr>
          <a:xfrm>
            <a:off x="914400" y="2954160"/>
            <a:ext cx="2010960" cy="2681280"/>
          </a:xfrm>
          <a:prstGeom prst="rect">
            <a:avLst/>
          </a:prstGeom>
          <a:ln>
            <a:noFill/>
          </a:ln>
        </p:spPr>
      </p:pic>
      <p:sp>
        <p:nvSpPr>
          <p:cNvPr id="930" name="CustomShape 4"/>
          <p:cNvSpPr/>
          <p:nvPr/>
        </p:nvSpPr>
        <p:spPr>
          <a:xfrm>
            <a:off x="274320" y="1747800"/>
            <a:ext cx="3656880" cy="113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- SAMPIC WTDC integrated with the PICMIC0.</a:t>
            </a:r>
            <a:br/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- New Calibration (pedestal threshold) in-situ, to avoid potential noise from the setup. 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931" name="" descr=""/>
          <p:cNvPicPr/>
          <p:nvPr/>
        </p:nvPicPr>
        <p:blipFill>
          <a:blip r:embed="rId2"/>
          <a:stretch/>
        </p:blipFill>
        <p:spPr>
          <a:xfrm>
            <a:off x="5628240" y="3128040"/>
            <a:ext cx="3088080" cy="2474280"/>
          </a:xfrm>
          <a:prstGeom prst="rect">
            <a:avLst/>
          </a:prstGeom>
          <a:ln>
            <a:noFill/>
          </a:ln>
        </p:spPr>
      </p:pic>
      <p:sp>
        <p:nvSpPr>
          <p:cNvPr id="932" name="CustomShape 5"/>
          <p:cNvSpPr/>
          <p:nvPr/>
        </p:nvSpPr>
        <p:spPr>
          <a:xfrm>
            <a:off x="4754880" y="1779120"/>
            <a:ext cx="5119920" cy="113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-</a:t>
            </a:r>
            <a:r>
              <a:rPr b="1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concept validated!.</a:t>
            </a:r>
            <a:br/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- Work in progress to reduce channels dispersion. Fine tune at the calibration level. </a:t>
            </a:r>
            <a:br/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- Developing coincidence protocols (SAMPIC+PICMIC0)</a:t>
            </a:r>
            <a:br/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- Looking forward to move and test with beams.  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33" name="CustomShape 6"/>
          <p:cNvSpPr/>
          <p:nvPr/>
        </p:nvSpPr>
        <p:spPr>
          <a:xfrm>
            <a:off x="-272160" y="5685840"/>
            <a:ext cx="9893520" cy="90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2040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Future plans:</a:t>
            </a:r>
            <a:r>
              <a:rPr b="0" lang="en-US" sz="20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  </a:t>
            </a:r>
            <a:r>
              <a:rPr b="0" lang="en-US" sz="1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934" name="CustomShape 7"/>
          <p:cNvSpPr/>
          <p:nvPr/>
        </p:nvSpPr>
        <p:spPr>
          <a:xfrm>
            <a:off x="640080" y="6007680"/>
            <a:ext cx="8594640" cy="134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- Hit rate improvement from 2.5Mhz to 10Mhz or 100MHz (expected)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- Sensor size to increase</a:t>
            </a:r>
            <a:br/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- Hexagon pitch from 5um to 1.25um</a:t>
            </a:r>
            <a:br/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- migrated in a smaller tech node like 65nm or less (with more metal layers)</a:t>
            </a:r>
            <a:br/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- narrow electron shower to keep PICMIC0 target resolution → Going beyond of MCP</a:t>
            </a:r>
            <a:br/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- Idrogen (high rate readout) : Liroc + picoTDC</a:t>
            </a:r>
            <a:br/>
            <a:endParaRPr b="0" lang="en-US" sz="1400" spc="-1" strike="noStrike">
              <a:latin typeface="Arial"/>
            </a:endParaRPr>
          </a:p>
        </p:txBody>
      </p:sp>
      <p:sp>
        <p:nvSpPr>
          <p:cNvPr id="935" name="TextShape 8"/>
          <p:cNvSpPr txBox="1"/>
          <p:nvPr/>
        </p:nvSpPr>
        <p:spPr>
          <a:xfrm>
            <a:off x="3158280" y="3566160"/>
            <a:ext cx="2328120" cy="1134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Using a mezzanine to interconnect time+position sensors (IJClab-Orsay) 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CustomShape 1"/>
          <p:cNvSpPr/>
          <p:nvPr/>
        </p:nvSpPr>
        <p:spPr>
          <a:xfrm>
            <a:off x="720000" y="300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Summary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37" name="CustomShape 2"/>
          <p:cNvSpPr/>
          <p:nvPr/>
        </p:nvSpPr>
        <p:spPr>
          <a:xfrm>
            <a:off x="720000" y="1476000"/>
            <a:ext cx="8636760" cy="438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PICMIC concept </a:t>
            </a:r>
            <a:r>
              <a:rPr b="1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validated</a:t>
            </a:r>
            <a:r>
              <a:rPr b="0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648000" indent="-214560" algn="just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Principle of very precise time measurement already validated.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648000" indent="-214560" algn="just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Principle of very precise positions validated.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A first demonstrator using SAMPIC for time measurement and combining both time and position measurements based on SAMPIC DAQ is being used to combine both very precise time and position measurements.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A new detector NCP is being developed to reach unprecedented resolutions in both time and position.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A board integrating a low-jitter timing preamplifier and discriminator (LIROC-OMEGA) as wellas a precise TDC (piciTDC-CERN).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134"/>
              </a:spcAft>
            </a:pPr>
            <a:endParaRPr b="0" lang="en-US" sz="2400" spc="-1" strike="noStrike">
              <a:latin typeface="Arial"/>
            </a:endParaRPr>
          </a:p>
        </p:txBody>
      </p:sp>
      <p:sp>
        <p:nvSpPr>
          <p:cNvPr id="938" name="CustomShape 3"/>
          <p:cNvSpPr/>
          <p:nvPr/>
        </p:nvSpPr>
        <p:spPr>
          <a:xfrm>
            <a:off x="4195800" y="8175960"/>
            <a:ext cx="8636760" cy="438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9" name="CustomShape 4"/>
          <p:cNvSpPr/>
          <p:nvPr/>
        </p:nvSpPr>
        <p:spPr>
          <a:xfrm>
            <a:off x="9240480" y="7070400"/>
            <a:ext cx="145656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F146A999-F066-42F5-AC71-C3535BF2DE83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CustomShape 1"/>
          <p:cNvSpPr/>
          <p:nvPr/>
        </p:nvSpPr>
        <p:spPr>
          <a:xfrm>
            <a:off x="720000" y="300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Summary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41" name="CustomShape 2"/>
          <p:cNvSpPr/>
          <p:nvPr/>
        </p:nvSpPr>
        <p:spPr>
          <a:xfrm>
            <a:off x="720000" y="1476000"/>
            <a:ext cx="8636760" cy="438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PICMIC concept </a:t>
            </a:r>
            <a:r>
              <a:rPr b="1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validated</a:t>
            </a:r>
            <a:r>
              <a:rPr b="0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648000" indent="-214560" algn="just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Principle of very precise time measurement already validated.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648000" indent="-214560" algn="just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Principle of very precise positions validated.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A first demonstrator using SAMPIC for time measurement and combining both time and position measurements based on SAMPIC DAQ is being used to combine both very precise time and position measurements.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A new detector NCP is being developed to reach unprecedented resolutions in both time and position.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A board integrating a low-jitter timing preamplifier and discriminator (LIROC-OMEGA) as wellas a precise TDC (piciTDC-CERN).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134"/>
              </a:spcAft>
            </a:pPr>
            <a:endParaRPr b="0" lang="en-US" sz="2400" spc="-1" strike="noStrike">
              <a:latin typeface="Arial"/>
            </a:endParaRPr>
          </a:p>
        </p:txBody>
      </p:sp>
      <p:sp>
        <p:nvSpPr>
          <p:cNvPr id="942" name="CustomShape 3"/>
          <p:cNvSpPr/>
          <p:nvPr/>
        </p:nvSpPr>
        <p:spPr>
          <a:xfrm>
            <a:off x="4195800" y="8175960"/>
            <a:ext cx="8636760" cy="438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3" name="CustomShape 4"/>
          <p:cNvSpPr/>
          <p:nvPr/>
        </p:nvSpPr>
        <p:spPr>
          <a:xfrm>
            <a:off x="9240480" y="7070400"/>
            <a:ext cx="145656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53604213-207B-4BF5-99F9-14D34AA7C852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  <p:pic>
        <p:nvPicPr>
          <p:cNvPr id="944" name="" descr=""/>
          <p:cNvPicPr/>
          <p:nvPr/>
        </p:nvPicPr>
        <p:blipFill>
          <a:blip r:embed="rId1"/>
          <a:stretch/>
        </p:blipFill>
        <p:spPr>
          <a:xfrm>
            <a:off x="2313000" y="1619280"/>
            <a:ext cx="5562360" cy="4381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CustomShape 1"/>
          <p:cNvSpPr/>
          <p:nvPr/>
        </p:nvSpPr>
        <p:spPr>
          <a:xfrm>
            <a:off x="720000" y="300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BACKUP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46" name="CustomShape 2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AB0A8001-73A4-4567-A3BE-AF5B5731FAAB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CustomShape 1"/>
          <p:cNvSpPr/>
          <p:nvPr/>
        </p:nvSpPr>
        <p:spPr>
          <a:xfrm>
            <a:off x="720000" y="300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Single pixel s-curves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948" name="" descr=""/>
          <p:cNvPicPr/>
          <p:nvPr/>
        </p:nvPicPr>
        <p:blipFill>
          <a:blip r:embed="rId1"/>
          <a:stretch/>
        </p:blipFill>
        <p:spPr>
          <a:xfrm>
            <a:off x="274320" y="1730160"/>
            <a:ext cx="5892480" cy="4301640"/>
          </a:xfrm>
          <a:prstGeom prst="rect">
            <a:avLst/>
          </a:prstGeom>
          <a:ln>
            <a:noFill/>
          </a:ln>
        </p:spPr>
      </p:pic>
      <p:pic>
        <p:nvPicPr>
          <p:cNvPr id="949" name="" descr=""/>
          <p:cNvPicPr/>
          <p:nvPr/>
        </p:nvPicPr>
        <p:blipFill>
          <a:blip r:embed="rId2"/>
          <a:stretch/>
        </p:blipFill>
        <p:spPr>
          <a:xfrm>
            <a:off x="6309360" y="1690200"/>
            <a:ext cx="3549600" cy="4067280"/>
          </a:xfrm>
          <a:prstGeom prst="rect">
            <a:avLst/>
          </a:prstGeom>
          <a:ln>
            <a:noFill/>
          </a:ln>
        </p:spPr>
      </p:pic>
      <p:sp>
        <p:nvSpPr>
          <p:cNvPr id="950" name="CustomShape 2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49A640A5-91DB-4BD6-B000-5815FA156DB7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CustomShape 1"/>
          <p:cNvSpPr/>
          <p:nvPr/>
        </p:nvSpPr>
        <p:spPr>
          <a:xfrm>
            <a:off x="720000" y="84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s-curves [update] 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952" name="CustomShape 2"/>
          <p:cNvSpPr/>
          <p:nvPr/>
        </p:nvSpPr>
        <p:spPr>
          <a:xfrm>
            <a:off x="548640" y="1064160"/>
            <a:ext cx="9140760" cy="506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Picmic has 5-DAC [VRefN,VRefP,VBN,VBN_adj and VBP]. Global variables. </a:t>
            </a:r>
            <a:endParaRPr b="0" lang="en-US" sz="1800" spc="-1" strike="noStrike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2 local variables → Iadj&lt;4bits&gt; + SW&lt;2bits&gt;</a:t>
            </a:r>
            <a:endParaRPr b="0" lang="en-US" sz="1800" spc="-1" strike="noStrike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We started to performing studies to understand relationship between DACs[Globals] +and Local one.</a:t>
            </a:r>
            <a:endParaRPr b="0" lang="en-US" sz="1800" spc="-1" strike="noStrike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Two-Dimensional scans :</a:t>
            </a:r>
            <a:endParaRPr b="0" lang="en-US" sz="1800" spc="-1" strike="noStrike">
              <a:latin typeface="Arial"/>
            </a:endParaRPr>
          </a:p>
          <a:p>
            <a:pPr lvl="2" marL="648000" indent="-21348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VRefN and VrefP Scan :</a:t>
            </a: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VRefN and VBN_adj Scan</a:t>
            </a:r>
            <a:endParaRPr b="0" lang="en-US" sz="1800" spc="-1" strike="noStrike">
              <a:latin typeface="Arial"/>
            </a:endParaRPr>
          </a:p>
          <a:p>
            <a:pPr lvl="3" marL="864000" indent="-21348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In both cases, nice linear trend </a:t>
            </a:r>
            <a:endParaRPr b="0" lang="en-US" sz="1800" spc="-1" strike="noStrike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br/>
            <a:br/>
            <a:br/>
            <a:br/>
            <a:br/>
            <a:br/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br/>
            <a:br/>
            <a:br/>
            <a:br/>
            <a:br/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953" name="" descr=""/>
          <p:cNvPicPr/>
          <p:nvPr/>
        </p:nvPicPr>
        <p:blipFill>
          <a:blip r:embed="rId1"/>
          <a:stretch/>
        </p:blipFill>
        <p:spPr>
          <a:xfrm>
            <a:off x="457200" y="3931920"/>
            <a:ext cx="4230000" cy="3198600"/>
          </a:xfrm>
          <a:prstGeom prst="rect">
            <a:avLst/>
          </a:prstGeom>
          <a:ln>
            <a:noFill/>
          </a:ln>
        </p:spPr>
      </p:pic>
      <p:pic>
        <p:nvPicPr>
          <p:cNvPr id="954" name="" descr=""/>
          <p:cNvPicPr/>
          <p:nvPr/>
        </p:nvPicPr>
        <p:blipFill>
          <a:blip r:embed="rId2"/>
          <a:stretch/>
        </p:blipFill>
        <p:spPr>
          <a:xfrm>
            <a:off x="5029200" y="3931920"/>
            <a:ext cx="5134320" cy="3206160"/>
          </a:xfrm>
          <a:prstGeom prst="rect">
            <a:avLst/>
          </a:prstGeom>
          <a:ln>
            <a:noFill/>
          </a:ln>
        </p:spPr>
      </p:pic>
      <p:sp>
        <p:nvSpPr>
          <p:cNvPr id="955" name="CustomShape 3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0A24B7F8-0D17-426A-BD4C-4632AA1134CD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" descr=""/>
          <p:cNvPicPr/>
          <p:nvPr/>
        </p:nvPicPr>
        <p:blipFill>
          <a:blip r:embed="rId1"/>
          <a:stretch/>
        </p:blipFill>
        <p:spPr>
          <a:xfrm>
            <a:off x="2468880" y="1175040"/>
            <a:ext cx="5263560" cy="3768840"/>
          </a:xfrm>
          <a:prstGeom prst="rect">
            <a:avLst/>
          </a:prstGeom>
          <a:ln>
            <a:noFill/>
          </a:ln>
        </p:spPr>
      </p:pic>
      <p:sp>
        <p:nvSpPr>
          <p:cNvPr id="957" name="CustomShape 1"/>
          <p:cNvSpPr/>
          <p:nvPr/>
        </p:nvSpPr>
        <p:spPr>
          <a:xfrm>
            <a:off x="720000" y="84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s-curves [update] 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958" name="CustomShape 2"/>
          <p:cNvSpPr/>
          <p:nvPr/>
        </p:nvSpPr>
        <p:spPr>
          <a:xfrm>
            <a:off x="548640" y="1064160"/>
            <a:ext cx="9140760" cy="506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Now, </a:t>
            </a:r>
            <a:r>
              <a:rPr b="1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Three-dimensional scan</a:t>
            </a: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. Everything fix except VRefN, VRefP and VBN_adj :</a:t>
            </a:r>
            <a:br/>
            <a:br/>
            <a:br/>
            <a:br/>
            <a:br/>
            <a:br/>
            <a:br/>
            <a:br/>
            <a:br/>
            <a:br/>
            <a:br/>
            <a:br/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It allows to see previous results and to define the following for the protocol:</a:t>
            </a:r>
            <a:endParaRPr b="0" lang="en-US" sz="1800" spc="-1" strike="noStrike">
              <a:latin typeface="Arial"/>
            </a:endParaRPr>
          </a:p>
          <a:p>
            <a:pPr lvl="1" marL="432000" indent="-21348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Vg= VrefN*400nA-VrefP*80nA-VBN*80nA*10*(1.5 - 0.75*SW&lt;0&gt; - 0.5*SW&lt;1&gt;)  (step 1)</a:t>
            </a:r>
            <a:endParaRPr b="0" lang="en-US" sz="1500" spc="-1" strike="noStrike">
              <a:latin typeface="Arial"/>
            </a:endParaRPr>
          </a:p>
          <a:p>
            <a:pPr lvl="1" marL="432000" indent="-21348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Vl= iadj&lt;2&gt;*0.2+iadj&lt;1&gt;*0.6+iadj&lt;0&gt;*1</a:t>
            </a:r>
            <a:r>
              <a:rPr b="0" lang="en-US" sz="15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	</a:t>
            </a:r>
            <a:r>
              <a:rPr b="0" lang="en-US" sz="15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	</a:t>
            </a:r>
            <a:r>
              <a:rPr b="0" lang="en-US" sz="15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	</a:t>
            </a:r>
            <a:r>
              <a:rPr b="0" lang="en-US" sz="15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	</a:t>
            </a:r>
            <a:r>
              <a:rPr b="0" lang="en-US" sz="15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	</a:t>
            </a:r>
            <a:r>
              <a:rPr b="0" lang="en-US" sz="15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	</a:t>
            </a:r>
            <a:r>
              <a:rPr b="0" lang="en-US" sz="15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	</a:t>
            </a:r>
            <a:r>
              <a:rPr b="0" lang="en-US" sz="15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	</a:t>
            </a:r>
            <a:r>
              <a:rPr b="0" lang="en-US" sz="15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	</a:t>
            </a:r>
            <a:r>
              <a:rPr b="0" lang="en-US" sz="15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(step2)</a:t>
            </a:r>
            <a:endParaRPr b="0" lang="en-US" sz="1500" spc="-1" strike="noStrike">
              <a:latin typeface="Arial"/>
            </a:endParaRPr>
          </a:p>
          <a:p>
            <a:pPr lvl="1" marL="432000" indent="-21348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– </a:t>
            </a:r>
            <a:r>
              <a:rPr b="0" lang="en-US" sz="1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step1 → compute the mean value at 50% inflection point Vg</a:t>
            </a:r>
            <a:br/>
            <a:r>
              <a:rPr b="0" lang="en-US" sz="1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– step2 → from step1 estimate values in DACs, then fine tune using locals . </a:t>
            </a:r>
            <a:endParaRPr b="0" lang="en-US" sz="1600" spc="-1" strike="noStrike">
              <a:latin typeface="Arial"/>
            </a:endParaRPr>
          </a:p>
          <a:p>
            <a:pPr lvl="2" marL="648000" indent="-21348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As already  shown in the last meeting</a:t>
            </a: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br/>
            <a:br/>
            <a:br/>
            <a:br/>
            <a:br/>
            <a:br/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br/>
            <a:br/>
            <a:br/>
            <a:br/>
            <a:br/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959" name="CustomShape 3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73EE74AD-3A56-4294-B247-8DAAA172368B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CustomShape 1"/>
          <p:cNvSpPr/>
          <p:nvPr/>
        </p:nvSpPr>
        <p:spPr>
          <a:xfrm>
            <a:off x="720000" y="300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Overview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91" name="CustomShape 2"/>
          <p:cNvSpPr/>
          <p:nvPr/>
        </p:nvSpPr>
        <p:spPr>
          <a:xfrm>
            <a:off x="720000" y="2160000"/>
            <a:ext cx="8636760" cy="438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Concept/Introduction</a:t>
            </a:r>
            <a:endParaRPr b="0" lang="en-US" sz="2800" spc="-1" strike="noStrike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Description of the Test Bench (HW+FW)</a:t>
            </a:r>
            <a:endParaRPr b="0" lang="en-US" sz="2800" spc="-1" strike="noStrike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Pedestal thresholds calibration “S-Curves”</a:t>
            </a:r>
            <a:endParaRPr b="0" lang="en-US" sz="2800" spc="-1" strike="noStrike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Signal Injection ”Hat-Curves”</a:t>
            </a:r>
            <a:endParaRPr b="0" lang="en-US" sz="2800" spc="-1" strike="noStrike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Direct injection on the chip surface (Probes)</a:t>
            </a:r>
            <a:endParaRPr b="0" lang="en-US" sz="2800" spc="-1" strike="noStrike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Proof-of-concept Demonstrator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92" name="CustomShape 3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ED8F303A-8CAD-4D9B-9590-4311C161E639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CustomShape 1"/>
          <p:cNvSpPr/>
          <p:nvPr/>
        </p:nvSpPr>
        <p:spPr>
          <a:xfrm>
            <a:off x="720000" y="300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Effects # of ways in sCurve Scan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961" name="CustomShape 2"/>
          <p:cNvSpPr/>
          <p:nvPr/>
        </p:nvSpPr>
        <p:spPr>
          <a:xfrm>
            <a:off x="548640" y="1245600"/>
            <a:ext cx="9140760" cy="506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In order to reduce the iteration time (data production), we studied the effect as is affected the sCurve for a way according the number of ways added together 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br/>
            <a:endParaRPr b="0" lang="en-US" sz="1800" spc="-1" strike="noStrike">
              <a:latin typeface="Arial"/>
            </a:endParaRPr>
          </a:p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br/>
            <a:br/>
            <a:br/>
            <a:r>
              <a:rPr b="0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962" name="" descr=""/>
          <p:cNvPicPr/>
          <p:nvPr/>
        </p:nvPicPr>
        <p:blipFill>
          <a:blip r:embed="rId1"/>
          <a:stretch/>
        </p:blipFill>
        <p:spPr>
          <a:xfrm>
            <a:off x="204840" y="2742480"/>
            <a:ext cx="4638960" cy="3563640"/>
          </a:xfrm>
          <a:prstGeom prst="rect">
            <a:avLst/>
          </a:prstGeom>
          <a:ln>
            <a:noFill/>
          </a:ln>
        </p:spPr>
      </p:pic>
      <p:pic>
        <p:nvPicPr>
          <p:cNvPr id="963" name="" descr=""/>
          <p:cNvPicPr/>
          <p:nvPr/>
        </p:nvPicPr>
        <p:blipFill>
          <a:blip r:embed="rId2"/>
          <a:stretch/>
        </p:blipFill>
        <p:spPr>
          <a:xfrm>
            <a:off x="4937760" y="2725920"/>
            <a:ext cx="4569480" cy="3672360"/>
          </a:xfrm>
          <a:prstGeom prst="rect">
            <a:avLst/>
          </a:prstGeom>
          <a:ln>
            <a:noFill/>
          </a:ln>
        </p:spPr>
      </p:pic>
      <p:sp>
        <p:nvSpPr>
          <p:cNvPr id="964" name="CustomShape 3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35C52B04-8BB9-4F63-99E9-613280F288C6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CustomShape 1"/>
          <p:cNvSpPr/>
          <p:nvPr/>
        </p:nvSpPr>
        <p:spPr>
          <a:xfrm>
            <a:off x="720000" y="300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Effects # of ways in sCurve Scan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966" name="CustomShape 2"/>
          <p:cNvSpPr/>
          <p:nvPr/>
        </p:nvSpPr>
        <p:spPr>
          <a:xfrm>
            <a:off x="548640" y="1245600"/>
            <a:ext cx="9140760" cy="506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In order to reduce the iteration time (data production), we studied the effect as is affected the sCurve for a way according the number of ways added together 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br/>
            <a:endParaRPr b="0" lang="en-US" sz="1800" spc="-1" strike="noStrike">
              <a:latin typeface="Arial"/>
            </a:endParaRPr>
          </a:p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br/>
            <a:br/>
            <a:br/>
            <a:r>
              <a:rPr b="0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967" name="" descr=""/>
          <p:cNvPicPr/>
          <p:nvPr/>
        </p:nvPicPr>
        <p:blipFill>
          <a:blip r:embed="rId1"/>
          <a:stretch/>
        </p:blipFill>
        <p:spPr>
          <a:xfrm>
            <a:off x="182880" y="2157120"/>
            <a:ext cx="3106440" cy="2412360"/>
          </a:xfrm>
          <a:prstGeom prst="rect">
            <a:avLst/>
          </a:prstGeom>
          <a:ln>
            <a:noFill/>
          </a:ln>
        </p:spPr>
      </p:pic>
      <p:pic>
        <p:nvPicPr>
          <p:cNvPr id="968" name="" descr=""/>
          <p:cNvPicPr/>
          <p:nvPr/>
        </p:nvPicPr>
        <p:blipFill>
          <a:blip r:embed="rId2"/>
          <a:stretch/>
        </p:blipFill>
        <p:spPr>
          <a:xfrm>
            <a:off x="3291840" y="1914480"/>
            <a:ext cx="3120120" cy="2289240"/>
          </a:xfrm>
          <a:prstGeom prst="rect">
            <a:avLst/>
          </a:prstGeom>
          <a:ln>
            <a:noFill/>
          </a:ln>
        </p:spPr>
      </p:pic>
      <p:pic>
        <p:nvPicPr>
          <p:cNvPr id="969" name="" descr=""/>
          <p:cNvPicPr/>
          <p:nvPr/>
        </p:nvPicPr>
        <p:blipFill>
          <a:blip r:embed="rId3"/>
          <a:stretch/>
        </p:blipFill>
        <p:spPr>
          <a:xfrm>
            <a:off x="6309360" y="1828800"/>
            <a:ext cx="3734280" cy="2570760"/>
          </a:xfrm>
          <a:prstGeom prst="rect">
            <a:avLst/>
          </a:prstGeom>
          <a:ln>
            <a:noFill/>
          </a:ln>
        </p:spPr>
      </p:pic>
      <p:pic>
        <p:nvPicPr>
          <p:cNvPr id="970" name="" descr=""/>
          <p:cNvPicPr/>
          <p:nvPr/>
        </p:nvPicPr>
        <p:blipFill>
          <a:blip r:embed="rId4"/>
          <a:stretch/>
        </p:blipFill>
        <p:spPr>
          <a:xfrm>
            <a:off x="938160" y="4574880"/>
            <a:ext cx="4179960" cy="2923560"/>
          </a:xfrm>
          <a:prstGeom prst="rect">
            <a:avLst/>
          </a:prstGeom>
          <a:ln>
            <a:noFill/>
          </a:ln>
        </p:spPr>
      </p:pic>
      <p:sp>
        <p:nvSpPr>
          <p:cNvPr id="971" name="CustomShape 3"/>
          <p:cNvSpPr/>
          <p:nvPr/>
        </p:nvSpPr>
        <p:spPr>
          <a:xfrm>
            <a:off x="4766760" y="5596560"/>
            <a:ext cx="4100400" cy="61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In agreement within 1 [udac]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72" name="CustomShape 4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29A3936F-CD44-47B2-ABB6-A4DAFB6FB062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CustomShape 1"/>
          <p:cNvSpPr/>
          <p:nvPr/>
        </p:nvSpPr>
        <p:spPr>
          <a:xfrm>
            <a:off x="720000" y="300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Injection [update]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974" name="CustomShape 2"/>
          <p:cNvSpPr/>
          <p:nvPr/>
        </p:nvSpPr>
        <p:spPr>
          <a:xfrm>
            <a:off x="548640" y="1245600"/>
            <a:ext cx="9140760" cy="506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We roughly know how to melt a few curves. So, lets try again signal injection for three pixels studied previously (R424, R425 and R426) his effect over there.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br/>
            <a:endParaRPr b="0" lang="en-US" sz="1800" spc="-1" strike="noStrike">
              <a:latin typeface="Arial"/>
            </a:endParaRPr>
          </a:p>
          <a:p>
            <a:pPr marL="432000" indent="-320760" algn="just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br/>
            <a:br/>
            <a:br/>
            <a:r>
              <a:rPr b="0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975" name="" descr=""/>
          <p:cNvPicPr/>
          <p:nvPr/>
        </p:nvPicPr>
        <p:blipFill>
          <a:blip r:embed="rId1"/>
          <a:stretch/>
        </p:blipFill>
        <p:spPr>
          <a:xfrm>
            <a:off x="731520" y="2451960"/>
            <a:ext cx="9302400" cy="4311360"/>
          </a:xfrm>
          <a:prstGeom prst="rect">
            <a:avLst/>
          </a:prstGeom>
          <a:ln>
            <a:noFill/>
          </a:ln>
        </p:spPr>
      </p:pic>
      <p:sp>
        <p:nvSpPr>
          <p:cNvPr id="976" name="CustomShape 3"/>
          <p:cNvSpPr/>
          <p:nvPr/>
        </p:nvSpPr>
        <p:spPr>
          <a:xfrm>
            <a:off x="2198880" y="6822720"/>
            <a:ext cx="4747320" cy="85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S-curves in three ways after calibration.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77" name="CustomShape 4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888C5718-1B88-4950-B8E3-F1C27C24024E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  <p:sp>
        <p:nvSpPr>
          <p:cNvPr id="978" name="CustomShape 5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3BCA5E0C-29A9-46C5-B99A-E3A9BFB4D65B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CustomShape 1"/>
          <p:cNvSpPr/>
          <p:nvPr/>
        </p:nvSpPr>
        <p:spPr>
          <a:xfrm>
            <a:off x="720000" y="300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Temperature Tests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80" name="CustomShape 2"/>
          <p:cNvSpPr/>
          <p:nvPr/>
        </p:nvSpPr>
        <p:spPr>
          <a:xfrm>
            <a:off x="3291840" y="5669280"/>
            <a:ext cx="6214680" cy="81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Temperature lows and stables during DAQ scans (ON during several days).</a:t>
            </a:r>
            <a:endParaRPr b="0" lang="en-US" sz="2400" spc="-1" strike="noStrike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Effects within 1[udac] in VBN_adj(low current step) value scans.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981" name="" descr=""/>
          <p:cNvPicPr/>
          <p:nvPr/>
        </p:nvPicPr>
        <p:blipFill>
          <a:blip r:embed="rId1"/>
          <a:stretch/>
        </p:blipFill>
        <p:spPr>
          <a:xfrm>
            <a:off x="3255120" y="1371600"/>
            <a:ext cx="5519880" cy="4020120"/>
          </a:xfrm>
          <a:prstGeom prst="rect">
            <a:avLst/>
          </a:prstGeom>
          <a:ln>
            <a:noFill/>
          </a:ln>
        </p:spPr>
      </p:pic>
      <p:pic>
        <p:nvPicPr>
          <p:cNvPr id="982" name="" descr=""/>
          <p:cNvPicPr/>
          <p:nvPr/>
        </p:nvPicPr>
        <p:blipFill>
          <a:blip r:embed="rId2"/>
          <a:stretch/>
        </p:blipFill>
        <p:spPr>
          <a:xfrm>
            <a:off x="257760" y="1463040"/>
            <a:ext cx="2731680" cy="1985040"/>
          </a:xfrm>
          <a:prstGeom prst="rect">
            <a:avLst/>
          </a:prstGeom>
          <a:ln>
            <a:noFill/>
          </a:ln>
        </p:spPr>
      </p:pic>
      <p:pic>
        <p:nvPicPr>
          <p:cNvPr id="983" name="" descr=""/>
          <p:cNvPicPr/>
          <p:nvPr/>
        </p:nvPicPr>
        <p:blipFill>
          <a:blip r:embed="rId3"/>
          <a:stretch/>
        </p:blipFill>
        <p:spPr>
          <a:xfrm>
            <a:off x="274320" y="3474720"/>
            <a:ext cx="2644200" cy="2008440"/>
          </a:xfrm>
          <a:prstGeom prst="rect">
            <a:avLst/>
          </a:prstGeom>
          <a:ln>
            <a:noFill/>
          </a:ln>
        </p:spPr>
      </p:pic>
      <p:pic>
        <p:nvPicPr>
          <p:cNvPr id="984" name="" descr=""/>
          <p:cNvPicPr/>
          <p:nvPr/>
        </p:nvPicPr>
        <p:blipFill>
          <a:blip r:embed="rId4"/>
          <a:stretch/>
        </p:blipFill>
        <p:spPr>
          <a:xfrm>
            <a:off x="274320" y="5486400"/>
            <a:ext cx="2739600" cy="1996560"/>
          </a:xfrm>
          <a:prstGeom prst="rect">
            <a:avLst/>
          </a:prstGeom>
          <a:ln>
            <a:noFill/>
          </a:ln>
        </p:spPr>
      </p:pic>
      <p:sp>
        <p:nvSpPr>
          <p:cNvPr id="985" name="CustomShape 3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95E1FEF4-1392-48EB-AE26-F73F6BABB750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Image 2_3" descr=""/>
          <p:cNvPicPr/>
          <p:nvPr/>
        </p:nvPicPr>
        <p:blipFill>
          <a:blip r:embed="rId1"/>
          <a:stretch/>
        </p:blipFill>
        <p:spPr>
          <a:xfrm>
            <a:off x="668160" y="642600"/>
            <a:ext cx="8742240" cy="3396240"/>
          </a:xfrm>
          <a:prstGeom prst="rect">
            <a:avLst/>
          </a:prstGeom>
          <a:ln>
            <a:noFill/>
          </a:ln>
        </p:spPr>
      </p:pic>
      <p:pic>
        <p:nvPicPr>
          <p:cNvPr id="987" name="Image 3_2" descr=""/>
          <p:cNvPicPr/>
          <p:nvPr/>
        </p:nvPicPr>
        <p:blipFill>
          <a:blip r:embed="rId2"/>
          <a:stretch/>
        </p:blipFill>
        <p:spPr>
          <a:xfrm>
            <a:off x="1006200" y="4041000"/>
            <a:ext cx="7828920" cy="3396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Image 1" descr="UNADJUSTEDNONRAW_thumb_2f13.jpg"/>
          <p:cNvPicPr/>
          <p:nvPr/>
        </p:nvPicPr>
        <p:blipFill>
          <a:blip r:embed="rId1"/>
          <a:stretch/>
        </p:blipFill>
        <p:spPr>
          <a:xfrm>
            <a:off x="0" y="0"/>
            <a:ext cx="10079640" cy="7558560"/>
          </a:xfrm>
          <a:prstGeom prst="rect">
            <a:avLst/>
          </a:prstGeom>
          <a:ln>
            <a:noFill/>
          </a:ln>
        </p:spPr>
      </p:pic>
      <p:sp>
        <p:nvSpPr>
          <p:cNvPr id="989" name="CustomShape 1"/>
          <p:cNvSpPr/>
          <p:nvPr/>
        </p:nvSpPr>
        <p:spPr>
          <a:xfrm rot="1097400">
            <a:off x="7806960" y="582120"/>
            <a:ext cx="2071440" cy="364320"/>
          </a:xfrm>
          <a:prstGeom prst="rect">
            <a:avLst/>
          </a:prstGeom>
          <a:solidFill>
            <a:srgbClr val="ffff00"/>
          </a:solidFill>
          <a:ln w="19080">
            <a:solidFill>
              <a:srgbClr val="8f090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b="1" lang="en-US" sz="1600" spc="-1" strike="noStrike">
                <a:solidFill>
                  <a:srgbClr val="ff0000"/>
                </a:solidFill>
                <a:latin typeface="Trebuchet MS"/>
                <a:ea typeface="DejaVu Sans"/>
              </a:rPr>
              <a:t>Confidential   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Image 2_2" descr=""/>
          <p:cNvPicPr/>
          <p:nvPr/>
        </p:nvPicPr>
        <p:blipFill>
          <a:blip r:embed="rId1"/>
          <a:stretch/>
        </p:blipFill>
        <p:spPr>
          <a:xfrm>
            <a:off x="497520" y="419040"/>
            <a:ext cx="9150120" cy="6871320"/>
          </a:xfrm>
          <a:prstGeom prst="rect">
            <a:avLst/>
          </a:prstGeom>
          <a:ln>
            <a:noFill/>
          </a:ln>
        </p:spPr>
      </p:pic>
      <p:sp>
        <p:nvSpPr>
          <p:cNvPr id="991" name="CustomShape 1"/>
          <p:cNvSpPr/>
          <p:nvPr/>
        </p:nvSpPr>
        <p:spPr>
          <a:xfrm>
            <a:off x="4672800" y="1616040"/>
            <a:ext cx="674640" cy="342720"/>
          </a:xfrm>
          <a:prstGeom prst="ellipse">
            <a:avLst/>
          </a:prstGeom>
          <a:noFill/>
          <a:ln w="38160">
            <a:solidFill>
              <a:srgbClr val="c00000"/>
            </a:solidFill>
            <a:round/>
          </a:ln>
          <a:effectLst>
            <a:innerShdw blurRad="50800" dir="10800000" dist="25400">
              <a:srgbClr val="808080">
                <a:alpha val="7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92" name="CustomShape 2"/>
          <p:cNvSpPr/>
          <p:nvPr/>
        </p:nvSpPr>
        <p:spPr>
          <a:xfrm>
            <a:off x="3817440" y="6023880"/>
            <a:ext cx="4608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Symbol"/>
                <a:ea typeface="DejaVu Sans"/>
              </a:rPr>
              <a:t>D</a:t>
            </a:r>
            <a:r>
              <a:rPr b="0" lang="fr-FR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93" name="CustomShape 3"/>
          <p:cNvSpPr/>
          <p:nvPr/>
        </p:nvSpPr>
        <p:spPr>
          <a:xfrm rot="1097400">
            <a:off x="7806960" y="582120"/>
            <a:ext cx="2071440" cy="364320"/>
          </a:xfrm>
          <a:prstGeom prst="rect">
            <a:avLst/>
          </a:prstGeom>
          <a:solidFill>
            <a:srgbClr val="ffff00"/>
          </a:solidFill>
          <a:ln w="19080">
            <a:solidFill>
              <a:srgbClr val="8f0902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b="1" lang="en-US" sz="1600" spc="-1" strike="noStrike">
                <a:solidFill>
                  <a:srgbClr val="ff0000"/>
                </a:solidFill>
                <a:latin typeface="Trebuchet MS"/>
                <a:ea typeface="DejaVu Sans"/>
              </a:rPr>
              <a:t>Confidential   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Image 1_0" descr=""/>
          <p:cNvPicPr/>
          <p:nvPr/>
        </p:nvPicPr>
        <p:blipFill>
          <a:blip r:embed="rId1"/>
          <a:stretch/>
        </p:blipFill>
        <p:spPr>
          <a:xfrm>
            <a:off x="5040360" y="2306520"/>
            <a:ext cx="4352760" cy="3758400"/>
          </a:xfrm>
          <a:prstGeom prst="rect">
            <a:avLst/>
          </a:prstGeom>
          <a:ln>
            <a:noFill/>
          </a:ln>
        </p:spPr>
      </p:pic>
      <p:pic>
        <p:nvPicPr>
          <p:cNvPr id="995" name="Image 3_3" descr=""/>
          <p:cNvPicPr/>
          <p:nvPr/>
        </p:nvPicPr>
        <p:blipFill>
          <a:blip r:embed="rId2"/>
          <a:stretch/>
        </p:blipFill>
        <p:spPr>
          <a:xfrm rot="16373400">
            <a:off x="559080" y="2186280"/>
            <a:ext cx="3786480" cy="4000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CustomShape 1"/>
          <p:cNvSpPr/>
          <p:nvPr/>
        </p:nvSpPr>
        <p:spPr>
          <a:xfrm>
            <a:off x="719640" y="30060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PIC</a:t>
            </a:r>
            <a:r>
              <a:rPr b="0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osencod sub</a:t>
            </a: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MIC</a:t>
            </a:r>
            <a:r>
              <a:rPr b="0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ron </a:t>
            </a: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detector:  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494" name="CustomShape 2"/>
          <p:cNvSpPr/>
          <p:nvPr/>
        </p:nvSpPr>
        <p:spPr>
          <a:xfrm>
            <a:off x="8742240" y="640080"/>
            <a:ext cx="1460880" cy="62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5" name="CustomShape 3"/>
          <p:cNvSpPr/>
          <p:nvPr/>
        </p:nvSpPr>
        <p:spPr>
          <a:xfrm>
            <a:off x="3806640" y="1645920"/>
            <a:ext cx="1972080" cy="61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1"/>
              </a:rPr>
              <a:t>https://t.ly/Iiw7G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96" name="CustomShape 4"/>
          <p:cNvSpPr/>
          <p:nvPr/>
        </p:nvSpPr>
        <p:spPr>
          <a:xfrm>
            <a:off x="490320" y="6930000"/>
            <a:ext cx="4021200" cy="61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97" name="CustomShape 5"/>
          <p:cNvSpPr/>
          <p:nvPr/>
        </p:nvSpPr>
        <p:spPr>
          <a:xfrm>
            <a:off x="315360" y="1645920"/>
            <a:ext cx="3615120" cy="43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Imad’s presentation last year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98" name="CustomShape 6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A2FADB5A-F842-4ED7-BAB7-C4B0F575E20F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  <p:pic>
        <p:nvPicPr>
          <p:cNvPr id="499" name="" descr=""/>
          <p:cNvPicPr/>
          <p:nvPr/>
        </p:nvPicPr>
        <p:blipFill>
          <a:blip r:embed="rId2"/>
          <a:stretch/>
        </p:blipFill>
        <p:spPr>
          <a:xfrm>
            <a:off x="19440" y="1956240"/>
            <a:ext cx="6490800" cy="4821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Image 2_1" descr=""/>
          <p:cNvPicPr/>
          <p:nvPr/>
        </p:nvPicPr>
        <p:blipFill>
          <a:blip r:embed="rId1"/>
          <a:stretch/>
        </p:blipFill>
        <p:spPr>
          <a:xfrm>
            <a:off x="837720" y="601920"/>
            <a:ext cx="8195760" cy="6955920"/>
          </a:xfrm>
          <a:prstGeom prst="rect">
            <a:avLst/>
          </a:prstGeom>
          <a:ln>
            <a:noFill/>
          </a:ln>
        </p:spPr>
      </p:pic>
      <p:pic>
        <p:nvPicPr>
          <p:cNvPr id="501" name="Image 5_1" descr=""/>
          <p:cNvPicPr/>
          <p:nvPr/>
        </p:nvPicPr>
        <p:blipFill>
          <a:blip r:embed="rId2"/>
          <a:stretch/>
        </p:blipFill>
        <p:spPr>
          <a:xfrm flipH="1">
            <a:off x="2296080" y="2716560"/>
            <a:ext cx="1069200" cy="628200"/>
          </a:xfrm>
          <a:prstGeom prst="rect">
            <a:avLst/>
          </a:prstGeom>
          <a:ln>
            <a:noFill/>
          </a:ln>
        </p:spPr>
      </p:pic>
      <p:sp>
        <p:nvSpPr>
          <p:cNvPr id="502" name="CustomShape 1"/>
          <p:cNvSpPr/>
          <p:nvPr/>
        </p:nvSpPr>
        <p:spPr>
          <a:xfrm>
            <a:off x="4728600" y="320400"/>
            <a:ext cx="48600" cy="48600"/>
          </a:xfrm>
          <a:prstGeom prst="ellipse">
            <a:avLst/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3" name="CustomShape 2"/>
          <p:cNvSpPr/>
          <p:nvPr/>
        </p:nvSpPr>
        <p:spPr>
          <a:xfrm>
            <a:off x="4625640" y="2811240"/>
            <a:ext cx="25200" cy="201240"/>
          </a:xfrm>
          <a:custGeom>
            <a:avLst/>
            <a:gdLst/>
            <a:ahLst/>
            <a:rect l="l" t="t" r="r" b="b"/>
            <a:pathLst>
              <a:path w="72" h="561">
                <a:moveTo>
                  <a:pt x="0" y="0"/>
                </a:moveTo>
                <a:lnTo>
                  <a:pt x="71" y="560"/>
                </a:lnTo>
              </a:path>
            </a:pathLst>
          </a:custGeom>
          <a:noFill/>
          <a:ln w="381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CustomShape 3"/>
          <p:cNvSpPr/>
          <p:nvPr/>
        </p:nvSpPr>
        <p:spPr>
          <a:xfrm>
            <a:off x="4628160" y="2881080"/>
            <a:ext cx="360" cy="227160"/>
          </a:xfrm>
          <a:custGeom>
            <a:avLst/>
            <a:gdLst/>
            <a:ahLst/>
            <a:rect l="l" t="t" r="r" b="b"/>
            <a:pathLst>
              <a:path w="1" h="633">
                <a:moveTo>
                  <a:pt x="0" y="0"/>
                </a:moveTo>
                <a:lnTo>
                  <a:pt x="0" y="632"/>
                </a:lnTo>
              </a:path>
            </a:pathLst>
          </a:custGeom>
          <a:noFill/>
          <a:ln w="381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CustomShape 4"/>
          <p:cNvSpPr/>
          <p:nvPr/>
        </p:nvSpPr>
        <p:spPr>
          <a:xfrm>
            <a:off x="7711920" y="6119280"/>
            <a:ext cx="1606680" cy="8208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4bacc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8000"/>
                </a:solidFill>
                <a:latin typeface="Century Schoolbook"/>
                <a:ea typeface="Arial"/>
              </a:rPr>
              <a:t>S</a:t>
            </a:r>
            <a:r>
              <a:rPr b="0" lang="fr-FR" sz="1800" spc="-1" strike="noStrike">
                <a:solidFill>
                  <a:srgbClr val="008000"/>
                </a:solidFill>
                <a:latin typeface="Century Schoolbook"/>
                <a:ea typeface="Arial"/>
              </a:rPr>
              <a:t>A</a:t>
            </a:r>
            <a:r>
              <a:rPr b="0" lang="fr-FR" sz="1800" spc="-1" strike="noStrike">
                <a:solidFill>
                  <a:srgbClr val="008000"/>
                </a:solidFill>
                <a:latin typeface="Century Schoolbook"/>
                <a:ea typeface="Arial"/>
              </a:rPr>
              <a:t>M</a:t>
            </a:r>
            <a:r>
              <a:rPr b="0" lang="fr-FR" sz="1800" spc="-1" strike="noStrike">
                <a:solidFill>
                  <a:srgbClr val="008000"/>
                </a:solidFill>
                <a:latin typeface="Century Schoolbook"/>
                <a:ea typeface="Arial"/>
              </a:rPr>
              <a:t>P</a:t>
            </a:r>
            <a:r>
              <a:rPr b="0" lang="fr-FR" sz="1800" spc="-1" strike="noStrike">
                <a:solidFill>
                  <a:srgbClr val="008000"/>
                </a:solidFill>
                <a:latin typeface="Century Schoolbook"/>
                <a:ea typeface="Arial"/>
              </a:rPr>
              <a:t>I</a:t>
            </a:r>
            <a:r>
              <a:rPr b="0" lang="fr-FR" sz="1800" spc="-1" strike="noStrike">
                <a:solidFill>
                  <a:srgbClr val="008000"/>
                </a:solidFill>
                <a:latin typeface="Century Schoolbook"/>
                <a:ea typeface="Arial"/>
              </a:rPr>
              <a:t>C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8000"/>
                </a:solidFill>
                <a:latin typeface="Century Schoolbook"/>
                <a:ea typeface="Arial"/>
              </a:rPr>
              <a:t>F</a:t>
            </a:r>
            <a:r>
              <a:rPr b="0" lang="fr-FR" sz="1800" spc="-1" strike="noStrike">
                <a:solidFill>
                  <a:srgbClr val="008000"/>
                </a:solidFill>
                <a:latin typeface="Century Schoolbook"/>
                <a:ea typeface="Arial"/>
              </a:rPr>
              <a:t>i</a:t>
            </a:r>
            <a:r>
              <a:rPr b="0" lang="fr-FR" sz="1800" spc="-1" strike="noStrike">
                <a:solidFill>
                  <a:srgbClr val="008000"/>
                </a:solidFill>
                <a:latin typeface="Century Schoolbook"/>
                <a:ea typeface="Arial"/>
              </a:rPr>
              <a:t>r</a:t>
            </a:r>
            <a:r>
              <a:rPr b="0" lang="fr-FR" sz="1800" spc="-1" strike="noStrike">
                <a:solidFill>
                  <a:srgbClr val="008000"/>
                </a:solidFill>
                <a:latin typeface="Century Schoolbook"/>
                <a:ea typeface="Arial"/>
              </a:rPr>
              <a:t>m</a:t>
            </a:r>
            <a:r>
              <a:rPr b="0" lang="fr-FR" sz="1800" spc="-1" strike="noStrike">
                <a:solidFill>
                  <a:srgbClr val="008000"/>
                </a:solidFill>
                <a:latin typeface="Century Schoolbook"/>
                <a:ea typeface="Arial"/>
              </a:rPr>
              <a:t>W</a:t>
            </a:r>
            <a:r>
              <a:rPr b="0" lang="fr-FR" sz="1800" spc="-1" strike="noStrike">
                <a:solidFill>
                  <a:srgbClr val="008000"/>
                </a:solidFill>
                <a:latin typeface="Century Schoolbook"/>
                <a:ea typeface="Arial"/>
              </a:rPr>
              <a:t>a</a:t>
            </a:r>
            <a:r>
              <a:rPr b="0" lang="fr-FR" sz="1800" spc="-1" strike="noStrike">
                <a:solidFill>
                  <a:srgbClr val="008000"/>
                </a:solidFill>
                <a:latin typeface="Century Schoolbook"/>
                <a:ea typeface="Arial"/>
              </a:rPr>
              <a:t>r</a:t>
            </a:r>
            <a:r>
              <a:rPr b="0" lang="fr-FR" sz="1800" spc="-1" strike="noStrike">
                <a:solidFill>
                  <a:srgbClr val="008000"/>
                </a:solidFill>
                <a:latin typeface="Century Schoolbook"/>
                <a:ea typeface="Arial"/>
              </a:rPr>
              <a:t>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06" name="CustomShape 5"/>
          <p:cNvSpPr/>
          <p:nvPr/>
        </p:nvSpPr>
        <p:spPr>
          <a:xfrm>
            <a:off x="54000" y="2583720"/>
            <a:ext cx="1606680" cy="8208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4bacc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8000"/>
                </a:solidFill>
                <a:latin typeface="Century Schoolbook"/>
                <a:ea typeface="Arial"/>
              </a:rPr>
              <a:t>SA</a:t>
            </a:r>
            <a:r>
              <a:rPr b="0" lang="fr-FR" sz="1800" spc="-1" strike="noStrike">
                <a:solidFill>
                  <a:srgbClr val="008000"/>
                </a:solidFill>
                <a:latin typeface="Century Schoolbook"/>
                <a:ea typeface="Arial"/>
              </a:rPr>
              <a:t>M</a:t>
            </a:r>
            <a:r>
              <a:rPr b="0" lang="fr-FR" sz="1800" spc="-1" strike="noStrike">
                <a:solidFill>
                  <a:srgbClr val="008000"/>
                </a:solidFill>
                <a:latin typeface="Century Schoolbook"/>
                <a:ea typeface="Arial"/>
              </a:rPr>
              <a:t>PI</a:t>
            </a:r>
            <a:r>
              <a:rPr b="0" lang="fr-FR" sz="1800" spc="-1" strike="noStrike">
                <a:solidFill>
                  <a:srgbClr val="008000"/>
                </a:solidFill>
                <a:latin typeface="Century Schoolbook"/>
                <a:ea typeface="Arial"/>
              </a:rPr>
              <a:t>C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8000"/>
                </a:solidFill>
                <a:latin typeface="Century Schoolbook"/>
                <a:ea typeface="Arial"/>
              </a:rPr>
              <a:t>H</a:t>
            </a:r>
            <a:r>
              <a:rPr b="0" lang="fr-FR" sz="1800" spc="-1" strike="noStrike">
                <a:solidFill>
                  <a:srgbClr val="008000"/>
                </a:solidFill>
                <a:latin typeface="Century Schoolbook"/>
                <a:ea typeface="Arial"/>
              </a:rPr>
              <a:t>W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507" name="Image 22_1" descr=""/>
          <p:cNvPicPr/>
          <p:nvPr/>
        </p:nvPicPr>
        <p:blipFill>
          <a:blip r:embed="rId3"/>
          <a:stretch/>
        </p:blipFill>
        <p:spPr>
          <a:xfrm>
            <a:off x="54360" y="55800"/>
            <a:ext cx="1661040" cy="1434240"/>
          </a:xfrm>
          <a:prstGeom prst="rect">
            <a:avLst/>
          </a:prstGeom>
          <a:ln>
            <a:noFill/>
          </a:ln>
        </p:spPr>
      </p:pic>
      <p:sp>
        <p:nvSpPr>
          <p:cNvPr id="508" name="CustomShape 6"/>
          <p:cNvSpPr/>
          <p:nvPr/>
        </p:nvSpPr>
        <p:spPr>
          <a:xfrm>
            <a:off x="304200" y="1722240"/>
            <a:ext cx="1335600" cy="629280"/>
          </a:xfrm>
          <a:prstGeom prst="cloudCallout">
            <a:avLst>
              <a:gd name="adj1" fmla="val -22403"/>
              <a:gd name="adj2" fmla="val 88278"/>
            </a:avLst>
          </a:prstGeom>
          <a:noFill/>
          <a:ln w="9360">
            <a:solidFill>
              <a:srgbClr val="4f81b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4a66ac"/>
                </a:solidFill>
                <a:latin typeface="Century Schoolbook"/>
                <a:ea typeface="Arial"/>
              </a:rPr>
              <a:t>t</a:t>
            </a:r>
            <a:r>
              <a:rPr b="0" lang="fr-FR" sz="1800" spc="-1" strike="noStrike" baseline="-25000">
                <a:solidFill>
                  <a:srgbClr val="4a66ac"/>
                </a:solidFill>
                <a:latin typeface="Century Schoolbook"/>
                <a:ea typeface="Arial"/>
              </a:rPr>
              <a:t>i</a:t>
            </a:r>
            <a:r>
              <a:rPr b="0" lang="fr-FR" sz="1800" spc="-1" strike="noStrike">
                <a:solidFill>
                  <a:srgbClr val="4a66ac"/>
                </a:solidFill>
                <a:latin typeface="Century Schoolbook"/>
                <a:ea typeface="Arial"/>
              </a:rPr>
              <a:t>-t</a:t>
            </a:r>
            <a:r>
              <a:rPr b="0" lang="fr-FR" sz="1800" spc="-1" strike="noStrike" baseline="-25000">
                <a:solidFill>
                  <a:srgbClr val="4a66ac"/>
                </a:solidFill>
                <a:latin typeface="Century Schoolbook"/>
                <a:ea typeface="Arial"/>
              </a:rPr>
              <a:t>j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4a66ac"/>
                </a:solidFill>
                <a:latin typeface="Century Schoolbook"/>
                <a:ea typeface="Arial"/>
              </a:rPr>
              <a:t>=&gt;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09" name="CustomShape 7"/>
          <p:cNvSpPr/>
          <p:nvPr/>
        </p:nvSpPr>
        <p:spPr>
          <a:xfrm flipH="1" flipV="1">
            <a:off x="882360" y="1490040"/>
            <a:ext cx="85320" cy="264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0" name="CustomShape 8"/>
          <p:cNvSpPr/>
          <p:nvPr/>
        </p:nvSpPr>
        <p:spPr>
          <a:xfrm rot="2700000">
            <a:off x="1700280" y="1378800"/>
            <a:ext cx="181800" cy="48852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CustomShape 9"/>
          <p:cNvSpPr/>
          <p:nvPr/>
        </p:nvSpPr>
        <p:spPr>
          <a:xfrm>
            <a:off x="1669320" y="440280"/>
            <a:ext cx="1661040" cy="910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60">
            <a:solidFill>
              <a:srgbClr val="4f81b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3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ps 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Ti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m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e 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pr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ec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is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io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n 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+ 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1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m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m 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po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si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ti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o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n 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es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ti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m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at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io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n</a:t>
            </a:r>
            <a:endParaRPr b="0" lang="en-US" sz="1350" spc="-1" strike="noStrike">
              <a:latin typeface="Arial"/>
            </a:endParaRPr>
          </a:p>
        </p:txBody>
      </p:sp>
      <p:sp>
        <p:nvSpPr>
          <p:cNvPr id="512" name="CustomShape 10"/>
          <p:cNvSpPr/>
          <p:nvPr/>
        </p:nvSpPr>
        <p:spPr>
          <a:xfrm>
            <a:off x="6982920" y="6309720"/>
            <a:ext cx="727560" cy="218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9900"/>
            </a:solidFill>
            <a:round/>
            <a:tailEnd len="lg" type="triangle" w="lg"/>
          </a:ln>
          <a:effectLst>
            <a:outerShdw dir="5400000" dist="2304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13" name="CustomShape 11"/>
          <p:cNvSpPr/>
          <p:nvPr/>
        </p:nvSpPr>
        <p:spPr>
          <a:xfrm>
            <a:off x="4600800" y="2811240"/>
            <a:ext cx="22680" cy="236160"/>
          </a:xfrm>
          <a:custGeom>
            <a:avLst/>
            <a:gdLst/>
            <a:ahLst/>
            <a:rect l="l" t="t" r="r" b="b"/>
            <a:pathLst>
              <a:path w="65" h="658">
                <a:moveTo>
                  <a:pt x="64" y="0"/>
                </a:moveTo>
                <a:lnTo>
                  <a:pt x="0" y="657"/>
                </a:lnTo>
              </a:path>
            </a:pathLst>
          </a:custGeom>
          <a:noFill/>
          <a:ln w="381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4" name="CustomShape 12"/>
          <p:cNvSpPr/>
          <p:nvPr/>
        </p:nvSpPr>
        <p:spPr>
          <a:xfrm>
            <a:off x="6742800" y="6966000"/>
            <a:ext cx="2592720" cy="5914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60">
            <a:solidFill>
              <a:srgbClr val="ff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5µm 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positio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n, in 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400ns 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frame 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resolut</a:t>
            </a:r>
            <a:r>
              <a:rPr b="0" lang="en-US" sz="1350" spc="-1" strike="noStrike">
                <a:solidFill>
                  <a:srgbClr val="000000"/>
                </a:solidFill>
                <a:latin typeface="Century Schoolbook"/>
                <a:ea typeface="Arial"/>
              </a:rPr>
              <a:t>ion</a:t>
            </a:r>
            <a:endParaRPr b="0" lang="en-US" sz="1350" spc="-1" strike="noStrike">
              <a:latin typeface="Arial"/>
            </a:endParaRPr>
          </a:p>
        </p:txBody>
      </p:sp>
      <p:pic>
        <p:nvPicPr>
          <p:cNvPr id="515" name="Image 43_1" descr=""/>
          <p:cNvPicPr/>
          <p:nvPr/>
        </p:nvPicPr>
        <p:blipFill>
          <a:blip r:embed="rId4"/>
          <a:stretch/>
        </p:blipFill>
        <p:spPr>
          <a:xfrm>
            <a:off x="7499520" y="3475440"/>
            <a:ext cx="2630880" cy="2206800"/>
          </a:xfrm>
          <a:prstGeom prst="rect">
            <a:avLst/>
          </a:prstGeom>
          <a:ln>
            <a:noFill/>
          </a:ln>
        </p:spPr>
      </p:pic>
      <p:pic>
        <p:nvPicPr>
          <p:cNvPr id="516" name="Image 45_1" descr=""/>
          <p:cNvPicPr/>
          <p:nvPr/>
        </p:nvPicPr>
        <p:blipFill>
          <a:blip r:embed="rId5"/>
          <a:stretch/>
        </p:blipFill>
        <p:spPr>
          <a:xfrm>
            <a:off x="7499520" y="3475440"/>
            <a:ext cx="2625840" cy="2202120"/>
          </a:xfrm>
          <a:prstGeom prst="rect">
            <a:avLst/>
          </a:prstGeom>
          <a:ln>
            <a:noFill/>
          </a:ln>
        </p:spPr>
      </p:pic>
      <p:sp>
        <p:nvSpPr>
          <p:cNvPr id="517" name="CustomShape 13"/>
          <p:cNvSpPr/>
          <p:nvPr/>
        </p:nvSpPr>
        <p:spPr>
          <a:xfrm>
            <a:off x="5989320" y="5693400"/>
            <a:ext cx="3756600" cy="36396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ff9900"/>
                </a:solidFill>
                <a:latin typeface="Century Schoolbook"/>
                <a:ea typeface="Arial"/>
              </a:rPr>
              <a:t>(Row,Col)(35,103)(38,63)(37,12)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518" name="Image 11_1" descr=""/>
          <p:cNvPicPr/>
          <p:nvPr/>
        </p:nvPicPr>
        <p:blipFill>
          <a:blip r:embed="rId6"/>
          <a:stretch/>
        </p:blipFill>
        <p:spPr>
          <a:xfrm>
            <a:off x="556200" y="6323400"/>
            <a:ext cx="6174360" cy="707760"/>
          </a:xfrm>
          <a:prstGeom prst="rect">
            <a:avLst/>
          </a:prstGeom>
          <a:ln>
            <a:noFill/>
          </a:ln>
        </p:spPr>
      </p:pic>
      <p:sp>
        <p:nvSpPr>
          <p:cNvPr id="519" name="CustomShape 14"/>
          <p:cNvSpPr/>
          <p:nvPr/>
        </p:nvSpPr>
        <p:spPr>
          <a:xfrm>
            <a:off x="7593120" y="2006280"/>
            <a:ext cx="15404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2b5259"/>
                </a:solidFill>
                <a:latin typeface="Century Schoolbook"/>
                <a:ea typeface="Arial"/>
              </a:rPr>
              <a:t>(tracker-like)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20" name="CustomShape 15"/>
          <p:cNvSpPr/>
          <p:nvPr/>
        </p:nvSpPr>
        <p:spPr>
          <a:xfrm>
            <a:off x="7557840" y="2862000"/>
            <a:ext cx="219888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1600" spc="-1" strike="noStrike">
                <a:solidFill>
                  <a:srgbClr val="417b85"/>
                </a:solidFill>
                <a:latin typeface="Century Schoolbook"/>
                <a:ea typeface="Arial"/>
              </a:rPr>
              <a:t>(e</a:t>
            </a:r>
            <a:r>
              <a:rPr b="1" lang="fr-FR" sz="1600" spc="-1" strike="noStrike">
                <a:solidFill>
                  <a:srgbClr val="417b85"/>
                </a:solidFill>
                <a:latin typeface="Century Schoolbook"/>
                <a:ea typeface="Arial"/>
              </a:rPr>
              <a:t>le</a:t>
            </a:r>
            <a:r>
              <a:rPr b="1" lang="fr-FR" sz="1600" spc="-1" strike="noStrike">
                <a:solidFill>
                  <a:srgbClr val="417b85"/>
                </a:solidFill>
                <a:latin typeface="Century Schoolbook"/>
                <a:ea typeface="Arial"/>
              </a:rPr>
              <a:t>ct</a:t>
            </a:r>
            <a:r>
              <a:rPr b="1" lang="fr-FR" sz="1600" spc="-1" strike="noStrike">
                <a:solidFill>
                  <a:srgbClr val="417b85"/>
                </a:solidFill>
                <a:latin typeface="Century Schoolbook"/>
                <a:ea typeface="Arial"/>
              </a:rPr>
              <a:t>ro</a:t>
            </a:r>
            <a:r>
              <a:rPr b="1" lang="fr-FR" sz="1600" spc="-1" strike="noStrike">
                <a:solidFill>
                  <a:srgbClr val="417b85"/>
                </a:solidFill>
                <a:latin typeface="Century Schoolbook"/>
                <a:ea typeface="Arial"/>
              </a:rPr>
              <a:t>n </a:t>
            </a:r>
            <a:r>
              <a:rPr b="1" lang="fr-FR" sz="1600" spc="-1" strike="noStrike">
                <a:solidFill>
                  <a:srgbClr val="417b85"/>
                </a:solidFill>
                <a:latin typeface="Century Schoolbook"/>
                <a:ea typeface="Arial"/>
              </a:rPr>
              <a:t>a</a:t>
            </a:r>
            <a:r>
              <a:rPr b="1" lang="fr-FR" sz="1600" spc="-1" strike="noStrike">
                <a:solidFill>
                  <a:srgbClr val="417b85"/>
                </a:solidFill>
                <a:latin typeface="Century Schoolbook"/>
                <a:ea typeface="Arial"/>
              </a:rPr>
              <a:t>bs</a:t>
            </a:r>
            <a:r>
              <a:rPr b="1" lang="fr-FR" sz="1600" spc="-1" strike="noStrike">
                <a:solidFill>
                  <a:srgbClr val="417b85"/>
                </a:solidFill>
                <a:latin typeface="Century Schoolbook"/>
                <a:ea typeface="Arial"/>
              </a:rPr>
              <a:t>or</a:t>
            </a:r>
            <a:r>
              <a:rPr b="1" lang="fr-FR" sz="1600" spc="-1" strike="noStrike">
                <a:solidFill>
                  <a:srgbClr val="417b85"/>
                </a:solidFill>
                <a:latin typeface="Century Schoolbook"/>
                <a:ea typeface="Arial"/>
              </a:rPr>
              <a:t>b</a:t>
            </a:r>
            <a:r>
              <a:rPr b="1" lang="fr-FR" sz="1600" spc="-1" strike="noStrike">
                <a:solidFill>
                  <a:srgbClr val="417b85"/>
                </a:solidFill>
                <a:latin typeface="Century Schoolbook"/>
                <a:ea typeface="Arial"/>
              </a:rPr>
              <a:t>er</a:t>
            </a:r>
            <a:r>
              <a:rPr b="1" lang="fr-FR" sz="1600" spc="-1" strike="noStrike">
                <a:solidFill>
                  <a:srgbClr val="417b85"/>
                </a:solidFill>
                <a:latin typeface="Century Schoolbook"/>
                <a:ea typeface="Arial"/>
              </a:rPr>
              <a:t>)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521" name="Image 32_1" descr=""/>
          <p:cNvPicPr/>
          <p:nvPr/>
        </p:nvPicPr>
        <p:blipFill>
          <a:blip r:embed="rId7"/>
          <a:stretch/>
        </p:blipFill>
        <p:spPr>
          <a:xfrm>
            <a:off x="3412080" y="2829240"/>
            <a:ext cx="2619000" cy="1264680"/>
          </a:xfrm>
          <a:prstGeom prst="rect">
            <a:avLst/>
          </a:prstGeom>
          <a:ln>
            <a:noFill/>
          </a:ln>
        </p:spPr>
      </p:pic>
      <p:pic>
        <p:nvPicPr>
          <p:cNvPr id="522" name="Image 7_1" descr=""/>
          <p:cNvPicPr/>
          <p:nvPr/>
        </p:nvPicPr>
        <p:blipFill>
          <a:blip r:embed="rId8"/>
          <a:stretch/>
        </p:blipFill>
        <p:spPr>
          <a:xfrm flipH="1">
            <a:off x="3646080" y="3406680"/>
            <a:ext cx="1069200" cy="628200"/>
          </a:xfrm>
          <a:prstGeom prst="rect">
            <a:avLst/>
          </a:prstGeom>
          <a:ln>
            <a:noFill/>
          </a:ln>
        </p:spPr>
      </p:pic>
      <p:pic>
        <p:nvPicPr>
          <p:cNvPr id="523" name="Image 9_1" descr=""/>
          <p:cNvPicPr/>
          <p:nvPr/>
        </p:nvPicPr>
        <p:blipFill>
          <a:blip r:embed="rId9"/>
          <a:stretch/>
        </p:blipFill>
        <p:spPr>
          <a:xfrm flipH="1">
            <a:off x="4728960" y="3160080"/>
            <a:ext cx="878400" cy="628200"/>
          </a:xfrm>
          <a:prstGeom prst="rect">
            <a:avLst/>
          </a:prstGeom>
          <a:ln>
            <a:noFill/>
          </a:ln>
        </p:spPr>
      </p:pic>
      <p:pic>
        <p:nvPicPr>
          <p:cNvPr id="524" name="Image 6_1" descr=""/>
          <p:cNvPicPr/>
          <p:nvPr/>
        </p:nvPicPr>
        <p:blipFill>
          <a:blip r:embed="rId10"/>
          <a:stretch/>
        </p:blipFill>
        <p:spPr>
          <a:xfrm flipH="1">
            <a:off x="2756520" y="3212640"/>
            <a:ext cx="1069200" cy="628200"/>
          </a:xfrm>
          <a:prstGeom prst="rect">
            <a:avLst/>
          </a:prstGeom>
          <a:ln>
            <a:noFill/>
          </a:ln>
        </p:spPr>
      </p:pic>
      <p:pic>
        <p:nvPicPr>
          <p:cNvPr id="525" name="Image 16_1" descr=""/>
          <p:cNvPicPr/>
          <p:nvPr/>
        </p:nvPicPr>
        <p:blipFill>
          <a:blip r:embed="rId11"/>
          <a:stretch/>
        </p:blipFill>
        <p:spPr>
          <a:xfrm>
            <a:off x="3724920" y="2308680"/>
            <a:ext cx="1996200" cy="894240"/>
          </a:xfrm>
          <a:prstGeom prst="rect">
            <a:avLst/>
          </a:prstGeom>
          <a:ln>
            <a:noFill/>
          </a:ln>
        </p:spPr>
      </p:pic>
      <p:pic>
        <p:nvPicPr>
          <p:cNvPr id="526" name="Image 4_1" descr=""/>
          <p:cNvPicPr/>
          <p:nvPr/>
        </p:nvPicPr>
        <p:blipFill>
          <a:blip r:embed="rId12"/>
          <a:stretch/>
        </p:blipFill>
        <p:spPr>
          <a:xfrm flipH="1">
            <a:off x="5087880" y="2698200"/>
            <a:ext cx="855000" cy="628200"/>
          </a:xfrm>
          <a:prstGeom prst="rect">
            <a:avLst/>
          </a:prstGeom>
          <a:ln>
            <a:noFill/>
          </a:ln>
        </p:spPr>
      </p:pic>
      <p:sp>
        <p:nvSpPr>
          <p:cNvPr id="527" name="CustomShape 16"/>
          <p:cNvSpPr/>
          <p:nvPr/>
        </p:nvSpPr>
        <p:spPr>
          <a:xfrm>
            <a:off x="9077760" y="3842640"/>
            <a:ext cx="160560" cy="14508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ede81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CustomShape 17"/>
          <p:cNvSpPr/>
          <p:nvPr/>
        </p:nvSpPr>
        <p:spPr>
          <a:xfrm>
            <a:off x="9219600" y="4503960"/>
            <a:ext cx="160560" cy="14508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ede81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9" name="CustomShape 18"/>
          <p:cNvSpPr/>
          <p:nvPr/>
        </p:nvSpPr>
        <p:spPr>
          <a:xfrm>
            <a:off x="9174960" y="5353560"/>
            <a:ext cx="160560" cy="14508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ede818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30" name="Image 38_1" descr=""/>
          <p:cNvPicPr/>
          <p:nvPr/>
        </p:nvPicPr>
        <p:blipFill>
          <a:blip r:embed="rId13"/>
          <a:stretch/>
        </p:blipFill>
        <p:spPr>
          <a:xfrm rot="18002400">
            <a:off x="8578800" y="4140360"/>
            <a:ext cx="514080" cy="239760"/>
          </a:xfrm>
          <a:prstGeom prst="rect">
            <a:avLst/>
          </a:prstGeom>
          <a:ln>
            <a:noFill/>
          </a:ln>
        </p:spPr>
      </p:pic>
      <p:pic>
        <p:nvPicPr>
          <p:cNvPr id="531" name="Image 39_1" descr=""/>
          <p:cNvPicPr/>
          <p:nvPr/>
        </p:nvPicPr>
        <p:blipFill>
          <a:blip r:embed="rId14"/>
          <a:stretch/>
        </p:blipFill>
        <p:spPr>
          <a:xfrm>
            <a:off x="8777520" y="4343400"/>
            <a:ext cx="514080" cy="239400"/>
          </a:xfrm>
          <a:prstGeom prst="rect">
            <a:avLst/>
          </a:prstGeom>
          <a:ln>
            <a:noFill/>
          </a:ln>
        </p:spPr>
      </p:pic>
      <p:pic>
        <p:nvPicPr>
          <p:cNvPr id="532" name="Image 41_1" descr=""/>
          <p:cNvPicPr/>
          <p:nvPr/>
        </p:nvPicPr>
        <p:blipFill>
          <a:blip r:embed="rId15"/>
          <a:stretch/>
        </p:blipFill>
        <p:spPr>
          <a:xfrm rot="3718200">
            <a:off x="8760240" y="4633200"/>
            <a:ext cx="514080" cy="239400"/>
          </a:xfrm>
          <a:prstGeom prst="rect">
            <a:avLst/>
          </a:prstGeom>
          <a:ln>
            <a:noFill/>
          </a:ln>
        </p:spPr>
      </p:pic>
      <p:sp>
        <p:nvSpPr>
          <p:cNvPr id="533" name="CustomShape 19"/>
          <p:cNvSpPr/>
          <p:nvPr/>
        </p:nvSpPr>
        <p:spPr>
          <a:xfrm>
            <a:off x="54360" y="7292160"/>
            <a:ext cx="4348440" cy="26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E. 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B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ec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h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et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oi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lle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, 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PI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C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M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I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C, 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 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T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W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E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P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P, 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1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–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6 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oc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t. 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2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0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2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3, 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G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er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e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m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ea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s, 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S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ar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di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ni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a, 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It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al</a:t>
            </a:r>
            <a:r>
              <a:rPr b="0" lang="en-GB" sz="800" spc="-1" strike="noStrike">
                <a:solidFill>
                  <a:srgbClr val="14406b"/>
                </a:solidFill>
                <a:latin typeface="Century Schoolbook"/>
                <a:ea typeface="Arial"/>
              </a:rPr>
              <a:t>y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534" name="CustomShape 20"/>
          <p:cNvSpPr/>
          <p:nvPr/>
        </p:nvSpPr>
        <p:spPr>
          <a:xfrm>
            <a:off x="3200400" y="-1800"/>
            <a:ext cx="621648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P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r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o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o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f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-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o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f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-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c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o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n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c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e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p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t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 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D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e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m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o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n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s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t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r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a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t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o</a:t>
            </a:r>
            <a:r>
              <a:rPr b="1" lang="en-US" sz="26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r</a:t>
            </a:r>
            <a:r>
              <a:rPr b="0" lang="en-US" sz="2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006 -1.85185E-006 L -0.00955 0.30926 E">
                                      <p:cBhvr>
                                        <p:cTn id="6" dur="2000" fill="hold"/>
                                        <p:tgtEl>
                                          <p:spTgt spid="50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nodeType="with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28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nodeType="after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45 0.03472 C 0.03871 0.03912 0.03142 0.05926 0.02899 0.06806 C 0.02812 0.0706 0.0276 0.07361 0.02691 0.07639 C 0.02378 0.08727 0.02465 0.08079 0.02274 0.09583 C 0.02118 0.10648 0.02135 0.11505 0.02066 0.12639 C 0.02031 0.12917 0.01979 0.13171 0.01962 0.13472 C 0.01858 0.14421 0.01858 0.14884 0.01753 0.15833 C 0.01719 0.16065 0.01667 0.16273 0.01649 0.16528 C 0.01632 0.1662 0.01458 0.18704 0.01441 0.18889 C 0.01319 0.19445 0.01111 0.19977 0.01024 0.20556 C 0.00868 0.2132 0.00833 0.2213 0.00712 0.22917 C 0.00503 0.24144 -0.00087 0.26991 -0.0033 0.28056 C -0.00677 0.29491 -0.01233 0.31273 -0.01684 0.32639 C -0.01858 0.33102 -0.01997 0.33588 -0.02205 0.34028 C -0.02483 0.3456 -0.02813 0.3507 -0.03142 0.35556 C -0.03958 0.36667 -0.04688 0.3757 -0.05747 0.38195 C -0.06528 0.38634 -0.07327 0.39005 -0.08142 0.39306 C -0.11823 0.40533 -0.12448 0.40278 -0.16372 0.40695 C -0.17118 0.40764 -0.1783 0.4088 -0.18559 0.40972 C -0.1908 0.41019 -0.19601 0.41065 -0.20139 0.41111 C -0.21129 0.41019 -0.22153 0.41019 -0.23142 0.40833 C -0.23854 0.40671 -0.26198 0.3956 -0.26788 0.39167 C -0.27379 0.38773 -0.27899 0.38218 -0.28455 0.37778 C -0.29149 0.37222 -0.29879 0.36783 -0.30538 0.3625 C -0.31892 0.35139 -0.32465 0.34514 -0.33559 0.33056 C -0.33941 0.32546 -0.34288 0.3206 -0.34601 0.31528 C -0.34913 0.30995 -0.35955 0.28796 -0.36163 0.28195 C -0.3632 0.27732 -0.36372 0.27245 -0.36476 0.26806 C -0.36615 0.26227 -0.36754 0.25671 -0.36892 0.25139 C -0.37031 0.24653 -0.37205 0.24213 -0.37309 0.2375 C -0.37465 0.23102 -0.37517 0.22431 -0.37622 0.21806 C -0.37726 0.21273 -0.37865 0.20787 -0.37934 0.20278 C -0.38038 0.19722 -0.38073 0.19144 -0.38142 0.18611 C -0.38247 0.17847 -0.38351 0.17107 -0.38455 0.16389 C -0.38663 0.1507 -0.38924 0.13796 -0.3908 0.125 C -0.39566 0.08495 -0.39271 0.10139 -0.39809 0.075 C -0.39983 0.05463 -0.39809 0.06991 -0.40122 0.05278 C -0.40208 0.04861 -0.40226 0.04421 -0.4033 0.04028 C -0.40434 0.03658 -0.40625 0.0338 -0.40747 0.03056 C -0.41163 0.02037 -0.41285 0.01366 -0.41892 0.00556 C -0.42118 0.00255 -0.42379 0.00046 -0.42622 -0.00139 C -0.42795 -0.00278 -0.43629 -0.00648 -0.43767 -0.00694 C -0.44827 -0.01088 -0.44479 -0.00671 -0.44809 -0.01111 L -0.45538 -0.01667 E">
                                      <p:cBhvr>
                                        <p:cTn id="34" dur="2000" fill="hold"/>
                                        <p:tgtEl>
                                          <p:spTgt spid="52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58 0.02083 C 0.03871 0.04306 0.04288 0.02639 0.03871 0.03935 C 0.03628 0.04653 0.04045 0.03634 0.03663 0.04676 C 0.03594 0.04815 0.03507 0.04977 0.03455 0.05139 C 0.03368 0.05301 0.03316 0.05509 0.03246 0.05695 C 0.03142 0.05926 0.02969 0.0625 0.02899 0.06528 C 0.02274 0.08796 0.03316 0.05347 0.02552 0.07917 C 0.02483 0.08125 0.02396 0.08333 0.02344 0.08565 C 0.02274 0.0882 0.0224 0.0912 0.02205 0.09398 C 0.02066 0.10093 0.0191 0.1081 0.01788 0.11528 C 0.01701 0.11921 0.01667 0.12315 0.0158 0.12732 C 0.01302 0.13866 0.00851 0.15787 0.00677 0.16991 C 0.00486 0.18148 0.0059 0.17593 0.00399 0.18658 C 0.0033 0.19329 0.0033 0.19421 0.0026 0.20046 C 0.00208 0.20347 0.00156 0.20648 0.00121 0.20972 C 8.33332999999967E-007 0.21875 -0.00104 0.23171 -0.00295 0.24028 C -0.01337 0.28403 0.00035 0.22685 -0.01059 0.26898 C -0.01597 0.28866 -0.0132 0.28403 -0.01823 0.29676 C -0.02118 0.30347 -0.02118 0.30232 -0.02656 0.30972 C -0.03073 0.31505 -0.03872 0.32616 -0.04254 0.32917 C -0.04531 0.33125 -0.04792 0.33449 -0.05087 0.33565 L -0.05642 0.3375 C -0.06788 0.33681 -0.07917 0.33658 -0.09045 0.33565 C -0.09219 0.33542 -0.09392 0.33449 -0.09531 0.3338 C -0.09705 0.33264 -0.09861 0.33125 -0.10017 0.33009 C -0.10382 0.32338 -0.10868 0.31505 -0.11129 0.30787 C -0.11424 0.3 -0.11754 0.29213 -0.11892 0.2838 C -0.11997 0.27847 -0.12118 0.27315 -0.1217 0.26806 C -0.12274 0.26065 -0.12309 0.25301 -0.12379 0.24583 C -0.12743 0.20995 -0.12274 0.26181 -0.12656 0.21806 C -0.12691 0.21111 -0.12708 0.2044 -0.12726 0.19769 C -0.1276 0.19167 -0.12795 0.18588 -0.12795 0.18009 C -0.1283 0.16366 -0.12813 0.14722 -0.12865 0.13102 C -0.12899 0.12431 -0.13021 0.11806 -0.13073 0.11158 C -0.13142 0.10602 -0.1316 0.10023 -0.13212 0.09491 C -0.13316 0.08681 -0.13507 0.0757 -0.13698 0.06806 C -0.14601 0.03357 -0.14306 0.04329 -0.15295 0.01806 C -0.15347 0.01667 -0.15347 0.01505 -0.15434 0.01435 C -0.15556 0.01343 -0.15677 0.01227 -0.15781 0.01158 C -0.16129 0.00903 -0.16701 0.00602 -0.16962 0.00509 C -0.17135 0.0044 -0.17292 0.00394 -0.17448 0.00324 C -0.17552 0.00255 -0.17726 0.00139 -0.17726 0.00139 L -0.18698 0.00046 E">
                                      <p:cBhvr>
                                        <p:cTn id="36" dur="2000" fill="hold"/>
                                        <p:tgtEl>
                                          <p:spTgt spid="501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39 -0.02963 L -0.03403 0.26574 L -0.12639 0.27314 L -0.18681 0.07777 C -0.1882 0.07268 -0.18958 0.06782 -0.19097 0.06296 C -0.19167 0.06064 -0.19271 0.05856 -0.19306 0.05648 C -0.19358 0.05393 -0.19358 0.05139 -0.19375 0.04907 C -0.19427 0.04305 -0.19514 0.03148 -0.19514 0.03148 C -0.19549 0.02222 -0.19549 0.01273 -0.19583 0.0037 C -0.19601 0.00139 -0.19636 -0.0007 -0.19653 -0.00278 C -0.19688 -0.00556 -0.19705 -0.00857 -0.19722 -0.01111 C -0.19774 -0.01482 -0.19809 -0.01459 -0.19861 -0.0176 C -0.2 -0.02385 -0.20035 -0.02547 -0.2007 -0.03148 C -0.20087 -0.03218 -0.2007 -0.03287 -0.2007 -0.03334 L -0.20833 -0.04723 E">
                                      <p:cBhvr>
                                        <p:cTn id="38" dur="2000" fill="hold"/>
                                        <p:tgtEl>
                                          <p:spTgt spid="524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007 -3.7037E-007 L 2.77778E-007 0.00023 C -0.00069 0.00232 -0.00122 0.00486 -0.00208 0.00741 C -0.0026 0.00833 -0.00382 0.00903 -0.00417 0.01019 C -0.00868 0.01944 -0.0026 0.01065 -0.00764 0.01759 C -0.00799 0.01852 -0.00799 0.01944 -0.00833 0.02037 C -0.01146 0.02639 -0.00955 0.01968 -0.01181 0.02593 C -0.01267 0.02801 -0.01319 0.03032 -0.01389 0.03241 C -0.01667 0.03889 -0.0158 0.03287 -0.01736 0.04074 C -0.01858 0.0456 -0.01892 0.05069 -0.02014 0.05556 C -0.02083 0.05787 -0.0217 0.06042 -0.02222 0.06296 C -0.02257 0.06412 -0.02274 0.06528 -0.02292 0.06667 C -0.02361 0.06875 -0.02448 0.07083 -0.025 0.07315 C -0.02622 0.07708 -0.0276 0.08102 -0.02847 0.08519 L -0.03056 0.09352 C -0.0309 0.09444 -0.03108 0.09537 -0.03125 0.0963 L -0.03264 0.10093 C -0.03299 0.10278 -0.03316 0.10463 -0.03333 0.10648 C -0.03438 0.11204 -0.03854 0.12755 -0.03889 0.12963 C -0.03958 0.13241 -0.04045 0.13495 -0.04097 0.13796 C -0.04219 0.14375 -0.0434 0.14954 -0.04444 0.15556 C -0.04549 0.15995 -0.04514 0.15949 -0.04653 0.16482 C -0.04757 0.16782 -0.04809 0.17107 -0.04931 0.17407 C -0.05035 0.17616 -0.05139 0.17824 -0.05208 0.18056 C -0.05399 0.18542 -0.05503 0.18958 -0.05694 0.19444 C -0.05972 0.20069 -0.06389 0.20972 -0.06736 0.21667 C -0.06858 0.21875 -0.06944 0.2213 -0.07083 0.22315 C -0.07465 0.22732 -0.07778 0.23241 -0.08194 0.23611 C -0.08385 0.2375 -0.08576 0.23912 -0.0875 0.24074 C -0.08924 0.24213 -0.0908 0.24398 -0.09236 0.24537 C -0.0967 0.24861 -0.10243 0.25185 -0.10694 0.25463 C -0.11059 0.25926 -0.10764 0.25602 -0.11319 0.25926 C -0.11424 0.25972 -0.1151 0.26042 -0.11597 0.26111 C -0.11701 0.26134 -0.11788 0.26157 -0.11875 0.26204 C -0.12049 0.2625 -0.12205 0.26343 -0.12361 0.26389 C -0.12865 0.26528 -0.13264 0.26574 -0.1375 0.26667 C -0.14149 0.26505 -0.14566 0.26412 -0.14931 0.26204 C -0.15156 0.26065 -0.15313 0.25833 -0.15486 0.25648 C -0.16441 0.24583 -0.15781 0.25185 -0.16736 0.24259 C -0.17639 0.2338 -0.18108 0.23102 -0.18819 0.22037 C -0.19201 0.21482 -0.19549 0.2088 -0.19861 0.20278 C -0.20347 0.19375 -0.20955 0.1831 -0.21319 0.17315 C -0.21788 0.16065 -0.22361 0.14861 -0.22639 0.13519 C -0.22951 0.12083 -0.23142 0.11227 -0.23333 0.09722 C -0.23542 0.08125 -0.23559 0.07477 -0.23611 0.06019 C -0.23733 0.00926 -0.23507 -0.00602 -0.23958 -0.04167 C -0.2401 -0.04491 -0.24045 -0.04792 -0.24097 -0.05093 C -0.24201 -0.05579 -0.2434 -0.06065 -0.24514 -0.06481 C -0.24583 -0.0662 -0.2467 -0.06736 -0.24722 -0.06852 C -0.24792 -0.06991 -0.24809 -0.0713 -0.24861 -0.07222 C -0.2526 -0.07917 -0.25191 -0.07454 -0.25486 -0.08241 L -0.25625 -0.08611 L -0.26528 -0.10463 L -0.26667 -0.10463 E">
                                      <p:cBhvr>
                                        <p:cTn id="40" dur="2000" fill="hold"/>
                                        <p:tgtEl>
                                          <p:spTgt spid="52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8 0.0375 C 0.03559 0.05834 0.0375 0.05 0.03333 0.07176 C 0.03247 0.07523 0.0316 0.07894 0.03108 0.08287 C 0.0309 0.08519 0.03073 0.08773 0.03056 0.09028 C 0.03021 0.09329 0.03003 0.0963 0.02986 0.09954 C 0.02934 0.10255 0.02882 0.10556 0.0283 0.1088 C 0.02726 0.13033 0.02865 0.11297 0.02552 0.13472 C 0.02413 0.14468 0.02465 0.14792 0.02205 0.15787 C 0.01997 0.16621 0.01736 0.17431 0.0151 0.18287 C 0.01424 0.18658 0.01354 0.19028 0.01233 0.19398 C 0.00972 0.20278 0.00243 0.22107 -1.11022E-016 0.22639 C -0.00174 0.22963 -0.00312 0.23334 -0.00503 0.23658 C -0.00851 0.24259 -0.02014 0.26204 -0.02639 0.26898 C -0.03264 0.27547 -0.03941 0.28125 -0.04583 0.2875 C -0.04913 0.29028 -0.05226 0.29352 -0.05556 0.29584 C -0.05747 0.29699 -0.05937 0.29815 -0.06111 0.29954 C -0.06649 0.30347 -0.06771 0.30556 -0.07361 0.3088 C -0.07865 0.31111 -0.08385 0.31297 -0.08889 0.31528 C -0.09427 0.31736 -0.09948 0.32014 -0.10486 0.32176 C -0.11233 0.32361 -0.12622 0.32778 -0.13333 0.32917 C -0.15312 0.33241 -0.15729 0.33148 -0.17726 0.3338 C -0.21615 0.33797 -0.17899 0.33542 -0.21528 0.3375 C -0.23472 0.33588 -0.23993 0.33704 -0.25764 0.33009 C -0.26163 0.32847 -0.26528 0.32593 -0.26875 0.32361 C -0.27847 0.3169 -0.28889 0.31204 -0.29722 0.30324 C -0.31354 0.28588 -0.31545 0.28611 -0.32639 0.26898 C -0.33108 0.26181 -0.33767 0.24954 -0.34028 0.24121 C -0.34306 0.23264 -0.34479 0.22384 -0.34653 0.21528 C -0.34844 0.20648 -0.35017 0.19792 -0.35139 0.18935 C -0.35278 0.18125 -0.3533 0.17315 -0.35417 0.16528 C -0.35538 0.15672 -0.3566 0.14861 -0.35764 0.14028 C -0.35885 0.12222 -0.35937 0.11111 -0.36181 0.09306 C -0.36302 0.08519 -0.36476 0.07755 -0.36597 0.06991 C -0.36823 0.05718 -0.36979 0.04445 -0.37222 0.03195 C -0.37326 0.02732 -0.37431 0.02269 -0.375 0.01806 C -0.38316 -0.03009 -0.37205 0.03033 -0.37917 -0.00787 C -0.37951 -0.01065 -0.37969 -0.01366 -0.37986 -0.0162 C -0.38021 -0.01828 -0.38056 -0.01991 -0.38056 -0.02176 C -0.3809 -0.02523 -0.3809 -0.0287 -0.38125 -0.03194 C -0.3816 -0.03426 -0.38229 -0.03634 -0.38264 -0.03842 C -0.38299 -0.03981 -0.38333 -0.04213 -0.38333 -0.04213 L -0.38958 -0.05416 E">
                                      <p:cBhvr>
                                        <p:cTn id="42" dur="2000" fill="hold"/>
                                        <p:tgtEl>
                                          <p:spTgt spid="52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007 4.81481E-006 L 0.00417 0.17546 E">
                                      <p:cBhvr>
                                        <p:cTn id="46" dur="2000" fill="hold"/>
                                        <p:tgtEl>
                                          <p:spTgt spid="50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nodeType="with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006 3.7037E-006 L -0.00035 0.16527 E">
                                      <p:cBhvr>
                                        <p:cTn id="48" dur="2000" fill="hold"/>
                                        <p:tgtEl>
                                          <p:spTgt spid="504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nodeType="with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006 5.55112E-017 L 0.00138 0.16991 E">
                                      <p:cBhvr>
                                        <p:cTn id="50" dur="2000" fill="hold"/>
                                        <p:tgtEl>
                                          <p:spTgt spid="51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4" dur="2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" dur="2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9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2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5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nodeType="with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006 3.7037E-006 L 0.03524 -0.04699 E">
                                      <p:cBhvr>
                                        <p:cTn id="77" dur="2000" fill="hold"/>
                                        <p:tgtEl>
                                          <p:spTgt spid="530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nodeType="with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007 7.40741E-007 L 0.06111 -0.00347 E">
                                      <p:cBhvr>
                                        <p:cTn id="79" dur="2000" fill="hold"/>
                                        <p:tgtEl>
                                          <p:spTgt spid="531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nodeType="with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006 4.81481E-006 L 0.04514 0.0868 E">
                                      <p:cBhvr>
                                        <p:cTn id="81" dur="2000" fill="hold"/>
                                        <p:tgtEl>
                                          <p:spTgt spid="53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CustomShape 1"/>
          <p:cNvSpPr/>
          <p:nvPr/>
        </p:nvSpPr>
        <p:spPr>
          <a:xfrm>
            <a:off x="719640" y="30060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PIC</a:t>
            </a:r>
            <a:r>
              <a:rPr b="0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osencod sub</a:t>
            </a: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MIC</a:t>
            </a:r>
            <a:r>
              <a:rPr b="0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ron </a:t>
            </a: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detector:  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536" name="CustomShape 2"/>
          <p:cNvSpPr/>
          <p:nvPr/>
        </p:nvSpPr>
        <p:spPr>
          <a:xfrm>
            <a:off x="8742240" y="640080"/>
            <a:ext cx="1460880" cy="62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7" name="CustomShape 3"/>
          <p:cNvSpPr/>
          <p:nvPr/>
        </p:nvSpPr>
        <p:spPr>
          <a:xfrm>
            <a:off x="315360" y="1645920"/>
            <a:ext cx="3615120" cy="43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Imad’s presentation last year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38" name="CustomShape 4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11013D0C-84DC-4DFA-B4BE-C8A03D1A12D0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  <p:pic>
        <p:nvPicPr>
          <p:cNvPr id="539" name="" descr=""/>
          <p:cNvPicPr/>
          <p:nvPr/>
        </p:nvPicPr>
        <p:blipFill>
          <a:blip r:embed="rId1">
            <a:alphaModFix amt="88000"/>
          </a:blip>
          <a:stretch/>
        </p:blipFill>
        <p:spPr>
          <a:xfrm>
            <a:off x="19800" y="1955880"/>
            <a:ext cx="6490800" cy="4821480"/>
          </a:xfrm>
          <a:prstGeom prst="rect">
            <a:avLst/>
          </a:prstGeom>
          <a:ln>
            <a:noFill/>
          </a:ln>
        </p:spPr>
      </p:pic>
      <p:sp>
        <p:nvSpPr>
          <p:cNvPr id="540" name="CustomShape 5"/>
          <p:cNvSpPr/>
          <p:nvPr/>
        </p:nvSpPr>
        <p:spPr>
          <a:xfrm>
            <a:off x="91440" y="1955880"/>
            <a:ext cx="6216480" cy="189144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1" name="CustomShape 6"/>
          <p:cNvSpPr/>
          <p:nvPr/>
        </p:nvSpPr>
        <p:spPr>
          <a:xfrm>
            <a:off x="1737360" y="3840480"/>
            <a:ext cx="2741760" cy="41976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2" name="CustomShape 7"/>
          <p:cNvSpPr/>
          <p:nvPr/>
        </p:nvSpPr>
        <p:spPr>
          <a:xfrm>
            <a:off x="91440" y="5486400"/>
            <a:ext cx="6216480" cy="116064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3" name="CustomShape 8"/>
          <p:cNvSpPr/>
          <p:nvPr/>
        </p:nvSpPr>
        <p:spPr>
          <a:xfrm>
            <a:off x="91440" y="3846960"/>
            <a:ext cx="1644480" cy="163800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4" name="CustomShape 9"/>
          <p:cNvSpPr/>
          <p:nvPr/>
        </p:nvSpPr>
        <p:spPr>
          <a:xfrm>
            <a:off x="4480560" y="3846960"/>
            <a:ext cx="1827360" cy="163800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45" name="Image 2_0" descr="Capture d’écran 2018-06-06 à 21.43.38.png"/>
          <p:cNvPicPr/>
          <p:nvPr/>
        </p:nvPicPr>
        <p:blipFill>
          <a:blip r:embed="rId2"/>
          <a:stretch/>
        </p:blipFill>
        <p:spPr>
          <a:xfrm>
            <a:off x="150480" y="1548360"/>
            <a:ext cx="4021920" cy="1742040"/>
          </a:xfrm>
          <a:prstGeom prst="rect">
            <a:avLst/>
          </a:prstGeom>
          <a:ln>
            <a:noFill/>
          </a:ln>
        </p:spPr>
      </p:pic>
      <p:grpSp>
        <p:nvGrpSpPr>
          <p:cNvPr id="546" name="Group 10"/>
          <p:cNvGrpSpPr/>
          <p:nvPr/>
        </p:nvGrpSpPr>
        <p:grpSpPr>
          <a:xfrm>
            <a:off x="271440" y="5744160"/>
            <a:ext cx="4042440" cy="1644480"/>
            <a:chOff x="271440" y="5744160"/>
            <a:chExt cx="4042440" cy="1644480"/>
          </a:xfrm>
        </p:grpSpPr>
        <p:pic>
          <p:nvPicPr>
            <p:cNvPr id="547" name="Image 37_0" descr=""/>
            <p:cNvPicPr/>
            <p:nvPr/>
          </p:nvPicPr>
          <p:blipFill>
            <a:blip r:embed="rId3"/>
            <a:stretch/>
          </p:blipFill>
          <p:spPr>
            <a:xfrm>
              <a:off x="2334600" y="5744160"/>
              <a:ext cx="1979280" cy="1644480"/>
            </a:xfrm>
            <a:prstGeom prst="rect">
              <a:avLst/>
            </a:prstGeom>
            <a:ln>
              <a:solidFill>
                <a:srgbClr val="3465a4"/>
              </a:solidFill>
            </a:ln>
          </p:spPr>
        </p:pic>
        <p:pic>
          <p:nvPicPr>
            <p:cNvPr id="548" name="Image 11_0" descr="Capture d’écran 2019-10-12 à 11.39.21.png"/>
            <p:cNvPicPr/>
            <p:nvPr/>
          </p:nvPicPr>
          <p:blipFill>
            <a:blip r:embed="rId4"/>
            <a:stretch/>
          </p:blipFill>
          <p:spPr>
            <a:xfrm>
              <a:off x="271440" y="5744160"/>
              <a:ext cx="1901880" cy="1644480"/>
            </a:xfrm>
            <a:prstGeom prst="rect">
              <a:avLst/>
            </a:prstGeom>
            <a:ln>
              <a:solidFill>
                <a:srgbClr val="3465a4"/>
              </a:solidFill>
            </a:ln>
          </p:spPr>
        </p:pic>
      </p:grpSp>
      <p:sp>
        <p:nvSpPr>
          <p:cNvPr id="549" name="CustomShape 11"/>
          <p:cNvSpPr/>
          <p:nvPr/>
        </p:nvSpPr>
        <p:spPr>
          <a:xfrm>
            <a:off x="1737360" y="4268160"/>
            <a:ext cx="2741760" cy="83520"/>
          </a:xfrm>
          <a:prstGeom prst="rect">
            <a:avLst/>
          </a:prstGeom>
          <a:solidFill>
            <a:srgbClr val="ffffff">
              <a:alpha val="6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0" name="CustomShape 12"/>
          <p:cNvSpPr/>
          <p:nvPr/>
        </p:nvSpPr>
        <p:spPr>
          <a:xfrm>
            <a:off x="1737360" y="4297680"/>
            <a:ext cx="2741760" cy="118728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1" name="Line 13"/>
          <p:cNvSpPr/>
          <p:nvPr/>
        </p:nvSpPr>
        <p:spPr>
          <a:xfrm flipV="1">
            <a:off x="3200400" y="3291840"/>
            <a:ext cx="0" cy="548640"/>
          </a:xfrm>
          <a:prstGeom prst="line">
            <a:avLst/>
          </a:prstGeom>
          <a:ln w="29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2" name="Line 14"/>
          <p:cNvSpPr/>
          <p:nvPr/>
        </p:nvSpPr>
        <p:spPr>
          <a:xfrm flipH="1">
            <a:off x="1554480" y="4937760"/>
            <a:ext cx="731520" cy="731520"/>
          </a:xfrm>
          <a:prstGeom prst="line">
            <a:avLst/>
          </a:prstGeom>
          <a:ln w="29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3" name="Line 15"/>
          <p:cNvSpPr/>
          <p:nvPr/>
        </p:nvSpPr>
        <p:spPr>
          <a:xfrm>
            <a:off x="3383280" y="5486400"/>
            <a:ext cx="274320" cy="182880"/>
          </a:xfrm>
          <a:prstGeom prst="line">
            <a:avLst/>
          </a:prstGeom>
          <a:ln w="29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CustomShape 16"/>
          <p:cNvSpPr/>
          <p:nvPr/>
        </p:nvSpPr>
        <p:spPr>
          <a:xfrm>
            <a:off x="4137840" y="1469520"/>
            <a:ext cx="5521680" cy="1818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5" name="CustomShape 17"/>
          <p:cNvSpPr/>
          <p:nvPr/>
        </p:nvSpPr>
        <p:spPr>
          <a:xfrm>
            <a:off x="4282200" y="2233440"/>
            <a:ext cx="5154120" cy="106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1600" spc="-1" strike="noStrike">
                <a:solidFill>
                  <a:srgbClr val="c9211e"/>
                </a:solidFill>
                <a:latin typeface="Trebuchet MS"/>
                <a:ea typeface="DejaVu Sans"/>
              </a:rPr>
              <a:t>L/D</a:t>
            </a:r>
            <a:r>
              <a:rPr b="0" lang="en-GB" sz="1600" spc="-1" strike="noStrike">
                <a:solidFill>
                  <a:srgbClr val="c9211e"/>
                </a:solidFill>
                <a:latin typeface="Trebuchet MS"/>
                <a:ea typeface="DejaVu Sans"/>
              </a:rPr>
              <a:t> = 40-200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1600" spc="-1" strike="noStrike">
                <a:solidFill>
                  <a:srgbClr val="c9211e"/>
                </a:solidFill>
                <a:latin typeface="Trebuchet MS"/>
                <a:ea typeface="DejaVu Sans"/>
              </a:rPr>
              <a:t>L</a:t>
            </a:r>
            <a:r>
              <a:rPr b="0" lang="en-GB" sz="1600" spc="-1" strike="noStrike">
                <a:solidFill>
                  <a:srgbClr val="c9211e"/>
                </a:solidFill>
                <a:latin typeface="Trebuchet MS"/>
                <a:ea typeface="DejaVu Sans"/>
              </a:rPr>
              <a:t> is the plate thickness and </a:t>
            </a:r>
            <a:r>
              <a:rPr b="1" lang="en-GB" sz="1600" spc="-1" strike="noStrike">
                <a:solidFill>
                  <a:srgbClr val="c9211e"/>
                </a:solidFill>
                <a:latin typeface="Trebuchet MS"/>
                <a:ea typeface="DejaVu Sans"/>
              </a:rPr>
              <a:t>D</a:t>
            </a:r>
            <a:r>
              <a:rPr b="0" lang="en-GB" sz="1600" spc="-1" strike="noStrike">
                <a:solidFill>
                  <a:srgbClr val="c9211e"/>
                </a:solidFill>
                <a:latin typeface="Trebuchet MS"/>
                <a:ea typeface="DejaVu Sans"/>
              </a:rPr>
              <a:t> the tube diameter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1600" spc="-1" strike="noStrike">
                <a:solidFill>
                  <a:srgbClr val="c9211e"/>
                </a:solidFill>
                <a:latin typeface="Trebuchet MS"/>
                <a:ea typeface="DejaVu Sans"/>
              </a:rPr>
              <a:t>D</a:t>
            </a:r>
            <a:r>
              <a:rPr b="0" lang="en-GB" sz="1600" spc="-1" strike="noStrike">
                <a:solidFill>
                  <a:srgbClr val="c9211e"/>
                </a:solidFill>
                <a:latin typeface="Trebuchet MS"/>
                <a:ea typeface="DejaVu Sans"/>
              </a:rPr>
              <a:t>=3-25 µm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1600" spc="-1" strike="noStrike">
                <a:solidFill>
                  <a:srgbClr val="c9211e"/>
                </a:solidFill>
                <a:latin typeface="Trebuchet MS"/>
                <a:ea typeface="DejaVu Sans"/>
              </a:rPr>
              <a:t>Gain/MCP</a:t>
            </a:r>
            <a:r>
              <a:rPr b="0" lang="en-GB" sz="1600" spc="-1" strike="noStrike">
                <a:solidFill>
                  <a:srgbClr val="c9211e"/>
                </a:solidFill>
                <a:latin typeface="Trebuchet MS"/>
                <a:ea typeface="DejaVu Sans"/>
              </a:rPr>
              <a:t> ≂ 10000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56" name="CustomShape 18"/>
          <p:cNvSpPr/>
          <p:nvPr/>
        </p:nvSpPr>
        <p:spPr>
          <a:xfrm>
            <a:off x="4291920" y="1388880"/>
            <a:ext cx="5667840" cy="82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c9211e"/>
                </a:solidFill>
                <a:latin typeface="Trebuchet MS"/>
                <a:ea typeface="DejaVu Sans"/>
              </a:rPr>
              <a:t>it allows the detection of charged particles but also </a:t>
            </a:r>
            <a:br/>
            <a:r>
              <a:rPr b="0" lang="en-GB" sz="1600" spc="-1" strike="noStrike">
                <a:solidFill>
                  <a:srgbClr val="c9211e"/>
                </a:solidFill>
                <a:latin typeface="Trebuchet MS"/>
                <a:ea typeface="DejaVu Sans"/>
              </a:rPr>
              <a:t>neutral ones such as </a:t>
            </a:r>
            <a:r>
              <a:rPr b="0" lang="en-GB" sz="2000" spc="-1" strike="noStrike">
                <a:solidFill>
                  <a:srgbClr val="c9211e"/>
                </a:solidFill>
                <a:latin typeface="Nimbus Roman"/>
                <a:ea typeface="Nimbus Roman"/>
              </a:rPr>
              <a:t>γ</a:t>
            </a:r>
            <a:r>
              <a:rPr b="0" lang="en-GB" sz="1600" spc="-1" strike="noStrike">
                <a:solidFill>
                  <a:srgbClr val="c9211e"/>
                </a:solidFill>
                <a:latin typeface="Trebuchet MS"/>
                <a:ea typeface="Nimbus Roman"/>
              </a:rPr>
              <a:t> and neutrons when equipped </a:t>
            </a:r>
            <a:br/>
            <a:r>
              <a:rPr b="0" lang="en-GB" sz="1600" spc="-1" strike="noStrike">
                <a:solidFill>
                  <a:srgbClr val="c9211e"/>
                </a:solidFill>
                <a:latin typeface="Trebuchet MS"/>
                <a:ea typeface="Nimbus Roman"/>
              </a:rPr>
              <a:t>with appropriate converters (</a:t>
            </a:r>
            <a:r>
              <a:rPr b="0" lang="en-GB" sz="1600" spc="-1" strike="noStrike" u="sng">
                <a:solidFill>
                  <a:srgbClr val="c9211e"/>
                </a:solidFill>
                <a:uFillTx/>
                <a:latin typeface="Trebuchet MS"/>
                <a:ea typeface="Nimbus Roman"/>
              </a:rPr>
              <a:t>photocathode</a:t>
            </a:r>
            <a:r>
              <a:rPr b="0" lang="en-GB" sz="1600" spc="-1" strike="noStrike">
                <a:solidFill>
                  <a:srgbClr val="c9211e"/>
                </a:solidFill>
                <a:latin typeface="Trebuchet MS"/>
                <a:ea typeface="Nimbus Roman"/>
              </a:rPr>
              <a:t>)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57" name="CustomShape 19"/>
          <p:cNvSpPr/>
          <p:nvPr/>
        </p:nvSpPr>
        <p:spPr>
          <a:xfrm>
            <a:off x="91440" y="1388880"/>
            <a:ext cx="9782640" cy="1907280"/>
          </a:xfrm>
          <a:prstGeom prst="rect">
            <a:avLst/>
          </a:pr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8" name="CustomShape 20"/>
          <p:cNvSpPr/>
          <p:nvPr/>
        </p:nvSpPr>
        <p:spPr>
          <a:xfrm>
            <a:off x="5065200" y="3594240"/>
            <a:ext cx="4753440" cy="24314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9" name="CustomShape 21"/>
          <p:cNvSpPr/>
          <p:nvPr/>
        </p:nvSpPr>
        <p:spPr>
          <a:xfrm>
            <a:off x="5099760" y="3763440"/>
            <a:ext cx="4682880" cy="61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c9211e"/>
                </a:solidFill>
                <a:latin typeface="Trebuchet MS"/>
                <a:ea typeface="DejaVu Sans"/>
              </a:rPr>
              <a:t>8-point PCB for the time measurement.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c9211e"/>
                </a:solidFill>
                <a:latin typeface="Trebuchet MS"/>
                <a:ea typeface="DejaVu Sans"/>
              </a:rPr>
              <a:t>PCB to be in contact with the grid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60" name="Line 22"/>
          <p:cNvSpPr/>
          <p:nvPr/>
        </p:nvSpPr>
        <p:spPr>
          <a:xfrm>
            <a:off x="4473360" y="4930560"/>
            <a:ext cx="555840" cy="7200"/>
          </a:xfrm>
          <a:prstGeom prst="line">
            <a:avLst/>
          </a:prstGeom>
          <a:ln w="29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61" name="CustomShape 23"/>
          <p:cNvSpPr/>
          <p:nvPr/>
        </p:nvSpPr>
        <p:spPr>
          <a:xfrm>
            <a:off x="5029200" y="3558240"/>
            <a:ext cx="4844880" cy="1584360"/>
          </a:xfrm>
          <a:prstGeom prst="rect">
            <a:avLst/>
          </a:pr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2" name="CustomShape 24"/>
          <p:cNvSpPr/>
          <p:nvPr/>
        </p:nvSpPr>
        <p:spPr>
          <a:xfrm>
            <a:off x="5097600" y="4569840"/>
            <a:ext cx="4844880" cy="61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c9211e"/>
                </a:solidFill>
                <a:latin typeface="Trebuchet MS"/>
                <a:ea typeface="DejaVu Sans"/>
              </a:rPr>
              <a:t>SAMPIC: WTDC ASIC allowing to reach ~3 ps</a:t>
            </a:r>
            <a:r>
              <a:rPr b="0" lang="en-US" sz="1800" spc="-1" strike="noStrike">
                <a:solidFill>
                  <a:srgbClr val="ffffff"/>
                </a:solidFill>
                <a:latin typeface="Trebuchet MS"/>
                <a:ea typeface="DejaVu Sans"/>
              </a:rPr>
              <a:t> </a:t>
            </a:r>
            <a:r>
              <a:rPr b="0" lang="en-US" sz="1800" spc="-1" strike="noStrike">
                <a:solidFill>
                  <a:srgbClr val="c9211e"/>
                </a:solidFill>
                <a:latin typeface="Trebuchet MS"/>
                <a:ea typeface="DejaVu Sans"/>
              </a:rPr>
              <a:t>time resolution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63" name="CustomShape 25"/>
          <p:cNvSpPr/>
          <p:nvPr/>
        </p:nvSpPr>
        <p:spPr>
          <a:xfrm>
            <a:off x="2377440" y="1260720"/>
            <a:ext cx="1197360" cy="35424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highlight>
                  <a:srgbClr val="ffff00"/>
                </a:highlight>
                <a:latin typeface="Noto Sans Regular"/>
                <a:ea typeface="DejaVu Sans"/>
              </a:rPr>
              <a:t>    </a:t>
            </a:r>
            <a:r>
              <a:rPr b="0" lang="en-US" sz="1800" spc="-1" strike="noStrike">
                <a:solidFill>
                  <a:srgbClr val="333333"/>
                </a:solidFill>
                <a:highlight>
                  <a:srgbClr val="ffff00"/>
                </a:highlight>
                <a:latin typeface="Noto Sans Regular"/>
                <a:ea typeface="DejaVu Sans"/>
              </a:rPr>
              <a:t>MCP   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64" name="CustomShape 26"/>
          <p:cNvSpPr/>
          <p:nvPr/>
        </p:nvSpPr>
        <p:spPr>
          <a:xfrm>
            <a:off x="6164640" y="3313440"/>
            <a:ext cx="2650320" cy="354240"/>
          </a:xfrm>
          <a:prstGeom prst="rect">
            <a:avLst/>
          </a:prstGeom>
          <a:solidFill>
            <a:srgbClr val="e8f2a1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   </a:t>
            </a: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TIME+</a:t>
            </a:r>
            <a:r>
              <a:rPr b="0" lang="en-US" sz="1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position</a:t>
            </a: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 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565" name="Image 3" descr=""/>
          <p:cNvPicPr/>
          <p:nvPr/>
        </p:nvPicPr>
        <p:blipFill>
          <a:blip r:embed="rId5"/>
          <a:stretch/>
        </p:blipFill>
        <p:spPr>
          <a:xfrm rot="10800000">
            <a:off x="-34920" y="4444200"/>
            <a:ext cx="1462680" cy="1295280"/>
          </a:xfrm>
          <a:prstGeom prst="rect">
            <a:avLst/>
          </a:prstGeom>
          <a:ln>
            <a:noFill/>
          </a:ln>
        </p:spPr>
      </p:pic>
      <p:sp>
        <p:nvSpPr>
          <p:cNvPr id="566" name="CustomShape 27"/>
          <p:cNvSpPr/>
          <p:nvPr/>
        </p:nvSpPr>
        <p:spPr>
          <a:xfrm>
            <a:off x="7715880" y="5303520"/>
            <a:ext cx="1990800" cy="147312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67" name="Line 28"/>
          <p:cNvSpPr/>
          <p:nvPr/>
        </p:nvSpPr>
        <p:spPr>
          <a:xfrm>
            <a:off x="4666320" y="5212080"/>
            <a:ext cx="0" cy="221040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8" name="CustomShape 29"/>
          <p:cNvSpPr/>
          <p:nvPr/>
        </p:nvSpPr>
        <p:spPr>
          <a:xfrm>
            <a:off x="5303520" y="7060680"/>
            <a:ext cx="4663080" cy="55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rebuche"/>
                <a:ea typeface="Arial"/>
              </a:rPr>
              <a:t>- position determination using triangulation.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569" name="" descr=""/>
          <p:cNvPicPr/>
          <p:nvPr/>
        </p:nvPicPr>
        <p:blipFill>
          <a:blip r:embed="rId7"/>
          <a:stretch/>
        </p:blipFill>
        <p:spPr>
          <a:xfrm>
            <a:off x="4846320" y="5303520"/>
            <a:ext cx="2617560" cy="1718640"/>
          </a:xfrm>
          <a:prstGeom prst="rect">
            <a:avLst/>
          </a:prstGeom>
          <a:ln>
            <a:noFill/>
          </a:ln>
        </p:spPr>
      </p:pic>
      <p:sp>
        <p:nvSpPr>
          <p:cNvPr id="570" name="CustomShape 30"/>
          <p:cNvSpPr/>
          <p:nvPr/>
        </p:nvSpPr>
        <p:spPr>
          <a:xfrm>
            <a:off x="6220800" y="5853600"/>
            <a:ext cx="4597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Symbol"/>
                <a:ea typeface="DejaVu Sans"/>
              </a:rPr>
              <a:t>D</a:t>
            </a:r>
            <a:r>
              <a:rPr b="0" lang="fr-FR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71" name="CustomShape 31"/>
          <p:cNvSpPr/>
          <p:nvPr/>
        </p:nvSpPr>
        <p:spPr>
          <a:xfrm rot="16214400">
            <a:off x="7284600" y="5492880"/>
            <a:ext cx="7794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y</a:t>
            </a:r>
            <a:r>
              <a:rPr b="0" lang="fr-FR" sz="1800" spc="-1" strike="noStrike">
                <a:solidFill>
                  <a:srgbClr val="000000"/>
                </a:solidFill>
                <a:latin typeface="Symbol"/>
                <a:ea typeface="DejaVu Sans"/>
              </a:rPr>
              <a:t>[</a:t>
            </a:r>
            <a:r>
              <a:rPr b="0" lang="fr-FR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mm</a:t>
            </a:r>
            <a:r>
              <a:rPr b="0" lang="fr-FR" sz="1800" spc="-1" strike="noStrike">
                <a:solidFill>
                  <a:srgbClr val="000000"/>
                </a:solidFill>
                <a:latin typeface="Symbol"/>
                <a:ea typeface="DejaVu Sans"/>
              </a:rPr>
              <a:t>]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72" name="CustomShape 32"/>
          <p:cNvSpPr/>
          <p:nvPr/>
        </p:nvSpPr>
        <p:spPr>
          <a:xfrm>
            <a:off x="8410680" y="6621120"/>
            <a:ext cx="77868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x[</a:t>
            </a:r>
            <a:r>
              <a:rPr b="0" lang="fr-FR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mm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]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CustomShape 1"/>
          <p:cNvSpPr/>
          <p:nvPr/>
        </p:nvSpPr>
        <p:spPr>
          <a:xfrm>
            <a:off x="719640" y="30060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PIC</a:t>
            </a:r>
            <a:r>
              <a:rPr b="0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osencod sub</a:t>
            </a: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MIC</a:t>
            </a:r>
            <a:r>
              <a:rPr b="0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ron </a:t>
            </a: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detector:  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574" name="CustomShape 2"/>
          <p:cNvSpPr/>
          <p:nvPr/>
        </p:nvSpPr>
        <p:spPr>
          <a:xfrm>
            <a:off x="8742240" y="640080"/>
            <a:ext cx="1460880" cy="62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5" name="CustomShape 3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BA882696-EC18-4167-AD79-7C0913811D24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  <p:sp>
        <p:nvSpPr>
          <p:cNvPr id="576" name="CustomShape 4"/>
          <p:cNvSpPr/>
          <p:nvPr/>
        </p:nvSpPr>
        <p:spPr>
          <a:xfrm rot="1500000">
            <a:off x="7487640" y="506520"/>
            <a:ext cx="2650320" cy="354240"/>
          </a:xfrm>
          <a:prstGeom prst="rect">
            <a:avLst/>
          </a:prstGeom>
          <a:solidFill>
            <a:srgbClr val="ffd428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  </a:t>
            </a:r>
            <a:r>
              <a:rPr b="1" lang="en-US" sz="1800" spc="-1" strike="noStrike">
                <a:solidFill>
                  <a:srgbClr val="c9211e"/>
                </a:solidFill>
                <a:latin typeface="Noto Sans Regular"/>
                <a:ea typeface="DejaVu Sans"/>
              </a:rPr>
              <a:t> </a:t>
            </a:r>
            <a:r>
              <a:rPr b="1" lang="en-US" sz="1800" spc="-1" strike="noStrike">
                <a:solidFill>
                  <a:srgbClr val="c9211e"/>
                </a:solidFill>
                <a:latin typeface="Noto Sans Regular"/>
                <a:ea typeface="DejaVu Sans"/>
              </a:rPr>
              <a:t>POSITION+</a:t>
            </a:r>
            <a:r>
              <a:rPr b="1" lang="en-US" sz="1400" spc="-1" strike="noStrike">
                <a:solidFill>
                  <a:srgbClr val="c9211e"/>
                </a:solidFill>
                <a:latin typeface="Noto Sans Regular"/>
                <a:ea typeface="DejaVu Sans"/>
              </a:rPr>
              <a:t>time</a:t>
            </a: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  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577" name="Group 5"/>
          <p:cNvGrpSpPr/>
          <p:nvPr/>
        </p:nvGrpSpPr>
        <p:grpSpPr>
          <a:xfrm>
            <a:off x="2128320" y="2257560"/>
            <a:ext cx="6420240" cy="4275720"/>
            <a:chOff x="2128320" y="2257560"/>
            <a:chExt cx="6420240" cy="4275720"/>
          </a:xfrm>
        </p:grpSpPr>
        <p:grpSp>
          <p:nvGrpSpPr>
            <p:cNvPr id="578" name="Group 6"/>
            <p:cNvGrpSpPr/>
            <p:nvPr/>
          </p:nvGrpSpPr>
          <p:grpSpPr>
            <a:xfrm>
              <a:off x="2128320" y="2865600"/>
              <a:ext cx="6420240" cy="3667680"/>
              <a:chOff x="2128320" y="2865600"/>
              <a:chExt cx="6420240" cy="3667680"/>
            </a:xfrm>
          </p:grpSpPr>
          <p:grpSp>
            <p:nvGrpSpPr>
              <p:cNvPr id="579" name="Group 7"/>
              <p:cNvGrpSpPr/>
              <p:nvPr/>
            </p:nvGrpSpPr>
            <p:grpSpPr>
              <a:xfrm>
                <a:off x="2128320" y="4258800"/>
                <a:ext cx="6420240" cy="2274480"/>
                <a:chOff x="2128320" y="4258800"/>
                <a:chExt cx="6420240" cy="2274480"/>
              </a:xfrm>
            </p:grpSpPr>
            <p:grpSp>
              <p:nvGrpSpPr>
                <p:cNvPr id="580" name="Group 8"/>
                <p:cNvGrpSpPr/>
                <p:nvPr/>
              </p:nvGrpSpPr>
              <p:grpSpPr>
                <a:xfrm>
                  <a:off x="2128320" y="4505040"/>
                  <a:ext cx="6420240" cy="2028240"/>
                  <a:chOff x="2128320" y="4505040"/>
                  <a:chExt cx="6420240" cy="2028240"/>
                </a:xfrm>
              </p:grpSpPr>
              <p:grpSp>
                <p:nvGrpSpPr>
                  <p:cNvPr id="581" name="Group 9"/>
                  <p:cNvGrpSpPr/>
                  <p:nvPr/>
                </p:nvGrpSpPr>
                <p:grpSpPr>
                  <a:xfrm>
                    <a:off x="2128320" y="4545000"/>
                    <a:ext cx="3947040" cy="1988280"/>
                    <a:chOff x="2128320" y="4545000"/>
                    <a:chExt cx="3947040" cy="1988280"/>
                  </a:xfrm>
                </p:grpSpPr>
                <p:grpSp>
                  <p:nvGrpSpPr>
                    <p:cNvPr id="582" name="Group 10"/>
                    <p:cNvGrpSpPr/>
                    <p:nvPr/>
                  </p:nvGrpSpPr>
                  <p:grpSpPr>
                    <a:xfrm>
                      <a:off x="4630320" y="4545000"/>
                      <a:ext cx="821880" cy="1746000"/>
                      <a:chOff x="4630320" y="4545000"/>
                      <a:chExt cx="821880" cy="1746000"/>
                    </a:xfrm>
                  </p:grpSpPr>
                  <p:sp>
                    <p:nvSpPr>
                      <p:cNvPr id="583" name="CustomShape 11"/>
                      <p:cNvSpPr/>
                      <p:nvPr/>
                    </p:nvSpPr>
                    <p:spPr>
                      <a:xfrm>
                        <a:off x="4630320" y="539208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gradFill rotWithShape="0">
                        <a:gsLst>
                          <a:gs pos="0">
                            <a:srgbClr val="00446b"/>
                          </a:gs>
                          <a:gs pos="100000">
                            <a:srgbClr val="00598c"/>
                          </a:gs>
                        </a:gsLst>
                        <a:lin ang="16200000"/>
                      </a:gra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584" name="CustomShape 12"/>
                      <p:cNvSpPr/>
                      <p:nvPr/>
                    </p:nvSpPr>
                    <p:spPr>
                      <a:xfrm>
                        <a:off x="4640760" y="498348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ff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585" name="CustomShape 13"/>
                      <p:cNvSpPr/>
                      <p:nvPr/>
                    </p:nvSpPr>
                    <p:spPr>
                      <a:xfrm>
                        <a:off x="4638960" y="454500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586" name="CustomShape 14"/>
                      <p:cNvSpPr/>
                      <p:nvPr/>
                    </p:nvSpPr>
                    <p:spPr>
                      <a:xfrm>
                        <a:off x="4661640" y="585216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</p:grpSp>
                <p:grpSp>
                  <p:nvGrpSpPr>
                    <p:cNvPr id="587" name="Group 15"/>
                    <p:cNvGrpSpPr/>
                    <p:nvPr/>
                  </p:nvGrpSpPr>
                  <p:grpSpPr>
                    <a:xfrm>
                      <a:off x="3368880" y="4571280"/>
                      <a:ext cx="811440" cy="1732680"/>
                      <a:chOff x="3368880" y="4571280"/>
                      <a:chExt cx="811440" cy="1732680"/>
                    </a:xfrm>
                  </p:grpSpPr>
                  <p:sp>
                    <p:nvSpPr>
                      <p:cNvPr id="588" name="CustomShape 16"/>
                      <p:cNvSpPr/>
                      <p:nvPr/>
                    </p:nvSpPr>
                    <p:spPr>
                      <a:xfrm>
                        <a:off x="3379320" y="541836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gradFill rotWithShape="0">
                        <a:gsLst>
                          <a:gs pos="0">
                            <a:srgbClr val="00446b"/>
                          </a:gs>
                          <a:gs pos="100000">
                            <a:srgbClr val="00598c"/>
                          </a:gs>
                        </a:gsLst>
                        <a:lin ang="16200000"/>
                      </a:gra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589" name="CustomShape 17"/>
                      <p:cNvSpPr/>
                      <p:nvPr/>
                    </p:nvSpPr>
                    <p:spPr>
                      <a:xfrm>
                        <a:off x="3389760" y="500976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ff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590" name="CustomShape 18"/>
                      <p:cNvSpPr/>
                      <p:nvPr/>
                    </p:nvSpPr>
                    <p:spPr>
                      <a:xfrm>
                        <a:off x="3388320" y="457128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591" name="CustomShape 19"/>
                      <p:cNvSpPr/>
                      <p:nvPr/>
                    </p:nvSpPr>
                    <p:spPr>
                      <a:xfrm>
                        <a:off x="3368880" y="586512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</p:grpSp>
                <p:grpSp>
                  <p:nvGrpSpPr>
                    <p:cNvPr id="592" name="Group 20"/>
                    <p:cNvGrpSpPr/>
                    <p:nvPr/>
                  </p:nvGrpSpPr>
                  <p:grpSpPr>
                    <a:xfrm>
                      <a:off x="4003560" y="4771440"/>
                      <a:ext cx="801000" cy="1315080"/>
                      <a:chOff x="4003560" y="4771440"/>
                      <a:chExt cx="801000" cy="1315080"/>
                    </a:xfrm>
                  </p:grpSpPr>
                  <p:sp>
                    <p:nvSpPr>
                      <p:cNvPr id="593" name="CustomShape 21"/>
                      <p:cNvSpPr/>
                      <p:nvPr/>
                    </p:nvSpPr>
                    <p:spPr>
                      <a:xfrm>
                        <a:off x="4003560" y="520812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594" name="CustomShape 22"/>
                      <p:cNvSpPr/>
                      <p:nvPr/>
                    </p:nvSpPr>
                    <p:spPr>
                      <a:xfrm>
                        <a:off x="4003560" y="477144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gradFill rotWithShape="0">
                        <a:gsLst>
                          <a:gs pos="0">
                            <a:srgbClr val="00446b"/>
                          </a:gs>
                          <a:gs pos="100000">
                            <a:srgbClr val="00598c"/>
                          </a:gs>
                        </a:gsLst>
                        <a:lin ang="16200000"/>
                      </a:gra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595" name="CustomShape 23"/>
                      <p:cNvSpPr/>
                      <p:nvPr/>
                    </p:nvSpPr>
                    <p:spPr>
                      <a:xfrm>
                        <a:off x="4014000" y="564768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ff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</p:grpSp>
                <p:sp>
                  <p:nvSpPr>
                    <p:cNvPr id="596" name="CustomShape 24"/>
                    <p:cNvSpPr/>
                    <p:nvPr/>
                  </p:nvSpPr>
                  <p:spPr>
                    <a:xfrm>
                      <a:off x="4024440" y="6081120"/>
                      <a:ext cx="790560" cy="4388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gradFill rotWithShape="0">
                      <a:gsLst>
                        <a:gs pos="0">
                          <a:srgbClr val="00446b"/>
                        </a:gs>
                        <a:gs pos="100000">
                          <a:srgbClr val="00598c"/>
                        </a:gs>
                      </a:gsLst>
                      <a:lin ang="16200000"/>
                    </a:gradFill>
                    <a:ln>
                      <a:solidFill>
                        <a:srgbClr val="085886"/>
                      </a:solidFill>
                      <a:round/>
                    </a:ln>
                    <a:effectLst>
                      <a:innerShdw blurRad="50800" dir="10800000" dist="25400">
                        <a:srgbClr val="808080">
                          <a:alpha val="75000"/>
                        </a:srgbClr>
                      </a:innerShdw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/>
                  </p:style>
                </p:sp>
                <p:grpSp>
                  <p:nvGrpSpPr>
                    <p:cNvPr id="597" name="Group 25"/>
                    <p:cNvGrpSpPr/>
                    <p:nvPr/>
                  </p:nvGrpSpPr>
                  <p:grpSpPr>
                    <a:xfrm>
                      <a:off x="2754360" y="4791600"/>
                      <a:ext cx="811440" cy="1741680"/>
                      <a:chOff x="2754360" y="4791600"/>
                      <a:chExt cx="811440" cy="1741680"/>
                    </a:xfrm>
                  </p:grpSpPr>
                  <p:grpSp>
                    <p:nvGrpSpPr>
                      <p:cNvPr id="598" name="Group 26"/>
                      <p:cNvGrpSpPr/>
                      <p:nvPr/>
                    </p:nvGrpSpPr>
                    <p:grpSpPr>
                      <a:xfrm>
                        <a:off x="2754360" y="4791600"/>
                        <a:ext cx="801000" cy="1315080"/>
                        <a:chOff x="2754360" y="4791600"/>
                        <a:chExt cx="801000" cy="1315080"/>
                      </a:xfrm>
                    </p:grpSpPr>
                    <p:sp>
                      <p:nvSpPr>
                        <p:cNvPr id="599" name="CustomShape 27"/>
                        <p:cNvSpPr/>
                        <p:nvPr/>
                      </p:nvSpPr>
                      <p:spPr>
                        <a:xfrm>
                          <a:off x="2754360" y="5227920"/>
                          <a:ext cx="790560" cy="438840"/>
                        </a:xfrm>
                        <a:prstGeom prst="hexagon">
                          <a:avLst>
                            <a:gd name="adj" fmla="val 25000"/>
                            <a:gd name="vf" fmla="val 115470"/>
                          </a:avLst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085886"/>
                          </a:solidFill>
                          <a:round/>
                        </a:ln>
                        <a:effectLst>
                          <a:innerShdw blurRad="50800" dir="10800000" dist="25400">
                            <a:srgbClr val="808080">
                              <a:alpha val="75000"/>
                            </a:srgbClr>
                          </a:inn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/>
                      </p:style>
                    </p:sp>
                    <p:sp>
                      <p:nvSpPr>
                        <p:cNvPr id="600" name="CustomShape 28"/>
                        <p:cNvSpPr/>
                        <p:nvPr/>
                      </p:nvSpPr>
                      <p:spPr>
                        <a:xfrm>
                          <a:off x="2754360" y="4791600"/>
                          <a:ext cx="790560" cy="438840"/>
                        </a:xfrm>
                        <a:prstGeom prst="hexagon">
                          <a:avLst>
                            <a:gd name="adj" fmla="val 25000"/>
                            <a:gd name="vf" fmla="val 115470"/>
                          </a:avLst>
                        </a:prstGeom>
                        <a:gradFill rotWithShape="0">
                          <a:gsLst>
                            <a:gs pos="0">
                              <a:srgbClr val="00446b"/>
                            </a:gs>
                            <a:gs pos="100000">
                              <a:srgbClr val="00598c"/>
                            </a:gs>
                          </a:gsLst>
                          <a:lin ang="16200000"/>
                        </a:gradFill>
                        <a:ln>
                          <a:solidFill>
                            <a:srgbClr val="085886"/>
                          </a:solidFill>
                          <a:round/>
                        </a:ln>
                        <a:effectLst>
                          <a:innerShdw blurRad="50800" dir="10800000" dist="25400">
                            <a:srgbClr val="808080">
                              <a:alpha val="75000"/>
                            </a:srgbClr>
                          </a:inn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/>
                      </p:style>
                    </p:sp>
                    <p:sp>
                      <p:nvSpPr>
                        <p:cNvPr id="601" name="CustomShape 29"/>
                        <p:cNvSpPr/>
                        <p:nvPr/>
                      </p:nvSpPr>
                      <p:spPr>
                        <a:xfrm>
                          <a:off x="2764800" y="5667840"/>
                          <a:ext cx="790560" cy="438840"/>
                        </a:xfrm>
                        <a:prstGeom prst="hexagon">
                          <a:avLst>
                            <a:gd name="adj" fmla="val 25000"/>
                            <a:gd name="vf" fmla="val 115470"/>
                          </a:avLst>
                        </a:prstGeom>
                        <a:solidFill>
                          <a:srgbClr val="ffff00"/>
                        </a:solidFill>
                        <a:ln>
                          <a:solidFill>
                            <a:srgbClr val="085886"/>
                          </a:solidFill>
                          <a:round/>
                        </a:ln>
                        <a:effectLst>
                          <a:innerShdw blurRad="50800" dir="10800000" dist="25400">
                            <a:srgbClr val="808080">
                              <a:alpha val="75000"/>
                            </a:srgbClr>
                          </a:inn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/>
                      </p:style>
                    </p:sp>
                  </p:grpSp>
                  <p:sp>
                    <p:nvSpPr>
                      <p:cNvPr id="602" name="CustomShape 30"/>
                      <p:cNvSpPr/>
                      <p:nvPr/>
                    </p:nvSpPr>
                    <p:spPr>
                      <a:xfrm>
                        <a:off x="2775240" y="609444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gradFill rotWithShape="0">
                        <a:gsLst>
                          <a:gs pos="0">
                            <a:srgbClr val="00446b"/>
                          </a:gs>
                          <a:gs pos="100000">
                            <a:srgbClr val="00598c"/>
                          </a:gs>
                        </a:gsLst>
                        <a:lin ang="16200000"/>
                      </a:gra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</p:grpSp>
                <p:grpSp>
                  <p:nvGrpSpPr>
                    <p:cNvPr id="603" name="Group 31"/>
                    <p:cNvGrpSpPr/>
                    <p:nvPr/>
                  </p:nvGrpSpPr>
                  <p:grpSpPr>
                    <a:xfrm>
                      <a:off x="5264280" y="4737240"/>
                      <a:ext cx="811080" cy="1741680"/>
                      <a:chOff x="5264280" y="4737240"/>
                      <a:chExt cx="811080" cy="1741680"/>
                    </a:xfrm>
                  </p:grpSpPr>
                  <p:grpSp>
                    <p:nvGrpSpPr>
                      <p:cNvPr id="604" name="Group 32"/>
                      <p:cNvGrpSpPr/>
                      <p:nvPr/>
                    </p:nvGrpSpPr>
                    <p:grpSpPr>
                      <a:xfrm>
                        <a:off x="5264280" y="4737240"/>
                        <a:ext cx="800640" cy="1315440"/>
                        <a:chOff x="5264280" y="4737240"/>
                        <a:chExt cx="800640" cy="1315440"/>
                      </a:xfrm>
                    </p:grpSpPr>
                    <p:sp>
                      <p:nvSpPr>
                        <p:cNvPr id="605" name="CustomShape 33"/>
                        <p:cNvSpPr/>
                        <p:nvPr/>
                      </p:nvSpPr>
                      <p:spPr>
                        <a:xfrm>
                          <a:off x="5264280" y="5173920"/>
                          <a:ext cx="790560" cy="438840"/>
                        </a:xfrm>
                        <a:prstGeom prst="hexagon">
                          <a:avLst>
                            <a:gd name="adj" fmla="val 25000"/>
                            <a:gd name="vf" fmla="val 115470"/>
                          </a:avLst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085886"/>
                          </a:solidFill>
                          <a:round/>
                        </a:ln>
                        <a:effectLst>
                          <a:innerShdw blurRad="50800" dir="10800000" dist="25400">
                            <a:srgbClr val="808080">
                              <a:alpha val="75000"/>
                            </a:srgbClr>
                          </a:inn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/>
                      </p:style>
                    </p:sp>
                    <p:sp>
                      <p:nvSpPr>
                        <p:cNvPr id="606" name="CustomShape 34"/>
                        <p:cNvSpPr/>
                        <p:nvPr/>
                      </p:nvSpPr>
                      <p:spPr>
                        <a:xfrm>
                          <a:off x="5264280" y="4737240"/>
                          <a:ext cx="790560" cy="438840"/>
                        </a:xfrm>
                        <a:prstGeom prst="hexagon">
                          <a:avLst>
                            <a:gd name="adj" fmla="val 25000"/>
                            <a:gd name="vf" fmla="val 115470"/>
                          </a:avLst>
                        </a:prstGeom>
                        <a:gradFill rotWithShape="0">
                          <a:gsLst>
                            <a:gs pos="0">
                              <a:srgbClr val="00446b"/>
                            </a:gs>
                            <a:gs pos="100000">
                              <a:srgbClr val="00598c"/>
                            </a:gs>
                          </a:gsLst>
                          <a:lin ang="16200000"/>
                        </a:gradFill>
                        <a:ln>
                          <a:solidFill>
                            <a:srgbClr val="085886"/>
                          </a:solidFill>
                          <a:round/>
                        </a:ln>
                        <a:effectLst>
                          <a:innerShdw blurRad="50800" dir="10800000" dist="25400">
                            <a:srgbClr val="808080">
                              <a:alpha val="75000"/>
                            </a:srgbClr>
                          </a:inn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/>
                      </p:style>
                    </p:sp>
                    <p:sp>
                      <p:nvSpPr>
                        <p:cNvPr id="607" name="CustomShape 35"/>
                        <p:cNvSpPr/>
                        <p:nvPr/>
                      </p:nvSpPr>
                      <p:spPr>
                        <a:xfrm>
                          <a:off x="5274360" y="5613840"/>
                          <a:ext cx="790560" cy="438840"/>
                        </a:xfrm>
                        <a:prstGeom prst="hexagon">
                          <a:avLst>
                            <a:gd name="adj" fmla="val 25000"/>
                            <a:gd name="vf" fmla="val 115470"/>
                          </a:avLst>
                        </a:prstGeom>
                        <a:solidFill>
                          <a:srgbClr val="ffff00"/>
                        </a:solidFill>
                        <a:ln>
                          <a:solidFill>
                            <a:srgbClr val="085886"/>
                          </a:solidFill>
                          <a:round/>
                        </a:ln>
                        <a:effectLst>
                          <a:innerShdw blurRad="50800" dir="10800000" dist="25400">
                            <a:srgbClr val="808080">
                              <a:alpha val="75000"/>
                            </a:srgbClr>
                          </a:inn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/>
                      </p:style>
                    </p:sp>
                  </p:grpSp>
                  <p:sp>
                    <p:nvSpPr>
                      <p:cNvPr id="608" name="CustomShape 36"/>
                      <p:cNvSpPr/>
                      <p:nvPr/>
                    </p:nvSpPr>
                    <p:spPr>
                      <a:xfrm>
                        <a:off x="5284800" y="604008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gradFill rotWithShape="0">
                        <a:gsLst>
                          <a:gs pos="0">
                            <a:srgbClr val="00446b"/>
                          </a:gs>
                          <a:gs pos="100000">
                            <a:srgbClr val="00598c"/>
                          </a:gs>
                        </a:gsLst>
                        <a:lin ang="16200000"/>
                      </a:gra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</p:grpSp>
                <p:grpSp>
                  <p:nvGrpSpPr>
                    <p:cNvPr id="609" name="Group 37"/>
                    <p:cNvGrpSpPr/>
                    <p:nvPr/>
                  </p:nvGrpSpPr>
                  <p:grpSpPr>
                    <a:xfrm>
                      <a:off x="2128320" y="4595760"/>
                      <a:ext cx="801360" cy="1739160"/>
                      <a:chOff x="2128320" y="4595760"/>
                      <a:chExt cx="801360" cy="1739160"/>
                    </a:xfrm>
                  </p:grpSpPr>
                  <p:sp>
                    <p:nvSpPr>
                      <p:cNvPr id="610" name="CustomShape 38"/>
                      <p:cNvSpPr/>
                      <p:nvPr/>
                    </p:nvSpPr>
                    <p:spPr>
                      <a:xfrm>
                        <a:off x="2128320" y="544284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gradFill rotWithShape="0">
                        <a:gsLst>
                          <a:gs pos="0">
                            <a:srgbClr val="00446b"/>
                          </a:gs>
                          <a:gs pos="100000">
                            <a:srgbClr val="00598c"/>
                          </a:gs>
                        </a:gsLst>
                        <a:lin ang="16200000"/>
                      </a:gra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11" name="CustomShape 39"/>
                      <p:cNvSpPr/>
                      <p:nvPr/>
                    </p:nvSpPr>
                    <p:spPr>
                      <a:xfrm>
                        <a:off x="2139120" y="503424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ff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12" name="CustomShape 40"/>
                      <p:cNvSpPr/>
                      <p:nvPr/>
                    </p:nvSpPr>
                    <p:spPr>
                      <a:xfrm>
                        <a:off x="2137320" y="459576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13" name="CustomShape 41"/>
                      <p:cNvSpPr/>
                      <p:nvPr/>
                    </p:nvSpPr>
                    <p:spPr>
                      <a:xfrm>
                        <a:off x="2128680" y="589608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</p:grpSp>
              </p:grpSp>
              <p:grpSp>
                <p:nvGrpSpPr>
                  <p:cNvPr id="614" name="Group 42"/>
                  <p:cNvGrpSpPr/>
                  <p:nvPr/>
                </p:nvGrpSpPr>
                <p:grpSpPr>
                  <a:xfrm>
                    <a:off x="5861880" y="4505040"/>
                    <a:ext cx="2686680" cy="1962360"/>
                    <a:chOff x="5861880" y="4505040"/>
                    <a:chExt cx="2686680" cy="1962360"/>
                  </a:xfrm>
                </p:grpSpPr>
                <p:grpSp>
                  <p:nvGrpSpPr>
                    <p:cNvPr id="615" name="Group 43"/>
                    <p:cNvGrpSpPr/>
                    <p:nvPr/>
                  </p:nvGrpSpPr>
                  <p:grpSpPr>
                    <a:xfrm>
                      <a:off x="7102440" y="4505040"/>
                      <a:ext cx="811440" cy="1732680"/>
                      <a:chOff x="7102440" y="4505040"/>
                      <a:chExt cx="811440" cy="1732680"/>
                    </a:xfrm>
                  </p:grpSpPr>
                  <p:sp>
                    <p:nvSpPr>
                      <p:cNvPr id="616" name="CustomShape 44"/>
                      <p:cNvSpPr/>
                      <p:nvPr/>
                    </p:nvSpPr>
                    <p:spPr>
                      <a:xfrm>
                        <a:off x="7112880" y="535248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gradFill rotWithShape="0">
                        <a:gsLst>
                          <a:gs pos="0">
                            <a:srgbClr val="00446b"/>
                          </a:gs>
                          <a:gs pos="100000">
                            <a:srgbClr val="00598c"/>
                          </a:gs>
                        </a:gsLst>
                        <a:lin ang="16200000"/>
                      </a:gra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17" name="CustomShape 45"/>
                      <p:cNvSpPr/>
                      <p:nvPr/>
                    </p:nvSpPr>
                    <p:spPr>
                      <a:xfrm>
                        <a:off x="7123320" y="494388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ff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18" name="CustomShape 46"/>
                      <p:cNvSpPr/>
                      <p:nvPr/>
                    </p:nvSpPr>
                    <p:spPr>
                      <a:xfrm>
                        <a:off x="7121520" y="450504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19" name="CustomShape 47"/>
                      <p:cNvSpPr/>
                      <p:nvPr/>
                    </p:nvSpPr>
                    <p:spPr>
                      <a:xfrm>
                        <a:off x="7102440" y="579888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</p:grpSp>
                <p:grpSp>
                  <p:nvGrpSpPr>
                    <p:cNvPr id="620" name="Group 48"/>
                    <p:cNvGrpSpPr/>
                    <p:nvPr/>
                  </p:nvGrpSpPr>
                  <p:grpSpPr>
                    <a:xfrm>
                      <a:off x="7737120" y="4705560"/>
                      <a:ext cx="801000" cy="1315080"/>
                      <a:chOff x="7737120" y="4705560"/>
                      <a:chExt cx="801000" cy="1315080"/>
                    </a:xfrm>
                  </p:grpSpPr>
                  <p:sp>
                    <p:nvSpPr>
                      <p:cNvPr id="621" name="CustomShape 49"/>
                      <p:cNvSpPr/>
                      <p:nvPr/>
                    </p:nvSpPr>
                    <p:spPr>
                      <a:xfrm>
                        <a:off x="7737120" y="514188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22" name="CustomShape 50"/>
                      <p:cNvSpPr/>
                      <p:nvPr/>
                    </p:nvSpPr>
                    <p:spPr>
                      <a:xfrm>
                        <a:off x="7737120" y="470556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gradFill rotWithShape="0">
                        <a:gsLst>
                          <a:gs pos="0">
                            <a:srgbClr val="00446b"/>
                          </a:gs>
                          <a:gs pos="100000">
                            <a:srgbClr val="00598c"/>
                          </a:gs>
                        </a:gsLst>
                        <a:lin ang="16200000"/>
                      </a:gra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23" name="CustomShape 51"/>
                      <p:cNvSpPr/>
                      <p:nvPr/>
                    </p:nvSpPr>
                    <p:spPr>
                      <a:xfrm>
                        <a:off x="7747560" y="558180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ff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</p:grpSp>
                <p:sp>
                  <p:nvSpPr>
                    <p:cNvPr id="624" name="CustomShape 52"/>
                    <p:cNvSpPr/>
                    <p:nvPr/>
                  </p:nvSpPr>
                  <p:spPr>
                    <a:xfrm>
                      <a:off x="7758000" y="6014880"/>
                      <a:ext cx="790560" cy="438840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gradFill rotWithShape="0">
                      <a:gsLst>
                        <a:gs pos="0">
                          <a:srgbClr val="00446b"/>
                        </a:gs>
                        <a:gs pos="100000">
                          <a:srgbClr val="00598c"/>
                        </a:gs>
                      </a:gsLst>
                      <a:lin ang="16200000"/>
                    </a:gradFill>
                    <a:ln>
                      <a:solidFill>
                        <a:srgbClr val="085886"/>
                      </a:solidFill>
                      <a:round/>
                    </a:ln>
                    <a:effectLst>
                      <a:innerShdw blurRad="50800" dir="10800000" dist="25400">
                        <a:srgbClr val="808080">
                          <a:alpha val="75000"/>
                        </a:srgbClr>
                      </a:innerShdw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/>
                  </p:style>
                </p:sp>
                <p:grpSp>
                  <p:nvGrpSpPr>
                    <p:cNvPr id="625" name="Group 53"/>
                    <p:cNvGrpSpPr/>
                    <p:nvPr/>
                  </p:nvGrpSpPr>
                  <p:grpSpPr>
                    <a:xfrm>
                      <a:off x="6487920" y="4725720"/>
                      <a:ext cx="811440" cy="1741680"/>
                      <a:chOff x="6487920" y="4725720"/>
                      <a:chExt cx="811440" cy="1741680"/>
                    </a:xfrm>
                  </p:grpSpPr>
                  <p:grpSp>
                    <p:nvGrpSpPr>
                      <p:cNvPr id="626" name="Group 54"/>
                      <p:cNvGrpSpPr/>
                      <p:nvPr/>
                    </p:nvGrpSpPr>
                    <p:grpSpPr>
                      <a:xfrm>
                        <a:off x="6487920" y="4725720"/>
                        <a:ext cx="801000" cy="1315080"/>
                        <a:chOff x="6487920" y="4725720"/>
                        <a:chExt cx="801000" cy="1315080"/>
                      </a:xfrm>
                    </p:grpSpPr>
                    <p:sp>
                      <p:nvSpPr>
                        <p:cNvPr id="627" name="CustomShape 55"/>
                        <p:cNvSpPr/>
                        <p:nvPr/>
                      </p:nvSpPr>
                      <p:spPr>
                        <a:xfrm>
                          <a:off x="6487920" y="5162040"/>
                          <a:ext cx="790560" cy="438840"/>
                        </a:xfrm>
                        <a:prstGeom prst="hexagon">
                          <a:avLst>
                            <a:gd name="adj" fmla="val 25000"/>
                            <a:gd name="vf" fmla="val 115470"/>
                          </a:avLst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085886"/>
                          </a:solidFill>
                          <a:round/>
                        </a:ln>
                        <a:effectLst>
                          <a:innerShdw blurRad="50800" dir="10800000" dist="25400">
                            <a:srgbClr val="808080">
                              <a:alpha val="75000"/>
                            </a:srgbClr>
                          </a:inn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/>
                      </p:style>
                    </p:sp>
                    <p:sp>
                      <p:nvSpPr>
                        <p:cNvPr id="628" name="CustomShape 56"/>
                        <p:cNvSpPr/>
                        <p:nvPr/>
                      </p:nvSpPr>
                      <p:spPr>
                        <a:xfrm>
                          <a:off x="6487920" y="4725720"/>
                          <a:ext cx="790560" cy="438840"/>
                        </a:xfrm>
                        <a:prstGeom prst="hexagon">
                          <a:avLst>
                            <a:gd name="adj" fmla="val 25000"/>
                            <a:gd name="vf" fmla="val 115470"/>
                          </a:avLst>
                        </a:prstGeom>
                        <a:gradFill rotWithShape="0">
                          <a:gsLst>
                            <a:gs pos="0">
                              <a:srgbClr val="00446b"/>
                            </a:gs>
                            <a:gs pos="100000">
                              <a:srgbClr val="00598c"/>
                            </a:gs>
                          </a:gsLst>
                          <a:lin ang="16200000"/>
                        </a:gradFill>
                        <a:ln>
                          <a:solidFill>
                            <a:srgbClr val="085886"/>
                          </a:solidFill>
                          <a:round/>
                        </a:ln>
                        <a:effectLst>
                          <a:innerShdw blurRad="50800" dir="10800000" dist="25400">
                            <a:srgbClr val="808080">
                              <a:alpha val="75000"/>
                            </a:srgbClr>
                          </a:inn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/>
                      </p:style>
                    </p:sp>
                    <p:sp>
                      <p:nvSpPr>
                        <p:cNvPr id="629" name="CustomShape 57"/>
                        <p:cNvSpPr/>
                        <p:nvPr/>
                      </p:nvSpPr>
                      <p:spPr>
                        <a:xfrm>
                          <a:off x="6498360" y="5601960"/>
                          <a:ext cx="790560" cy="438840"/>
                        </a:xfrm>
                        <a:prstGeom prst="hexagon">
                          <a:avLst>
                            <a:gd name="adj" fmla="val 25000"/>
                            <a:gd name="vf" fmla="val 115470"/>
                          </a:avLst>
                        </a:prstGeom>
                        <a:solidFill>
                          <a:srgbClr val="ffff00"/>
                        </a:solidFill>
                        <a:ln>
                          <a:solidFill>
                            <a:srgbClr val="085886"/>
                          </a:solidFill>
                          <a:round/>
                        </a:ln>
                        <a:effectLst>
                          <a:innerShdw blurRad="50800" dir="10800000" dist="25400">
                            <a:srgbClr val="808080">
                              <a:alpha val="75000"/>
                            </a:srgbClr>
                          </a:inn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/>
                      </p:style>
                    </p:sp>
                  </p:grpSp>
                  <p:sp>
                    <p:nvSpPr>
                      <p:cNvPr id="630" name="CustomShape 58"/>
                      <p:cNvSpPr/>
                      <p:nvPr/>
                    </p:nvSpPr>
                    <p:spPr>
                      <a:xfrm>
                        <a:off x="6508800" y="602856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gradFill rotWithShape="0">
                        <a:gsLst>
                          <a:gs pos="0">
                            <a:srgbClr val="00446b"/>
                          </a:gs>
                          <a:gs pos="100000">
                            <a:srgbClr val="00598c"/>
                          </a:gs>
                        </a:gsLst>
                        <a:lin ang="16200000"/>
                      </a:gra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</p:grpSp>
                <p:grpSp>
                  <p:nvGrpSpPr>
                    <p:cNvPr id="631" name="Group 59"/>
                    <p:cNvGrpSpPr/>
                    <p:nvPr/>
                  </p:nvGrpSpPr>
                  <p:grpSpPr>
                    <a:xfrm>
                      <a:off x="5861880" y="4529520"/>
                      <a:ext cx="801360" cy="1739520"/>
                      <a:chOff x="5861880" y="4529520"/>
                      <a:chExt cx="801360" cy="1739520"/>
                    </a:xfrm>
                  </p:grpSpPr>
                  <p:sp>
                    <p:nvSpPr>
                      <p:cNvPr id="632" name="CustomShape 60"/>
                      <p:cNvSpPr/>
                      <p:nvPr/>
                    </p:nvSpPr>
                    <p:spPr>
                      <a:xfrm>
                        <a:off x="5861880" y="537696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gradFill rotWithShape="0">
                        <a:gsLst>
                          <a:gs pos="0">
                            <a:srgbClr val="00446b"/>
                          </a:gs>
                          <a:gs pos="100000">
                            <a:srgbClr val="00598c"/>
                          </a:gs>
                        </a:gsLst>
                        <a:lin ang="16200000"/>
                      </a:gra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33" name="CustomShape 61"/>
                      <p:cNvSpPr/>
                      <p:nvPr/>
                    </p:nvSpPr>
                    <p:spPr>
                      <a:xfrm>
                        <a:off x="5872680" y="496836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ff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34" name="CustomShape 62"/>
                      <p:cNvSpPr/>
                      <p:nvPr/>
                    </p:nvSpPr>
                    <p:spPr>
                      <a:xfrm>
                        <a:off x="5870880" y="452952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  <p:sp>
                    <p:nvSpPr>
                      <p:cNvPr id="635" name="CustomShape 63"/>
                      <p:cNvSpPr/>
                      <p:nvPr/>
                    </p:nvSpPr>
                    <p:spPr>
                      <a:xfrm>
                        <a:off x="5862240" y="5830200"/>
                        <a:ext cx="790560" cy="438840"/>
                      </a:xfrm>
                      <a:prstGeom prst="hexagon">
                        <a:avLst>
                          <a:gd name="adj" fmla="val 25000"/>
                          <a:gd name="vf" fmla="val 115470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rgbClr val="085886"/>
                        </a:solidFill>
                        <a:round/>
                      </a:ln>
                      <a:effectLst>
                        <a:innerShdw blurRad="50800" dir="10800000" dist="25400">
                          <a:srgbClr val="808080">
                            <a:alpha val="75000"/>
                          </a:srgbClr>
                        </a:inn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/>
                    </p:style>
                  </p:sp>
                </p:grpSp>
              </p:grpSp>
            </p:grpSp>
            <p:sp>
              <p:nvSpPr>
                <p:cNvPr id="636" name="CustomShape 64"/>
                <p:cNvSpPr/>
                <p:nvPr/>
              </p:nvSpPr>
              <p:spPr>
                <a:xfrm>
                  <a:off x="5264280" y="4309560"/>
                  <a:ext cx="790560" cy="4388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ff00"/>
                </a:solidFill>
                <a:ln>
                  <a:solidFill>
                    <a:srgbClr val="085886"/>
                  </a:solidFill>
                  <a:round/>
                </a:ln>
                <a:effectLst>
                  <a:innerShdw blurRad="50800" dir="10800000" dist="25400">
                    <a:srgbClr val="808080">
                      <a:alpha val="75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637" name="CustomShape 65"/>
                <p:cNvSpPr/>
                <p:nvPr/>
              </p:nvSpPr>
              <p:spPr>
                <a:xfrm>
                  <a:off x="6487920" y="4272840"/>
                  <a:ext cx="790560" cy="4388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ff00"/>
                </a:solidFill>
                <a:ln>
                  <a:solidFill>
                    <a:srgbClr val="085886"/>
                  </a:solidFill>
                  <a:round/>
                </a:ln>
                <a:effectLst>
                  <a:innerShdw blurRad="50800" dir="10800000" dist="25400">
                    <a:srgbClr val="808080">
                      <a:alpha val="75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638" name="CustomShape 66"/>
                <p:cNvSpPr/>
                <p:nvPr/>
              </p:nvSpPr>
              <p:spPr>
                <a:xfrm>
                  <a:off x="4003560" y="4320360"/>
                  <a:ext cx="790560" cy="4388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ff00"/>
                </a:solidFill>
                <a:ln>
                  <a:solidFill>
                    <a:srgbClr val="085886"/>
                  </a:solidFill>
                  <a:round/>
                </a:ln>
                <a:effectLst>
                  <a:innerShdw blurRad="50800" dir="10800000" dist="25400">
                    <a:srgbClr val="808080">
                      <a:alpha val="75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639" name="CustomShape 67"/>
                <p:cNvSpPr/>
                <p:nvPr/>
              </p:nvSpPr>
              <p:spPr>
                <a:xfrm>
                  <a:off x="2754360" y="4375800"/>
                  <a:ext cx="790560" cy="4388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ff00"/>
                </a:solidFill>
                <a:ln>
                  <a:solidFill>
                    <a:srgbClr val="085886"/>
                  </a:solidFill>
                  <a:round/>
                </a:ln>
                <a:effectLst>
                  <a:innerShdw blurRad="50800" dir="10800000" dist="25400">
                    <a:srgbClr val="808080">
                      <a:alpha val="75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640" name="CustomShape 68"/>
                <p:cNvSpPr/>
                <p:nvPr/>
              </p:nvSpPr>
              <p:spPr>
                <a:xfrm>
                  <a:off x="7737120" y="4258800"/>
                  <a:ext cx="790560" cy="4388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ff00"/>
                </a:solidFill>
                <a:ln>
                  <a:solidFill>
                    <a:srgbClr val="085886"/>
                  </a:solidFill>
                  <a:round/>
                </a:ln>
                <a:effectLst>
                  <a:innerShdw blurRad="50800" dir="10800000" dist="25400">
                    <a:srgbClr val="808080">
                      <a:alpha val="75000"/>
                    </a:srgbClr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</p:sp>
            <p:sp>
              <p:nvSpPr>
                <p:cNvPr id="641" name="CustomShape 69"/>
                <p:cNvSpPr/>
                <p:nvPr/>
              </p:nvSpPr>
              <p:spPr>
                <a:xfrm rot="5400000">
                  <a:off x="6336000" y="4948920"/>
                  <a:ext cx="636840" cy="6667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42" name="CustomShape 70"/>
                <p:cNvSpPr/>
                <p:nvPr/>
              </p:nvSpPr>
              <p:spPr>
                <a:xfrm rot="5400000">
                  <a:off x="6874200" y="5694480"/>
                  <a:ext cx="636840" cy="6667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43" name="CustomShape 71"/>
                <p:cNvSpPr/>
                <p:nvPr/>
              </p:nvSpPr>
              <p:spPr>
                <a:xfrm rot="5400000">
                  <a:off x="7612920" y="5002200"/>
                  <a:ext cx="636840" cy="6667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44" name="CustomShape 72"/>
                <p:cNvSpPr/>
                <p:nvPr/>
              </p:nvSpPr>
              <p:spPr>
                <a:xfrm rot="5400000">
                  <a:off x="5667840" y="5719680"/>
                  <a:ext cx="636840" cy="6667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45" name="CustomShape 73"/>
                <p:cNvSpPr/>
                <p:nvPr/>
              </p:nvSpPr>
              <p:spPr>
                <a:xfrm rot="5400000">
                  <a:off x="5104080" y="4960800"/>
                  <a:ext cx="636840" cy="6667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46" name="CustomShape 74"/>
                <p:cNvSpPr/>
                <p:nvPr/>
              </p:nvSpPr>
              <p:spPr>
                <a:xfrm rot="5400000">
                  <a:off x="4425480" y="5713920"/>
                  <a:ext cx="636840" cy="6667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47" name="CustomShape 75"/>
                <p:cNvSpPr/>
                <p:nvPr/>
              </p:nvSpPr>
              <p:spPr>
                <a:xfrm rot="5400000">
                  <a:off x="3863880" y="4990680"/>
                  <a:ext cx="636840" cy="6667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48" name="CustomShape 76"/>
                <p:cNvSpPr/>
                <p:nvPr/>
              </p:nvSpPr>
              <p:spPr>
                <a:xfrm rot="5400000">
                  <a:off x="3071880" y="5760360"/>
                  <a:ext cx="636840" cy="6667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49" name="CustomShape 77"/>
                <p:cNvSpPr/>
                <p:nvPr/>
              </p:nvSpPr>
              <p:spPr>
                <a:xfrm rot="5400000">
                  <a:off x="2457000" y="4994640"/>
                  <a:ext cx="636840" cy="6667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50" name="CustomShape 78"/>
                <p:cNvSpPr/>
                <p:nvPr/>
              </p:nvSpPr>
              <p:spPr>
                <a:xfrm flipH="1" rot="16200000">
                  <a:off x="6255000" y="4729680"/>
                  <a:ext cx="579600" cy="58068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ff0000"/>
                  </a:solidFill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51" name="CustomShape 79"/>
                <p:cNvSpPr/>
                <p:nvPr/>
              </p:nvSpPr>
              <p:spPr>
                <a:xfrm flipH="1" rot="16200000">
                  <a:off x="7467120" y="4743360"/>
                  <a:ext cx="579600" cy="58068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ff0000"/>
                  </a:solidFill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52" name="CustomShape 80"/>
                <p:cNvSpPr/>
                <p:nvPr/>
              </p:nvSpPr>
              <p:spPr>
                <a:xfrm flipH="1" rot="16200000">
                  <a:off x="4993920" y="4702680"/>
                  <a:ext cx="579600" cy="58068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ff0000"/>
                  </a:solidFill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53" name="CustomShape 81"/>
                <p:cNvSpPr/>
                <p:nvPr/>
              </p:nvSpPr>
              <p:spPr>
                <a:xfrm flipH="1" rot="16200000">
                  <a:off x="2522520" y="4823640"/>
                  <a:ext cx="579600" cy="58068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ff0000"/>
                  </a:solidFill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54" name="CustomShape 82"/>
                <p:cNvSpPr/>
                <p:nvPr/>
              </p:nvSpPr>
              <p:spPr>
                <a:xfrm flipH="1" rot="16200000">
                  <a:off x="3832200" y="4819320"/>
                  <a:ext cx="579600" cy="58068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ff0000"/>
                  </a:solidFill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55" name="CustomShape 83"/>
                <p:cNvSpPr/>
                <p:nvPr/>
              </p:nvSpPr>
              <p:spPr>
                <a:xfrm flipH="1" rot="16200000">
                  <a:off x="7009560" y="5484240"/>
                  <a:ext cx="579600" cy="58068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ff0000"/>
                  </a:solidFill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56" name="CustomShape 84"/>
                <p:cNvSpPr/>
                <p:nvPr/>
              </p:nvSpPr>
              <p:spPr>
                <a:xfrm flipH="1" rot="16200000">
                  <a:off x="5674320" y="5473440"/>
                  <a:ext cx="579600" cy="58068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ff0000"/>
                  </a:solidFill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57" name="CustomShape 85"/>
                <p:cNvSpPr/>
                <p:nvPr/>
              </p:nvSpPr>
              <p:spPr>
                <a:xfrm flipH="1" rot="16200000">
                  <a:off x="4525200" y="5557680"/>
                  <a:ext cx="579600" cy="58068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ff0000"/>
                  </a:solidFill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58" name="CustomShape 86"/>
                <p:cNvSpPr/>
                <p:nvPr/>
              </p:nvSpPr>
              <p:spPr>
                <a:xfrm flipH="1" rot="16200000">
                  <a:off x="3363120" y="5540760"/>
                  <a:ext cx="579600" cy="58068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ff0000"/>
                  </a:solidFill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59" name="CustomShape 87"/>
                <p:cNvSpPr/>
                <p:nvPr/>
              </p:nvSpPr>
              <p:spPr>
                <a:xfrm rot="10800000">
                  <a:off x="6881040" y="443124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60" name="CustomShape 88"/>
                <p:cNvSpPr/>
                <p:nvPr/>
              </p:nvSpPr>
              <p:spPr>
                <a:xfrm rot="10800000">
                  <a:off x="5540040" y="445248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61" name="CustomShape 89"/>
                <p:cNvSpPr/>
                <p:nvPr/>
              </p:nvSpPr>
              <p:spPr>
                <a:xfrm rot="10800000">
                  <a:off x="4359600" y="446616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62" name="CustomShape 90"/>
                <p:cNvSpPr/>
                <p:nvPr/>
              </p:nvSpPr>
              <p:spPr>
                <a:xfrm rot="10800000">
                  <a:off x="3088440" y="449136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63" name="CustomShape 91"/>
                <p:cNvSpPr/>
                <p:nvPr/>
              </p:nvSpPr>
              <p:spPr>
                <a:xfrm rot="10800000">
                  <a:off x="6175440" y="511236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64" name="CustomShape 92"/>
                <p:cNvSpPr/>
                <p:nvPr/>
              </p:nvSpPr>
              <p:spPr>
                <a:xfrm rot="10800000">
                  <a:off x="5049720" y="515448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65" name="CustomShape 93"/>
                <p:cNvSpPr/>
                <p:nvPr/>
              </p:nvSpPr>
              <p:spPr>
                <a:xfrm rot="10800000">
                  <a:off x="3535920" y="520560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66" name="CustomShape 94"/>
                <p:cNvSpPr/>
                <p:nvPr/>
              </p:nvSpPr>
              <p:spPr>
                <a:xfrm rot="10800000">
                  <a:off x="2302920" y="523908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67" name="CustomShape 95"/>
                <p:cNvSpPr/>
                <p:nvPr/>
              </p:nvSpPr>
              <p:spPr>
                <a:xfrm rot="10800000">
                  <a:off x="6924960" y="573408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68" name="CustomShape 96"/>
                <p:cNvSpPr/>
                <p:nvPr/>
              </p:nvSpPr>
              <p:spPr>
                <a:xfrm rot="10800000">
                  <a:off x="5630760" y="579564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69" name="CustomShape 97"/>
                <p:cNvSpPr/>
                <p:nvPr/>
              </p:nvSpPr>
              <p:spPr>
                <a:xfrm rot="10800000">
                  <a:off x="4280040" y="584748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  <p:sp>
              <p:nvSpPr>
                <p:cNvPr id="670" name="CustomShape 98"/>
                <p:cNvSpPr/>
                <p:nvPr/>
              </p:nvSpPr>
              <p:spPr>
                <a:xfrm rot="10800000">
                  <a:off x="3067920" y="5878440"/>
                  <a:ext cx="1270080" cy="128520"/>
                </a:xfrm>
                <a:prstGeom prst="curvedConnector3">
                  <a:avLst>
                    <a:gd name="adj1" fmla="val 50000"/>
                  </a:avLst>
                </a:prstGeom>
                <a:noFill/>
                <a:ln>
                  <a:solidFill>
                    <a:srgbClr val="bd921b"/>
                  </a:solidFill>
                  <a:round/>
                </a:ln>
                <a:effectLst>
                  <a:outerShdw blurRad="40000" dir="5400000" dist="2016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</p:sp>
          </p:grpSp>
          <p:sp>
            <p:nvSpPr>
              <p:cNvPr id="671" name="CustomShape 99"/>
              <p:cNvSpPr/>
              <p:nvPr/>
            </p:nvSpPr>
            <p:spPr>
              <a:xfrm rot="5400000">
                <a:off x="6062040" y="3551760"/>
                <a:ext cx="1924560" cy="551880"/>
              </a:xfrm>
              <a:prstGeom prst="curvedConnector3">
                <a:avLst>
                  <a:gd name="adj1" fmla="val 50000"/>
                </a:avLst>
              </a:prstGeom>
              <a:noFill/>
              <a:ln>
                <a:solidFill>
                  <a:schemeClr val="tx1"/>
                </a:solidFill>
                <a:prstDash val="sysDash"/>
                <a:round/>
              </a:ln>
              <a:effectLst>
                <a:outerShdw blurRad="40000" dir="5400000" dist="2016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672" name="CustomShape 100"/>
              <p:cNvSpPr/>
              <p:nvPr/>
            </p:nvSpPr>
            <p:spPr>
              <a:xfrm flipH="1" rot="16200000">
                <a:off x="6609240" y="3535920"/>
                <a:ext cx="1832040" cy="492120"/>
              </a:xfrm>
              <a:prstGeom prst="curvedConnector3">
                <a:avLst>
                  <a:gd name="adj1" fmla="val 50000"/>
                </a:avLst>
              </a:prstGeom>
              <a:noFill/>
              <a:ln>
                <a:solidFill>
                  <a:schemeClr val="tx1"/>
                </a:solidFill>
                <a:prstDash val="sysDash"/>
                <a:round/>
              </a:ln>
              <a:effectLst>
                <a:outerShdw blurRad="40000" dir="5400000" dist="2016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673" name="CustomShape 101"/>
              <p:cNvSpPr/>
              <p:nvPr/>
            </p:nvSpPr>
            <p:spPr>
              <a:xfrm>
                <a:off x="6750360" y="4622040"/>
                <a:ext cx="1070640" cy="196920"/>
              </a:xfrm>
              <a:prstGeom prst="ellipse">
                <a:avLst/>
              </a:prstGeom>
              <a:pattFill prst="openDmnd">
                <a:fgClr>
                  <a:srgbClr val="000000"/>
                </a:fgClr>
                <a:bgClr>
                  <a:srgbClr val="ffffff"/>
                </a:bgClr>
              </a:pattFill>
              <a:ln>
                <a:solidFill>
                  <a:schemeClr val="tx1"/>
                </a:solidFill>
                <a:prstDash val="sysDash"/>
                <a:round/>
              </a:ln>
              <a:effectLst>
                <a:innerShdw blurRad="50800" dir="10800000" dist="25400">
                  <a:srgbClr val="808080">
                    <a:alpha val="75000"/>
                  </a:srgb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</p:grpSp>
        <p:sp>
          <p:nvSpPr>
            <p:cNvPr id="674" name="CustomShape 102"/>
            <p:cNvSpPr/>
            <p:nvPr/>
          </p:nvSpPr>
          <p:spPr>
            <a:xfrm flipH="1" rot="16200000">
              <a:off x="4712760" y="4813920"/>
              <a:ext cx="1832040" cy="492120"/>
            </a:xfrm>
            <a:prstGeom prst="curvedConnector3">
              <a:avLst>
                <a:gd name="adj1" fmla="val 50000"/>
              </a:avLst>
            </a:prstGeom>
            <a:noFill/>
            <a:ln>
              <a:solidFill>
                <a:schemeClr val="tx1"/>
              </a:solidFill>
              <a:prstDash val="sysDash"/>
              <a:round/>
            </a:ln>
            <a:effectLst>
              <a:outerShdw blurRad="4000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75" name="CustomShape 103"/>
            <p:cNvSpPr/>
            <p:nvPr/>
          </p:nvSpPr>
          <p:spPr>
            <a:xfrm rot="5400000">
              <a:off x="4144320" y="4811040"/>
              <a:ext cx="1924560" cy="551880"/>
            </a:xfrm>
            <a:prstGeom prst="curvedConnector3">
              <a:avLst>
                <a:gd name="adj1" fmla="val 50000"/>
              </a:avLst>
            </a:prstGeom>
            <a:noFill/>
            <a:ln>
              <a:solidFill>
                <a:schemeClr val="tx1"/>
              </a:solidFill>
              <a:prstDash val="sysDash"/>
              <a:round/>
            </a:ln>
            <a:effectLst>
              <a:outerShdw blurRad="4000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76" name="CustomShape 104"/>
            <p:cNvSpPr/>
            <p:nvPr/>
          </p:nvSpPr>
          <p:spPr>
            <a:xfrm>
              <a:off x="4811040" y="5844960"/>
              <a:ext cx="1070640" cy="363600"/>
            </a:xfrm>
            <a:prstGeom prst="ellipse">
              <a:avLst/>
            </a:prstGeom>
            <a:pattFill prst="openDmnd">
              <a:fgClr>
                <a:srgbClr val="000000"/>
              </a:fgClr>
              <a:bgClr>
                <a:srgbClr val="ffffff"/>
              </a:bgClr>
            </a:pattFill>
            <a:ln>
              <a:solidFill>
                <a:schemeClr val="tx1"/>
              </a:solidFill>
              <a:prstDash val="sysDash"/>
              <a:round/>
            </a:ln>
            <a:effectLst>
              <a:innerShdw blurRad="50800" dir="10800000" dist="25400">
                <a:srgbClr val="808080">
                  <a:alpha val="7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77" name="Line 105"/>
            <p:cNvSpPr/>
            <p:nvPr/>
          </p:nvSpPr>
          <p:spPr>
            <a:xfrm flipV="1">
              <a:off x="7279560" y="2257560"/>
              <a:ext cx="20880" cy="60804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78" name="Line 106"/>
            <p:cNvSpPr/>
            <p:nvPr/>
          </p:nvSpPr>
          <p:spPr>
            <a:xfrm flipV="1">
              <a:off x="5382720" y="2829240"/>
              <a:ext cx="0" cy="124344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679" name="CustomShape 107"/>
          <p:cNvSpPr/>
          <p:nvPr/>
        </p:nvSpPr>
        <p:spPr>
          <a:xfrm>
            <a:off x="933840" y="1227600"/>
            <a:ext cx="827892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To reach few microns resolution with a limited number of electronic channels, a genuine concept was developed, successfully </a:t>
            </a: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tested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 and </a:t>
            </a: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patented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80" name="CustomShape 108"/>
          <p:cNvSpPr/>
          <p:nvPr/>
        </p:nvSpPr>
        <p:spPr>
          <a:xfrm>
            <a:off x="822960" y="2319120"/>
            <a:ext cx="8944920" cy="146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476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- Connect the pixels in woven strips</a:t>
            </a:r>
            <a:endParaRPr b="0" lang="en-U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- Two neighboring pixels are connected to two different strips</a:t>
            </a:r>
            <a:endParaRPr b="0" lang="en-U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- Each strip is connected to one electronic channel </a:t>
            </a:r>
            <a:endParaRPr b="0" lang="en-U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- Share the charge among a few ones</a:t>
            </a:r>
            <a:endParaRPr b="0" lang="en-U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- Crossing the fired strip to determine the position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81" name="CustomShape 109"/>
          <p:cNvSpPr/>
          <p:nvPr/>
        </p:nvSpPr>
        <p:spPr>
          <a:xfrm>
            <a:off x="1102320" y="6766560"/>
            <a:ext cx="9417960" cy="3643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b="1" lang="en-US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Reduction of electronic channels, power consumption.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CustomShape 1"/>
          <p:cNvSpPr/>
          <p:nvPr/>
        </p:nvSpPr>
        <p:spPr>
          <a:xfrm>
            <a:off x="719640" y="30060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PIC</a:t>
            </a:r>
            <a:r>
              <a:rPr b="0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osencod sub</a:t>
            </a: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MIC</a:t>
            </a:r>
            <a:r>
              <a:rPr b="0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ron </a:t>
            </a: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detector:  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683" name="CustomShape 2"/>
          <p:cNvSpPr/>
          <p:nvPr/>
        </p:nvSpPr>
        <p:spPr>
          <a:xfrm>
            <a:off x="8742240" y="640080"/>
            <a:ext cx="1460880" cy="62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4" name="CustomShape 3"/>
          <p:cNvSpPr/>
          <p:nvPr/>
        </p:nvSpPr>
        <p:spPr>
          <a:xfrm>
            <a:off x="3806640" y="2005920"/>
            <a:ext cx="1972080" cy="61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85" name="CustomShape 4"/>
          <p:cNvSpPr/>
          <p:nvPr/>
        </p:nvSpPr>
        <p:spPr>
          <a:xfrm>
            <a:off x="315360" y="1861920"/>
            <a:ext cx="3615120" cy="43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86" name="CustomShape 5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CE11A1F3-20F1-4837-91EE-098C29A3EA14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  <p:sp>
        <p:nvSpPr>
          <p:cNvPr id="687" name="CustomShape 6"/>
          <p:cNvSpPr/>
          <p:nvPr/>
        </p:nvSpPr>
        <p:spPr>
          <a:xfrm>
            <a:off x="91440" y="1955880"/>
            <a:ext cx="6216480" cy="3510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88" name="Image 3_1" descr=""/>
          <p:cNvPicPr/>
          <p:nvPr/>
        </p:nvPicPr>
        <p:blipFill>
          <a:blip r:embed="rId1"/>
          <a:stretch/>
        </p:blipFill>
        <p:spPr>
          <a:xfrm>
            <a:off x="5212080" y="1227960"/>
            <a:ext cx="4290480" cy="2010240"/>
          </a:xfrm>
          <a:prstGeom prst="rect">
            <a:avLst/>
          </a:prstGeom>
          <a:ln>
            <a:noFill/>
          </a:ln>
        </p:spPr>
      </p:pic>
      <p:pic>
        <p:nvPicPr>
          <p:cNvPr id="689" name="Image 22_0" descr=""/>
          <p:cNvPicPr/>
          <p:nvPr/>
        </p:nvPicPr>
        <p:blipFill>
          <a:blip r:embed="rId2"/>
          <a:srcRect l="0" t="0" r="77190" b="0"/>
          <a:stretch/>
        </p:blipFill>
        <p:spPr>
          <a:xfrm>
            <a:off x="22320" y="2352960"/>
            <a:ext cx="3489840" cy="937440"/>
          </a:xfrm>
          <a:prstGeom prst="rect">
            <a:avLst/>
          </a:prstGeom>
          <a:ln>
            <a:noFill/>
          </a:ln>
        </p:spPr>
      </p:pic>
      <p:pic>
        <p:nvPicPr>
          <p:cNvPr id="690" name="Image 6_0" descr=""/>
          <p:cNvPicPr/>
          <p:nvPr/>
        </p:nvPicPr>
        <p:blipFill>
          <a:blip r:embed="rId3"/>
          <a:srcRect l="3632" t="0" r="0" b="0"/>
          <a:stretch/>
        </p:blipFill>
        <p:spPr>
          <a:xfrm>
            <a:off x="166320" y="1208160"/>
            <a:ext cx="2392560" cy="1145160"/>
          </a:xfrm>
          <a:prstGeom prst="rect">
            <a:avLst/>
          </a:prstGeom>
          <a:ln>
            <a:noFill/>
          </a:ln>
        </p:spPr>
      </p:pic>
      <p:pic>
        <p:nvPicPr>
          <p:cNvPr id="691" name="" descr=""/>
          <p:cNvPicPr/>
          <p:nvPr/>
        </p:nvPicPr>
        <p:blipFill>
          <a:blip r:embed="rId4"/>
          <a:stretch/>
        </p:blipFill>
        <p:spPr>
          <a:xfrm>
            <a:off x="3189960" y="1355040"/>
            <a:ext cx="1263960" cy="929520"/>
          </a:xfrm>
          <a:prstGeom prst="rect">
            <a:avLst/>
          </a:prstGeom>
          <a:ln>
            <a:noFill/>
          </a:ln>
        </p:spPr>
      </p:pic>
      <p:sp>
        <p:nvSpPr>
          <p:cNvPr id="692" name="CustomShape 7"/>
          <p:cNvSpPr/>
          <p:nvPr/>
        </p:nvSpPr>
        <p:spPr>
          <a:xfrm>
            <a:off x="-36000" y="3269880"/>
            <a:ext cx="10406160" cy="102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600" spc="-1" strike="noStrike" u="sng">
                <a:solidFill>
                  <a:srgbClr val="000000"/>
                </a:solidFill>
                <a:uFillTx/>
                <a:latin typeface="Trebuche"/>
                <a:ea typeface="DejaVu Sans"/>
              </a:rPr>
              <a:t>6 metal layer technology:</a:t>
            </a:r>
            <a:endParaRPr b="0" lang="en-US" sz="16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Trebuche"/>
                <a:ea typeface="Noto Sans CJK SC"/>
              </a:rPr>
              <a:t>3xdirectionsx852 hexagon(</a:t>
            </a:r>
            <a:r>
              <a:rPr b="1" lang="en-US" sz="1600" spc="-1" strike="noStrike">
                <a:solidFill>
                  <a:srgbClr val="000000"/>
                </a:solidFill>
                <a:latin typeface="Trebuche"/>
                <a:ea typeface="Noto Sans CJK SC"/>
              </a:rPr>
              <a:t>5</a:t>
            </a:r>
            <a:r>
              <a:rPr b="1" lang="en-US" sz="1600" spc="-1" strike="noStrike">
                <a:solidFill>
                  <a:srgbClr val="000000"/>
                </a:solidFill>
                <a:latin typeface="DejaVu Serif"/>
                <a:ea typeface="DejaVu Serif"/>
              </a:rPr>
              <a:t>μ</a:t>
            </a:r>
            <a:r>
              <a:rPr b="1" lang="en-US" sz="1600" spc="-1" strike="noStrike">
                <a:solidFill>
                  <a:srgbClr val="000000"/>
                </a:solidFill>
                <a:latin typeface="Trebuche"/>
                <a:ea typeface="Noto Sans CJK SC"/>
              </a:rPr>
              <a:t>m</a:t>
            </a:r>
            <a:r>
              <a:rPr b="0" lang="en-US" sz="1600" spc="-1" strike="noStrike">
                <a:solidFill>
                  <a:srgbClr val="000000"/>
                </a:solidFill>
                <a:latin typeface="Trebuche"/>
                <a:ea typeface="Noto Sans CJK SC"/>
              </a:rPr>
              <a:t>)-strip-lines,</a:t>
            </a:r>
            <a:r>
              <a:rPr b="0" lang="en-US" sz="1600" spc="-1" strike="noStrike">
                <a:solidFill>
                  <a:srgbClr val="c9211e"/>
                </a:solidFill>
                <a:latin typeface="Trebuche"/>
                <a:ea typeface="Noto Sans CJK SC"/>
              </a:rPr>
              <a:t> </a:t>
            </a:r>
            <a:r>
              <a:rPr b="0" lang="en-US" sz="1600" spc="-1" strike="noStrike">
                <a:solidFill>
                  <a:srgbClr val="000000"/>
                </a:solidFill>
                <a:latin typeface="Trebuche"/>
                <a:ea typeface="Noto Sans CJK SC"/>
              </a:rPr>
              <a:t>in</a:t>
            </a:r>
            <a:r>
              <a:rPr b="0" lang="en-US" sz="1600" spc="-1" strike="noStrike">
                <a:solidFill>
                  <a:srgbClr val="c9211e"/>
                </a:solidFill>
                <a:latin typeface="Trebuche"/>
                <a:ea typeface="Noto Sans CJK SC"/>
              </a:rPr>
              <a:t> </a:t>
            </a:r>
            <a:r>
              <a:rPr b="0" lang="en-US" sz="1600" spc="-1" strike="noStrike">
                <a:solidFill>
                  <a:srgbClr val="acb20c"/>
                </a:solidFill>
                <a:latin typeface="Trebuche"/>
                <a:ea typeface="Noto Sans CJK SC"/>
              </a:rPr>
              <a:t>TOP</a:t>
            </a:r>
            <a:r>
              <a:rPr b="0" lang="en-US" sz="1600" spc="-1" strike="noStrike">
                <a:solidFill>
                  <a:srgbClr val="c9211e"/>
                </a:solidFill>
                <a:latin typeface="Trebuche"/>
                <a:ea typeface="Noto Sans CJK SC"/>
              </a:rPr>
              <a:t> </a:t>
            </a:r>
            <a:r>
              <a:rPr b="0" lang="en-US" sz="1600" spc="-1" strike="noStrike">
                <a:solidFill>
                  <a:srgbClr val="000000"/>
                </a:solidFill>
                <a:latin typeface="Trebuche"/>
                <a:ea typeface="Noto Sans CJK SC"/>
              </a:rPr>
              <a:t>metal interconnector Metal-</a:t>
            </a:r>
            <a:r>
              <a:rPr b="0" lang="en-US" sz="1600" spc="-1" strike="noStrike">
                <a:solidFill>
                  <a:srgbClr val="a1467e"/>
                </a:solidFill>
                <a:latin typeface="Trebuche"/>
                <a:ea typeface="Noto Sans CJK SC"/>
              </a:rPr>
              <a:t>5</a:t>
            </a:r>
            <a:r>
              <a:rPr b="0" lang="en-US" sz="1600" spc="-1" strike="noStrike">
                <a:solidFill>
                  <a:srgbClr val="000000"/>
                </a:solidFill>
                <a:latin typeface="Trebuche"/>
                <a:ea typeface="Noto Sans CJK SC"/>
              </a:rPr>
              <a:t>-</a:t>
            </a:r>
            <a:r>
              <a:rPr b="0" lang="en-US" sz="1600" spc="-1" strike="noStrike">
                <a:solidFill>
                  <a:srgbClr val="acb20c"/>
                </a:solidFill>
                <a:latin typeface="Trebuche"/>
                <a:ea typeface="Noto Sans CJK SC"/>
              </a:rPr>
              <a:t>4</a:t>
            </a:r>
            <a:r>
              <a:rPr b="0" lang="en-US" sz="1600" spc="-1" strike="noStrike">
                <a:solidFill>
                  <a:srgbClr val="000000"/>
                </a:solidFill>
                <a:latin typeface="Trebuche"/>
                <a:ea typeface="Noto Sans CJK SC"/>
              </a:rPr>
              <a:t>-</a:t>
            </a:r>
            <a:r>
              <a:rPr b="0" lang="en-US" sz="1600" spc="-1" strike="noStrike">
                <a:solidFill>
                  <a:srgbClr val="ec9ba4"/>
                </a:solidFill>
                <a:latin typeface="Trebuche"/>
                <a:ea typeface="Noto Sans CJK SC"/>
              </a:rPr>
              <a:t>3</a:t>
            </a:r>
            <a:endParaRPr b="0" lang="en-US" sz="16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Trebuche"/>
                <a:ea typeface="Noto Sans CJK SC"/>
              </a:rPr>
              <a:t>[53,128] matrix of Analog+Digital comparator readout in</a:t>
            </a:r>
            <a:r>
              <a:rPr b="0" lang="en-US" sz="1600" spc="-1" strike="noStrike">
                <a:solidFill>
                  <a:srgbClr val="c9211e"/>
                </a:solidFill>
                <a:latin typeface="Trebuche"/>
                <a:ea typeface="Noto Sans CJK SC"/>
              </a:rPr>
              <a:t> </a:t>
            </a:r>
            <a:r>
              <a:rPr b="0" lang="en-US" sz="1600" spc="-1" strike="noStrike">
                <a:solidFill>
                  <a:srgbClr val="81d41a"/>
                </a:solidFill>
                <a:latin typeface="Trebuche"/>
                <a:ea typeface="Noto Sans CJK SC"/>
              </a:rPr>
              <a:t>M2</a:t>
            </a:r>
            <a:r>
              <a:rPr b="0" lang="en-US" sz="1600" spc="-1" strike="noStrike">
                <a:solidFill>
                  <a:srgbClr val="c9211e"/>
                </a:solidFill>
                <a:latin typeface="Trebuche"/>
                <a:ea typeface="Noto Sans CJK SC"/>
              </a:rPr>
              <a:t> </a:t>
            </a:r>
            <a:r>
              <a:rPr b="0" lang="en-US" sz="1600" spc="-1" strike="noStrike">
                <a:solidFill>
                  <a:srgbClr val="000000"/>
                </a:solidFill>
                <a:latin typeface="Trebuche"/>
                <a:ea typeface="Noto Sans CJK SC"/>
              </a:rPr>
              <a:t>&amp;</a:t>
            </a:r>
            <a:r>
              <a:rPr b="0" lang="en-US" sz="1600" spc="-1" strike="noStrike">
                <a:solidFill>
                  <a:srgbClr val="c9211e"/>
                </a:solidFill>
                <a:latin typeface="Trebuche"/>
                <a:ea typeface="Noto Sans CJK SC"/>
              </a:rPr>
              <a:t> </a:t>
            </a:r>
            <a:r>
              <a:rPr b="0" lang="en-US" sz="1600" spc="-1" strike="noStrike">
                <a:solidFill>
                  <a:srgbClr val="5983b0"/>
                </a:solidFill>
                <a:latin typeface="Trebuche"/>
                <a:ea typeface="Noto Sans CJK SC"/>
              </a:rPr>
              <a:t>M1</a:t>
            </a:r>
            <a:r>
              <a:rPr b="0" lang="en-US" sz="1600" spc="-1" strike="noStrike">
                <a:solidFill>
                  <a:srgbClr val="000000"/>
                </a:solidFill>
                <a:latin typeface="Trebuche"/>
                <a:ea typeface="Noto Sans CJK SC"/>
              </a:rPr>
              <a:t>, each line gets a comparator.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693" name="CustomShape 8"/>
          <p:cNvSpPr/>
          <p:nvPr/>
        </p:nvSpPr>
        <p:spPr>
          <a:xfrm rot="1500000">
            <a:off x="7487640" y="506520"/>
            <a:ext cx="2650320" cy="354240"/>
          </a:xfrm>
          <a:prstGeom prst="rect">
            <a:avLst/>
          </a:prstGeom>
          <a:solidFill>
            <a:srgbClr val="ffd428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  </a:t>
            </a:r>
            <a:r>
              <a:rPr b="1" lang="en-US" sz="1800" spc="-1" strike="noStrike">
                <a:solidFill>
                  <a:srgbClr val="c9211e"/>
                </a:solidFill>
                <a:latin typeface="Noto Sans Regular"/>
                <a:ea typeface="DejaVu Sans"/>
              </a:rPr>
              <a:t> </a:t>
            </a:r>
            <a:r>
              <a:rPr b="1" lang="en-US" sz="1800" spc="-1" strike="noStrike">
                <a:solidFill>
                  <a:srgbClr val="c9211e"/>
                </a:solidFill>
                <a:latin typeface="Noto Sans Regular"/>
                <a:ea typeface="DejaVu Sans"/>
              </a:rPr>
              <a:t>POSITION+</a:t>
            </a:r>
            <a:r>
              <a:rPr b="1" lang="en-US" sz="1400" spc="-1" strike="noStrike">
                <a:solidFill>
                  <a:srgbClr val="c9211e"/>
                </a:solidFill>
                <a:latin typeface="Noto Sans Regular"/>
                <a:ea typeface="DejaVu Sans"/>
              </a:rPr>
              <a:t>time</a:t>
            </a: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 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694" name="" descr=""/>
          <p:cNvPicPr/>
          <p:nvPr/>
        </p:nvPicPr>
        <p:blipFill>
          <a:blip r:embed="rId5"/>
          <a:srcRect l="0" t="0" r="2980" b="0"/>
          <a:stretch/>
        </p:blipFill>
        <p:spPr>
          <a:xfrm>
            <a:off x="151920" y="6165360"/>
            <a:ext cx="2977920" cy="1369800"/>
          </a:xfrm>
          <a:prstGeom prst="rect">
            <a:avLst/>
          </a:prstGeom>
          <a:ln>
            <a:noFill/>
          </a:ln>
        </p:spPr>
      </p:pic>
      <p:pic>
        <p:nvPicPr>
          <p:cNvPr id="695" name="Image 54" descr=""/>
          <p:cNvPicPr/>
          <p:nvPr/>
        </p:nvPicPr>
        <p:blipFill>
          <a:blip r:embed="rId6"/>
          <a:stretch/>
        </p:blipFill>
        <p:spPr>
          <a:xfrm>
            <a:off x="72000" y="4531320"/>
            <a:ext cx="3953520" cy="1508040"/>
          </a:xfrm>
          <a:prstGeom prst="rect">
            <a:avLst/>
          </a:prstGeom>
          <a:ln>
            <a:solidFill>
              <a:srgbClr val="3465a4"/>
            </a:solidFill>
          </a:ln>
        </p:spPr>
      </p:pic>
      <p:sp>
        <p:nvSpPr>
          <p:cNvPr id="696" name="CustomShape 9"/>
          <p:cNvSpPr/>
          <p:nvPr/>
        </p:nvSpPr>
        <p:spPr>
          <a:xfrm>
            <a:off x="72000" y="6076800"/>
            <a:ext cx="3949920" cy="145584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7" name="CustomShape 10"/>
          <p:cNvSpPr/>
          <p:nvPr/>
        </p:nvSpPr>
        <p:spPr>
          <a:xfrm>
            <a:off x="79920" y="4373280"/>
            <a:ext cx="1398240" cy="267480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rebuche"/>
                <a:ea typeface="DejaVu Sans"/>
              </a:rPr>
              <a:t>Analog readout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98" name="CustomShape 11"/>
          <p:cNvSpPr/>
          <p:nvPr/>
        </p:nvSpPr>
        <p:spPr>
          <a:xfrm>
            <a:off x="2623680" y="6076800"/>
            <a:ext cx="1398240" cy="267480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rebuche"/>
                <a:ea typeface="DejaVu Sans"/>
              </a:rPr>
              <a:t>Digital readout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699" name="CustomShape 12"/>
          <p:cNvSpPr/>
          <p:nvPr/>
        </p:nvSpPr>
        <p:spPr>
          <a:xfrm>
            <a:off x="3967920" y="4083120"/>
            <a:ext cx="6147360" cy="130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 u="sng">
                <a:solidFill>
                  <a:srgbClr val="000000"/>
                </a:solidFill>
                <a:uFillTx/>
                <a:latin typeface="Trebuche"/>
                <a:ea typeface="Arial"/>
              </a:rPr>
              <a:t>Very front-end:</a:t>
            </a:r>
            <a:endParaRPr b="0" lang="en-US" sz="16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ffffff"/>
              </a:buClr>
              <a:buFont typeface="Wingdings" charset="2"/>
              <a:buChar char=""/>
            </a:pPr>
            <a:r>
              <a:rPr b="0" lang="en-US" sz="1600" spc="-1" strike="noStrike">
                <a:solidFill>
                  <a:srgbClr val="000000"/>
                </a:solidFill>
                <a:latin typeface="Trebuche"/>
                <a:ea typeface="Arial"/>
              </a:rPr>
              <a:t>- Current mirror + current comparator</a:t>
            </a:r>
            <a:endParaRPr b="0" lang="en-US" sz="16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ffffff"/>
              </a:buClr>
              <a:buFont typeface="Wingdings" charset="2"/>
              <a:buChar char=""/>
            </a:pPr>
            <a:r>
              <a:rPr b="0" lang="en-US" sz="1600" spc="-1" strike="noStrike">
                <a:solidFill>
                  <a:srgbClr val="000000"/>
                </a:solidFill>
                <a:latin typeface="Trebuche"/>
                <a:ea typeface="Arial"/>
              </a:rPr>
              <a:t>- Current reference:  global 8-bit tuning DAC + </a:t>
            </a:r>
            <a:r>
              <a:rPr b="0" lang="en-US" sz="1600" spc="-1" strike="noStrike" u="sng">
                <a:solidFill>
                  <a:srgbClr val="000000"/>
                </a:solidFill>
                <a:uFillTx/>
                <a:latin typeface="Trebuche"/>
                <a:ea typeface="Arial"/>
              </a:rPr>
              <a:t>3-bit local</a:t>
            </a:r>
            <a:r>
              <a:rPr b="0" lang="en-US" sz="1600" spc="-1" strike="noStrike">
                <a:solidFill>
                  <a:srgbClr val="000000"/>
                </a:solidFill>
                <a:latin typeface="Trebuche"/>
                <a:ea typeface="Arial"/>
              </a:rPr>
              <a:t> </a:t>
            </a:r>
            <a:endParaRPr b="0" lang="en-US" sz="16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ffffff"/>
              </a:buClr>
              <a:buFont typeface="Wingdings" charset="2"/>
              <a:buChar char=""/>
            </a:pPr>
            <a:r>
              <a:rPr b="0" lang="en-US" sz="1600" spc="-1" strike="noStrike">
                <a:solidFill>
                  <a:srgbClr val="000000"/>
                </a:solidFill>
                <a:latin typeface="Trebuche"/>
                <a:ea typeface="Arial"/>
              </a:rPr>
              <a:t>- protection diodes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700" name="CustomShape 13"/>
          <p:cNvSpPr/>
          <p:nvPr/>
        </p:nvSpPr>
        <p:spPr>
          <a:xfrm>
            <a:off x="4003920" y="5384160"/>
            <a:ext cx="6147360" cy="179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 u="sng">
                <a:solidFill>
                  <a:srgbClr val="000000"/>
                </a:solidFill>
                <a:uFillTx/>
                <a:latin typeface="Trebuche"/>
                <a:ea typeface="Arial"/>
              </a:rPr>
              <a:t>i2c Slow control :</a:t>
            </a:r>
            <a:endParaRPr b="0" lang="en-US" sz="16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ffffff"/>
              </a:buClr>
              <a:buFont typeface="Wingdings" charset="2"/>
              <a:buChar char=""/>
            </a:pPr>
            <a:r>
              <a:rPr b="0" lang="en-US" sz="1600" spc="-1" strike="noStrike">
                <a:solidFill>
                  <a:srgbClr val="000000"/>
                </a:solidFill>
                <a:latin typeface="Trebuche"/>
                <a:ea typeface="Arial"/>
              </a:rPr>
              <a:t>- global registers + each readout-cell locally</a:t>
            </a:r>
            <a:endParaRPr b="0" lang="en-US" sz="16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ffffff"/>
              </a:buClr>
              <a:buFont typeface="Wingdings" charset="2"/>
              <a:buChar char=""/>
            </a:pPr>
            <a:r>
              <a:rPr b="0" lang="en-US" sz="1600" spc="-1" strike="noStrike">
                <a:solidFill>
                  <a:srgbClr val="000000"/>
                </a:solidFill>
                <a:latin typeface="Trebuche"/>
                <a:ea typeface="Arial"/>
              </a:rPr>
              <a:t>- Column readout by priority encoder</a:t>
            </a:r>
            <a:br/>
            <a:r>
              <a:rPr b="0" lang="en-US" sz="1600" spc="-1" strike="noStrike" u="sng">
                <a:solidFill>
                  <a:srgbClr val="000000"/>
                </a:solidFill>
                <a:uFillTx/>
                <a:latin typeface="Trebuche"/>
                <a:ea typeface="Arial"/>
              </a:rPr>
              <a:t>Parallel readout :</a:t>
            </a:r>
            <a:endParaRPr b="0" lang="en-US" sz="16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ffffff"/>
              </a:buClr>
              <a:buFont typeface="Wingdings" charset="2"/>
              <a:buChar char=""/>
            </a:pPr>
            <a:r>
              <a:rPr b="0" lang="en-US" sz="1600" spc="-1" strike="noStrike">
                <a:solidFill>
                  <a:srgbClr val="000000"/>
                </a:solidFill>
                <a:latin typeface="Trebuche"/>
                <a:ea typeface="Arial"/>
              </a:rPr>
              <a:t>- 13-bit data (touched pixel address) + Marker </a:t>
            </a:r>
            <a:endParaRPr b="0" lang="en-US" sz="16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ffffff"/>
              </a:buClr>
              <a:buFont typeface="Wingdings" charset="2"/>
              <a:buChar char=""/>
            </a:pPr>
            <a:r>
              <a:rPr b="0" lang="en-US" sz="1600" spc="-1" strike="noStrike">
                <a:solidFill>
                  <a:srgbClr val="000000"/>
                </a:solidFill>
                <a:latin typeface="Trebuche"/>
                <a:ea typeface="Arial"/>
              </a:rPr>
              <a:t>- 40MHz // readout speed</a:t>
            </a:r>
            <a:endParaRPr b="0" lang="en-US" sz="16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ffffff"/>
              </a:buClr>
              <a:buFont typeface="Wingdings" charset="2"/>
              <a:buChar char=""/>
            </a:pPr>
            <a:r>
              <a:rPr b="0" lang="en-US" sz="1600" spc="-1" strike="noStrike">
                <a:solidFill>
                  <a:srgbClr val="000000"/>
                </a:solidFill>
                <a:latin typeface="Trebuche"/>
                <a:ea typeface="Arial"/>
              </a:rPr>
              <a:t>- 16 sample by frame : 16* 25ns =&gt; 400ns frame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701" name="Line 14"/>
          <p:cNvSpPr/>
          <p:nvPr/>
        </p:nvSpPr>
        <p:spPr>
          <a:xfrm flipV="1">
            <a:off x="3566160" y="2286000"/>
            <a:ext cx="240480" cy="128016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2" name="Line 15"/>
          <p:cNvSpPr/>
          <p:nvPr/>
        </p:nvSpPr>
        <p:spPr>
          <a:xfrm>
            <a:off x="0" y="4059360"/>
            <a:ext cx="1008072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CustomShape 1"/>
          <p:cNvSpPr/>
          <p:nvPr/>
        </p:nvSpPr>
        <p:spPr>
          <a:xfrm>
            <a:off x="720000" y="30096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Test Bench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04" name="CustomShape 2"/>
          <p:cNvSpPr/>
          <p:nvPr/>
        </p:nvSpPr>
        <p:spPr>
          <a:xfrm>
            <a:off x="3648960" y="1103040"/>
            <a:ext cx="6768000" cy="208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u="sng">
                <a:solidFill>
                  <a:srgbClr val="333333"/>
                </a:solidFill>
                <a:uFillTx/>
                <a:latin typeface="Noto Sans Regular"/>
                <a:ea typeface="DejaVu Sans"/>
              </a:rPr>
              <a:t>Test bench HW developed by IPHC</a:t>
            </a:r>
            <a:br/>
            <a:r>
              <a:rPr b="0" lang="en-US" sz="20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- New design for sensor board &amp; Arduino shield</a:t>
            </a:r>
            <a:br/>
            <a:r>
              <a:rPr b="0" lang="en-US" sz="20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- Most of the test bench </a:t>
            </a:r>
            <a:r>
              <a:rPr b="1" lang="en-US" sz="20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HW reused</a:t>
            </a:r>
            <a:r>
              <a:rPr b="0" lang="en-US" sz="20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from a </a:t>
            </a:r>
            <a:br/>
            <a:r>
              <a:rPr b="0" lang="en-US" sz="20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 previous project</a:t>
            </a:r>
            <a:br/>
            <a:r>
              <a:rPr b="0" lang="en-US" sz="20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- I2C: Arduino DUE board</a:t>
            </a:r>
            <a:br/>
            <a:r>
              <a:rPr b="0" lang="en-US" sz="20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- DAQ: NI PXI6562 board 16 I/O up to 200 MHz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705" name="Image 50_1" descr=""/>
          <p:cNvPicPr/>
          <p:nvPr/>
        </p:nvPicPr>
        <p:blipFill>
          <a:blip r:embed="rId1"/>
          <a:stretch/>
        </p:blipFill>
        <p:spPr>
          <a:xfrm>
            <a:off x="0" y="1314720"/>
            <a:ext cx="3726000" cy="1826640"/>
          </a:xfrm>
          <a:prstGeom prst="rect">
            <a:avLst/>
          </a:prstGeom>
          <a:ln>
            <a:noFill/>
          </a:ln>
        </p:spPr>
      </p:pic>
      <p:pic>
        <p:nvPicPr>
          <p:cNvPr id="706" name="" descr=""/>
          <p:cNvPicPr/>
          <p:nvPr/>
        </p:nvPicPr>
        <p:blipFill>
          <a:blip r:embed="rId2"/>
          <a:stretch/>
        </p:blipFill>
        <p:spPr>
          <a:xfrm>
            <a:off x="1005840" y="3907080"/>
            <a:ext cx="7184160" cy="3224520"/>
          </a:xfrm>
          <a:prstGeom prst="rect">
            <a:avLst/>
          </a:prstGeom>
          <a:ln w="18360">
            <a:solidFill>
              <a:srgbClr val="000000">
                <a:alpha val="95000"/>
              </a:srgbClr>
            </a:solidFill>
            <a:round/>
          </a:ln>
        </p:spPr>
      </p:pic>
      <p:sp>
        <p:nvSpPr>
          <p:cNvPr id="707" name="CustomShape 3"/>
          <p:cNvSpPr/>
          <p:nvPr/>
        </p:nvSpPr>
        <p:spPr>
          <a:xfrm>
            <a:off x="283680" y="3353040"/>
            <a:ext cx="5190480" cy="67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r>
              <a:rPr b="0" lang="en-US" sz="20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PICMIC DAQ Sequence Schematic: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708" name="CustomShape 4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C690AB17-E7DF-47B1-B64F-04FD5E3CCD5C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CustomShape 1"/>
          <p:cNvSpPr/>
          <p:nvPr/>
        </p:nvSpPr>
        <p:spPr>
          <a:xfrm>
            <a:off x="32400" y="1570680"/>
            <a:ext cx="6732000" cy="336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Font typeface="StarSymbol"/>
              <a:buAutoNum type="arabicParenR"/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Freeze a set of </a:t>
            </a:r>
            <a:r>
              <a:rPr b="1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DAC</a:t>
            </a: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(Global) values driven by :</a:t>
            </a:r>
            <a:br/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- small dispersion between s-Curves</a:t>
            </a:r>
            <a:br/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- bigger number of sCurves in a given </a:t>
            </a:r>
            <a:br/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  space of phase vs VRefN(quite sensitive) </a:t>
            </a:r>
            <a:endParaRPr b="0" lang="en-US" sz="1800" spc="-1" strike="noStrike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Font typeface="StarSymbol"/>
              <a:buAutoNum type="arabicParenR"/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Then, additional scan in </a:t>
            </a:r>
            <a:r>
              <a:rPr b="1" lang="en-US" sz="1800" spc="-1" strike="noStrike">
                <a:solidFill>
                  <a:srgbClr val="c9211e"/>
                </a:solidFill>
                <a:latin typeface="Noto Sans Regular"/>
                <a:ea typeface="DejaVu Sans"/>
              </a:rPr>
              <a:t>local</a:t>
            </a: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values are performed:</a:t>
            </a:r>
            <a:br/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- iadj&lt;3bits&gt;, sw&lt;2bits&gt;, EN_CM, EN_CC. </a:t>
            </a:r>
            <a:endParaRPr b="0" lang="en-US" sz="1800" spc="-1" strike="noStrike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Font typeface="StarSymbol"/>
              <a:buAutoNum type="arabicParenR"/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To determine value @50% inflection point. </a:t>
            </a:r>
            <a:endParaRPr b="0" lang="en-US" sz="1800" spc="-1" strike="noStrike">
              <a:latin typeface="Arial"/>
            </a:endParaRPr>
          </a:p>
          <a:p>
            <a:pPr marL="432000" indent="-320760">
              <a:lnSpc>
                <a:spcPct val="100000"/>
              </a:lnSpc>
              <a:spcAft>
                <a:spcPts val="1414"/>
              </a:spcAft>
              <a:buClr>
                <a:srgbClr val="ef2929"/>
              </a:buClr>
              <a:buFont typeface="StarSymbol"/>
              <a:buAutoNum type="arabicParenR"/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To select the closest sCurves@50% to VRefN     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br/>
            <a:br/>
            <a:br/>
            <a:r>
              <a:rPr b="0" lang="en-US" sz="24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10" name="CustomShape 2"/>
          <p:cNvSpPr/>
          <p:nvPr/>
        </p:nvSpPr>
        <p:spPr>
          <a:xfrm>
            <a:off x="719640" y="300600"/>
            <a:ext cx="8852400" cy="12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Pedestal threshold calibrations</a:t>
            </a:r>
            <a:r>
              <a:rPr b="0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711" name="" descr=""/>
          <p:cNvPicPr/>
          <p:nvPr/>
        </p:nvPicPr>
        <p:blipFill>
          <a:blip r:embed="rId1"/>
          <a:stretch/>
        </p:blipFill>
        <p:spPr>
          <a:xfrm>
            <a:off x="5627880" y="1200240"/>
            <a:ext cx="4402080" cy="2244600"/>
          </a:xfrm>
          <a:prstGeom prst="rect">
            <a:avLst/>
          </a:prstGeom>
          <a:ln>
            <a:noFill/>
          </a:ln>
        </p:spPr>
      </p:pic>
      <p:sp>
        <p:nvSpPr>
          <p:cNvPr id="712" name="CustomShape 3"/>
          <p:cNvSpPr/>
          <p:nvPr/>
        </p:nvSpPr>
        <p:spPr>
          <a:xfrm>
            <a:off x="8407080" y="2763720"/>
            <a:ext cx="455040" cy="363600"/>
          </a:xfrm>
          <a:prstGeom prst="rect">
            <a:avLst/>
          </a:prstGeom>
          <a:noFill/>
          <a:ln w="10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3" name="CustomShape 4"/>
          <p:cNvSpPr/>
          <p:nvPr/>
        </p:nvSpPr>
        <p:spPr>
          <a:xfrm>
            <a:off x="7975080" y="3003480"/>
            <a:ext cx="455040" cy="363600"/>
          </a:xfrm>
          <a:prstGeom prst="rect">
            <a:avLst/>
          </a:prstGeom>
          <a:noFill/>
          <a:ln w="10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4" name="CustomShape 5"/>
          <p:cNvSpPr/>
          <p:nvPr/>
        </p:nvSpPr>
        <p:spPr>
          <a:xfrm>
            <a:off x="7039080" y="2715480"/>
            <a:ext cx="455040" cy="363600"/>
          </a:xfrm>
          <a:prstGeom prst="rect">
            <a:avLst/>
          </a:prstGeom>
          <a:noFill/>
          <a:ln w="10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5" name="CustomShape 6"/>
          <p:cNvSpPr/>
          <p:nvPr/>
        </p:nvSpPr>
        <p:spPr>
          <a:xfrm>
            <a:off x="8515080" y="1803600"/>
            <a:ext cx="455040" cy="363600"/>
          </a:xfrm>
          <a:prstGeom prst="rect">
            <a:avLst/>
          </a:prstGeom>
          <a:noFill/>
          <a:ln w="10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6" name="CustomShape 7"/>
          <p:cNvSpPr/>
          <p:nvPr/>
        </p:nvSpPr>
        <p:spPr>
          <a:xfrm>
            <a:off x="8515080" y="1803600"/>
            <a:ext cx="455040" cy="363600"/>
          </a:xfrm>
          <a:prstGeom prst="rect">
            <a:avLst/>
          </a:prstGeom>
          <a:noFill/>
          <a:ln w="10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7" name="CustomShape 8"/>
          <p:cNvSpPr/>
          <p:nvPr/>
        </p:nvSpPr>
        <p:spPr>
          <a:xfrm>
            <a:off x="8011440" y="2750760"/>
            <a:ext cx="363600" cy="241560"/>
          </a:xfrm>
          <a:prstGeom prst="ellipse">
            <a:avLst/>
          </a:prstGeom>
          <a:noFill/>
          <a:ln w="10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8" name="CustomShape 9"/>
          <p:cNvSpPr/>
          <p:nvPr/>
        </p:nvSpPr>
        <p:spPr>
          <a:xfrm>
            <a:off x="8875440" y="2798640"/>
            <a:ext cx="363600" cy="241560"/>
          </a:xfrm>
          <a:prstGeom prst="ellipse">
            <a:avLst/>
          </a:prstGeom>
          <a:noFill/>
          <a:ln w="10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9" name="CustomShape 10"/>
          <p:cNvSpPr/>
          <p:nvPr/>
        </p:nvSpPr>
        <p:spPr>
          <a:xfrm>
            <a:off x="9199800" y="2798640"/>
            <a:ext cx="363600" cy="241560"/>
          </a:xfrm>
          <a:prstGeom prst="ellipse">
            <a:avLst/>
          </a:prstGeom>
          <a:noFill/>
          <a:ln w="10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0" name="CustomShape 11"/>
          <p:cNvSpPr/>
          <p:nvPr/>
        </p:nvSpPr>
        <p:spPr>
          <a:xfrm>
            <a:off x="7687440" y="2462760"/>
            <a:ext cx="363600" cy="241560"/>
          </a:xfrm>
          <a:prstGeom prst="ellipse">
            <a:avLst/>
          </a:prstGeom>
          <a:noFill/>
          <a:ln w="10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1" name="CustomShape 12"/>
          <p:cNvSpPr/>
          <p:nvPr/>
        </p:nvSpPr>
        <p:spPr>
          <a:xfrm>
            <a:off x="6751800" y="2462760"/>
            <a:ext cx="519840" cy="241560"/>
          </a:xfrm>
          <a:prstGeom prst="ellipse">
            <a:avLst/>
          </a:prstGeom>
          <a:noFill/>
          <a:ln w="10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2" name="CustomShape 13"/>
          <p:cNvSpPr/>
          <p:nvPr/>
        </p:nvSpPr>
        <p:spPr>
          <a:xfrm>
            <a:off x="7868160" y="2031120"/>
            <a:ext cx="363600" cy="241560"/>
          </a:xfrm>
          <a:prstGeom prst="ellipse">
            <a:avLst/>
          </a:prstGeom>
          <a:noFill/>
          <a:ln w="10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3" name="CustomShape 14"/>
          <p:cNvSpPr/>
          <p:nvPr/>
        </p:nvSpPr>
        <p:spPr>
          <a:xfrm>
            <a:off x="6885000" y="3456000"/>
            <a:ext cx="2896920" cy="47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500" spc="-1" strike="noStrike" u="sng">
                <a:solidFill>
                  <a:srgbClr val="333333"/>
                </a:solidFill>
                <a:uFillTx/>
                <a:latin typeface="FreeMono"/>
                <a:ea typeface="DejaVu Sans"/>
              </a:rPr>
              <a:t>PICMIC Very Front-End synoptic(Analog part)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724" name="CustomShape 15"/>
          <p:cNvSpPr/>
          <p:nvPr/>
        </p:nvSpPr>
        <p:spPr>
          <a:xfrm>
            <a:off x="8869680" y="5577840"/>
            <a:ext cx="455040" cy="363600"/>
          </a:xfrm>
          <a:prstGeom prst="rect">
            <a:avLst/>
          </a:prstGeom>
          <a:noFill/>
          <a:ln w="10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5" name="CustomShape 16"/>
          <p:cNvSpPr/>
          <p:nvPr/>
        </p:nvSpPr>
        <p:spPr>
          <a:xfrm>
            <a:off x="8742240" y="640080"/>
            <a:ext cx="1460880" cy="62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(1/2)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726" name="CustomShape 17"/>
          <p:cNvSpPr/>
          <p:nvPr/>
        </p:nvSpPr>
        <p:spPr>
          <a:xfrm>
            <a:off x="110880" y="4450320"/>
            <a:ext cx="9945360" cy="36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highlight>
                  <a:srgbClr val="ffff00"/>
                </a:highlight>
                <a:latin typeface="Noto Sans Regular"/>
                <a:ea typeface="DejaVu Sans"/>
              </a:rPr>
              <a:t>The first tries were performed choosing a few channels (among the 2556 available):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27" name="CustomShape 18"/>
          <p:cNvSpPr/>
          <p:nvPr/>
        </p:nvSpPr>
        <p:spPr>
          <a:xfrm>
            <a:off x="367200" y="1280160"/>
            <a:ext cx="1514880" cy="61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[Protocol]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28" name="Line 19"/>
          <p:cNvSpPr/>
          <p:nvPr/>
        </p:nvSpPr>
        <p:spPr>
          <a:xfrm>
            <a:off x="4846320" y="4023360"/>
            <a:ext cx="73152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729" name="" descr=""/>
          <p:cNvPicPr/>
          <p:nvPr/>
        </p:nvPicPr>
        <p:blipFill>
          <a:blip r:embed="rId2"/>
          <a:stretch/>
        </p:blipFill>
        <p:spPr>
          <a:xfrm>
            <a:off x="5394960" y="4899600"/>
            <a:ext cx="4487040" cy="2139120"/>
          </a:xfrm>
          <a:prstGeom prst="rect">
            <a:avLst/>
          </a:prstGeom>
          <a:ln>
            <a:noFill/>
          </a:ln>
        </p:spPr>
      </p:pic>
      <p:pic>
        <p:nvPicPr>
          <p:cNvPr id="730" name="" descr=""/>
          <p:cNvPicPr/>
          <p:nvPr/>
        </p:nvPicPr>
        <p:blipFill>
          <a:blip r:embed="rId3"/>
          <a:stretch/>
        </p:blipFill>
        <p:spPr>
          <a:xfrm>
            <a:off x="1063080" y="4852080"/>
            <a:ext cx="3106800" cy="2128680"/>
          </a:xfrm>
          <a:prstGeom prst="rect">
            <a:avLst/>
          </a:prstGeom>
          <a:ln>
            <a:noFill/>
          </a:ln>
        </p:spPr>
      </p:pic>
      <p:sp>
        <p:nvSpPr>
          <p:cNvPr id="731" name="CustomShape 20"/>
          <p:cNvSpPr/>
          <p:nvPr/>
        </p:nvSpPr>
        <p:spPr>
          <a:xfrm>
            <a:off x="490320" y="6930000"/>
            <a:ext cx="4021200" cy="61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2D scan [</a:t>
            </a:r>
            <a:r>
              <a:rPr b="1" lang="en-US" sz="1800" spc="-1" strike="noStrike">
                <a:solidFill>
                  <a:srgbClr val="c9211e"/>
                </a:solidFill>
                <a:latin typeface="Noto Sans Regular"/>
                <a:ea typeface="DejaVu Sans"/>
              </a:rPr>
              <a:t>iadj</a:t>
            </a: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vs VRefN] results following steps1-3 of the protocol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32" name="CustomShape 21"/>
          <p:cNvSpPr/>
          <p:nvPr/>
        </p:nvSpPr>
        <p:spPr>
          <a:xfrm>
            <a:off x="5710320" y="6966360"/>
            <a:ext cx="4021200" cy="61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Matched sCurves(VRefN) for sets of values in </a:t>
            </a:r>
            <a:r>
              <a:rPr b="1" lang="en-US" sz="1800" spc="-1" strike="noStrike">
                <a:solidFill>
                  <a:srgbClr val="c9211e"/>
                </a:solidFill>
                <a:latin typeface="Noto Sans Regular"/>
                <a:ea typeface="DejaVu Sans"/>
              </a:rPr>
              <a:t>iadj</a:t>
            </a:r>
            <a:r>
              <a:rPr b="1" lang="en-US" sz="1800" spc="-1" strike="noStrike">
                <a:solidFill>
                  <a:srgbClr val="333333"/>
                </a:solidFill>
                <a:latin typeface="Noto Sans Regular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33" name="CustomShape 22"/>
          <p:cNvSpPr/>
          <p:nvPr/>
        </p:nvSpPr>
        <p:spPr>
          <a:xfrm>
            <a:off x="7991280" y="5531400"/>
            <a:ext cx="733680" cy="410040"/>
          </a:xfrm>
          <a:prstGeom prst="rect">
            <a:avLst/>
          </a:prstGeom>
          <a:noFill/>
          <a:ln w="10080">
            <a:solidFill>
              <a:srgbClr val="00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4" name="CustomShape 23"/>
          <p:cNvSpPr/>
          <p:nvPr/>
        </p:nvSpPr>
        <p:spPr>
          <a:xfrm>
            <a:off x="7991280" y="5927400"/>
            <a:ext cx="733680" cy="410040"/>
          </a:xfrm>
          <a:prstGeom prst="rect">
            <a:avLst/>
          </a:prstGeom>
          <a:noFill/>
          <a:ln w="10080">
            <a:solidFill>
              <a:srgbClr val="00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5" name="CustomShape 24"/>
          <p:cNvSpPr/>
          <p:nvPr/>
        </p:nvSpPr>
        <p:spPr>
          <a:xfrm>
            <a:off x="7991280" y="6323400"/>
            <a:ext cx="733680" cy="410040"/>
          </a:xfrm>
          <a:prstGeom prst="rect">
            <a:avLst/>
          </a:prstGeom>
          <a:noFill/>
          <a:ln w="10080">
            <a:solidFill>
              <a:srgbClr val="00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6" name="CustomShape 25"/>
          <p:cNvSpPr/>
          <p:nvPr/>
        </p:nvSpPr>
        <p:spPr>
          <a:xfrm>
            <a:off x="3025440" y="7132680"/>
            <a:ext cx="3830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fld id="{3A7982A0-7D06-44BA-8C3B-1CDB5CD5CD06}" type="slidenum"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7839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2023-01-10T11:33:04Z</dcterms:created>
  <dc:creator/>
  <dc:description/>
  <dc:language>en-US</dc:language>
  <cp:lastModifiedBy/>
  <dcterms:modified xsi:type="dcterms:W3CDTF">2024-06-03T15:19:30Z</dcterms:modified>
  <cp:revision>211</cp:revision>
  <dc:subject/>
  <dc:title>Impress</dc:title>
</cp:coreProperties>
</file>