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309" r:id="rId6"/>
    <p:sldId id="325" r:id="rId7"/>
    <p:sldId id="323" r:id="rId8"/>
    <p:sldId id="327" r:id="rId9"/>
    <p:sldId id="333" r:id="rId10"/>
    <p:sldId id="312" r:id="rId11"/>
    <p:sldId id="329" r:id="rId12"/>
    <p:sldId id="324" r:id="rId13"/>
    <p:sldId id="316" r:id="rId14"/>
    <p:sldId id="330" r:id="rId15"/>
    <p:sldId id="331" r:id="rId16"/>
    <p:sldId id="318" r:id="rId17"/>
    <p:sldId id="334" r:id="rId18"/>
    <p:sldId id="319" r:id="rId19"/>
    <p:sldId id="332" r:id="rId20"/>
    <p:sldId id="320" r:id="rId21"/>
    <p:sldId id="32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3993" autoAdjust="0"/>
  </p:normalViewPr>
  <p:slideViewPr>
    <p:cSldViewPr snapToGrid="0">
      <p:cViewPr>
        <p:scale>
          <a:sx n="119" d="100"/>
          <a:sy n="119" d="100"/>
        </p:scale>
        <p:origin x="1320" y="5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8" d="100"/>
          <a:sy n="58" d="100"/>
        </p:scale>
        <p:origin x="22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03/06/2022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La photo-détection avec les semi-conducteurs,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Infrared</a:t>
            </a:r>
            <a:r>
              <a:rPr lang="fr-FR" dirty="0"/>
              <a:t> detectors in </a:t>
            </a:r>
            <a:r>
              <a:rPr lang="fr-FR" dirty="0" err="1"/>
              <a:t>astronomy</a:t>
            </a:r>
            <a:r>
              <a:rPr lang="fr-FR" dirty="0"/>
              <a:t>: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classical</a:t>
            </a:r>
            <a:r>
              <a:rPr lang="fr-FR" dirty="0"/>
              <a:t> detectors to avalanche photodiodes</a:t>
            </a:r>
          </a:p>
        </p:txBody>
      </p:sp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Thibault Pichon</a:t>
            </a:r>
          </a:p>
          <a:p>
            <a:r>
              <a:rPr lang="fr-FR" sz="1200" dirty="0"/>
              <a:t>CEA Astrophysique </a:t>
            </a:r>
            <a:r>
              <a:rPr lang="fr-FR" sz="1200" dirty="0" err="1"/>
              <a:t>Department</a:t>
            </a:r>
            <a:endParaRPr lang="fr-FR" sz="1200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1CBE682-5AA2-93B2-27CB-1088FCCC49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La photo-détection avec les semi-conducteurs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7EE4445-F296-5D68-E4CA-11C9922716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5"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A5014B-4E68-A4AA-7EDA-050F71E2E675}"/>
              </a:ext>
            </a:extLst>
          </p:cNvPr>
          <p:cNvSpPr txBox="1"/>
          <p:nvPr/>
        </p:nvSpPr>
        <p:spPr>
          <a:xfrm>
            <a:off x="9382218" y="6569657"/>
            <a:ext cx="2809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Crédits: NASA, ESA, CSA, </a:t>
            </a:r>
            <a:r>
              <a:rPr lang="fr-FR" sz="1200" b="1" dirty="0" err="1">
                <a:solidFill>
                  <a:schemeClr val="bg1"/>
                </a:solidFill>
              </a:rPr>
              <a:t>STScI</a:t>
            </a:r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52E33D1-8016-9F00-FEAF-3F5EE0034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5"/>
          <a:stretch/>
        </p:blipFill>
        <p:spPr>
          <a:xfrm>
            <a:off x="7860349" y="1382864"/>
            <a:ext cx="4386080" cy="2842361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DF04C9-1250-94F9-42F8-F0B8F5A9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F6238A-3294-962A-A832-828DF0EA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78C75D-915D-2AB3-137A-98BC9658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4B864AA-9A80-402E-39F3-3C254A50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HgCdTe-based</a:t>
            </a:r>
            <a:r>
              <a:rPr lang="fr-FR" dirty="0"/>
              <a:t> IR detector: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D86ACEE-2172-305E-A604-4FF03608E3C9}"/>
                  </a:ext>
                </a:extLst>
              </p:cNvPr>
              <p:cNvSpPr txBox="1"/>
              <p:nvPr/>
            </p:nvSpPr>
            <p:spPr>
              <a:xfrm>
                <a:off x="509424" y="1036701"/>
                <a:ext cx="7480690" cy="4361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u="sng" dirty="0"/>
                  <a:t>How to </a:t>
                </a:r>
                <a:r>
                  <a:rPr lang="fr-FR" sz="1600" b="1" u="sng" dirty="0" err="1"/>
                  <a:t>increase</a:t>
                </a:r>
                <a:r>
                  <a:rPr lang="fr-FR" sz="1600" b="1" u="sng" dirty="0"/>
                  <a:t> </a:t>
                </a:r>
                <a:r>
                  <a:rPr lang="fr-FR" sz="1600" b="1" u="sng" dirty="0" err="1"/>
                  <a:t>detection</a:t>
                </a:r>
                <a:r>
                  <a:rPr lang="fr-FR" sz="1600" b="1" u="sng" dirty="0"/>
                  <a:t> </a:t>
                </a:r>
                <a:r>
                  <a:rPr lang="fr-FR" sz="1600" b="1" u="sng" dirty="0" err="1"/>
                  <a:t>sensitivity</a:t>
                </a:r>
                <a:r>
                  <a:rPr lang="fr-FR" sz="1600" b="1" u="sng" dirty="0"/>
                  <a:t> ? </a:t>
                </a:r>
              </a:p>
              <a:p>
                <a:endParaRPr lang="fr-FR" sz="1600" b="1" u="sng" dirty="0"/>
              </a:p>
              <a:p>
                <a:r>
                  <a:rPr lang="fr-FR" sz="1600" dirty="0"/>
                  <a:t>The signal to noise ratio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given</a:t>
                </a:r>
                <a:r>
                  <a:rPr lang="fr-FR" sz="1600" dirty="0"/>
                  <a:t> by the </a:t>
                </a:r>
                <a:r>
                  <a:rPr lang="fr-FR" sz="1600" dirty="0" err="1"/>
                  <a:t>following</a:t>
                </a:r>
                <a:r>
                  <a:rPr lang="fr-FR" sz="1600" dirty="0"/>
                  <a:t> expression:</a:t>
                </a:r>
              </a:p>
              <a:p>
                <a:endParaRPr lang="fr-FR" sz="16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𝑠𝑡𝑎𝑟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𝑸𝑬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r-FR" sz="16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𝒓𝒐𝒏</m:t>
                                  </m:r>
                                </m:sub>
                                <m:sup>
                                  <m:r>
                                    <a:rPr lang="fr-FR" sz="16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𝒅𝒂𝒓𝒌</m:t>
                                  </m:r>
                                </m:sub>
                                <m:sup>
                                  <m:r>
                                    <a:rPr lang="fr-FR" sz="1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𝑠𝑡𝑎𝑟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6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𝑸𝑬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  <a:p>
                <a:r>
                  <a:rPr lang="fr-FR" sz="1600" dirty="0"/>
                  <a:t>If </a:t>
                </a:r>
                <a:r>
                  <a:rPr lang="fr-FR" sz="1600" dirty="0" err="1"/>
                  <a:t>we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want</a:t>
                </a:r>
                <a:r>
                  <a:rPr lang="fr-FR" sz="1600" dirty="0"/>
                  <a:t> to </a:t>
                </a:r>
                <a:r>
                  <a:rPr lang="fr-FR" sz="1600" dirty="0" err="1"/>
                  <a:t>increase</a:t>
                </a:r>
                <a:r>
                  <a:rPr lang="fr-FR" sz="1600" dirty="0"/>
                  <a:t> the SNR </a:t>
                </a:r>
                <a:r>
                  <a:rPr lang="fr-FR" sz="1600" dirty="0" err="1"/>
                  <a:t>we</a:t>
                </a:r>
                <a:r>
                  <a:rPr lang="fr-FR" sz="1600" dirty="0"/>
                  <a:t> can: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fr-FR" sz="1600" dirty="0" err="1"/>
                  <a:t>Increase</a:t>
                </a:r>
                <a:r>
                  <a:rPr lang="fr-FR" sz="1600" dirty="0"/>
                  <a:t> the quantum </a:t>
                </a:r>
                <a:r>
                  <a:rPr lang="fr-FR" sz="1600" dirty="0" err="1"/>
                  <a:t>efficiency</a:t>
                </a:r>
                <a:r>
                  <a:rPr lang="fr-FR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  <m:r>
                      <a:rPr lang="fr-FR" sz="16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sym typeface="Wingdings" pitchFamily="2" charset="2"/>
                  </a:rPr>
                  <a:t> The best detectors </a:t>
                </a:r>
                <a:r>
                  <a:rPr lang="fr-FR" sz="1600" dirty="0" err="1">
                    <a:sym typeface="Wingdings" pitchFamily="2" charset="2"/>
                  </a:rPr>
                  <a:t>demonstrate</a:t>
                </a:r>
                <a:r>
                  <a:rPr lang="fr-FR" sz="1600" dirty="0">
                    <a:sym typeface="Wingdings" pitchFamily="2" charset="2"/>
                  </a:rPr>
                  <a:t> a QE </a:t>
                </a:r>
                <a:r>
                  <a:rPr lang="fr-FR" sz="1600" dirty="0" err="1">
                    <a:sym typeface="Wingdings" pitchFamily="2" charset="2"/>
                  </a:rPr>
                  <a:t>around</a:t>
                </a:r>
                <a:r>
                  <a:rPr lang="fr-FR" sz="1600" dirty="0">
                    <a:sym typeface="Wingdings" pitchFamily="2" charset="2"/>
                  </a:rPr>
                  <a:t> 90-95%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fr-FR" sz="1600" dirty="0" err="1">
                    <a:sym typeface="Wingdings" pitchFamily="2" charset="2"/>
                  </a:rPr>
                  <a:t>Reduce</a:t>
                </a:r>
                <a:r>
                  <a:rPr lang="fr-FR" sz="1600" dirty="0">
                    <a:sym typeface="Wingdings" pitchFamily="2" charset="2"/>
                  </a:rPr>
                  <a:t> the </a:t>
                </a:r>
                <a:r>
                  <a:rPr lang="fr-FR" sz="1600" dirty="0" err="1">
                    <a:sym typeface="Wingdings" pitchFamily="2" charset="2"/>
                  </a:rPr>
                  <a:t>dark</a:t>
                </a:r>
                <a:r>
                  <a:rPr lang="fr-FR" sz="1600" dirty="0">
                    <a:sym typeface="Wingdings" pitchFamily="2" charset="2"/>
                  </a:rPr>
                  <a:t> </a:t>
                </a:r>
                <a:r>
                  <a:rPr lang="fr-FR" sz="1600" dirty="0" err="1">
                    <a:sym typeface="Wingdings" pitchFamily="2" charset="2"/>
                  </a:rPr>
                  <a:t>current</a:t>
                </a:r>
                <a:r>
                  <a:rPr lang="fr-FR" sz="1600" dirty="0">
                    <a:sym typeface="Wingdings" pitchFamily="2" charset="2"/>
                  </a:rPr>
                  <a:t> of the detector,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𝒅𝒂𝒓𝒌</m:t>
                        </m:r>
                      </m:sub>
                      <m:sup>
                        <m:r>
                          <a:rPr lang="fr-FR" sz="16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fr-FR" sz="1600" dirty="0">
                    <a:sym typeface="Wingdings" pitchFamily="2" charset="2"/>
                  </a:rPr>
                  <a:t> State of the art IR detectors have a </a:t>
                </a:r>
                <a:r>
                  <a:rPr lang="fr-FR" sz="1600" dirty="0" err="1">
                    <a:sym typeface="Wingdings" pitchFamily="2" charset="2"/>
                  </a:rPr>
                  <a:t>dark</a:t>
                </a:r>
                <a:r>
                  <a:rPr lang="fr-FR" sz="1600" dirty="0">
                    <a:sym typeface="Wingdings" pitchFamily="2" charset="2"/>
                  </a:rPr>
                  <a:t> </a:t>
                </a:r>
                <a:r>
                  <a:rPr lang="fr-FR" sz="1600" dirty="0" err="1">
                    <a:sym typeface="Wingdings" pitchFamily="2" charset="2"/>
                  </a:rPr>
                  <a:t>current</a:t>
                </a:r>
                <a:r>
                  <a:rPr lang="fr-FR" sz="1600" dirty="0">
                    <a:sym typeface="Wingdings" pitchFamily="2" charset="2"/>
                  </a:rPr>
                  <a:t> value of 1e-/pixel/15min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fr-FR" sz="1600" dirty="0" err="1">
                    <a:sym typeface="Wingdings" pitchFamily="2" charset="2"/>
                  </a:rPr>
                  <a:t>Reduce</a:t>
                </a:r>
                <a:r>
                  <a:rPr lang="fr-FR" sz="1600" dirty="0">
                    <a:sym typeface="Wingdings" pitchFamily="2" charset="2"/>
                  </a:rPr>
                  <a:t> the </a:t>
                </a:r>
                <a:r>
                  <a:rPr lang="fr-FR" sz="1600" dirty="0" err="1">
                    <a:sym typeface="Wingdings" pitchFamily="2" charset="2"/>
                  </a:rPr>
                  <a:t>readout</a:t>
                </a:r>
                <a:r>
                  <a:rPr lang="fr-FR" sz="1600" dirty="0">
                    <a:sym typeface="Wingdings" pitchFamily="2" charset="2"/>
                  </a:rPr>
                  <a:t> noise,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𝒓𝒐𝒏</m:t>
                        </m:r>
                      </m:sub>
                      <m:sup>
                        <m:r>
                          <a:rPr lang="fr-FR" sz="16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fr-FR" sz="1600" dirty="0">
                    <a:sym typeface="Wingdings" pitchFamily="2" charset="2"/>
                  </a:rPr>
                  <a:t>  </a:t>
                </a:r>
                <a:r>
                  <a:rPr lang="fr-FR" sz="1600" dirty="0" err="1">
                    <a:sym typeface="Wingdings" pitchFamily="2" charset="2"/>
                  </a:rPr>
                  <a:t>Current</a:t>
                </a:r>
                <a:r>
                  <a:rPr lang="fr-FR" sz="1600" dirty="0">
                    <a:sym typeface="Wingdings" pitchFamily="2" charset="2"/>
                  </a:rPr>
                  <a:t> </a:t>
                </a:r>
                <a:r>
                  <a:rPr lang="fr-FR" sz="1600" dirty="0" err="1">
                    <a:sym typeface="Wingdings" pitchFamily="2" charset="2"/>
                  </a:rPr>
                  <a:t>ROICs</a:t>
                </a:r>
                <a:r>
                  <a:rPr lang="fr-FR" sz="1600" dirty="0">
                    <a:sym typeface="Wingdings" pitchFamily="2" charset="2"/>
                  </a:rPr>
                  <a:t> have a </a:t>
                </a:r>
                <a:r>
                  <a:rPr lang="fr-FR" sz="1600" dirty="0" err="1">
                    <a:sym typeface="Wingdings" pitchFamily="2" charset="2"/>
                  </a:rPr>
                  <a:t>readout</a:t>
                </a:r>
                <a:r>
                  <a:rPr lang="fr-FR" sz="1600" dirty="0">
                    <a:sym typeface="Wingdings" pitchFamily="2" charset="2"/>
                  </a:rPr>
                  <a:t> noise &lt;10e-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fr-FR" sz="1600" dirty="0" err="1">
                    <a:sym typeface="Wingdings" pitchFamily="2" charset="2"/>
                  </a:rPr>
                  <a:t>Amplify</a:t>
                </a:r>
                <a:r>
                  <a:rPr lang="fr-FR" sz="1600" dirty="0">
                    <a:sym typeface="Wingdings" pitchFamily="2" charset="2"/>
                  </a:rPr>
                  <a:t> the </a:t>
                </a:r>
                <a:r>
                  <a:rPr lang="fr-FR" sz="1600" dirty="0" err="1">
                    <a:sym typeface="Wingdings" pitchFamily="2" charset="2"/>
                  </a:rPr>
                  <a:t>useful</a:t>
                </a:r>
                <a:r>
                  <a:rPr lang="fr-FR" sz="1600" dirty="0">
                    <a:sym typeface="Wingdings" pitchFamily="2" charset="2"/>
                  </a:rPr>
                  <a:t> </a:t>
                </a:r>
                <a:r>
                  <a:rPr lang="fr-FR" sz="1600" dirty="0" err="1">
                    <a:sym typeface="Wingdings" pitchFamily="2" charset="2"/>
                  </a:rPr>
                  <a:t>photonic</a:t>
                </a:r>
                <a:r>
                  <a:rPr lang="fr-FR" sz="1600" dirty="0">
                    <a:sym typeface="Wingdings" pitchFamily="2" charset="2"/>
                  </a:rPr>
                  <a:t> signal  </a:t>
                </a:r>
                <a:r>
                  <a:rPr lang="fr-FR" sz="1600" b="1" dirty="0">
                    <a:solidFill>
                      <a:srgbClr val="FF0000"/>
                    </a:solidFill>
                    <a:sym typeface="Wingdings" pitchFamily="2" charset="2"/>
                  </a:rPr>
                  <a:t>Use of avalanche photodiode. </a:t>
                </a:r>
                <a:endParaRPr lang="fr-FR" sz="1600" b="1" dirty="0">
                  <a:solidFill>
                    <a:srgbClr val="FF0000"/>
                  </a:solidFill>
                </a:endParaRPr>
              </a:p>
              <a:p>
                <a:endParaRPr lang="fr-FR" sz="1600" dirty="0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D86ACEE-2172-305E-A604-4FF03608E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24" y="1036701"/>
                <a:ext cx="7480690" cy="4361387"/>
              </a:xfrm>
              <a:prstGeom prst="rect">
                <a:avLst/>
              </a:prstGeom>
              <a:blipFill>
                <a:blip r:embed="rId3"/>
                <a:stretch>
                  <a:fillRect l="-508" t="-290" r="-8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0D80691-BB71-7444-8D56-19CEEDDF586B}"/>
                  </a:ext>
                </a:extLst>
              </p:cNvPr>
              <p:cNvSpPr txBox="1"/>
              <p:nvPr/>
            </p:nvSpPr>
            <p:spPr>
              <a:xfrm>
                <a:off x="920274" y="5228513"/>
                <a:ext cx="6153912" cy="966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𝑨𝑷𝑫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𝑠𝑡𝑎𝑟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𝑸𝑬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r-FR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𝒓𝒐𝒏</m:t>
                                  </m:r>
                                </m:sub>
                                <m:sup>
                                  <m:r>
                                    <a:rPr lang="fr-FR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𝒅𝒂𝒓𝒌</m:t>
                                  </m:r>
                                </m:sub>
                                <m:sup>
                                  <m:r>
                                    <a:rPr lang="fr-FR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𝑨𝑷𝑫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𝑠𝑡𝑎𝑟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𝑸𝑬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0D80691-BB71-7444-8D56-19CEEDDF5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74" y="5228513"/>
                <a:ext cx="6153912" cy="9662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A0052A79-6E30-76B9-76B6-B326FBC011C0}"/>
              </a:ext>
            </a:extLst>
          </p:cNvPr>
          <p:cNvSpPr txBox="1"/>
          <p:nvPr/>
        </p:nvSpPr>
        <p:spPr>
          <a:xfrm>
            <a:off x="7257859" y="5903532"/>
            <a:ext cx="4794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u="sng" dirty="0"/>
              <a:t>[1] </a:t>
            </a:r>
            <a:r>
              <a:rPr lang="fr-FR" sz="800" dirty="0"/>
              <a:t>CLAVEAU, Charles-Antoine, BOTTOM, Michael, JACOBSON, Shane, </a:t>
            </a:r>
            <a:r>
              <a:rPr lang="fr-FR" sz="800" i="1" dirty="0"/>
              <a:t>et al.</a:t>
            </a:r>
            <a:r>
              <a:rPr lang="fr-FR" sz="800" dirty="0"/>
              <a:t> First tests of a 1 </a:t>
            </a:r>
            <a:r>
              <a:rPr lang="fr-FR" sz="800" dirty="0" err="1"/>
              <a:t>megapixel</a:t>
            </a:r>
            <a:r>
              <a:rPr lang="fr-FR" sz="800" dirty="0"/>
              <a:t> </a:t>
            </a:r>
            <a:r>
              <a:rPr lang="fr-FR" sz="800" dirty="0" err="1"/>
              <a:t>near-infrared</a:t>
            </a:r>
            <a:r>
              <a:rPr lang="fr-FR" sz="800" dirty="0"/>
              <a:t> avalanche photodiode </a:t>
            </a:r>
            <a:r>
              <a:rPr lang="fr-FR" sz="800" dirty="0" err="1"/>
              <a:t>array</a:t>
            </a:r>
            <a:r>
              <a:rPr lang="fr-FR" sz="800" dirty="0"/>
              <a:t> for ultra-</a:t>
            </a:r>
            <a:r>
              <a:rPr lang="fr-FR" sz="800" dirty="0" err="1"/>
              <a:t>low</a:t>
            </a:r>
            <a:r>
              <a:rPr lang="fr-FR" sz="800" dirty="0"/>
              <a:t> background </a:t>
            </a:r>
            <a:r>
              <a:rPr lang="fr-FR" sz="800" dirty="0" err="1"/>
              <a:t>space</a:t>
            </a:r>
            <a:r>
              <a:rPr lang="fr-FR" sz="800" dirty="0"/>
              <a:t> </a:t>
            </a:r>
            <a:r>
              <a:rPr lang="fr-FR" sz="800" dirty="0" err="1"/>
              <a:t>astronomy</a:t>
            </a:r>
            <a:r>
              <a:rPr lang="fr-FR" sz="800" dirty="0"/>
              <a:t>. In : </a:t>
            </a:r>
            <a:r>
              <a:rPr lang="fr-FR" sz="800" i="1" dirty="0"/>
              <a:t>X-Ray, Optical, and </a:t>
            </a:r>
            <a:r>
              <a:rPr lang="fr-FR" sz="800" i="1" dirty="0" err="1"/>
              <a:t>Infrared</a:t>
            </a:r>
            <a:r>
              <a:rPr lang="fr-FR" sz="800" i="1" dirty="0"/>
              <a:t> Detectors for </a:t>
            </a:r>
            <a:r>
              <a:rPr lang="fr-FR" sz="800" i="1" dirty="0" err="1"/>
              <a:t>Astronomy</a:t>
            </a:r>
            <a:r>
              <a:rPr lang="fr-FR" sz="800" i="1" dirty="0"/>
              <a:t> X</a:t>
            </a:r>
            <a:r>
              <a:rPr lang="fr-FR" sz="800" dirty="0"/>
              <a:t>. SPIE, 2022. p. 330-346.</a:t>
            </a:r>
            <a:endParaRPr lang="fr-FR" sz="800" i="1" u="sng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E32B90-A87E-9640-E190-301C258801B4}"/>
              </a:ext>
            </a:extLst>
          </p:cNvPr>
          <p:cNvSpPr txBox="1"/>
          <p:nvPr/>
        </p:nvSpPr>
        <p:spPr>
          <a:xfrm>
            <a:off x="7908654" y="4200947"/>
            <a:ext cx="4546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/>
              <a:t>Band </a:t>
            </a:r>
            <a:r>
              <a:rPr lang="fr-FR" sz="1200" i="1" u="sng" dirty="0" err="1"/>
              <a:t>diagram</a:t>
            </a:r>
            <a:r>
              <a:rPr lang="fr-FR" sz="1200" i="1" u="sng" dirty="0"/>
              <a:t> of an avalanche photodiode. </a:t>
            </a:r>
            <a:r>
              <a:rPr lang="fr-FR" sz="1200" i="1" u="sng" dirty="0" err="1"/>
              <a:t>Taken</a:t>
            </a:r>
            <a:r>
              <a:rPr lang="fr-FR" sz="1200" i="1" u="sng" dirty="0"/>
              <a:t> </a:t>
            </a:r>
            <a:r>
              <a:rPr lang="fr-FR" sz="1200" i="1" u="sng" dirty="0" err="1"/>
              <a:t>from</a:t>
            </a:r>
            <a:r>
              <a:rPr lang="fr-FR" sz="1200" i="1" u="sng" dirty="0"/>
              <a:t> [1]</a:t>
            </a:r>
          </a:p>
        </p:txBody>
      </p:sp>
    </p:spTree>
    <p:extLst>
      <p:ext uri="{BB962C8B-B14F-4D97-AF65-F5344CB8AC3E}">
        <p14:creationId xmlns:p14="http://schemas.microsoft.com/office/powerpoint/2010/main" val="14806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DD395DE-A5AD-B106-7B7D-666C0470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193240-F874-4AB0-51B4-7F1F3A1E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51BF4-7339-65C8-74DA-BDC4BDCF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39255-0BB5-38C0-2152-315D0C13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1A0DAEB5-ECAE-3F34-AF31-A6264C18C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Classical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IR detectors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HgCdTe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Basic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principles</a:t>
            </a:r>
            <a:endParaRPr lang="fr-FR" sz="1600" dirty="0">
              <a:solidFill>
                <a:schemeClr val="bg1">
                  <a:lumMod val="85000"/>
                </a:schemeClr>
              </a:solidFill>
            </a:endParaRP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Performances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Increase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detector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sensitivity</a:t>
            </a:r>
            <a:endParaRPr lang="fr-FR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dirty="0" err="1"/>
              <a:t>Towards</a:t>
            </a:r>
            <a:r>
              <a:rPr lang="fr-FR" dirty="0"/>
              <a:t> Avalanche Photodiodes IR detectors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dirty="0"/>
              <a:t>Basic </a:t>
            </a:r>
            <a:r>
              <a:rPr lang="fr-FR" dirty="0" err="1"/>
              <a:t>principles</a:t>
            </a:r>
            <a:endParaRPr lang="fr-FR" dirty="0"/>
          </a:p>
          <a:p>
            <a:pPr marL="701675" lvl="1" indent="-342900">
              <a:buFont typeface="+mj-lt"/>
              <a:buAutoNum type="arabicPeriod"/>
            </a:pPr>
            <a:r>
              <a:rPr lang="fr-FR" dirty="0"/>
              <a:t>On the use of APD for </a:t>
            </a:r>
            <a:r>
              <a:rPr lang="fr-FR" dirty="0" err="1"/>
              <a:t>low</a:t>
            </a:r>
            <a:r>
              <a:rPr lang="fr-FR" dirty="0"/>
              <a:t> flux applications</a:t>
            </a:r>
          </a:p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66370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17B8D0-6CC5-C70E-8C15-89E74731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221DF7-C33E-3233-7573-270607A2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91AE86-B074-2C5E-B388-2DDDB428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2F3DBA-667B-ADFC-4DC0-FDFD265E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HgCdTe-based</a:t>
            </a:r>
            <a:r>
              <a:rPr lang="fr-FR" dirty="0"/>
              <a:t> APD: basic </a:t>
            </a:r>
            <a:r>
              <a:rPr lang="fr-FR" dirty="0" err="1"/>
              <a:t>principles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467308-EB94-8608-3537-E4BB06E64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/>
          <a:stretch/>
        </p:blipFill>
        <p:spPr>
          <a:xfrm>
            <a:off x="8298290" y="729580"/>
            <a:ext cx="3210860" cy="243900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21EEE78-625B-508A-E7E8-D2BBB115FDE9}"/>
              </a:ext>
            </a:extLst>
          </p:cNvPr>
          <p:cNvSpPr txBox="1"/>
          <p:nvPr/>
        </p:nvSpPr>
        <p:spPr>
          <a:xfrm>
            <a:off x="7569880" y="3123479"/>
            <a:ext cx="4373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err="1"/>
              <a:t>Schematic</a:t>
            </a:r>
            <a:r>
              <a:rPr lang="fr-FR" sz="1200" i="1" u="sng" dirty="0"/>
              <a:t> </a:t>
            </a:r>
            <a:r>
              <a:rPr lang="fr-FR" sz="1200" i="1" u="sng" dirty="0" err="1"/>
              <a:t>view</a:t>
            </a:r>
            <a:r>
              <a:rPr lang="fr-FR" sz="1200" i="1" u="sng" dirty="0"/>
              <a:t> of a </a:t>
            </a:r>
            <a:r>
              <a:rPr lang="fr-FR" sz="1200" i="1" u="sng" dirty="0" err="1"/>
              <a:t>HgCdTe-based</a:t>
            </a:r>
            <a:r>
              <a:rPr lang="fr-FR" sz="1200" i="1" u="sng" dirty="0"/>
              <a:t> avalanche photodiode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9C5E94-0458-6760-AD16-71631E7C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5"/>
          <a:stretch/>
        </p:blipFill>
        <p:spPr>
          <a:xfrm>
            <a:off x="7812448" y="3425005"/>
            <a:ext cx="3628303" cy="235129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C13D9E-43B2-9183-97C1-0481E2C042CD}"/>
              </a:ext>
            </a:extLst>
          </p:cNvPr>
          <p:cNvSpPr txBox="1"/>
          <p:nvPr/>
        </p:nvSpPr>
        <p:spPr>
          <a:xfrm>
            <a:off x="7319509" y="5765125"/>
            <a:ext cx="4546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/>
              <a:t>Band </a:t>
            </a:r>
            <a:r>
              <a:rPr lang="fr-FR" sz="1200" i="1" u="sng" dirty="0" err="1"/>
              <a:t>diagram</a:t>
            </a:r>
            <a:r>
              <a:rPr lang="fr-FR" sz="1200" i="1" u="sng" dirty="0"/>
              <a:t> of an avalanche photodiode. </a:t>
            </a:r>
            <a:r>
              <a:rPr lang="fr-FR" sz="1200" i="1" u="sng" dirty="0" err="1"/>
              <a:t>Taken</a:t>
            </a:r>
            <a:r>
              <a:rPr lang="fr-FR" sz="1200" i="1" u="sng" dirty="0"/>
              <a:t> </a:t>
            </a:r>
            <a:r>
              <a:rPr lang="fr-FR" sz="1200" i="1" u="sng" dirty="0" err="1"/>
              <a:t>from</a:t>
            </a:r>
            <a:r>
              <a:rPr lang="fr-FR" sz="1200" i="1" u="sng" dirty="0"/>
              <a:t> [1]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A89072C-908B-4D35-204A-78DBC1E14E80}"/>
                  </a:ext>
                </a:extLst>
              </p:cNvPr>
              <p:cNvSpPr txBox="1"/>
              <p:nvPr/>
            </p:nvSpPr>
            <p:spPr>
              <a:xfrm>
                <a:off x="617536" y="1129151"/>
                <a:ext cx="6952343" cy="426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dirty="0"/>
                  <a:t>Similarly to standard photodiode, an Avalanche Photodiode converts a light signal into a current. The generated photo-electron is then multiplied thanks to internal </a:t>
                </a:r>
                <a:r>
                  <a:rPr lang="en-GB" b="1" dirty="0"/>
                  <a:t>impact ionization processes.</a:t>
                </a:r>
              </a:p>
              <a:p>
                <a:pPr algn="just"/>
                <a:endParaRPr lang="en-GB" b="1" dirty="0"/>
              </a:p>
              <a:p>
                <a:pPr algn="just"/>
                <a:r>
                  <a:rPr lang="en-GB" dirty="0"/>
                  <a:t>There is noise associated with the multiplication process: the number of carriers generated vary. The </a:t>
                </a:r>
                <a:r>
                  <a:rPr lang="en-GB" b="1" dirty="0"/>
                  <a:t>excess noise factor F, </a:t>
                </a:r>
                <a:r>
                  <a:rPr lang="en-GB" dirty="0"/>
                  <a:t>encompasses this amplified shot noise. It can be written as follows [2]:</a:t>
                </a:r>
              </a:p>
              <a:p>
                <a:pPr algn="just"/>
                <a:endParaRPr lang="en-GB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sSup>
                            <m:s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b="1" dirty="0"/>
              </a:p>
              <a:p>
                <a:pPr algn="just"/>
                <a:endParaRPr lang="en-GB" b="1" dirty="0"/>
              </a:p>
              <a:p>
                <a:pPr algn="just"/>
                <a:r>
                  <a:rPr lang="en-GB" dirty="0"/>
                  <a:t>Low excess noise factor &lt; 2, can be reached thanks to </a:t>
                </a:r>
                <a:r>
                  <a:rPr lang="en-GB" b="1" dirty="0"/>
                  <a:t>single carrier multiplication</a:t>
                </a:r>
                <a:r>
                  <a:rPr lang="en-GB" dirty="0"/>
                  <a:t> and </a:t>
                </a:r>
                <a:r>
                  <a:rPr lang="en-GB" b="1" dirty="0"/>
                  <a:t>dead space </a:t>
                </a:r>
                <a:r>
                  <a:rPr lang="en-GB" dirty="0"/>
                  <a:t>effect. 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A89072C-908B-4D35-204A-78DBC1E14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36" y="1129151"/>
                <a:ext cx="6952343" cy="4265655"/>
              </a:xfrm>
              <a:prstGeom prst="rect">
                <a:avLst/>
              </a:prstGeom>
              <a:blipFill>
                <a:blip r:embed="rId4"/>
                <a:stretch>
                  <a:fillRect l="-729" t="-593" r="-5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51820BE-9C1C-12CB-D35C-3DB91DC6C45C}"/>
              </a:ext>
            </a:extLst>
          </p:cNvPr>
          <p:cNvCxnSpPr>
            <a:cxnSpLocks/>
          </p:cNvCxnSpPr>
          <p:nvPr/>
        </p:nvCxnSpPr>
        <p:spPr>
          <a:xfrm>
            <a:off x="4201886" y="5061857"/>
            <a:ext cx="0" cy="414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AC6C0F5-DFF9-60E5-C5F3-3145C3C54686}"/>
              </a:ext>
            </a:extLst>
          </p:cNvPr>
          <p:cNvSpPr txBox="1"/>
          <p:nvPr/>
        </p:nvSpPr>
        <p:spPr>
          <a:xfrm>
            <a:off x="1469572" y="5476008"/>
            <a:ext cx="5468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It corresponds to the distance a carrier must </a:t>
            </a:r>
            <a:r>
              <a:rPr lang="fr-FR" sz="1400" dirty="0" err="1"/>
              <a:t>travel</a:t>
            </a:r>
            <a:r>
              <a:rPr lang="fr-FR" sz="1400" dirty="0"/>
              <a:t> </a:t>
            </a:r>
            <a:r>
              <a:rPr lang="fr-FR" sz="1400" dirty="0" err="1"/>
              <a:t>before</a:t>
            </a:r>
            <a:r>
              <a:rPr lang="fr-FR" sz="1400" dirty="0"/>
              <a:t> </a:t>
            </a:r>
            <a:r>
              <a:rPr lang="fr-FR" sz="1400" dirty="0" err="1"/>
              <a:t>gaining</a:t>
            </a:r>
            <a:r>
              <a:rPr lang="fr-FR" sz="1400" dirty="0"/>
              <a:t> </a:t>
            </a:r>
            <a:r>
              <a:rPr lang="fr-FR" sz="1400" dirty="0" err="1"/>
              <a:t>enough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 to have a </a:t>
            </a:r>
            <a:r>
              <a:rPr lang="fr-FR" sz="1400" dirty="0" err="1"/>
              <a:t>significant</a:t>
            </a:r>
            <a:r>
              <a:rPr lang="fr-FR" sz="1400" dirty="0"/>
              <a:t> </a:t>
            </a:r>
            <a:r>
              <a:rPr lang="fr-FR" sz="1400" dirty="0" err="1"/>
              <a:t>probability</a:t>
            </a:r>
            <a:r>
              <a:rPr lang="fr-FR" sz="1400" dirty="0"/>
              <a:t> to </a:t>
            </a:r>
            <a:r>
              <a:rPr lang="fr-FR" sz="1400" dirty="0" err="1"/>
              <a:t>generate</a:t>
            </a:r>
            <a:r>
              <a:rPr lang="fr-FR" sz="1400" dirty="0"/>
              <a:t> a new carrier </a:t>
            </a:r>
            <a:r>
              <a:rPr lang="fr-FR" sz="1400" dirty="0" err="1"/>
              <a:t>throught</a:t>
            </a:r>
            <a:r>
              <a:rPr lang="fr-FR" sz="1400" dirty="0"/>
              <a:t> impact </a:t>
            </a:r>
            <a:r>
              <a:rPr lang="fr-FR" sz="1400" dirty="0" err="1"/>
              <a:t>ionization</a:t>
            </a:r>
            <a:r>
              <a:rPr lang="fr-FR" sz="1400" dirty="0"/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02F09AD-A005-B91D-0F85-89FFE92F7848}"/>
              </a:ext>
            </a:extLst>
          </p:cNvPr>
          <p:cNvSpPr txBox="1"/>
          <p:nvPr/>
        </p:nvSpPr>
        <p:spPr>
          <a:xfrm>
            <a:off x="4620411" y="6073203"/>
            <a:ext cx="4736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u="sng" dirty="0"/>
              <a:t>[1] </a:t>
            </a:r>
            <a:r>
              <a:rPr lang="fr-FR" sz="800" dirty="0"/>
              <a:t>CLAVEAU, Charles-Antoine, BOTTOM, Michael, JACOBSON, Shane, </a:t>
            </a:r>
            <a:r>
              <a:rPr lang="fr-FR" sz="800" i="1" dirty="0"/>
              <a:t>et al.</a:t>
            </a:r>
            <a:r>
              <a:rPr lang="fr-FR" sz="800" dirty="0"/>
              <a:t> First tests of a 1 </a:t>
            </a:r>
            <a:r>
              <a:rPr lang="fr-FR" sz="800" dirty="0" err="1"/>
              <a:t>megapixel</a:t>
            </a:r>
            <a:r>
              <a:rPr lang="fr-FR" sz="800" dirty="0"/>
              <a:t> </a:t>
            </a:r>
            <a:r>
              <a:rPr lang="fr-FR" sz="800" dirty="0" err="1"/>
              <a:t>near-infrared</a:t>
            </a:r>
            <a:r>
              <a:rPr lang="fr-FR" sz="800" dirty="0"/>
              <a:t> avalanche photodiode </a:t>
            </a:r>
            <a:r>
              <a:rPr lang="fr-FR" sz="800" dirty="0" err="1"/>
              <a:t>array</a:t>
            </a:r>
            <a:r>
              <a:rPr lang="fr-FR" sz="800" dirty="0"/>
              <a:t> for ultra-</a:t>
            </a:r>
            <a:r>
              <a:rPr lang="fr-FR" sz="800" dirty="0" err="1"/>
              <a:t>low</a:t>
            </a:r>
            <a:r>
              <a:rPr lang="fr-FR" sz="800" dirty="0"/>
              <a:t> background </a:t>
            </a:r>
            <a:r>
              <a:rPr lang="fr-FR" sz="800" dirty="0" err="1"/>
              <a:t>space</a:t>
            </a:r>
            <a:r>
              <a:rPr lang="fr-FR" sz="800" dirty="0"/>
              <a:t> </a:t>
            </a:r>
            <a:r>
              <a:rPr lang="fr-FR" sz="800" dirty="0" err="1"/>
              <a:t>astronomy</a:t>
            </a:r>
            <a:r>
              <a:rPr lang="fr-FR" sz="800" dirty="0"/>
              <a:t>. In : </a:t>
            </a:r>
            <a:r>
              <a:rPr lang="fr-FR" sz="800" i="1" dirty="0"/>
              <a:t>X-Ray, Optical, and </a:t>
            </a:r>
            <a:r>
              <a:rPr lang="fr-FR" sz="800" i="1" dirty="0" err="1"/>
              <a:t>Infrared</a:t>
            </a:r>
            <a:r>
              <a:rPr lang="fr-FR" sz="800" i="1" dirty="0"/>
              <a:t> Detectors for </a:t>
            </a:r>
            <a:r>
              <a:rPr lang="fr-FR" sz="800" i="1" dirty="0" err="1"/>
              <a:t>Astronomy</a:t>
            </a:r>
            <a:r>
              <a:rPr lang="fr-FR" sz="800" i="1" dirty="0"/>
              <a:t> X</a:t>
            </a:r>
            <a:r>
              <a:rPr lang="fr-FR" sz="800" dirty="0"/>
              <a:t>. SPIE, 2022. p. 330-346.</a:t>
            </a:r>
          </a:p>
          <a:p>
            <a:r>
              <a:rPr lang="fr-FR" sz="800" i="1" u="sng" dirty="0"/>
              <a:t>[2] </a:t>
            </a:r>
            <a:r>
              <a:rPr lang="fr-FR" sz="800" dirty="0"/>
              <a:t>ROTHMAN, Johan. </a:t>
            </a:r>
            <a:r>
              <a:rPr lang="fr-FR" sz="800" dirty="0" err="1"/>
              <a:t>Physics</a:t>
            </a:r>
            <a:r>
              <a:rPr lang="fr-FR" sz="800" dirty="0"/>
              <a:t> and limitations of </a:t>
            </a:r>
            <a:r>
              <a:rPr lang="fr-FR" sz="800" dirty="0" err="1"/>
              <a:t>HgCdTe</a:t>
            </a:r>
            <a:r>
              <a:rPr lang="fr-FR" sz="800" dirty="0"/>
              <a:t> APDs: A </a:t>
            </a:r>
            <a:r>
              <a:rPr lang="fr-FR" sz="800" dirty="0" err="1"/>
              <a:t>review</a:t>
            </a:r>
            <a:r>
              <a:rPr lang="fr-FR" sz="800" dirty="0"/>
              <a:t>. </a:t>
            </a:r>
            <a:r>
              <a:rPr lang="fr-FR" sz="800" i="1" dirty="0"/>
              <a:t>Journal of </a:t>
            </a:r>
            <a:r>
              <a:rPr lang="fr-FR" sz="800" i="1" dirty="0" err="1"/>
              <a:t>Electronic</a:t>
            </a:r>
            <a:r>
              <a:rPr lang="fr-FR" sz="800" i="1" dirty="0"/>
              <a:t> Materials</a:t>
            </a:r>
            <a:r>
              <a:rPr lang="fr-FR" sz="800" dirty="0"/>
              <a:t>, 2018, vol. 47, no 10, p. 5657-5665.</a:t>
            </a:r>
            <a:endParaRPr lang="fr-FR" sz="800" i="1" u="sng" dirty="0"/>
          </a:p>
        </p:txBody>
      </p:sp>
    </p:spTree>
    <p:extLst>
      <p:ext uri="{BB962C8B-B14F-4D97-AF65-F5344CB8AC3E}">
        <p14:creationId xmlns:p14="http://schemas.microsoft.com/office/powerpoint/2010/main" val="1107838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17B8D0-6CC5-C70E-8C15-89E74731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221DF7-C33E-3233-7573-270607A2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91AE86-B074-2C5E-B388-2DDDB428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2F3DBA-667B-ADFC-4DC0-FDFD265E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HgCdTe-based</a:t>
            </a:r>
            <a:r>
              <a:rPr lang="fr-FR" dirty="0"/>
              <a:t> APD: basic </a:t>
            </a:r>
            <a:r>
              <a:rPr lang="fr-FR" dirty="0" err="1"/>
              <a:t>principles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467308-EB94-8608-3537-E4BB06E64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/>
          <a:stretch/>
        </p:blipFill>
        <p:spPr>
          <a:xfrm>
            <a:off x="8021170" y="784797"/>
            <a:ext cx="3210860" cy="243900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21EEE78-625B-508A-E7E8-D2BBB115FDE9}"/>
              </a:ext>
            </a:extLst>
          </p:cNvPr>
          <p:cNvSpPr txBox="1"/>
          <p:nvPr/>
        </p:nvSpPr>
        <p:spPr>
          <a:xfrm>
            <a:off x="7569880" y="3123479"/>
            <a:ext cx="4373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err="1"/>
              <a:t>Schematic</a:t>
            </a:r>
            <a:r>
              <a:rPr lang="fr-FR" sz="1200" i="1" u="sng" dirty="0"/>
              <a:t> </a:t>
            </a:r>
            <a:r>
              <a:rPr lang="fr-FR" sz="1200" i="1" u="sng" dirty="0" err="1"/>
              <a:t>view</a:t>
            </a:r>
            <a:r>
              <a:rPr lang="fr-FR" sz="1200" i="1" u="sng" dirty="0"/>
              <a:t> of a </a:t>
            </a:r>
            <a:r>
              <a:rPr lang="fr-FR" sz="1200" i="1" u="sng" dirty="0" err="1"/>
              <a:t>HgCdTe-based</a:t>
            </a:r>
            <a:r>
              <a:rPr lang="fr-FR" sz="1200" i="1" u="sng" dirty="0"/>
              <a:t> avalanche photodiode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9C5E94-0458-6760-AD16-71631E7C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5"/>
          <a:stretch/>
        </p:blipFill>
        <p:spPr>
          <a:xfrm>
            <a:off x="7812448" y="3425005"/>
            <a:ext cx="3628303" cy="235129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FC8680-BAF5-4EC1-6F9F-01BB7BF822D0}"/>
              </a:ext>
            </a:extLst>
          </p:cNvPr>
          <p:cNvSpPr txBox="1"/>
          <p:nvPr/>
        </p:nvSpPr>
        <p:spPr>
          <a:xfrm>
            <a:off x="652015" y="5348277"/>
            <a:ext cx="581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u="sng" dirty="0"/>
              <a:t>[1] </a:t>
            </a:r>
            <a:r>
              <a:rPr lang="fr-FR" sz="800" dirty="0"/>
              <a:t>CLAVEAU, Charles-Antoine, BOTTOM, Michael, JACOBSON, Shane, </a:t>
            </a:r>
            <a:r>
              <a:rPr lang="fr-FR" sz="800" i="1" dirty="0"/>
              <a:t>et al.</a:t>
            </a:r>
            <a:r>
              <a:rPr lang="fr-FR" sz="800" dirty="0"/>
              <a:t> First tests of a 1 </a:t>
            </a:r>
            <a:r>
              <a:rPr lang="fr-FR" sz="800" dirty="0" err="1"/>
              <a:t>megapixel</a:t>
            </a:r>
            <a:r>
              <a:rPr lang="fr-FR" sz="800" dirty="0"/>
              <a:t> </a:t>
            </a:r>
            <a:r>
              <a:rPr lang="fr-FR" sz="800" dirty="0" err="1"/>
              <a:t>near-infrared</a:t>
            </a:r>
            <a:r>
              <a:rPr lang="fr-FR" sz="800" dirty="0"/>
              <a:t> avalanche photodiode </a:t>
            </a:r>
            <a:r>
              <a:rPr lang="fr-FR" sz="800" dirty="0" err="1"/>
              <a:t>array</a:t>
            </a:r>
            <a:r>
              <a:rPr lang="fr-FR" sz="800" dirty="0"/>
              <a:t> for ultra-</a:t>
            </a:r>
            <a:r>
              <a:rPr lang="fr-FR" sz="800" dirty="0" err="1"/>
              <a:t>low</a:t>
            </a:r>
            <a:r>
              <a:rPr lang="fr-FR" sz="800" dirty="0"/>
              <a:t> background </a:t>
            </a:r>
            <a:r>
              <a:rPr lang="fr-FR" sz="800" dirty="0" err="1"/>
              <a:t>space</a:t>
            </a:r>
            <a:r>
              <a:rPr lang="fr-FR" sz="800" dirty="0"/>
              <a:t> </a:t>
            </a:r>
            <a:r>
              <a:rPr lang="fr-FR" sz="800" dirty="0" err="1"/>
              <a:t>astronomy</a:t>
            </a:r>
            <a:r>
              <a:rPr lang="fr-FR" sz="800" dirty="0"/>
              <a:t>. In : </a:t>
            </a:r>
            <a:r>
              <a:rPr lang="fr-FR" sz="800" i="1" dirty="0"/>
              <a:t>X-Ray, Optical, and </a:t>
            </a:r>
            <a:r>
              <a:rPr lang="fr-FR" sz="800" i="1" dirty="0" err="1"/>
              <a:t>Infrared</a:t>
            </a:r>
            <a:r>
              <a:rPr lang="fr-FR" sz="800" i="1" dirty="0"/>
              <a:t> Detectors for </a:t>
            </a:r>
            <a:r>
              <a:rPr lang="fr-FR" sz="800" i="1" dirty="0" err="1"/>
              <a:t>Astronomy</a:t>
            </a:r>
            <a:r>
              <a:rPr lang="fr-FR" sz="800" i="1" dirty="0"/>
              <a:t> X</a:t>
            </a:r>
            <a:r>
              <a:rPr lang="fr-FR" sz="800" dirty="0"/>
              <a:t>. SPIE, 2022. p. 330-346.</a:t>
            </a:r>
          </a:p>
          <a:p>
            <a:r>
              <a:rPr lang="fr-FR" sz="800" i="1" u="sng" dirty="0"/>
              <a:t>[2] </a:t>
            </a:r>
            <a:r>
              <a:rPr lang="fr-FR" sz="800" dirty="0"/>
              <a:t>ROTHMAN, Johan. </a:t>
            </a:r>
            <a:r>
              <a:rPr lang="fr-FR" sz="800" dirty="0" err="1"/>
              <a:t>Physics</a:t>
            </a:r>
            <a:r>
              <a:rPr lang="fr-FR" sz="800" dirty="0"/>
              <a:t> and limitations of </a:t>
            </a:r>
            <a:r>
              <a:rPr lang="fr-FR" sz="800" dirty="0" err="1"/>
              <a:t>HgCdTe</a:t>
            </a:r>
            <a:r>
              <a:rPr lang="fr-FR" sz="800" dirty="0"/>
              <a:t> APDs: A </a:t>
            </a:r>
            <a:r>
              <a:rPr lang="fr-FR" sz="800" dirty="0" err="1"/>
              <a:t>review</a:t>
            </a:r>
            <a:r>
              <a:rPr lang="fr-FR" sz="800" dirty="0"/>
              <a:t>. </a:t>
            </a:r>
            <a:r>
              <a:rPr lang="fr-FR" sz="800" i="1" dirty="0"/>
              <a:t>Journal of </a:t>
            </a:r>
            <a:r>
              <a:rPr lang="fr-FR" sz="800" i="1" dirty="0" err="1"/>
              <a:t>Electronic</a:t>
            </a:r>
            <a:r>
              <a:rPr lang="fr-FR" sz="800" i="1" dirty="0"/>
              <a:t> Materials</a:t>
            </a:r>
            <a:r>
              <a:rPr lang="fr-FR" sz="800" dirty="0"/>
              <a:t>, 2018, vol. 47, no 10, p. 5657-5665.</a:t>
            </a:r>
            <a:endParaRPr lang="fr-FR" sz="800" i="1" u="sng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89072C-908B-4D35-204A-78DBC1E14E80}"/>
              </a:ext>
            </a:extLst>
          </p:cNvPr>
          <p:cNvSpPr txBox="1"/>
          <p:nvPr/>
        </p:nvSpPr>
        <p:spPr>
          <a:xfrm>
            <a:off x="652015" y="1553818"/>
            <a:ext cx="66922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Why HgCdTe is a good material for APD ? [2]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is due to the HgCdTe band structure. </a:t>
            </a:r>
            <a:r>
              <a:rPr lang="en-GB" b="1" dirty="0"/>
              <a:t>Only electrons are multiplied</a:t>
            </a:r>
            <a:r>
              <a:rPr lang="en-GB" dirty="0"/>
              <a:t>. The holes are too heavy and loose most of their energy interacting with phonons.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HgCdTe material presents low dark current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r>
              <a:rPr lang="en-GB" dirty="0"/>
              <a:t>State of the art HgCdTe APD, demonstrates a gain of 100 with an excess noise factor lying between 1.1 and 1.4 with moderate applied biases (dozen of volts).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D78CD8-07DF-D628-8C78-D6B31873B165}"/>
              </a:ext>
            </a:extLst>
          </p:cNvPr>
          <p:cNvSpPr txBox="1"/>
          <p:nvPr/>
        </p:nvSpPr>
        <p:spPr>
          <a:xfrm>
            <a:off x="7319509" y="5765125"/>
            <a:ext cx="4546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/>
              <a:t>Band </a:t>
            </a:r>
            <a:r>
              <a:rPr lang="fr-FR" sz="1200" i="1" u="sng" dirty="0" err="1"/>
              <a:t>diagram</a:t>
            </a:r>
            <a:r>
              <a:rPr lang="fr-FR" sz="1200" i="1" u="sng" dirty="0"/>
              <a:t> of an avalanche photodiode. </a:t>
            </a:r>
            <a:r>
              <a:rPr lang="fr-FR" sz="1200" i="1" u="sng" dirty="0" err="1"/>
              <a:t>Taken</a:t>
            </a:r>
            <a:r>
              <a:rPr lang="fr-FR" sz="1200" i="1" u="sng" dirty="0"/>
              <a:t> </a:t>
            </a:r>
            <a:r>
              <a:rPr lang="fr-FR" sz="1200" i="1" u="sng" dirty="0" err="1"/>
              <a:t>from</a:t>
            </a:r>
            <a:r>
              <a:rPr lang="fr-FR" sz="1200" i="1" u="sng" dirty="0"/>
              <a:t> [1]</a:t>
            </a:r>
          </a:p>
        </p:txBody>
      </p:sp>
    </p:spTree>
    <p:extLst>
      <p:ext uri="{BB962C8B-B14F-4D97-AF65-F5344CB8AC3E}">
        <p14:creationId xmlns:p14="http://schemas.microsoft.com/office/powerpoint/2010/main" val="120475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DE1302-B072-A4C2-2716-DC3E3B5B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73411C-923B-4DC9-7B31-E311FF83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46C127-0450-A6BC-C7B1-DD7CCE6A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81FF4F9-A241-B4C2-CD09-9CB0F1F0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the use of APD for </a:t>
            </a:r>
            <a:r>
              <a:rPr lang="fr-FR" dirty="0" err="1"/>
              <a:t>low</a:t>
            </a:r>
            <a:r>
              <a:rPr lang="fr-FR" dirty="0"/>
              <a:t> flux applications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70CD2B-DCCF-1A31-95ED-6ECF970910DD}"/>
              </a:ext>
            </a:extLst>
          </p:cNvPr>
          <p:cNvSpPr txBox="1"/>
          <p:nvPr/>
        </p:nvSpPr>
        <p:spPr>
          <a:xfrm>
            <a:off x="308496" y="1393334"/>
            <a:ext cx="66661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/>
              <a:t>In astronomy APDs are used mainly for adaptative optics, but not for low flux applications. No science grade devices already exist.  Yet developments are ongoing funded by: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/>
              <a:t>NASA (</a:t>
            </a:r>
            <a:r>
              <a:rPr lang="en-GB" dirty="0" err="1"/>
              <a:t>IkePono</a:t>
            </a:r>
            <a:r>
              <a:rPr lang="en-GB" dirty="0"/>
              <a:t> development, 1024x1024 array)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/>
              <a:t>ESA (IBEX development, 2048x2048 array)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/>
              <a:t>University of </a:t>
            </a:r>
            <a:r>
              <a:rPr lang="en-GB" dirty="0" err="1"/>
              <a:t>Hawaï</a:t>
            </a:r>
            <a:r>
              <a:rPr lang="en-GB" dirty="0"/>
              <a:t> (</a:t>
            </a:r>
            <a:r>
              <a:rPr lang="en-GB" dirty="0" err="1"/>
              <a:t>IkePono</a:t>
            </a:r>
            <a:r>
              <a:rPr lang="en-GB" dirty="0"/>
              <a:t> development, 1024x1024 array)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en-GB" dirty="0"/>
          </a:p>
          <a:p>
            <a:pPr marL="31750" lvl="1" algn="just"/>
            <a:endParaRPr lang="en-GB" dirty="0"/>
          </a:p>
          <a:p>
            <a:pPr marL="31750" lvl="1" algn="just"/>
            <a:r>
              <a:rPr lang="en-GB" dirty="0"/>
              <a:t>Current development demonstrates sub-electron readout noise but still has to face main limitations [1]:</a:t>
            </a:r>
          </a:p>
          <a:p>
            <a:pPr marL="715963" lvl="1" indent="-347663" algn="just">
              <a:buAutoNum type="arabicPeriod"/>
            </a:pPr>
            <a:r>
              <a:rPr lang="en-GB" dirty="0"/>
              <a:t>Glow of the readout circuit</a:t>
            </a:r>
          </a:p>
          <a:p>
            <a:pPr marL="715963" lvl="1" indent="-347663" algn="just">
              <a:buAutoNum type="arabicPeriod"/>
            </a:pPr>
            <a:r>
              <a:rPr lang="en-GB" dirty="0"/>
              <a:t>Maintain low dark current while applying high biases</a:t>
            </a:r>
          </a:p>
          <a:p>
            <a:pPr marL="715963" lvl="1" indent="-347663" algn="just">
              <a:buAutoNum type="arabicPeriod"/>
            </a:pPr>
            <a:r>
              <a:rPr lang="en-GB" dirty="0"/>
              <a:t>Persistence</a:t>
            </a:r>
          </a:p>
          <a:p>
            <a:pPr marL="715963" lvl="1" indent="-347663" algn="just">
              <a:buAutoNum type="arabicPeriod"/>
            </a:pPr>
            <a:r>
              <a:rPr lang="en-GB" dirty="0"/>
              <a:t>Loss of QE at low bias voltage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8D54E7-8F63-9BC3-F55B-B9F042270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75" y="1185861"/>
            <a:ext cx="4908850" cy="466226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51C4F8C-040D-E7AC-C5F5-E13A352C3920}"/>
              </a:ext>
            </a:extLst>
          </p:cNvPr>
          <p:cNvSpPr txBox="1"/>
          <p:nvPr/>
        </p:nvSpPr>
        <p:spPr>
          <a:xfrm>
            <a:off x="4653412" y="6210674"/>
            <a:ext cx="4794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u="sng" dirty="0"/>
              <a:t>[1] </a:t>
            </a:r>
            <a:r>
              <a:rPr lang="fr-FR" sz="800" dirty="0"/>
              <a:t>CLAVEAU, Charles-Antoine, BOTTOM, Michael, JACOBSON, Shane, </a:t>
            </a:r>
            <a:r>
              <a:rPr lang="fr-FR" sz="800" i="1" dirty="0"/>
              <a:t>et al.</a:t>
            </a:r>
            <a:r>
              <a:rPr lang="fr-FR" sz="800" dirty="0"/>
              <a:t> First tests of a 1 </a:t>
            </a:r>
            <a:r>
              <a:rPr lang="fr-FR" sz="800" dirty="0" err="1"/>
              <a:t>megapixel</a:t>
            </a:r>
            <a:r>
              <a:rPr lang="fr-FR" sz="800" dirty="0"/>
              <a:t> </a:t>
            </a:r>
            <a:r>
              <a:rPr lang="fr-FR" sz="800" dirty="0" err="1"/>
              <a:t>near-infrared</a:t>
            </a:r>
            <a:r>
              <a:rPr lang="fr-FR" sz="800" dirty="0"/>
              <a:t> avalanche photodiode </a:t>
            </a:r>
            <a:r>
              <a:rPr lang="fr-FR" sz="800" dirty="0" err="1"/>
              <a:t>array</a:t>
            </a:r>
            <a:r>
              <a:rPr lang="fr-FR" sz="800" dirty="0"/>
              <a:t> for ultra-</a:t>
            </a:r>
            <a:r>
              <a:rPr lang="fr-FR" sz="800" dirty="0" err="1"/>
              <a:t>low</a:t>
            </a:r>
            <a:r>
              <a:rPr lang="fr-FR" sz="800" dirty="0"/>
              <a:t> background </a:t>
            </a:r>
            <a:r>
              <a:rPr lang="fr-FR" sz="800" dirty="0" err="1"/>
              <a:t>space</a:t>
            </a:r>
            <a:r>
              <a:rPr lang="fr-FR" sz="800" dirty="0"/>
              <a:t> </a:t>
            </a:r>
            <a:r>
              <a:rPr lang="fr-FR" sz="800" dirty="0" err="1"/>
              <a:t>astronomy</a:t>
            </a:r>
            <a:r>
              <a:rPr lang="fr-FR" sz="800" dirty="0"/>
              <a:t>. In : </a:t>
            </a:r>
            <a:r>
              <a:rPr lang="fr-FR" sz="800" i="1" dirty="0"/>
              <a:t>X-Ray, Optical, and </a:t>
            </a:r>
            <a:r>
              <a:rPr lang="fr-FR" sz="800" i="1" dirty="0" err="1"/>
              <a:t>Infrared</a:t>
            </a:r>
            <a:r>
              <a:rPr lang="fr-FR" sz="800" i="1" dirty="0"/>
              <a:t> Detectors for </a:t>
            </a:r>
            <a:r>
              <a:rPr lang="fr-FR" sz="800" i="1" dirty="0" err="1"/>
              <a:t>Astronomy</a:t>
            </a:r>
            <a:r>
              <a:rPr lang="fr-FR" sz="800" i="1" dirty="0"/>
              <a:t> X</a:t>
            </a:r>
            <a:r>
              <a:rPr lang="fr-FR" sz="800" dirty="0"/>
              <a:t>. SPIE, 2022. p. 330-346.</a:t>
            </a:r>
            <a:endParaRPr lang="fr-FR" sz="800" i="1" u="sng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0F544F-AD24-D4CD-3D22-579E5FCE56DB}"/>
              </a:ext>
            </a:extLst>
          </p:cNvPr>
          <p:cNvSpPr txBox="1"/>
          <p:nvPr/>
        </p:nvSpPr>
        <p:spPr>
          <a:xfrm>
            <a:off x="8789559" y="5800545"/>
            <a:ext cx="1317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Taken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[1]</a:t>
            </a:r>
          </a:p>
        </p:txBody>
      </p:sp>
    </p:spTree>
    <p:extLst>
      <p:ext uri="{BB962C8B-B14F-4D97-AF65-F5344CB8AC3E}">
        <p14:creationId xmlns:p14="http://schemas.microsoft.com/office/powerpoint/2010/main" val="2860339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DD395DE-A5AD-B106-7B7D-666C0470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193240-F874-4AB0-51B4-7F1F3A1E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51BF4-7339-65C8-74DA-BDC4BDCF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39255-0BB5-38C0-2152-315D0C13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C298C150-45CE-CE72-5ED6-9815EB270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Classical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IR detectors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HgCdTe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Basic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principles</a:t>
            </a:r>
            <a:endParaRPr lang="fr-FR" sz="1600" dirty="0">
              <a:solidFill>
                <a:schemeClr val="bg1">
                  <a:lumMod val="85000"/>
                </a:schemeClr>
              </a:solidFill>
            </a:endParaRP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Performances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Increase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detector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sensitivity</a:t>
            </a:r>
            <a:endParaRPr lang="fr-FR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Towards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Avalanche Photodiodes IR detectors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Basic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principles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marL="701675" lvl="1" indent="-3429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On the use of APD for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low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flux applications</a:t>
            </a:r>
          </a:p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3122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E23234-A30B-88A6-E25C-58C355DE1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7584E2-BC50-9880-E90D-9E2E0482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A779A8-1488-769E-8666-61F8652C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906A8D6-E315-214F-EAE9-247A9AE9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F56F004B-50EE-8543-7AE9-4917FD2DC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5"/>
          <a:stretch>
            <a:fillRect/>
          </a:stretch>
        </p:blipFill>
        <p:spPr>
          <a:xfrm>
            <a:off x="6774623" y="840149"/>
            <a:ext cx="5236029" cy="531476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C4F67A-974F-823E-5DF3-9E4CA055510C}"/>
              </a:ext>
            </a:extLst>
          </p:cNvPr>
          <p:cNvSpPr txBox="1"/>
          <p:nvPr/>
        </p:nvSpPr>
        <p:spPr>
          <a:xfrm>
            <a:off x="459695" y="1374597"/>
            <a:ext cx="59737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HgCdTe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IR detectors are </a:t>
            </a:r>
            <a:r>
              <a:rPr lang="fr-FR" dirty="0" err="1"/>
              <a:t>widely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in the </a:t>
            </a:r>
            <a:r>
              <a:rPr lang="fr-FR" dirty="0" err="1"/>
              <a:t>most</a:t>
            </a:r>
            <a:r>
              <a:rPr lang="fr-FR" dirty="0"/>
              <a:t> up to date IR instruments and serve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astronomers</a:t>
            </a:r>
            <a:r>
              <a:rPr lang="fr-FR" dirty="0"/>
              <a:t>. </a:t>
            </a:r>
          </a:p>
          <a:p>
            <a:pPr algn="just"/>
            <a:endParaRPr lang="fr-FR" dirty="0"/>
          </a:p>
          <a:p>
            <a:pPr algn="just"/>
            <a:r>
              <a:rPr lang="fr-FR" dirty="0" err="1"/>
              <a:t>However</a:t>
            </a:r>
            <a:r>
              <a:rPr lang="fr-FR" dirty="0"/>
              <a:t> in photon-</a:t>
            </a:r>
            <a:r>
              <a:rPr lang="fr-FR" dirty="0" err="1"/>
              <a:t>starved</a:t>
            </a:r>
            <a:r>
              <a:rPr lang="fr-FR" dirty="0"/>
              <a:t> applications,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interested</a:t>
            </a:r>
            <a:r>
              <a:rPr lang="fr-FR" dirty="0"/>
              <a:t> in </a:t>
            </a:r>
            <a:r>
              <a:rPr lang="fr-FR" dirty="0" err="1"/>
              <a:t>increasing</a:t>
            </a:r>
            <a:r>
              <a:rPr lang="fr-FR" dirty="0"/>
              <a:t> the detector </a:t>
            </a:r>
            <a:r>
              <a:rPr lang="fr-FR" dirty="0" err="1"/>
              <a:t>sensitivity</a:t>
            </a:r>
            <a:r>
              <a:rPr lang="fr-FR" dirty="0"/>
              <a:t>. As </a:t>
            </a:r>
            <a:r>
              <a:rPr lang="fr-FR" dirty="0" err="1"/>
              <a:t>shown</a:t>
            </a:r>
            <a:r>
              <a:rPr lang="fr-FR" dirty="0"/>
              <a:t> APD </a:t>
            </a:r>
            <a:r>
              <a:rPr lang="fr-FR" dirty="0" err="1"/>
              <a:t>sounds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promising</a:t>
            </a:r>
            <a:r>
              <a:rPr lang="fr-FR" dirty="0"/>
              <a:t> candidates as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sub-electron</a:t>
            </a:r>
            <a:r>
              <a:rPr lang="fr-FR" dirty="0"/>
              <a:t> </a:t>
            </a:r>
            <a:r>
              <a:rPr lang="fr-FR" dirty="0" err="1"/>
              <a:t>readout</a:t>
            </a:r>
            <a:r>
              <a:rPr lang="fr-FR" dirty="0"/>
              <a:t> noise.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detectors are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.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r>
              <a:rPr lang="fr-FR" b="1" dirty="0"/>
              <a:t>IR Photon </a:t>
            </a:r>
            <a:r>
              <a:rPr lang="fr-FR" b="1" dirty="0" err="1"/>
              <a:t>counting</a:t>
            </a:r>
            <a:r>
              <a:rPr lang="fr-FR" b="1" dirty="0"/>
              <a:t> </a:t>
            </a:r>
            <a:r>
              <a:rPr lang="fr-FR" b="1" dirty="0" err="1"/>
              <a:t>arrays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HgCdTe-based</a:t>
            </a:r>
            <a:r>
              <a:rPr lang="fr-FR" b="1" dirty="0"/>
              <a:t> APD ?</a:t>
            </a:r>
            <a:endParaRPr lang="fr-FR" dirty="0"/>
          </a:p>
          <a:p>
            <a:pPr algn="just"/>
            <a:r>
              <a:rPr lang="fr-FR" dirty="0"/>
              <a:t>An </a:t>
            </a:r>
            <a:r>
              <a:rPr lang="fr-FR" dirty="0" err="1"/>
              <a:t>excess</a:t>
            </a:r>
            <a:r>
              <a:rPr lang="fr-FR" dirty="0"/>
              <a:t> noise factor </a:t>
            </a:r>
            <a:r>
              <a:rPr lang="fr-FR" dirty="0" err="1"/>
              <a:t>below</a:t>
            </a:r>
            <a:r>
              <a:rPr lang="fr-FR" dirty="0"/>
              <a:t> 1.02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us to </a:t>
            </a:r>
            <a:r>
              <a:rPr lang="fr-FR" dirty="0" err="1"/>
              <a:t>operate</a:t>
            </a:r>
            <a:r>
              <a:rPr lang="fr-FR" dirty="0"/>
              <a:t> in a photon </a:t>
            </a:r>
            <a:r>
              <a:rPr lang="fr-FR" dirty="0" err="1"/>
              <a:t>counting</a:t>
            </a:r>
            <a:r>
              <a:rPr lang="fr-FR" dirty="0"/>
              <a:t> mode.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an </a:t>
            </a:r>
            <a:r>
              <a:rPr lang="fr-FR" dirty="0" err="1"/>
              <a:t>almost</a:t>
            </a:r>
            <a:r>
              <a:rPr lang="fr-FR" dirty="0"/>
              <a:t> </a:t>
            </a:r>
            <a:r>
              <a:rPr lang="fr-FR" dirty="0" err="1"/>
              <a:t>noiseless</a:t>
            </a:r>
            <a:r>
              <a:rPr lang="fr-FR" dirty="0"/>
              <a:t> multiplication. This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major changes in IR </a:t>
            </a:r>
            <a:r>
              <a:rPr lang="fr-FR" dirty="0" err="1"/>
              <a:t>astronomy</a:t>
            </a:r>
            <a:r>
              <a:rPr lang="fr-FR" dirty="0"/>
              <a:t>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1D8ABC-D04E-8A4C-2059-2175761BFDEA}"/>
              </a:ext>
            </a:extLst>
          </p:cNvPr>
          <p:cNvSpPr txBox="1"/>
          <p:nvPr/>
        </p:nvSpPr>
        <p:spPr>
          <a:xfrm>
            <a:off x="6853897" y="5827682"/>
            <a:ext cx="5077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u="sng" dirty="0">
                <a:solidFill>
                  <a:schemeClr val="bg1"/>
                </a:solidFill>
              </a:rPr>
              <a:t>First Webb Deep </a:t>
            </a:r>
            <a:r>
              <a:rPr lang="fr-FR" sz="1200" i="1" u="sng" dirty="0" err="1">
                <a:solidFill>
                  <a:schemeClr val="bg1"/>
                </a:solidFill>
              </a:rPr>
              <a:t>field</a:t>
            </a:r>
            <a:r>
              <a:rPr lang="fr-FR" sz="1200" i="1" u="sng" dirty="0">
                <a:solidFill>
                  <a:schemeClr val="bg1"/>
                </a:solidFill>
              </a:rPr>
              <a:t> </a:t>
            </a:r>
            <a:r>
              <a:rPr lang="fr-FR" sz="1200" i="1" u="sng" dirty="0" err="1">
                <a:solidFill>
                  <a:schemeClr val="bg1"/>
                </a:solidFill>
              </a:rPr>
              <a:t>with</a:t>
            </a:r>
            <a:r>
              <a:rPr lang="fr-FR" sz="1200" i="1" u="sng" dirty="0">
                <a:solidFill>
                  <a:schemeClr val="bg1"/>
                </a:solidFill>
              </a:rPr>
              <a:t> </a:t>
            </a:r>
            <a:r>
              <a:rPr lang="fr-FR" sz="1200" i="1" u="sng" dirty="0" err="1">
                <a:solidFill>
                  <a:schemeClr val="bg1"/>
                </a:solidFill>
              </a:rPr>
              <a:t>NIRCam</a:t>
            </a:r>
            <a:r>
              <a:rPr lang="fr-FR" sz="1200" i="1" u="sng" dirty="0">
                <a:solidFill>
                  <a:schemeClr val="bg1"/>
                </a:solidFill>
              </a:rPr>
              <a:t>, </a:t>
            </a:r>
            <a:r>
              <a:rPr lang="fr-FR" sz="1200" b="1" dirty="0">
                <a:solidFill>
                  <a:schemeClr val="bg1"/>
                </a:solidFill>
              </a:rPr>
              <a:t>Crédits: NASA, ESA, CSA, </a:t>
            </a:r>
            <a:r>
              <a:rPr lang="fr-FR" sz="1200" b="1" dirty="0" err="1">
                <a:solidFill>
                  <a:schemeClr val="bg1"/>
                </a:solidFill>
              </a:rPr>
              <a:t>STScI</a:t>
            </a:r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8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800" dirty="0" err="1"/>
              <a:t>Thank</a:t>
            </a:r>
            <a:r>
              <a:rPr lang="fr-FR" sz="4800" dirty="0"/>
              <a:t> </a:t>
            </a:r>
            <a:r>
              <a:rPr lang="fr-FR" sz="4800" dirty="0" err="1"/>
              <a:t>you</a:t>
            </a:r>
            <a:endParaRPr lang="fr-FR" sz="48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7EE4445-F296-5D68-E4CA-11C9922716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5"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A5014B-4E68-A4AA-7EDA-050F71E2E675}"/>
              </a:ext>
            </a:extLst>
          </p:cNvPr>
          <p:cNvSpPr txBox="1"/>
          <p:nvPr/>
        </p:nvSpPr>
        <p:spPr>
          <a:xfrm>
            <a:off x="9382218" y="6569657"/>
            <a:ext cx="2809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Crédit : NASA, ESA, CSA, </a:t>
            </a:r>
            <a:r>
              <a:rPr lang="fr-FR" sz="1200" b="1" dirty="0" err="1">
                <a:solidFill>
                  <a:schemeClr val="bg1"/>
                </a:solidFill>
              </a:rPr>
              <a:t>STScI</a:t>
            </a:r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7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F67ED6-5999-B9DA-964B-B0C37068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FA8DB0-6F18-4FCB-60D9-5B063733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D8D7A8-2543-5ED9-5061-534AE951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7DE63B3-CBE3-0588-5F27-CA34FFF3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IR in </a:t>
            </a:r>
            <a:r>
              <a:rPr lang="fr-FR" dirty="0" err="1"/>
              <a:t>astronomy</a:t>
            </a:r>
            <a:r>
              <a:rPr lang="fr-FR" dirty="0"/>
              <a:t>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0BA6E4-EDAE-C7EE-B4B5-8816091AF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79" y="713686"/>
            <a:ext cx="5228897" cy="27153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6C0EC8E-D689-BA67-47BE-3EA64A3BFB82}"/>
                  </a:ext>
                </a:extLst>
              </p:cNvPr>
              <p:cNvSpPr txBox="1"/>
              <p:nvPr/>
            </p:nvSpPr>
            <p:spPr>
              <a:xfrm>
                <a:off x="537376" y="981954"/>
                <a:ext cx="55586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/>
                  <a:t>IR light can go through dust, which allows astronomer to observed new structures and different objects inaccessible with visible light</a:t>
                </a:r>
              </a:p>
              <a:p>
                <a:pPr algn="just"/>
                <a:endParaRPr lang="fr-FR" sz="1600" dirty="0"/>
              </a:p>
              <a:p>
                <a:pPr algn="just"/>
                <a:r>
                  <a:rPr lang="en-GB" sz="1600" dirty="0"/>
                  <a:t>To probe the different ages of the universe, redshift, noted z,  measurements are essential. If one wants to observed H⍺ line at a redshift of 2, one has to observed in the IR. </a:t>
                </a:r>
              </a:p>
              <a:p>
                <a:pPr algn="just"/>
                <a:endParaRPr lang="fr-FR" sz="16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+1)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𝑒𝑚𝑖𝑡𝑡𝑒𝑑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6C0EC8E-D689-BA67-47BE-3EA64A3BF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76" y="981954"/>
                <a:ext cx="5558624" cy="2308324"/>
              </a:xfrm>
              <a:prstGeom prst="rect">
                <a:avLst/>
              </a:prstGeom>
              <a:blipFill>
                <a:blip r:embed="rId3"/>
                <a:stretch>
                  <a:fillRect l="-683" t="-1093" r="-456" b="-10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21D31DE3-02D1-84A1-F9E6-47CB2D14720D}"/>
              </a:ext>
            </a:extLst>
          </p:cNvPr>
          <p:cNvSpPr txBox="1"/>
          <p:nvPr/>
        </p:nvSpPr>
        <p:spPr>
          <a:xfrm>
            <a:off x="6287564" y="3446678"/>
            <a:ext cx="565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This image compares </a:t>
            </a:r>
            <a:r>
              <a:rPr lang="fr-FR" sz="1200" dirty="0" err="1"/>
              <a:t>two</a:t>
            </a:r>
            <a:r>
              <a:rPr lang="fr-FR" sz="1200" dirty="0"/>
              <a:t> </a:t>
            </a:r>
            <a:r>
              <a:rPr lang="fr-FR" sz="1200" dirty="0" err="1"/>
              <a:t>views</a:t>
            </a:r>
            <a:r>
              <a:rPr lang="fr-FR" sz="1200" dirty="0"/>
              <a:t> of the </a:t>
            </a:r>
            <a:r>
              <a:rPr lang="fr-FR" sz="1200" dirty="0" err="1"/>
              <a:t>same</a:t>
            </a:r>
            <a:r>
              <a:rPr lang="fr-FR" sz="1200" dirty="0"/>
              <a:t> </a:t>
            </a:r>
            <a:r>
              <a:rPr lang="fr-FR" sz="1200" dirty="0" err="1"/>
              <a:t>detailed</a:t>
            </a:r>
            <a:r>
              <a:rPr lang="fr-FR" sz="1200" dirty="0"/>
              <a:t> area in the star-forming </a:t>
            </a:r>
            <a:r>
              <a:rPr lang="fr-FR" sz="1200" dirty="0" err="1"/>
              <a:t>nebula</a:t>
            </a:r>
            <a:r>
              <a:rPr lang="fr-FR" sz="1200" dirty="0"/>
              <a:t> NGC 2174 </a:t>
            </a:r>
            <a:r>
              <a:rPr lang="fr-FR" sz="1200" dirty="0" err="1"/>
              <a:t>from</a:t>
            </a:r>
            <a:r>
              <a:rPr lang="fr-FR" sz="1200" dirty="0"/>
              <a:t> the Hubble </a:t>
            </a:r>
            <a:r>
              <a:rPr lang="fr-FR" sz="1200" dirty="0" err="1"/>
              <a:t>Space</a:t>
            </a:r>
            <a:r>
              <a:rPr lang="fr-FR" sz="1200" dirty="0"/>
              <a:t> </a:t>
            </a:r>
            <a:r>
              <a:rPr lang="fr-FR" sz="1200" dirty="0" err="1"/>
              <a:t>Telescope</a:t>
            </a:r>
            <a:r>
              <a:rPr lang="fr-FR" sz="1200" dirty="0"/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FBC1A5-D57D-2454-1EC1-FD9E1A349F45}"/>
              </a:ext>
            </a:extLst>
          </p:cNvPr>
          <p:cNvSpPr txBox="1"/>
          <p:nvPr/>
        </p:nvSpPr>
        <p:spPr>
          <a:xfrm>
            <a:off x="10744916" y="4315049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Crédit NASA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A5C7187-8BC1-F468-7DFD-E0A64DB3A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57" y="3368086"/>
            <a:ext cx="3605374" cy="28630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EC95FF1-1FEF-959B-A20C-AD8336D246C9}"/>
              </a:ext>
            </a:extLst>
          </p:cNvPr>
          <p:cNvSpPr txBox="1"/>
          <p:nvPr/>
        </p:nvSpPr>
        <p:spPr>
          <a:xfrm>
            <a:off x="6449366" y="4199852"/>
            <a:ext cx="51781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/>
              <a:t>More </a:t>
            </a:r>
            <a:r>
              <a:rPr lang="fr-FR" dirty="0" err="1"/>
              <a:t>generally</a:t>
            </a:r>
            <a:r>
              <a:rPr lang="fr-FR" dirty="0"/>
              <a:t>, IR light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800" dirty="0" err="1"/>
              <a:t>Exoplanets</a:t>
            </a:r>
            <a:r>
              <a:rPr lang="fr-FR" sz="1800" dirty="0"/>
              <a:t> </a:t>
            </a:r>
            <a:r>
              <a:rPr lang="fr-FR" sz="1800" dirty="0" err="1"/>
              <a:t>atmosphere</a:t>
            </a:r>
            <a:endParaRPr lang="fr-FR" sz="18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dirty="0"/>
              <a:t>Galaxy formation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800" dirty="0"/>
              <a:t>Large </a:t>
            </a:r>
            <a:r>
              <a:rPr lang="fr-FR" sz="1800" dirty="0" err="1"/>
              <a:t>scale</a:t>
            </a:r>
            <a:r>
              <a:rPr lang="fr-FR" sz="1800" dirty="0"/>
              <a:t> structure of the </a:t>
            </a:r>
            <a:r>
              <a:rPr lang="fr-FR" sz="1800" dirty="0" err="1"/>
              <a:t>universe</a:t>
            </a:r>
            <a:r>
              <a:rPr lang="fr-FR" sz="1800" dirty="0"/>
              <a:t>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800" dirty="0"/>
              <a:t>Transient sky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 and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energy</a:t>
            </a:r>
            <a:endParaRPr lang="fr-FR" sz="18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dirty="0"/>
              <a:t>… 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24560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0C0204-8866-9EAD-9DA2-08B31839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E197A6-0F03-EF89-17DD-1C687129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0DDF7E-E782-9AE3-75C7-EE4021A6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531" y="6360689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13" name="Titre 5">
            <a:extLst>
              <a:ext uri="{FF2B5EF4-FFF2-40B4-BE49-F238E27FC236}">
                <a16:creationId xmlns:a16="http://schemas.microsoft.com/office/drawing/2014/main" id="{0DB1934D-C7ED-B3CB-FDFE-7458A78A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IR in </a:t>
            </a:r>
            <a:r>
              <a:rPr lang="fr-FR" dirty="0" err="1"/>
              <a:t>astronomy</a:t>
            </a:r>
            <a:r>
              <a:rPr lang="fr-FR" dirty="0"/>
              <a:t> ?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7229DA8E-D435-4278-B1FF-D46D7E9F5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7" y="905075"/>
            <a:ext cx="9687503" cy="5449221"/>
          </a:xfr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201B43-4FCA-7172-4C29-3BA87D09F96C}"/>
              </a:ext>
            </a:extLst>
          </p:cNvPr>
          <p:cNvSpPr txBox="1"/>
          <p:nvPr/>
        </p:nvSpPr>
        <p:spPr>
          <a:xfrm>
            <a:off x="9526046" y="595292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u="sng" dirty="0">
                <a:solidFill>
                  <a:schemeClr val="bg1"/>
                </a:solidFill>
              </a:rPr>
              <a:t>Source: ESA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73477F0-4FAA-027F-5B75-0FCB01C8D593}"/>
              </a:ext>
            </a:extLst>
          </p:cNvPr>
          <p:cNvCxnSpPr>
            <a:cxnSpLocks/>
          </p:cNvCxnSpPr>
          <p:nvPr/>
        </p:nvCxnSpPr>
        <p:spPr>
          <a:xfrm>
            <a:off x="3026664" y="1481328"/>
            <a:ext cx="786384" cy="3651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CBE7A648-36D1-5359-D32F-229CD68C7DE0}"/>
              </a:ext>
            </a:extLst>
          </p:cNvPr>
          <p:cNvSpPr txBox="1"/>
          <p:nvPr/>
        </p:nvSpPr>
        <p:spPr>
          <a:xfrm>
            <a:off x="1490472" y="1028589"/>
            <a:ext cx="15361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Large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scale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survey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the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chemistry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exoplanets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atmosphere</a:t>
            </a:r>
            <a:endParaRPr lang="fr-F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C1997A5-9716-6D09-BDAA-DF136013CA3E}"/>
              </a:ext>
            </a:extLst>
          </p:cNvPr>
          <p:cNvCxnSpPr>
            <a:cxnSpLocks/>
          </p:cNvCxnSpPr>
          <p:nvPr/>
        </p:nvCxnSpPr>
        <p:spPr>
          <a:xfrm flipH="1" flipV="1">
            <a:off x="4974336" y="3081528"/>
            <a:ext cx="1408176" cy="138988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F968AB4-DA1B-9DE8-B1D5-9C3C985B9887}"/>
              </a:ext>
            </a:extLst>
          </p:cNvPr>
          <p:cNvSpPr txBox="1"/>
          <p:nvPr/>
        </p:nvSpPr>
        <p:spPr>
          <a:xfrm>
            <a:off x="6382512" y="4077310"/>
            <a:ext cx="15361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the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dark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universe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dark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matter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and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dark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energy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D456521-B580-02D7-8BB3-8AD91EA66442}"/>
              </a:ext>
            </a:extLst>
          </p:cNvPr>
          <p:cNvCxnSpPr>
            <a:cxnSpLocks/>
          </p:cNvCxnSpPr>
          <p:nvPr/>
        </p:nvCxnSpPr>
        <p:spPr>
          <a:xfrm flipH="1" flipV="1">
            <a:off x="5385816" y="2264499"/>
            <a:ext cx="3831336" cy="151197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046D47E0-F28B-1812-67D5-784EB725F514}"/>
              </a:ext>
            </a:extLst>
          </p:cNvPr>
          <p:cNvSpPr txBox="1"/>
          <p:nvPr/>
        </p:nvSpPr>
        <p:spPr>
          <a:xfrm>
            <a:off x="9217152" y="3542443"/>
            <a:ext cx="1276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dark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matter</a:t>
            </a:r>
            <a:endParaRPr lang="fr-F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C4664AD-3991-2493-48FF-1D590A6A1E6B}"/>
              </a:ext>
            </a:extLst>
          </p:cNvPr>
          <p:cNvCxnSpPr>
            <a:cxnSpLocks/>
          </p:cNvCxnSpPr>
          <p:nvPr/>
        </p:nvCxnSpPr>
        <p:spPr>
          <a:xfrm flipV="1">
            <a:off x="3127248" y="3129472"/>
            <a:ext cx="521208" cy="50021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B8D4F00B-A445-646B-3CAB-0C1B00A3C8C0}"/>
              </a:ext>
            </a:extLst>
          </p:cNvPr>
          <p:cNvSpPr txBox="1"/>
          <p:nvPr/>
        </p:nvSpPr>
        <p:spPr>
          <a:xfrm>
            <a:off x="1830032" y="3653700"/>
            <a:ext cx="23932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the first stars and galaxie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that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formed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after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the big bang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galaxy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formation and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evolution</a:t>
            </a:r>
            <a:endParaRPr lang="fr-F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star formation and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planet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planetary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systems</a:t>
            </a:r>
            <a:endParaRPr lang="fr-F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D6C2A17-570A-0C6B-DDCD-179F5A80EFF4}"/>
              </a:ext>
            </a:extLst>
          </p:cNvPr>
          <p:cNvCxnSpPr>
            <a:cxnSpLocks/>
          </p:cNvCxnSpPr>
          <p:nvPr/>
        </p:nvCxnSpPr>
        <p:spPr>
          <a:xfrm flipH="1">
            <a:off x="4698213" y="1572768"/>
            <a:ext cx="1176299" cy="1031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16D2732E-FB68-502D-B925-96A38FC42D78}"/>
              </a:ext>
            </a:extLst>
          </p:cNvPr>
          <p:cNvSpPr txBox="1"/>
          <p:nvPr/>
        </p:nvSpPr>
        <p:spPr>
          <a:xfrm>
            <a:off x="5874512" y="1064170"/>
            <a:ext cx="13949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Study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the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dark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universe</a:t>
            </a:r>
            <a:endParaRPr lang="fr-F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Census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exoplanets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Direct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imaging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exoplanets</a:t>
            </a:r>
            <a:endParaRPr lang="fr-F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771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4" grpId="0" animBg="1"/>
      <p:bldP spid="41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DD395DE-A5AD-B106-7B7D-666C0470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193240-F874-4AB0-51B4-7F1F3A1E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51BF4-7339-65C8-74DA-BDC4BDCF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39255-0BB5-38C0-2152-315D0C13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7447E191-A03F-28F5-8E0A-85DB6E27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Classical</a:t>
            </a:r>
            <a:r>
              <a:rPr lang="fr-FR" dirty="0"/>
              <a:t> IR detectors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HgCdTe</a:t>
            </a:r>
            <a:endParaRPr lang="fr-FR" dirty="0"/>
          </a:p>
          <a:p>
            <a:pPr marL="701675" lvl="1" indent="-342900">
              <a:buFont typeface="+mj-lt"/>
              <a:buAutoNum type="arabicPeriod"/>
            </a:pPr>
            <a:r>
              <a:rPr lang="fr-FR" sz="1600" dirty="0"/>
              <a:t>Basic </a:t>
            </a:r>
            <a:r>
              <a:rPr lang="fr-FR" sz="1600" dirty="0" err="1"/>
              <a:t>principles</a:t>
            </a:r>
            <a:endParaRPr lang="fr-FR" sz="1600" dirty="0"/>
          </a:p>
          <a:p>
            <a:pPr marL="701675" lvl="1" indent="-342900">
              <a:buFont typeface="+mj-lt"/>
              <a:buAutoNum type="arabicPeriod"/>
            </a:pPr>
            <a:r>
              <a:rPr lang="fr-FR" sz="1600" dirty="0"/>
              <a:t>Performances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 err="1"/>
              <a:t>Increase</a:t>
            </a:r>
            <a:r>
              <a:rPr lang="fr-FR" sz="1600" dirty="0"/>
              <a:t> detector </a:t>
            </a:r>
            <a:r>
              <a:rPr lang="fr-FR" sz="1600" dirty="0" err="1"/>
              <a:t>sensitivity</a:t>
            </a:r>
            <a:endParaRPr lang="fr-FR" sz="1600" dirty="0"/>
          </a:p>
          <a:p>
            <a:r>
              <a:rPr lang="fr-FR" dirty="0" err="1"/>
              <a:t>Towards</a:t>
            </a:r>
            <a:r>
              <a:rPr lang="fr-FR" dirty="0"/>
              <a:t> Avalanche Photodiodes IR detectors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dirty="0"/>
              <a:t>Basic </a:t>
            </a:r>
            <a:r>
              <a:rPr lang="fr-FR" dirty="0" err="1"/>
              <a:t>principles</a:t>
            </a:r>
            <a:endParaRPr lang="fr-FR" dirty="0"/>
          </a:p>
          <a:p>
            <a:pPr marL="701675" lvl="1" indent="-342900">
              <a:buFont typeface="+mj-lt"/>
              <a:buAutoNum type="arabicPeriod"/>
            </a:pPr>
            <a:r>
              <a:rPr lang="fr-FR" dirty="0"/>
              <a:t>On the use of APD for </a:t>
            </a:r>
            <a:r>
              <a:rPr lang="fr-FR" dirty="0" err="1"/>
              <a:t>low</a:t>
            </a:r>
            <a:r>
              <a:rPr lang="fr-FR" dirty="0"/>
              <a:t> flux applications</a:t>
            </a:r>
          </a:p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165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DD395DE-A5AD-B106-7B7D-666C0470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193240-F874-4AB0-51B4-7F1F3A1E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51BF4-7339-65C8-74DA-BDC4BDCF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39255-0BB5-38C0-2152-315D0C13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23D73DC9-BCE3-BB53-64A7-055824040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Classical</a:t>
            </a:r>
            <a:r>
              <a:rPr lang="fr-FR" dirty="0"/>
              <a:t> IR detectors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HgCdTe</a:t>
            </a:r>
            <a:endParaRPr lang="fr-FR" dirty="0"/>
          </a:p>
          <a:p>
            <a:pPr marL="701675" lvl="1" indent="-342900">
              <a:buFont typeface="+mj-lt"/>
              <a:buAutoNum type="arabicPeriod"/>
            </a:pPr>
            <a:r>
              <a:rPr lang="fr-FR" sz="1600" dirty="0"/>
              <a:t>Basic </a:t>
            </a:r>
            <a:r>
              <a:rPr lang="fr-FR" sz="1600" dirty="0" err="1"/>
              <a:t>principles</a:t>
            </a:r>
            <a:endParaRPr lang="fr-FR" sz="1600" dirty="0"/>
          </a:p>
          <a:p>
            <a:pPr marL="701675" lvl="1" indent="-342900">
              <a:buFont typeface="+mj-lt"/>
              <a:buAutoNum type="arabicPeriod"/>
            </a:pPr>
            <a:r>
              <a:rPr lang="fr-FR" sz="1600" dirty="0"/>
              <a:t>Performances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sz="1600" dirty="0" err="1"/>
              <a:t>Increase</a:t>
            </a:r>
            <a:r>
              <a:rPr lang="fr-FR" sz="1600" dirty="0"/>
              <a:t> detector </a:t>
            </a:r>
            <a:r>
              <a:rPr lang="fr-FR" sz="1600" dirty="0" err="1"/>
              <a:t>sensitivity</a:t>
            </a:r>
            <a:endParaRPr lang="fr-FR" sz="1600" dirty="0"/>
          </a:p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Towards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Avalanche Photodiodes IR detectors</a:t>
            </a:r>
          </a:p>
          <a:p>
            <a:pPr marL="701675" lvl="1" indent="-3429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Basic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principles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marL="701675" lvl="1" indent="-3429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On the use of APD for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low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flux applications</a:t>
            </a:r>
          </a:p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8959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94893B20-803C-2070-D730-13F9DA7C8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99" y="877889"/>
            <a:ext cx="4557852" cy="27782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675CBF-7F45-07AC-F2FD-C6A29781A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93" y="3554582"/>
            <a:ext cx="4106779" cy="2971631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5054E0-2982-7006-8570-15BFC6B7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A2C7A7-8749-471A-4010-FB7B5374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80793B-907F-3CCB-F015-3831AA84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F514462-8401-9E0E-CFD7-AE9516AECC00}"/>
              </a:ext>
            </a:extLst>
          </p:cNvPr>
          <p:cNvSpPr/>
          <p:nvPr/>
        </p:nvSpPr>
        <p:spPr>
          <a:xfrm rot="153943">
            <a:off x="10743227" y="1887071"/>
            <a:ext cx="208876" cy="127670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8FC6CF-41B2-946A-527B-B743A13464AF}"/>
              </a:ext>
            </a:extLst>
          </p:cNvPr>
          <p:cNvSpPr/>
          <p:nvPr/>
        </p:nvSpPr>
        <p:spPr>
          <a:xfrm rot="7033347">
            <a:off x="10265008" y="1021005"/>
            <a:ext cx="233044" cy="131544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7F5EEA-6359-95D2-4212-AE48A535BD8A}"/>
              </a:ext>
            </a:extLst>
          </p:cNvPr>
          <p:cNvSpPr txBox="1"/>
          <p:nvPr/>
        </p:nvSpPr>
        <p:spPr>
          <a:xfrm>
            <a:off x="549877" y="4038878"/>
            <a:ext cx="6950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absorbing</a:t>
            </a:r>
            <a:r>
              <a:rPr lang="fr-FR" dirty="0"/>
              <a:t> layer </a:t>
            </a:r>
            <a:r>
              <a:rPr lang="fr-FR" dirty="0" err="1"/>
              <a:t>is</a:t>
            </a:r>
            <a:r>
              <a:rPr lang="fr-FR" dirty="0"/>
              <a:t> made of </a:t>
            </a:r>
            <a:r>
              <a:rPr lang="fr-FR" b="1" dirty="0"/>
              <a:t>Hg</a:t>
            </a:r>
            <a:r>
              <a:rPr lang="fr-FR" b="1" baseline="-25000" dirty="0"/>
              <a:t>1-x</a:t>
            </a:r>
            <a:r>
              <a:rPr lang="fr-FR" b="1" dirty="0"/>
              <a:t>Cd</a:t>
            </a:r>
            <a:r>
              <a:rPr lang="fr-FR" b="1" baseline="-25000" dirty="0"/>
              <a:t>x</a:t>
            </a:r>
            <a:r>
              <a:rPr lang="fr-FR" b="1" dirty="0"/>
              <a:t>Te</a:t>
            </a:r>
            <a:r>
              <a:rPr lang="fr-FR" dirty="0"/>
              <a:t> </a:t>
            </a:r>
            <a:r>
              <a:rPr lang="fr-FR" dirty="0" err="1"/>
              <a:t>material</a:t>
            </a:r>
            <a:r>
              <a:rPr lang="fr-FR" dirty="0"/>
              <a:t> and has the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:</a:t>
            </a:r>
          </a:p>
          <a:p>
            <a:pPr marL="539750" indent="-339725">
              <a:buFont typeface="Courier New" panose="02070309020205020404" pitchFamily="49" charset="0"/>
              <a:buChar char="o"/>
            </a:pPr>
            <a:r>
              <a:rPr lang="fr-FR" dirty="0" err="1"/>
              <a:t>Based</a:t>
            </a:r>
            <a:r>
              <a:rPr lang="fr-FR" dirty="0"/>
              <a:t> on II-VI </a:t>
            </a:r>
            <a:r>
              <a:rPr lang="fr-FR" dirty="0" err="1"/>
              <a:t>material</a:t>
            </a:r>
            <a:endParaRPr lang="fr-FR" dirty="0"/>
          </a:p>
          <a:p>
            <a:pPr marL="539750" indent="-339725">
              <a:buFont typeface="Courier New" panose="02070309020205020404" pitchFamily="49" charset="0"/>
              <a:buChar char="o"/>
            </a:pPr>
            <a:r>
              <a:rPr lang="fr-FR" dirty="0"/>
              <a:t>Direct </a:t>
            </a:r>
            <a:r>
              <a:rPr lang="fr-FR" dirty="0" err="1"/>
              <a:t>bandgap</a:t>
            </a:r>
            <a:r>
              <a:rPr lang="fr-FR" dirty="0"/>
              <a:t> semi-</a:t>
            </a:r>
            <a:r>
              <a:rPr lang="fr-FR" dirty="0" err="1"/>
              <a:t>conductor</a:t>
            </a:r>
            <a:endParaRPr lang="fr-FR" dirty="0"/>
          </a:p>
          <a:p>
            <a:pPr marL="539750" indent="-339725">
              <a:buFont typeface="Courier New" panose="02070309020205020404" pitchFamily="49" charset="0"/>
              <a:buChar char="o"/>
            </a:pPr>
            <a:r>
              <a:rPr lang="fr-FR" dirty="0"/>
              <a:t>The </a:t>
            </a:r>
            <a:r>
              <a:rPr lang="fr-FR" dirty="0" err="1"/>
              <a:t>bandgap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tuned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Cd composition, x, and the </a:t>
            </a:r>
            <a:r>
              <a:rPr lang="fr-FR" dirty="0" err="1"/>
              <a:t>temperature</a:t>
            </a:r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9F83625-97AC-A1A5-BABD-9658F6971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" y="903271"/>
            <a:ext cx="6862934" cy="283625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9649A6D-7D8E-B619-ED21-913EB67881A2}"/>
              </a:ext>
            </a:extLst>
          </p:cNvPr>
          <p:cNvSpPr txBox="1"/>
          <p:nvPr/>
        </p:nvSpPr>
        <p:spPr>
          <a:xfrm>
            <a:off x="816428" y="3656182"/>
            <a:ext cx="10903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Taken</a:t>
            </a:r>
            <a:r>
              <a:rPr lang="fr-FR" sz="1100" dirty="0"/>
              <a:t> </a:t>
            </a:r>
            <a:r>
              <a:rPr lang="fr-FR" sz="1100" dirty="0" err="1"/>
              <a:t>from</a:t>
            </a:r>
            <a:r>
              <a:rPr lang="fr-FR" sz="1100" dirty="0"/>
              <a:t> [1]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50984A-F915-3C37-8319-44A5FF703AE3}"/>
              </a:ext>
            </a:extLst>
          </p:cNvPr>
          <p:cNvSpPr txBox="1"/>
          <p:nvPr/>
        </p:nvSpPr>
        <p:spPr>
          <a:xfrm>
            <a:off x="549877" y="5892503"/>
            <a:ext cx="598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[1] LE GOFF, Titouan. </a:t>
            </a:r>
            <a:r>
              <a:rPr lang="fr-FR" sz="1000" i="1" dirty="0"/>
              <a:t>Etude de la persistance dans les rétines proches IR en </a:t>
            </a:r>
            <a:r>
              <a:rPr lang="fr-FR" sz="1000" i="1" dirty="0" err="1"/>
              <a:t>HgCdTe</a:t>
            </a:r>
            <a:r>
              <a:rPr lang="fr-FR" sz="1000" i="1" dirty="0"/>
              <a:t> pour les applications en astronomie</a:t>
            </a:r>
            <a:r>
              <a:rPr lang="fr-FR" sz="1000" dirty="0"/>
              <a:t>. 2022. Thèse de doctorat. UGA (Université Grenoble Alpes)</a:t>
            </a:r>
          </a:p>
        </p:txBody>
      </p:sp>
      <p:sp>
        <p:nvSpPr>
          <p:cNvPr id="36" name="Titre 5">
            <a:extLst>
              <a:ext uri="{FF2B5EF4-FFF2-40B4-BE49-F238E27FC236}">
                <a16:creationId xmlns:a16="http://schemas.microsoft.com/office/drawing/2014/main" id="{420166AC-0EB4-2DDE-D267-ADD7342C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1. HgCdTe-based IR detectors: basic principles</a:t>
            </a:r>
          </a:p>
        </p:txBody>
      </p:sp>
    </p:spTree>
    <p:extLst>
      <p:ext uri="{BB962C8B-B14F-4D97-AF65-F5344CB8AC3E}">
        <p14:creationId xmlns:p14="http://schemas.microsoft.com/office/powerpoint/2010/main" val="326481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7D475DEC-C710-0041-BBEF-6966AE920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1073" r="47728" b="35440"/>
          <a:stretch/>
        </p:blipFill>
        <p:spPr>
          <a:xfrm>
            <a:off x="1426452" y="3456198"/>
            <a:ext cx="3804347" cy="283789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86D91FF-92A6-4930-E828-0A348884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9" t="5594" r="2045" b="44368"/>
          <a:stretch/>
        </p:blipFill>
        <p:spPr>
          <a:xfrm>
            <a:off x="1420865" y="3687045"/>
            <a:ext cx="3735335" cy="26497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102333B-68EF-9FBB-DBC2-CAEC53172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7183" r="53104" b="41127"/>
          <a:stretch/>
        </p:blipFill>
        <p:spPr>
          <a:xfrm>
            <a:off x="1295099" y="3622175"/>
            <a:ext cx="3917950" cy="282255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8669528-D3AD-6E04-893E-FE3107B606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96" y="1902557"/>
            <a:ext cx="4800000" cy="360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AECB6AC-95C0-3F06-0A0F-229F5487D8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09" y="1901932"/>
            <a:ext cx="4800000" cy="360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78BDB26-79F2-F4C9-B856-5AC3C5B730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00" y="1887045"/>
            <a:ext cx="4800000" cy="360000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5054E0-2982-7006-8570-15BFC6B7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A2C7A7-8749-471A-4010-FB7B5374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80793B-907F-3CCB-F015-3831AA84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7774EF6-C9CF-A914-89F1-F1DBDAD98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1. HgCdTe-based IR detectors: basic principles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7F5EEA-6359-95D2-4212-AE48A535BD8A}"/>
              </a:ext>
            </a:extLst>
          </p:cNvPr>
          <p:cNvSpPr txBox="1"/>
          <p:nvPr/>
        </p:nvSpPr>
        <p:spPr>
          <a:xfrm>
            <a:off x="355455" y="1230863"/>
            <a:ext cx="6824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A detector </a:t>
            </a:r>
            <a:r>
              <a:rPr lang="fr-FR" dirty="0" err="1"/>
              <a:t>is</a:t>
            </a:r>
            <a:r>
              <a:rPr lang="fr-FR" dirty="0"/>
              <a:t> made of a PN </a:t>
            </a:r>
            <a:r>
              <a:rPr lang="fr-FR" dirty="0" err="1"/>
              <a:t>junction</a:t>
            </a:r>
            <a:r>
              <a:rPr lang="fr-FR" dirty="0"/>
              <a:t>. The detectors are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organised</a:t>
            </a:r>
            <a:r>
              <a:rPr lang="fr-FR" dirty="0"/>
              <a:t> in an </a:t>
            </a:r>
            <a:r>
              <a:rPr lang="fr-FR" dirty="0" err="1"/>
              <a:t>array</a:t>
            </a:r>
            <a:r>
              <a:rPr lang="fr-FR" dirty="0"/>
              <a:t>. </a:t>
            </a:r>
          </a:p>
          <a:p>
            <a:pPr algn="just"/>
            <a:endParaRPr lang="fr-FR" dirty="0"/>
          </a:p>
          <a:p>
            <a:pPr algn="just"/>
            <a:r>
              <a:rPr lang="fr-FR" dirty="0" err="1"/>
              <a:t>Photogenerated</a:t>
            </a:r>
            <a:r>
              <a:rPr lang="fr-FR" dirty="0"/>
              <a:t> carriers are </a:t>
            </a:r>
            <a:r>
              <a:rPr lang="fr-FR" dirty="0" err="1"/>
              <a:t>collected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</a:t>
            </a:r>
            <a:r>
              <a:rPr lang="fr-FR" b="1" dirty="0"/>
              <a:t>PN </a:t>
            </a:r>
            <a:r>
              <a:rPr lang="fr-FR" b="1" dirty="0" err="1"/>
              <a:t>junction</a:t>
            </a:r>
            <a:r>
              <a:rPr lang="fr-FR" b="1" dirty="0"/>
              <a:t> capacitance.</a:t>
            </a:r>
          </a:p>
          <a:p>
            <a:pPr algn="just"/>
            <a:endParaRPr lang="fr-FR" b="1" dirty="0"/>
          </a:p>
          <a:p>
            <a:pPr algn="just"/>
            <a:r>
              <a:rPr lang="fr-FR" dirty="0"/>
              <a:t>The </a:t>
            </a:r>
            <a:r>
              <a:rPr lang="fr-FR" dirty="0" err="1"/>
              <a:t>integrating</a:t>
            </a:r>
            <a:r>
              <a:rPr lang="fr-FR" dirty="0"/>
              <a:t> </a:t>
            </a:r>
            <a:r>
              <a:rPr lang="fr-FR" dirty="0" err="1"/>
              <a:t>node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floating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integration</a:t>
            </a:r>
            <a:r>
              <a:rPr lang="fr-FR" dirty="0"/>
              <a:t>, and the size of the ZCE </a:t>
            </a:r>
            <a:r>
              <a:rPr lang="fr-FR" dirty="0" err="1"/>
              <a:t>decrease</a:t>
            </a:r>
            <a:r>
              <a:rPr lang="fr-FR" dirty="0"/>
              <a:t> as charges </a:t>
            </a:r>
            <a:r>
              <a:rPr lang="fr-FR" dirty="0" err="1"/>
              <a:t>integrate</a:t>
            </a:r>
            <a:r>
              <a:rPr lang="fr-FR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60D4303-547A-F350-AD48-AC1227945F69}"/>
                  </a:ext>
                </a:extLst>
              </p:cNvPr>
              <p:cNvSpPr txBox="1"/>
              <p:nvPr/>
            </p:nvSpPr>
            <p:spPr>
              <a:xfrm>
                <a:off x="3074685" y="6038431"/>
                <a:ext cx="59952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𝑛𝑜𝑑𝑒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60D4303-547A-F350-AD48-AC1227945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685" y="6038431"/>
                <a:ext cx="599523" cy="276999"/>
              </a:xfrm>
              <a:prstGeom prst="rect">
                <a:avLst/>
              </a:prstGeom>
              <a:blipFill>
                <a:blip r:embed="rId7"/>
                <a:stretch>
                  <a:fillRect l="-6122"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7C36D1-FFFC-2D45-5EC2-EAC21ABD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DC21D2-088F-06BE-4F75-9492D75C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611E82-E991-70D9-5C5B-9976FFFE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444A5D-89A5-185A-5065-E79609915902}"/>
              </a:ext>
            </a:extLst>
          </p:cNvPr>
          <p:cNvSpPr txBox="1"/>
          <p:nvPr/>
        </p:nvSpPr>
        <p:spPr>
          <a:xfrm>
            <a:off x="731838" y="1028767"/>
            <a:ext cx="1087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readout</a:t>
            </a:r>
            <a:r>
              <a:rPr lang="fr-FR" dirty="0"/>
              <a:t> circuit architectures </a:t>
            </a:r>
            <a:r>
              <a:rPr lang="fr-FR" dirty="0" err="1"/>
              <a:t>exists</a:t>
            </a:r>
            <a:r>
              <a:rPr lang="fr-FR" dirty="0"/>
              <a:t> (ROIC, stands for </a:t>
            </a:r>
            <a:r>
              <a:rPr lang="fr-FR" dirty="0" err="1"/>
              <a:t>Readout</a:t>
            </a:r>
            <a:r>
              <a:rPr lang="fr-FR" dirty="0"/>
              <a:t> Integrated Circuit):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E6BDF0-7BF4-349A-93D4-25D04BCD40CA}"/>
              </a:ext>
            </a:extLst>
          </p:cNvPr>
          <p:cNvSpPr txBox="1"/>
          <p:nvPr/>
        </p:nvSpPr>
        <p:spPr>
          <a:xfrm>
            <a:off x="902044" y="1504255"/>
            <a:ext cx="6153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Direct injection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 err="1"/>
              <a:t>Capactive</a:t>
            </a:r>
            <a:r>
              <a:rPr lang="fr-FR" dirty="0"/>
              <a:t> </a:t>
            </a:r>
            <a:r>
              <a:rPr lang="fr-FR" dirty="0" err="1"/>
              <a:t>TransImpedance</a:t>
            </a:r>
            <a:r>
              <a:rPr lang="fr-FR" dirty="0"/>
              <a:t> Amplifier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Source follower per detector (SFD)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750A75-9B77-F4BB-10D5-4EB9E33E4E63}"/>
              </a:ext>
            </a:extLst>
          </p:cNvPr>
          <p:cNvSpPr txBox="1"/>
          <p:nvPr/>
        </p:nvSpPr>
        <p:spPr>
          <a:xfrm>
            <a:off x="902044" y="1499801"/>
            <a:ext cx="6153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Direct injection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Capacitve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TransImpedance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Amplifier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Source follower per detector (SFD)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DD3982-142F-E25E-C454-56B8390EDF4F}"/>
              </a:ext>
            </a:extLst>
          </p:cNvPr>
          <p:cNvSpPr txBox="1"/>
          <p:nvPr/>
        </p:nvSpPr>
        <p:spPr>
          <a:xfrm>
            <a:off x="6390534" y="1367133"/>
            <a:ext cx="3989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Advantages</a:t>
            </a:r>
            <a:r>
              <a:rPr lang="fr-FR" u="sng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dirty="0"/>
              <a:t>Low noise</a:t>
            </a:r>
          </a:p>
          <a:p>
            <a:pPr marL="285750" indent="-285750">
              <a:buFontTx/>
              <a:buChar char="-"/>
            </a:pPr>
            <a:r>
              <a:rPr lang="fr-FR" dirty="0"/>
              <a:t>Low power </a:t>
            </a:r>
            <a:r>
              <a:rPr lang="fr-FR" dirty="0" err="1"/>
              <a:t>consumption</a:t>
            </a:r>
            <a:endParaRPr lang="fr-FR" dirty="0"/>
          </a:p>
          <a:p>
            <a:r>
              <a:rPr lang="fr-FR" u="sng" dirty="0"/>
              <a:t>Drawbacks: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Instinsically</a:t>
            </a:r>
            <a:r>
              <a:rPr lang="fr-FR" dirty="0"/>
              <a:t> non </a:t>
            </a:r>
            <a:r>
              <a:rPr lang="fr-FR" dirty="0" err="1"/>
              <a:t>linear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Low </a:t>
            </a:r>
            <a:r>
              <a:rPr lang="fr-FR" dirty="0" err="1"/>
              <a:t>readout</a:t>
            </a:r>
            <a:r>
              <a:rPr lang="fr-FR" dirty="0"/>
              <a:t> speed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2A8D0E4E-6568-05C2-572B-A1EED22FC336}"/>
              </a:ext>
            </a:extLst>
          </p:cNvPr>
          <p:cNvSpPr/>
          <p:nvPr/>
        </p:nvSpPr>
        <p:spPr>
          <a:xfrm>
            <a:off x="5395851" y="2143132"/>
            <a:ext cx="827772" cy="23597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BD12428-6A52-CBC2-8264-34EA6C5EB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4" y="3384738"/>
            <a:ext cx="7425028" cy="312948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050073-D2E6-0841-B29C-67B88BFE353C}"/>
              </a:ext>
            </a:extLst>
          </p:cNvPr>
          <p:cNvSpPr txBox="1"/>
          <p:nvPr/>
        </p:nvSpPr>
        <p:spPr>
          <a:xfrm>
            <a:off x="7234570" y="3167390"/>
            <a:ext cx="2971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Schematic</a:t>
            </a:r>
            <a:r>
              <a:rPr lang="fr-FR" sz="1200" dirty="0"/>
              <a:t> </a:t>
            </a:r>
            <a:r>
              <a:rPr lang="fr-FR" sz="1200" dirty="0" err="1"/>
              <a:t>view</a:t>
            </a:r>
            <a:r>
              <a:rPr lang="fr-FR" sz="1200" dirty="0"/>
              <a:t> of SFD ROIC. Tiré de [1]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DE4DCE-BF5D-ABD6-6AB8-1F279B106DA0}"/>
              </a:ext>
            </a:extLst>
          </p:cNvPr>
          <p:cNvSpPr txBox="1"/>
          <p:nvPr/>
        </p:nvSpPr>
        <p:spPr>
          <a:xfrm>
            <a:off x="399067" y="3167390"/>
            <a:ext cx="4494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Few </a:t>
            </a:r>
            <a:r>
              <a:rPr lang="fr-FR" b="1" u="sng" dirty="0" err="1"/>
              <a:t>characteristics</a:t>
            </a:r>
            <a:endParaRPr lang="fr-FR" b="1" u="sng" dirty="0"/>
          </a:p>
          <a:p>
            <a:endParaRPr lang="fr-FR" dirty="0">
              <a:highlight>
                <a:srgbClr val="FFFF00"/>
              </a:highlight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The ROIC architecture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3 transistors per pixel.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err="1"/>
              <a:t>Typical</a:t>
            </a:r>
            <a:r>
              <a:rPr lang="fr-FR" dirty="0"/>
              <a:t> detector </a:t>
            </a:r>
            <a:r>
              <a:rPr lang="fr-FR" dirty="0" err="1"/>
              <a:t>readout</a:t>
            </a:r>
            <a:r>
              <a:rPr lang="fr-FR" dirty="0"/>
              <a:t> speed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equal</a:t>
            </a:r>
            <a:r>
              <a:rPr lang="fr-FR" dirty="0"/>
              <a:t> to 100kHz.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Detector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outputs (</a:t>
            </a:r>
            <a:r>
              <a:rPr lang="fr-FR" dirty="0" err="1"/>
              <a:t>typically</a:t>
            </a:r>
            <a:r>
              <a:rPr lang="fr-FR" dirty="0"/>
              <a:t> 1, 2, 4, 16, 32)</a:t>
            </a:r>
          </a:p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85DBA6-26DD-853F-1DA8-85AFAF26D300}"/>
              </a:ext>
            </a:extLst>
          </p:cNvPr>
          <p:cNvSpPr txBox="1"/>
          <p:nvPr/>
        </p:nvSpPr>
        <p:spPr>
          <a:xfrm>
            <a:off x="493671" y="5892881"/>
            <a:ext cx="567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[1] LE GOFF, Titouan. </a:t>
            </a:r>
            <a:r>
              <a:rPr lang="fr-FR" sz="1000" i="1" dirty="0"/>
              <a:t>Etude de la persistance dans les rétines proches IR en </a:t>
            </a:r>
            <a:r>
              <a:rPr lang="fr-FR" sz="1000" i="1" dirty="0" err="1"/>
              <a:t>HgCdTe</a:t>
            </a:r>
            <a:r>
              <a:rPr lang="fr-FR" sz="1000" i="1" dirty="0"/>
              <a:t> pour les applications en astronomie</a:t>
            </a:r>
            <a:r>
              <a:rPr lang="fr-FR" sz="1000" dirty="0"/>
              <a:t>. 2022. Thèse de doctorat. UGA (Université Grenoble Alpes)</a:t>
            </a:r>
          </a:p>
        </p:txBody>
      </p:sp>
      <p:sp>
        <p:nvSpPr>
          <p:cNvPr id="23" name="Titre 5">
            <a:extLst>
              <a:ext uri="{FF2B5EF4-FFF2-40B4-BE49-F238E27FC236}">
                <a16:creationId xmlns:a16="http://schemas.microsoft.com/office/drawing/2014/main" id="{B5DEFD4E-6830-6069-B26A-C71FA939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1. HgCdTe-based IR detectors: basic principles</a:t>
            </a:r>
          </a:p>
        </p:txBody>
      </p:sp>
    </p:spTree>
    <p:extLst>
      <p:ext uri="{BB962C8B-B14F-4D97-AF65-F5344CB8AC3E}">
        <p14:creationId xmlns:p14="http://schemas.microsoft.com/office/powerpoint/2010/main" val="409040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 animBg="1"/>
      <p:bldP spid="1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CF46983-405F-6B8F-E79B-7E2163744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24" y="3273502"/>
            <a:ext cx="3314247" cy="25777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31F571-ED73-F290-9F60-29C3CD4B3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74" y="3378593"/>
            <a:ext cx="3013655" cy="2343954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D8EA08-6B63-8A02-9116-9820FF19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367755-CD04-4E2A-3E39-5803D188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La photo-détection avec les semi-conducteurs,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F80547-1077-CBAE-C913-41F09AC0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E057E4F-C0B4-B195-9D14-4C212CAF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HgCdTe-based</a:t>
            </a:r>
            <a:r>
              <a:rPr lang="fr-FR" dirty="0"/>
              <a:t> IR detectors: performance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4A20EB-D7CE-257E-1BB6-BE341E96E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88" y="890217"/>
            <a:ext cx="3254517" cy="23616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F1A68E8-9019-96AF-90ED-76DE5E7CA80C}"/>
              </a:ext>
            </a:extLst>
          </p:cNvPr>
          <p:cNvSpPr txBox="1"/>
          <p:nvPr/>
        </p:nvSpPr>
        <p:spPr>
          <a:xfrm>
            <a:off x="7695804" y="907874"/>
            <a:ext cx="365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u="sng" dirty="0"/>
              <a:t>H2RG Euclid IR detector of the NISP instrument. </a:t>
            </a:r>
            <a:r>
              <a:rPr lang="fr-FR" sz="1400" i="1" u="sng" dirty="0" err="1"/>
              <a:t>Taken</a:t>
            </a:r>
            <a:r>
              <a:rPr lang="fr-FR" sz="1400" i="1" u="sng" dirty="0"/>
              <a:t> </a:t>
            </a:r>
            <a:r>
              <a:rPr lang="fr-FR" sz="1400" i="1" u="sng" dirty="0" err="1"/>
              <a:t>from</a:t>
            </a:r>
            <a:r>
              <a:rPr lang="fr-FR" sz="1400" i="1" u="sng" dirty="0"/>
              <a:t> [1]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E0FA39-6E44-F4DB-BE41-4967E8CE7ACF}"/>
              </a:ext>
            </a:extLst>
          </p:cNvPr>
          <p:cNvSpPr txBox="1"/>
          <p:nvPr/>
        </p:nvSpPr>
        <p:spPr>
          <a:xfrm>
            <a:off x="306649" y="1032467"/>
            <a:ext cx="6987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These</a:t>
            </a:r>
            <a:r>
              <a:rPr lang="fr-FR" dirty="0"/>
              <a:t> MCT-</a:t>
            </a:r>
            <a:r>
              <a:rPr lang="fr-FR" dirty="0" err="1"/>
              <a:t>based</a:t>
            </a:r>
            <a:r>
              <a:rPr lang="fr-FR" dirty="0"/>
              <a:t> IR detectors </a:t>
            </a:r>
            <a:r>
              <a:rPr lang="fr-FR" dirty="0" err="1"/>
              <a:t>equip</a:t>
            </a:r>
            <a:r>
              <a:rPr lang="fr-FR" dirty="0"/>
              <a:t> the focal plane of the major </a:t>
            </a:r>
            <a:r>
              <a:rPr lang="fr-FR" dirty="0" err="1"/>
              <a:t>space</a:t>
            </a:r>
            <a:r>
              <a:rPr lang="fr-FR" dirty="0"/>
              <a:t> and </a:t>
            </a:r>
            <a:r>
              <a:rPr lang="fr-FR" dirty="0" err="1"/>
              <a:t>ground-based</a:t>
            </a:r>
            <a:r>
              <a:rPr lang="fr-FR" dirty="0"/>
              <a:t> instruments. For instance, </a:t>
            </a:r>
            <a:r>
              <a:rPr lang="fr-FR" dirty="0" err="1"/>
              <a:t>these</a:t>
            </a:r>
            <a:r>
              <a:rPr lang="fr-FR" dirty="0"/>
              <a:t> detectors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the JWST, EUCLID or HST. But </a:t>
            </a:r>
            <a:r>
              <a:rPr lang="fr-FR" dirty="0" err="1"/>
              <a:t>also</a:t>
            </a:r>
            <a:r>
              <a:rPr lang="fr-FR" dirty="0"/>
              <a:t> in instruments of the </a:t>
            </a:r>
            <a:r>
              <a:rPr lang="fr-FR" dirty="0" err="1"/>
              <a:t>Extremely</a:t>
            </a:r>
            <a:r>
              <a:rPr lang="fr-FR" dirty="0"/>
              <a:t> Large </a:t>
            </a:r>
            <a:r>
              <a:rPr lang="fr-FR" dirty="0" err="1"/>
              <a:t>Telescope</a:t>
            </a:r>
            <a:r>
              <a:rPr lang="fr-FR" dirty="0"/>
              <a:t> (ELT).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9A325D-5A56-DCC6-2C3E-C3B79B630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01971"/>
              </p:ext>
            </p:extLst>
          </p:nvPr>
        </p:nvGraphicFramePr>
        <p:xfrm>
          <a:off x="157100" y="2373056"/>
          <a:ext cx="6297243" cy="3830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435">
                  <a:extLst>
                    <a:ext uri="{9D8B030D-6E8A-4147-A177-3AD203B41FA5}">
                      <a16:colId xmlns:a16="http://schemas.microsoft.com/office/drawing/2014/main" val="3781453622"/>
                    </a:ext>
                  </a:extLst>
                </a:gridCol>
                <a:gridCol w="3769808">
                  <a:extLst>
                    <a:ext uri="{9D8B030D-6E8A-4147-A177-3AD203B41FA5}">
                      <a16:colId xmlns:a16="http://schemas.microsoft.com/office/drawing/2014/main" val="3993003412"/>
                    </a:ext>
                  </a:extLst>
                </a:gridCol>
              </a:tblGrid>
              <a:tr h="361246">
                <a:tc>
                  <a:txBody>
                    <a:bodyPr/>
                    <a:lstStyle/>
                    <a:p>
                      <a:r>
                        <a:rPr lang="fr-FR" sz="1600" dirty="0" err="1"/>
                        <a:t>Characteristics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62888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/>
                        <a:t>Detector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2048x2048, 4096x4096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172988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/>
                        <a:t>Pixel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18µm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550138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/>
                        <a:t>Cut-off </a:t>
                      </a:r>
                      <a:r>
                        <a:rPr lang="fr-FR" sz="1600" dirty="0" err="1"/>
                        <a:t>wavelength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1.7µm-13µm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209864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/>
                        <a:t>Operating </a:t>
                      </a:r>
                      <a:r>
                        <a:rPr lang="fr-FR" sz="1600" dirty="0" err="1"/>
                        <a:t>temperature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35K-130K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507295"/>
                  </a:ext>
                </a:extLst>
              </a:tr>
              <a:tr h="361246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Performance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096510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 err="1"/>
                        <a:t>Dark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current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&lt; 0.001 e-/s/</a:t>
                      </a:r>
                      <a:r>
                        <a:rPr lang="fr-FR" sz="1600" dirty="0" err="1"/>
                        <a:t>pix</a:t>
                      </a:r>
                      <a:r>
                        <a:rPr lang="fr-FR" sz="1600" dirty="0"/>
                        <a:t> lambda 2.1µm at 100 K</a:t>
                      </a:r>
                    </a:p>
                    <a:p>
                      <a:r>
                        <a:rPr lang="fr-FR" sz="1600" dirty="0"/>
                        <a:t>&lt; 0.07 e-/s/</a:t>
                      </a:r>
                      <a:r>
                        <a:rPr lang="fr-FR" sz="1600" dirty="0" err="1"/>
                        <a:t>pix</a:t>
                      </a:r>
                      <a:r>
                        <a:rPr lang="fr-FR" sz="1600" dirty="0"/>
                        <a:t> lambda 8.1µm at 42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80579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 err="1"/>
                        <a:t>Readout</a:t>
                      </a:r>
                      <a:r>
                        <a:rPr lang="fr-FR" sz="1600" dirty="0"/>
                        <a:t>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&lt;10 e-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447646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 err="1"/>
                        <a:t>Well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depth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~100 000 e-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189140"/>
                  </a:ext>
                </a:extLst>
              </a:tr>
              <a:tr h="361246">
                <a:tc>
                  <a:txBody>
                    <a:bodyPr/>
                    <a:lstStyle/>
                    <a:p>
                      <a:r>
                        <a:rPr lang="fr-FR" sz="1600" dirty="0"/>
                        <a:t>QE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~90%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762266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27DCCB93-0251-882E-79AE-45798D3613BE}"/>
              </a:ext>
            </a:extLst>
          </p:cNvPr>
          <p:cNvSpPr txBox="1"/>
          <p:nvPr/>
        </p:nvSpPr>
        <p:spPr>
          <a:xfrm>
            <a:off x="5392058" y="6293277"/>
            <a:ext cx="4183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[1] JAHNKE, K., GILLARD, W., SCHIRMER, M., </a:t>
            </a:r>
            <a:r>
              <a:rPr lang="fr-FR" sz="1050" i="1" dirty="0"/>
              <a:t>et al.</a:t>
            </a:r>
            <a:r>
              <a:rPr lang="fr-FR" sz="1050" dirty="0"/>
              <a:t> Euclid. III. The NISP Instrument. </a:t>
            </a:r>
            <a:r>
              <a:rPr lang="fr-FR" sz="1050" i="1" dirty="0" err="1"/>
              <a:t>arXiv</a:t>
            </a:r>
            <a:r>
              <a:rPr lang="fr-FR" sz="1050" i="1" dirty="0"/>
              <a:t> </a:t>
            </a:r>
            <a:r>
              <a:rPr lang="fr-FR" sz="1050" i="1" dirty="0" err="1"/>
              <a:t>preprint</a:t>
            </a:r>
            <a:r>
              <a:rPr lang="fr-FR" sz="1050" i="1" dirty="0"/>
              <a:t> arXiv:2405.13493</a:t>
            </a:r>
            <a:r>
              <a:rPr lang="fr-FR" sz="1050" dirty="0"/>
              <a:t>, 2024.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0AD01B-99AD-6ACB-3240-2FFFBFF41A86}"/>
              </a:ext>
            </a:extLst>
          </p:cNvPr>
          <p:cNvSpPr txBox="1"/>
          <p:nvPr/>
        </p:nvSpPr>
        <p:spPr>
          <a:xfrm>
            <a:off x="10401982" y="3872725"/>
            <a:ext cx="1320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>
                <a:solidFill>
                  <a:srgbClr val="FF0000"/>
                </a:solidFill>
              </a:rPr>
              <a:t>Median</a:t>
            </a:r>
            <a:r>
              <a:rPr lang="fr-FR" sz="1200" b="1" dirty="0">
                <a:solidFill>
                  <a:srgbClr val="FF0000"/>
                </a:solidFill>
              </a:rPr>
              <a:t> </a:t>
            </a:r>
            <a:r>
              <a:rPr lang="fr-FR" sz="1200" b="1" dirty="0" err="1">
                <a:solidFill>
                  <a:srgbClr val="FF0000"/>
                </a:solidFill>
              </a:rPr>
              <a:t>dark</a:t>
            </a:r>
            <a:r>
              <a:rPr lang="fr-FR" sz="1200" b="1" dirty="0">
                <a:solidFill>
                  <a:srgbClr val="FF0000"/>
                </a:solidFill>
              </a:rPr>
              <a:t> </a:t>
            </a:r>
            <a:r>
              <a:rPr lang="fr-FR" sz="1200" b="1" dirty="0" err="1">
                <a:solidFill>
                  <a:srgbClr val="FF0000"/>
                </a:solidFill>
              </a:rPr>
              <a:t>current</a:t>
            </a:r>
            <a:r>
              <a:rPr lang="fr-FR" sz="1200" b="1" dirty="0">
                <a:solidFill>
                  <a:srgbClr val="FF0000"/>
                </a:solidFill>
              </a:rPr>
              <a:t> value at 42 K: 0.071 e-/s/</a:t>
            </a:r>
            <a:r>
              <a:rPr lang="fr-FR" sz="1200" b="1" dirty="0" err="1">
                <a:solidFill>
                  <a:srgbClr val="FF0000"/>
                </a:solidFill>
              </a:rPr>
              <a:t>pix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931A464-CB98-E691-DA69-D0C3FF124164}"/>
              </a:ext>
            </a:extLst>
          </p:cNvPr>
          <p:cNvSpPr txBox="1"/>
          <p:nvPr/>
        </p:nvSpPr>
        <p:spPr>
          <a:xfrm>
            <a:off x="7387106" y="5721116"/>
            <a:ext cx="365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u="sng" dirty="0" err="1"/>
              <a:t>Dark</a:t>
            </a:r>
            <a:r>
              <a:rPr lang="fr-FR" sz="1400" i="1" u="sng" dirty="0"/>
              <a:t> </a:t>
            </a:r>
            <a:r>
              <a:rPr lang="fr-FR" sz="1400" i="1" u="sng" dirty="0" err="1"/>
              <a:t>current</a:t>
            </a:r>
            <a:r>
              <a:rPr lang="fr-FR" sz="1400" i="1" u="sng" dirty="0"/>
              <a:t> on 8.1µm </a:t>
            </a:r>
            <a:r>
              <a:rPr lang="fr-FR" sz="1400" i="1" u="sng" dirty="0" err="1"/>
              <a:t>cutoff</a:t>
            </a:r>
            <a:r>
              <a:rPr lang="fr-FR" sz="1400" i="1" u="sng" dirty="0"/>
              <a:t> IR detector at 42K</a:t>
            </a:r>
          </a:p>
        </p:txBody>
      </p:sp>
    </p:spTree>
    <p:extLst>
      <p:ext uri="{BB962C8B-B14F-4D97-AF65-F5344CB8AC3E}">
        <p14:creationId xmlns:p14="http://schemas.microsoft.com/office/powerpoint/2010/main" val="3425151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82fa2ad-bcfb-4c30-8490-7bbd511b1880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51dffeb-2989-4a61-aef8-844a993007f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4249</TotalTime>
  <Words>1850</Words>
  <Application>Microsoft Macintosh PowerPoint</Application>
  <PresentationFormat>Grand écran</PresentationFormat>
  <Paragraphs>240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Cambria Math</vt:lpstr>
      <vt:lpstr>Courier New</vt:lpstr>
      <vt:lpstr>Futura Medium</vt:lpstr>
      <vt:lpstr>Futura Medium</vt:lpstr>
      <vt:lpstr>Wingdings</vt:lpstr>
      <vt:lpstr>Thème Office</vt:lpstr>
      <vt:lpstr>Infrared detectors in astronomy: from classical detectors to avalanche photodiodes</vt:lpstr>
      <vt:lpstr>Why IR in astronomy ?</vt:lpstr>
      <vt:lpstr>Why IR in astronomy ?</vt:lpstr>
      <vt:lpstr>Outline</vt:lpstr>
      <vt:lpstr>Outline</vt:lpstr>
      <vt:lpstr>1. HgCdTe-based IR detectors: basic principles</vt:lpstr>
      <vt:lpstr>1. HgCdTe-based IR detectors: basic principles</vt:lpstr>
      <vt:lpstr>1. HgCdTe-based IR detectors: basic principles</vt:lpstr>
      <vt:lpstr>HgCdTe-based IR detectors: performance</vt:lpstr>
      <vt:lpstr>HgCdTe-based IR detector: increase sensitivity </vt:lpstr>
      <vt:lpstr>Outline</vt:lpstr>
      <vt:lpstr>HgCdTe-based APD: basic principles</vt:lpstr>
      <vt:lpstr>HgCdTe-based APD: basic principles</vt:lpstr>
      <vt:lpstr>On the use of APD for low flux applications</vt:lpstr>
      <vt:lpstr>Outline</vt:lpstr>
      <vt:lpstr>Conclusions</vt:lpstr>
      <vt:lpstr>Thank you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PICHON Thibault</cp:lastModifiedBy>
  <cp:revision>60</cp:revision>
  <dcterms:created xsi:type="dcterms:W3CDTF">2023-01-13T15:17:34Z</dcterms:created>
  <dcterms:modified xsi:type="dcterms:W3CDTF">2024-06-03T09:54:54Z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