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07" r:id="rId2"/>
    <p:sldId id="477" r:id="rId3"/>
    <p:sldId id="430" r:id="rId4"/>
    <p:sldId id="435" r:id="rId5"/>
    <p:sldId id="437" r:id="rId6"/>
    <p:sldId id="478" r:id="rId7"/>
    <p:sldId id="480" r:id="rId8"/>
    <p:sldId id="482" r:id="rId9"/>
    <p:sldId id="483" r:id="rId10"/>
    <p:sldId id="488" r:id="rId11"/>
    <p:sldId id="486" r:id="rId12"/>
    <p:sldId id="494" r:id="rId13"/>
    <p:sldId id="495" r:id="rId14"/>
    <p:sldId id="456" r:id="rId15"/>
    <p:sldId id="502" r:id="rId16"/>
    <p:sldId id="503" r:id="rId17"/>
    <p:sldId id="504" r:id="rId18"/>
    <p:sldId id="507" r:id="rId19"/>
    <p:sldId id="505" r:id="rId20"/>
    <p:sldId id="506" r:id="rId21"/>
    <p:sldId id="508" r:id="rId22"/>
    <p:sldId id="512" r:id="rId23"/>
    <p:sldId id="510" r:id="rId24"/>
    <p:sldId id="509" r:id="rId25"/>
    <p:sldId id="489" r:id="rId2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FF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4" autoAdjust="0"/>
    <p:restoredTop sz="97488" autoAdjust="0"/>
  </p:normalViewPr>
  <p:slideViewPr>
    <p:cSldViewPr snapToGrid="0" snapToObjects="1">
      <p:cViewPr varScale="1">
        <p:scale>
          <a:sx n="111" d="100"/>
          <a:sy n="111" d="100"/>
        </p:scale>
        <p:origin x="99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24E4-6EE8-1F4E-95D4-C01AC96351AC}" type="datetimeFigureOut">
              <a:rPr lang="fr-FR" smtClean="0"/>
              <a:pPr/>
              <a:t>09/01/2024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64B32-F15C-B648-B1D0-86E43BB4488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26C95-AC34-C749-970F-5706F1DC5A13}" type="datetimeFigureOut">
              <a:rPr lang="fr-FR" smtClean="0"/>
              <a:pPr/>
              <a:t>09/01/2024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E1B40-0CDE-274F-8381-E508CEA7ED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6607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59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624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106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935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621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796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2347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1479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352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1688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720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9337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3330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5266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405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01324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0577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873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5463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955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502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088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976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1B40-0CDE-274F-8381-E508CEA7EDD0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7682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36B93-4D78-C74A-8B8C-659AE0027F68}" type="datetime1">
              <a:rPr lang="fr-FR" smtClean="0"/>
              <a:pPr/>
              <a:t>09/01/2024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E30A-55A2-AA4B-891E-349F3CFD8F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5A41A-4847-D840-8282-225D8F16C7F2}" type="datetime1">
              <a:rPr lang="fr-FR" smtClean="0"/>
              <a:pPr/>
              <a:t>09/01/2024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E30A-55A2-AA4B-891E-349F3CFD8F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0C60-F8E7-B347-8B7D-A70ED69E03A1}" type="datetime1">
              <a:rPr lang="fr-FR" smtClean="0"/>
              <a:pPr/>
              <a:t>09/01/2024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E30A-55A2-AA4B-891E-349F3CFD8F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EDDE-DAFB-994D-A2D6-365CC9982BA7}" type="datetime1">
              <a:rPr lang="fr-FR" smtClean="0"/>
              <a:pPr/>
              <a:t>09/01/2024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E30A-55A2-AA4B-891E-349F3CFD8F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26A-30B2-F647-9E29-734930AD14F4}" type="datetime1">
              <a:rPr lang="fr-FR" smtClean="0"/>
              <a:pPr/>
              <a:t>09/01/2024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E30A-55A2-AA4B-891E-349F3CFD8F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85A01-75C1-E54A-ACBC-AD3BBACF8D11}" type="datetime1">
              <a:rPr lang="fr-FR" smtClean="0"/>
              <a:pPr/>
              <a:t>09/01/2024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E30A-55A2-AA4B-891E-349F3CFD8F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1580B-78B4-9F48-8DB6-744713E622F8}" type="datetime1">
              <a:rPr lang="fr-FR" smtClean="0"/>
              <a:pPr/>
              <a:t>09/01/2024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E30A-55A2-AA4B-891E-349F3CFD8F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B3DC4-4BDB-B442-BF50-892FDD9CB6D8}" type="datetime1">
              <a:rPr lang="fr-FR" smtClean="0"/>
              <a:pPr/>
              <a:t>09/01/2024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E30A-55A2-AA4B-891E-349F3CFD8F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5156A-9B42-9847-8579-C2FC2ACC3978}" type="datetime1">
              <a:rPr lang="fr-FR" smtClean="0"/>
              <a:pPr/>
              <a:t>09/01/2024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E30A-55A2-AA4B-891E-349F3CFD8F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AF1D4-1C9A-434C-8218-6F374AC5BB69}" type="datetime1">
              <a:rPr lang="fr-FR" smtClean="0"/>
              <a:pPr/>
              <a:t>09/01/2024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E30A-55A2-AA4B-891E-349F3CFD8F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1134-B20E-5A4D-B469-9D8EAA846F18}" type="datetime1">
              <a:rPr lang="fr-FR" smtClean="0"/>
              <a:pPr/>
              <a:t>09/01/2024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E30A-55A2-AA4B-891E-349F3CFD8F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D1FFE-1932-1243-A92F-960D64C55CC3}" type="datetime1">
              <a:rPr lang="fr-FR" smtClean="0"/>
              <a:pPr/>
              <a:t>09/01/2024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0E30A-55A2-AA4B-891E-349F3CFD8F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0908.3808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2E12C715-002A-3646-B3F7-D2728E3B3126}"/>
              </a:ext>
            </a:extLst>
          </p:cNvPr>
          <p:cNvSpPr txBox="1"/>
          <p:nvPr/>
        </p:nvSpPr>
        <p:spPr>
          <a:xfrm>
            <a:off x="4918" y="1423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ZTF-France meeting, LPNHE, 11-12 January 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DF6D4F-6688-4F84-0F4C-2BF0DB15B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31" y="3097799"/>
            <a:ext cx="1303616" cy="126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118494E-CBF5-C736-C730-AA0D9A665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857" y="3097799"/>
            <a:ext cx="1260000" cy="126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2CBB5B-05A7-BCDF-3345-C8F34F35C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7054" y="5008233"/>
            <a:ext cx="3309891" cy="126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B720322-36D1-1E68-67B9-C13D1B73BDD5}"/>
              </a:ext>
            </a:extLst>
          </p:cNvPr>
          <p:cNvSpPr txBox="1"/>
          <p:nvPr/>
        </p:nvSpPr>
        <p:spPr>
          <a:xfrm>
            <a:off x="683440" y="1301828"/>
            <a:ext cx="7385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ZTF passbands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FD6D9A-309B-EE80-EEC6-73D0BF435600}"/>
              </a:ext>
            </a:extLst>
          </p:cNvPr>
          <p:cNvSpPr txBox="1"/>
          <p:nvPr/>
        </p:nvSpPr>
        <p:spPr>
          <a:xfrm>
            <a:off x="2801115" y="3434469"/>
            <a:ext cx="3738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Philippe </a:t>
            </a:r>
            <a:r>
              <a:rPr lang="fr-FR" dirty="0" err="1"/>
              <a:t>Rosnet</a:t>
            </a:r>
            <a:r>
              <a:rPr lang="fr-FR" dirty="0"/>
              <a:t>, Chloé </a:t>
            </a:r>
            <a:r>
              <a:rPr lang="fr-FR" dirty="0" err="1"/>
              <a:t>Barjou-Delayre</a:t>
            </a:r>
            <a:endParaRPr lang="fr-FR" dirty="0"/>
          </a:p>
          <a:p>
            <a:pPr algn="ctr"/>
            <a:r>
              <a:rPr lang="fr-FR" dirty="0"/>
              <a:t>and Nicolas Regnault</a:t>
            </a:r>
          </a:p>
        </p:txBody>
      </p:sp>
    </p:spTree>
    <p:extLst>
      <p:ext uri="{BB962C8B-B14F-4D97-AF65-F5344CB8AC3E}">
        <p14:creationId xmlns:p14="http://schemas.microsoft.com/office/powerpoint/2010/main" val="3302089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17ED9BD-5C0F-110B-8B12-C32C4646A7B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 dirty="0"/>
              <a:t>Model result versus incident angle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DA0915B-C5FD-2914-68A5-91FB35686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5" y="1465426"/>
            <a:ext cx="9127965" cy="392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47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17ED9BD-5C0F-110B-8B12-C32C4646A7B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 dirty="0"/>
              <a:t>Model results: focal plane relative illumination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3F48D22-4A45-823D-8258-AD9DFFB05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050" y="595312"/>
            <a:ext cx="6565900" cy="59436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03AD39B-E84B-E72E-AEFF-AE921E57F5A0}"/>
              </a:ext>
            </a:extLst>
          </p:cNvPr>
          <p:cNvSpPr txBox="1"/>
          <p:nvPr/>
        </p:nvSpPr>
        <p:spPr>
          <a:xfrm>
            <a:off x="753341" y="6262688"/>
            <a:ext cx="6018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Camera at the limit of the field-of-view of the telescope</a:t>
            </a:r>
          </a:p>
        </p:txBody>
      </p:sp>
    </p:spTree>
    <p:extLst>
      <p:ext uri="{BB962C8B-B14F-4D97-AF65-F5344CB8AC3E}">
        <p14:creationId xmlns:p14="http://schemas.microsoft.com/office/powerpoint/2010/main" val="2941219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7A20358-02AF-6340-4A61-E9D10DB13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68" y="0"/>
            <a:ext cx="7536264" cy="6858000"/>
          </a:xfrm>
          <a:prstGeom prst="rect">
            <a:avLst/>
          </a:prstGeom>
        </p:spPr>
      </p:pic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17ED9BD-5C0F-110B-8B12-C32C4646A7B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/>
            <a:r>
              <a:rPr lang="en-GB" sz="3600" dirty="0"/>
              <a:t>Model result: mean light incident angle on camera </a:t>
            </a:r>
          </a:p>
        </p:txBody>
      </p:sp>
    </p:spTree>
    <p:extLst>
      <p:ext uri="{BB962C8B-B14F-4D97-AF65-F5344CB8AC3E}">
        <p14:creationId xmlns:p14="http://schemas.microsoft.com/office/powerpoint/2010/main" val="2131331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264C01C-3EA7-D849-390E-6AE3F13A0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87" y="0"/>
            <a:ext cx="7611626" cy="6858000"/>
          </a:xfrm>
          <a:prstGeom prst="rect">
            <a:avLst/>
          </a:prstGeom>
        </p:spPr>
      </p:pic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17ED9BD-5C0F-110B-8B12-C32C4646A7B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/>
            <a:r>
              <a:rPr lang="en-GB" sz="3600" dirty="0"/>
              <a:t>Model result: median light incident angle on camera </a:t>
            </a:r>
          </a:p>
        </p:txBody>
      </p:sp>
    </p:spTree>
    <p:extLst>
      <p:ext uri="{BB962C8B-B14F-4D97-AF65-F5344CB8AC3E}">
        <p14:creationId xmlns:p14="http://schemas.microsoft.com/office/powerpoint/2010/main" val="709759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CCB12F9-7D1A-7D5B-C108-34E76D87C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50" y="342900"/>
            <a:ext cx="6388100" cy="5346700"/>
          </a:xfrm>
          <a:prstGeom prst="rect">
            <a:avLst/>
          </a:prstGeom>
        </p:spPr>
      </p:pic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 dirty="0"/>
              <a:t>g-band: Caltech data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CED996-CDE9-A610-3098-16F8FD9941CE}"/>
              </a:ext>
            </a:extLst>
          </p:cNvPr>
          <p:cNvSpPr txBox="1"/>
          <p:nvPr/>
        </p:nvSpPr>
        <p:spPr>
          <a:xfrm>
            <a:off x="1320800" y="5987018"/>
            <a:ext cx="650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Filter transmission measured at 0° are compared to filter in </a:t>
            </a:r>
            <a:r>
              <a:rPr lang="en-GB" sz="2000" b="1" dirty="0" err="1"/>
              <a:t>SNCosmo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583711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508853B-2042-F337-439D-AE2989C30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342900"/>
            <a:ext cx="6502400" cy="5346700"/>
          </a:xfrm>
          <a:prstGeom prst="rect">
            <a:avLst/>
          </a:prstGeom>
        </p:spPr>
      </p:pic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 dirty="0"/>
              <a:t>g-band: synthetic filter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8C6617-AD4E-5C1C-1C9D-D9B956853A9A}"/>
              </a:ext>
            </a:extLst>
          </p:cNvPr>
          <p:cNvSpPr txBox="1"/>
          <p:nvPr/>
        </p:nvSpPr>
        <p:spPr>
          <a:xfrm>
            <a:off x="1320800" y="5705812"/>
            <a:ext cx="650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/>
              <a:t>Synthetic filters compared to filter in SNCosmo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/>
              <a:t>First-moment mean shift = -1.74 nm</a:t>
            </a:r>
          </a:p>
        </p:txBody>
      </p:sp>
    </p:spTree>
    <p:extLst>
      <p:ext uri="{BB962C8B-B14F-4D97-AF65-F5344CB8AC3E}">
        <p14:creationId xmlns:p14="http://schemas.microsoft.com/office/powerpoint/2010/main" val="1235263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B012403-E4CE-80E4-F13F-1F6481BD1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342900"/>
            <a:ext cx="6502400" cy="5346700"/>
          </a:xfrm>
          <a:prstGeom prst="rect">
            <a:avLst/>
          </a:prstGeom>
        </p:spPr>
      </p:pic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 dirty="0"/>
              <a:t>r-band: Caltech data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C0E4885-F52F-8B63-1CDE-A612ADBDDA52}"/>
              </a:ext>
            </a:extLst>
          </p:cNvPr>
          <p:cNvSpPr txBox="1"/>
          <p:nvPr/>
        </p:nvSpPr>
        <p:spPr>
          <a:xfrm>
            <a:off x="1320800" y="5987018"/>
            <a:ext cx="650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Filter transmission measured at 0° are compared to filter in </a:t>
            </a:r>
            <a:r>
              <a:rPr lang="en-GB" sz="2000" b="1" dirty="0" err="1"/>
              <a:t>SNCosmo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922736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219AB9F-7B62-3508-6880-94DA95FB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700" y="342900"/>
            <a:ext cx="6578600" cy="5346700"/>
          </a:xfrm>
          <a:prstGeom prst="rect">
            <a:avLst/>
          </a:prstGeom>
        </p:spPr>
      </p:pic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 dirty="0"/>
              <a:t>r-band: synthetic filter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C68E8CA-46B9-8EAF-3360-7FE06EF536B5}"/>
              </a:ext>
            </a:extLst>
          </p:cNvPr>
          <p:cNvSpPr txBox="1"/>
          <p:nvPr/>
        </p:nvSpPr>
        <p:spPr>
          <a:xfrm>
            <a:off x="1320800" y="5705812"/>
            <a:ext cx="650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/>
              <a:t>Synthetic filters compared to filter in SNCosmo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/>
              <a:t>First-moment mean shift = -2.10 nm</a:t>
            </a:r>
          </a:p>
        </p:txBody>
      </p:sp>
    </p:spTree>
    <p:extLst>
      <p:ext uri="{BB962C8B-B14F-4D97-AF65-F5344CB8AC3E}">
        <p14:creationId xmlns:p14="http://schemas.microsoft.com/office/powerpoint/2010/main" val="3839938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 dirty="0"/>
              <a:t>ZTF </a:t>
            </a:r>
            <a:r>
              <a:rPr lang="en-GB" sz="3600" dirty="0" err="1"/>
              <a:t>i</a:t>
            </a:r>
            <a:r>
              <a:rPr lang="en-GB" sz="3600" dirty="0"/>
              <a:t>-filter: no measurement at 0°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5C72BB36-514C-D12D-58F2-379B89AF7FA9}"/>
                  </a:ext>
                </a:extLst>
              </p:cNvPr>
              <p:cNvSpPr txBox="1"/>
              <p:nvPr/>
            </p:nvSpPr>
            <p:spPr>
              <a:xfrm>
                <a:off x="970057" y="5537200"/>
                <a:ext cx="8173943" cy="1266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First attempt (assuming linear behaviour): simple application of shift formula </a:t>
                </a:r>
                <a14:m>
                  <m:oMath xmlns:m="http://schemas.openxmlformats.org/officeDocument/2006/math">
                    <m:r>
                      <a:rPr lang="fr-FR" sz="2000" b="0" i="0" smtClean="0">
                        <a:latin typeface="Cambria Math" panose="02040503050406030204" pitchFamily="18" charset="0"/>
                      </a:rPr>
                      <m:t>5°</m:t>
                    </m:r>
                    <m:groupChr>
                      <m:groupChrPr>
                        <m:chr m:val="→"/>
                        <m:vertJc m:val="bot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fr-FR" sz="2000" b="0" i="1" smtClean="0">
                            <a:latin typeface="Cambria Math" panose="02040503050406030204" pitchFamily="18" charset="0"/>
                          </a:rPr>
                          <m:t>+3.8°</m:t>
                        </m:r>
                      </m:e>
                    </m:groupCh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8.8°</m:t>
                    </m:r>
                  </m:oMath>
                </a14:m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b="1" dirty="0"/>
                  <a:t>New extrapolation: </a:t>
                </a:r>
                <a14:m>
                  <m:oMath xmlns:m="http://schemas.openxmlformats.org/officeDocument/2006/math">
                    <m:r>
                      <a:rPr lang="fr-FR" sz="2000" b="1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𝟓</m:t>
                    </m:r>
                    <m:r>
                      <a:rPr lang="fr-FR" sz="2000" b="1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°</m:t>
                    </m:r>
                    <m:groupChr>
                      <m:groupChrPr>
                        <m:chr m:val="→"/>
                        <m:vertJc m:val="bot"/>
                        <m:ctrlPr>
                          <a:rPr lang="fr-FR" sz="2000" b="1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fr-FR" sz="2000" b="1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−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𝟓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°</m:t>
                        </m:r>
                      </m:e>
                    </m:groupChr>
                    <m:r>
                      <a:rPr lang="fr-FR" sz="2000" b="1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𝟎</m:t>
                    </m:r>
                    <m:r>
                      <a:rPr lang="fr-FR" sz="2000" b="1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°</m:t>
                    </m:r>
                    <m:groupChr>
                      <m:groupChrPr>
                        <m:chr m:val="→"/>
                        <m:vertJc m:val="bot"/>
                        <m:ctrlPr>
                          <a:rPr lang="fr-FR" sz="2000" b="1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fr-FR" sz="2000" b="1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+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𝟖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.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𝟖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°</m:t>
                        </m:r>
                      </m:e>
                    </m:groupChr>
                    <m:r>
                      <a:rPr lang="fr-FR" sz="2000" b="1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𝟖</m:t>
                    </m:r>
                    <m:r>
                      <a:rPr lang="fr-FR" sz="2000" b="1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.</m:t>
                    </m:r>
                    <m:r>
                      <a:rPr lang="fr-FR" sz="2000" b="1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𝟖</m:t>
                    </m:r>
                    <m:r>
                      <a:rPr lang="fr-FR" sz="2000" b="1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°</m:t>
                    </m:r>
                  </m:oMath>
                </a14:m>
                <a:endParaRPr lang="en-GB" sz="2000" b="1" dirty="0"/>
              </a:p>
            </p:txBody>
          </p:sp>
        </mc:Choice>
        <mc:Fallback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5C72BB36-514C-D12D-58F2-379B89AF7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057" y="5537200"/>
                <a:ext cx="8173943" cy="1266437"/>
              </a:xfrm>
              <a:prstGeom prst="rect">
                <a:avLst/>
              </a:prstGeom>
              <a:blipFill>
                <a:blip r:embed="rId3"/>
                <a:stretch>
                  <a:fillRect l="-621" t="-1980" b="-59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21B71473-658C-3153-BEC6-3E3907C07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685800"/>
            <a:ext cx="77724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36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F141BA3-62D7-75A3-6755-725682AA8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50" y="342900"/>
            <a:ext cx="6388100" cy="5346700"/>
          </a:xfrm>
          <a:prstGeom prst="rect">
            <a:avLst/>
          </a:prstGeom>
        </p:spPr>
      </p:pic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 dirty="0" err="1"/>
              <a:t>i</a:t>
            </a:r>
            <a:r>
              <a:rPr lang="en-GB" sz="3600" dirty="0"/>
              <a:t>-band: Caltech data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10995D9-C11A-B530-24E2-50C109085B36}"/>
              </a:ext>
            </a:extLst>
          </p:cNvPr>
          <p:cNvSpPr txBox="1"/>
          <p:nvPr/>
        </p:nvSpPr>
        <p:spPr>
          <a:xfrm>
            <a:off x="1320800" y="5987018"/>
            <a:ext cx="650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Filter transmission measured at 5° are compared to filter in </a:t>
            </a:r>
            <a:r>
              <a:rPr lang="en-GB" sz="2000" b="1" dirty="0" err="1"/>
              <a:t>SNCosmo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711658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FR" sz="3600" dirty="0"/>
              <a:t>ZTF instrument: Schmidt-</a:t>
            </a:r>
            <a:r>
              <a:rPr lang="fr-FR" sz="3600" dirty="0" err="1"/>
              <a:t>telescope</a:t>
            </a:r>
            <a:endParaRPr lang="en-GB" sz="3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61D269-87D2-903F-E647-BF01CCA61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1293812"/>
            <a:ext cx="7505700" cy="524510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6550C58-5116-13D8-C7ED-8D05DE526EF8}"/>
              </a:ext>
            </a:extLst>
          </p:cNvPr>
          <p:cNvSpPr/>
          <p:nvPr/>
        </p:nvSpPr>
        <p:spPr>
          <a:xfrm>
            <a:off x="3416434" y="1293812"/>
            <a:ext cx="1846230" cy="46692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29BF6C6-88EA-FCFB-28DF-DC3EF229AFB0}"/>
              </a:ext>
            </a:extLst>
          </p:cNvPr>
          <p:cNvSpPr/>
          <p:nvPr/>
        </p:nvSpPr>
        <p:spPr>
          <a:xfrm>
            <a:off x="0" y="3010870"/>
            <a:ext cx="1846230" cy="46692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C1EE684-CA37-8290-98D6-026A61CFCB7B}"/>
              </a:ext>
            </a:extLst>
          </p:cNvPr>
          <p:cNvSpPr txBox="1"/>
          <p:nvPr/>
        </p:nvSpPr>
        <p:spPr>
          <a:xfrm>
            <a:off x="266210" y="3059668"/>
            <a:ext cx="11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P48 mirror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07789AA-0960-059D-3168-D92A7F398CAD}"/>
              </a:ext>
            </a:extLst>
          </p:cNvPr>
          <p:cNvCxnSpPr>
            <a:cxnSpLocks/>
          </p:cNvCxnSpPr>
          <p:nvPr/>
        </p:nvCxnSpPr>
        <p:spPr>
          <a:xfrm>
            <a:off x="1462477" y="3244334"/>
            <a:ext cx="649963" cy="841476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8D7DBDB1-A518-1B45-53A1-C9624B382346}"/>
              </a:ext>
            </a:extLst>
          </p:cNvPr>
          <p:cNvSpPr/>
          <p:nvPr/>
        </p:nvSpPr>
        <p:spPr>
          <a:xfrm>
            <a:off x="1953238" y="2706864"/>
            <a:ext cx="575955" cy="46692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11E363E-82B2-E248-7092-06EFFB1CA426}"/>
              </a:ext>
            </a:extLst>
          </p:cNvPr>
          <p:cNvSpPr/>
          <p:nvPr/>
        </p:nvSpPr>
        <p:spPr>
          <a:xfrm>
            <a:off x="5261940" y="5203630"/>
            <a:ext cx="575955" cy="46692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649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50B22F1-17F5-B9C5-E0FF-8636A1EC6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342900"/>
            <a:ext cx="6502400" cy="5346700"/>
          </a:xfrm>
          <a:prstGeom prst="rect">
            <a:avLst/>
          </a:prstGeom>
        </p:spPr>
      </p:pic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 dirty="0" err="1"/>
              <a:t>i</a:t>
            </a:r>
            <a:r>
              <a:rPr lang="en-GB" sz="3600" dirty="0"/>
              <a:t>-band: synthetic filter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EAE7C54-F76B-016E-8466-AF4B2295EFD2}"/>
              </a:ext>
            </a:extLst>
          </p:cNvPr>
          <p:cNvSpPr txBox="1"/>
          <p:nvPr/>
        </p:nvSpPr>
        <p:spPr>
          <a:xfrm>
            <a:off x="1320800" y="5705812"/>
            <a:ext cx="650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Synthetic filters compared to filter in </a:t>
            </a:r>
            <a:r>
              <a:rPr lang="en-GB" sz="2000" b="1" dirty="0" err="1"/>
              <a:t>SNCosmo</a:t>
            </a:r>
            <a:endParaRPr lang="en-GB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First-moment mean shift = -3.21 nm</a:t>
            </a:r>
          </a:p>
        </p:txBody>
      </p:sp>
    </p:spTree>
    <p:extLst>
      <p:ext uri="{BB962C8B-B14F-4D97-AF65-F5344CB8AC3E}">
        <p14:creationId xmlns:p14="http://schemas.microsoft.com/office/powerpoint/2010/main" val="2989388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 dirty="0"/>
              <a:t>Chloé work: light-curve fit with new filters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09787F7-ECE2-7310-7053-1C1E47B11429}"/>
              </a:ext>
            </a:extLst>
          </p:cNvPr>
          <p:cNvSpPr txBox="1"/>
          <p:nvPr/>
        </p:nvSpPr>
        <p:spPr>
          <a:xfrm>
            <a:off x="1401179" y="909546"/>
            <a:ext cx="6341641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New filters </a:t>
            </a:r>
            <a:r>
              <a:rPr lang="en-GB" sz="2000" dirty="0"/>
              <a:t>= optics + </a:t>
            </a:r>
            <a:r>
              <a:rPr lang="en-GB" sz="2000" dirty="0" err="1"/>
              <a:t>SNCosmo</a:t>
            </a:r>
            <a:r>
              <a:rPr lang="en-GB" sz="2000" dirty="0"/>
              <a:t> filters extrapolated at 8.8° 				+ QE single/double layers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BD19D5F-6BE9-00EB-8C30-0AE3F929A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9465"/>
            <a:ext cx="9086849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40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 dirty="0"/>
              <a:t>Chloé work: </a:t>
            </a:r>
            <a:r>
              <a:rPr lang="en-GB" sz="3600" dirty="0" err="1"/>
              <a:t>SNCosmo</a:t>
            </a:r>
            <a:r>
              <a:rPr lang="en-GB" sz="3600" dirty="0"/>
              <a:t> light-curve fitting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09787F7-ECE2-7310-7053-1C1E47B11429}"/>
              </a:ext>
            </a:extLst>
          </p:cNvPr>
          <p:cNvSpPr txBox="1"/>
          <p:nvPr/>
        </p:nvSpPr>
        <p:spPr>
          <a:xfrm>
            <a:off x="107950" y="959641"/>
            <a:ext cx="4097920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New filters setting : </a:t>
            </a:r>
            <a:r>
              <a:rPr lang="en-GB" sz="2000" dirty="0" err="1"/>
              <a:t>sncosmo.bandpass</a:t>
            </a:r>
            <a:r>
              <a:rPr lang="en-GB" sz="2000" dirty="0"/>
              <a:t>(wavelength, transmission, name)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New filters assigned to every light-curve data point depending on CCD number: single (●)  or double (◆) coating layers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4B5CA91-B859-079D-B7C1-7178F8657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856" y="3258000"/>
            <a:ext cx="4481144" cy="360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40FC68A-518B-B27A-3A61-581FE4064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8000"/>
            <a:ext cx="4481143" cy="360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B0FC88-F7E2-3F1D-2D11-2A720241F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526" y="908050"/>
            <a:ext cx="4593524" cy="23499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D30730D-807F-3BB6-DAF0-0FC40C448975}"/>
              </a:ext>
            </a:extLst>
          </p:cNvPr>
          <p:cNvSpPr/>
          <p:nvPr/>
        </p:nvSpPr>
        <p:spPr>
          <a:xfrm>
            <a:off x="6794500" y="4305300"/>
            <a:ext cx="914400" cy="4953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934707C-4F53-0A43-BBD7-5F5C4E7E164A}"/>
              </a:ext>
            </a:extLst>
          </p:cNvPr>
          <p:cNvCxnSpPr>
            <a:cxnSpLocks/>
          </p:cNvCxnSpPr>
          <p:nvPr/>
        </p:nvCxnSpPr>
        <p:spPr>
          <a:xfrm>
            <a:off x="4442526" y="3258000"/>
            <a:ext cx="2351974" cy="104730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5A60109-8585-7FCD-3088-BE9E33EECBA4}"/>
              </a:ext>
            </a:extLst>
          </p:cNvPr>
          <p:cNvCxnSpPr>
            <a:cxnSpLocks/>
          </p:cNvCxnSpPr>
          <p:nvPr/>
        </p:nvCxnSpPr>
        <p:spPr>
          <a:xfrm flipH="1">
            <a:off x="7708900" y="3258000"/>
            <a:ext cx="1327150" cy="104730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936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 dirty="0"/>
              <a:t>Chloé work: DR2 r-band light-curve residuals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F2B08A9-68C7-B2B4-1B2A-E9369E294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" y="1474132"/>
            <a:ext cx="9152097" cy="4644093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D71B86C9-C77D-5F2F-8EB6-E0669545F844}"/>
              </a:ext>
            </a:extLst>
          </p:cNvPr>
          <p:cNvSpPr/>
          <p:nvPr/>
        </p:nvSpPr>
        <p:spPr>
          <a:xfrm>
            <a:off x="4838700" y="1714500"/>
            <a:ext cx="355600" cy="558800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1797A0D-3BC8-0A27-D9C8-FC042DF8B6C7}"/>
              </a:ext>
            </a:extLst>
          </p:cNvPr>
          <p:cNvSpPr/>
          <p:nvPr/>
        </p:nvSpPr>
        <p:spPr>
          <a:xfrm>
            <a:off x="1422400" y="1574800"/>
            <a:ext cx="355600" cy="558800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7244982-4142-C785-7FE4-5BEB52D06484}"/>
              </a:ext>
            </a:extLst>
          </p:cNvPr>
          <p:cNvSpPr txBox="1"/>
          <p:nvPr/>
        </p:nvSpPr>
        <p:spPr>
          <a:xfrm>
            <a:off x="1422400" y="924301"/>
            <a:ext cx="5676900" cy="4001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Strange artefacts: only in r-band -&gt; to be understood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EC7417B-ED6A-53F6-FDAB-ABA2BFBB29B6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1778000" y="1324411"/>
            <a:ext cx="2482850" cy="3900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034ED63-9056-E5E0-A739-BDA1CE73D8BA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4260850" y="1324411"/>
            <a:ext cx="577850" cy="5297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DFEF72B1-AC97-1175-F702-92F0E58D8044}"/>
              </a:ext>
            </a:extLst>
          </p:cNvPr>
          <p:cNvSpPr/>
          <p:nvPr/>
        </p:nvSpPr>
        <p:spPr>
          <a:xfrm>
            <a:off x="3077660" y="4474011"/>
            <a:ext cx="592640" cy="529789"/>
          </a:xfrm>
          <a:prstGeom prst="ellipse">
            <a:avLst/>
          </a:prstGeom>
          <a:noFill/>
          <a:ln w="25400"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F75FD6A-2E11-8ABC-163F-486E2C201A86}"/>
              </a:ext>
            </a:extLst>
          </p:cNvPr>
          <p:cNvSpPr/>
          <p:nvPr/>
        </p:nvSpPr>
        <p:spPr>
          <a:xfrm>
            <a:off x="4104230" y="4474011"/>
            <a:ext cx="963070" cy="529789"/>
          </a:xfrm>
          <a:prstGeom prst="ellipse">
            <a:avLst/>
          </a:prstGeom>
          <a:noFill/>
          <a:ln w="25400"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9BFE8CA-EB63-B6CA-6A9D-3776687EACE4}"/>
              </a:ext>
            </a:extLst>
          </p:cNvPr>
          <p:cNvSpPr txBox="1"/>
          <p:nvPr/>
        </p:nvSpPr>
        <p:spPr>
          <a:xfrm>
            <a:off x="1123394" y="6138802"/>
            <a:ext cx="6921500" cy="4001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Improvement in median residual in some parts of the light-curve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B6BBCE4D-2BEF-6A48-78E9-707113B44D14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3420560" y="5024377"/>
            <a:ext cx="1163584" cy="11144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1880FB8B-663D-1508-A163-C035EC407C60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4572000" y="5024377"/>
            <a:ext cx="12144" cy="11144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272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 dirty="0"/>
              <a:t>Chloé work: DR2 g-band light-curve residuals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C17E55A-E2F0-F0FD-FF15-8DC2CE85E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62576"/>
            <a:ext cx="9143999" cy="4663097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03E5A77A-7E83-4E05-416B-3ED81EB8D23A}"/>
              </a:ext>
            </a:extLst>
          </p:cNvPr>
          <p:cNvSpPr/>
          <p:nvPr/>
        </p:nvSpPr>
        <p:spPr>
          <a:xfrm>
            <a:off x="5012320" y="2281659"/>
            <a:ext cx="3043660" cy="558800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1416B92-256F-C8C1-712C-9CE0F3B7EA76}"/>
              </a:ext>
            </a:extLst>
          </p:cNvPr>
          <p:cNvSpPr txBox="1"/>
          <p:nvPr/>
        </p:nvSpPr>
        <p:spPr>
          <a:xfrm>
            <a:off x="1422399" y="924301"/>
            <a:ext cx="5742329" cy="4001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Shift of residual at “high” phase: must be understood 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CDFC011-994B-2BBC-FB67-55C37904A3E9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293564" y="1324411"/>
            <a:ext cx="2259636" cy="9572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12AA9D85-1DAF-7F15-C8DB-7F7A561BADF5}"/>
              </a:ext>
            </a:extLst>
          </p:cNvPr>
          <p:cNvSpPr/>
          <p:nvPr/>
        </p:nvSpPr>
        <p:spPr>
          <a:xfrm>
            <a:off x="1561377" y="4494588"/>
            <a:ext cx="592640" cy="529789"/>
          </a:xfrm>
          <a:prstGeom prst="ellipse">
            <a:avLst/>
          </a:prstGeom>
          <a:noFill/>
          <a:ln w="25400"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9A5F24E-72A2-A8B8-B8B0-CE0E732F1F9A}"/>
              </a:ext>
            </a:extLst>
          </p:cNvPr>
          <p:cNvSpPr txBox="1"/>
          <p:nvPr/>
        </p:nvSpPr>
        <p:spPr>
          <a:xfrm>
            <a:off x="1123394" y="6138802"/>
            <a:ext cx="3599077" cy="4001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Improvement in median residual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AA38BAF-F997-8C07-46F9-0957191DAE97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2037144" y="5024377"/>
            <a:ext cx="885789" cy="11144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960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17ED9BD-5C0F-110B-8B12-C32C4646A7B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 dirty="0"/>
              <a:t>Conclusions and next step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D665FD2-5B7E-94A2-95C3-C66A89266041}"/>
              </a:ext>
            </a:extLst>
          </p:cNvPr>
          <p:cNvSpPr txBox="1"/>
          <p:nvPr/>
        </p:nvSpPr>
        <p:spPr>
          <a:xfrm>
            <a:off x="449143" y="685800"/>
            <a:ext cx="8245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Conclusions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Almost all pieces to build an instrument model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First instrument card for </a:t>
            </a:r>
            <a:r>
              <a:rPr lang="en-GB" sz="2000" dirty="0" err="1"/>
              <a:t>SNCosmo</a:t>
            </a:r>
            <a:r>
              <a:rPr lang="en-GB" sz="2000" dirty="0"/>
              <a:t> (Nicolas)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B436BD-C0FF-D6C6-BE1A-E7E0CEE97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285" y="1847372"/>
            <a:ext cx="6771429" cy="350283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F4AB1CC-2217-DC4F-9CD0-4615A69CC194}"/>
              </a:ext>
            </a:extLst>
          </p:cNvPr>
          <p:cNvSpPr txBox="1"/>
          <p:nvPr/>
        </p:nvSpPr>
        <p:spPr>
          <a:xfrm>
            <a:off x="449143" y="5528007"/>
            <a:ext cx="8245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Next step: </a:t>
            </a:r>
            <a:r>
              <a:rPr lang="en-GB" sz="2000" dirty="0"/>
              <a:t>test with Gaia data</a:t>
            </a:r>
            <a:endParaRPr lang="en-GB" sz="20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Applied synthetic photometry to Gaia spectra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Compare </a:t>
            </a:r>
            <a:r>
              <a:rPr lang="en-GB" sz="2000" dirty="0" err="1"/>
              <a:t>color</a:t>
            </a:r>
            <a:r>
              <a:rPr lang="en-GB" sz="2000" dirty="0"/>
              <a:t> indexes (g-r, r-I, g-</a:t>
            </a:r>
            <a:r>
              <a:rPr lang="en-GB" sz="2000" dirty="0" err="1"/>
              <a:t>i</a:t>
            </a:r>
            <a:r>
              <a:rPr lang="en-GB" sz="2000" dirty="0"/>
              <a:t>) to ZTF </a:t>
            </a:r>
            <a:r>
              <a:rPr lang="en-GB" sz="2000" dirty="0" err="1"/>
              <a:t>starflat</a:t>
            </a:r>
            <a:r>
              <a:rPr lang="en-GB" sz="2000" dirty="0"/>
              <a:t> data </a:t>
            </a:r>
          </a:p>
        </p:txBody>
      </p:sp>
    </p:spTree>
    <p:extLst>
      <p:ext uri="{BB962C8B-B14F-4D97-AF65-F5344CB8AC3E}">
        <p14:creationId xmlns:p14="http://schemas.microsoft.com/office/powerpoint/2010/main" val="1088608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 dirty="0"/>
              <a:t>Instrument elements (1)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FCF7F82-C300-8109-DA6B-BC903ABAE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000" y="828321"/>
            <a:ext cx="4320000" cy="29972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1A1C24A-A13F-DFAD-AC06-389757550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00" y="3825530"/>
            <a:ext cx="4320000" cy="303247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BCEEA46-0C90-AF0F-7C4C-9A980DF7B9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000" y="828321"/>
            <a:ext cx="4320000" cy="299720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983678-A189-10EF-117E-368424515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4000" y="3825530"/>
            <a:ext cx="4320000" cy="299720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AE78940-8E8B-8340-73A0-4E5E3E6BCDC1}"/>
              </a:ext>
            </a:extLst>
          </p:cNvPr>
          <p:cNvSpPr txBox="1"/>
          <p:nvPr/>
        </p:nvSpPr>
        <p:spPr>
          <a:xfrm>
            <a:off x="943583" y="793060"/>
            <a:ext cx="32113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Aspheric trim plate transmission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6E63EC0-EF70-ADDA-A414-6B251094FE3F}"/>
              </a:ext>
            </a:extLst>
          </p:cNvPr>
          <p:cNvSpPr txBox="1"/>
          <p:nvPr/>
        </p:nvSpPr>
        <p:spPr>
          <a:xfrm>
            <a:off x="5866931" y="778724"/>
            <a:ext cx="22341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P48 mirror reflectivity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5E31A3-9611-7884-AA63-BC891683BA62}"/>
              </a:ext>
            </a:extLst>
          </p:cNvPr>
          <p:cNvSpPr txBox="1"/>
          <p:nvPr/>
        </p:nvSpPr>
        <p:spPr>
          <a:xfrm>
            <a:off x="1398579" y="3790269"/>
            <a:ext cx="22501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ZTF filter transmission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93B355C-E17B-A7EB-78C1-0517DA15D1F3}"/>
              </a:ext>
            </a:extLst>
          </p:cNvPr>
          <p:cNvSpPr txBox="1"/>
          <p:nvPr/>
        </p:nvSpPr>
        <p:spPr>
          <a:xfrm>
            <a:off x="5416455" y="3775933"/>
            <a:ext cx="31350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ZTF field corrector transmission</a:t>
            </a:r>
          </a:p>
        </p:txBody>
      </p:sp>
    </p:spTree>
    <p:extLst>
      <p:ext uri="{BB962C8B-B14F-4D97-AF65-F5344CB8AC3E}">
        <p14:creationId xmlns:p14="http://schemas.microsoft.com/office/powerpoint/2010/main" val="2492986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 dirty="0"/>
              <a:t>Instrument elements (2)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78ADF2F-C918-4FCF-4B29-0D96AC54B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5890"/>
            <a:ext cx="4320000" cy="30324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FD78FC1-BD57-D545-951F-C28FD345AB4A}"/>
              </a:ext>
            </a:extLst>
          </p:cNvPr>
          <p:cNvSpPr txBox="1"/>
          <p:nvPr/>
        </p:nvSpPr>
        <p:spPr>
          <a:xfrm>
            <a:off x="523975" y="1013570"/>
            <a:ext cx="32720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ZTF CCD quantum efficiency (QE)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EECDA1-520E-DC1C-8889-7A1E1CCE3EFB}"/>
              </a:ext>
            </a:extLst>
          </p:cNvPr>
          <p:cNvSpPr txBox="1"/>
          <p:nvPr/>
        </p:nvSpPr>
        <p:spPr>
          <a:xfrm>
            <a:off x="5081443" y="829219"/>
            <a:ext cx="32720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Full instrument model compared to </a:t>
            </a:r>
            <a:r>
              <a:rPr lang="en-GB" dirty="0" err="1"/>
              <a:t>SNCosmo</a:t>
            </a:r>
            <a:r>
              <a:rPr lang="en-GB" dirty="0"/>
              <a:t> inputs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50BC412-0831-A6AD-00C8-1A3C224576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39"/>
          <a:stretch/>
        </p:blipFill>
        <p:spPr>
          <a:xfrm>
            <a:off x="4510713" y="1453081"/>
            <a:ext cx="4413511" cy="5283968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8839F8E2-8985-CB2E-0458-E3D83E863153}"/>
              </a:ext>
            </a:extLst>
          </p:cNvPr>
          <p:cNvGrpSpPr/>
          <p:nvPr/>
        </p:nvGrpSpPr>
        <p:grpSpPr>
          <a:xfrm>
            <a:off x="176646" y="4441263"/>
            <a:ext cx="4017097" cy="2167355"/>
            <a:chOff x="83127" y="4358135"/>
            <a:chExt cx="4017097" cy="2167355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41E4A3F5-5F37-90CA-004D-307AB2099A6A}"/>
                </a:ext>
              </a:extLst>
            </p:cNvPr>
            <p:cNvGrpSpPr/>
            <p:nvPr/>
          </p:nvGrpSpPr>
          <p:grpSpPr>
            <a:xfrm>
              <a:off x="1373866" y="4942058"/>
              <a:ext cx="1440296" cy="1432659"/>
              <a:chOff x="1232655" y="1756655"/>
              <a:chExt cx="1440296" cy="1432659"/>
            </a:xfrm>
          </p:grpSpPr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F55D946F-2280-369B-C79E-24C3B7FCB4D6}"/>
                  </a:ext>
                </a:extLst>
              </p:cNvPr>
              <p:cNvGrpSpPr/>
              <p:nvPr/>
            </p:nvGrpSpPr>
            <p:grpSpPr>
              <a:xfrm>
                <a:off x="1232951" y="2829314"/>
                <a:ext cx="1440000" cy="360000"/>
                <a:chOff x="1232951" y="2709000"/>
                <a:chExt cx="1440000" cy="360000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53F1BAEA-019A-5F64-94C0-BD01321F974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232951" y="2709000"/>
                  <a:ext cx="1440000" cy="3600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81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8" name="Connecteur droit 7">
                  <a:extLst>
                    <a:ext uri="{FF2B5EF4-FFF2-40B4-BE49-F238E27FC236}">
                      <a16:creationId xmlns:a16="http://schemas.microsoft.com/office/drawing/2014/main" id="{D5303D71-48FD-1FC9-2CD9-830B7D98C9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52951" y="2709000"/>
                  <a:ext cx="0" cy="3600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necteur droit 16">
                  <a:extLst>
                    <a:ext uri="{FF2B5EF4-FFF2-40B4-BE49-F238E27FC236}">
                      <a16:creationId xmlns:a16="http://schemas.microsoft.com/office/drawing/2014/main" id="{64024C03-44DF-0AA8-FCDB-3A006527C4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09889" y="2709000"/>
                  <a:ext cx="0" cy="3600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cteur droit 17">
                  <a:extLst>
                    <a:ext uri="{FF2B5EF4-FFF2-40B4-BE49-F238E27FC236}">
                      <a16:creationId xmlns:a16="http://schemas.microsoft.com/office/drawing/2014/main" id="{B665A9A6-1948-4559-3F05-E774C93C44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83984" y="2709000"/>
                  <a:ext cx="0" cy="3600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BD4C4651-3D85-885B-6080-33C4CE8833E6}"/>
                  </a:ext>
                </a:extLst>
              </p:cNvPr>
              <p:cNvGrpSpPr/>
              <p:nvPr/>
            </p:nvGrpSpPr>
            <p:grpSpPr>
              <a:xfrm>
                <a:off x="1232951" y="1756655"/>
                <a:ext cx="1440000" cy="360000"/>
                <a:chOff x="1232951" y="2709000"/>
                <a:chExt cx="1440000" cy="360000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83A497E-DF7C-AA57-D908-59101D144F2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232951" y="2709000"/>
                  <a:ext cx="1440000" cy="3600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81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22" name="Connecteur droit 21">
                  <a:extLst>
                    <a:ext uri="{FF2B5EF4-FFF2-40B4-BE49-F238E27FC236}">
                      <a16:creationId xmlns:a16="http://schemas.microsoft.com/office/drawing/2014/main" id="{EE1D764D-04F7-ADDA-5070-B4036292F6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52951" y="2709000"/>
                  <a:ext cx="0" cy="3600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22">
                  <a:extLst>
                    <a:ext uri="{FF2B5EF4-FFF2-40B4-BE49-F238E27FC236}">
                      <a16:creationId xmlns:a16="http://schemas.microsoft.com/office/drawing/2014/main" id="{CEDF4D6F-5AC0-FD37-9FA0-7D3B49E2CA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09889" y="2709000"/>
                  <a:ext cx="0" cy="3600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23">
                  <a:extLst>
                    <a:ext uri="{FF2B5EF4-FFF2-40B4-BE49-F238E27FC236}">
                      <a16:creationId xmlns:a16="http://schemas.microsoft.com/office/drawing/2014/main" id="{BD47C5CF-BFD8-5228-EC59-29AFB8472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83984" y="2709000"/>
                  <a:ext cx="0" cy="3600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3DA3E072-EB64-04E5-3017-0C30EF83C947}"/>
                  </a:ext>
                </a:extLst>
              </p:cNvPr>
              <p:cNvGrpSpPr/>
              <p:nvPr/>
            </p:nvGrpSpPr>
            <p:grpSpPr>
              <a:xfrm>
                <a:off x="1232951" y="2116655"/>
                <a:ext cx="1440000" cy="360000"/>
                <a:chOff x="1232951" y="2709000"/>
                <a:chExt cx="1440000" cy="360000"/>
              </a:xfrm>
              <a:solidFill>
                <a:schemeClr val="accent3">
                  <a:lumMod val="40000"/>
                  <a:lumOff val="60000"/>
                </a:schemeClr>
              </a:solidFill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FFFADED-1295-ADA3-146E-988FA298B28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232951" y="2709000"/>
                  <a:ext cx="1440000" cy="36000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381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28" name="Connecteur droit 27">
                  <a:extLst>
                    <a:ext uri="{FF2B5EF4-FFF2-40B4-BE49-F238E27FC236}">
                      <a16:creationId xmlns:a16="http://schemas.microsoft.com/office/drawing/2014/main" id="{E50C6468-1504-62C9-9011-444B9F6EC2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52951" y="2709000"/>
                  <a:ext cx="0" cy="36000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cteur droit 28">
                  <a:extLst>
                    <a:ext uri="{FF2B5EF4-FFF2-40B4-BE49-F238E27FC236}">
                      <a16:creationId xmlns:a16="http://schemas.microsoft.com/office/drawing/2014/main" id="{CAD48F21-1F3B-A29B-7FEE-07132664B0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09889" y="2709000"/>
                  <a:ext cx="0" cy="36000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cteur droit 29">
                  <a:extLst>
                    <a:ext uri="{FF2B5EF4-FFF2-40B4-BE49-F238E27FC236}">
                      <a16:creationId xmlns:a16="http://schemas.microsoft.com/office/drawing/2014/main" id="{99E02C41-73AB-EA13-166F-AEB4E5720C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83984" y="2709000"/>
                  <a:ext cx="0" cy="36000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A4DF165A-CE19-9944-D857-AE45054F7BBB}"/>
                  </a:ext>
                </a:extLst>
              </p:cNvPr>
              <p:cNvGrpSpPr/>
              <p:nvPr/>
            </p:nvGrpSpPr>
            <p:grpSpPr>
              <a:xfrm>
                <a:off x="1232655" y="2473593"/>
                <a:ext cx="1440000" cy="360000"/>
                <a:chOff x="1236668" y="2709000"/>
                <a:chExt cx="1440000" cy="360000"/>
              </a:xfrm>
              <a:solidFill>
                <a:schemeClr val="accent3">
                  <a:lumMod val="40000"/>
                  <a:lumOff val="60000"/>
                </a:schemeClr>
              </a:solidFill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A5557419-C4DD-1A8F-1837-FBB3155605D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236668" y="2709000"/>
                  <a:ext cx="1440000" cy="36000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381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33" name="Connecteur droit 32">
                  <a:extLst>
                    <a:ext uri="{FF2B5EF4-FFF2-40B4-BE49-F238E27FC236}">
                      <a16:creationId xmlns:a16="http://schemas.microsoft.com/office/drawing/2014/main" id="{DB47D665-4C45-8541-7B47-8EFA345D3E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52951" y="2709000"/>
                  <a:ext cx="0" cy="36000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33">
                  <a:extLst>
                    <a:ext uri="{FF2B5EF4-FFF2-40B4-BE49-F238E27FC236}">
                      <a16:creationId xmlns:a16="http://schemas.microsoft.com/office/drawing/2014/main" id="{ED91E5DF-42D6-2A6A-EF84-FDDD4E8D4F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09889" y="2709000"/>
                  <a:ext cx="0" cy="36000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>
                  <a:extLst>
                    <a:ext uri="{FF2B5EF4-FFF2-40B4-BE49-F238E27FC236}">
                      <a16:creationId xmlns:a16="http://schemas.microsoft.com/office/drawing/2014/main" id="{40FC975E-E61E-CC3E-A7D5-0209B521DD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83984" y="2709000"/>
                  <a:ext cx="0" cy="36000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CE3B2A4C-1E6A-F48C-E42D-04264F3BE4B6}"/>
                </a:ext>
              </a:extLst>
            </p:cNvPr>
            <p:cNvCxnSpPr>
              <a:cxnSpLocks/>
              <a:endCxn id="27" idx="3"/>
            </p:cNvCxnSpPr>
            <p:nvPr/>
          </p:nvCxnSpPr>
          <p:spPr>
            <a:xfrm flipH="1" flipV="1">
              <a:off x="2814162" y="5482058"/>
              <a:ext cx="335838" cy="15550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FF253201-93D8-2BCC-50C9-5B99F1D64D32}"/>
                </a:ext>
              </a:extLst>
            </p:cNvPr>
            <p:cNvCxnSpPr>
              <a:cxnSpLocks/>
              <a:endCxn id="32" idx="3"/>
            </p:cNvCxnSpPr>
            <p:nvPr/>
          </p:nvCxnSpPr>
          <p:spPr>
            <a:xfrm flipH="1">
              <a:off x="2813866" y="5645752"/>
              <a:ext cx="336134" cy="1932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613B7B03-60F2-37CA-DB40-3F6FA3436B02}"/>
                </a:ext>
              </a:extLst>
            </p:cNvPr>
            <p:cNvCxnSpPr>
              <a:cxnSpLocks/>
              <a:endCxn id="2" idx="1"/>
            </p:cNvCxnSpPr>
            <p:nvPr/>
          </p:nvCxnSpPr>
          <p:spPr>
            <a:xfrm>
              <a:off x="1037732" y="5743742"/>
              <a:ext cx="336430" cy="4509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id="{10A64671-0F49-CD2F-5540-95289AA38C99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1037732" y="5122058"/>
              <a:ext cx="336430" cy="6216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9C343B95-C197-5B77-4934-E9B24271612B}"/>
                </a:ext>
              </a:extLst>
            </p:cNvPr>
            <p:cNvSpPr txBox="1"/>
            <p:nvPr/>
          </p:nvSpPr>
          <p:spPr>
            <a:xfrm>
              <a:off x="3111900" y="5121741"/>
              <a:ext cx="9883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Double coating CCDs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5F096CCE-03E7-E761-CA27-0256CA59D753}"/>
                </a:ext>
              </a:extLst>
            </p:cNvPr>
            <p:cNvSpPr txBox="1"/>
            <p:nvPr/>
          </p:nvSpPr>
          <p:spPr>
            <a:xfrm>
              <a:off x="136648" y="5220660"/>
              <a:ext cx="9883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Single</a:t>
              </a:r>
            </a:p>
            <a:p>
              <a:r>
                <a:rPr lang="en-GB" sz="2000" dirty="0"/>
                <a:t>coating CCDs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8BAB37E-0645-16C9-B498-17A09ADBBCB2}"/>
                </a:ext>
              </a:extLst>
            </p:cNvPr>
            <p:cNvSpPr txBox="1"/>
            <p:nvPr/>
          </p:nvSpPr>
          <p:spPr>
            <a:xfrm>
              <a:off x="1166836" y="4381819"/>
              <a:ext cx="18466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Camera mosaic</a:t>
              </a: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BB88D22-4E5F-46B9-2F6E-1209C3B752B7}"/>
                </a:ext>
              </a:extLst>
            </p:cNvPr>
            <p:cNvSpPr/>
            <p:nvPr/>
          </p:nvSpPr>
          <p:spPr>
            <a:xfrm>
              <a:off x="83127" y="4358135"/>
              <a:ext cx="3969327" cy="2167355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47110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1BB93472-90B1-E941-D00C-8858EABF7B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37"/>
          <a:stretch/>
        </p:blipFill>
        <p:spPr>
          <a:xfrm>
            <a:off x="1712756" y="1309255"/>
            <a:ext cx="5718487" cy="5472074"/>
          </a:xfrm>
          <a:prstGeom prst="rect">
            <a:avLst/>
          </a:prstGeom>
        </p:spPr>
      </p:pic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 dirty="0"/>
              <a:t>ZTF filter characterization (Caltech)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4CE91FC-55D0-15EE-4976-DABCFFEA0D5D}"/>
              </a:ext>
            </a:extLst>
          </p:cNvPr>
          <p:cNvSpPr txBox="1"/>
          <p:nvPr/>
        </p:nvSpPr>
        <p:spPr>
          <a:xfrm>
            <a:off x="3189665" y="731909"/>
            <a:ext cx="3119124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/>
              <a:t>x</a:t>
            </a:r>
            <a:r>
              <a:rPr lang="en-GB" sz="2000" dirty="0"/>
              <a:t> g and r-bands at 0° and 4°</a:t>
            </a:r>
          </a:p>
          <a:p>
            <a:r>
              <a:rPr lang="en-GB" sz="2000" b="1" dirty="0"/>
              <a:t>+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-band at 5° </a:t>
            </a:r>
            <a:r>
              <a:rPr lang="en-GB" sz="2000" b="1" dirty="0"/>
              <a:t>(no data at 0°)</a:t>
            </a:r>
          </a:p>
        </p:txBody>
      </p:sp>
    </p:spTree>
    <p:extLst>
      <p:ext uri="{BB962C8B-B14F-4D97-AF65-F5344CB8AC3E}">
        <p14:creationId xmlns:p14="http://schemas.microsoft.com/office/powerpoint/2010/main" val="964183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 dirty="0"/>
              <a:t>Filter transmission dependency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B905EF4-3277-B332-C2D0-1716D6F550E8}"/>
              </a:ext>
            </a:extLst>
          </p:cNvPr>
          <p:cNvSpPr txBox="1"/>
          <p:nvPr/>
        </p:nvSpPr>
        <p:spPr>
          <a:xfrm>
            <a:off x="513425" y="2678289"/>
            <a:ext cx="80289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Determination of the </a:t>
            </a:r>
            <a:r>
              <a:rPr lang="en-GB" sz="2000" b="1" dirty="0"/>
              <a:t>effective refracting index of filters</a:t>
            </a:r>
            <a:r>
              <a:rPr lang="en-GB" sz="2000" dirty="0"/>
              <a:t>: shift of 0° data according to formula above to match 4° data by using as reference point the centre of the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10437E58-8C30-35F8-3957-4AED3DA31BA0}"/>
                  </a:ext>
                </a:extLst>
              </p:cNvPr>
              <p:cNvSpPr txBox="1"/>
              <p:nvPr/>
            </p:nvSpPr>
            <p:spPr>
              <a:xfrm>
                <a:off x="513426" y="1110913"/>
                <a:ext cx="7669875" cy="1410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Approximate </a:t>
                </a:r>
                <a:r>
                  <a:rPr lang="en-GB" sz="2000" b="1" dirty="0"/>
                  <a:t>angular dependence of interference filter transmission </a:t>
                </a:r>
                <a:r>
                  <a:rPr lang="en-GB" sz="2000" dirty="0"/>
                  <a:t>(</a:t>
                </a:r>
                <a:r>
                  <a:rPr lang="fr-FR" sz="2000" b="1" i="0" u="none" strike="noStrike" dirty="0">
                    <a:solidFill>
                      <a:srgbClr val="086DB1"/>
                    </a:solidFill>
                    <a:effectLst/>
                    <a:hlinkClick r:id="rId3"/>
                  </a:rPr>
                  <a:t>arXiv:0908.3808</a:t>
                </a:r>
                <a:r>
                  <a:rPr lang="fr-FR" sz="2000" b="1" i="0" u="none" strike="noStrike" dirty="0">
                    <a:solidFill>
                      <a:srgbClr val="333333"/>
                    </a:solidFill>
                    <a:effectLst/>
                  </a:rPr>
                  <a:t> </a:t>
                </a:r>
                <a:r>
                  <a:rPr lang="en-GB" sz="2000" dirty="0"/>
                  <a:t>)</a:t>
                </a:r>
              </a:p>
              <a:p>
                <a:r>
                  <a:rPr lang="en-GB" sz="2000" dirty="0"/>
                  <a:t>						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sSup>
                          <m:sSup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fr-FR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FR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fr-FR" sz="2000" b="0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fr-FR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fr-FR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fr-FR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fr-FR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−1/2</m:t>
                            </m:r>
                          </m:sup>
                        </m:sSup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10437E58-8C30-35F8-3957-4AED3DA31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426" y="1110913"/>
                <a:ext cx="7669875" cy="1410964"/>
              </a:xfrm>
              <a:prstGeom prst="rect">
                <a:avLst/>
              </a:prstGeom>
              <a:blipFill>
                <a:blip r:embed="rId5"/>
                <a:stretch>
                  <a:fillRect l="-661" t="-2679" r="-6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28CB3E26-6431-7FD0-9ADA-141CE4BDD417}"/>
                  </a:ext>
                </a:extLst>
              </p:cNvPr>
              <p:cNvSpPr txBox="1"/>
              <p:nvPr/>
            </p:nvSpPr>
            <p:spPr>
              <a:xfrm>
                <a:off x="513424" y="5435882"/>
                <a:ext cx="7669875" cy="1281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Quantification of the filter transmission shift by computing the </a:t>
                </a:r>
                <a:r>
                  <a:rPr lang="en-GB" sz="2000" b="1" dirty="0"/>
                  <a:t>1st moment</a:t>
                </a:r>
                <a:r>
                  <a:rPr lang="en-GB" sz="2000" dirty="0"/>
                  <a:t> = mean value of filter transmission</a:t>
                </a:r>
                <a:endParaRPr lang="en-GB" sz="2000" b="1" dirty="0"/>
              </a:p>
              <a:p>
                <a:r>
                  <a:rPr lang="en-GB" sz="2000" b="1" dirty="0"/>
                  <a:t>					</a:t>
                </a:r>
                <a:r>
                  <a:rPr lang="en-GB" sz="2000" dirty="0"/>
                  <a:t>						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fr-FR" sz="2000" b="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0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  <m:r>
                              <a:rPr lang="fr-FR" sz="20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20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sz="20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nary>
                      </m:num>
                      <m:den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fr-FR" sz="20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fr-FR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nary>
                      </m:den>
                    </m:f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28CB3E26-6431-7FD0-9ADA-141CE4BDD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424" y="5435882"/>
                <a:ext cx="7669875" cy="1281826"/>
              </a:xfrm>
              <a:prstGeom prst="rect">
                <a:avLst/>
              </a:prstGeom>
              <a:blipFill>
                <a:blip r:embed="rId6"/>
                <a:stretch>
                  <a:fillRect l="-661" t="-2970" b="-495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0CA3DA52-A414-E39C-03A8-F8DC6847506C}"/>
              </a:ext>
            </a:extLst>
          </p:cNvPr>
          <p:cNvGraphicFramePr>
            <a:graphicFrameLocks noGrp="1"/>
          </p:cNvGraphicFramePr>
          <p:nvPr/>
        </p:nvGraphicFramePr>
        <p:xfrm>
          <a:off x="1776664" y="3718470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177965483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17139776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764539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2114698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g-band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r-band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i</a:t>
                      </a:r>
                      <a:r>
                        <a:rPr lang="en-GB" dirty="0"/>
                        <a:t>-band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32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SDSS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532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ZTF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1.85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1.95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1.75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180096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3A4B803-14E4-0280-66D1-E67FD2AC336F}"/>
              </a:ext>
            </a:extLst>
          </p:cNvPr>
          <p:cNvSpPr txBox="1"/>
          <p:nvPr/>
        </p:nvSpPr>
        <p:spPr>
          <a:xfrm>
            <a:off x="4111792" y="4830990"/>
            <a:ext cx="144000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/>
              <a:t>Estimations</a:t>
            </a:r>
            <a:endParaRPr lang="en-GB" sz="20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CF1DAA2-BCEB-7072-0A34-A3DC45A72CA0}"/>
              </a:ext>
            </a:extLst>
          </p:cNvPr>
          <p:cNvSpPr txBox="1"/>
          <p:nvPr/>
        </p:nvSpPr>
        <p:spPr>
          <a:xfrm>
            <a:off x="6333622" y="4830990"/>
            <a:ext cx="1584000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/>
              <a:t>Extrapolation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47953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 dirty="0"/>
              <a:t>ZTF r-filter shift versus incident light angle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5C72BB36-514C-D12D-58F2-379B89AF7FA9}"/>
                  </a:ext>
                </a:extLst>
              </p:cNvPr>
              <p:cNvSpPr txBox="1"/>
              <p:nvPr/>
            </p:nvSpPr>
            <p:spPr>
              <a:xfrm>
                <a:off x="970057" y="5523249"/>
                <a:ext cx="720388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The estimated refracting index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1.95</m:t>
                    </m:r>
                  </m:oMath>
                </a14:m>
                <a:r>
                  <a:rPr lang="en-GB" sz="2000" dirty="0"/>
                  <a:t> allows to predict the filter transmission at any light incident angle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u="sng" dirty="0"/>
                  <a:t>Question</a:t>
                </a:r>
                <a:r>
                  <a:rPr lang="en-GB" sz="2000" dirty="0"/>
                  <a:t>: </a:t>
                </a:r>
                <a:r>
                  <a:rPr lang="en-GB" sz="2000" b="1" dirty="0"/>
                  <a:t>What is the real light incident angle on ZTF camera?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5C72BB36-514C-D12D-58F2-379B89AF7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057" y="5523249"/>
                <a:ext cx="7203886" cy="1015663"/>
              </a:xfrm>
              <a:prstGeom prst="rect">
                <a:avLst/>
              </a:prstGeom>
              <a:blipFill>
                <a:blip r:embed="rId3"/>
                <a:stretch>
                  <a:fillRect l="-704" t="-2439" b="-85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547F7A52-E5F0-4D74-1A1D-A3C54F9AF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550" y="885534"/>
            <a:ext cx="64389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53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 dirty="0"/>
              <a:t>ZTF camera</a:t>
            </a:r>
            <a:endParaRPr lang="en-GB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EC3CD4-FC75-8D6E-EDB0-AD7120E2C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29" y="1102029"/>
            <a:ext cx="7772400" cy="4653942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ADFD74E-9D39-4C30-7892-89C022836F81}"/>
              </a:ext>
            </a:extLst>
          </p:cNvPr>
          <p:cNvCxnSpPr>
            <a:cxnSpLocks/>
          </p:cNvCxnSpPr>
          <p:nvPr/>
        </p:nvCxnSpPr>
        <p:spPr>
          <a:xfrm>
            <a:off x="7960266" y="1567543"/>
            <a:ext cx="0" cy="1959428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96BED17-A995-B6CE-155D-1B086CE43F7B}"/>
                  </a:ext>
                </a:extLst>
              </p:cNvPr>
              <p:cNvSpPr txBox="1"/>
              <p:nvPr/>
            </p:nvSpPr>
            <p:spPr>
              <a:xfrm>
                <a:off x="770406" y="5940315"/>
                <a:ext cx="659922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Pixel size = 15 µm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fr-FR" sz="2000" dirty="0"/>
                  <a:t> 1.01’’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CCD = 6144 col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fr-FR" sz="2000" dirty="0"/>
                  <a:t> 6160 </a:t>
                </a:r>
                <a:r>
                  <a:rPr lang="fr-FR" sz="2000" dirty="0" err="1"/>
                  <a:t>row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fr-FR" sz="2000" dirty="0"/>
                  <a:t> 1.724° R.A.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fr-FR" sz="2000" dirty="0"/>
                  <a:t> 1.728° </a:t>
                </a:r>
                <a:r>
                  <a:rPr lang="fr-FR" sz="2000" dirty="0" err="1"/>
                  <a:t>Dec</a:t>
                </a:r>
                <a:r>
                  <a:rPr lang="fr-FR" sz="2000" dirty="0"/>
                  <a:t>.  </a:t>
                </a: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96BED17-A995-B6CE-155D-1B086CE43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06" y="5940315"/>
                <a:ext cx="6599223" cy="707886"/>
              </a:xfrm>
              <a:prstGeom prst="rect">
                <a:avLst/>
              </a:prstGeom>
              <a:blipFill>
                <a:blip r:embed="rId4"/>
                <a:stretch>
                  <a:fillRect l="-768" t="-3509" b="-140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0F70070-B55D-6D79-3B10-416F321E173D}"/>
                  </a:ext>
                </a:extLst>
              </p:cNvPr>
              <p:cNvSpPr txBox="1"/>
              <p:nvPr/>
            </p:nvSpPr>
            <p:spPr>
              <a:xfrm>
                <a:off x="7960266" y="2347202"/>
                <a:ext cx="10583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3.5°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0F70070-B55D-6D79-3B10-416F321E1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0266" y="2347202"/>
                <a:ext cx="1058394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06F420D-5F6C-DB26-F1D0-272136941621}"/>
              </a:ext>
            </a:extLst>
          </p:cNvPr>
          <p:cNvCxnSpPr>
            <a:cxnSpLocks/>
          </p:cNvCxnSpPr>
          <p:nvPr/>
        </p:nvCxnSpPr>
        <p:spPr>
          <a:xfrm flipH="1">
            <a:off x="5913752" y="1447799"/>
            <a:ext cx="1923962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D1E7C729-50FE-4532-F216-FE598DE1B065}"/>
                  </a:ext>
                </a:extLst>
              </p:cNvPr>
              <p:cNvSpPr txBox="1"/>
              <p:nvPr/>
            </p:nvSpPr>
            <p:spPr>
              <a:xfrm>
                <a:off x="6397081" y="1101835"/>
                <a:ext cx="10583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3.5°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D1E7C729-50FE-4532-F216-FE598DE1B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7081" y="1101835"/>
                <a:ext cx="1058394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8FE2355-3A54-DADE-B514-7E34CF3F6362}"/>
              </a:ext>
            </a:extLst>
          </p:cNvPr>
          <p:cNvCxnSpPr>
            <a:cxnSpLocks/>
          </p:cNvCxnSpPr>
          <p:nvPr/>
        </p:nvCxnSpPr>
        <p:spPr>
          <a:xfrm flipH="1">
            <a:off x="5901720" y="1574850"/>
            <a:ext cx="1923962" cy="1928057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DDFCEEE-2D74-8714-4CAC-CF5A7068ACAD}"/>
                  </a:ext>
                </a:extLst>
              </p:cNvPr>
              <p:cNvSpPr txBox="1"/>
              <p:nvPr/>
            </p:nvSpPr>
            <p:spPr>
              <a:xfrm rot="19012677">
                <a:off x="6305796" y="2129006"/>
                <a:ext cx="933957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fr-FR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fr-FR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fr-FR" sz="2000" b="1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DDFCEEE-2D74-8714-4CAC-CF5A7068A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012677">
                <a:off x="6305796" y="2129006"/>
                <a:ext cx="93395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9426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D0E30A-55A2-AA4B-891E-349F3CFD8F4C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/>
              <a:t>Telescope model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EBCB9BE-46D0-E656-67F0-957259082C40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-1523518" y="2011530"/>
            <a:ext cx="6423165" cy="2631600"/>
            <a:chOff x="162365" y="1546787"/>
            <a:chExt cx="10491170" cy="2631600"/>
          </a:xfrm>
        </p:grpSpPr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FF8DC58D-C926-C603-C56A-87BF1E254C0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07950" y="-2382998"/>
              <a:ext cx="0" cy="1049117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DDE329EB-1F54-A878-4E98-E7D7F67B9F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2365" y="1546787"/>
              <a:ext cx="109082" cy="2631600"/>
            </a:xfrm>
            <a:custGeom>
              <a:avLst/>
              <a:gdLst>
                <a:gd name="connsiteX0" fmla="*/ 136733 w 136733"/>
                <a:gd name="connsiteY0" fmla="*/ 0 h 3298677"/>
                <a:gd name="connsiteX1" fmla="*/ 25637 w 136733"/>
                <a:gd name="connsiteY1" fmla="*/ 854579 h 3298677"/>
                <a:gd name="connsiteX2" fmla="*/ 0 w 136733"/>
                <a:gd name="connsiteY2" fmla="*/ 1700613 h 3298677"/>
                <a:gd name="connsiteX3" fmla="*/ 25637 w 136733"/>
                <a:gd name="connsiteY3" fmla="*/ 2615013 h 3298677"/>
                <a:gd name="connsiteX4" fmla="*/ 111095 w 136733"/>
                <a:gd name="connsiteY4" fmla="*/ 3298677 h 3298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733" h="3298677">
                  <a:moveTo>
                    <a:pt x="136733" y="0"/>
                  </a:moveTo>
                  <a:cubicBezTo>
                    <a:pt x="92579" y="285572"/>
                    <a:pt x="48426" y="571144"/>
                    <a:pt x="25637" y="854579"/>
                  </a:cubicBezTo>
                  <a:cubicBezTo>
                    <a:pt x="2848" y="1138014"/>
                    <a:pt x="0" y="1407207"/>
                    <a:pt x="0" y="1700613"/>
                  </a:cubicBezTo>
                  <a:cubicBezTo>
                    <a:pt x="0" y="1994019"/>
                    <a:pt x="7121" y="2348669"/>
                    <a:pt x="25637" y="2615013"/>
                  </a:cubicBezTo>
                  <a:cubicBezTo>
                    <a:pt x="44153" y="2881357"/>
                    <a:pt x="77624" y="3090017"/>
                    <a:pt x="111095" y="3298677"/>
                  </a:cubicBezTo>
                </a:path>
              </a:pathLst>
            </a:cu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A4100628-28A3-B7ED-BD00-E7F7275BA381}"/>
                </a:ext>
              </a:extLst>
            </p:cNvPr>
            <p:cNvCxnSpPr>
              <a:cxnSpLocks/>
            </p:cNvCxnSpPr>
            <p:nvPr/>
          </p:nvCxnSpPr>
          <p:spPr>
            <a:xfrm>
              <a:off x="8972802" y="1966187"/>
              <a:ext cx="0" cy="1792800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ED52BE-B5DA-39CD-D13B-712EAA2EA805}"/>
                </a:ext>
              </a:extLst>
            </p:cNvPr>
            <p:cNvSpPr/>
            <p:nvPr/>
          </p:nvSpPr>
          <p:spPr>
            <a:xfrm>
              <a:off x="4617998" y="2543987"/>
              <a:ext cx="180000" cy="6372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1E6F53C5-43CB-8415-7E52-D47DC0E920F3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 flipH="1" flipV="1">
              <a:off x="271447" y="1546787"/>
              <a:ext cx="8701355" cy="419400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2430CA83-058F-0485-F2FE-FC9BC834E54D}"/>
                </a:ext>
              </a:extLst>
            </p:cNvPr>
            <p:cNvCxnSpPr>
              <a:cxnSpLocks/>
              <a:endCxn id="7" idx="4"/>
            </p:cNvCxnSpPr>
            <p:nvPr/>
          </p:nvCxnSpPr>
          <p:spPr>
            <a:xfrm flipH="1">
              <a:off x="250994" y="3745357"/>
              <a:ext cx="8731371" cy="433030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97566A1B-9F52-8DFB-0D0B-FF55F55BD245}"/>
              </a:ext>
            </a:extLst>
          </p:cNvPr>
          <p:cNvSpPr/>
          <p:nvPr/>
        </p:nvSpPr>
        <p:spPr>
          <a:xfrm rot="5400000">
            <a:off x="2304243" y="6201818"/>
            <a:ext cx="56101" cy="63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0604F22A-7B12-0802-8E26-CCD2DAD4CEDC}"/>
              </a:ext>
            </a:extLst>
          </p:cNvPr>
          <p:cNvSpPr txBox="1"/>
          <p:nvPr/>
        </p:nvSpPr>
        <p:spPr>
          <a:xfrm>
            <a:off x="2065838" y="6567135"/>
            <a:ext cx="170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Camera shadow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DD68BABC-456D-5A11-68DF-F7C4CA005A25}"/>
              </a:ext>
            </a:extLst>
          </p:cNvPr>
          <p:cNvCxnSpPr>
            <a:cxnSpLocks/>
          </p:cNvCxnSpPr>
          <p:nvPr/>
        </p:nvCxnSpPr>
        <p:spPr>
          <a:xfrm>
            <a:off x="1474546" y="272727"/>
            <a:ext cx="196980" cy="851486"/>
          </a:xfrm>
          <a:prstGeom prst="straightConnector1">
            <a:avLst/>
          </a:prstGeom>
          <a:ln w="12700">
            <a:solidFill>
              <a:srgbClr val="FFC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521A7E8-F08A-1AD9-2FF4-DAF81044D3D3}"/>
              </a:ext>
            </a:extLst>
          </p:cNvPr>
          <p:cNvCxnSpPr>
            <a:cxnSpLocks/>
          </p:cNvCxnSpPr>
          <p:nvPr/>
        </p:nvCxnSpPr>
        <p:spPr>
          <a:xfrm>
            <a:off x="608317" y="272727"/>
            <a:ext cx="196980" cy="851486"/>
          </a:xfrm>
          <a:prstGeom prst="straightConnector1">
            <a:avLst/>
          </a:prstGeom>
          <a:ln w="12700">
            <a:solidFill>
              <a:srgbClr val="FFC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986F951-9801-D37C-BB27-FCFC6AE874E3}"/>
              </a:ext>
            </a:extLst>
          </p:cNvPr>
          <p:cNvCxnSpPr>
            <a:cxnSpLocks/>
          </p:cNvCxnSpPr>
          <p:nvPr/>
        </p:nvCxnSpPr>
        <p:spPr>
          <a:xfrm>
            <a:off x="833185" y="272727"/>
            <a:ext cx="196980" cy="851486"/>
          </a:xfrm>
          <a:prstGeom prst="straightConnector1">
            <a:avLst/>
          </a:prstGeom>
          <a:ln w="12700">
            <a:solidFill>
              <a:srgbClr val="FFC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0581D33-0C7B-CE73-1371-1BE5C0D55270}"/>
              </a:ext>
            </a:extLst>
          </p:cNvPr>
          <p:cNvCxnSpPr>
            <a:cxnSpLocks/>
          </p:cNvCxnSpPr>
          <p:nvPr/>
        </p:nvCxnSpPr>
        <p:spPr>
          <a:xfrm>
            <a:off x="1050906" y="272727"/>
            <a:ext cx="196980" cy="851486"/>
          </a:xfrm>
          <a:prstGeom prst="straightConnector1">
            <a:avLst/>
          </a:prstGeom>
          <a:ln w="12700">
            <a:solidFill>
              <a:srgbClr val="FFC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7F7A56D-856D-D080-8BDB-4D552DE5ACD0}"/>
              </a:ext>
            </a:extLst>
          </p:cNvPr>
          <p:cNvCxnSpPr>
            <a:cxnSpLocks/>
          </p:cNvCxnSpPr>
          <p:nvPr/>
        </p:nvCxnSpPr>
        <p:spPr>
          <a:xfrm>
            <a:off x="1262822" y="272727"/>
            <a:ext cx="196980" cy="851486"/>
          </a:xfrm>
          <a:prstGeom prst="straightConnector1">
            <a:avLst/>
          </a:prstGeom>
          <a:ln w="12700">
            <a:solidFill>
              <a:srgbClr val="FFC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91BE153D-58B9-7EFC-D655-4627DC8EFF48}"/>
              </a:ext>
            </a:extLst>
          </p:cNvPr>
          <p:cNvCxnSpPr>
            <a:cxnSpLocks/>
          </p:cNvCxnSpPr>
          <p:nvPr/>
        </p:nvCxnSpPr>
        <p:spPr>
          <a:xfrm>
            <a:off x="1698722" y="272727"/>
            <a:ext cx="196980" cy="851486"/>
          </a:xfrm>
          <a:prstGeom prst="straightConnector1">
            <a:avLst/>
          </a:prstGeom>
          <a:ln w="12700">
            <a:solidFill>
              <a:srgbClr val="FFC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7F40AE5-CD4A-1A93-4507-B7C6427DAAAE}"/>
              </a:ext>
            </a:extLst>
          </p:cNvPr>
          <p:cNvCxnSpPr>
            <a:cxnSpLocks/>
          </p:cNvCxnSpPr>
          <p:nvPr/>
        </p:nvCxnSpPr>
        <p:spPr>
          <a:xfrm>
            <a:off x="1923590" y="272727"/>
            <a:ext cx="196980" cy="851486"/>
          </a:xfrm>
          <a:prstGeom prst="straightConnector1">
            <a:avLst/>
          </a:prstGeom>
          <a:ln w="12700">
            <a:solidFill>
              <a:srgbClr val="FFC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182ED92-8F43-A05C-C391-395C6D4A23F0}"/>
              </a:ext>
            </a:extLst>
          </p:cNvPr>
          <p:cNvCxnSpPr>
            <a:cxnSpLocks/>
          </p:cNvCxnSpPr>
          <p:nvPr/>
        </p:nvCxnSpPr>
        <p:spPr>
          <a:xfrm>
            <a:off x="2141311" y="272727"/>
            <a:ext cx="196980" cy="851486"/>
          </a:xfrm>
          <a:prstGeom prst="straightConnector1">
            <a:avLst/>
          </a:prstGeom>
          <a:ln w="12700">
            <a:solidFill>
              <a:srgbClr val="FFC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E575264-788C-8F7C-33CE-4B8CF0818E5B}"/>
              </a:ext>
            </a:extLst>
          </p:cNvPr>
          <p:cNvCxnSpPr>
            <a:cxnSpLocks/>
          </p:cNvCxnSpPr>
          <p:nvPr/>
        </p:nvCxnSpPr>
        <p:spPr>
          <a:xfrm>
            <a:off x="2353227" y="272727"/>
            <a:ext cx="196980" cy="851486"/>
          </a:xfrm>
          <a:prstGeom prst="straightConnector1">
            <a:avLst/>
          </a:prstGeom>
          <a:ln w="12700">
            <a:solidFill>
              <a:srgbClr val="FFC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orme libre 20">
            <a:extLst>
              <a:ext uri="{FF2B5EF4-FFF2-40B4-BE49-F238E27FC236}">
                <a16:creationId xmlns:a16="http://schemas.microsoft.com/office/drawing/2014/main" id="{9B96C98D-823E-BC4C-47F4-62AEE34A3CAC}"/>
              </a:ext>
            </a:extLst>
          </p:cNvPr>
          <p:cNvSpPr>
            <a:spLocks noChangeAspect="1"/>
          </p:cNvSpPr>
          <p:nvPr/>
        </p:nvSpPr>
        <p:spPr>
          <a:xfrm rot="5400000">
            <a:off x="1599135" y="467562"/>
            <a:ext cx="5970" cy="144000"/>
          </a:xfrm>
          <a:custGeom>
            <a:avLst/>
            <a:gdLst>
              <a:gd name="connsiteX0" fmla="*/ 136733 w 136733"/>
              <a:gd name="connsiteY0" fmla="*/ 0 h 3298677"/>
              <a:gd name="connsiteX1" fmla="*/ 25637 w 136733"/>
              <a:gd name="connsiteY1" fmla="*/ 854579 h 3298677"/>
              <a:gd name="connsiteX2" fmla="*/ 0 w 136733"/>
              <a:gd name="connsiteY2" fmla="*/ 1700613 h 3298677"/>
              <a:gd name="connsiteX3" fmla="*/ 25637 w 136733"/>
              <a:gd name="connsiteY3" fmla="*/ 2615013 h 3298677"/>
              <a:gd name="connsiteX4" fmla="*/ 111095 w 136733"/>
              <a:gd name="connsiteY4" fmla="*/ 3298677 h 32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733" h="3298677">
                <a:moveTo>
                  <a:pt x="136733" y="0"/>
                </a:moveTo>
                <a:cubicBezTo>
                  <a:pt x="92579" y="285572"/>
                  <a:pt x="48426" y="571144"/>
                  <a:pt x="25637" y="854579"/>
                </a:cubicBezTo>
                <a:cubicBezTo>
                  <a:pt x="2848" y="1138014"/>
                  <a:pt x="0" y="1407207"/>
                  <a:pt x="0" y="1700613"/>
                </a:cubicBezTo>
                <a:cubicBezTo>
                  <a:pt x="0" y="1994019"/>
                  <a:pt x="7121" y="2348669"/>
                  <a:pt x="25637" y="2615013"/>
                </a:cubicBezTo>
                <a:cubicBezTo>
                  <a:pt x="44153" y="2881357"/>
                  <a:pt x="77624" y="3090017"/>
                  <a:pt x="111095" y="3298677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DA88B5E4-961B-8494-1062-82D0BF162F82}"/>
                  </a:ext>
                </a:extLst>
              </p:cNvPr>
              <p:cNvSpPr txBox="1"/>
              <p:nvPr/>
            </p:nvSpPr>
            <p:spPr>
              <a:xfrm>
                <a:off x="1503920" y="239024"/>
                <a:ext cx="1894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DA88B5E4-961B-8494-1062-82D0BF162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3920" y="239024"/>
                <a:ext cx="189474" cy="276999"/>
              </a:xfrm>
              <a:prstGeom prst="rect">
                <a:avLst/>
              </a:prstGeom>
              <a:blipFill>
                <a:blip r:embed="rId3"/>
                <a:stretch>
                  <a:fillRect l="-25000" r="-18750"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0D426D3-21F8-D0A3-F44A-002A51BB9798}"/>
              </a:ext>
            </a:extLst>
          </p:cNvPr>
          <p:cNvCxnSpPr>
            <a:cxnSpLocks noChangeAspect="1"/>
          </p:cNvCxnSpPr>
          <p:nvPr/>
        </p:nvCxnSpPr>
        <p:spPr>
          <a:xfrm>
            <a:off x="1701436" y="3805921"/>
            <a:ext cx="624516" cy="2699599"/>
          </a:xfrm>
          <a:prstGeom prst="straightConnector1">
            <a:avLst/>
          </a:prstGeom>
          <a:ln w="12700">
            <a:solidFill>
              <a:srgbClr val="FFC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orme libre 26">
            <a:extLst>
              <a:ext uri="{FF2B5EF4-FFF2-40B4-BE49-F238E27FC236}">
                <a16:creationId xmlns:a16="http://schemas.microsoft.com/office/drawing/2014/main" id="{06AF0FF5-A9FF-6089-7867-DAD2D73A93A7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1831424" y="4941135"/>
            <a:ext cx="11940" cy="288000"/>
          </a:xfrm>
          <a:custGeom>
            <a:avLst/>
            <a:gdLst>
              <a:gd name="connsiteX0" fmla="*/ 136733 w 136733"/>
              <a:gd name="connsiteY0" fmla="*/ 0 h 3298677"/>
              <a:gd name="connsiteX1" fmla="*/ 25637 w 136733"/>
              <a:gd name="connsiteY1" fmla="*/ 854579 h 3298677"/>
              <a:gd name="connsiteX2" fmla="*/ 0 w 136733"/>
              <a:gd name="connsiteY2" fmla="*/ 1700613 h 3298677"/>
              <a:gd name="connsiteX3" fmla="*/ 25637 w 136733"/>
              <a:gd name="connsiteY3" fmla="*/ 2615013 h 3298677"/>
              <a:gd name="connsiteX4" fmla="*/ 111095 w 136733"/>
              <a:gd name="connsiteY4" fmla="*/ 3298677 h 32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733" h="3298677">
                <a:moveTo>
                  <a:pt x="136733" y="0"/>
                </a:moveTo>
                <a:cubicBezTo>
                  <a:pt x="92579" y="285572"/>
                  <a:pt x="48426" y="571144"/>
                  <a:pt x="25637" y="854579"/>
                </a:cubicBezTo>
                <a:cubicBezTo>
                  <a:pt x="2848" y="1138014"/>
                  <a:pt x="0" y="1407207"/>
                  <a:pt x="0" y="1700613"/>
                </a:cubicBezTo>
                <a:cubicBezTo>
                  <a:pt x="0" y="1994019"/>
                  <a:pt x="7121" y="2348669"/>
                  <a:pt x="25637" y="2615013"/>
                </a:cubicBezTo>
                <a:cubicBezTo>
                  <a:pt x="44153" y="2881357"/>
                  <a:pt x="77624" y="3090017"/>
                  <a:pt x="111095" y="3298677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F739453-E4FE-9DDF-2D54-E8F00F784F7B}"/>
                  </a:ext>
                </a:extLst>
              </p:cNvPr>
              <p:cNvSpPr txBox="1"/>
              <p:nvPr/>
            </p:nvSpPr>
            <p:spPr>
              <a:xfrm>
                <a:off x="1777474" y="5126810"/>
                <a:ext cx="1894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F739453-E4FE-9DDF-2D54-E8F00F784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474" y="5126810"/>
                <a:ext cx="189474" cy="276999"/>
              </a:xfrm>
              <a:prstGeom prst="rect">
                <a:avLst/>
              </a:prstGeom>
              <a:blipFill>
                <a:blip r:embed="rId4"/>
                <a:stretch>
                  <a:fillRect l="-31250" r="-18750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BE697493-D631-B6F4-5E37-CF8A3EB8CC16}"/>
              </a:ext>
            </a:extLst>
          </p:cNvPr>
          <p:cNvSpPr>
            <a:spLocks noChangeAspect="1"/>
          </p:cNvSpPr>
          <p:nvPr/>
        </p:nvSpPr>
        <p:spPr>
          <a:xfrm>
            <a:off x="5209235" y="3439462"/>
            <a:ext cx="637200" cy="63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47E5AE0-1ABD-5C80-9351-DADA5B41E40A}"/>
              </a:ext>
            </a:extLst>
          </p:cNvPr>
          <p:cNvSpPr>
            <a:spLocks noChangeAspect="1"/>
          </p:cNvSpPr>
          <p:nvPr/>
        </p:nvSpPr>
        <p:spPr>
          <a:xfrm>
            <a:off x="4212035" y="4179691"/>
            <a:ext cx="2631600" cy="2631600"/>
          </a:xfrm>
          <a:prstGeom prst="ellipse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6961FD8-13EB-DA42-A781-BA540F8D5F0C}"/>
              </a:ext>
            </a:extLst>
          </p:cNvPr>
          <p:cNvSpPr txBox="1"/>
          <p:nvPr/>
        </p:nvSpPr>
        <p:spPr>
          <a:xfrm>
            <a:off x="5846435" y="3569012"/>
            <a:ext cx="945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Camera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D9FBB1C-7E71-60CD-01A2-7AF5BD4F9996}"/>
              </a:ext>
            </a:extLst>
          </p:cNvPr>
          <p:cNvSpPr txBox="1"/>
          <p:nvPr/>
        </p:nvSpPr>
        <p:spPr>
          <a:xfrm>
            <a:off x="3436843" y="5347259"/>
            <a:ext cx="945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Mirror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CA40D909-A606-18DF-C12E-A5F2B9F7C8C5}"/>
              </a:ext>
            </a:extLst>
          </p:cNvPr>
          <p:cNvSpPr txBox="1"/>
          <p:nvPr/>
        </p:nvSpPr>
        <p:spPr>
          <a:xfrm>
            <a:off x="5198153" y="3381296"/>
            <a:ext cx="28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72D447D1-6815-6361-4D91-3BD5ECE4D5A3}"/>
                  </a:ext>
                </a:extLst>
              </p:cNvPr>
              <p:cNvSpPr txBox="1"/>
              <p:nvPr/>
            </p:nvSpPr>
            <p:spPr>
              <a:xfrm>
                <a:off x="3568035" y="1019973"/>
                <a:ext cx="5344661" cy="2003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Position (x) on camera correspond to light-rays from sky with incident angle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GB" sz="2000" dirty="0"/>
              </a:p>
              <a:p>
                <a:endParaRPr lang="en-GB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u="sng" dirty="0"/>
                  <a:t>Hypothesis</a:t>
                </a:r>
                <a:r>
                  <a:rPr lang="en-GB" sz="2000" dirty="0"/>
                  <a:t>: projection of pupil and camera on mirror according to incident angle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2000" dirty="0"/>
                  <a:t> (not realistic on scheme: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GB" sz="2000" dirty="0"/>
                  <a:t>) </a:t>
                </a:r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72D447D1-6815-6361-4D91-3BD5ECE4D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035" y="1019973"/>
                <a:ext cx="5344661" cy="2003947"/>
              </a:xfrm>
              <a:prstGeom prst="rect">
                <a:avLst/>
              </a:prstGeom>
              <a:blipFill>
                <a:blip r:embed="rId5"/>
                <a:stretch>
                  <a:fillRect l="-948" t="-1887" r="-948" b="-12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663FCD15-D680-9452-851A-5501DDA27E7E}"/>
              </a:ext>
            </a:extLst>
          </p:cNvPr>
          <p:cNvSpPr txBox="1"/>
          <p:nvPr/>
        </p:nvSpPr>
        <p:spPr>
          <a:xfrm>
            <a:off x="1958796" y="3567757"/>
            <a:ext cx="945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Camera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10E0B5-166D-1BD4-A9EB-FF4C3B23DD33}"/>
              </a:ext>
            </a:extLst>
          </p:cNvPr>
          <p:cNvSpPr txBox="1"/>
          <p:nvPr/>
        </p:nvSpPr>
        <p:spPr>
          <a:xfrm>
            <a:off x="485472" y="6115318"/>
            <a:ext cx="945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Mirror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87267C5-7E44-1100-EAC6-891DFC8FC721}"/>
              </a:ext>
            </a:extLst>
          </p:cNvPr>
          <p:cNvSpPr>
            <a:spLocks noChangeAspect="1"/>
          </p:cNvSpPr>
          <p:nvPr/>
        </p:nvSpPr>
        <p:spPr>
          <a:xfrm>
            <a:off x="4960252" y="4844492"/>
            <a:ext cx="1761338" cy="1761338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92BD5B0-D2A0-CB22-3336-EC7F9D995C37}"/>
              </a:ext>
            </a:extLst>
          </p:cNvPr>
          <p:cNvSpPr>
            <a:spLocks noChangeAspect="1"/>
          </p:cNvSpPr>
          <p:nvPr/>
        </p:nvSpPr>
        <p:spPr>
          <a:xfrm>
            <a:off x="5493392" y="5385846"/>
            <a:ext cx="637200" cy="63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BA3705C-D3A2-5554-E3EF-90C79D0C2FFA}"/>
              </a:ext>
            </a:extLst>
          </p:cNvPr>
          <p:cNvSpPr txBox="1"/>
          <p:nvPr/>
        </p:nvSpPr>
        <p:spPr>
          <a:xfrm>
            <a:off x="6097506" y="5506450"/>
            <a:ext cx="2810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Camera shadow on mirror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BD06FA7-72E6-CF43-ADB2-A44BF8A936BC}"/>
              </a:ext>
            </a:extLst>
          </p:cNvPr>
          <p:cNvSpPr txBox="1"/>
          <p:nvPr/>
        </p:nvSpPr>
        <p:spPr>
          <a:xfrm>
            <a:off x="6333190" y="4737921"/>
            <a:ext cx="2810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Pupil projection on mirror</a:t>
            </a:r>
          </a:p>
        </p:txBody>
      </p:sp>
    </p:spTree>
    <p:extLst>
      <p:ext uri="{BB962C8B-B14F-4D97-AF65-F5344CB8AC3E}">
        <p14:creationId xmlns:p14="http://schemas.microsoft.com/office/powerpoint/2010/main" val="249911025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41499</TotalTime>
  <Words>737</Words>
  <Application>Microsoft Macintosh PowerPoint</Application>
  <PresentationFormat>Affichage à l'écran (4:3)</PresentationFormat>
  <Paragraphs>155</Paragraphs>
  <Slides>25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Cambria Math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Upsilon simulations</dc:title>
  <dc:creator>Philippe Rosnet</dc:creator>
  <cp:lastModifiedBy>Microsoft Office User</cp:lastModifiedBy>
  <cp:revision>937</cp:revision>
  <cp:lastPrinted>2021-06-11T15:35:06Z</cp:lastPrinted>
  <dcterms:created xsi:type="dcterms:W3CDTF">2018-03-15T06:35:27Z</dcterms:created>
  <dcterms:modified xsi:type="dcterms:W3CDTF">2024-01-11T10:13:58Z</dcterms:modified>
</cp:coreProperties>
</file>