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28"/>
  </p:notesMasterIdLst>
  <p:sldIdLst>
    <p:sldId id="256" r:id="rId2"/>
    <p:sldId id="1500" r:id="rId3"/>
    <p:sldId id="1324" r:id="rId4"/>
    <p:sldId id="1326" r:id="rId5"/>
    <p:sldId id="1493" r:id="rId6"/>
    <p:sldId id="1494" r:id="rId7"/>
    <p:sldId id="1492" r:id="rId8"/>
    <p:sldId id="1329" r:id="rId9"/>
    <p:sldId id="1495" r:id="rId10"/>
    <p:sldId id="1487" r:id="rId11"/>
    <p:sldId id="1483" r:id="rId12"/>
    <p:sldId id="1496" r:id="rId13"/>
    <p:sldId id="1497" r:id="rId14"/>
    <p:sldId id="1498" r:id="rId15"/>
    <p:sldId id="275" r:id="rId16"/>
    <p:sldId id="1330" r:id="rId17"/>
    <p:sldId id="1502" r:id="rId18"/>
    <p:sldId id="1501" r:id="rId19"/>
    <p:sldId id="1505" r:id="rId20"/>
    <p:sldId id="1503" r:id="rId21"/>
    <p:sldId id="1504" r:id="rId22"/>
    <p:sldId id="369" r:id="rId23"/>
    <p:sldId id="1486" r:id="rId24"/>
    <p:sldId id="1506" r:id="rId25"/>
    <p:sldId id="1489" r:id="rId26"/>
    <p:sldId id="1499" r:id="rId27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RIUS intro" id="{D1956D89-A55F-654B-8F32-FA73CC02D7FC}">
          <p14:sldIdLst>
            <p14:sldId id="256"/>
            <p14:sldId id="1500"/>
            <p14:sldId id="1324"/>
            <p14:sldId id="1326"/>
            <p14:sldId id="1493"/>
            <p14:sldId id="1494"/>
          </p14:sldIdLst>
        </p14:section>
        <p14:section name="SHEXI" id="{8E7D73F2-B13D-2841-B336-BA5466416EC8}">
          <p14:sldIdLst>
            <p14:sldId id="1492"/>
            <p14:sldId id="1329"/>
            <p14:sldId id="1495"/>
            <p14:sldId id="1487"/>
          </p14:sldIdLst>
        </p14:section>
        <p14:section name="Proof of principle" id="{B9E42437-83F0-BB48-828A-4568CA49D902}">
          <p14:sldIdLst>
            <p14:sldId id="1483"/>
            <p14:sldId id="1496"/>
            <p14:sldId id="1497"/>
            <p14:sldId id="1498"/>
            <p14:sldId id="275"/>
          </p14:sldIdLst>
        </p14:section>
        <p14:section name="Manpower" id="{541E46E0-698F-8C4F-8EF8-E8363BAD82DF}">
          <p14:sldIdLst>
            <p14:sldId id="1330"/>
            <p14:sldId id="1502"/>
            <p14:sldId id="1501"/>
            <p14:sldId id="1505"/>
            <p14:sldId id="1503"/>
          </p14:sldIdLst>
        </p14:section>
        <p14:section name="stop forest" id="{E1217373-C980-CA47-B319-CA7BE918DE7E}">
          <p14:sldIdLst>
            <p14:sldId id="1504"/>
          </p14:sldIdLst>
        </p14:section>
        <p14:section name="GABRIELA tests" id="{E07F043D-BCF1-2047-A274-149076E1A540}">
          <p14:sldIdLst>
            <p14:sldId id="369"/>
            <p14:sldId id="1486"/>
          </p14:sldIdLst>
        </p14:section>
        <p14:section name="New focal plane" id="{91592609-2A14-6B40-8CC4-3A497C9E840A}">
          <p14:sldIdLst>
            <p14:sldId id="1506"/>
            <p14:sldId id="1489"/>
            <p14:sldId id="14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96FF"/>
    <a:srgbClr val="FCD6B5"/>
    <a:srgbClr val="9BBB59"/>
    <a:srgbClr val="F57B17"/>
    <a:srgbClr val="F79646"/>
    <a:srgbClr val="4BACC6"/>
    <a:srgbClr val="8064A2"/>
    <a:srgbClr val="FF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75766"/>
  </p:normalViewPr>
  <p:slideViewPr>
    <p:cSldViewPr snapToGrid="0">
      <p:cViewPr>
        <p:scale>
          <a:sx n="100" d="100"/>
          <a:sy n="100" d="100"/>
        </p:scale>
        <p:origin x="10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6DEBD-B017-4760-A4AC-78CB9EC75F00}" type="datetimeFigureOut">
              <a:rPr lang="fr-FR" smtClean="0"/>
              <a:t>29/01/2024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FF174-45E9-4A1A-A34C-3C890A5755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6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nuclei of interest int this current session are situated at the very top nuclear chart where the each isotope is represented as a function</a:t>
            </a:r>
          </a:p>
          <a:p>
            <a:r>
              <a:rPr lang="en-US" dirty="0"/>
              <a:t>of Z and N.</a:t>
            </a:r>
          </a:p>
          <a:p>
            <a:r>
              <a:rPr lang="en-US" dirty="0"/>
              <a:t>Of interest are</a:t>
            </a:r>
            <a:r>
              <a:rPr lang="en-US" baseline="0" dirty="0"/>
              <a:t> the properties of matter in extreme conditions of mass and charge.</a:t>
            </a:r>
          </a:p>
          <a:p>
            <a:r>
              <a:rPr lang="en-US" baseline="0" dirty="0"/>
              <a:t>The actual limits of this chart corresponds to the basic question of how many elements actually exist.</a:t>
            </a:r>
          </a:p>
          <a:p>
            <a:endParaRPr lang="en-US" baseline="0" dirty="0"/>
          </a:p>
          <a:p>
            <a:r>
              <a:rPr lang="en-FR" dirty="0"/>
              <a:t>One of the ways we obtain information on the structure of these nuclei is through fine-structure alpha decay coupled with coincident internal conversion electron and gamma-ray spectroscopy.</a:t>
            </a:r>
          </a:p>
          <a:p>
            <a:endParaRPr lang="en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axially deformed nuclei, the K quantum number is approximately conserved. Transitions that involve a change in K larger than the multipole order are usually forbidden and the so-called K isomers are formed. These K isomers can provide a unique fingerprint of the underlying single-particle structure. They also provide an experimental tool to access low-lying states that are not readily populated by alpha decay or difficult to observe at the target in prompt spectroscopy experiments either due to internal conversion or weak population.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interest in these K-isomers is that they might provide additional hindrance to fission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ground state and thus provide a mechanism for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enhanced survival probability of super heavy nuclei.</a:t>
            </a:r>
            <a:endParaRPr lang="en-FR" dirty="0"/>
          </a:p>
          <a:p>
            <a:endParaRPr lang="en-FR" dirty="0"/>
          </a:p>
          <a:p>
            <a:r>
              <a:rPr lang="en-FR" dirty="0"/>
              <a:t>And we are also interested in reaction mechanisms which could broaden the range of nuclei that we can study.</a:t>
            </a:r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1884F-A6DD-9A40-B19C-4A34084231FD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55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7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458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553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62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04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20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1884F-A6DD-9A40-B19C-4A34084231F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58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55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5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128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FF174-45E9-4A1A-A34C-3C890A57552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9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77" y="0"/>
            <a:ext cx="12192175" cy="6858000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 bwMode="auto">
          <a:xfrm>
            <a:off x="2937164" y="831272"/>
            <a:ext cx="6391563" cy="55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9448799" y="649287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56961D-6433-4756-A273-B8055EE0EBDD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6E283CD5-043C-4D98-AEB3-EDB9E244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CODEC Pioneer-SIRIUS Shexi R&amp;D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38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75E344-B150-9A13-49A5-C8C1E4725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9" cy="6857998"/>
          </a:xfrm>
          <a:prstGeom prst="rect">
            <a:avLst/>
          </a:prstGeom>
        </p:spPr>
      </p:pic>
      <p:sp>
        <p:nvSpPr>
          <p:cNvPr id="5" name="Rectangle 10"/>
          <p:cNvSpPr/>
          <p:nvPr/>
        </p:nvSpPr>
        <p:spPr bwMode="auto">
          <a:xfrm>
            <a:off x="2937164" y="831272"/>
            <a:ext cx="6391563" cy="558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2734491" y="217716"/>
            <a:ext cx="6313716" cy="374469"/>
          </a:xfrm>
        </p:spPr>
        <p:txBody>
          <a:bodyPr>
            <a:noAutofit/>
          </a:bodyPr>
          <a:lstStyle>
            <a:lvl1pPr>
              <a:defRPr sz="21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9448625" y="6492877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E856961D-6433-4756-A273-B8055EE0EBD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 hasCustomPrompt="1"/>
          </p:nvPr>
        </p:nvSpPr>
        <p:spPr bwMode="auto">
          <a:xfrm>
            <a:off x="741363" y="2212977"/>
            <a:ext cx="9883095" cy="325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E48A5525-3176-434C-B18A-C5634DFA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CODEC Pioneer-SIRIUS </a:t>
            </a:r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2" name="Espace réservé de la date 6">
            <a:extLst>
              <a:ext uri="{FF2B5EF4-FFF2-40B4-BE49-F238E27FC236}">
                <a16:creationId xmlns:a16="http://schemas.microsoft.com/office/drawing/2014/main" id="{CCB05DD6-5328-41B5-BE22-65F6E7E0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Shexi R&amp;D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4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9" cy="685799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3" y="1681711"/>
            <a:ext cx="5158153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3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7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7" cy="3685030"/>
          </a:xfrm>
        </p:spPr>
        <p:txBody>
          <a:bodyPr/>
          <a:lstStyle>
            <a:lvl1pPr marL="194036" indent="-194036">
              <a:defRPr lang="fr-FR" sz="2377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582107" indent="-194036">
              <a:defRPr lang="fr-FR" sz="2037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970178" indent="-194036">
              <a:defRPr lang="fr-FR" sz="1698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194036" lvl="0" indent="-194036" algn="l" defTabSz="776143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582107" lvl="1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970178" lvl="2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CODEC </a:t>
            </a:r>
            <a:r>
              <a:rPr lang="fr-FR" sz="1800" dirty="0"/>
              <a:t>Pioneer-SIRIUS </a:t>
            </a:r>
            <a:r>
              <a:rPr lang="fr-FR" sz="1800" dirty="0" err="1"/>
              <a:t>Shexi</a:t>
            </a:r>
            <a:r>
              <a:rPr lang="fr-FR" sz="1800" dirty="0"/>
              <a:t> R&amp;D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4" y="6467913"/>
            <a:ext cx="2741673" cy="36473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9" y="169117"/>
            <a:ext cx="6438063" cy="488983"/>
          </a:xfrm>
        </p:spPr>
        <p:txBody>
          <a:bodyPr>
            <a:normAutofit/>
          </a:bodyPr>
          <a:lstStyle>
            <a:lvl1pPr>
              <a:defRPr lang="fr-FR" sz="2037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99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" y="1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9" y="169117"/>
            <a:ext cx="6438063" cy="488983"/>
          </a:xfrm>
        </p:spPr>
        <p:txBody>
          <a:bodyPr>
            <a:normAutofit/>
          </a:bodyPr>
          <a:lstStyle>
            <a:lvl1pPr>
              <a:defRPr sz="2037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3" y="1681711"/>
            <a:ext cx="5158153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3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7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7" cy="3685030"/>
          </a:xfrm>
        </p:spPr>
        <p:txBody>
          <a:bodyPr/>
          <a:lstStyle>
            <a:lvl1pPr marL="194036" indent="-194036">
              <a:defRPr lang="fr-FR" sz="2377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582107" indent="-194036">
              <a:defRPr lang="fr-FR" sz="2037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970178" indent="-194036">
              <a:defRPr lang="fr-FR" sz="1698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194036" lvl="0" indent="-194036" algn="l" defTabSz="776143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582107" lvl="1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970178" lvl="2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8" y="6467913"/>
            <a:ext cx="5541624" cy="36473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CODEC Pioneer-SIRIUS </a:t>
            </a:r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4" y="6467913"/>
            <a:ext cx="2741673" cy="36473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18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1636064"/>
            <a:ext cx="11666121" cy="4553565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CODEC Pioneer-SIRIUS </a:t>
            </a:r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9598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CODEC Pioneer-SIRIUS Shexi R&amp;D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6961D-6433-4756-A273-B8055EE0EBDD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A106D34-85B6-4885-B69A-CFCABC2C3731}"/>
              </a:ext>
            </a:extLst>
          </p:cNvPr>
          <p:cNvSpPr txBox="1">
            <a:spLocks/>
          </p:cNvSpPr>
          <p:nvPr/>
        </p:nvSpPr>
        <p:spPr bwMode="auto">
          <a:xfrm>
            <a:off x="4038600" y="649287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 b="1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/>
              <a:t>CeMaP@IJCLab.in2p3.fr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72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hdr="0"/>
  <p:txStyles>
    <p:titleStyle>
      <a:lvl1pPr algn="l" defTabSz="685800" eaLnBrk="1" hangingPunct="1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eaLnBrk="1" hangingPunct="1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eaLnBrk="1" hangingPunct="1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actaphys.uj.edu.pl/S/14" TargetMode="Externa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png"/><Relationship Id="rId7" Type="http://schemas.openxmlformats.org/officeDocument/2006/relationships/image" Target="../media/image3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31.jpeg"/><Relationship Id="rId4" Type="http://schemas.openxmlformats.org/officeDocument/2006/relationships/image" Target="../media/image19.jpe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8.emf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24.jpeg"/><Relationship Id="rId4" Type="http://schemas.openxmlformats.org/officeDocument/2006/relationships/image" Target="../media/image31.jpeg"/><Relationship Id="rId9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emf"/><Relationship Id="rId4" Type="http://schemas.openxmlformats.org/officeDocument/2006/relationships/image" Target="../media/image44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235E5806-6C1E-4320-B7BD-D99A21D8F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11886"/>
          </a:xfrm>
        </p:spPr>
        <p:txBody>
          <a:bodyPr anchor="t">
            <a:noAutofit/>
          </a:bodyPr>
          <a:lstStyle/>
          <a:p>
            <a:r>
              <a:rPr lang="fr-FR" sz="3600" b="1" dirty="0"/>
              <a:t>The SHEXI </a:t>
            </a:r>
            <a:r>
              <a:rPr lang="fr-FR" sz="3600" b="1" dirty="0" err="1"/>
              <a:t>demonstrator</a:t>
            </a:r>
            <a:r>
              <a:rPr lang="fr-FR" sz="3600" b="1" dirty="0"/>
              <a:t> </a:t>
            </a:r>
            <a:r>
              <a:rPr lang="fr-FR" sz="3600" b="1" dirty="0">
                <a:sym typeface="Wingdings" pitchFamily="2" charset="2"/>
              </a:rPr>
              <a:t> </a:t>
            </a:r>
            <a:r>
              <a:rPr lang="fr-FR" sz="3600" b="1" dirty="0"/>
              <a:t>Upgrade of SIRIUS</a:t>
            </a:r>
            <a:br>
              <a:rPr lang="fr-FR" sz="2800" b="1" dirty="0"/>
            </a:br>
            <a:endParaRPr lang="fr-FR" sz="3600" b="1" dirty="0"/>
          </a:p>
          <a:p>
            <a:pPr marL="0" indent="0" algn="ctr">
              <a:buNone/>
            </a:pPr>
            <a:r>
              <a:rPr lang="fr-FR" sz="2800" dirty="0"/>
              <a:t>GANIL CS 01/02/2024</a:t>
            </a:r>
            <a:br>
              <a:rPr lang="fr-FR" sz="2800" dirty="0"/>
            </a:br>
            <a:endParaRPr lang="fr-FR" sz="28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fr-FR" sz="1200" dirty="0"/>
          </a:p>
          <a:p>
            <a:pPr marL="0" indent="0" algn="ctr">
              <a:buNone/>
            </a:pPr>
            <a:r>
              <a:rPr lang="fr-FR" sz="4000" i="1" dirty="0">
                <a:solidFill>
                  <a:srgbClr val="E05314"/>
                </a:solidFill>
              </a:rPr>
              <a:t>K. </a:t>
            </a:r>
            <a:r>
              <a:rPr lang="fr-FR" sz="4000" i="1" dirty="0" err="1">
                <a:solidFill>
                  <a:srgbClr val="E05314"/>
                </a:solidFill>
              </a:rPr>
              <a:t>Hauschild</a:t>
            </a:r>
            <a:br>
              <a:rPr lang="fr-FR" sz="4000" i="1" dirty="0">
                <a:solidFill>
                  <a:srgbClr val="E05314"/>
                </a:solidFill>
              </a:rPr>
            </a:br>
            <a:r>
              <a:rPr lang="fr-FR" sz="4000" i="1" dirty="0">
                <a:solidFill>
                  <a:srgbClr val="E05314"/>
                </a:solidFill>
              </a:rPr>
              <a:t> for the SIRIUS collaboration</a:t>
            </a:r>
            <a:br>
              <a:rPr lang="fr-FR" sz="4000" i="1" dirty="0">
                <a:solidFill>
                  <a:srgbClr val="E05314"/>
                </a:solidFill>
              </a:rPr>
            </a:br>
            <a:endParaRPr lang="fr-FR" sz="4000" i="1" dirty="0">
              <a:solidFill>
                <a:srgbClr val="E053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7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566" y="150210"/>
            <a:ext cx="2871697" cy="488967"/>
          </a:xfrm>
        </p:spPr>
        <p:txBody>
          <a:bodyPr>
            <a:normAutofit/>
          </a:bodyPr>
          <a:lstStyle/>
          <a:p>
            <a:r>
              <a:rPr lang="en-FR" sz="2800" dirty="0">
                <a:sym typeface="Wingdings" pitchFamily="2" charset="2"/>
              </a:rPr>
              <a:t>SHEXI</a:t>
            </a:r>
            <a:r>
              <a:rPr lang="fr-FR" sz="2800" dirty="0">
                <a:sym typeface="Wingdings" pitchFamily="2" charset="2"/>
              </a:rPr>
              <a:t> Concept</a:t>
            </a:r>
            <a:endParaRPr lang="en-FR" sz="28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/>
          <a:p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dirty="0"/>
              <a:t>GANIL CS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pic>
        <p:nvPicPr>
          <p:cNvPr id="14" name="Image 34">
            <a:extLst>
              <a:ext uri="{FF2B5EF4-FFF2-40B4-BE49-F238E27FC236}">
                <a16:creationId xmlns:a16="http://schemas.microsoft.com/office/drawing/2014/main" id="{98803E25-7339-3245-A69B-C389D5FE5006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3444" y="1168878"/>
            <a:ext cx="3790379" cy="325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5A998-0BD2-3340-875B-F734F274E858}"/>
              </a:ext>
            </a:extLst>
          </p:cNvPr>
          <p:cNvSpPr txBox="1"/>
          <p:nvPr/>
        </p:nvSpPr>
        <p:spPr>
          <a:xfrm>
            <a:off x="-89531" y="837262"/>
            <a:ext cx="609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dirty="0"/>
              <a:t>State-of-the-art ASICs from XGLab (0.4 keV FWHM)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86271-A158-FF4F-AB5D-18BCC34FEDB4}"/>
              </a:ext>
            </a:extLst>
          </p:cNvPr>
          <p:cNvSpPr txBox="1"/>
          <p:nvPr/>
        </p:nvSpPr>
        <p:spPr>
          <a:xfrm>
            <a:off x="145708" y="4213198"/>
            <a:ext cx="2771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R" sz="2000" dirty="0"/>
          </a:p>
          <a:p>
            <a:pPr marL="285742" indent="-285742">
              <a:buFont typeface="Wingdings" pitchFamily="2" charset="2"/>
              <a:buChar char="à"/>
            </a:pPr>
            <a:r>
              <a:rPr lang="en-FR" sz="2000" dirty="0"/>
              <a:t>Z identification of SHE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2ECA7B-97A3-7F41-9C90-8259434D2B5B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43" b="5881"/>
          <a:stretch/>
        </p:blipFill>
        <p:spPr bwMode="auto">
          <a:xfrm>
            <a:off x="7651807" y="3266012"/>
            <a:ext cx="4540195" cy="3116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D981E9-074A-A448-AF5B-B7296B31DC28}"/>
              </a:ext>
            </a:extLst>
          </p:cNvPr>
          <p:cNvSpPr/>
          <p:nvPr/>
        </p:nvSpPr>
        <p:spPr bwMode="auto">
          <a:xfrm>
            <a:off x="6598119" y="1109474"/>
            <a:ext cx="505962" cy="3394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defTabSz="914373" eaLnBrk="0" hangingPunct="0"/>
            <a:endParaRPr lang="en-FR" sz="24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6" name="Picture 65">
            <a:extLst>
              <a:ext uri="{FF2B5EF4-FFF2-40B4-BE49-F238E27FC236}">
                <a16:creationId xmlns:a16="http://schemas.microsoft.com/office/drawing/2014/main" id="{6A8E44F9-9036-9641-8FDF-78264DB1B7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51063" y="1206817"/>
            <a:ext cx="4121503" cy="2902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43E4A4-6B7A-554E-A2E0-CF03E6F9BD92}"/>
              </a:ext>
            </a:extLst>
          </p:cNvPr>
          <p:cNvCxnSpPr>
            <a:cxnSpLocks/>
          </p:cNvCxnSpPr>
          <p:nvPr/>
        </p:nvCxnSpPr>
        <p:spPr>
          <a:xfrm flipH="1">
            <a:off x="1023431" y="1446849"/>
            <a:ext cx="1107517" cy="1347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B259D0-819A-8240-8882-C21E7FDFF690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2692899" y="3584707"/>
            <a:ext cx="538310" cy="58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08D039-673B-7D42-B6F7-A47512F9C2B6}"/>
              </a:ext>
            </a:extLst>
          </p:cNvPr>
          <p:cNvSpPr txBox="1"/>
          <p:nvPr/>
        </p:nvSpPr>
        <p:spPr>
          <a:xfrm>
            <a:off x="1830162" y="3983167"/>
            <a:ext cx="862737" cy="370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811" dirty="0">
                <a:solidFill>
                  <a:srgbClr val="0070C0"/>
                </a:solidFill>
              </a:rPr>
              <a:t>cooling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700F19-44E9-5848-9808-8D28708717D6}"/>
              </a:ext>
            </a:extLst>
          </p:cNvPr>
          <p:cNvCxnSpPr>
            <a:cxnSpLocks/>
            <a:stCxn id="26" idx="0"/>
          </p:cNvCxnSpPr>
          <p:nvPr/>
        </p:nvCxnSpPr>
        <p:spPr>
          <a:xfrm>
            <a:off x="2311814" y="1206816"/>
            <a:ext cx="2352980" cy="428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DDEADB5-94E2-A949-B79B-D794AB2A0C1A}"/>
              </a:ext>
            </a:extLst>
          </p:cNvPr>
          <p:cNvCxnSpPr>
            <a:cxnSpLocks/>
          </p:cNvCxnSpPr>
          <p:nvPr/>
        </p:nvCxnSpPr>
        <p:spPr>
          <a:xfrm>
            <a:off x="2309468" y="1192254"/>
            <a:ext cx="1733980" cy="1238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BC722BA-7FDC-4143-AF48-F07F85051D72}"/>
              </a:ext>
            </a:extLst>
          </p:cNvPr>
          <p:cNvSpPr txBox="1"/>
          <p:nvPr/>
        </p:nvSpPr>
        <p:spPr>
          <a:xfrm>
            <a:off x="205982" y="5263392"/>
            <a:ext cx="3801041" cy="1206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11" dirty="0"/>
              <a:t>o</a:t>
            </a:r>
            <a:r>
              <a:rPr lang="en-FR" sz="1811" dirty="0"/>
              <a:t>ther side of DSSD:alpha/fission range</a:t>
            </a:r>
          </a:p>
          <a:p>
            <a:r>
              <a:rPr lang="en-FR" sz="1811" dirty="0"/>
              <a:t>    16 standard CSPs (HV) </a:t>
            </a:r>
          </a:p>
          <a:p>
            <a:r>
              <a:rPr lang="en-FR" sz="1811" dirty="0"/>
              <a:t>     (also needs developing/testing)</a:t>
            </a:r>
          </a:p>
          <a:p>
            <a:r>
              <a:rPr lang="en-FR" sz="1811" dirty="0"/>
              <a:t>(ASIC range ~2.5 MeV: 1000 mV/MeV</a:t>
            </a:r>
          </a:p>
        </p:txBody>
      </p:sp>
      <p:sp>
        <p:nvSpPr>
          <p:cNvPr id="46" name="Doughnut 45">
            <a:extLst>
              <a:ext uri="{FF2B5EF4-FFF2-40B4-BE49-F238E27FC236}">
                <a16:creationId xmlns:a16="http://schemas.microsoft.com/office/drawing/2014/main" id="{05BC7201-8B2C-7748-B0F5-F91B3540B589}"/>
              </a:ext>
            </a:extLst>
          </p:cNvPr>
          <p:cNvSpPr/>
          <p:nvPr/>
        </p:nvSpPr>
        <p:spPr>
          <a:xfrm>
            <a:off x="476636" y="2477738"/>
            <a:ext cx="1183986" cy="982799"/>
          </a:xfrm>
          <a:prstGeom prst="donut">
            <a:avLst>
              <a:gd name="adj" fmla="val 5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2037">
              <a:solidFill>
                <a:schemeClr val="tx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78C24F5-2CD9-0D46-B40E-6E1861E1ADFA}"/>
              </a:ext>
            </a:extLst>
          </p:cNvPr>
          <p:cNvCxnSpPr>
            <a:cxnSpLocks/>
          </p:cNvCxnSpPr>
          <p:nvPr/>
        </p:nvCxnSpPr>
        <p:spPr>
          <a:xfrm flipH="1">
            <a:off x="768481" y="3529315"/>
            <a:ext cx="114074" cy="989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DFFE1FE-1584-7B46-992C-9E96FCEA463C}"/>
              </a:ext>
            </a:extLst>
          </p:cNvPr>
          <p:cNvSpPr txBox="1"/>
          <p:nvPr/>
        </p:nvSpPr>
        <p:spPr>
          <a:xfrm>
            <a:off x="5898632" y="837855"/>
            <a:ext cx="6607503" cy="44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2037" dirty="0">
                <a:sym typeface="Wingdings" pitchFamily="2" charset="2"/>
              </a:rPr>
              <a:t></a:t>
            </a:r>
            <a:r>
              <a:rPr lang="en-FR" sz="2263" dirty="0"/>
              <a:t> capacitance-matched DSSDs (1.5 mm thick)</a:t>
            </a:r>
            <a:endParaRPr lang="en-FR" sz="2037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A2D5A64-A28E-224B-B282-82C7FCCCBB9E}"/>
              </a:ext>
            </a:extLst>
          </p:cNvPr>
          <p:cNvCxnSpPr>
            <a:cxnSpLocks/>
          </p:cNvCxnSpPr>
          <p:nvPr/>
        </p:nvCxnSpPr>
        <p:spPr>
          <a:xfrm flipV="1">
            <a:off x="3272874" y="2773061"/>
            <a:ext cx="1267323" cy="25864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73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45" grpId="0"/>
      <p:bldP spid="46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dirty="0"/>
              <a:t>GANIL CS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9" y="148667"/>
            <a:ext cx="9907621" cy="488967"/>
          </a:xfrm>
        </p:spPr>
        <p:txBody>
          <a:bodyPr>
            <a:normAutofit/>
          </a:bodyPr>
          <a:lstStyle/>
          <a:p>
            <a:r>
              <a:rPr lang="en-FR" sz="2800" dirty="0">
                <a:sym typeface="Wingdings" pitchFamily="2" charset="2"/>
              </a:rPr>
              <a:t>SHEXI Proof-of-principle: one 48x16 DSSD</a:t>
            </a:r>
            <a:endParaRPr lang="en-FR" sz="28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2787C25-CA04-1C4B-ACB5-DCEB4BDDD7F5}"/>
              </a:ext>
            </a:extLst>
          </p:cNvPr>
          <p:cNvGrpSpPr/>
          <p:nvPr/>
        </p:nvGrpSpPr>
        <p:grpSpPr>
          <a:xfrm>
            <a:off x="42693" y="654030"/>
            <a:ext cx="7417007" cy="1881067"/>
            <a:chOff x="1496685" y="733138"/>
            <a:chExt cx="7417007" cy="1881067"/>
          </a:xfrm>
        </p:grpSpPr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8D63F609-BA52-DE4E-85BA-D53A432A8EC8}"/>
                </a:ext>
              </a:extLst>
            </p:cNvPr>
            <p:cNvSpPr/>
            <p:nvPr/>
          </p:nvSpPr>
          <p:spPr>
            <a:xfrm>
              <a:off x="7721575" y="1339029"/>
              <a:ext cx="1192117" cy="1258348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41B2C1-1957-6A4E-8504-DEA8EC00CD6B}"/>
                </a:ext>
              </a:extLst>
            </p:cNvPr>
            <p:cNvSpPr txBox="1"/>
            <p:nvPr/>
          </p:nvSpPr>
          <p:spPr>
            <a:xfrm>
              <a:off x="7918545" y="2131621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DET</a:t>
              </a:r>
            </a:p>
          </p:txBody>
        </p:sp>
        <p:sp>
          <p:nvSpPr>
            <p:cNvPr id="33" name="Frame 32">
              <a:extLst>
                <a:ext uri="{FF2B5EF4-FFF2-40B4-BE49-F238E27FC236}">
                  <a16:creationId xmlns:a16="http://schemas.microsoft.com/office/drawing/2014/main" id="{333D9AA0-75D4-4B49-A13D-046FC0E09F55}"/>
                </a:ext>
              </a:extLst>
            </p:cNvPr>
            <p:cNvSpPr/>
            <p:nvPr/>
          </p:nvSpPr>
          <p:spPr>
            <a:xfrm>
              <a:off x="6682746" y="2012059"/>
              <a:ext cx="748014" cy="376693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D67FB4-7EDE-1941-9441-C9927BEB1EF6}"/>
                </a:ext>
              </a:extLst>
            </p:cNvPr>
            <p:cNvSpPr txBox="1"/>
            <p:nvPr/>
          </p:nvSpPr>
          <p:spPr>
            <a:xfrm>
              <a:off x="6671632" y="204125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8 ASIC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B48C6D-4409-674D-9F71-14D0485259FE}"/>
                </a:ext>
              </a:extLst>
            </p:cNvPr>
            <p:cNvSpPr txBox="1"/>
            <p:nvPr/>
          </p:nvSpPr>
          <p:spPr>
            <a:xfrm>
              <a:off x="5510580" y="1081807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16 CSP</a:t>
              </a:r>
            </a:p>
          </p:txBody>
        </p:sp>
        <p:sp>
          <p:nvSpPr>
            <p:cNvPr id="39" name="Frame 38">
              <a:extLst>
                <a:ext uri="{FF2B5EF4-FFF2-40B4-BE49-F238E27FC236}">
                  <a16:creationId xmlns:a16="http://schemas.microsoft.com/office/drawing/2014/main" id="{BB1B008B-0049-EB4D-A99A-1217C6019573}"/>
                </a:ext>
              </a:extLst>
            </p:cNvPr>
            <p:cNvSpPr/>
            <p:nvPr/>
          </p:nvSpPr>
          <p:spPr>
            <a:xfrm>
              <a:off x="5543242" y="1082239"/>
              <a:ext cx="748014" cy="376693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F5A40014-EB04-BC4B-B292-EF9F565E77C4}"/>
                </a:ext>
              </a:extLst>
            </p:cNvPr>
            <p:cNvSpPr/>
            <p:nvPr/>
          </p:nvSpPr>
          <p:spPr>
            <a:xfrm rot="10800000" flipV="1">
              <a:off x="7464636" y="2191537"/>
              <a:ext cx="436450" cy="948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0" name="Bent Up Arrow 29">
              <a:extLst>
                <a:ext uri="{FF2B5EF4-FFF2-40B4-BE49-F238E27FC236}">
                  <a16:creationId xmlns:a16="http://schemas.microsoft.com/office/drawing/2014/main" id="{F2EFF1BF-4C23-1644-9BCB-3C8727171163}"/>
                </a:ext>
              </a:extLst>
            </p:cNvPr>
            <p:cNvSpPr/>
            <p:nvPr/>
          </p:nvSpPr>
          <p:spPr>
            <a:xfrm rot="16200000">
              <a:off x="7184869" y="293652"/>
              <a:ext cx="281464" cy="2049096"/>
            </a:xfrm>
            <a:prstGeom prst="bentUpArrow">
              <a:avLst>
                <a:gd name="adj1" fmla="val 25000"/>
                <a:gd name="adj2" fmla="val 26137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EDE584-3A2D-F644-BEEA-F383645062C3}"/>
                </a:ext>
              </a:extLst>
            </p:cNvPr>
            <p:cNvSpPr txBox="1"/>
            <p:nvPr/>
          </p:nvSpPr>
          <p:spPr>
            <a:xfrm>
              <a:off x="6627865" y="1715670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x6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06C577-3B4E-684F-A011-F492E95511E9}"/>
                </a:ext>
              </a:extLst>
            </p:cNvPr>
            <p:cNvCxnSpPr/>
            <p:nvPr/>
          </p:nvCxnSpPr>
          <p:spPr>
            <a:xfrm>
              <a:off x="6514155" y="817134"/>
              <a:ext cx="0" cy="1797071"/>
            </a:xfrm>
            <a:prstGeom prst="line">
              <a:avLst/>
            </a:prstGeom>
            <a:ln w="28575"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162C27-555D-5A46-A674-4A0CE93C6A50}"/>
                </a:ext>
              </a:extLst>
            </p:cNvPr>
            <p:cNvSpPr txBox="1"/>
            <p:nvPr/>
          </p:nvSpPr>
          <p:spPr>
            <a:xfrm>
              <a:off x="6535860" y="748866"/>
              <a:ext cx="92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vacuum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3F15F81-5C03-7646-B379-6B4651E7E10F}"/>
                </a:ext>
              </a:extLst>
            </p:cNvPr>
            <p:cNvSpPr txBox="1"/>
            <p:nvPr/>
          </p:nvSpPr>
          <p:spPr>
            <a:xfrm>
              <a:off x="8168102" y="1439955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cold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2527DC-AB97-7B46-9181-687669236BFB}"/>
                </a:ext>
              </a:extLst>
            </p:cNvPr>
            <p:cNvSpPr txBox="1"/>
            <p:nvPr/>
          </p:nvSpPr>
          <p:spPr>
            <a:xfrm>
              <a:off x="6009636" y="73313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air</a:t>
              </a:r>
            </a:p>
          </p:txBody>
        </p:sp>
        <p:sp>
          <p:nvSpPr>
            <p:cNvPr id="53" name="Frame 52">
              <a:extLst>
                <a:ext uri="{FF2B5EF4-FFF2-40B4-BE49-F238E27FC236}">
                  <a16:creationId xmlns:a16="http://schemas.microsoft.com/office/drawing/2014/main" id="{C577AA47-5146-A04B-A9B9-073A6D5786E5}"/>
                </a:ext>
              </a:extLst>
            </p:cNvPr>
            <p:cNvSpPr/>
            <p:nvPr/>
          </p:nvSpPr>
          <p:spPr>
            <a:xfrm>
              <a:off x="4094613" y="1775993"/>
              <a:ext cx="1463862" cy="831087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12DE1681-F5CB-F54E-A994-E8FA655C20DD}"/>
                </a:ext>
              </a:extLst>
            </p:cNvPr>
            <p:cNvSpPr/>
            <p:nvPr/>
          </p:nvSpPr>
          <p:spPr>
            <a:xfrm rot="10800000" flipV="1">
              <a:off x="5587009" y="2245663"/>
              <a:ext cx="1068296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D8955833-7C23-9745-80E1-06D600C0D287}"/>
                </a:ext>
              </a:extLst>
            </p:cNvPr>
            <p:cNvSpPr/>
            <p:nvPr/>
          </p:nvSpPr>
          <p:spPr>
            <a:xfrm flipV="1">
              <a:off x="5621655" y="2105572"/>
              <a:ext cx="1012921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9B28FDC-8C56-3C4A-946F-7E9C0E7A8FA5}"/>
                </a:ext>
              </a:extLst>
            </p:cNvPr>
            <p:cNvSpPr txBox="1"/>
            <p:nvPr/>
          </p:nvSpPr>
          <p:spPr>
            <a:xfrm>
              <a:off x="5581683" y="1742223"/>
              <a:ext cx="917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P</a:t>
              </a:r>
              <a:r>
                <a:rPr lang="en-FR" sz="1000" dirty="0"/>
                <a:t>ower supply,</a:t>
              </a:r>
            </a:p>
            <a:p>
              <a:r>
                <a:rPr lang="en-GB" sz="1000" dirty="0"/>
                <a:t>R</a:t>
              </a:r>
              <a:r>
                <a:rPr lang="en-FR" sz="1000" dirty="0"/>
                <a:t>eset logic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27F83C6-B5C9-8A4D-8C90-DC62C48EF1B9}"/>
                </a:ext>
              </a:extLst>
            </p:cNvPr>
            <p:cNvSpPr txBox="1"/>
            <p:nvPr/>
          </p:nvSpPr>
          <p:spPr>
            <a:xfrm>
              <a:off x="4185178" y="1839563"/>
              <a:ext cx="1358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r>
                <a:rPr lang="en-FR" dirty="0"/>
                <a:t>ias + signal</a:t>
              </a:r>
            </a:p>
            <a:p>
              <a:r>
                <a:rPr lang="en-FR" dirty="0"/>
                <a:t>conditioning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9482874-64C9-DA42-B6BB-FF009B17EB5C}"/>
                </a:ext>
              </a:extLst>
            </p:cNvPr>
            <p:cNvSpPr txBox="1"/>
            <p:nvPr/>
          </p:nvSpPr>
          <p:spPr>
            <a:xfrm>
              <a:off x="5689746" y="2220660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signal</a:t>
              </a:r>
            </a:p>
          </p:txBody>
        </p:sp>
        <p:sp>
          <p:nvSpPr>
            <p:cNvPr id="66" name="Right Arrow 65">
              <a:extLst>
                <a:ext uri="{FF2B5EF4-FFF2-40B4-BE49-F238E27FC236}">
                  <a16:creationId xmlns:a16="http://schemas.microsoft.com/office/drawing/2014/main" id="{70B9844C-6B0F-4D47-B4F0-E78D3816A41C}"/>
                </a:ext>
              </a:extLst>
            </p:cNvPr>
            <p:cNvSpPr/>
            <p:nvPr/>
          </p:nvSpPr>
          <p:spPr>
            <a:xfrm rot="10800000" flipV="1">
              <a:off x="3069333" y="2092349"/>
              <a:ext cx="956880" cy="1088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CA23E23-EEBC-F04F-85EA-6C4006AD138A}"/>
                </a:ext>
              </a:extLst>
            </p:cNvPr>
            <p:cNvSpPr txBox="1"/>
            <p:nvPr/>
          </p:nvSpPr>
          <p:spPr>
            <a:xfrm>
              <a:off x="3069208" y="1805265"/>
              <a:ext cx="1002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r>
                <a:rPr lang="en-FR" dirty="0"/>
                <a:t>uffered</a:t>
              </a:r>
            </a:p>
            <a:p>
              <a:r>
                <a:rPr lang="en-FR" dirty="0"/>
                <a:t>signal</a:t>
              </a:r>
            </a:p>
          </p:txBody>
        </p:sp>
        <p:sp>
          <p:nvSpPr>
            <p:cNvPr id="68" name="Frame 67">
              <a:extLst>
                <a:ext uri="{FF2B5EF4-FFF2-40B4-BE49-F238E27FC236}">
                  <a16:creationId xmlns:a16="http://schemas.microsoft.com/office/drawing/2014/main" id="{A876569B-EAFF-864F-A71A-D45F235A1F47}"/>
                </a:ext>
              </a:extLst>
            </p:cNvPr>
            <p:cNvSpPr/>
            <p:nvPr/>
          </p:nvSpPr>
          <p:spPr>
            <a:xfrm>
              <a:off x="1496685" y="1747184"/>
              <a:ext cx="1463862" cy="831087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C3A13F2-077C-F848-9738-2783D9A60154}"/>
                </a:ext>
              </a:extLst>
            </p:cNvPr>
            <p:cNvSpPr txBox="1"/>
            <p:nvPr/>
          </p:nvSpPr>
          <p:spPr>
            <a:xfrm>
              <a:off x="1686483" y="1946955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digitiser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701A4C3-E014-3A43-91F5-CB6FE562276C}"/>
              </a:ext>
            </a:extLst>
          </p:cNvPr>
          <p:cNvSpPr txBox="1"/>
          <p:nvPr/>
        </p:nvSpPr>
        <p:spPr>
          <a:xfrm>
            <a:off x="7030259" y="766866"/>
            <a:ext cx="60943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5473" lvl="1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Xray ASIC Status 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24(of 48) ASICS bought</a:t>
            </a:r>
          </a:p>
          <a:p>
            <a:pPr marL="1815410" lvl="3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Placed on 3 carriers boards</a:t>
            </a:r>
          </a:p>
          <a:p>
            <a:pPr marL="1815410" lvl="3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endParaRPr lang="en-US" altLang="fr-FR" sz="20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0150" lvl="2">
              <a:spcBef>
                <a:spcPct val="20000"/>
              </a:spcBef>
              <a:buClr>
                <a:srgbClr val="0006A3"/>
              </a:buClr>
              <a:buSzPct val="75000"/>
            </a:pPr>
            <a:r>
              <a:rPr lang="en-US" altLang="fr-FR" sz="20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the back-end to qualify the</a:t>
            </a:r>
          </a:p>
          <a:p>
            <a:pPr marL="970150" lvl="2">
              <a:spcBef>
                <a:spcPct val="20000"/>
              </a:spcBef>
              <a:buClr>
                <a:srgbClr val="0006A3"/>
              </a:buClr>
              <a:buSzPct val="75000"/>
            </a:pPr>
            <a:r>
              <a:rPr lang="en-US" altLang="fr-FR" sz="20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noise, rise-time, energy, etc.</a:t>
            </a:r>
            <a:endParaRPr lang="en-FR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A8AD4D-C8F3-2B43-8712-85DD088AF47C}"/>
              </a:ext>
            </a:extLst>
          </p:cNvPr>
          <p:cNvGrpSpPr/>
          <p:nvPr/>
        </p:nvGrpSpPr>
        <p:grpSpPr>
          <a:xfrm>
            <a:off x="454103" y="2712816"/>
            <a:ext cx="7024986" cy="3667663"/>
            <a:chOff x="505391" y="2809636"/>
            <a:chExt cx="7024986" cy="3667663"/>
          </a:xfrm>
        </p:grpSpPr>
        <p:sp>
          <p:nvSpPr>
            <p:cNvPr id="47" name="Frame 46">
              <a:extLst>
                <a:ext uri="{FF2B5EF4-FFF2-40B4-BE49-F238E27FC236}">
                  <a16:creationId xmlns:a16="http://schemas.microsoft.com/office/drawing/2014/main" id="{F2BCF148-B3A2-9948-922E-DB7F269EE81B}"/>
                </a:ext>
              </a:extLst>
            </p:cNvPr>
            <p:cNvSpPr/>
            <p:nvPr/>
          </p:nvSpPr>
          <p:spPr>
            <a:xfrm>
              <a:off x="3071750" y="2868153"/>
              <a:ext cx="748014" cy="376693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8D3575-2F4D-B847-9D3C-CC4A9ABBFD82}"/>
                </a:ext>
              </a:extLst>
            </p:cNvPr>
            <p:cNvGrpSpPr/>
            <p:nvPr/>
          </p:nvGrpSpPr>
          <p:grpSpPr>
            <a:xfrm>
              <a:off x="505391" y="2809636"/>
              <a:ext cx="7024986" cy="3667663"/>
              <a:chOff x="505391" y="2809636"/>
              <a:chExt cx="7024986" cy="366766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EB726E7-7945-D840-8132-C4189A429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84420" y="2809636"/>
                <a:ext cx="3304710" cy="354786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D79B5A-1298-1A4A-BB92-6016017E834D}"/>
                  </a:ext>
                </a:extLst>
              </p:cNvPr>
              <p:cNvSpPr txBox="1"/>
              <p:nvPr/>
            </p:nvSpPr>
            <p:spPr>
              <a:xfrm>
                <a:off x="5269822" y="4524068"/>
                <a:ext cx="226055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FF00"/>
                    </a:solidFill>
                  </a:rPr>
                  <a:t>D</a:t>
                </a:r>
                <a:r>
                  <a:rPr lang="en-FR" dirty="0">
                    <a:solidFill>
                      <a:srgbClr val="FFFF00"/>
                    </a:solidFill>
                  </a:rPr>
                  <a:t>etector PCB</a:t>
                </a:r>
              </a:p>
              <a:p>
                <a:endParaRPr lang="en-FR" dirty="0">
                  <a:solidFill>
                    <a:srgbClr val="FFFF00"/>
                  </a:solidFill>
                </a:endParaRPr>
              </a:p>
              <a:p>
                <a:r>
                  <a:rPr lang="en-GB" dirty="0">
                    <a:solidFill>
                      <a:srgbClr val="FFFF00"/>
                    </a:solidFill>
                  </a:rPr>
                  <a:t>D</a:t>
                </a:r>
                <a:r>
                  <a:rPr lang="en-FR" dirty="0">
                    <a:solidFill>
                      <a:srgbClr val="FFFF00"/>
                    </a:solidFill>
                  </a:rPr>
                  <a:t>etector design </a:t>
                </a:r>
              </a:p>
              <a:p>
                <a:r>
                  <a:rPr lang="en-GB" dirty="0">
                    <a:solidFill>
                      <a:srgbClr val="FFFF00"/>
                    </a:solidFill>
                  </a:rPr>
                  <a:t>a</a:t>
                </a:r>
                <a:r>
                  <a:rPr lang="en-FR" dirty="0">
                    <a:solidFill>
                      <a:srgbClr val="FFFF00"/>
                    </a:solidFill>
                  </a:rPr>
                  <a:t>pproved by </a:t>
                </a:r>
              </a:p>
              <a:p>
                <a:r>
                  <a:rPr lang="en-FR" dirty="0">
                    <a:solidFill>
                      <a:srgbClr val="FFFF00"/>
                    </a:solidFill>
                  </a:rPr>
                  <a:t>Micronsemiconductor</a:t>
                </a:r>
              </a:p>
            </p:txBody>
          </p:sp>
          <p:sp>
            <p:nvSpPr>
              <p:cNvPr id="20" name="Frame 19">
                <a:extLst>
                  <a:ext uri="{FF2B5EF4-FFF2-40B4-BE49-F238E27FC236}">
                    <a16:creationId xmlns:a16="http://schemas.microsoft.com/office/drawing/2014/main" id="{0AF9E606-077D-0641-9162-F5EBEB4413A6}"/>
                  </a:ext>
                </a:extLst>
              </p:cNvPr>
              <p:cNvSpPr/>
              <p:nvPr/>
            </p:nvSpPr>
            <p:spPr>
              <a:xfrm>
                <a:off x="4140538" y="3403452"/>
                <a:ext cx="527916" cy="1481252"/>
              </a:xfrm>
              <a:prstGeom prst="frame">
                <a:avLst>
                  <a:gd name="adj1" fmla="val 628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CA77413-3595-9643-8DC7-3C5381A2FB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4160269" y="5870875"/>
                <a:ext cx="912407" cy="48103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9CF7F83-696F-6945-BF71-59F759CFB1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4153558" y="5384249"/>
                <a:ext cx="912407" cy="48103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9C4C8836-22C4-E146-8473-6978167EA0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4160693" y="4880153"/>
                <a:ext cx="912407" cy="481033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91ECBB1-FD6F-F643-98F9-D7439E21BA1F}"/>
                  </a:ext>
                </a:extLst>
              </p:cNvPr>
              <p:cNvSpPr txBox="1"/>
              <p:nvPr/>
            </p:nvSpPr>
            <p:spPr>
              <a:xfrm>
                <a:off x="2679778" y="5384249"/>
                <a:ext cx="15568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dirty="0"/>
                  <a:t>3x 8-ASIC</a:t>
                </a:r>
              </a:p>
              <a:p>
                <a:r>
                  <a:rPr lang="en-FR" dirty="0"/>
                  <a:t>boards bought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79B3B9A-CB2B-F047-BDDB-7456148259AF}"/>
                  </a:ext>
                </a:extLst>
              </p:cNvPr>
              <p:cNvSpPr txBox="1"/>
              <p:nvPr/>
            </p:nvSpPr>
            <p:spPr>
              <a:xfrm>
                <a:off x="2758591" y="3657717"/>
                <a:ext cx="14638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24 channels</a:t>
                </a:r>
              </a:p>
              <a:p>
                <a:r>
                  <a:rPr lang="en-GB" dirty="0"/>
                  <a:t>n</a:t>
                </a:r>
                <a:r>
                  <a:rPr lang="en-FR" dirty="0"/>
                  <a:t>eed to </a:t>
                </a:r>
                <a:r>
                  <a:rPr lang="en-GB" dirty="0"/>
                  <a:t>b</a:t>
                </a:r>
                <a:r>
                  <a:rPr lang="en-FR" dirty="0"/>
                  <a:t>e</a:t>
                </a:r>
              </a:p>
              <a:p>
                <a:r>
                  <a:rPr lang="en-FR" dirty="0"/>
                  <a:t>instrumented</a:t>
                </a:r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29D8DCA7-3D8D-3846-B2D7-2A1E722E4F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44157" y="4257078"/>
                <a:ext cx="2692541" cy="1747901"/>
              </a:xfrm>
              <a:prstGeom prst="rect">
                <a:avLst/>
              </a:prstGeom>
            </p:spPr>
          </p:pic>
          <p:cxnSp>
            <p:nvCxnSpPr>
              <p:cNvPr id="74" name="Elbow Connector 73">
                <a:extLst>
                  <a:ext uri="{FF2B5EF4-FFF2-40B4-BE49-F238E27FC236}">
                    <a16:creationId xmlns:a16="http://schemas.microsoft.com/office/drawing/2014/main" id="{9C44A6A6-6C4D-5040-9821-21D1CD9E1ED7}"/>
                  </a:ext>
                </a:extLst>
              </p:cNvPr>
              <p:cNvCxnSpPr/>
              <p:nvPr/>
            </p:nvCxnSpPr>
            <p:spPr>
              <a:xfrm rot="10800000">
                <a:off x="2240723" y="4890297"/>
                <a:ext cx="2697739" cy="1218401"/>
              </a:xfrm>
              <a:prstGeom prst="bentConnector3">
                <a:avLst>
                  <a:gd name="adj1" fmla="val 85576"/>
                </a:avLst>
              </a:prstGeom>
              <a:ln w="28575">
                <a:solidFill>
                  <a:srgbClr val="4BACC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E5F55F-129C-E44B-A6BF-A9FA2B3EA262}"/>
                  </a:ext>
                </a:extLst>
              </p:cNvPr>
              <p:cNvSpPr txBox="1"/>
              <p:nvPr/>
            </p:nvSpPr>
            <p:spPr>
              <a:xfrm>
                <a:off x="505391" y="2909039"/>
                <a:ext cx="21178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FR" dirty="0"/>
                  <a:t>3 signal </a:t>
                </a:r>
                <a:r>
                  <a:rPr lang="en-GB" dirty="0"/>
                  <a:t>c</a:t>
                </a:r>
                <a:r>
                  <a:rPr lang="en-FR" dirty="0"/>
                  <a:t>onditioning</a:t>
                </a:r>
              </a:p>
              <a:p>
                <a:r>
                  <a:rPr lang="en-GB" dirty="0"/>
                  <a:t>b</a:t>
                </a:r>
                <a:r>
                  <a:rPr lang="en-FR" dirty="0"/>
                  <a:t>oards bought</a:t>
                </a:r>
              </a:p>
              <a:p>
                <a:r>
                  <a:rPr lang="en-FR" dirty="0"/>
                  <a:t>(but need housing)</a:t>
                </a:r>
              </a:p>
            </p:txBody>
          </p:sp>
          <p:sp>
            <p:nvSpPr>
              <p:cNvPr id="46" name="Bent Up Arrow 45">
                <a:extLst>
                  <a:ext uri="{FF2B5EF4-FFF2-40B4-BE49-F238E27FC236}">
                    <a16:creationId xmlns:a16="http://schemas.microsoft.com/office/drawing/2014/main" id="{C355B765-2BFD-7D4C-ACBF-01966D0EF611}"/>
                  </a:ext>
                </a:extLst>
              </p:cNvPr>
              <p:cNvSpPr/>
              <p:nvPr/>
            </p:nvSpPr>
            <p:spPr>
              <a:xfrm rot="16200000">
                <a:off x="4703580" y="2108339"/>
                <a:ext cx="281464" cy="2049096"/>
              </a:xfrm>
              <a:prstGeom prst="bentUpArrow">
                <a:avLst>
                  <a:gd name="adj1" fmla="val 25000"/>
                  <a:gd name="adj2" fmla="val 26137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45D3E4-FF01-4346-9143-EFE48C082652}"/>
                  </a:ext>
                </a:extLst>
              </p:cNvPr>
              <p:cNvSpPr txBox="1"/>
              <p:nvPr/>
            </p:nvSpPr>
            <p:spPr>
              <a:xfrm>
                <a:off x="3045387" y="2889901"/>
                <a:ext cx="9128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FR" dirty="0"/>
                  <a:t>16 CSP</a:t>
                </a:r>
              </a:p>
            </p:txBody>
          </p:sp>
        </p:grpSp>
      </p:grpSp>
      <p:sp>
        <p:nvSpPr>
          <p:cNvPr id="52" name="Title 9">
            <a:extLst>
              <a:ext uri="{FF2B5EF4-FFF2-40B4-BE49-F238E27FC236}">
                <a16:creationId xmlns:a16="http://schemas.microsoft.com/office/drawing/2014/main" id="{4890552C-C1B5-974A-AF68-839038C53B71}"/>
              </a:ext>
            </a:extLst>
          </p:cNvPr>
          <p:cNvSpPr txBox="1">
            <a:spLocks/>
          </p:cNvSpPr>
          <p:nvPr/>
        </p:nvSpPr>
        <p:spPr bwMode="auto">
          <a:xfrm>
            <a:off x="9618441" y="159841"/>
            <a:ext cx="1658509" cy="488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eaLnBrk="1" hangingPunct="1">
              <a:lnSpc>
                <a:spcPct val="90000"/>
              </a:lnSpc>
              <a:spcBef>
                <a:spcPts val="0"/>
              </a:spcBef>
              <a:buNone/>
              <a:defRPr sz="2037" b="1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FFFF00"/>
                </a:solidFill>
                <a:sym typeface="Wingdings" pitchFamily="2" charset="2"/>
              </a:rPr>
              <a:t>a</a:t>
            </a:r>
            <a:r>
              <a:rPr lang="en-FR" sz="2400" dirty="0">
                <a:solidFill>
                  <a:srgbClr val="FFFF00"/>
                </a:solidFill>
                <a:sym typeface="Wingdings" pitchFamily="2" charset="2"/>
              </a:rPr>
              <a:t>nd status</a:t>
            </a:r>
            <a:endParaRPr lang="en-FR" sz="2400" dirty="0">
              <a:solidFill>
                <a:srgbClr val="FFFF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8DE4B4-90C3-E544-9893-24602D5AF3B3}"/>
              </a:ext>
            </a:extLst>
          </p:cNvPr>
          <p:cNvSpPr txBox="1"/>
          <p:nvPr/>
        </p:nvSpPr>
        <p:spPr>
          <a:xfrm>
            <a:off x="6820789" y="3861450"/>
            <a:ext cx="60943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5473" lvl="1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Interconnection &amp; adapters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feed-throughs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 for bias boards needed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board (NUMEXO2 </a:t>
            </a:r>
            <a:r>
              <a:rPr lang="en-US" altLang="fr-FR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</a:t>
            </a: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altLang="fr-FR" sz="20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endParaRPr lang="en-US" altLang="fr-FR" sz="20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23C0E-B8AC-FA4A-AC90-99F91C832B69}"/>
              </a:ext>
            </a:extLst>
          </p:cNvPr>
          <p:cNvSpPr txBox="1"/>
          <p:nvPr/>
        </p:nvSpPr>
        <p:spPr>
          <a:xfrm>
            <a:off x="7996774" y="5777040"/>
            <a:ext cx="353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400" dirty="0">
                <a:solidFill>
                  <a:srgbClr val="FF0000"/>
                </a:solidFill>
              </a:rPr>
              <a:t>Cost to complete tasks 34k</a:t>
            </a:r>
          </a:p>
        </p:txBody>
      </p:sp>
    </p:spTree>
    <p:extLst>
      <p:ext uri="{BB962C8B-B14F-4D97-AF65-F5344CB8AC3E}">
        <p14:creationId xmlns:p14="http://schemas.microsoft.com/office/powerpoint/2010/main" val="9129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GANIL CS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9" y="148667"/>
            <a:ext cx="9907621" cy="488967"/>
          </a:xfrm>
        </p:spPr>
        <p:txBody>
          <a:bodyPr>
            <a:normAutofit/>
          </a:bodyPr>
          <a:lstStyle/>
          <a:p>
            <a:r>
              <a:rPr lang="en-FR" sz="2800" dirty="0">
                <a:sym typeface="Wingdings" pitchFamily="2" charset="2"/>
              </a:rPr>
              <a:t>SHEXI Proof-of-principle: one 48x16 DSSD [CSP]</a:t>
            </a:r>
            <a:endParaRPr lang="en-FR" sz="28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2787C25-CA04-1C4B-ACB5-DCEB4BDDD7F5}"/>
              </a:ext>
            </a:extLst>
          </p:cNvPr>
          <p:cNvGrpSpPr/>
          <p:nvPr/>
        </p:nvGrpSpPr>
        <p:grpSpPr>
          <a:xfrm>
            <a:off x="4056588" y="654030"/>
            <a:ext cx="3403112" cy="1881067"/>
            <a:chOff x="5510580" y="733138"/>
            <a:chExt cx="3403112" cy="1881067"/>
          </a:xfrm>
        </p:grpSpPr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8D63F609-BA52-DE4E-85BA-D53A432A8EC8}"/>
                </a:ext>
              </a:extLst>
            </p:cNvPr>
            <p:cNvSpPr/>
            <p:nvPr/>
          </p:nvSpPr>
          <p:spPr>
            <a:xfrm>
              <a:off x="7721575" y="1339029"/>
              <a:ext cx="1192117" cy="1258348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41B2C1-1957-6A4E-8504-DEA8EC00CD6B}"/>
                </a:ext>
              </a:extLst>
            </p:cNvPr>
            <p:cNvSpPr txBox="1"/>
            <p:nvPr/>
          </p:nvSpPr>
          <p:spPr>
            <a:xfrm>
              <a:off x="7918545" y="2131621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DET</a:t>
              </a:r>
            </a:p>
          </p:txBody>
        </p:sp>
        <p:sp>
          <p:nvSpPr>
            <p:cNvPr id="33" name="Frame 32">
              <a:extLst>
                <a:ext uri="{FF2B5EF4-FFF2-40B4-BE49-F238E27FC236}">
                  <a16:creationId xmlns:a16="http://schemas.microsoft.com/office/drawing/2014/main" id="{333D9AA0-75D4-4B49-A13D-046FC0E09F55}"/>
                </a:ext>
              </a:extLst>
            </p:cNvPr>
            <p:cNvSpPr/>
            <p:nvPr/>
          </p:nvSpPr>
          <p:spPr>
            <a:xfrm>
              <a:off x="6682746" y="2012059"/>
              <a:ext cx="748014" cy="376693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D67FB4-7EDE-1941-9441-C9927BEB1EF6}"/>
                </a:ext>
              </a:extLst>
            </p:cNvPr>
            <p:cNvSpPr txBox="1"/>
            <p:nvPr/>
          </p:nvSpPr>
          <p:spPr>
            <a:xfrm>
              <a:off x="6671632" y="204125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8 ASIC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B48C6D-4409-674D-9F71-14D0485259FE}"/>
                </a:ext>
              </a:extLst>
            </p:cNvPr>
            <p:cNvSpPr txBox="1"/>
            <p:nvPr/>
          </p:nvSpPr>
          <p:spPr>
            <a:xfrm>
              <a:off x="5510580" y="1081807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16 CSP</a:t>
              </a:r>
            </a:p>
          </p:txBody>
        </p:sp>
        <p:sp>
          <p:nvSpPr>
            <p:cNvPr id="39" name="Frame 38">
              <a:extLst>
                <a:ext uri="{FF2B5EF4-FFF2-40B4-BE49-F238E27FC236}">
                  <a16:creationId xmlns:a16="http://schemas.microsoft.com/office/drawing/2014/main" id="{BB1B008B-0049-EB4D-A99A-1217C6019573}"/>
                </a:ext>
              </a:extLst>
            </p:cNvPr>
            <p:cNvSpPr/>
            <p:nvPr/>
          </p:nvSpPr>
          <p:spPr>
            <a:xfrm>
              <a:off x="5543242" y="1082239"/>
              <a:ext cx="748014" cy="376693"/>
            </a:xfrm>
            <a:prstGeom prst="frame">
              <a:avLst>
                <a:gd name="adj1" fmla="val 6078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F5A40014-EB04-BC4B-B292-EF9F565E77C4}"/>
                </a:ext>
              </a:extLst>
            </p:cNvPr>
            <p:cNvSpPr/>
            <p:nvPr/>
          </p:nvSpPr>
          <p:spPr>
            <a:xfrm rot="10800000" flipV="1">
              <a:off x="7464636" y="2191537"/>
              <a:ext cx="436450" cy="948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0" name="Bent Up Arrow 29">
              <a:extLst>
                <a:ext uri="{FF2B5EF4-FFF2-40B4-BE49-F238E27FC236}">
                  <a16:creationId xmlns:a16="http://schemas.microsoft.com/office/drawing/2014/main" id="{F2EFF1BF-4C23-1644-9BCB-3C8727171163}"/>
                </a:ext>
              </a:extLst>
            </p:cNvPr>
            <p:cNvSpPr/>
            <p:nvPr/>
          </p:nvSpPr>
          <p:spPr>
            <a:xfrm rot="16200000">
              <a:off x="7184869" y="293652"/>
              <a:ext cx="281464" cy="2049096"/>
            </a:xfrm>
            <a:prstGeom prst="bentUpArrow">
              <a:avLst>
                <a:gd name="adj1" fmla="val 25000"/>
                <a:gd name="adj2" fmla="val 26137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EDE584-3A2D-F644-BEEA-F383645062C3}"/>
                </a:ext>
              </a:extLst>
            </p:cNvPr>
            <p:cNvSpPr txBox="1"/>
            <p:nvPr/>
          </p:nvSpPr>
          <p:spPr>
            <a:xfrm>
              <a:off x="6627865" y="1715670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x6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D06C577-3B4E-684F-A011-F492E95511E9}"/>
                </a:ext>
              </a:extLst>
            </p:cNvPr>
            <p:cNvCxnSpPr/>
            <p:nvPr/>
          </p:nvCxnSpPr>
          <p:spPr>
            <a:xfrm>
              <a:off x="6514155" y="817134"/>
              <a:ext cx="0" cy="1797071"/>
            </a:xfrm>
            <a:prstGeom prst="line">
              <a:avLst/>
            </a:prstGeom>
            <a:ln w="28575">
              <a:solidFill>
                <a:srgbClr val="4BAC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162C27-555D-5A46-A674-4A0CE93C6A50}"/>
                </a:ext>
              </a:extLst>
            </p:cNvPr>
            <p:cNvSpPr txBox="1"/>
            <p:nvPr/>
          </p:nvSpPr>
          <p:spPr>
            <a:xfrm>
              <a:off x="6535860" y="748866"/>
              <a:ext cx="92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vacuum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3F15F81-5C03-7646-B379-6B4651E7E10F}"/>
                </a:ext>
              </a:extLst>
            </p:cNvPr>
            <p:cNvSpPr txBox="1"/>
            <p:nvPr/>
          </p:nvSpPr>
          <p:spPr>
            <a:xfrm>
              <a:off x="8168102" y="1439955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cold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2527DC-AB97-7B46-9181-687669236BFB}"/>
                </a:ext>
              </a:extLst>
            </p:cNvPr>
            <p:cNvSpPr txBox="1"/>
            <p:nvPr/>
          </p:nvSpPr>
          <p:spPr>
            <a:xfrm>
              <a:off x="6009636" y="73313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air</a:t>
              </a: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371DAF4E-3992-B344-A6B8-274F153E8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62" y="3804236"/>
            <a:ext cx="4029437" cy="263691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13BB2D3-2FC6-984F-9BE8-BDBDA949261E}"/>
              </a:ext>
            </a:extLst>
          </p:cNvPr>
          <p:cNvSpPr txBox="1"/>
          <p:nvPr/>
        </p:nvSpPr>
        <p:spPr>
          <a:xfrm>
            <a:off x="-520465" y="913740"/>
            <a:ext cx="609437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5473" lvl="1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CSP 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HV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 alpha and fission fragments</a:t>
            </a:r>
          </a:p>
          <a:p>
            <a:pPr marL="1815410" lvl="3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up to 100 MeV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en-US" altLang="fr-FR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conversion </a:t>
            </a:r>
            <a:r>
              <a:rPr lang="en-US" altLang="fr-FR" sz="20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</a:p>
          <a:p>
            <a:pPr marL="1815410" lvl="3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down to 25 keV ?</a:t>
            </a:r>
          </a:p>
          <a:p>
            <a:pPr marL="1815410" lvl="3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PIXELS:</a:t>
            </a:r>
            <a:endParaRPr lang="en-US" alt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4B97FF9-614C-7249-882B-1205FC226B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068" y="2334782"/>
            <a:ext cx="4154261" cy="35415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B5947F-3193-3441-9579-A723F9250AE9}"/>
              </a:ext>
            </a:extLst>
          </p:cNvPr>
          <p:cNvSpPr txBox="1"/>
          <p:nvPr/>
        </p:nvSpPr>
        <p:spPr>
          <a:xfrm>
            <a:off x="251985" y="3533721"/>
            <a:ext cx="3029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K. Hauschild NIM A560 (2008) 388</a:t>
            </a: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A6ABC252-E989-3744-9C04-30881D9CE07B}"/>
              </a:ext>
            </a:extLst>
          </p:cNvPr>
          <p:cNvSpPr/>
          <p:nvPr/>
        </p:nvSpPr>
        <p:spPr>
          <a:xfrm>
            <a:off x="9706125" y="1259921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75" name="Frame 74">
            <a:extLst>
              <a:ext uri="{FF2B5EF4-FFF2-40B4-BE49-F238E27FC236}">
                <a16:creationId xmlns:a16="http://schemas.microsoft.com/office/drawing/2014/main" id="{228EED24-FCF0-5E4E-806E-B0BE12C13794}"/>
              </a:ext>
            </a:extLst>
          </p:cNvPr>
          <p:cNvSpPr/>
          <p:nvPr/>
        </p:nvSpPr>
        <p:spPr>
          <a:xfrm rot="16200000">
            <a:off x="8941935" y="528855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77" name="Frame 76">
            <a:extLst>
              <a:ext uri="{FF2B5EF4-FFF2-40B4-BE49-F238E27FC236}">
                <a16:creationId xmlns:a16="http://schemas.microsoft.com/office/drawing/2014/main" id="{14406198-6F32-C149-9750-E2FE78822A4E}"/>
              </a:ext>
            </a:extLst>
          </p:cNvPr>
          <p:cNvSpPr/>
          <p:nvPr/>
        </p:nvSpPr>
        <p:spPr>
          <a:xfrm rot="16200000">
            <a:off x="8903836" y="1970357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B457D-89DB-054A-B178-1700995C589A}"/>
              </a:ext>
            </a:extLst>
          </p:cNvPr>
          <p:cNvCxnSpPr>
            <a:cxnSpLocks/>
          </p:cNvCxnSpPr>
          <p:nvPr/>
        </p:nvCxnSpPr>
        <p:spPr>
          <a:xfrm flipH="1" flipV="1">
            <a:off x="8866812" y="1009730"/>
            <a:ext cx="987736" cy="626831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ame 78">
            <a:extLst>
              <a:ext uri="{FF2B5EF4-FFF2-40B4-BE49-F238E27FC236}">
                <a16:creationId xmlns:a16="http://schemas.microsoft.com/office/drawing/2014/main" id="{55D5643B-A77B-4142-BF99-0EC0B8712FE2}"/>
              </a:ext>
            </a:extLst>
          </p:cNvPr>
          <p:cNvSpPr/>
          <p:nvPr/>
        </p:nvSpPr>
        <p:spPr>
          <a:xfrm>
            <a:off x="11634699" y="1259921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80" name="Frame 79">
            <a:extLst>
              <a:ext uri="{FF2B5EF4-FFF2-40B4-BE49-F238E27FC236}">
                <a16:creationId xmlns:a16="http://schemas.microsoft.com/office/drawing/2014/main" id="{36AA3DE4-CF7B-E342-9A1C-2903E645132C}"/>
              </a:ext>
            </a:extLst>
          </p:cNvPr>
          <p:cNvSpPr/>
          <p:nvPr/>
        </p:nvSpPr>
        <p:spPr>
          <a:xfrm rot="16200000">
            <a:off x="10870509" y="528855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81" name="Frame 80">
            <a:extLst>
              <a:ext uri="{FF2B5EF4-FFF2-40B4-BE49-F238E27FC236}">
                <a16:creationId xmlns:a16="http://schemas.microsoft.com/office/drawing/2014/main" id="{46707DEB-AB97-D44B-9ABF-E840FA46EC99}"/>
              </a:ext>
            </a:extLst>
          </p:cNvPr>
          <p:cNvSpPr/>
          <p:nvPr/>
        </p:nvSpPr>
        <p:spPr>
          <a:xfrm rot="16200000">
            <a:off x="10832410" y="1970357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5AF43C5-6EE4-2147-A42D-1FF231AD8D40}"/>
              </a:ext>
            </a:extLst>
          </p:cNvPr>
          <p:cNvCxnSpPr>
            <a:cxnSpLocks/>
          </p:cNvCxnSpPr>
          <p:nvPr/>
        </p:nvCxnSpPr>
        <p:spPr>
          <a:xfrm flipH="1">
            <a:off x="11060824" y="1680443"/>
            <a:ext cx="680389" cy="881707"/>
          </a:xfrm>
          <a:prstGeom prst="straightConnector1">
            <a:avLst/>
          </a:prstGeom>
          <a:ln w="666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BDC025D-A109-AA40-8B09-283B18370931}"/>
              </a:ext>
            </a:extLst>
          </p:cNvPr>
          <p:cNvCxnSpPr>
            <a:cxnSpLocks/>
          </p:cNvCxnSpPr>
          <p:nvPr/>
        </p:nvCxnSpPr>
        <p:spPr>
          <a:xfrm>
            <a:off x="11729387" y="1679918"/>
            <a:ext cx="154403" cy="432511"/>
          </a:xfrm>
          <a:prstGeom prst="straightConnector1">
            <a:avLst/>
          </a:prstGeom>
          <a:ln w="666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EDC4D59-7081-7645-BC04-97956B7FEF07}"/>
              </a:ext>
            </a:extLst>
          </p:cNvPr>
          <p:cNvSpPr txBox="1"/>
          <p:nvPr/>
        </p:nvSpPr>
        <p:spPr>
          <a:xfrm>
            <a:off x="10647397" y="2781673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aseline="30000" dirty="0"/>
              <a:t>254,255</a:t>
            </a:r>
            <a:r>
              <a:rPr lang="en-FR" dirty="0"/>
              <a:t>No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EDE466-DEC1-BD4C-A8AE-1E35939C565D}"/>
              </a:ext>
            </a:extLst>
          </p:cNvPr>
          <p:cNvSpPr txBox="1"/>
          <p:nvPr/>
        </p:nvSpPr>
        <p:spPr>
          <a:xfrm>
            <a:off x="6714110" y="5790129"/>
            <a:ext cx="5376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00" dirty="0"/>
              <a:t>Can we use PSA to distinguish these event types ?</a:t>
            </a:r>
          </a:p>
          <a:p>
            <a:r>
              <a:rPr lang="en-FR" sz="2000" dirty="0">
                <a:solidFill>
                  <a:srgbClr val="FF0000"/>
                </a:solidFill>
              </a:rPr>
              <a:t>   </a:t>
            </a:r>
            <a:r>
              <a:rPr lang="en-FR" sz="2000" dirty="0">
                <a:solidFill>
                  <a:srgbClr val="FF0000"/>
                </a:solidFill>
                <a:sym typeface="Wingdings" pitchFamily="2" charset="2"/>
              </a:rPr>
              <a:t> FAST preamplifier rise time</a:t>
            </a:r>
            <a:endParaRPr lang="en-FR" sz="2000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FCC8F49-2DDB-5D4F-B994-3E8FFD5D4D98}"/>
              </a:ext>
            </a:extLst>
          </p:cNvPr>
          <p:cNvCxnSpPr>
            <a:cxnSpLocks/>
          </p:cNvCxnSpPr>
          <p:nvPr/>
        </p:nvCxnSpPr>
        <p:spPr>
          <a:xfrm flipH="1">
            <a:off x="9299625" y="1856069"/>
            <a:ext cx="465310" cy="689755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8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dirty="0"/>
              <a:t>GANIL CS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9" y="148667"/>
            <a:ext cx="9907621" cy="488967"/>
          </a:xfrm>
        </p:spPr>
        <p:txBody>
          <a:bodyPr>
            <a:normAutofit/>
          </a:bodyPr>
          <a:lstStyle/>
          <a:p>
            <a:r>
              <a:rPr lang="en-FR" sz="2800" dirty="0">
                <a:sym typeface="Wingdings" pitchFamily="2" charset="2"/>
              </a:rPr>
              <a:t>SHEXI Proof-of-principle: one 48x16 DSSD [CSP]</a:t>
            </a:r>
            <a:endParaRPr lang="en-FR" sz="28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pic>
        <p:nvPicPr>
          <p:cNvPr id="41" name="Image 23">
            <a:extLst>
              <a:ext uri="{FF2B5EF4-FFF2-40B4-BE49-F238E27FC236}">
                <a16:creationId xmlns:a16="http://schemas.microsoft.com/office/drawing/2014/main" id="{77CA7C43-ACC9-C445-BDD8-496C1FA53A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806" y="1852208"/>
            <a:ext cx="1273037" cy="1142485"/>
          </a:xfrm>
          <a:prstGeom prst="rect">
            <a:avLst/>
          </a:prstGeom>
        </p:spPr>
      </p:pic>
      <p:sp>
        <p:nvSpPr>
          <p:cNvPr id="43" name="TextBox 3">
            <a:extLst>
              <a:ext uri="{FF2B5EF4-FFF2-40B4-BE49-F238E27FC236}">
                <a16:creationId xmlns:a16="http://schemas.microsoft.com/office/drawing/2014/main" id="{4F9BF918-2C64-364C-93BE-7D83B6504BFC}"/>
              </a:ext>
            </a:extLst>
          </p:cNvPr>
          <p:cNvSpPr txBox="1"/>
          <p:nvPr/>
        </p:nvSpPr>
        <p:spPr>
          <a:xfrm>
            <a:off x="615911" y="790030"/>
            <a:ext cx="759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FR" dirty="0"/>
              <a:t>pin-off from SIRIUS CSP modified for the GABRIELA DSSD </a:t>
            </a:r>
            <a:r>
              <a:rPr lang="en-FR" dirty="0">
                <a:sym typeface="Wingdings" pitchFamily="2" charset="2"/>
              </a:rPr>
              <a:t> 64 channel board</a:t>
            </a:r>
            <a:endParaRPr lang="en-FR" dirty="0"/>
          </a:p>
        </p:txBody>
      </p:sp>
      <p:pic>
        <p:nvPicPr>
          <p:cNvPr id="45" name="Image 23">
            <a:extLst>
              <a:ext uri="{FF2B5EF4-FFF2-40B4-BE49-F238E27FC236}">
                <a16:creationId xmlns:a16="http://schemas.microsoft.com/office/drawing/2014/main" id="{720FEB06-6065-414B-BDA4-D6171E36C4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813" y="1845603"/>
            <a:ext cx="1315017" cy="719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DE48D0-7650-0747-8193-B5F0FF11E97B}"/>
              </a:ext>
            </a:extLst>
          </p:cNvPr>
          <p:cNvSpPr txBox="1"/>
          <p:nvPr/>
        </p:nvSpPr>
        <p:spPr>
          <a:xfrm>
            <a:off x="33614" y="783093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3200" dirty="0"/>
              <a:t>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FB93710-A6F4-0F4E-9A81-8A7B9685E9C0}"/>
              </a:ext>
            </a:extLst>
          </p:cNvPr>
          <p:cNvSpPr txBox="1"/>
          <p:nvPr/>
        </p:nvSpPr>
        <p:spPr>
          <a:xfrm>
            <a:off x="1131767" y="1067786"/>
            <a:ext cx="7803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range ~</a:t>
            </a:r>
            <a:r>
              <a:rPr lang="en-GB" dirty="0"/>
              <a:t>6</a:t>
            </a:r>
            <a:r>
              <a:rPr lang="en-GB" sz="1800" dirty="0"/>
              <a:t>0 MeV, threshold ~50 keV, FWHM(</a:t>
            </a:r>
            <a:r>
              <a:rPr lang="en-GB" sz="1800" dirty="0">
                <a:latin typeface="Symbol" pitchFamily="2" charset="2"/>
              </a:rPr>
              <a:t>a</a:t>
            </a:r>
            <a:r>
              <a:rPr lang="en-GB" sz="1800" dirty="0"/>
              <a:t>) ~14 keV, FWHM(e-) ~6 keV</a:t>
            </a:r>
          </a:p>
          <a:p>
            <a:r>
              <a:rPr lang="en-GB" dirty="0"/>
              <a:t>(initial tests in 2018 following experimental runs)</a:t>
            </a:r>
            <a:endParaRPr lang="en-FR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52F781-7176-D74D-BC0B-5F166BE88FD3}"/>
              </a:ext>
            </a:extLst>
          </p:cNvPr>
          <p:cNvSpPr txBox="1"/>
          <p:nvPr/>
        </p:nvSpPr>
        <p:spPr>
          <a:xfrm>
            <a:off x="260604" y="3322572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3200" dirty="0"/>
              <a:t>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4E936-C132-E44C-BAE8-A1C769CC4CF5}"/>
              </a:ext>
            </a:extLst>
          </p:cNvPr>
          <p:cNvSpPr txBox="1"/>
          <p:nvPr/>
        </p:nvSpPr>
        <p:spPr>
          <a:xfrm>
            <a:off x="757081" y="4942269"/>
            <a:ext cx="6221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NetInstruments: 16-channel CSP -  100 MeV into 2Vpp</a:t>
            </a:r>
          </a:p>
          <a:p>
            <a:r>
              <a:rPr lang="en-FR" dirty="0"/>
              <a:t>			          10 ns rise-time (&lt;100 pF load)</a:t>
            </a:r>
          </a:p>
          <a:p>
            <a:r>
              <a:rPr lang="en-FR" dirty="0"/>
              <a:t>			          pulser tests &lt;3.9 keV FWHM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629CBD-E5C4-A648-AAE3-C39A71583094}"/>
              </a:ext>
            </a:extLst>
          </p:cNvPr>
          <p:cNvSpPr txBox="1"/>
          <p:nvPr/>
        </p:nvSpPr>
        <p:spPr>
          <a:xfrm>
            <a:off x="244061" y="4763145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3200" dirty="0"/>
              <a:t>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11DD1A-911C-C54A-9670-26AB1C79DAD8}"/>
              </a:ext>
            </a:extLst>
          </p:cNvPr>
          <p:cNvSpPr txBox="1"/>
          <p:nvPr/>
        </p:nvSpPr>
        <p:spPr>
          <a:xfrm>
            <a:off x="757081" y="3441377"/>
            <a:ext cx="6026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Atomki low-power preamp – fast (&lt;15 ns)  (have schematics)</a:t>
            </a:r>
          </a:p>
          <a:p>
            <a:r>
              <a:rPr lang="en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NIM A366 (1995) 146                                         </a:t>
            </a:r>
            <a:r>
              <a:rPr lang="en-FR" dirty="0"/>
              <a:t>base-line noise &lt; 2 keV</a:t>
            </a:r>
          </a:p>
          <a:p>
            <a:r>
              <a:rPr lang="en-FR" dirty="0"/>
              <a:t>			does not use BF862 FET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B710D-19C7-AE47-81A0-DE864D21C9B7}"/>
              </a:ext>
            </a:extLst>
          </p:cNvPr>
          <p:cNvSpPr txBox="1"/>
          <p:nvPr/>
        </p:nvSpPr>
        <p:spPr>
          <a:xfrm>
            <a:off x="8503057" y="5725159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800" dirty="0">
                <a:solidFill>
                  <a:srgbClr val="FF0000"/>
                </a:solidFill>
              </a:rPr>
              <a:t>Cost to complete tasks 23k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3CCBA4-6382-6D4B-83F3-EA6CF3E28CCC}"/>
              </a:ext>
            </a:extLst>
          </p:cNvPr>
          <p:cNvSpPr txBox="1"/>
          <p:nvPr/>
        </p:nvSpPr>
        <p:spPr>
          <a:xfrm>
            <a:off x="5587541" y="1782395"/>
            <a:ext cx="725425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5473" lvl="1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fr-FR" sz="20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TO DO 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tx2"/>
                </a:solidFill>
                <a:latin typeface="+mj-ea"/>
                <a:cs typeface="Arial" panose="020B0604020202020204" pitchFamily="34" charset="0"/>
              </a:rPr>
              <a:t>CSP motherboards (#1 &amp; #2)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FR" sz="2000" dirty="0">
                <a:solidFill>
                  <a:schemeClr val="tx2"/>
                </a:solidFill>
                <a:latin typeface="+mj-ea"/>
              </a:rPr>
              <a:t>(1) new CSP version: reduce rise-time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FR" altLang="fr-FR" sz="2000" dirty="0">
                <a:solidFill>
                  <a:schemeClr val="tx2"/>
                </a:solidFill>
                <a:latin typeface="+mj-ea"/>
                <a:cs typeface="Arial" panose="020B0604020202020204" pitchFamily="34" charset="0"/>
              </a:rPr>
              <a:t>(2) produce a batch of CSP</a:t>
            </a:r>
            <a:endParaRPr lang="en-US" altLang="fr-FR" sz="2000" dirty="0">
              <a:solidFill>
                <a:schemeClr val="tx2"/>
              </a:solidFill>
              <a:latin typeface="+mj-ea"/>
              <a:cs typeface="Arial" panose="020B0604020202020204" pitchFamily="34" charset="0"/>
            </a:endParaRP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endParaRPr lang="en-US" altLang="fr-FR" sz="2000" dirty="0">
              <a:solidFill>
                <a:schemeClr val="tx2"/>
              </a:solidFill>
              <a:latin typeface="+mj-ea"/>
              <a:cs typeface="Arial" panose="020B0604020202020204" pitchFamily="34" charset="0"/>
            </a:endParaRP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b="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Feedthroughs, Interconnection &amp; adapters (all)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(#1 &amp; #3) adapter board  (NUMEXO)</a:t>
            </a: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endParaRPr lang="en-US" altLang="fr-FR" sz="2000" b="0" dirty="0">
              <a:solidFill>
                <a:schemeClr val="tx2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 marL="1358210" lvl="2" indent="-388060">
              <a:spcBef>
                <a:spcPct val="20000"/>
              </a:spcBef>
              <a:buClr>
                <a:srgbClr val="0006A3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Improve trigger </a:t>
            </a:r>
            <a:r>
              <a:rPr lang="en-US" altLang="fr-FR" sz="20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  <a:sym typeface="Wingdings" pitchFamily="2" charset="2"/>
              </a:rPr>
              <a:t> lower threshold </a:t>
            </a:r>
            <a:r>
              <a:rPr lang="en-US" altLang="fr-FR" sz="2000" dirty="0">
                <a:solidFill>
                  <a:schemeClr val="tx2"/>
                </a:solidFill>
                <a:latin typeface="+mj-ea"/>
                <a:ea typeface="+mj-ea"/>
                <a:cs typeface="Arial" panose="020B0604020202020204" pitchFamily="34" charset="0"/>
              </a:rPr>
              <a:t>(DAQ)</a:t>
            </a:r>
            <a:endParaRPr lang="en-US" altLang="fr-FR" sz="2000" b="0" dirty="0">
              <a:solidFill>
                <a:schemeClr val="tx2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F3DD19-EB71-1A4B-A473-68F58ECF7A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321" y="5255347"/>
            <a:ext cx="158183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dirty="0"/>
              <a:t>GANIL CS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49" y="148667"/>
            <a:ext cx="9907621" cy="488967"/>
          </a:xfrm>
        </p:spPr>
        <p:txBody>
          <a:bodyPr>
            <a:normAutofit/>
          </a:bodyPr>
          <a:lstStyle/>
          <a:p>
            <a:r>
              <a:rPr lang="en-FR" sz="2800" dirty="0">
                <a:sym typeface="Wingdings" pitchFamily="2" charset="2"/>
              </a:rPr>
              <a:t>SHEXI Proof-of-principle: one 48x16 DSSD [PSA]</a:t>
            </a:r>
            <a:endParaRPr lang="en-FR" sz="28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DCD501-EDE4-B343-AF1F-42F3F5E23F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7932" y="2250496"/>
            <a:ext cx="4154261" cy="3541528"/>
          </a:xfrm>
          <a:prstGeom prst="rect">
            <a:avLst/>
          </a:prstGeom>
        </p:spPr>
      </p:pic>
      <p:sp>
        <p:nvSpPr>
          <p:cNvPr id="23" name="Frame 22">
            <a:extLst>
              <a:ext uri="{FF2B5EF4-FFF2-40B4-BE49-F238E27FC236}">
                <a16:creationId xmlns:a16="http://schemas.microsoft.com/office/drawing/2014/main" id="{1D1ADF38-F419-404E-A87C-0D638F7CB8DE}"/>
              </a:ext>
            </a:extLst>
          </p:cNvPr>
          <p:cNvSpPr/>
          <p:nvPr/>
        </p:nvSpPr>
        <p:spPr>
          <a:xfrm>
            <a:off x="3042989" y="1175635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0BE635DE-0331-7849-831D-F5EAB00F71F6}"/>
              </a:ext>
            </a:extLst>
          </p:cNvPr>
          <p:cNvSpPr/>
          <p:nvPr/>
        </p:nvSpPr>
        <p:spPr>
          <a:xfrm rot="16200000">
            <a:off x="2278799" y="444569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B3AA599B-D26E-6540-80EB-BB65EABB4183}"/>
              </a:ext>
            </a:extLst>
          </p:cNvPr>
          <p:cNvSpPr/>
          <p:nvPr/>
        </p:nvSpPr>
        <p:spPr>
          <a:xfrm rot="16200000">
            <a:off x="2240700" y="1886071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01DF93D3-5B70-764B-9D20-864BE1EA24D6}"/>
              </a:ext>
            </a:extLst>
          </p:cNvPr>
          <p:cNvSpPr/>
          <p:nvPr/>
        </p:nvSpPr>
        <p:spPr>
          <a:xfrm>
            <a:off x="4971563" y="1175635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63337BB5-6A82-8542-8B0E-6824CE21526C}"/>
              </a:ext>
            </a:extLst>
          </p:cNvPr>
          <p:cNvSpPr/>
          <p:nvPr/>
        </p:nvSpPr>
        <p:spPr>
          <a:xfrm rot="16200000">
            <a:off x="4207373" y="444569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31248B27-1783-D542-A454-1E1D6CA9257C}"/>
              </a:ext>
            </a:extLst>
          </p:cNvPr>
          <p:cNvSpPr/>
          <p:nvPr/>
        </p:nvSpPr>
        <p:spPr>
          <a:xfrm rot="16200000">
            <a:off x="4169274" y="1886071"/>
            <a:ext cx="380630" cy="1071553"/>
          </a:xfrm>
          <a:prstGeom prst="frame">
            <a:avLst>
              <a:gd name="adj1" fmla="val 4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445D78-162B-6B40-A525-AFD0DC8380B9}"/>
              </a:ext>
            </a:extLst>
          </p:cNvPr>
          <p:cNvCxnSpPr>
            <a:cxnSpLocks/>
          </p:cNvCxnSpPr>
          <p:nvPr/>
        </p:nvCxnSpPr>
        <p:spPr>
          <a:xfrm flipH="1">
            <a:off x="4397688" y="1596157"/>
            <a:ext cx="680389" cy="881707"/>
          </a:xfrm>
          <a:prstGeom prst="straightConnector1">
            <a:avLst/>
          </a:prstGeom>
          <a:ln w="666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971815-B676-2B43-A8F9-88A7C8589B7D}"/>
              </a:ext>
            </a:extLst>
          </p:cNvPr>
          <p:cNvCxnSpPr>
            <a:cxnSpLocks/>
          </p:cNvCxnSpPr>
          <p:nvPr/>
        </p:nvCxnSpPr>
        <p:spPr>
          <a:xfrm>
            <a:off x="5066251" y="1595632"/>
            <a:ext cx="154403" cy="432511"/>
          </a:xfrm>
          <a:prstGeom prst="straightConnector1">
            <a:avLst/>
          </a:prstGeom>
          <a:ln w="666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FD2537B-2B18-854A-A5B7-7A1916421A77}"/>
              </a:ext>
            </a:extLst>
          </p:cNvPr>
          <p:cNvSpPr txBox="1"/>
          <p:nvPr/>
        </p:nvSpPr>
        <p:spPr>
          <a:xfrm>
            <a:off x="3984261" y="2697387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aseline="30000" dirty="0"/>
              <a:t>254,255</a:t>
            </a:r>
            <a:r>
              <a:rPr lang="en-FR" dirty="0"/>
              <a:t>No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9DABC4-2C3D-8548-867C-917A33FFB3CE}"/>
              </a:ext>
            </a:extLst>
          </p:cNvPr>
          <p:cNvSpPr txBox="1"/>
          <p:nvPr/>
        </p:nvSpPr>
        <p:spPr>
          <a:xfrm>
            <a:off x="50974" y="5705843"/>
            <a:ext cx="5376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00" dirty="0"/>
              <a:t>Can we use PSA to distinguish these event types ?</a:t>
            </a:r>
          </a:p>
          <a:p>
            <a:r>
              <a:rPr lang="en-FR" sz="2000" dirty="0">
                <a:solidFill>
                  <a:srgbClr val="FF0000"/>
                </a:solidFill>
              </a:rPr>
              <a:t>   </a:t>
            </a:r>
            <a:r>
              <a:rPr lang="en-FR" sz="2000" dirty="0">
                <a:solidFill>
                  <a:srgbClr val="FF0000"/>
                </a:solidFill>
                <a:sym typeface="Wingdings" pitchFamily="2" charset="2"/>
              </a:rPr>
              <a:t> FAST preamplifier rise time</a:t>
            </a:r>
            <a:endParaRPr lang="en-FR" sz="20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E2A261-8E83-214E-BD19-1D172140B364}"/>
              </a:ext>
            </a:extLst>
          </p:cNvPr>
          <p:cNvCxnSpPr>
            <a:cxnSpLocks/>
          </p:cNvCxnSpPr>
          <p:nvPr/>
        </p:nvCxnSpPr>
        <p:spPr>
          <a:xfrm flipH="1">
            <a:off x="2729896" y="1776805"/>
            <a:ext cx="465310" cy="689755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1EDAA83-23CA-C543-B117-F6C8A496B7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499" y="2955765"/>
            <a:ext cx="3140882" cy="2425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4F551-F839-A540-A58C-F80A1DDBA68C}"/>
              </a:ext>
            </a:extLst>
          </p:cNvPr>
          <p:cNvSpPr txBox="1"/>
          <p:nvPr/>
        </p:nvSpPr>
        <p:spPr>
          <a:xfrm>
            <a:off x="6052119" y="915689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FR" dirty="0"/>
              <a:t>4x MSX03 detectors from Micron</a:t>
            </a:r>
          </a:p>
          <a:p>
            <a:r>
              <a:rPr lang="en-FR" dirty="0"/>
              <a:t>	(1.5 mm thick. ~7 pF)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FR" dirty="0"/>
              <a:t>8x CREMAT CR-110 preamps</a:t>
            </a:r>
          </a:p>
          <a:p>
            <a:r>
              <a:rPr lang="en-FR" dirty="0"/>
              <a:t>                  no load </a:t>
            </a:r>
            <a:r>
              <a:rPr lang="en-FR" dirty="0">
                <a:sym typeface="Wingdings" pitchFamily="2" charset="2"/>
              </a:rPr>
              <a:t> 2 keV &amp; 3 ns</a:t>
            </a:r>
            <a:endParaRPr lang="en-F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E66EC5-16DF-EB47-A4C8-D94DBA0826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598" y="730861"/>
            <a:ext cx="2233792" cy="2145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698542-B9F0-834A-9E34-5159C7C265AE}"/>
              </a:ext>
            </a:extLst>
          </p:cNvPr>
          <p:cNvSpPr txBox="1"/>
          <p:nvPr/>
        </p:nvSpPr>
        <p:spPr>
          <a:xfrm>
            <a:off x="6032756" y="2557393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NEED TO FINALISE DETECTOR PCB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3895A3-0B52-EE44-A663-F551FB7E68A8}"/>
              </a:ext>
            </a:extLst>
          </p:cNvPr>
          <p:cNvSpPr txBox="1"/>
          <p:nvPr/>
        </p:nvSpPr>
        <p:spPr>
          <a:xfrm>
            <a:off x="9343991" y="3812239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Part of S. Kumar’s thesis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2810BB-16F5-FC48-B3F2-A204370BE38C}"/>
              </a:ext>
            </a:extLst>
          </p:cNvPr>
          <p:cNvSpPr txBox="1"/>
          <p:nvPr/>
        </p:nvSpPr>
        <p:spPr>
          <a:xfrm>
            <a:off x="6198755" y="5479930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500 MHz digitiser ? </a:t>
            </a:r>
            <a:r>
              <a:rPr lang="en-FR" dirty="0">
                <a:solidFill>
                  <a:srgbClr val="FF0000"/>
                </a:solidFill>
              </a:rPr>
              <a:t>23.4 k</a:t>
            </a:r>
          </a:p>
          <a:p>
            <a:r>
              <a:rPr lang="en-FR" dirty="0">
                <a:solidFill>
                  <a:srgbClr val="FF0000"/>
                </a:solidFill>
              </a:rPr>
              <a:t>  </a:t>
            </a:r>
            <a:r>
              <a:rPr lang="en-FR" dirty="0"/>
              <a:t>work around ?              </a:t>
            </a:r>
            <a:r>
              <a:rPr lang="en-FR" dirty="0">
                <a:solidFill>
                  <a:srgbClr val="4F81BD"/>
                </a:solidFill>
              </a:rPr>
              <a:t>PA &gt;</a:t>
            </a: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F6DAD14E-44EB-1A44-A50F-1338771C2681}"/>
              </a:ext>
            </a:extLst>
          </p:cNvPr>
          <p:cNvSpPr/>
          <p:nvPr/>
        </p:nvSpPr>
        <p:spPr>
          <a:xfrm>
            <a:off x="9624679" y="6005880"/>
            <a:ext cx="866582" cy="408127"/>
          </a:xfrm>
          <a:prstGeom prst="frame">
            <a:avLst>
              <a:gd name="adj1" fmla="val 7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9758A6-ACE3-A542-8509-A39C5366AD57}"/>
              </a:ext>
            </a:extLst>
          </p:cNvPr>
          <p:cNvSpPr txBox="1"/>
          <p:nvPr/>
        </p:nvSpPr>
        <p:spPr>
          <a:xfrm>
            <a:off x="9725532" y="607918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+2 ns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B1C315D-F583-8E43-8910-6A883D41DCD2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9279511" y="6209944"/>
            <a:ext cx="345168" cy="7215"/>
          </a:xfrm>
          <a:prstGeom prst="line">
            <a:avLst/>
          </a:prstGeom>
          <a:ln w="28575"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E027EA-AF39-1146-9AD0-0207BFCDCD25}"/>
              </a:ext>
            </a:extLst>
          </p:cNvPr>
          <p:cNvCxnSpPr>
            <a:cxnSpLocks/>
          </p:cNvCxnSpPr>
          <p:nvPr/>
        </p:nvCxnSpPr>
        <p:spPr>
          <a:xfrm flipV="1">
            <a:off x="9279511" y="5938575"/>
            <a:ext cx="0" cy="293501"/>
          </a:xfrm>
          <a:prstGeom prst="line">
            <a:avLst/>
          </a:prstGeom>
          <a:ln w="28575"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EBFCDBA-FD82-FA4F-AF25-0E14CE1BB277}"/>
              </a:ext>
            </a:extLst>
          </p:cNvPr>
          <p:cNvCxnSpPr>
            <a:cxnSpLocks/>
          </p:cNvCxnSpPr>
          <p:nvPr/>
        </p:nvCxnSpPr>
        <p:spPr>
          <a:xfrm flipV="1">
            <a:off x="8871764" y="5938011"/>
            <a:ext cx="2291536" cy="13963"/>
          </a:xfrm>
          <a:prstGeom prst="straightConnector1">
            <a:avLst/>
          </a:prstGeom>
          <a:ln w="28575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F203B6E-1DD7-A143-8F72-04C47BE0D789}"/>
              </a:ext>
            </a:extLst>
          </p:cNvPr>
          <p:cNvCxnSpPr>
            <a:cxnSpLocks/>
          </p:cNvCxnSpPr>
          <p:nvPr/>
        </p:nvCxnSpPr>
        <p:spPr>
          <a:xfrm flipV="1">
            <a:off x="10491261" y="6202962"/>
            <a:ext cx="672039" cy="6982"/>
          </a:xfrm>
          <a:prstGeom prst="straightConnector1">
            <a:avLst/>
          </a:prstGeom>
          <a:ln w="28575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C080D90-3AA2-604B-9AEC-84856095F89F}"/>
              </a:ext>
            </a:extLst>
          </p:cNvPr>
          <p:cNvSpPr txBox="1"/>
          <p:nvPr/>
        </p:nvSpPr>
        <p:spPr>
          <a:xfrm>
            <a:off x="10994068" y="5110890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250 MHz</a:t>
            </a:r>
          </a:p>
          <a:p>
            <a:r>
              <a:rPr lang="en-FR" dirty="0"/>
              <a:t>Digitiser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5EA399D-BDA3-3840-8EA9-6A3A985F1047}"/>
              </a:ext>
            </a:extLst>
          </p:cNvPr>
          <p:cNvSpPr txBox="1"/>
          <p:nvPr/>
        </p:nvSpPr>
        <p:spPr>
          <a:xfrm>
            <a:off x="11201767" y="5705843"/>
            <a:ext cx="52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FR" dirty="0"/>
              <a:t>h1</a:t>
            </a:r>
          </a:p>
          <a:p>
            <a:r>
              <a:rPr lang="en-FR" dirty="0"/>
              <a:t>ch2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F3C34D-4E29-1A4A-BEAD-CF931DC648D5}"/>
              </a:ext>
            </a:extLst>
          </p:cNvPr>
          <p:cNvSpPr txBox="1"/>
          <p:nvPr/>
        </p:nvSpPr>
        <p:spPr>
          <a:xfrm>
            <a:off x="5780392" y="6189498"/>
            <a:ext cx="61033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2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K. Hauschild et al. EXON 2018 Conference Procedings, p. 403 </a:t>
            </a:r>
            <a:endParaRPr lang="en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1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du contenu 27">
            <a:extLst>
              <a:ext uri="{FF2B5EF4-FFF2-40B4-BE49-F238E27FC236}">
                <a16:creationId xmlns:a16="http://schemas.microsoft.com/office/drawing/2014/main" id="{065FE6F4-1A5E-4DBA-B150-9FC570A2AF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13" y="3092179"/>
            <a:ext cx="3032891" cy="2089627"/>
          </a:xfr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37232" rtl="0" fontAlgn="base">
              <a:spcBef>
                <a:spcPct val="0"/>
              </a:spcBef>
              <a:spcAft>
                <a:spcPct val="0"/>
              </a:spcAft>
            </a:pPr>
            <a:r>
              <a:rPr lang="fr-FR" kern="1200" dirty="0" err="1">
                <a:solidFill>
                  <a:prstClr val="white"/>
                </a:solidFill>
                <a:latin typeface="Arial" charset="0"/>
                <a:cs typeface="Arial" charset="0"/>
              </a:rPr>
              <a:t>Shexi</a:t>
            </a:r>
            <a:r>
              <a:rPr lang="fr-FR" kern="1200" dirty="0">
                <a:solidFill>
                  <a:prstClr val="white"/>
                </a:solidFill>
                <a:latin typeface="Arial" charset="0"/>
                <a:cs typeface="Arial" charset="0"/>
              </a:rPr>
              <a:t> R&amp;D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dirty="0"/>
              <a:t>GANIL CS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37232" rtl="0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 kern="1200">
                <a:solidFill>
                  <a:prstClr val="white"/>
                </a:solidFill>
                <a:latin typeface="Arial" charset="0"/>
                <a:cs typeface="Arial" charset="0"/>
              </a:rPr>
              <a:pPr defTabSz="1137232" rtl="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kern="12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EA97529-12AE-4441-95BF-B35DF417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169863"/>
            <a:ext cx="6437312" cy="488950"/>
          </a:xfrm>
        </p:spPr>
        <p:txBody>
          <a:bodyPr/>
          <a:lstStyle/>
          <a:p>
            <a:r>
              <a:rPr lang="fr-FR" dirty="0"/>
              <a:t>Back-end </a:t>
            </a:r>
            <a:r>
              <a:rPr lang="fr-FR" dirty="0" err="1"/>
              <a:t>electronics</a:t>
            </a:r>
            <a:r>
              <a:rPr lang="fr-FR" dirty="0"/>
              <a:t> infrastructure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94CE3B-27B4-4969-B59E-A6D6FF4A2E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87" y="781663"/>
            <a:ext cx="6206234" cy="48763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3FA5F76-5684-49AC-B4E3-AA6728D63408}"/>
              </a:ext>
            </a:extLst>
          </p:cNvPr>
          <p:cNvSpPr txBox="1"/>
          <p:nvPr/>
        </p:nvSpPr>
        <p:spPr>
          <a:xfrm>
            <a:off x="3695400" y="1489018"/>
            <a:ext cx="2256152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Vacuum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chamber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3A5F95-A035-4F9B-8957-297AF838E185}"/>
              </a:ext>
            </a:extLst>
          </p:cNvPr>
          <p:cNvSpPr txBox="1"/>
          <p:nvPr/>
        </p:nvSpPr>
        <p:spPr>
          <a:xfrm>
            <a:off x="3578087" y="3926385"/>
            <a:ext cx="200879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Vacuum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pumps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032CB8-9C21-4C5C-A429-AD6E1E7E3D7D}"/>
              </a:ext>
            </a:extLst>
          </p:cNvPr>
          <p:cNvSpPr txBox="1"/>
          <p:nvPr/>
        </p:nvSpPr>
        <p:spPr>
          <a:xfrm>
            <a:off x="6464747" y="5011659"/>
            <a:ext cx="1144769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Cooling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AEBFB7-A8FA-4F33-94E9-77426082B952}"/>
              </a:ext>
            </a:extLst>
          </p:cNvPr>
          <p:cNvSpPr txBox="1"/>
          <p:nvPr/>
        </p:nvSpPr>
        <p:spPr>
          <a:xfrm>
            <a:off x="9804250" y="1263265"/>
            <a:ext cx="2216293" cy="14773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DAQ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Bay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eth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   NIM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   VME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PXIe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C5AE51F-820E-4D8E-BBC0-A9EF2DF9342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823476" y="1858350"/>
            <a:ext cx="420155" cy="8139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8E4592A-1616-4BD9-8D05-62E24CED29CC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4551764" y="2989751"/>
            <a:ext cx="30722" cy="9366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9476D89-3033-47C5-8A5A-B0FFE216D60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281378" y="4295717"/>
            <a:ext cx="301108" cy="8080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CA73EB7-993E-435C-87B7-B4A8889F5B53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152707" y="4940595"/>
            <a:ext cx="312040" cy="2557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D547BAD-6E56-4246-8C58-B0D2E9BD0977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9319874" y="1796142"/>
            <a:ext cx="484376" cy="2057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D5E384A5-6C27-480E-9055-5768C14AC8E6}"/>
              </a:ext>
            </a:extLst>
          </p:cNvPr>
          <p:cNvSpPr txBox="1"/>
          <p:nvPr/>
        </p:nvSpPr>
        <p:spPr>
          <a:xfrm>
            <a:off x="675833" y="1586430"/>
            <a:ext cx="2507129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XY-</a:t>
            </a:r>
            <a:r>
              <a:rPr lang="fr-FR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theta</a:t>
            </a:r>
            <a:r>
              <a:rPr lang="fr-FR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table</a:t>
            </a:r>
          </a:p>
          <a:p>
            <a:r>
              <a:rPr lang="fr-FR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(sources)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BBA765B-0692-4A4A-9BBC-3752C818AA81}"/>
              </a:ext>
            </a:extLst>
          </p:cNvPr>
          <p:cNvCxnSpPr>
            <a:cxnSpLocks/>
          </p:cNvCxnSpPr>
          <p:nvPr/>
        </p:nvCxnSpPr>
        <p:spPr>
          <a:xfrm flipH="1">
            <a:off x="1736799" y="2212565"/>
            <a:ext cx="192598" cy="8796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F79BD0C-660C-4FF2-A395-D42EA9D268F5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182962" y="1909596"/>
            <a:ext cx="2256152" cy="11623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30DC74E-1C28-4542-995D-F5F23278E7CC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8299938" y="3071983"/>
            <a:ext cx="1504312" cy="201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5E5D16-F2D7-7340-9794-CFCB313BDB28}"/>
              </a:ext>
            </a:extLst>
          </p:cNvPr>
          <p:cNvSpPr txBox="1"/>
          <p:nvPr/>
        </p:nvSpPr>
        <p:spPr>
          <a:xfrm>
            <a:off x="9804250" y="2748817"/>
            <a:ext cx="2225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FR" b="1" dirty="0">
                <a:solidFill>
                  <a:srgbClr val="FF0000"/>
                </a:solidFill>
              </a:rPr>
              <a:t>ew controller: 15.5k</a:t>
            </a:r>
          </a:p>
          <a:p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FR" dirty="0">
                <a:solidFill>
                  <a:srgbClr val="FF0000"/>
                </a:solidFill>
              </a:rPr>
              <a:t>torage:               2k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50F851-FB74-DA4B-9ABF-66EDDC157634}"/>
              </a:ext>
            </a:extLst>
          </p:cNvPr>
          <p:cNvSpPr txBox="1"/>
          <p:nvPr/>
        </p:nvSpPr>
        <p:spPr>
          <a:xfrm>
            <a:off x="750611" y="5948620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FR" dirty="0"/>
              <a:t>ecently EMC and shielding have been improved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1B4DFE-FC1A-5942-AB4A-9C9518A09A08}"/>
              </a:ext>
            </a:extLst>
          </p:cNvPr>
          <p:cNvSpPr txBox="1"/>
          <p:nvPr/>
        </p:nvSpPr>
        <p:spPr>
          <a:xfrm>
            <a:off x="8501575" y="5755171"/>
            <a:ext cx="366633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 GABRIELA</a:t>
            </a:r>
          </a:p>
          <a:p>
            <a:r>
              <a:rPr lang="fr-FR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R.S. </a:t>
            </a:r>
            <a:r>
              <a:rPr lang="fr-FR" sz="1800" i="1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Mukhin</a:t>
            </a:r>
            <a:r>
              <a:rPr lang="fr-FR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 al., Part. </a:t>
            </a:r>
            <a:r>
              <a:rPr lang="en-GB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Phys. </a:t>
            </a:r>
            <a:r>
              <a:rPr lang="en-GB" sz="1800" i="1" baseline="300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Nucl</a:t>
            </a:r>
            <a:r>
              <a:rPr lang="en-GB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Lett. 18 (2021) 652. </a:t>
            </a:r>
          </a:p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R.S.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Mukhin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 et al., Acta Phys. Pol. B Proc. Suppl. </a:t>
            </a:r>
            <a:r>
              <a:rPr lang="fr-FR" sz="1000" i="1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(2021) 75. </a:t>
            </a:r>
            <a:endParaRPr lang="en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8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9D004-5E95-DC48-BF52-6286650F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AFA26-9D8C-2B4E-8E46-8D8CFDCC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0479"/>
            <a:ext cx="5541624" cy="364730"/>
          </a:xfrm>
        </p:spPr>
        <p:txBody>
          <a:bodyPr/>
          <a:lstStyle/>
          <a:p>
            <a:r>
              <a:rPr lang="fr-FR" sz="1600" dirty="0"/>
              <a:t>GANIL CS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113A8-AB3C-D343-98E4-E28DCD12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F548E4-194A-EA44-879C-F54A07BF3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74299"/>
              </p:ext>
            </p:extLst>
          </p:nvPr>
        </p:nvGraphicFramePr>
        <p:xfrm>
          <a:off x="1868993" y="1577591"/>
          <a:ext cx="6922177" cy="4318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973">
                  <a:extLst>
                    <a:ext uri="{9D8B030D-6E8A-4147-A177-3AD203B41FA5}">
                      <a16:colId xmlns:a16="http://schemas.microsoft.com/office/drawing/2014/main" val="1265895090"/>
                    </a:ext>
                  </a:extLst>
                </a:gridCol>
                <a:gridCol w="1112223">
                  <a:extLst>
                    <a:ext uri="{9D8B030D-6E8A-4147-A177-3AD203B41FA5}">
                      <a16:colId xmlns:a16="http://schemas.microsoft.com/office/drawing/2014/main" val="499494114"/>
                    </a:ext>
                  </a:extLst>
                </a:gridCol>
                <a:gridCol w="643223">
                  <a:extLst>
                    <a:ext uri="{9D8B030D-6E8A-4147-A177-3AD203B41FA5}">
                      <a16:colId xmlns:a16="http://schemas.microsoft.com/office/drawing/2014/main" val="843853243"/>
                    </a:ext>
                  </a:extLst>
                </a:gridCol>
                <a:gridCol w="2574540">
                  <a:extLst>
                    <a:ext uri="{9D8B030D-6E8A-4147-A177-3AD203B41FA5}">
                      <a16:colId xmlns:a16="http://schemas.microsoft.com/office/drawing/2014/main" val="3294465327"/>
                    </a:ext>
                  </a:extLst>
                </a:gridCol>
                <a:gridCol w="1399567">
                  <a:extLst>
                    <a:ext uri="{9D8B030D-6E8A-4147-A177-3AD203B41FA5}">
                      <a16:colId xmlns:a16="http://schemas.microsoft.com/office/drawing/2014/main" val="1907445311"/>
                    </a:ext>
                  </a:extLst>
                </a:gridCol>
                <a:gridCol w="470651">
                  <a:extLst>
                    <a:ext uri="{9D8B030D-6E8A-4147-A177-3AD203B41FA5}">
                      <a16:colId xmlns:a16="http://schemas.microsoft.com/office/drawing/2014/main" val="2570859455"/>
                    </a:ext>
                  </a:extLst>
                </a:gridCol>
              </a:tblGrid>
              <a:tr h="7688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Partner</a:t>
                      </a:r>
                      <a:endParaRPr lang="en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Surame</a:t>
                      </a:r>
                      <a:endParaRPr lang="en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First name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Role &amp; responsibilities in the project 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 </a:t>
                      </a:r>
                      <a:endParaRPr lang="en-FR" sz="12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Work</a:t>
                      </a:r>
                      <a:endParaRPr lang="en-FR" sz="12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Packages</a:t>
                      </a:r>
                      <a:endParaRPr lang="en-FR" sz="12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(need updating)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ETP 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033821"/>
                  </a:ext>
                </a:extLst>
              </a:tr>
              <a:tr h="384447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IJCLab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</a:rPr>
                        <a:t>HAUSCHILD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</a:rPr>
                        <a:t>Karl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C</a:t>
                      </a:r>
                      <a:r>
                        <a:rPr lang="en-FR" sz="1200">
                          <a:effectLst/>
                        </a:rPr>
                        <a:t>oordinator, LabVIEW</a:t>
                      </a:r>
                      <a:r>
                        <a:rPr lang="en-US" sz="1200">
                          <a:effectLst/>
                        </a:rPr>
                        <a:t> DAQ and DSP</a:t>
                      </a:r>
                      <a:r>
                        <a:rPr lang="en-FR" sz="1200">
                          <a:effectLst/>
                        </a:rPr>
                        <a:t>, experimental setup, Data analysis</a:t>
                      </a:r>
                      <a:r>
                        <a:rPr lang="en-US" sz="1200">
                          <a:effectLst/>
                        </a:rPr>
                        <a:t>, student supervision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1,(2.1),2.2,2.3,3.2,4.1,4.2,4.3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0.5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272325"/>
                  </a:ext>
                </a:extLst>
              </a:tr>
              <a:tr h="192224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IJCLab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</a:rPr>
                        <a:t>LOPEZ-MARTENS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>
                          <a:solidFill>
                            <a:srgbClr val="FF0000"/>
                          </a:solidFill>
                          <a:effectLst/>
                        </a:rPr>
                        <a:t>Araceli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200">
                          <a:effectLst/>
                        </a:rPr>
                        <a:t>Data analysis, </a:t>
                      </a:r>
                      <a:r>
                        <a:rPr lang="en-US" sz="1200">
                          <a:effectLst/>
                        </a:rPr>
                        <a:t>student supervision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4.2,4.3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</a:rPr>
                        <a:t>0.2</a:t>
                      </a:r>
                      <a:endParaRPr lang="en-F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328609"/>
                  </a:ext>
                </a:extLst>
              </a:tr>
              <a:tr h="384447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IJCLab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solidFill>
                            <a:srgbClr val="FF0000"/>
                          </a:solidFill>
                          <a:effectLst/>
                        </a:rPr>
                        <a:t>KARKOUR</a:t>
                      </a:r>
                      <a:endParaRPr lang="en-F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</a:rPr>
                        <a:t>Nabil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PCB design, EMC, system integration, student supervision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2.3,3.1,3.2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</a:rPr>
                        <a:t>0.25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11230"/>
                  </a:ext>
                </a:extLst>
              </a:tr>
              <a:tr h="192224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IJCLab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solidFill>
                            <a:srgbClr val="FF0000"/>
                          </a:solidFill>
                          <a:effectLst/>
                        </a:rPr>
                        <a:t>GIBELIN</a:t>
                      </a:r>
                      <a:endParaRPr lang="en-F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</a:rPr>
                        <a:t>Laurent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PCB design, system integration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2.3,3.2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0.25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1135196"/>
                  </a:ext>
                </a:extLst>
              </a:tr>
              <a:tr h="192224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IJCLab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solidFill>
                            <a:srgbClr val="FF0000"/>
                          </a:solidFill>
                          <a:effectLst/>
                        </a:rPr>
                        <a:t>LINGET</a:t>
                      </a:r>
                      <a:endParaRPr lang="en-FR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</a:rPr>
                        <a:t>Denis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Maintenance of local infrastructure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0.20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793246"/>
                  </a:ext>
                </a:extLst>
              </a:tr>
              <a:tr h="192224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GANIL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 KUMAR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>
                          <a:effectLst/>
                        </a:rPr>
                        <a:t>Shayan</a:t>
                      </a:r>
                      <a:endParaRPr lang="en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200">
                          <a:effectLst/>
                        </a:rPr>
                        <a:t>Experimental setup and data analysis</a:t>
                      </a:r>
                      <a:r>
                        <a:rPr lang="en-US" sz="1200">
                          <a:effectLst/>
                        </a:rPr>
                        <a:t>, PSA</a:t>
                      </a:r>
                      <a:r>
                        <a:rPr lang="en-FR" sz="1200">
                          <a:effectLst/>
                        </a:rPr>
                        <a:t>.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1,2.3,4.1,4.2,4.3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F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7684087"/>
                  </a:ext>
                </a:extLst>
              </a:tr>
              <a:tr h="192224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GANIL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PIOT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Julien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Ph.D. student supervisor @ GANIL</a:t>
                      </a:r>
                      <a:endParaRPr lang="en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0.05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524526"/>
                  </a:ext>
                </a:extLst>
              </a:tr>
              <a:tr h="192224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GANIL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ACKERMANN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Dieter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Ph.D. student supervisor @ GANIL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0.05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935492"/>
                  </a:ext>
                </a:extLst>
              </a:tr>
              <a:tr h="192224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IPHC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DORVAUX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Olivier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200" dirty="0">
                          <a:effectLst/>
                        </a:rPr>
                        <a:t>Silicon detector C</a:t>
                      </a:r>
                      <a:r>
                        <a:rPr lang="en-US" sz="1200" dirty="0" err="1">
                          <a:effectLst/>
                        </a:rPr>
                        <a:t>ustomer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FR" sz="1200" dirty="0">
                          <a:effectLst/>
                        </a:rPr>
                        <a:t>A</a:t>
                      </a:r>
                      <a:r>
                        <a:rPr lang="en-US" sz="1200" dirty="0" err="1">
                          <a:effectLst/>
                        </a:rPr>
                        <a:t>cceptance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FR" sz="1200" dirty="0">
                          <a:effectLst/>
                        </a:rPr>
                        <a:t>T</a:t>
                      </a:r>
                      <a:r>
                        <a:rPr lang="en-US" sz="1200" dirty="0" err="1">
                          <a:effectLst/>
                        </a:rPr>
                        <a:t>est</a:t>
                      </a:r>
                      <a:r>
                        <a:rPr lang="en-FR" sz="1200" dirty="0">
                          <a:effectLst/>
                        </a:rPr>
                        <a:t>s</a:t>
                      </a:r>
                      <a:endParaRPr lang="en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0.1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504012"/>
                  </a:ext>
                </a:extLst>
              </a:tr>
              <a:tr h="192224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IPHC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MATHIEU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Cedric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200">
                          <a:effectLst/>
                        </a:rPr>
                        <a:t>Silicon detector C</a:t>
                      </a:r>
                      <a:r>
                        <a:rPr lang="en-US" sz="1200">
                          <a:effectLst/>
                        </a:rPr>
                        <a:t>ustomer </a:t>
                      </a:r>
                      <a:r>
                        <a:rPr lang="en-FR" sz="1200">
                          <a:effectLst/>
                        </a:rPr>
                        <a:t>A</a:t>
                      </a:r>
                      <a:r>
                        <a:rPr lang="en-US" sz="1200">
                          <a:effectLst/>
                        </a:rPr>
                        <a:t>cceptance </a:t>
                      </a:r>
                      <a:r>
                        <a:rPr lang="en-FR" sz="1200">
                          <a:effectLst/>
                        </a:rPr>
                        <a:t>T</a:t>
                      </a:r>
                      <a:r>
                        <a:rPr lang="en-US" sz="1200">
                          <a:effectLst/>
                        </a:rPr>
                        <a:t>est</a:t>
                      </a:r>
                      <a:r>
                        <a:rPr lang="en-FR" sz="1200">
                          <a:effectLst/>
                        </a:rPr>
                        <a:t>s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0.1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662185"/>
                  </a:ext>
                </a:extLst>
              </a:tr>
              <a:tr h="384447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 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 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 </a:t>
                      </a:r>
                      <a:endParaRPr lang="en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200" dirty="0">
                          <a:effectLst/>
                        </a:rPr>
                        <a:t> </a:t>
                      </a:r>
                      <a:endParaRPr lang="en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FR" sz="1200" dirty="0">
                        <a:effectLst/>
                      </a:endParaRPr>
                    </a:p>
                    <a:p>
                      <a:pPr algn="ctr"/>
                      <a:r>
                        <a:rPr lang="en-US" sz="1200" dirty="0">
                          <a:effectLst/>
                        </a:rPr>
                        <a:t>(excl. </a:t>
                      </a:r>
                      <a:r>
                        <a:rPr lang="en-US" sz="1200" dirty="0" err="1">
                          <a:effectLst/>
                        </a:rPr>
                        <a:t>IJCLab</a:t>
                      </a:r>
                      <a:r>
                        <a:rPr lang="en-US" sz="1200" dirty="0">
                          <a:effectLst/>
                        </a:rPr>
                        <a:t> interns)</a:t>
                      </a:r>
                      <a:endParaRPr lang="en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2.2</a:t>
                      </a:r>
                      <a:endParaRPr lang="en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9214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811EFE-ACF8-294D-AF28-44433298BBCC}"/>
              </a:ext>
            </a:extLst>
          </p:cNvPr>
          <p:cNvSpPr txBox="1"/>
          <p:nvPr/>
        </p:nvSpPr>
        <p:spPr>
          <a:xfrm>
            <a:off x="1737801" y="15473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400" dirty="0"/>
              <a:t>HR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4A614-7D87-E046-8000-2CB0A9B6009D}"/>
              </a:ext>
            </a:extLst>
          </p:cNvPr>
          <p:cNvSpPr txBox="1"/>
          <p:nvPr/>
        </p:nvSpPr>
        <p:spPr>
          <a:xfrm>
            <a:off x="2019719" y="1185705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“CODEC” @IJCLab </a:t>
            </a:r>
            <a:r>
              <a:rPr lang="en-FR" dirty="0">
                <a:solidFill>
                  <a:srgbClr val="FF0000"/>
                </a:solidFill>
                <a:sym typeface="Wingdings" pitchFamily="2" charset="2"/>
              </a:rPr>
              <a:t> Directorate was informed</a:t>
            </a:r>
            <a:endParaRPr lang="en-FR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F72DD-5305-B14B-BFD9-5A2DD62A6F3B}"/>
              </a:ext>
            </a:extLst>
          </p:cNvPr>
          <p:cNvSpPr txBox="1"/>
          <p:nvPr/>
        </p:nvSpPr>
        <p:spPr>
          <a:xfrm>
            <a:off x="8866812" y="4049486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Part of Shayan’s thesis</a:t>
            </a:r>
          </a:p>
        </p:txBody>
      </p:sp>
    </p:spTree>
    <p:extLst>
      <p:ext uri="{BB962C8B-B14F-4D97-AF65-F5344CB8AC3E}">
        <p14:creationId xmlns:p14="http://schemas.microsoft.com/office/powerpoint/2010/main" val="3261272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GANIL CS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69" y="172403"/>
            <a:ext cx="11112348" cy="488967"/>
          </a:xfrm>
        </p:spPr>
        <p:txBody>
          <a:bodyPr>
            <a:normAutofit fontScale="90000"/>
          </a:bodyPr>
          <a:lstStyle/>
          <a:p>
            <a:r>
              <a:rPr lang="en-FR" sz="2800" dirty="0">
                <a:sym typeface="Wingdings" pitchFamily="2" charset="2"/>
              </a:rPr>
              <a:t>What you get in 2 years: the SHEXI Proof-of-principle: fully instrumented 48x16 DSSD</a:t>
            </a:r>
            <a:endParaRPr lang="en-FR" sz="28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8D3575-2F4D-B847-9D3C-CC4A9ABBFD82}"/>
              </a:ext>
            </a:extLst>
          </p:cNvPr>
          <p:cNvGrpSpPr/>
          <p:nvPr/>
        </p:nvGrpSpPr>
        <p:grpSpPr>
          <a:xfrm>
            <a:off x="7224404" y="749880"/>
            <a:ext cx="4802993" cy="5468651"/>
            <a:chOff x="2686137" y="888851"/>
            <a:chExt cx="4802993" cy="546865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B726E7-7945-D840-8132-C4189A429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4420" y="2809636"/>
              <a:ext cx="3304710" cy="3547866"/>
            </a:xfrm>
            <a:prstGeom prst="rect">
              <a:avLst/>
            </a:prstGeom>
          </p:spPr>
        </p:pic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0AF9E606-077D-0641-9162-F5EBEB4413A6}"/>
                </a:ext>
              </a:extLst>
            </p:cNvPr>
            <p:cNvSpPr/>
            <p:nvPr/>
          </p:nvSpPr>
          <p:spPr>
            <a:xfrm>
              <a:off x="4140538" y="3403452"/>
              <a:ext cx="527916" cy="1481252"/>
            </a:xfrm>
            <a:prstGeom prst="frame">
              <a:avLst>
                <a:gd name="adj1" fmla="val 62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>
                <a:solidFill>
                  <a:schemeClr val="tx1"/>
                </a:solidFill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CA77413-3595-9643-8DC7-3C5381A2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160269" y="5870875"/>
              <a:ext cx="912407" cy="48103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9CF7F83-696F-6945-BF71-59F759CFB1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153558" y="5384249"/>
              <a:ext cx="912407" cy="48103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C4C8836-22C4-E146-8473-6978167EA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160693" y="4880153"/>
              <a:ext cx="912407" cy="481033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45D3E4-FF01-4346-9143-EFE48C082652}"/>
                </a:ext>
              </a:extLst>
            </p:cNvPr>
            <p:cNvSpPr txBox="1"/>
            <p:nvPr/>
          </p:nvSpPr>
          <p:spPr>
            <a:xfrm>
              <a:off x="2686137" y="888851"/>
              <a:ext cx="22109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FR" dirty="0"/>
                <a:t>16 CSP + carrier for alphas/fission  frags</a:t>
              </a:r>
            </a:p>
          </p:txBody>
        </p:sp>
        <p:sp>
          <p:nvSpPr>
            <p:cNvPr id="46" name="Bent Up Arrow 45">
              <a:extLst>
                <a:ext uri="{FF2B5EF4-FFF2-40B4-BE49-F238E27FC236}">
                  <a16:creationId xmlns:a16="http://schemas.microsoft.com/office/drawing/2014/main" id="{C355B765-2BFD-7D4C-ACBF-01966D0EF611}"/>
                </a:ext>
              </a:extLst>
            </p:cNvPr>
            <p:cNvSpPr/>
            <p:nvPr/>
          </p:nvSpPr>
          <p:spPr>
            <a:xfrm rot="16200000">
              <a:off x="4462565" y="1867325"/>
              <a:ext cx="1064689" cy="1747900"/>
            </a:xfrm>
            <a:prstGeom prst="bentUpArrow">
              <a:avLst>
                <a:gd name="adj1" fmla="val 6125"/>
                <a:gd name="adj2" fmla="val 1386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3459697A-727E-584E-A762-9E2F8A953C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691400" y="4276866"/>
            <a:ext cx="912407" cy="48103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627A4D9-E905-0B4C-95F5-208F634419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684689" y="3790240"/>
            <a:ext cx="912407" cy="48103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0F9BBD9-146C-DE4D-9503-AE2C297C22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691824" y="3286144"/>
            <a:ext cx="912407" cy="481033"/>
          </a:xfrm>
          <a:prstGeom prst="rect">
            <a:avLst/>
          </a:prstGeom>
        </p:spPr>
      </p:pic>
      <p:pic>
        <p:nvPicPr>
          <p:cNvPr id="73" name="Image 22">
            <a:extLst>
              <a:ext uri="{FF2B5EF4-FFF2-40B4-BE49-F238E27FC236}">
                <a16:creationId xmlns:a16="http://schemas.microsoft.com/office/drawing/2014/main" id="{173CE97C-6568-934E-8688-A800C8715A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9498" y="898413"/>
            <a:ext cx="1918314" cy="1589511"/>
          </a:xfrm>
          <a:prstGeom prst="rect">
            <a:avLst/>
          </a:prstGeom>
        </p:spPr>
      </p:pic>
      <p:pic>
        <p:nvPicPr>
          <p:cNvPr id="75" name="Image 23">
            <a:extLst>
              <a:ext uri="{FF2B5EF4-FFF2-40B4-BE49-F238E27FC236}">
                <a16:creationId xmlns:a16="http://schemas.microsoft.com/office/drawing/2014/main" id="{E2B61F0E-25DD-C347-8583-1668B82A74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2270" y="1419127"/>
            <a:ext cx="1273037" cy="1142485"/>
          </a:xfrm>
          <a:prstGeom prst="rect">
            <a:avLst/>
          </a:prstGeom>
        </p:spPr>
      </p:pic>
      <p:pic>
        <p:nvPicPr>
          <p:cNvPr id="77" name="Image 25">
            <a:extLst>
              <a:ext uri="{FF2B5EF4-FFF2-40B4-BE49-F238E27FC236}">
                <a16:creationId xmlns:a16="http://schemas.microsoft.com/office/drawing/2014/main" id="{383FBBBC-CD22-3A4E-95B2-8DC0B9EEB5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32" y="3266158"/>
            <a:ext cx="2482139" cy="108150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28DED7D-297D-A143-9D48-3A7AE16269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04742" y="3133424"/>
            <a:ext cx="2692541" cy="174790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180B8EA-D8A9-2A44-A5E8-5905B2C2A8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57142" y="3285824"/>
            <a:ext cx="2692541" cy="174790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72AC3E4-C4E5-B34F-BCE4-7726370050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09542" y="3438224"/>
            <a:ext cx="2692541" cy="174790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8653ED8-6455-6642-9618-B1AFBA4C86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61942" y="3590624"/>
            <a:ext cx="2692541" cy="174790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F59A398-C039-354D-A300-A907780B9E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14342" y="3743024"/>
            <a:ext cx="2692541" cy="174790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6F4E12B-5C11-5441-9284-D19685C59F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66742" y="3895424"/>
            <a:ext cx="2692541" cy="174790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2F53BB5-D795-B14A-9FAE-C30610958F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19142" y="4047824"/>
            <a:ext cx="2692541" cy="174790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8E72E74-6936-4C43-9FBC-113523B8D4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71542" y="4200224"/>
            <a:ext cx="2692541" cy="1747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D56B78-2DB6-5641-AC7F-1A4AA37CFC58}"/>
              </a:ext>
            </a:extLst>
          </p:cNvPr>
          <p:cNvSpPr txBox="1"/>
          <p:nvPr/>
        </p:nvSpPr>
        <p:spPr>
          <a:xfrm>
            <a:off x="7558070" y="3302781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48 ASICs</a:t>
            </a:r>
          </a:p>
          <a:p>
            <a:r>
              <a:rPr lang="en-GB" dirty="0"/>
              <a:t>f</a:t>
            </a:r>
            <a:r>
              <a:rPr lang="en-FR" dirty="0"/>
              <a:t>or X-rays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AC606F35-2273-0342-AE2C-7B5C806851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88" y="898413"/>
            <a:ext cx="2934340" cy="22842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155F97-4B31-DB46-A734-6DAC7B343D52}"/>
              </a:ext>
            </a:extLst>
          </p:cNvPr>
          <p:cNvSpPr/>
          <p:nvPr/>
        </p:nvSpPr>
        <p:spPr>
          <a:xfrm>
            <a:off x="7285055" y="1378802"/>
            <a:ext cx="1437632" cy="691157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89" name="Bent Up Arrow 88">
            <a:extLst>
              <a:ext uri="{FF2B5EF4-FFF2-40B4-BE49-F238E27FC236}">
                <a16:creationId xmlns:a16="http://schemas.microsoft.com/office/drawing/2014/main" id="{03839006-7D56-7649-8A61-1E6A05BC4AF3}"/>
              </a:ext>
            </a:extLst>
          </p:cNvPr>
          <p:cNvSpPr/>
          <p:nvPr/>
        </p:nvSpPr>
        <p:spPr>
          <a:xfrm rot="10800000">
            <a:off x="2307065" y="2110508"/>
            <a:ext cx="1741858" cy="1464996"/>
          </a:xfrm>
          <a:prstGeom prst="bentUpArrow">
            <a:avLst>
              <a:gd name="adj1" fmla="val 3874"/>
              <a:gd name="adj2" fmla="val 8541"/>
              <a:gd name="adj3" fmla="val 22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B3FAA0-E8D7-4347-AADE-5038D7B7CE1C}"/>
              </a:ext>
            </a:extLst>
          </p:cNvPr>
          <p:cNvCxnSpPr/>
          <p:nvPr/>
        </p:nvCxnSpPr>
        <p:spPr>
          <a:xfrm flipH="1">
            <a:off x="5724963" y="2280976"/>
            <a:ext cx="1516913" cy="0"/>
          </a:xfrm>
          <a:prstGeom prst="straightConnector1">
            <a:avLst/>
          </a:prstGeom>
          <a:ln w="7302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9666C9A-E516-B945-B916-BD9F51F3D4FE}"/>
              </a:ext>
            </a:extLst>
          </p:cNvPr>
          <p:cNvCxnSpPr/>
          <p:nvPr/>
        </p:nvCxnSpPr>
        <p:spPr>
          <a:xfrm flipH="1">
            <a:off x="7022516" y="4603820"/>
            <a:ext cx="1516913" cy="0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893C4BE-2457-314E-B61F-2D492F13027F}"/>
              </a:ext>
            </a:extLst>
          </p:cNvPr>
          <p:cNvCxnSpPr/>
          <p:nvPr/>
        </p:nvCxnSpPr>
        <p:spPr>
          <a:xfrm flipH="1">
            <a:off x="2423176" y="3972448"/>
            <a:ext cx="1516913" cy="0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71BBA4D-9F06-CB42-8E57-39D6B4BE5145}"/>
              </a:ext>
            </a:extLst>
          </p:cNvPr>
          <p:cNvSpPr txBox="1"/>
          <p:nvPr/>
        </p:nvSpPr>
        <p:spPr>
          <a:xfrm>
            <a:off x="364654" y="5265849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NUMEXO2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3DC597C-8BC3-D448-8818-DD66B7727B16}"/>
              </a:ext>
            </a:extLst>
          </p:cNvPr>
          <p:cNvCxnSpPr>
            <a:cxnSpLocks/>
          </p:cNvCxnSpPr>
          <p:nvPr/>
        </p:nvCxnSpPr>
        <p:spPr>
          <a:xfrm flipH="1">
            <a:off x="1548608" y="4603820"/>
            <a:ext cx="2206646" cy="816793"/>
          </a:xfrm>
          <a:prstGeom prst="straightConnector1">
            <a:avLst/>
          </a:prstGeom>
          <a:ln w="730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57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AA99-EACC-EA49-A5AE-C9B2889C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34" y="138972"/>
            <a:ext cx="6438063" cy="488983"/>
          </a:xfrm>
        </p:spPr>
        <p:txBody>
          <a:bodyPr>
            <a:normAutofit/>
          </a:bodyPr>
          <a:lstStyle/>
          <a:p>
            <a:r>
              <a:rPr lang="en-FR" sz="2400" dirty="0"/>
              <a:t>Summary of costs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9D004-5E95-DC48-BF52-6286650F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AFA26-9D8C-2B4E-8E46-8D8CFDCC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0479"/>
            <a:ext cx="5541624" cy="364730"/>
          </a:xfrm>
        </p:spPr>
        <p:txBody>
          <a:bodyPr/>
          <a:lstStyle/>
          <a:p>
            <a:r>
              <a:rPr lang="fr-FR" dirty="0"/>
              <a:t>GANIL CS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113A8-AB3C-D343-98E4-E28DCD12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CFDC2F6-F869-3242-BB0C-69C961D9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65729"/>
              </p:ext>
            </p:extLst>
          </p:nvPr>
        </p:nvGraphicFramePr>
        <p:xfrm>
          <a:off x="3175000" y="1671060"/>
          <a:ext cx="525431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5915">
                  <a:extLst>
                    <a:ext uri="{9D8B030D-6E8A-4147-A177-3AD203B41FA5}">
                      <a16:colId xmlns:a16="http://schemas.microsoft.com/office/drawing/2014/main" val="325923552"/>
                    </a:ext>
                  </a:extLst>
                </a:gridCol>
                <a:gridCol w="1488397">
                  <a:extLst>
                    <a:ext uri="{9D8B030D-6E8A-4147-A177-3AD203B41FA5}">
                      <a16:colId xmlns:a16="http://schemas.microsoft.com/office/drawing/2014/main" val="947979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FR" sz="20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R" sz="2000" dirty="0"/>
                        <a:t>Cost [kE]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R" sz="2000" dirty="0"/>
                        <a:t>ASICs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R" sz="2000" dirty="0"/>
                        <a:t>33.6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8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R" sz="2000" dirty="0"/>
                        <a:t>CSP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R" sz="2000" dirty="0"/>
                        <a:t>23.5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8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R" sz="2000" dirty="0"/>
                        <a:t>PXIe-controller + storage (DAQ)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R" sz="2000" dirty="0"/>
                        <a:t>17.5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88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FR" sz="2000" dirty="0"/>
                        <a:t>500 MHz digitiser (PSA)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R" sz="2000" dirty="0"/>
                        <a:t>23.4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7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FR" sz="2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R" sz="2000" dirty="0"/>
                        <a:t>98.0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371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94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AA99-EACC-EA49-A5AE-C9B2889C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34" y="138972"/>
            <a:ext cx="6438063" cy="488983"/>
          </a:xfrm>
        </p:spPr>
        <p:txBody>
          <a:bodyPr>
            <a:normAutofit/>
          </a:bodyPr>
          <a:lstStyle/>
          <a:p>
            <a:r>
              <a:rPr lang="en-FR" sz="2400" dirty="0"/>
              <a:t>Reminder of why: detection efficiency of full array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9D004-5E95-DC48-BF52-6286650F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AFA26-9D8C-2B4E-8E46-8D8CFDCC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0479"/>
            <a:ext cx="5541624" cy="364730"/>
          </a:xfrm>
        </p:spPr>
        <p:txBody>
          <a:bodyPr/>
          <a:lstStyle/>
          <a:p>
            <a:r>
              <a:rPr lang="fr-FR" dirty="0"/>
              <a:t>GANIL CS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113A8-AB3C-D343-98E4-E28DCD12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21" name="Image 34">
            <a:extLst>
              <a:ext uri="{FF2B5EF4-FFF2-40B4-BE49-F238E27FC236}">
                <a16:creationId xmlns:a16="http://schemas.microsoft.com/office/drawing/2014/main" id="{03066E4F-2170-F344-B28C-222B952CF378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289" y="746847"/>
            <a:ext cx="3790379" cy="325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AB096C-855E-2241-A9CB-037A19C1B322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43" b="5881"/>
          <a:stretch/>
        </p:blipFill>
        <p:spPr bwMode="auto">
          <a:xfrm>
            <a:off x="3825902" y="3246112"/>
            <a:ext cx="4540195" cy="3116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02328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3F39C3-3859-7F43-9226-14FFEA647ED8}"/>
              </a:ext>
            </a:extLst>
          </p:cNvPr>
          <p:cNvSpPr txBox="1"/>
          <p:nvPr/>
        </p:nvSpPr>
        <p:spPr>
          <a:xfrm>
            <a:off x="2932702" y="976657"/>
            <a:ext cx="823059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FR" sz="2400" dirty="0"/>
              <a:t>General motivations for SIRIUS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FR" sz="2400" dirty="0"/>
              <a:t>Recap on type of measurements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FR" sz="2400" dirty="0"/>
              <a:t>Motivation for the upgrade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FR" sz="2400" dirty="0"/>
              <a:t>Fantasy resolutions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FR" sz="2400" dirty="0"/>
              <a:t>The SHEXI concept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FR" sz="2400" dirty="0"/>
              <a:t>What is needed for a proof-of-principle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FR" sz="2400" dirty="0"/>
              <a:t>Summary of the proof-of-principle funding request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FR" sz="24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FR" sz="2400" dirty="0"/>
              <a:t>Tow example experiments illustrating the power of full SHEXI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FR" dirty="0"/>
          </a:p>
          <a:p>
            <a:endParaRPr lang="en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5D315-94FA-AE42-ADE1-431DAB362763}"/>
              </a:ext>
            </a:extLst>
          </p:cNvPr>
          <p:cNvSpPr txBox="1"/>
          <p:nvPr/>
        </p:nvSpPr>
        <p:spPr>
          <a:xfrm>
            <a:off x="2994409" y="11053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8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7198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AA99-EACC-EA49-A5AE-C9B2889C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R" sz="2400" dirty="0"/>
              <a:t>Conclude with two physics examples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9D004-5E95-DC48-BF52-6286650F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AFA26-9D8C-2B4E-8E46-8D8CFDCC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8" y="6460479"/>
            <a:ext cx="5541624" cy="364730"/>
          </a:xfrm>
        </p:spPr>
        <p:txBody>
          <a:bodyPr/>
          <a:lstStyle/>
          <a:p>
            <a:r>
              <a:rPr lang="fr-FR" sz="1600" dirty="0"/>
              <a:t>GANIL CS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113A8-AB3C-D343-98E4-E28DCD12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E5CCE-C17D-4449-A6A3-4BCD37501A4F}"/>
              </a:ext>
            </a:extLst>
          </p:cNvPr>
          <p:cNvSpPr txBox="1"/>
          <p:nvPr/>
        </p:nvSpPr>
        <p:spPr>
          <a:xfrm>
            <a:off x="5943209" y="1179630"/>
            <a:ext cx="6094938" cy="405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NEWGAIN@GANIL: 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</a:t>
            </a:r>
            <a:r>
              <a:rPr lang="en-FR" sz="203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5</a:t>
            </a:r>
            <a:r>
              <a:rPr lang="en-FR" sz="203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FR" sz="2037" dirty="0">
                <a:solidFill>
                  <a:srgbClr val="FF0000"/>
                </a:solidFill>
                <a:latin typeface="Symbol" pitchFamily="2" charset="2"/>
                <a:cs typeface="Calibri" panose="020F0502020204030204" pitchFamily="34" charset="0"/>
              </a:rPr>
              <a:t>m</a:t>
            </a:r>
            <a:r>
              <a:rPr lang="en-FR" sz="203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x 3.5 pb x 300 </a:t>
            </a:r>
            <a:r>
              <a:rPr lang="en-FR" sz="2037" dirty="0">
                <a:latin typeface="Symbol" pitchFamily="2" charset="2"/>
                <a:cs typeface="Calibri" panose="020F0502020204030204" pitchFamily="34" charset="0"/>
              </a:rPr>
              <a:t>m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g/cm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 x 45%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C0EF2-5493-E44D-AE35-2A94CB740A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455" y="2229408"/>
            <a:ext cx="6322546" cy="1817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315B8F-0582-1043-9CCB-F586DAEB1750}"/>
              </a:ext>
            </a:extLst>
          </p:cNvPr>
          <p:cNvSpPr txBox="1"/>
          <p:nvPr/>
        </p:nvSpPr>
        <p:spPr>
          <a:xfrm>
            <a:off x="5943208" y="750122"/>
            <a:ext cx="2541080" cy="405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Ca+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243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291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Mc* </a:t>
            </a:r>
            <a:endParaRPr lang="en-FR" sz="203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D3287-7A5D-8140-9A18-BB1D310978EF}"/>
              </a:ext>
            </a:extLst>
          </p:cNvPr>
          <p:cNvSpPr txBox="1"/>
          <p:nvPr/>
        </p:nvSpPr>
        <p:spPr>
          <a:xfrm>
            <a:off x="5988168" y="1822549"/>
            <a:ext cx="5903093" cy="40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SIRIUS (5xEXOGAM Ge) 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180 days  ~500 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289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36E8BA-5D8A-3C4C-965F-AA098745B75B}"/>
              </a:ext>
            </a:extLst>
          </p:cNvPr>
          <p:cNvSpPr txBox="1"/>
          <p:nvPr/>
        </p:nvSpPr>
        <p:spPr>
          <a:xfrm>
            <a:off x="6340484" y="4079250"/>
            <a:ext cx="3299301" cy="405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SHEXI: 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45 days  ~125 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288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Mc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C756566-DA78-8B41-843B-EE2AE90B69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2" y="2096020"/>
            <a:ext cx="5615151" cy="43399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CBB447-FBD7-0749-9EA4-2B9D0A7649C6}"/>
              </a:ext>
            </a:extLst>
          </p:cNvPr>
          <p:cNvSpPr txBox="1"/>
          <p:nvPr/>
        </p:nvSpPr>
        <p:spPr>
          <a:xfrm>
            <a:off x="1883" y="718836"/>
            <a:ext cx="5442160" cy="148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263" dirty="0"/>
              <a:t>Near future: high-resolution conversion electron spectroscopy</a:t>
            </a:r>
          </a:p>
          <a:p>
            <a:r>
              <a:rPr lang="en-FR" sz="2263" baseline="30000" dirty="0"/>
              <a:t>255</a:t>
            </a:r>
            <a:r>
              <a:rPr lang="en-FR" sz="2263" dirty="0"/>
              <a:t>No </a:t>
            </a:r>
            <a:r>
              <a:rPr lang="en-FR" sz="2263" dirty="0">
                <a:sym typeface="Wingdings" pitchFamily="2" charset="2"/>
              </a:rPr>
              <a:t> </a:t>
            </a:r>
            <a:r>
              <a:rPr lang="en-FR" sz="2263" baseline="30000" dirty="0"/>
              <a:t>251</a:t>
            </a:r>
            <a:r>
              <a:rPr lang="en-FR" sz="2263" dirty="0"/>
              <a:t>Fm as an example:</a:t>
            </a:r>
          </a:p>
          <a:p>
            <a:r>
              <a:rPr lang="en-FR" sz="2263" dirty="0"/>
              <a:t>             </a:t>
            </a:r>
            <a:r>
              <a:rPr lang="en-FR" sz="2263" dirty="0">
                <a:solidFill>
                  <a:srgbClr val="0070C0"/>
                </a:solidFill>
              </a:rPr>
              <a:t>GABRIELA data</a:t>
            </a:r>
            <a:r>
              <a:rPr lang="en-FR" sz="2263" dirty="0"/>
              <a:t> vs </a:t>
            </a:r>
            <a:r>
              <a:rPr lang="en-FR" sz="2263" dirty="0">
                <a:solidFill>
                  <a:srgbClr val="FF0000"/>
                </a:solidFill>
              </a:rPr>
              <a:t>SHEXI simul</a:t>
            </a:r>
            <a:endParaRPr lang="en-FR" sz="2263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643626-2A50-064F-BB80-DF9463BAF8BB}"/>
              </a:ext>
            </a:extLst>
          </p:cNvPr>
          <p:cNvSpPr txBox="1"/>
          <p:nvPr/>
        </p:nvSpPr>
        <p:spPr>
          <a:xfrm>
            <a:off x="1015310" y="2216627"/>
            <a:ext cx="3140603" cy="266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32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 </a:t>
            </a:r>
            <a:r>
              <a:rPr lang="fr-FR" sz="1132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Rezynkina</a:t>
            </a:r>
            <a:r>
              <a:rPr lang="fr-FR" sz="1132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</a:t>
            </a:r>
            <a:r>
              <a:rPr lang="fr-FR" sz="1132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lang="fr-FR" sz="1132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 97 (2018) 054332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2D7B43-14AB-0647-AF29-591883363B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697" y="4459113"/>
            <a:ext cx="6322546" cy="1953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1B378E-554D-F240-B47F-B5C73D03D8E5}"/>
              </a:ext>
            </a:extLst>
          </p:cNvPr>
          <p:cNvSpPr txBox="1"/>
          <p:nvPr/>
        </p:nvSpPr>
        <p:spPr>
          <a:xfrm>
            <a:off x="8126348" y="1486232"/>
            <a:ext cx="1107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t</a:t>
            </a:r>
            <a:r>
              <a:rPr lang="en-FR" sz="1000" dirty="0">
                <a:solidFill>
                  <a:srgbClr val="FF0000"/>
                </a:solidFill>
              </a:rPr>
              <a:t>ypo in document</a:t>
            </a:r>
          </a:p>
        </p:txBody>
      </p:sp>
    </p:spTree>
    <p:extLst>
      <p:ext uri="{BB962C8B-B14F-4D97-AF65-F5344CB8AC3E}">
        <p14:creationId xmlns:p14="http://schemas.microsoft.com/office/powerpoint/2010/main" val="35894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Back-up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93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62028" y="55382"/>
            <a:ext cx="9600261" cy="675389"/>
          </a:xfrm>
        </p:spPr>
        <p:txBody>
          <a:bodyPr>
            <a:no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kern="1200" dirty="0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        PIONEER: </a:t>
            </a:r>
            <a:r>
              <a:rPr lang="fr-FR" altLang="fr-FR" sz="2400" b="1" u="sng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P</a:t>
            </a:r>
            <a:r>
              <a:rPr lang="fr-FR" altLang="fr-FR" sz="2400" b="1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article</a:t>
            </a:r>
            <a:r>
              <a:rPr lang="fr-FR" altLang="fr-FR" sz="2400" b="1" kern="1200" dirty="0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 </a:t>
            </a:r>
            <a:r>
              <a:rPr lang="fr-FR" altLang="fr-FR" sz="2400" b="1" u="sng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I</a:t>
            </a:r>
            <a:r>
              <a:rPr lang="fr-FR" altLang="fr-FR" sz="2400" b="1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dentificati</a:t>
            </a:r>
            <a:r>
              <a:rPr lang="fr-FR" altLang="fr-FR" sz="2400" b="1" u="sng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ON</a:t>
            </a:r>
            <a:r>
              <a:rPr lang="fr-FR" altLang="fr-FR" sz="2400" b="1" kern="1200" dirty="0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 for </a:t>
            </a:r>
            <a:r>
              <a:rPr lang="fr-FR" altLang="fr-FR" sz="2400" b="1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superheavy</a:t>
            </a:r>
            <a:r>
              <a:rPr lang="fr-FR" altLang="fr-FR" sz="2400" b="1" kern="1200" dirty="0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 </a:t>
            </a:r>
            <a:r>
              <a:rPr lang="fr-FR" altLang="fr-FR" sz="2400" b="1" u="sng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E</a:t>
            </a:r>
            <a:r>
              <a:rPr lang="fr-FR" altLang="fr-FR" sz="2400" b="1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l</a:t>
            </a:r>
            <a:r>
              <a:rPr lang="fr-FR" altLang="fr-FR" sz="2400" b="1" u="sng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E</a:t>
            </a:r>
            <a:r>
              <a:rPr lang="fr-FR" altLang="fr-FR" sz="2400" b="1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ment</a:t>
            </a:r>
            <a:r>
              <a:rPr lang="fr-FR" altLang="fr-FR" sz="2400" b="1" kern="1200" dirty="0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 </a:t>
            </a:r>
            <a:r>
              <a:rPr lang="fr-FR" altLang="fr-FR" sz="2400" b="1" u="sng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R</a:t>
            </a:r>
            <a:r>
              <a:rPr lang="fr-FR" altLang="fr-FR" sz="2400" b="1" kern="1200" dirty="0" err="1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esearch</a:t>
            </a:r>
            <a:r>
              <a:rPr lang="fr-FR" altLang="fr-FR" sz="2400" b="1" kern="1200" dirty="0">
                <a:solidFill>
                  <a:schemeClr val="bg1"/>
                </a:solidFill>
                <a:highlight>
                  <a:srgbClr val="4F81BD"/>
                </a:highlight>
                <a:latin typeface="+mj-lt"/>
                <a:ea typeface="+mj-ea"/>
                <a:cs typeface="+mj-cs"/>
              </a:rPr>
              <a:t> (ANR)    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6803385-2602-4CF7-9700-124DA24F8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99" y="1390808"/>
            <a:ext cx="8536366" cy="177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dirty="0"/>
              <a:t>→ </a:t>
            </a:r>
            <a:r>
              <a:rPr lang="pt-BR" dirty="0" err="1"/>
              <a:t>Replace</a:t>
            </a:r>
            <a:r>
              <a:rPr lang="pt-BR" dirty="0"/>
              <a:t> 8x16 </a:t>
            </a:r>
            <a:r>
              <a:rPr lang="pt-BR" dirty="0" err="1"/>
              <a:t>channel</a:t>
            </a:r>
            <a:r>
              <a:rPr lang="pt-BR" dirty="0"/>
              <a:t> charge-</a:t>
            </a:r>
            <a:r>
              <a:rPr lang="pt-BR" dirty="0" err="1"/>
              <a:t>sensitive</a:t>
            </a:r>
            <a:r>
              <a:rPr lang="pt-BR" dirty="0"/>
              <a:t> GABRIELA </a:t>
            </a:r>
            <a:r>
              <a:rPr lang="pt-BR" dirty="0" err="1"/>
              <a:t>preamplifiers</a:t>
            </a:r>
            <a:endParaRPr lang="pt-BR" dirty="0"/>
          </a:p>
          <a:p>
            <a:pPr marL="722312" lvl="4" algn="just" defTabSz="914034"/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faster</a:t>
            </a:r>
            <a:r>
              <a:rPr lang="pt-BR" dirty="0"/>
              <a:t> </a:t>
            </a:r>
            <a:r>
              <a:rPr lang="pt-BR" dirty="0" err="1"/>
              <a:t>large</a:t>
            </a:r>
            <a:r>
              <a:rPr lang="pt-BR" dirty="0"/>
              <a:t> </a:t>
            </a:r>
            <a:r>
              <a:rPr lang="pt-BR" dirty="0" err="1"/>
              <a:t>dynamic</a:t>
            </a:r>
            <a:r>
              <a:rPr lang="pt-BR" dirty="0"/>
              <a:t> range CSA </a:t>
            </a:r>
            <a:r>
              <a:rPr lang="en-US" dirty="0"/>
              <a:t>180 MeV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adjustable</a:t>
            </a:r>
            <a:r>
              <a:rPr lang="pt-BR" dirty="0"/>
              <a:t> offset </a:t>
            </a:r>
            <a:r>
              <a:rPr lang="pt-BR" dirty="0" err="1"/>
              <a:t>compatible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NI-5170 </a:t>
            </a:r>
            <a:r>
              <a:rPr lang="pt-BR" dirty="0" err="1"/>
              <a:t>digitisers</a:t>
            </a:r>
            <a:r>
              <a:rPr lang="pt-BR" dirty="0"/>
              <a:t> (DIGITAL GABRIELA)</a:t>
            </a:r>
          </a:p>
          <a:p>
            <a:pPr marL="722312" lvl="4" algn="just" defTabSz="914034"/>
            <a:endParaRPr lang="pt-BR" dirty="0"/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Status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128 voies (sans les </a:t>
            </a:r>
            <a:r>
              <a:rPr lang="fr-FR" altLang="fr-FR" b="1" dirty="0">
                <a:latin typeface="Arial" panose="020B0604020202020204" pitchFamily="34" charset="0"/>
              </a:rPr>
              <a:t>PAC) 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produites installation à IJCLAB Salle Beta 2 </a:t>
            </a:r>
            <a:r>
              <a:rPr lang="fr-FR" altLang="fr-FR" sz="2000" b="1" dirty="0">
                <a:latin typeface="Arial" panose="020B0604020202020204" pitchFamily="34" charset="0"/>
              </a:rPr>
              <a:t>électronique retardée sur site (COVID puis plus de collaboration Russe)</a:t>
            </a:r>
            <a:endParaRPr lang="fr-FR" sz="2000" b="1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EEC6DF6-71E4-4B7C-93CE-594EFE8A11AF}"/>
              </a:ext>
            </a:extLst>
          </p:cNvPr>
          <p:cNvSpPr txBox="1"/>
          <p:nvPr/>
        </p:nvSpPr>
        <p:spPr>
          <a:xfrm>
            <a:off x="9304866" y="4856536"/>
            <a:ext cx="2819401" cy="1281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rmAutofit lnSpcReduction="10000"/>
          </a:bodyPr>
          <a:lstStyle/>
          <a:p>
            <a:r>
              <a:rPr lang="fr-FR" sz="1400" dirty="0" err="1"/>
              <a:t>Wassim</a:t>
            </a:r>
            <a:r>
              <a:rPr lang="fr-FR" sz="1400" dirty="0"/>
              <a:t> (UL)</a:t>
            </a:r>
          </a:p>
          <a:p>
            <a:r>
              <a:rPr lang="fr-FR" sz="1400" dirty="0"/>
              <a:t>Nicolas, Lucy, Romain, Touria, Nicolas, William, Simon, Rayan,  (4</a:t>
            </a:r>
            <a:r>
              <a:rPr lang="fr-FR" sz="1400" baseline="30000" dirty="0"/>
              <a:t>e</a:t>
            </a:r>
            <a:r>
              <a:rPr lang="fr-FR" sz="1400" dirty="0"/>
              <a:t> année ESME)</a:t>
            </a:r>
          </a:p>
          <a:p>
            <a:r>
              <a:rPr lang="fr-FR" sz="1400" dirty="0"/>
              <a:t>Florian, Romane, Pauline (BTS ESME)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1E17AB7-041C-7346-BF13-F414C209AE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14449" y="1443403"/>
            <a:ext cx="3877647" cy="290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FF3CAAE-5D8A-394F-97BE-3BDB37227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2" t="28218" r="7438" b="18295"/>
          <a:stretch/>
        </p:blipFill>
        <p:spPr>
          <a:xfrm>
            <a:off x="4867346" y="4561930"/>
            <a:ext cx="4332280" cy="184482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B718A7-18D7-C6D0-C69D-4FFC6F3E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0CE32B-41D3-E0FD-A3A8-21098E1D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CODEC Pioneer-SIRIUS </a:t>
            </a:r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5" name="Doughnut 2">
            <a:extLst>
              <a:ext uri="{FF2B5EF4-FFF2-40B4-BE49-F238E27FC236}">
                <a16:creationId xmlns:a16="http://schemas.microsoft.com/office/drawing/2014/main" id="{21192E4D-8B3C-CA09-8C2E-87A459BBD143}"/>
              </a:ext>
            </a:extLst>
          </p:cNvPr>
          <p:cNvSpPr/>
          <p:nvPr/>
        </p:nvSpPr>
        <p:spPr>
          <a:xfrm>
            <a:off x="10203629" y="842389"/>
            <a:ext cx="998710" cy="1314603"/>
          </a:xfrm>
          <a:prstGeom prst="donut">
            <a:avLst>
              <a:gd name="adj" fmla="val 6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2037">
              <a:solidFill>
                <a:schemeClr val="tx1"/>
              </a:solidFill>
            </a:endParaRPr>
          </a:p>
        </p:txBody>
      </p:sp>
      <p:sp>
        <p:nvSpPr>
          <p:cNvPr id="7" name="Doughnut 2">
            <a:extLst>
              <a:ext uri="{FF2B5EF4-FFF2-40B4-BE49-F238E27FC236}">
                <a16:creationId xmlns:a16="http://schemas.microsoft.com/office/drawing/2014/main" id="{8B901686-8C23-CF85-FA0F-187075E0ABE0}"/>
              </a:ext>
            </a:extLst>
          </p:cNvPr>
          <p:cNvSpPr/>
          <p:nvPr/>
        </p:nvSpPr>
        <p:spPr>
          <a:xfrm>
            <a:off x="9204562" y="825456"/>
            <a:ext cx="998710" cy="1314603"/>
          </a:xfrm>
          <a:prstGeom prst="donut">
            <a:avLst>
              <a:gd name="adj" fmla="val 6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2037">
              <a:solidFill>
                <a:schemeClr val="tx1"/>
              </a:solidFill>
            </a:endParaRPr>
          </a:p>
        </p:txBody>
      </p:sp>
      <p:sp>
        <p:nvSpPr>
          <p:cNvPr id="10" name="Doughnut 18">
            <a:extLst>
              <a:ext uri="{FF2B5EF4-FFF2-40B4-BE49-F238E27FC236}">
                <a16:creationId xmlns:a16="http://schemas.microsoft.com/office/drawing/2014/main" id="{A6EB4875-7C39-9EB8-4FF1-6B23348B63BC}"/>
              </a:ext>
            </a:extLst>
          </p:cNvPr>
          <p:cNvSpPr/>
          <p:nvPr/>
        </p:nvSpPr>
        <p:spPr>
          <a:xfrm>
            <a:off x="8866812" y="639050"/>
            <a:ext cx="3061622" cy="1910931"/>
          </a:xfrm>
          <a:prstGeom prst="donut">
            <a:avLst>
              <a:gd name="adj" fmla="val 29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2037">
              <a:solidFill>
                <a:schemeClr val="tx1"/>
              </a:solidFill>
            </a:endParaRPr>
          </a:p>
        </p:txBody>
      </p:sp>
      <p:pic>
        <p:nvPicPr>
          <p:cNvPr id="11" name="Image 22">
            <a:extLst>
              <a:ext uri="{FF2B5EF4-FFF2-40B4-BE49-F238E27FC236}">
                <a16:creationId xmlns:a16="http://schemas.microsoft.com/office/drawing/2014/main" id="{C1265AFA-A33B-E50A-74E8-3A55C91A4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2938" y="2997633"/>
            <a:ext cx="1918314" cy="1589511"/>
          </a:xfrm>
          <a:prstGeom prst="rect">
            <a:avLst/>
          </a:prstGeom>
        </p:spPr>
      </p:pic>
      <p:pic>
        <p:nvPicPr>
          <p:cNvPr id="12" name="Image 23">
            <a:extLst>
              <a:ext uri="{FF2B5EF4-FFF2-40B4-BE49-F238E27FC236}">
                <a16:creationId xmlns:a16="http://schemas.microsoft.com/office/drawing/2014/main" id="{C4FF8499-3840-927A-3F64-36B5AB59C2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359" y="3301818"/>
            <a:ext cx="1273037" cy="1142485"/>
          </a:xfrm>
          <a:prstGeom prst="rect">
            <a:avLst/>
          </a:prstGeom>
        </p:spPr>
      </p:pic>
      <p:pic>
        <p:nvPicPr>
          <p:cNvPr id="13" name="Image 2">
            <a:extLst>
              <a:ext uri="{FF2B5EF4-FFF2-40B4-BE49-F238E27FC236}">
                <a16:creationId xmlns:a16="http://schemas.microsoft.com/office/drawing/2014/main" id="{7F7CCCF8-AFED-1332-B888-6DD742DF40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300" y="4520999"/>
            <a:ext cx="2360439" cy="1737755"/>
          </a:xfrm>
          <a:prstGeom prst="rect">
            <a:avLst/>
          </a:prstGeom>
        </p:spPr>
      </p:pic>
      <p:pic>
        <p:nvPicPr>
          <p:cNvPr id="19" name="Picture 1" descr="page16image62042720">
            <a:extLst>
              <a:ext uri="{FF2B5EF4-FFF2-40B4-BE49-F238E27FC236}">
                <a16:creationId xmlns:a16="http://schemas.microsoft.com/office/drawing/2014/main" id="{A60209B8-E8BE-0615-0321-8BF4CA5B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5409" y="4633673"/>
            <a:ext cx="2556646" cy="16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oughnut 17">
            <a:extLst>
              <a:ext uri="{FF2B5EF4-FFF2-40B4-BE49-F238E27FC236}">
                <a16:creationId xmlns:a16="http://schemas.microsoft.com/office/drawing/2014/main" id="{88EB342A-4985-2A25-FEA0-B51D0EECF0BE}"/>
              </a:ext>
            </a:extLst>
          </p:cNvPr>
          <p:cNvSpPr/>
          <p:nvPr/>
        </p:nvSpPr>
        <p:spPr>
          <a:xfrm>
            <a:off x="1204209" y="4501998"/>
            <a:ext cx="629852" cy="1111247"/>
          </a:xfrm>
          <a:prstGeom prst="donut">
            <a:avLst>
              <a:gd name="adj" fmla="val 6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2037">
              <a:solidFill>
                <a:schemeClr val="tx1"/>
              </a:solidFill>
            </a:endParaRPr>
          </a:p>
        </p:txBody>
      </p:sp>
      <p:sp>
        <p:nvSpPr>
          <p:cNvPr id="21" name="Doughnut 21">
            <a:extLst>
              <a:ext uri="{FF2B5EF4-FFF2-40B4-BE49-F238E27FC236}">
                <a16:creationId xmlns:a16="http://schemas.microsoft.com/office/drawing/2014/main" id="{F8770369-238B-C624-957A-B5DB524D9862}"/>
              </a:ext>
            </a:extLst>
          </p:cNvPr>
          <p:cNvSpPr/>
          <p:nvPr/>
        </p:nvSpPr>
        <p:spPr>
          <a:xfrm>
            <a:off x="2169593" y="3077937"/>
            <a:ext cx="1528896" cy="1351824"/>
          </a:xfrm>
          <a:prstGeom prst="donut">
            <a:avLst>
              <a:gd name="adj" fmla="val 3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2037">
              <a:solidFill>
                <a:schemeClr val="tx1"/>
              </a:solidFill>
            </a:endParaRPr>
          </a:p>
        </p:txBody>
      </p:sp>
      <p:sp>
        <p:nvSpPr>
          <p:cNvPr id="22" name="Doughnut 28">
            <a:extLst>
              <a:ext uri="{FF2B5EF4-FFF2-40B4-BE49-F238E27FC236}">
                <a16:creationId xmlns:a16="http://schemas.microsoft.com/office/drawing/2014/main" id="{FC934BF8-75A1-7EE4-3D01-34994B0DC6E1}"/>
              </a:ext>
            </a:extLst>
          </p:cNvPr>
          <p:cNvSpPr/>
          <p:nvPr/>
        </p:nvSpPr>
        <p:spPr>
          <a:xfrm>
            <a:off x="1750317" y="4485414"/>
            <a:ext cx="629852" cy="1111247"/>
          </a:xfrm>
          <a:prstGeom prst="donut">
            <a:avLst>
              <a:gd name="adj" fmla="val 6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sz="2037">
              <a:solidFill>
                <a:schemeClr val="tx1"/>
              </a:solidFill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E9675B63-C4D4-2AB2-63C2-4764FA765495}"/>
              </a:ext>
            </a:extLst>
          </p:cNvPr>
          <p:cNvSpPr txBox="1"/>
          <p:nvPr/>
        </p:nvSpPr>
        <p:spPr>
          <a:xfrm>
            <a:off x="347099" y="4063596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</a:t>
            </a:r>
            <a:r>
              <a:rPr lang="en-FR" sz="1400" dirty="0"/>
              <a:t>pin-off from SIRIUS CSA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2E73626-D408-25BC-201B-86DB1373ED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82" y="3408885"/>
            <a:ext cx="1315017" cy="71914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D03CF93-4609-4D74-87E8-5130DEE4AE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626" y="3110577"/>
            <a:ext cx="2482139" cy="10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25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28400" y="6467813"/>
            <a:ext cx="2729259" cy="364719"/>
          </a:xfrm>
        </p:spPr>
        <p:txBody>
          <a:bodyPr/>
          <a:lstStyle/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PIONEER-64 @ FLNR</a:t>
            </a:r>
          </a:p>
        </p:txBody>
      </p:sp>
      <p:sp>
        <p:nvSpPr>
          <p:cNvPr id="113" name="Espace réservé du pied de page 6">
            <a:extLst>
              <a:ext uri="{FF2B5EF4-FFF2-40B4-BE49-F238E27FC236}">
                <a16:creationId xmlns:a16="http://schemas.microsoft.com/office/drawing/2014/main" id="{5A6D3080-08A6-4F44-A062-983D6876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189" y="6467813"/>
            <a:ext cx="5541624" cy="364719"/>
          </a:xfrm>
        </p:spPr>
        <p:txBody>
          <a:bodyPr/>
          <a:lstStyle/>
          <a:p>
            <a:r>
              <a:rPr lang="en-US"/>
              <a:t>CODEC Pioneer-SIRIUS Shexi R&amp;D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45E03-F0FC-8647-81EE-B449DFD1C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06" y="2713220"/>
            <a:ext cx="440690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077A17-6193-5D42-963D-5123ADD61C7B}"/>
              </a:ext>
            </a:extLst>
          </p:cNvPr>
          <p:cNvSpPr txBox="1"/>
          <p:nvPr/>
        </p:nvSpPr>
        <p:spPr>
          <a:xfrm>
            <a:off x="1236689" y="2343888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FR" dirty="0"/>
              <a:t>ain=1.25 </a:t>
            </a:r>
            <a:r>
              <a:rPr lang="en-FR" dirty="0">
                <a:sym typeface="Wingdings" pitchFamily="2" charset="2"/>
              </a:rPr>
              <a:t> </a:t>
            </a:r>
            <a:r>
              <a:rPr lang="en-FR" dirty="0"/>
              <a:t>180 MeV in 5V</a:t>
            </a:r>
            <a:r>
              <a:rPr lang="en-FR" baseline="-25000" dirty="0"/>
              <a:t>pp</a:t>
            </a:r>
            <a:r>
              <a:rPr lang="en-FR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2924-1994-F045-8BD5-09A1DEE8F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322" y="883465"/>
            <a:ext cx="6884272" cy="53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21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Back-up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24</a:t>
            </a:fld>
            <a:endParaRPr lang="fr-F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A7804B-2622-C641-A238-BC8ACE6F3671}"/>
              </a:ext>
            </a:extLst>
          </p:cNvPr>
          <p:cNvGrpSpPr/>
          <p:nvPr/>
        </p:nvGrpSpPr>
        <p:grpSpPr>
          <a:xfrm>
            <a:off x="1535583" y="3701010"/>
            <a:ext cx="6431517" cy="2730894"/>
            <a:chOff x="1210630" y="1361602"/>
            <a:chExt cx="5682848" cy="2413001"/>
          </a:xfrm>
        </p:grpSpPr>
        <p:pic>
          <p:nvPicPr>
            <p:cNvPr id="5" name="Image 1">
              <a:extLst>
                <a:ext uri="{FF2B5EF4-FFF2-40B4-BE49-F238E27FC236}">
                  <a16:creationId xmlns:a16="http://schemas.microsoft.com/office/drawing/2014/main" id="{94E4CD9E-DC2C-F14E-9169-24C615D3EBF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0630" y="1361602"/>
              <a:ext cx="2085340" cy="2413000"/>
            </a:xfrm>
            <a:prstGeom prst="rect">
              <a:avLst/>
            </a:prstGeom>
          </p:spPr>
        </p:pic>
        <p:pic>
          <p:nvPicPr>
            <p:cNvPr id="6" name="Image 4">
              <a:extLst>
                <a:ext uri="{FF2B5EF4-FFF2-40B4-BE49-F238E27FC236}">
                  <a16:creationId xmlns:a16="http://schemas.microsoft.com/office/drawing/2014/main" id="{68DC8BB8-C386-324C-BD67-04F6D7CA153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2438" y="1361603"/>
              <a:ext cx="3591040" cy="24130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186FFB4-0233-704F-9783-BB735B07D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791166" y="3504647"/>
            <a:ext cx="2075072" cy="33906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402F15-0757-3E45-87DE-3D151C02279D}"/>
              </a:ext>
            </a:extLst>
          </p:cNvPr>
          <p:cNvSpPr txBox="1"/>
          <p:nvPr/>
        </p:nvSpPr>
        <p:spPr>
          <a:xfrm>
            <a:off x="228954" y="5101172"/>
            <a:ext cx="950901" cy="405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37" dirty="0"/>
              <a:t>2021/2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BEE61C-0173-624E-B55A-34BF459F6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650" y="814108"/>
            <a:ext cx="3641191" cy="27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4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4BB6AC-8C42-4146-8EAA-9B0336FE8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736" y="848555"/>
            <a:ext cx="5486400" cy="485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76733F-CB31-DD4E-B661-F2A3D72A45DF}"/>
              </a:ext>
            </a:extLst>
          </p:cNvPr>
          <p:cNvSpPr txBox="1"/>
          <p:nvPr/>
        </p:nvSpPr>
        <p:spPr>
          <a:xfrm>
            <a:off x="4986997" y="569995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A4259-4FF4-F643-83E3-7F1D4C6AB027}"/>
              </a:ext>
            </a:extLst>
          </p:cNvPr>
          <p:cNvSpPr txBox="1"/>
          <p:nvPr/>
        </p:nvSpPr>
        <p:spPr>
          <a:xfrm rot="16200000">
            <a:off x="1997613" y="3397348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dirty="0"/>
              <a:t>nergy [keV]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01BBE-3F8E-3C45-B3DC-4816790A1D7E}"/>
              </a:ext>
            </a:extLst>
          </p:cNvPr>
          <p:cNvSpPr txBox="1"/>
          <p:nvPr/>
        </p:nvSpPr>
        <p:spPr>
          <a:xfrm>
            <a:off x="2582427" y="211016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Extrapolation of known X-ray energies</a:t>
            </a:r>
          </a:p>
        </p:txBody>
      </p:sp>
    </p:spTree>
    <p:extLst>
      <p:ext uri="{BB962C8B-B14F-4D97-AF65-F5344CB8AC3E}">
        <p14:creationId xmlns:p14="http://schemas.microsoft.com/office/powerpoint/2010/main" val="2866144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65A4259-4FF4-F643-83E3-7F1D4C6AB027}"/>
              </a:ext>
            </a:extLst>
          </p:cNvPr>
          <p:cNvSpPr txBox="1"/>
          <p:nvPr/>
        </p:nvSpPr>
        <p:spPr>
          <a:xfrm rot="16200000">
            <a:off x="1997613" y="3397348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FR" dirty="0"/>
              <a:t>nergy [keV]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F6E65-2C4D-9448-8D92-F1B9CE118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1" y="746298"/>
            <a:ext cx="7480233" cy="5365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D9ACA-57C6-7940-8FA8-3C50247FC441}"/>
              </a:ext>
            </a:extLst>
          </p:cNvPr>
          <p:cNvSpPr txBox="1"/>
          <p:nvPr/>
        </p:nvSpPr>
        <p:spPr>
          <a:xfrm>
            <a:off x="2974312" y="238538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TTT6 leakage current @ 20</a:t>
            </a:r>
            <a:r>
              <a:rPr lang="en-FR" baseline="30000" dirty="0"/>
              <a:t>o</a:t>
            </a:r>
            <a:r>
              <a:rPr lang="en-FR" dirty="0"/>
              <a:t>C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9EEBFF3A-23C7-334A-953C-989BEE3BE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23046"/>
              </p:ext>
            </p:extLst>
          </p:nvPr>
        </p:nvGraphicFramePr>
        <p:xfrm>
          <a:off x="6614384" y="723709"/>
          <a:ext cx="307842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41">
                  <a:extLst>
                    <a:ext uri="{9D8B030D-6E8A-4147-A177-3AD203B41FA5}">
                      <a16:colId xmlns:a16="http://schemas.microsoft.com/office/drawing/2014/main" val="1761519194"/>
                    </a:ext>
                  </a:extLst>
                </a:gridCol>
                <a:gridCol w="1026141">
                  <a:extLst>
                    <a:ext uri="{9D8B030D-6E8A-4147-A177-3AD203B41FA5}">
                      <a16:colId xmlns:a16="http://schemas.microsoft.com/office/drawing/2014/main" val="3230935151"/>
                    </a:ext>
                  </a:extLst>
                </a:gridCol>
                <a:gridCol w="1026141">
                  <a:extLst>
                    <a:ext uri="{9D8B030D-6E8A-4147-A177-3AD203B41FA5}">
                      <a16:colId xmlns:a16="http://schemas.microsoft.com/office/drawing/2014/main" val="386797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FR" dirty="0"/>
                        <a:t>I [nA]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R" dirty="0"/>
                        <a:t>T [</a:t>
                      </a:r>
                      <a:r>
                        <a:rPr lang="en-FR" baseline="30000" dirty="0"/>
                        <a:t>o</a:t>
                      </a:r>
                      <a:r>
                        <a:rPr lang="en-FR" dirty="0"/>
                        <a:t>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R" dirty="0"/>
                        <a:t>T [</a:t>
                      </a:r>
                      <a:r>
                        <a:rPr lang="en-FR" baseline="30000" dirty="0"/>
                        <a:t>o</a:t>
                      </a:r>
                      <a:r>
                        <a:rPr lang="en-FR" dirty="0"/>
                        <a:t>C]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75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~10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7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51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4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9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~0.6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94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07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dirty="0"/>
                        <a:t>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104445"/>
                  </a:ext>
                </a:extLst>
              </a:tr>
            </a:tbl>
          </a:graphicData>
        </a:graphic>
      </p:graphicFrame>
      <p:pic>
        <p:nvPicPr>
          <p:cNvPr id="11" name="Picture 65">
            <a:extLst>
              <a:ext uri="{FF2B5EF4-FFF2-40B4-BE49-F238E27FC236}">
                <a16:creationId xmlns:a16="http://schemas.microsoft.com/office/drawing/2014/main" id="{CEA5CF0D-2522-6040-93A1-1FAA75F05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7527674" y="3582013"/>
            <a:ext cx="4121503" cy="2902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140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(General) </a:t>
            </a:r>
            <a:r>
              <a:rPr lang="fr-FR" dirty="0" err="1"/>
              <a:t>Physics</a:t>
            </a:r>
            <a:r>
              <a:rPr lang="fr-FR" dirty="0"/>
              <a:t> Motivations</a:t>
            </a:r>
          </a:p>
        </p:txBody>
      </p:sp>
      <p:grpSp>
        <p:nvGrpSpPr>
          <p:cNvPr id="13" name="Grouper 12"/>
          <p:cNvGrpSpPr/>
          <p:nvPr/>
        </p:nvGrpSpPr>
        <p:grpSpPr>
          <a:xfrm>
            <a:off x="137920" y="783691"/>
            <a:ext cx="7281238" cy="2760313"/>
            <a:chOff x="472940" y="1226920"/>
            <a:chExt cx="6737003" cy="2760403"/>
          </a:xfrm>
        </p:grpSpPr>
        <p:pic>
          <p:nvPicPr>
            <p:cNvPr id="14" name="Picture 19" descr="Mend_redu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40" y="1226920"/>
              <a:ext cx="1509801" cy="204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1982741" y="1432695"/>
              <a:ext cx="5227202" cy="255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a typeface="Georgia"/>
                  <a:cs typeface="Georgia"/>
                  <a:sym typeface="Georgia"/>
                </a:rPr>
                <a:t>What are the limits ?</a:t>
              </a:r>
            </a:p>
            <a:p>
              <a:r>
                <a:rPr lang="en-US" sz="2000" dirty="0">
                  <a:ea typeface="Georgia"/>
                  <a:cs typeface="Georgia"/>
                  <a:sym typeface="Georgia"/>
                </a:rPr>
                <a:t>How many elements ?</a:t>
              </a:r>
            </a:p>
            <a:p>
              <a:r>
                <a:rPr lang="en-US" sz="2000" dirty="0">
                  <a:ea typeface="Georgia"/>
                  <a:cs typeface="Georgia"/>
                  <a:sym typeface="Georgia"/>
                </a:rPr>
                <a:t>        (chemistry beyond row 7 ?)</a:t>
              </a:r>
            </a:p>
            <a:p>
              <a:r>
                <a:rPr lang="en-US" sz="2000" dirty="0">
                  <a:ea typeface="Georgia"/>
                  <a:cs typeface="Georgia"/>
                  <a:sym typeface="Georgia"/>
                </a:rPr>
                <a:t>Properties of nuclear matter at extreme Z and A</a:t>
              </a:r>
            </a:p>
            <a:p>
              <a:r>
                <a:rPr lang="en-US" sz="2000" dirty="0">
                  <a:ea typeface="Georgia"/>
                  <a:cs typeface="Georgia"/>
                  <a:sym typeface="Georgia"/>
                </a:rPr>
                <a:t>	access through fine-structure </a:t>
              </a:r>
              <a:r>
                <a:rPr lang="en-US" sz="2000" dirty="0">
                  <a:latin typeface="Symbol" pitchFamily="2" charset="2"/>
                  <a:ea typeface="Georgia"/>
                  <a:cs typeface="Georgia"/>
                  <a:sym typeface="Georgia"/>
                </a:rPr>
                <a:t>a</a:t>
              </a:r>
              <a:r>
                <a:rPr lang="en-US" sz="2000" dirty="0">
                  <a:ea typeface="Georgia"/>
                  <a:cs typeface="Georgia"/>
                  <a:sym typeface="Georgia"/>
                </a:rPr>
                <a:t> decay</a:t>
              </a:r>
            </a:p>
            <a:p>
              <a:r>
                <a:rPr lang="en-US" sz="2000" dirty="0">
                  <a:ea typeface="Georgia"/>
                  <a:cs typeface="Georgia"/>
                  <a:sym typeface="Georgia"/>
                </a:rPr>
                <a:t>	and/or high-K isomeric states</a:t>
              </a:r>
            </a:p>
            <a:p>
              <a:r>
                <a:rPr lang="en-US" sz="2000" dirty="0">
                  <a:ea typeface="Georgia"/>
                  <a:cs typeface="Georgia"/>
                  <a:sym typeface="Georgia"/>
                </a:rPr>
                <a:t>Island of enhanced stability ?</a:t>
              </a:r>
            </a:p>
            <a:p>
              <a:r>
                <a:rPr lang="en-US" sz="2000" dirty="0">
                  <a:ea typeface="Georgia"/>
                  <a:cs typeface="Georgia"/>
                  <a:sym typeface="Georgia"/>
                </a:rPr>
                <a:t>	MNT / </a:t>
              </a:r>
              <a:r>
                <a:rPr lang="en-US" sz="2000" dirty="0" err="1">
                  <a:ea typeface="Georgia"/>
                  <a:cs typeface="Georgia"/>
                  <a:sym typeface="Georgia"/>
                </a:rPr>
                <a:t>pxn</a:t>
              </a:r>
              <a:endParaRPr lang="en-US" sz="2000" dirty="0"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44C20AFF-46CD-4B48-ACCB-2CC11292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F31A8AF-75B2-5148-A979-921DD07B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/>
              <a:t>GANIL CS 2024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46743A7-7F9B-D145-8159-9EDE4BE1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9" name="Espace réservé du contenu 3" descr="chart_karpov.png">
            <a:extLst>
              <a:ext uri="{FF2B5EF4-FFF2-40B4-BE49-F238E27FC236}">
                <a16:creationId xmlns:a16="http://schemas.microsoft.com/office/drawing/2014/main" id="{DA5BCFD9-7747-124A-8F2E-4449159961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12" r="-4712"/>
          <a:stretch>
            <a:fillRect/>
          </a:stretch>
        </p:blipFill>
        <p:spPr>
          <a:xfrm>
            <a:off x="2938642" y="1419176"/>
            <a:ext cx="7805018" cy="4292459"/>
          </a:xfrm>
          <a:prstGeom prst="rect">
            <a:avLst/>
          </a:prstGeom>
        </p:spPr>
      </p:pic>
      <p:grpSp>
        <p:nvGrpSpPr>
          <p:cNvPr id="23" name="Grouper 9">
            <a:extLst>
              <a:ext uri="{FF2B5EF4-FFF2-40B4-BE49-F238E27FC236}">
                <a16:creationId xmlns:a16="http://schemas.microsoft.com/office/drawing/2014/main" id="{7C81F73C-9772-3840-B50C-4C4F8F05C5A5}"/>
              </a:ext>
            </a:extLst>
          </p:cNvPr>
          <p:cNvGrpSpPr/>
          <p:nvPr/>
        </p:nvGrpSpPr>
        <p:grpSpPr>
          <a:xfrm rot="20072432">
            <a:off x="8180307" y="1114803"/>
            <a:ext cx="2823161" cy="3091265"/>
            <a:chOff x="3848100" y="1039859"/>
            <a:chExt cx="1136650" cy="1805556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Bouée 10">
              <a:extLst>
                <a:ext uri="{FF2B5EF4-FFF2-40B4-BE49-F238E27FC236}">
                  <a16:creationId xmlns:a16="http://schemas.microsoft.com/office/drawing/2014/main" id="{43BB82FB-DAEF-9C4C-BA3A-6308600D0116}"/>
                </a:ext>
              </a:extLst>
            </p:cNvPr>
            <p:cNvSpPr/>
            <p:nvPr/>
          </p:nvSpPr>
          <p:spPr>
            <a:xfrm>
              <a:off x="3848100" y="1039859"/>
              <a:ext cx="1136650" cy="1045300"/>
            </a:xfrm>
            <a:prstGeom prst="donut">
              <a:avLst>
                <a:gd name="adj" fmla="val 631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2283A5-5B9C-814C-A0D2-7A437C6380B4}"/>
                </a:ext>
              </a:extLst>
            </p:cNvPr>
            <p:cNvSpPr/>
            <p:nvPr/>
          </p:nvSpPr>
          <p:spPr>
            <a:xfrm rot="11340000">
              <a:off x="4188593" y="2053395"/>
              <a:ext cx="139199" cy="7920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F919CB-2843-294D-9BFF-5444431558C6}"/>
              </a:ext>
            </a:extLst>
          </p:cNvPr>
          <p:cNvCxnSpPr>
            <a:cxnSpLocks/>
          </p:cNvCxnSpPr>
          <p:nvPr/>
        </p:nvCxnSpPr>
        <p:spPr>
          <a:xfrm>
            <a:off x="3203186" y="5897172"/>
            <a:ext cx="32180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A0B007-1D1D-5142-B7E0-777331048730}"/>
              </a:ext>
            </a:extLst>
          </p:cNvPr>
          <p:cNvSpPr txBox="1"/>
          <p:nvPr/>
        </p:nvSpPr>
        <p:spPr>
          <a:xfrm>
            <a:off x="4285105" y="5944210"/>
            <a:ext cx="1460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</a:t>
            </a:r>
            <a:r>
              <a:rPr lang="en-FR" sz="1200" dirty="0"/>
              <a:t>umber of neutrons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214F16-A223-5C45-8F36-B6E5E8F6BBEE}"/>
              </a:ext>
            </a:extLst>
          </p:cNvPr>
          <p:cNvCxnSpPr>
            <a:cxnSpLocks/>
          </p:cNvCxnSpPr>
          <p:nvPr/>
        </p:nvCxnSpPr>
        <p:spPr>
          <a:xfrm flipV="1">
            <a:off x="3207577" y="3871458"/>
            <a:ext cx="20804" cy="2032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A49C274-5696-E44E-B4C3-D7E341786EF7}"/>
              </a:ext>
            </a:extLst>
          </p:cNvPr>
          <p:cNvSpPr txBox="1"/>
          <p:nvPr/>
        </p:nvSpPr>
        <p:spPr>
          <a:xfrm rot="16200000">
            <a:off x="2198055" y="4484069"/>
            <a:ext cx="1460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</a:t>
            </a:r>
            <a:r>
              <a:rPr lang="en-FR" sz="1200" dirty="0"/>
              <a:t>umber of protons</a:t>
            </a:r>
          </a:p>
        </p:txBody>
      </p:sp>
    </p:spTree>
    <p:extLst>
      <p:ext uri="{BB962C8B-B14F-4D97-AF65-F5344CB8AC3E}">
        <p14:creationId xmlns:p14="http://schemas.microsoft.com/office/powerpoint/2010/main" val="153582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Eclaté_SIRIUS_RSP.pdf" descr="Eclaté_SIRIUS_RSP.pdf">
            <a:extLst>
              <a:ext uri="{FF2B5EF4-FFF2-40B4-BE49-F238E27FC236}">
                <a16:creationId xmlns:a16="http://schemas.microsoft.com/office/drawing/2014/main" id="{E282C60F-B193-FE4C-91FB-10A352357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83601" y="3134163"/>
            <a:ext cx="10932287" cy="335803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35" y="150210"/>
            <a:ext cx="8575265" cy="488967"/>
          </a:xfrm>
        </p:spPr>
        <p:txBody>
          <a:bodyPr>
            <a:normAutofit/>
          </a:bodyPr>
          <a:lstStyle/>
          <a:p>
            <a:r>
              <a:rPr lang="en-FR" sz="2400" dirty="0">
                <a:sym typeface="Wingdings" pitchFamily="2" charset="2"/>
              </a:rPr>
              <a:t>SIRIUS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detection</a:t>
            </a:r>
            <a:r>
              <a:rPr lang="fr-FR" sz="2400" dirty="0">
                <a:sym typeface="Wingdings" pitchFamily="2" charset="2"/>
              </a:rPr>
              <a:t> system at the focal plane of S3</a:t>
            </a:r>
            <a:endParaRPr lang="en-FR" sz="24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/>
          <a:p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GANIL CS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cxnSp>
        <p:nvCxnSpPr>
          <p:cNvPr id="49" name="Connecteur droit 16">
            <a:extLst>
              <a:ext uri="{FF2B5EF4-FFF2-40B4-BE49-F238E27FC236}">
                <a16:creationId xmlns:a16="http://schemas.microsoft.com/office/drawing/2014/main" id="{B25CC273-88FB-6F43-81A9-6DC37EBA25CE}"/>
              </a:ext>
            </a:extLst>
          </p:cNvPr>
          <p:cNvCxnSpPr>
            <a:cxnSpLocks/>
          </p:cNvCxnSpPr>
          <p:nvPr/>
        </p:nvCxnSpPr>
        <p:spPr>
          <a:xfrm flipV="1">
            <a:off x="322754" y="4800410"/>
            <a:ext cx="5207190" cy="83390"/>
          </a:xfrm>
          <a:prstGeom prst="line">
            <a:avLst/>
          </a:prstGeom>
          <a:ln w="47625" cmpd="sng">
            <a:solidFill>
              <a:schemeClr val="tx1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ZoneTexte 17">
            <a:extLst>
              <a:ext uri="{FF2B5EF4-FFF2-40B4-BE49-F238E27FC236}">
                <a16:creationId xmlns:a16="http://schemas.microsoft.com/office/drawing/2014/main" id="{ED8542B6-15AC-7A42-BD19-B3488D05FF13}"/>
              </a:ext>
            </a:extLst>
          </p:cNvPr>
          <p:cNvSpPr txBox="1"/>
          <p:nvPr/>
        </p:nvSpPr>
        <p:spPr>
          <a:xfrm>
            <a:off x="5238915" y="5240388"/>
            <a:ext cx="217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Implanted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128x128 DSSD</a:t>
            </a:r>
          </a:p>
        </p:txBody>
      </p:sp>
      <p:grpSp>
        <p:nvGrpSpPr>
          <p:cNvPr id="53" name="Group">
            <a:extLst>
              <a:ext uri="{FF2B5EF4-FFF2-40B4-BE49-F238E27FC236}">
                <a16:creationId xmlns:a16="http://schemas.microsoft.com/office/drawing/2014/main" id="{864A8511-F6FE-3E47-B0C8-8106DD03D976}"/>
              </a:ext>
            </a:extLst>
          </p:cNvPr>
          <p:cNvGrpSpPr/>
          <p:nvPr/>
        </p:nvGrpSpPr>
        <p:grpSpPr>
          <a:xfrm>
            <a:off x="1178550" y="2031567"/>
            <a:ext cx="4655548" cy="1571052"/>
            <a:chOff x="0" y="0"/>
            <a:chExt cx="4655547" cy="1571051"/>
          </a:xfrm>
        </p:grpSpPr>
        <p:sp>
          <p:nvSpPr>
            <p:cNvPr id="54" name="TextBox 41">
              <a:extLst>
                <a:ext uri="{FF2B5EF4-FFF2-40B4-BE49-F238E27FC236}">
                  <a16:creationId xmlns:a16="http://schemas.microsoft.com/office/drawing/2014/main" id="{8894C58C-7375-C14F-87A9-928273846DB7}"/>
                </a:ext>
              </a:extLst>
            </p:cNvPr>
            <p:cNvSpPr txBox="1"/>
            <p:nvPr/>
          </p:nvSpPr>
          <p:spPr>
            <a:xfrm>
              <a:off x="1183529" y="684700"/>
              <a:ext cx="2693325" cy="68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650240"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ToF</a:t>
              </a:r>
              <a:r>
                <a:rPr dirty="0"/>
                <a:t> and ion tracking</a:t>
              </a:r>
            </a:p>
            <a:p>
              <a:pPr algn="l" defTabSz="650240">
                <a:defRPr sz="1800" b="0"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Distance = </a:t>
              </a:r>
              <a:r>
                <a:rPr lang="fr-FR" dirty="0"/>
                <a:t>110.38</a:t>
              </a:r>
              <a:r>
                <a:rPr dirty="0"/>
                <a:t> </a:t>
              </a:r>
              <a:r>
                <a:rPr lang="fr-FR" dirty="0"/>
                <a:t>c</a:t>
              </a:r>
              <a:r>
                <a:rPr dirty="0"/>
                <a:t>m </a:t>
              </a:r>
            </a:p>
          </p:txBody>
        </p:sp>
        <p:grpSp>
          <p:nvGrpSpPr>
            <p:cNvPr id="56" name="Group">
              <a:extLst>
                <a:ext uri="{FF2B5EF4-FFF2-40B4-BE49-F238E27FC236}">
                  <a16:creationId xmlns:a16="http://schemas.microsoft.com/office/drawing/2014/main" id="{3866063B-0CDD-8D41-9E09-05D560228E0D}"/>
                </a:ext>
              </a:extLst>
            </p:cNvPr>
            <p:cNvGrpSpPr/>
            <p:nvPr/>
          </p:nvGrpSpPr>
          <p:grpSpPr>
            <a:xfrm>
              <a:off x="380066" y="1109991"/>
              <a:ext cx="3898812" cy="461060"/>
              <a:chOff x="1875193" y="0"/>
              <a:chExt cx="3898810" cy="461058"/>
            </a:xfrm>
          </p:grpSpPr>
          <p:sp>
            <p:nvSpPr>
              <p:cNvPr id="71" name="Line">
                <a:extLst>
                  <a:ext uri="{FF2B5EF4-FFF2-40B4-BE49-F238E27FC236}">
                    <a16:creationId xmlns:a16="http://schemas.microsoft.com/office/drawing/2014/main" id="{5B61A64A-57FC-1F40-81A0-6BD79E9B0C89}"/>
                  </a:ext>
                </a:extLst>
              </p:cNvPr>
              <p:cNvSpPr/>
              <p:nvPr/>
            </p:nvSpPr>
            <p:spPr>
              <a:xfrm flipV="1">
                <a:off x="1875193" y="0"/>
                <a:ext cx="1" cy="461059"/>
              </a:xfrm>
              <a:prstGeom prst="line">
                <a:avLst/>
              </a:prstGeom>
              <a:noFill/>
              <a:ln w="25400" cap="flat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72" name="Line">
                <a:extLst>
                  <a:ext uri="{FF2B5EF4-FFF2-40B4-BE49-F238E27FC236}">
                    <a16:creationId xmlns:a16="http://schemas.microsoft.com/office/drawing/2014/main" id="{FA0EE342-E757-984F-80C8-D767CA09AC40}"/>
                  </a:ext>
                </a:extLst>
              </p:cNvPr>
              <p:cNvSpPr/>
              <p:nvPr/>
            </p:nvSpPr>
            <p:spPr>
              <a:xfrm flipV="1">
                <a:off x="5774004" y="0"/>
                <a:ext cx="1" cy="461059"/>
              </a:xfrm>
              <a:prstGeom prst="line">
                <a:avLst/>
              </a:prstGeom>
              <a:noFill/>
              <a:ln w="25400" cap="flat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73" name="Line">
                <a:extLst>
                  <a:ext uri="{FF2B5EF4-FFF2-40B4-BE49-F238E27FC236}">
                    <a16:creationId xmlns:a16="http://schemas.microsoft.com/office/drawing/2014/main" id="{3902483A-0375-2D47-864D-07EC78DA1542}"/>
                  </a:ext>
                </a:extLst>
              </p:cNvPr>
              <p:cNvSpPr/>
              <p:nvPr/>
            </p:nvSpPr>
            <p:spPr>
              <a:xfrm>
                <a:off x="1896055" y="230529"/>
                <a:ext cx="3864299" cy="1"/>
              </a:xfrm>
              <a:prstGeom prst="line">
                <a:avLst/>
              </a:prstGeom>
              <a:noFill/>
              <a:ln w="25400" cap="flat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prstDash val="solid"/>
                <a:miter lim="400000"/>
                <a:headEnd type="arrow" w="med" len="med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57" name="Group">
              <a:extLst>
                <a:ext uri="{FF2B5EF4-FFF2-40B4-BE49-F238E27FC236}">
                  <a16:creationId xmlns:a16="http://schemas.microsoft.com/office/drawing/2014/main" id="{CD4614A3-0EB8-9643-BA34-7DD198DEC64B}"/>
                </a:ext>
              </a:extLst>
            </p:cNvPr>
            <p:cNvGrpSpPr/>
            <p:nvPr/>
          </p:nvGrpSpPr>
          <p:grpSpPr>
            <a:xfrm>
              <a:off x="0" y="0"/>
              <a:ext cx="762000" cy="1073972"/>
              <a:chOff x="0" y="0"/>
              <a:chExt cx="762000" cy="1073971"/>
            </a:xfrm>
          </p:grpSpPr>
          <p:sp>
            <p:nvSpPr>
              <p:cNvPr id="65" name="Rectangle">
                <a:extLst>
                  <a:ext uri="{FF2B5EF4-FFF2-40B4-BE49-F238E27FC236}">
                    <a16:creationId xmlns:a16="http://schemas.microsoft.com/office/drawing/2014/main" id="{AA94B6C1-0937-D243-81FF-74B22AE0EE0B}"/>
                  </a:ext>
                </a:extLst>
              </p:cNvPr>
              <p:cNvSpPr/>
              <p:nvPr/>
            </p:nvSpPr>
            <p:spPr>
              <a:xfrm>
                <a:off x="315335" y="157953"/>
                <a:ext cx="131330" cy="27964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6" name="Circle">
                <a:extLst>
                  <a:ext uri="{FF2B5EF4-FFF2-40B4-BE49-F238E27FC236}">
                    <a16:creationId xmlns:a16="http://schemas.microsoft.com/office/drawing/2014/main" id="{5B0B185E-67F5-A74A-8029-25FA685F6FD8}"/>
                  </a:ext>
                </a:extLst>
              </p:cNvPr>
              <p:cNvSpPr/>
              <p:nvPr/>
            </p:nvSpPr>
            <p:spPr>
              <a:xfrm>
                <a:off x="0" y="311970"/>
                <a:ext cx="762000" cy="76200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7" name="Rounded Rectangle">
                <a:extLst>
                  <a:ext uri="{FF2B5EF4-FFF2-40B4-BE49-F238E27FC236}">
                    <a16:creationId xmlns:a16="http://schemas.microsoft.com/office/drawing/2014/main" id="{0668C484-F2C7-5148-9754-1117DF36427A}"/>
                  </a:ext>
                </a:extLst>
              </p:cNvPr>
              <p:cNvSpPr/>
              <p:nvPr/>
            </p:nvSpPr>
            <p:spPr>
              <a:xfrm>
                <a:off x="166818" y="0"/>
                <a:ext cx="428364" cy="18365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8" name="Line">
                <a:extLst>
                  <a:ext uri="{FF2B5EF4-FFF2-40B4-BE49-F238E27FC236}">
                    <a16:creationId xmlns:a16="http://schemas.microsoft.com/office/drawing/2014/main" id="{92167F5D-E7A9-804A-85FF-B6CAED9A98DD}"/>
                  </a:ext>
                </a:extLst>
              </p:cNvPr>
              <p:cNvSpPr/>
              <p:nvPr/>
            </p:nvSpPr>
            <p:spPr>
              <a:xfrm flipV="1">
                <a:off x="380276" y="418187"/>
                <a:ext cx="20651" cy="274781"/>
              </a:xfrm>
              <a:prstGeom prst="line">
                <a:avLst/>
              </a:prstGeom>
              <a:noFill/>
              <a:ln w="254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9" name="Circle">
                <a:extLst>
                  <a:ext uri="{FF2B5EF4-FFF2-40B4-BE49-F238E27FC236}">
                    <a16:creationId xmlns:a16="http://schemas.microsoft.com/office/drawing/2014/main" id="{FF42C365-007F-574E-A520-39B5C59B21ED}"/>
                  </a:ext>
                </a:extLst>
              </p:cNvPr>
              <p:cNvSpPr/>
              <p:nvPr/>
            </p:nvSpPr>
            <p:spPr>
              <a:xfrm rot="780000">
                <a:off x="63500" y="375470"/>
                <a:ext cx="635000" cy="635001"/>
              </a:xfrm>
              <a:prstGeom prst="ellipse">
                <a:avLst/>
              </a:prstGeom>
              <a:noFill/>
              <a:ln w="50800" cap="rnd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70" name="Circle">
                <a:extLst>
                  <a:ext uri="{FF2B5EF4-FFF2-40B4-BE49-F238E27FC236}">
                    <a16:creationId xmlns:a16="http://schemas.microsoft.com/office/drawing/2014/main" id="{72A60E6C-AC05-3245-8AC7-AEA8FF961F29}"/>
                  </a:ext>
                </a:extLst>
              </p:cNvPr>
              <p:cNvSpPr/>
              <p:nvPr/>
            </p:nvSpPr>
            <p:spPr>
              <a:xfrm>
                <a:off x="355600" y="667570"/>
                <a:ext cx="50800" cy="50801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58" name="Group">
              <a:extLst>
                <a:ext uri="{FF2B5EF4-FFF2-40B4-BE49-F238E27FC236}">
                  <a16:creationId xmlns:a16="http://schemas.microsoft.com/office/drawing/2014/main" id="{CF1BC43A-E3C3-BA4A-8A03-C770659FC599}"/>
                </a:ext>
              </a:extLst>
            </p:cNvPr>
            <p:cNvGrpSpPr/>
            <p:nvPr/>
          </p:nvGrpSpPr>
          <p:grpSpPr>
            <a:xfrm>
              <a:off x="3893546" y="1312"/>
              <a:ext cx="762001" cy="1073972"/>
              <a:chOff x="0" y="0"/>
              <a:chExt cx="762000" cy="1073971"/>
            </a:xfrm>
          </p:grpSpPr>
          <p:sp>
            <p:nvSpPr>
              <p:cNvPr id="59" name="Rectangle">
                <a:extLst>
                  <a:ext uri="{FF2B5EF4-FFF2-40B4-BE49-F238E27FC236}">
                    <a16:creationId xmlns:a16="http://schemas.microsoft.com/office/drawing/2014/main" id="{FF4D01CB-63E9-EE4C-94D0-93AC68B78F98}"/>
                  </a:ext>
                </a:extLst>
              </p:cNvPr>
              <p:cNvSpPr/>
              <p:nvPr/>
            </p:nvSpPr>
            <p:spPr>
              <a:xfrm>
                <a:off x="315335" y="157953"/>
                <a:ext cx="131330" cy="27964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0" name="Circle">
                <a:extLst>
                  <a:ext uri="{FF2B5EF4-FFF2-40B4-BE49-F238E27FC236}">
                    <a16:creationId xmlns:a16="http://schemas.microsoft.com/office/drawing/2014/main" id="{866F5A57-8A33-E54C-B0F3-F267723BE8ED}"/>
                  </a:ext>
                </a:extLst>
              </p:cNvPr>
              <p:cNvSpPr/>
              <p:nvPr/>
            </p:nvSpPr>
            <p:spPr>
              <a:xfrm>
                <a:off x="0" y="311970"/>
                <a:ext cx="762000" cy="76200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1" name="Rounded Rectangle">
                <a:extLst>
                  <a:ext uri="{FF2B5EF4-FFF2-40B4-BE49-F238E27FC236}">
                    <a16:creationId xmlns:a16="http://schemas.microsoft.com/office/drawing/2014/main" id="{B98BB503-3C6D-5142-92BD-CD99CF5D5FBD}"/>
                  </a:ext>
                </a:extLst>
              </p:cNvPr>
              <p:cNvSpPr/>
              <p:nvPr/>
            </p:nvSpPr>
            <p:spPr>
              <a:xfrm>
                <a:off x="166818" y="0"/>
                <a:ext cx="428364" cy="18365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2" name="Line">
                <a:extLst>
                  <a:ext uri="{FF2B5EF4-FFF2-40B4-BE49-F238E27FC236}">
                    <a16:creationId xmlns:a16="http://schemas.microsoft.com/office/drawing/2014/main" id="{F8C8B9AF-FF56-F74C-A5F2-A3920E0A88B7}"/>
                  </a:ext>
                </a:extLst>
              </p:cNvPr>
              <p:cNvSpPr/>
              <p:nvPr/>
            </p:nvSpPr>
            <p:spPr>
              <a:xfrm flipV="1">
                <a:off x="381000" y="461131"/>
                <a:ext cx="155986" cy="228308"/>
              </a:xfrm>
              <a:prstGeom prst="line">
                <a:avLst/>
              </a:prstGeom>
              <a:noFill/>
              <a:ln w="254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3" name="Circle">
                <a:extLst>
                  <a:ext uri="{FF2B5EF4-FFF2-40B4-BE49-F238E27FC236}">
                    <a16:creationId xmlns:a16="http://schemas.microsoft.com/office/drawing/2014/main" id="{AB19D86F-9139-264C-9EFC-F5DDA6569F25}"/>
                  </a:ext>
                </a:extLst>
              </p:cNvPr>
              <p:cNvSpPr/>
              <p:nvPr/>
            </p:nvSpPr>
            <p:spPr>
              <a:xfrm rot="780000">
                <a:off x="63500" y="375470"/>
                <a:ext cx="635000" cy="635001"/>
              </a:xfrm>
              <a:prstGeom prst="ellipse">
                <a:avLst/>
              </a:prstGeom>
              <a:noFill/>
              <a:ln w="50800" cap="rnd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4" name="Circle">
                <a:extLst>
                  <a:ext uri="{FF2B5EF4-FFF2-40B4-BE49-F238E27FC236}">
                    <a16:creationId xmlns:a16="http://schemas.microsoft.com/office/drawing/2014/main" id="{096F714D-91B0-1A4E-A5F0-3EFD7D782654}"/>
                  </a:ext>
                </a:extLst>
              </p:cNvPr>
              <p:cNvSpPr/>
              <p:nvPr/>
            </p:nvSpPr>
            <p:spPr>
              <a:xfrm>
                <a:off x="355600" y="667570"/>
                <a:ext cx="50800" cy="50801"/>
              </a:xfrm>
              <a:prstGeom prst="ellipse">
                <a:avLst/>
              </a:prstGeom>
              <a:solidFill>
                <a:schemeClr val="accent5">
                  <a:hueOff val="-82419"/>
                  <a:satOff val="-9513"/>
                  <a:lumOff val="-1634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sp>
        <p:nvSpPr>
          <p:cNvPr id="74" name="5-point Star 17">
            <a:extLst>
              <a:ext uri="{FF2B5EF4-FFF2-40B4-BE49-F238E27FC236}">
                <a16:creationId xmlns:a16="http://schemas.microsoft.com/office/drawing/2014/main" id="{2CFC85F6-A691-5046-86F5-3F4DF52A3A46}"/>
              </a:ext>
            </a:extLst>
          </p:cNvPr>
          <p:cNvSpPr/>
          <p:nvPr/>
        </p:nvSpPr>
        <p:spPr>
          <a:xfrm>
            <a:off x="5505904" y="4661308"/>
            <a:ext cx="226879" cy="230184"/>
          </a:xfrm>
          <a:prstGeom prst="star5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6DADEED-35E6-B34D-A387-BE6170A78E7A}"/>
              </a:ext>
            </a:extLst>
          </p:cNvPr>
          <p:cNvSpPr txBox="1"/>
          <p:nvPr/>
        </p:nvSpPr>
        <p:spPr>
          <a:xfrm>
            <a:off x="-83095" y="4470911"/>
            <a:ext cx="1706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Recoils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8755596-28DD-E546-ADE1-C1DAC73C576B}"/>
              </a:ext>
            </a:extLst>
          </p:cNvPr>
          <p:cNvSpPr txBox="1"/>
          <p:nvPr/>
        </p:nvSpPr>
        <p:spPr>
          <a:xfrm>
            <a:off x="6007684" y="791594"/>
            <a:ext cx="3013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1)    Tracker,      T(tr), x(tr), y(tr)</a:t>
            </a:r>
          </a:p>
          <a:p>
            <a:r>
              <a:rPr lang="en-US" sz="1600" dirty="0"/>
              <a:t>        E(implant), T(implant), ID(</a:t>
            </a:r>
            <a:r>
              <a:rPr lang="en-US" sz="1600" dirty="0" err="1"/>
              <a:t>x,y</a:t>
            </a:r>
            <a:r>
              <a:rPr lang="en-US" sz="16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641CB-FD65-5A4F-9898-BF98E06A3295}"/>
              </a:ext>
            </a:extLst>
          </p:cNvPr>
          <p:cNvSpPr txBox="1"/>
          <p:nvPr/>
        </p:nvSpPr>
        <p:spPr>
          <a:xfrm>
            <a:off x="8898869" y="896093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=&gt; ToF,E     + recoil marker</a:t>
            </a:r>
          </a:p>
        </p:txBody>
      </p:sp>
    </p:spTree>
    <p:extLst>
      <p:ext uri="{BB962C8B-B14F-4D97-AF65-F5344CB8AC3E}">
        <p14:creationId xmlns:p14="http://schemas.microsoft.com/office/powerpoint/2010/main" val="1136686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9">
            <a:extLst>
              <a:ext uri="{FF2B5EF4-FFF2-40B4-BE49-F238E27FC236}">
                <a16:creationId xmlns:a16="http://schemas.microsoft.com/office/drawing/2014/main" id="{81BCA618-C4CF-A347-9E90-2EA27AB1A4E4}"/>
              </a:ext>
            </a:extLst>
          </p:cNvPr>
          <p:cNvSpPr txBox="1">
            <a:spLocks/>
          </p:cNvSpPr>
          <p:nvPr/>
        </p:nvSpPr>
        <p:spPr bwMode="auto">
          <a:xfrm>
            <a:off x="1940335" y="150210"/>
            <a:ext cx="8575265" cy="488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eaLnBrk="1" hangingPunct="1">
              <a:lnSpc>
                <a:spcPct val="90000"/>
              </a:lnSpc>
              <a:spcBef>
                <a:spcPts val="0"/>
              </a:spcBef>
              <a:buNone/>
              <a:defRPr sz="2037" b="1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R" sz="2400" dirty="0">
                <a:sym typeface="Wingdings" pitchFamily="2" charset="2"/>
              </a:rPr>
              <a:t>SIRIUS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detection</a:t>
            </a:r>
            <a:r>
              <a:rPr lang="fr-FR" sz="2400" dirty="0">
                <a:sym typeface="Wingdings" pitchFamily="2" charset="2"/>
              </a:rPr>
              <a:t> system at the focal plane of S3</a:t>
            </a:r>
            <a:endParaRPr lang="en-FR" sz="2400" dirty="0"/>
          </a:p>
        </p:txBody>
      </p:sp>
      <p:pic>
        <p:nvPicPr>
          <p:cNvPr id="51" name="Eclaté_SIRIUS_RSP.pdf" descr="Eclaté_SIRIUS_RSP.pdf">
            <a:extLst>
              <a:ext uri="{FF2B5EF4-FFF2-40B4-BE49-F238E27FC236}">
                <a16:creationId xmlns:a16="http://schemas.microsoft.com/office/drawing/2014/main" id="{E282C60F-B193-FE4C-91FB-10A352357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83601" y="3134163"/>
            <a:ext cx="10932287" cy="335803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/>
          <a:p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GANIL CS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sp>
        <p:nvSpPr>
          <p:cNvPr id="50" name="ZoneTexte 17">
            <a:extLst>
              <a:ext uri="{FF2B5EF4-FFF2-40B4-BE49-F238E27FC236}">
                <a16:creationId xmlns:a16="http://schemas.microsoft.com/office/drawing/2014/main" id="{ED8542B6-15AC-7A42-BD19-B3488D05FF13}"/>
              </a:ext>
            </a:extLst>
          </p:cNvPr>
          <p:cNvSpPr txBox="1"/>
          <p:nvPr/>
        </p:nvSpPr>
        <p:spPr>
          <a:xfrm>
            <a:off x="4932218" y="5240388"/>
            <a:ext cx="248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Signal in DSSD</a:t>
            </a:r>
          </a:p>
          <a:p>
            <a:r>
              <a:rPr lang="fr-FR" dirty="0">
                <a:solidFill>
                  <a:srgbClr val="FF0000"/>
                </a:solidFill>
              </a:rPr>
              <a:t>(no </a:t>
            </a:r>
            <a:r>
              <a:rPr lang="fr-FR" dirty="0" err="1">
                <a:solidFill>
                  <a:srgbClr val="FF0000"/>
                </a:solidFill>
              </a:rPr>
              <a:t>tracker</a:t>
            </a:r>
            <a:r>
              <a:rPr lang="fr-FR" dirty="0">
                <a:solidFill>
                  <a:srgbClr val="FF0000"/>
                </a:solidFill>
              </a:rPr>
              <a:t> =&gt; </a:t>
            </a:r>
            <a:r>
              <a:rPr lang="fr-FR" dirty="0" err="1">
                <a:solidFill>
                  <a:srgbClr val="FF0000"/>
                </a:solidFill>
              </a:rPr>
              <a:t>decay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4" name="5-point Star 17">
            <a:extLst>
              <a:ext uri="{FF2B5EF4-FFF2-40B4-BE49-F238E27FC236}">
                <a16:creationId xmlns:a16="http://schemas.microsoft.com/office/drawing/2014/main" id="{2CFC85F6-A691-5046-86F5-3F4DF52A3A46}"/>
              </a:ext>
            </a:extLst>
          </p:cNvPr>
          <p:cNvSpPr/>
          <p:nvPr/>
        </p:nvSpPr>
        <p:spPr>
          <a:xfrm>
            <a:off x="5505904" y="4661308"/>
            <a:ext cx="226879" cy="230184"/>
          </a:xfrm>
          <a:prstGeom prst="star5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6DADEED-35E6-B34D-A387-BE6170A78E7A}"/>
              </a:ext>
            </a:extLst>
          </p:cNvPr>
          <p:cNvSpPr txBox="1"/>
          <p:nvPr/>
        </p:nvSpPr>
        <p:spPr>
          <a:xfrm>
            <a:off x="-83095" y="4470911"/>
            <a:ext cx="1706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Recoils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8755596-28DD-E546-ADE1-C1DAC73C576B}"/>
              </a:ext>
            </a:extLst>
          </p:cNvPr>
          <p:cNvSpPr txBox="1"/>
          <p:nvPr/>
        </p:nvSpPr>
        <p:spPr>
          <a:xfrm>
            <a:off x="6007684" y="791594"/>
            <a:ext cx="3013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1)    Tracker,      T(tr), x(tr), y(tr)</a:t>
            </a:r>
          </a:p>
          <a:p>
            <a:r>
              <a:rPr lang="en-US" sz="1600" dirty="0"/>
              <a:t>        E(implant), T(implant), ID(</a:t>
            </a:r>
            <a:r>
              <a:rPr lang="en-US" sz="1600" dirty="0" err="1"/>
              <a:t>x,y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2)    E(decay1), T(decay1), ID(</a:t>
            </a:r>
            <a:r>
              <a:rPr lang="en-US" sz="1600" dirty="0" err="1">
                <a:solidFill>
                  <a:srgbClr val="FF0000"/>
                </a:solidFill>
              </a:rPr>
              <a:t>x,y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    E(</a:t>
            </a:r>
            <a:r>
              <a:rPr lang="en-US" sz="1600" dirty="0" err="1">
                <a:solidFill>
                  <a:srgbClr val="FF0000"/>
                </a:solidFill>
              </a:rPr>
              <a:t>ge</a:t>
            </a:r>
            <a:r>
              <a:rPr lang="en-US" sz="1600" dirty="0">
                <a:solidFill>
                  <a:srgbClr val="FF0000"/>
                </a:solidFill>
              </a:rPr>
              <a:t>),         T(</a:t>
            </a:r>
            <a:r>
              <a:rPr lang="en-US" sz="1600" dirty="0" err="1">
                <a:solidFill>
                  <a:srgbClr val="FF0000"/>
                </a:solidFill>
              </a:rPr>
              <a:t>ge</a:t>
            </a:r>
            <a:r>
              <a:rPr lang="en-US" sz="1600" dirty="0">
                <a:solidFill>
                  <a:srgbClr val="FF0000"/>
                </a:solidFill>
              </a:rPr>
              <a:t>),          ID(</a:t>
            </a:r>
            <a:r>
              <a:rPr lang="en-US" sz="1600" dirty="0" err="1">
                <a:solidFill>
                  <a:srgbClr val="FF0000"/>
                </a:solidFill>
              </a:rPr>
              <a:t>ge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    E(tun),        T(tun),       ID(tun)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641CB-FD65-5A4F-9898-BF98E06A3295}"/>
              </a:ext>
            </a:extLst>
          </p:cNvPr>
          <p:cNvSpPr txBox="1"/>
          <p:nvPr/>
        </p:nvSpPr>
        <p:spPr>
          <a:xfrm>
            <a:off x="8898869" y="896093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=&gt; ToF,E     + recoil marker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5FA39D-B0EF-3A49-A7AD-88066BCE38A5}"/>
              </a:ext>
            </a:extLst>
          </p:cNvPr>
          <p:cNvCxnSpPr>
            <a:cxnSpLocks/>
          </p:cNvCxnSpPr>
          <p:nvPr/>
        </p:nvCxnSpPr>
        <p:spPr>
          <a:xfrm>
            <a:off x="8990826" y="1216855"/>
            <a:ext cx="393736" cy="2980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10FED6A-BC30-EA40-A011-68AF3EA5CAF5}"/>
              </a:ext>
            </a:extLst>
          </p:cNvPr>
          <p:cNvCxnSpPr>
            <a:cxnSpLocks/>
          </p:cNvCxnSpPr>
          <p:nvPr/>
        </p:nvCxnSpPr>
        <p:spPr>
          <a:xfrm flipV="1">
            <a:off x="8863608" y="1551932"/>
            <a:ext cx="520954" cy="1153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50E092-A410-4A4A-B62D-DBDC935E067D}"/>
              </a:ext>
            </a:extLst>
          </p:cNvPr>
          <p:cNvSpPr txBox="1"/>
          <p:nvPr/>
        </p:nvSpPr>
        <p:spPr>
          <a:xfrm>
            <a:off x="9359396" y="1353534"/>
            <a:ext cx="2553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FR" dirty="0">
                <a:solidFill>
                  <a:srgbClr val="FF0000"/>
                </a:solidFill>
              </a:rPr>
              <a:t>osition correlated event</a:t>
            </a:r>
          </a:p>
          <a:p>
            <a:r>
              <a:rPr lang="en-FR" dirty="0">
                <a:solidFill>
                  <a:srgbClr val="FF0000"/>
                </a:solidFill>
              </a:rPr>
              <a:t>   (eg </a:t>
            </a:r>
            <a:r>
              <a:rPr lang="en-GB" dirty="0">
                <a:solidFill>
                  <a:srgbClr val="FF0000"/>
                </a:solidFill>
              </a:rPr>
              <a:t>isomer</a:t>
            </a:r>
            <a:r>
              <a:rPr lang="en-FR" dirty="0">
                <a:solidFill>
                  <a:srgbClr val="FF0000"/>
                </a:solidFill>
              </a:rPr>
              <a:t> decay)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93810E-CE99-4D4C-8580-DC927D5682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531" y="4094055"/>
            <a:ext cx="3552688" cy="231821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10A717-BB0E-634B-BE14-1CE892408162}"/>
              </a:ext>
            </a:extLst>
          </p:cNvPr>
          <p:cNvCxnSpPr>
            <a:cxnSpLocks/>
            <a:stCxn id="74" idx="4"/>
          </p:cNvCxnSpPr>
          <p:nvPr/>
        </p:nvCxnSpPr>
        <p:spPr>
          <a:xfrm flipV="1">
            <a:off x="5732783" y="4470912"/>
            <a:ext cx="2205872" cy="27831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DBD21DA-76CE-9D47-B17C-3D0986CDCEAF}"/>
              </a:ext>
            </a:extLst>
          </p:cNvPr>
          <p:cNvCxnSpPr>
            <a:cxnSpLocks/>
          </p:cNvCxnSpPr>
          <p:nvPr/>
        </p:nvCxnSpPr>
        <p:spPr>
          <a:xfrm flipH="1">
            <a:off x="4357338" y="4762750"/>
            <a:ext cx="1156345" cy="24237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52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Eclaté_SIRIUS_RSP.pdf" descr="Eclaté_SIRIUS_RSP.pdf">
            <a:extLst>
              <a:ext uri="{FF2B5EF4-FFF2-40B4-BE49-F238E27FC236}">
                <a16:creationId xmlns:a16="http://schemas.microsoft.com/office/drawing/2014/main" id="{E282C60F-B193-FE4C-91FB-10A352357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83601" y="3134163"/>
            <a:ext cx="10932287" cy="335803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/>
          <a:p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GANIL CS 2024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76" y="857334"/>
            <a:ext cx="7431373" cy="5573531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71" y="1009730"/>
            <a:ext cx="7431373" cy="5573531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245" y="933532"/>
            <a:ext cx="7431373" cy="5573531"/>
          </a:xfrm>
        </p:spPr>
      </p:pic>
      <p:sp>
        <p:nvSpPr>
          <p:cNvPr id="50" name="ZoneTexte 17">
            <a:extLst>
              <a:ext uri="{FF2B5EF4-FFF2-40B4-BE49-F238E27FC236}">
                <a16:creationId xmlns:a16="http://schemas.microsoft.com/office/drawing/2014/main" id="{ED8542B6-15AC-7A42-BD19-B3488D05FF13}"/>
              </a:ext>
            </a:extLst>
          </p:cNvPr>
          <p:cNvSpPr txBox="1"/>
          <p:nvPr/>
        </p:nvSpPr>
        <p:spPr>
          <a:xfrm>
            <a:off x="4932218" y="5240388"/>
            <a:ext cx="248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Signal in DSSD</a:t>
            </a:r>
          </a:p>
          <a:p>
            <a:r>
              <a:rPr lang="fr-FR" dirty="0">
                <a:solidFill>
                  <a:srgbClr val="00B050"/>
                </a:solidFill>
              </a:rPr>
              <a:t>(no </a:t>
            </a:r>
            <a:r>
              <a:rPr lang="fr-FR" dirty="0" err="1">
                <a:solidFill>
                  <a:srgbClr val="00B050"/>
                </a:solidFill>
              </a:rPr>
              <a:t>tracker</a:t>
            </a:r>
            <a:r>
              <a:rPr lang="fr-FR" dirty="0">
                <a:solidFill>
                  <a:srgbClr val="00B050"/>
                </a:solidFill>
              </a:rPr>
              <a:t> =&gt; </a:t>
            </a:r>
            <a:r>
              <a:rPr lang="fr-FR" dirty="0" err="1">
                <a:solidFill>
                  <a:srgbClr val="00B050"/>
                </a:solidFill>
              </a:rPr>
              <a:t>decay</a:t>
            </a:r>
            <a:r>
              <a:rPr lang="fr-FR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74" name="5-point Star 17">
            <a:extLst>
              <a:ext uri="{FF2B5EF4-FFF2-40B4-BE49-F238E27FC236}">
                <a16:creationId xmlns:a16="http://schemas.microsoft.com/office/drawing/2014/main" id="{2CFC85F6-A691-5046-86F5-3F4DF52A3A46}"/>
              </a:ext>
            </a:extLst>
          </p:cNvPr>
          <p:cNvSpPr/>
          <p:nvPr/>
        </p:nvSpPr>
        <p:spPr>
          <a:xfrm>
            <a:off x="5505904" y="4661308"/>
            <a:ext cx="226879" cy="23018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6DADEED-35E6-B34D-A387-BE6170A78E7A}"/>
              </a:ext>
            </a:extLst>
          </p:cNvPr>
          <p:cNvSpPr txBox="1"/>
          <p:nvPr/>
        </p:nvSpPr>
        <p:spPr>
          <a:xfrm>
            <a:off x="-83095" y="4470911"/>
            <a:ext cx="1706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Recoils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8755596-28DD-E546-ADE1-C1DAC73C576B}"/>
              </a:ext>
            </a:extLst>
          </p:cNvPr>
          <p:cNvSpPr txBox="1"/>
          <p:nvPr/>
        </p:nvSpPr>
        <p:spPr>
          <a:xfrm>
            <a:off x="6007684" y="791594"/>
            <a:ext cx="34259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1)    Tracker,      T(tr), x(tr), y(tr)</a:t>
            </a:r>
          </a:p>
          <a:p>
            <a:r>
              <a:rPr lang="en-US" sz="1600" dirty="0"/>
              <a:t>        E(implant), T(implant), ID(</a:t>
            </a:r>
            <a:r>
              <a:rPr lang="en-US" sz="1600" dirty="0" err="1"/>
              <a:t>x,y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2)    E(decay1), T(decay1), ID(</a:t>
            </a:r>
            <a:r>
              <a:rPr lang="en-US" sz="1600" dirty="0" err="1">
                <a:solidFill>
                  <a:srgbClr val="FF0000"/>
                </a:solidFill>
              </a:rPr>
              <a:t>x,y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    E(</a:t>
            </a:r>
            <a:r>
              <a:rPr lang="en-US" sz="1600" dirty="0" err="1">
                <a:solidFill>
                  <a:srgbClr val="FF0000"/>
                </a:solidFill>
              </a:rPr>
              <a:t>ge</a:t>
            </a:r>
            <a:r>
              <a:rPr lang="en-US" sz="1600" dirty="0">
                <a:solidFill>
                  <a:srgbClr val="FF0000"/>
                </a:solidFill>
              </a:rPr>
              <a:t>),         T(</a:t>
            </a:r>
            <a:r>
              <a:rPr lang="en-US" sz="1600" dirty="0" err="1">
                <a:solidFill>
                  <a:srgbClr val="FF0000"/>
                </a:solidFill>
              </a:rPr>
              <a:t>ge</a:t>
            </a:r>
            <a:r>
              <a:rPr lang="en-US" sz="1600" dirty="0">
                <a:solidFill>
                  <a:srgbClr val="FF0000"/>
                </a:solidFill>
              </a:rPr>
              <a:t>),          ID(</a:t>
            </a:r>
            <a:r>
              <a:rPr lang="en-US" sz="1600" dirty="0" err="1">
                <a:solidFill>
                  <a:srgbClr val="FF0000"/>
                </a:solidFill>
              </a:rPr>
              <a:t>ge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    E(tun),        T(tun),       ID(tun)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B050"/>
                </a:solidFill>
              </a:rPr>
              <a:t>3) E(decay2), T(decay2), ID(</a:t>
            </a:r>
            <a:r>
              <a:rPr lang="en-US" sz="1600" dirty="0" err="1">
                <a:solidFill>
                  <a:srgbClr val="00B050"/>
                </a:solidFill>
              </a:rPr>
              <a:t>x,y</a:t>
            </a:r>
            <a:r>
              <a:rPr lang="en-US" sz="1600" dirty="0">
                <a:solidFill>
                  <a:srgbClr val="00B050"/>
                </a:solidFill>
              </a:rPr>
              <a:t>) </a:t>
            </a:r>
          </a:p>
          <a:p>
            <a:r>
              <a:rPr lang="en-US" sz="1600" dirty="0">
                <a:solidFill>
                  <a:srgbClr val="00B050"/>
                </a:solidFill>
              </a:rPr>
              <a:t>        E(</a:t>
            </a:r>
            <a:r>
              <a:rPr lang="en-US" sz="1600" dirty="0" err="1">
                <a:solidFill>
                  <a:srgbClr val="00B050"/>
                </a:solidFill>
              </a:rPr>
              <a:t>ge</a:t>
            </a:r>
            <a:r>
              <a:rPr lang="en-US" sz="1600" dirty="0">
                <a:solidFill>
                  <a:srgbClr val="00B050"/>
                </a:solidFill>
              </a:rPr>
              <a:t>),         T(</a:t>
            </a:r>
            <a:r>
              <a:rPr lang="en-US" sz="1600" dirty="0" err="1">
                <a:solidFill>
                  <a:srgbClr val="00B050"/>
                </a:solidFill>
              </a:rPr>
              <a:t>ge</a:t>
            </a:r>
            <a:r>
              <a:rPr lang="en-US" sz="1600" dirty="0">
                <a:solidFill>
                  <a:srgbClr val="00B050"/>
                </a:solidFill>
              </a:rPr>
              <a:t>),          ID(</a:t>
            </a:r>
            <a:r>
              <a:rPr lang="en-US" sz="1600" dirty="0" err="1">
                <a:solidFill>
                  <a:srgbClr val="00B050"/>
                </a:solidFill>
              </a:rPr>
              <a:t>ge</a:t>
            </a:r>
            <a:r>
              <a:rPr lang="en-US" sz="1600" dirty="0">
                <a:solidFill>
                  <a:srgbClr val="00B050"/>
                </a:solidFill>
              </a:rPr>
              <a:t>)</a:t>
            </a:r>
          </a:p>
          <a:p>
            <a:r>
              <a:rPr lang="en-US" sz="1600" dirty="0">
                <a:solidFill>
                  <a:srgbClr val="00B050"/>
                </a:solidFill>
              </a:rPr>
              <a:t>        E(tun),        T(tun),       ID(tun)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641CB-FD65-5A4F-9898-BF98E06A3295}"/>
              </a:ext>
            </a:extLst>
          </p:cNvPr>
          <p:cNvSpPr txBox="1"/>
          <p:nvPr/>
        </p:nvSpPr>
        <p:spPr>
          <a:xfrm>
            <a:off x="8898869" y="896093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=&gt; ToF,E     + recoil marker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5FA39D-B0EF-3A49-A7AD-88066BCE38A5}"/>
              </a:ext>
            </a:extLst>
          </p:cNvPr>
          <p:cNvCxnSpPr>
            <a:cxnSpLocks/>
          </p:cNvCxnSpPr>
          <p:nvPr/>
        </p:nvCxnSpPr>
        <p:spPr>
          <a:xfrm>
            <a:off x="8990826" y="1216855"/>
            <a:ext cx="393736" cy="2980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10FED6A-BC30-EA40-A011-68AF3EA5CAF5}"/>
              </a:ext>
            </a:extLst>
          </p:cNvPr>
          <p:cNvCxnSpPr>
            <a:cxnSpLocks/>
          </p:cNvCxnSpPr>
          <p:nvPr/>
        </p:nvCxnSpPr>
        <p:spPr>
          <a:xfrm flipV="1">
            <a:off x="8863608" y="1551932"/>
            <a:ext cx="520954" cy="1153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50E092-A410-4A4A-B62D-DBDC935E067D}"/>
              </a:ext>
            </a:extLst>
          </p:cNvPr>
          <p:cNvSpPr txBox="1"/>
          <p:nvPr/>
        </p:nvSpPr>
        <p:spPr>
          <a:xfrm>
            <a:off x="9359396" y="1353534"/>
            <a:ext cx="2553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FR" dirty="0">
                <a:solidFill>
                  <a:srgbClr val="FF0000"/>
                </a:solidFill>
              </a:rPr>
              <a:t>osition correlated event</a:t>
            </a:r>
          </a:p>
          <a:p>
            <a:r>
              <a:rPr lang="en-FR" dirty="0">
                <a:solidFill>
                  <a:srgbClr val="FF0000"/>
                </a:solidFill>
              </a:rPr>
              <a:t>   (eg </a:t>
            </a:r>
            <a:r>
              <a:rPr lang="en-GB" dirty="0">
                <a:solidFill>
                  <a:srgbClr val="FF0000"/>
                </a:solidFill>
              </a:rPr>
              <a:t>isomer</a:t>
            </a:r>
            <a:r>
              <a:rPr lang="en-FR" dirty="0">
                <a:solidFill>
                  <a:srgbClr val="FF0000"/>
                </a:solidFill>
              </a:rPr>
              <a:t> decay)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26FDC4-B43B-3F40-8650-F6387E1B48B1}"/>
              </a:ext>
            </a:extLst>
          </p:cNvPr>
          <p:cNvCxnSpPr>
            <a:cxnSpLocks/>
          </p:cNvCxnSpPr>
          <p:nvPr/>
        </p:nvCxnSpPr>
        <p:spPr>
          <a:xfrm>
            <a:off x="8898869" y="1752898"/>
            <a:ext cx="641477" cy="82105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10FE65B-22FB-6342-B971-847E9F2235F8}"/>
              </a:ext>
            </a:extLst>
          </p:cNvPr>
          <p:cNvCxnSpPr>
            <a:cxnSpLocks/>
          </p:cNvCxnSpPr>
          <p:nvPr/>
        </p:nvCxnSpPr>
        <p:spPr>
          <a:xfrm flipV="1">
            <a:off x="8937220" y="2554377"/>
            <a:ext cx="520954" cy="11534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1FD9220-CCD0-444D-91B6-D033C6FAA4D6}"/>
              </a:ext>
            </a:extLst>
          </p:cNvPr>
          <p:cNvSpPr txBox="1"/>
          <p:nvPr/>
        </p:nvSpPr>
        <p:spPr>
          <a:xfrm>
            <a:off x="9359396" y="2155247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P</a:t>
            </a:r>
            <a:r>
              <a:rPr lang="en-FR" dirty="0">
                <a:solidFill>
                  <a:srgbClr val="00B050"/>
                </a:solidFill>
              </a:rPr>
              <a:t>osition correlated event</a:t>
            </a:r>
          </a:p>
          <a:p>
            <a:r>
              <a:rPr lang="en-FR" dirty="0">
                <a:solidFill>
                  <a:srgbClr val="00B050"/>
                </a:solidFill>
              </a:rPr>
              <a:t>   (eg </a:t>
            </a:r>
            <a:r>
              <a:rPr lang="en-GB" dirty="0">
                <a:solidFill>
                  <a:srgbClr val="00B050"/>
                </a:solidFill>
              </a:rPr>
              <a:t>fine structure </a:t>
            </a:r>
            <a:r>
              <a:rPr lang="en-GB" dirty="0">
                <a:solidFill>
                  <a:srgbClr val="00B050"/>
                </a:solidFill>
                <a:latin typeface="Symbol" pitchFamily="2" charset="2"/>
              </a:rPr>
              <a:t>a</a:t>
            </a:r>
            <a:r>
              <a:rPr lang="en-FR" dirty="0">
                <a:solidFill>
                  <a:srgbClr val="00B050"/>
                </a:solidFill>
              </a:rPr>
              <a:t> decay)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93810E-CE99-4D4C-8580-DC927D5682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531" y="4094055"/>
            <a:ext cx="3552688" cy="231821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75BD429-981E-8948-A0FA-DD4D14F4FE99}"/>
              </a:ext>
            </a:extLst>
          </p:cNvPr>
          <p:cNvSpPr txBox="1"/>
          <p:nvPr/>
        </p:nvSpPr>
        <p:spPr>
          <a:xfrm>
            <a:off x="12613457" y="2031567"/>
            <a:ext cx="3425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pPr marL="342889" indent="-342889">
              <a:buFont typeface="+mj-ea"/>
              <a:buAutoNum type="circleNumDbPlain"/>
            </a:pPr>
            <a:endParaRPr lang="en-US" sz="1600" dirty="0"/>
          </a:p>
          <a:p>
            <a:pPr marL="342889" indent="-342889">
              <a:buFont typeface="+mj-ea"/>
              <a:buAutoNum type="circleNumDbPlain"/>
            </a:pPr>
            <a:r>
              <a:rPr lang="en-US" sz="1600" dirty="0"/>
              <a:t>E(decay1), T(decay1), ID(</a:t>
            </a:r>
            <a:r>
              <a:rPr lang="en-US" sz="1600" dirty="0" err="1">
                <a:solidFill>
                  <a:srgbClr val="FF0000"/>
                </a:solidFill>
              </a:rPr>
              <a:t>x,y</a:t>
            </a:r>
            <a:r>
              <a:rPr lang="en-US" sz="1600" dirty="0"/>
              <a:t>)</a:t>
            </a:r>
          </a:p>
          <a:p>
            <a:r>
              <a:rPr lang="en-US" sz="1600" dirty="0"/>
              <a:t>        E(</a:t>
            </a:r>
            <a:r>
              <a:rPr lang="en-US" sz="1600" dirty="0" err="1"/>
              <a:t>ge</a:t>
            </a:r>
            <a:r>
              <a:rPr lang="en-US" sz="1600" dirty="0"/>
              <a:t>),         T(</a:t>
            </a:r>
            <a:r>
              <a:rPr lang="en-US" sz="1600" dirty="0" err="1"/>
              <a:t>ge</a:t>
            </a:r>
            <a:r>
              <a:rPr lang="en-US" sz="1600" dirty="0"/>
              <a:t>),          ID(</a:t>
            </a:r>
            <a:r>
              <a:rPr lang="en-US" sz="1600" dirty="0" err="1"/>
              <a:t>ge</a:t>
            </a:r>
            <a:r>
              <a:rPr lang="en-US" sz="1600" dirty="0"/>
              <a:t>)</a:t>
            </a:r>
          </a:p>
          <a:p>
            <a:r>
              <a:rPr lang="en-US" sz="1600" dirty="0"/>
              <a:t>        E(tun),        T(tun),       ID(tun)</a:t>
            </a:r>
          </a:p>
          <a:p>
            <a:endParaRPr lang="en-US" sz="1600" dirty="0"/>
          </a:p>
          <a:p>
            <a:pPr marL="342889" indent="-342889">
              <a:buFont typeface="+mj-ea"/>
              <a:buAutoNum type="circleNumDbPlain" startAt="4"/>
            </a:pPr>
            <a:r>
              <a:rPr lang="en-US" sz="1600" dirty="0"/>
              <a:t>E(decay2), T(decay2), ID(</a:t>
            </a:r>
            <a:r>
              <a:rPr lang="en-US" sz="1600" dirty="0" err="1">
                <a:solidFill>
                  <a:srgbClr val="FF0000"/>
                </a:solidFill>
              </a:rPr>
              <a:t>x,y</a:t>
            </a:r>
            <a:r>
              <a:rPr lang="en-US" sz="1600" dirty="0"/>
              <a:t>) </a:t>
            </a:r>
          </a:p>
          <a:p>
            <a:r>
              <a:rPr lang="en-US" sz="1600" dirty="0"/>
              <a:t>        E(</a:t>
            </a:r>
            <a:r>
              <a:rPr lang="en-US" sz="1600" dirty="0" err="1"/>
              <a:t>ge</a:t>
            </a:r>
            <a:r>
              <a:rPr lang="en-US" sz="1600" dirty="0"/>
              <a:t>),         T(</a:t>
            </a:r>
            <a:r>
              <a:rPr lang="en-US" sz="1600" dirty="0" err="1"/>
              <a:t>ge</a:t>
            </a:r>
            <a:r>
              <a:rPr lang="en-US" sz="1600" dirty="0"/>
              <a:t>),          ID(</a:t>
            </a:r>
            <a:r>
              <a:rPr lang="en-US" sz="1600" dirty="0" err="1"/>
              <a:t>ge</a:t>
            </a:r>
            <a:r>
              <a:rPr lang="en-US" sz="1600" dirty="0"/>
              <a:t>)</a:t>
            </a:r>
          </a:p>
          <a:p>
            <a:r>
              <a:rPr lang="en-US" sz="1600" dirty="0"/>
              <a:t>        E(tun),        T(tun),       ID(tun)        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10A717-BB0E-634B-BE14-1CE892408162}"/>
              </a:ext>
            </a:extLst>
          </p:cNvPr>
          <p:cNvCxnSpPr>
            <a:cxnSpLocks/>
            <a:stCxn id="74" idx="4"/>
          </p:cNvCxnSpPr>
          <p:nvPr/>
        </p:nvCxnSpPr>
        <p:spPr>
          <a:xfrm>
            <a:off x="5732783" y="4749230"/>
            <a:ext cx="2192017" cy="252261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DBD21DA-76CE-9D47-B17C-3D0986CDCEAF}"/>
              </a:ext>
            </a:extLst>
          </p:cNvPr>
          <p:cNvCxnSpPr>
            <a:cxnSpLocks/>
          </p:cNvCxnSpPr>
          <p:nvPr/>
        </p:nvCxnSpPr>
        <p:spPr>
          <a:xfrm flipH="1" flipV="1">
            <a:off x="4372566" y="4661308"/>
            <a:ext cx="1141118" cy="101442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9">
            <a:extLst>
              <a:ext uri="{FF2B5EF4-FFF2-40B4-BE49-F238E27FC236}">
                <a16:creationId xmlns:a16="http://schemas.microsoft.com/office/drawing/2014/main" id="{D8BF561D-6591-1D41-A234-F07420D8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35" y="150210"/>
            <a:ext cx="8575265" cy="488967"/>
          </a:xfrm>
        </p:spPr>
        <p:txBody>
          <a:bodyPr>
            <a:normAutofit/>
          </a:bodyPr>
          <a:lstStyle/>
          <a:p>
            <a:r>
              <a:rPr lang="en-FR" sz="2400" dirty="0">
                <a:sym typeface="Wingdings" pitchFamily="2" charset="2"/>
              </a:rPr>
              <a:t>SIRIUS</a:t>
            </a:r>
            <a:r>
              <a:rPr lang="fr-FR" sz="2400" dirty="0">
                <a:sym typeface="Wingdings" pitchFamily="2" charset="2"/>
              </a:rPr>
              <a:t> </a:t>
            </a:r>
            <a:r>
              <a:rPr lang="fr-FR" sz="2400" dirty="0" err="1">
                <a:sym typeface="Wingdings" pitchFamily="2" charset="2"/>
              </a:rPr>
              <a:t>detection</a:t>
            </a:r>
            <a:r>
              <a:rPr lang="fr-FR" sz="2400" dirty="0">
                <a:sym typeface="Wingdings" pitchFamily="2" charset="2"/>
              </a:rPr>
              <a:t> system at the focal plane of S3</a:t>
            </a:r>
            <a:endParaRPr lang="en-FR" sz="2400" dirty="0"/>
          </a:p>
        </p:txBody>
      </p:sp>
    </p:spTree>
    <p:extLst>
      <p:ext uri="{BB962C8B-B14F-4D97-AF65-F5344CB8AC3E}">
        <p14:creationId xmlns:p14="http://schemas.microsoft.com/office/powerpoint/2010/main" val="280976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Motivation for the upgrade: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44C20AFF-46CD-4B48-ACCB-2CC11292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F31A8AF-75B2-5148-A979-921DD07B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 dirty="0"/>
              <a:t>GANIL CS 2024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46743A7-7F9B-D145-8159-9EDE4BE1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7B4060-07F7-4244-879C-E959A9B92C74}"/>
              </a:ext>
            </a:extLst>
          </p:cNvPr>
          <p:cNvGrpSpPr/>
          <p:nvPr/>
        </p:nvGrpSpPr>
        <p:grpSpPr>
          <a:xfrm>
            <a:off x="192805" y="920897"/>
            <a:ext cx="6801311" cy="4936888"/>
            <a:chOff x="1292142" y="1587319"/>
            <a:chExt cx="5727700" cy="3784600"/>
          </a:xfrm>
        </p:grpSpPr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C590DEB1-91EA-FB46-8C4E-EF7989C53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55"/>
            <a:stretch>
              <a:fillRect/>
            </a:stretch>
          </p:blipFill>
          <p:spPr bwMode="auto">
            <a:xfrm>
              <a:off x="1292142" y="1587319"/>
              <a:ext cx="5727700" cy="378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7BA786-8D6B-2E40-8040-46DA379975A1}"/>
                </a:ext>
              </a:extLst>
            </p:cNvPr>
            <p:cNvCxnSpPr/>
            <p:nvPr/>
          </p:nvCxnSpPr>
          <p:spPr>
            <a:xfrm flipH="1">
              <a:off x="4573202" y="2634975"/>
              <a:ext cx="1506220" cy="145923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B8D141-5863-2440-AC9D-D768729D22F0}"/>
                </a:ext>
              </a:extLst>
            </p:cNvPr>
            <p:cNvCxnSpPr/>
            <p:nvPr/>
          </p:nvCxnSpPr>
          <p:spPr>
            <a:xfrm flipH="1" flipV="1">
              <a:off x="3446712" y="4092300"/>
              <a:ext cx="112649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4487FBC-0C79-BB4B-B04E-C7929D651EF7}"/>
                </a:ext>
              </a:extLst>
            </p:cNvPr>
            <p:cNvCxnSpPr/>
            <p:nvPr/>
          </p:nvCxnSpPr>
          <p:spPr>
            <a:xfrm flipV="1">
              <a:off x="6079422" y="1970130"/>
              <a:ext cx="0" cy="66421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828C9DF-F102-594A-AF86-ED93F231F025}"/>
                </a:ext>
              </a:extLst>
            </p:cNvPr>
            <p:cNvCxnSpPr/>
            <p:nvPr/>
          </p:nvCxnSpPr>
          <p:spPr>
            <a:xfrm flipH="1">
              <a:off x="5525067" y="1970130"/>
              <a:ext cx="55372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D3C4F1A-4454-D14C-B9E5-2FA365FEEF6D}"/>
                </a:ext>
              </a:extLst>
            </p:cNvPr>
            <p:cNvCxnSpPr/>
            <p:nvPr/>
          </p:nvCxnSpPr>
          <p:spPr>
            <a:xfrm flipH="1">
              <a:off x="4568757" y="1970130"/>
              <a:ext cx="951230" cy="6096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D769DB2-5C5C-4240-8F4B-D4A7FFEC3EB5}"/>
                </a:ext>
              </a:extLst>
            </p:cNvPr>
            <p:cNvCxnSpPr/>
            <p:nvPr/>
          </p:nvCxnSpPr>
          <p:spPr>
            <a:xfrm flipH="1">
              <a:off x="4001067" y="2579730"/>
              <a:ext cx="572135" cy="59055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E3C8184-C569-D34F-81DE-7E3110342149}"/>
                </a:ext>
              </a:extLst>
            </p:cNvPr>
            <p:cNvCxnSpPr/>
            <p:nvPr/>
          </p:nvCxnSpPr>
          <p:spPr>
            <a:xfrm flipH="1">
              <a:off x="3446712" y="3752575"/>
              <a:ext cx="0" cy="34099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2C4D177-9D56-304D-A85E-32A27CBDAAA4}"/>
                </a:ext>
              </a:extLst>
            </p:cNvPr>
            <p:cNvCxnSpPr/>
            <p:nvPr/>
          </p:nvCxnSpPr>
          <p:spPr>
            <a:xfrm flipH="1">
              <a:off x="3446712" y="3752575"/>
              <a:ext cx="267335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5108963-083C-6242-AB69-6444F66F6742}"/>
                </a:ext>
              </a:extLst>
            </p:cNvPr>
            <p:cNvCxnSpPr/>
            <p:nvPr/>
          </p:nvCxnSpPr>
          <p:spPr>
            <a:xfrm>
              <a:off x="3714047" y="3484605"/>
              <a:ext cx="0" cy="26733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935A7E2-F4F1-204A-A3E1-2B84A8E0F59A}"/>
                </a:ext>
              </a:extLst>
            </p:cNvPr>
            <p:cNvCxnSpPr/>
            <p:nvPr/>
          </p:nvCxnSpPr>
          <p:spPr>
            <a:xfrm flipH="1" flipV="1">
              <a:off x="3714682" y="3484605"/>
              <a:ext cx="28575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28EB393-EC94-D04D-B149-ADEC070E0428}"/>
                </a:ext>
              </a:extLst>
            </p:cNvPr>
            <p:cNvCxnSpPr/>
            <p:nvPr/>
          </p:nvCxnSpPr>
          <p:spPr>
            <a:xfrm>
              <a:off x="4000432" y="3170280"/>
              <a:ext cx="0" cy="31432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3423D5D-FF88-454D-B37A-46C67CE538A7}"/>
              </a:ext>
            </a:extLst>
          </p:cNvPr>
          <p:cNvSpPr txBox="1"/>
          <p:nvPr/>
        </p:nvSpPr>
        <p:spPr>
          <a:xfrm>
            <a:off x="7024940" y="1347896"/>
            <a:ext cx="4418807" cy="44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63" dirty="0"/>
              <a:t>Z Identification of the </a:t>
            </a:r>
            <a:r>
              <a:rPr lang="fr-FR" sz="2263" dirty="0" err="1"/>
              <a:t>isolated</a:t>
            </a:r>
            <a:r>
              <a:rPr lang="fr-FR" sz="2263" dirty="0"/>
              <a:t> SHE.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A39850-3312-8944-9295-6F0AB4AEFB51}"/>
              </a:ext>
            </a:extLst>
          </p:cNvPr>
          <p:cNvSpPr txBox="1"/>
          <p:nvPr/>
        </p:nvSpPr>
        <p:spPr>
          <a:xfrm>
            <a:off x="-54087" y="6184589"/>
            <a:ext cx="36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S. Hofmann, EPJ Web of Conferences </a:t>
            </a:r>
            <a:r>
              <a: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182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02054 (2018)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E73883-E2A1-704E-B9FC-B36D3A38800C}"/>
              </a:ext>
            </a:extLst>
          </p:cNvPr>
          <p:cNvSpPr txBox="1"/>
          <p:nvPr/>
        </p:nvSpPr>
        <p:spPr>
          <a:xfrm>
            <a:off x="6994116" y="2215465"/>
            <a:ext cx="6123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2000" dirty="0">
                <a:sym typeface="Wingdings" pitchFamily="2" charset="2"/>
              </a:rPr>
              <a:t>X-rays: energies characteristic of atomic number</a:t>
            </a:r>
          </a:p>
          <a:p>
            <a:r>
              <a:rPr lang="en-FR" sz="2000" dirty="0">
                <a:sym typeface="Wingdings" pitchFamily="2" charset="2"/>
              </a:rPr>
              <a:t>       unique identification (historically K X-rays)</a:t>
            </a:r>
          </a:p>
        </p:txBody>
      </p:sp>
    </p:spTree>
    <p:extLst>
      <p:ext uri="{BB962C8B-B14F-4D97-AF65-F5344CB8AC3E}">
        <p14:creationId xmlns:p14="http://schemas.microsoft.com/office/powerpoint/2010/main" val="109566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F2784-945D-BD49-BD3F-24B3DC34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/>
              <a:t>Shexi</a:t>
            </a:r>
            <a:r>
              <a:rPr lang="fr-FR" dirty="0"/>
              <a:t> R&amp;D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316F3-26DA-1942-B361-DC789E98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dirty="0"/>
              <a:t>GANIL CS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3D770-0573-9643-AF73-882EAD3C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" name="Espace réservé du contenu 3" descr="115chain.png">
            <a:extLst>
              <a:ext uri="{FF2B5EF4-FFF2-40B4-BE49-F238E27FC236}">
                <a16:creationId xmlns:a16="http://schemas.microsoft.com/office/drawing/2014/main" id="{97BF099B-056F-6843-81A5-D49DD2147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6" r="-6683" b="-2900"/>
          <a:stretch/>
        </p:blipFill>
        <p:spPr>
          <a:xfrm>
            <a:off x="2673487" y="1628866"/>
            <a:ext cx="3466630" cy="32255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2C7D80-DDC4-504F-8238-1A5725DE4F52}"/>
              </a:ext>
            </a:extLst>
          </p:cNvPr>
          <p:cNvSpPr/>
          <p:nvPr/>
        </p:nvSpPr>
        <p:spPr>
          <a:xfrm>
            <a:off x="3651420" y="2606800"/>
            <a:ext cx="1225349" cy="129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37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7A182-C23B-EE4A-84DB-760023B25716}"/>
              </a:ext>
            </a:extLst>
          </p:cNvPr>
          <p:cNvSpPr txBox="1"/>
          <p:nvPr/>
        </p:nvSpPr>
        <p:spPr>
          <a:xfrm>
            <a:off x="2039619" y="1636122"/>
            <a:ext cx="2541080" cy="405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Ca+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243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FR" sz="2037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291</a:t>
            </a:r>
            <a:r>
              <a:rPr lang="en-FR" sz="2037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Mc* </a:t>
            </a:r>
            <a:endParaRPr lang="en-FR" sz="203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E610F-4C77-4F46-BE8E-6CF49B3FCDE2}"/>
              </a:ext>
            </a:extLst>
          </p:cNvPr>
          <p:cNvSpPr txBox="1"/>
          <p:nvPr/>
        </p:nvSpPr>
        <p:spPr>
          <a:xfrm>
            <a:off x="2980582" y="5362158"/>
            <a:ext cx="1721946" cy="928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811" dirty="0">
                <a:solidFill>
                  <a:srgbClr val="FF0000"/>
                </a:solidFill>
                <a:latin typeface="Symbol" pitchFamily="2" charset="2"/>
              </a:rPr>
              <a:t>a</a:t>
            </a:r>
            <a:r>
              <a:rPr lang="en-FR" sz="1811" baseline="-25000" dirty="0">
                <a:solidFill>
                  <a:srgbClr val="FF0000"/>
                </a:solidFill>
              </a:rPr>
              <a:t>L</a:t>
            </a:r>
            <a:r>
              <a:rPr lang="en-FR" sz="1811" dirty="0">
                <a:solidFill>
                  <a:srgbClr val="FF0000"/>
                </a:solidFill>
              </a:rPr>
              <a:t>(43:M1) = 244</a:t>
            </a:r>
          </a:p>
          <a:p>
            <a:r>
              <a:rPr lang="en-FR" sz="1811" dirty="0">
                <a:solidFill>
                  <a:srgbClr val="FF0000"/>
                </a:solidFill>
                <a:latin typeface="Symbol" pitchFamily="2" charset="2"/>
              </a:rPr>
              <a:t>a</a:t>
            </a:r>
            <a:r>
              <a:rPr lang="en-FR" sz="1811" baseline="-25000" dirty="0">
                <a:solidFill>
                  <a:srgbClr val="FF0000"/>
                </a:solidFill>
              </a:rPr>
              <a:t>L</a:t>
            </a:r>
            <a:r>
              <a:rPr lang="en-FR" sz="1811" dirty="0">
                <a:solidFill>
                  <a:srgbClr val="FF0000"/>
                </a:solidFill>
              </a:rPr>
              <a:t>(86:E2)  =  84</a:t>
            </a:r>
          </a:p>
          <a:p>
            <a:endParaRPr lang="en-FR" sz="1811" dirty="0">
              <a:solidFill>
                <a:srgbClr val="FF0000"/>
              </a:solidFill>
            </a:endParaRPr>
          </a:p>
        </p:txBody>
      </p:sp>
      <p:pic>
        <p:nvPicPr>
          <p:cNvPr id="14" name="Picture 13" descr="levels_280Rg_decay.pdf">
            <a:extLst>
              <a:ext uri="{FF2B5EF4-FFF2-40B4-BE49-F238E27FC236}">
                <a16:creationId xmlns:a16="http://schemas.microsoft.com/office/drawing/2014/main" id="{95BB34BC-E17C-DF4B-BE40-FA1F945995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9" y="1992884"/>
            <a:ext cx="3555412" cy="3710705"/>
          </a:xfrm>
          <a:prstGeom prst="rect">
            <a:avLst/>
          </a:prstGeom>
        </p:spPr>
      </p:pic>
      <p:sp>
        <p:nvSpPr>
          <p:cNvPr id="15" name="Doughnut 14">
            <a:extLst>
              <a:ext uri="{FF2B5EF4-FFF2-40B4-BE49-F238E27FC236}">
                <a16:creationId xmlns:a16="http://schemas.microsoft.com/office/drawing/2014/main" id="{524342FA-04DD-0549-8940-9661F689E484}"/>
              </a:ext>
            </a:extLst>
          </p:cNvPr>
          <p:cNvSpPr/>
          <p:nvPr/>
        </p:nvSpPr>
        <p:spPr bwMode="auto">
          <a:xfrm>
            <a:off x="1481207" y="4458736"/>
            <a:ext cx="1435452" cy="1480310"/>
          </a:xfrm>
          <a:prstGeom prst="donut">
            <a:avLst>
              <a:gd name="adj" fmla="val 255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486" tIns="51743" rIns="103486" bIns="51743" numCol="1" rtlCol="0" anchor="t" anchorCtr="0" compatLnSpc="1">
            <a:prstTxWarp prst="textNoShape">
              <a:avLst/>
            </a:prstTxWarp>
          </a:bodyPr>
          <a:lstStyle/>
          <a:p>
            <a:pPr defTabSz="1034826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FR" sz="2716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FB28B978-00C7-7441-8A79-C73D21B7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638" y="141108"/>
            <a:ext cx="8352991" cy="488967"/>
          </a:xfrm>
        </p:spPr>
        <p:txBody>
          <a:bodyPr>
            <a:normAutofit/>
          </a:bodyPr>
          <a:lstStyle/>
          <a:p>
            <a:r>
              <a:rPr lang="en-FR" dirty="0"/>
              <a:t>SIRIUS upgrade </a:t>
            </a:r>
            <a:r>
              <a:rPr lang="en-FR" dirty="0">
                <a:sym typeface="Wingdings" pitchFamily="2" charset="2"/>
              </a:rPr>
              <a:t>SHEXI (Super Heavy Element X-ray Identification)</a:t>
            </a:r>
            <a:r>
              <a:rPr lang="fr-FR" dirty="0">
                <a:sym typeface="Wingdings" pitchFamily="2" charset="2"/>
              </a:rPr>
              <a:t> R&amp;D</a:t>
            </a:r>
            <a:endParaRPr lang="en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4FF4A-8208-754A-924A-AD5AED95A703}"/>
              </a:ext>
            </a:extLst>
          </p:cNvPr>
          <p:cNvSpPr txBox="1"/>
          <p:nvPr/>
        </p:nvSpPr>
        <p:spPr>
          <a:xfrm>
            <a:off x="1124838" y="773952"/>
            <a:ext cx="10015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00" dirty="0">
                <a:sym typeface="Wingdings" pitchFamily="2" charset="2"/>
              </a:rPr>
              <a:t>X-rays: energies characteristic of atomic number  unique identification (historically K X-rays)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090E0-C346-8E42-8C27-4772DF10092E}"/>
              </a:ext>
            </a:extLst>
          </p:cNvPr>
          <p:cNvSpPr txBox="1"/>
          <p:nvPr/>
        </p:nvSpPr>
        <p:spPr>
          <a:xfrm>
            <a:off x="5689596" y="2606800"/>
            <a:ext cx="5638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00" dirty="0">
                <a:sym typeface="Wingdings" pitchFamily="2" charset="2"/>
              </a:rPr>
              <a:t>Difficulties in SHE:</a:t>
            </a:r>
          </a:p>
          <a:p>
            <a:r>
              <a:rPr lang="en-FR" sz="2000" dirty="0">
                <a:sym typeface="Wingdings" pitchFamily="2" charset="2"/>
              </a:rPr>
              <a:t>    1) Excitation energies are compressed</a:t>
            </a:r>
          </a:p>
          <a:p>
            <a:r>
              <a:rPr lang="en-FR" sz="2000" dirty="0">
                <a:sym typeface="Wingdings" pitchFamily="2" charset="2"/>
              </a:rPr>
              <a:t>	 K X-rays unlikely (E</a:t>
            </a:r>
            <a:r>
              <a:rPr lang="en-FR" sz="2000" baseline="-25000" dirty="0">
                <a:sym typeface="Wingdings" pitchFamily="2" charset="2"/>
              </a:rPr>
              <a:t>B</a:t>
            </a:r>
            <a:r>
              <a:rPr lang="en-FR" sz="2000" dirty="0">
                <a:sym typeface="Wingdings" pitchFamily="2" charset="2"/>
              </a:rPr>
              <a:t>[Z=109]=178 keV)</a:t>
            </a:r>
          </a:p>
          <a:p>
            <a:r>
              <a:rPr lang="en-FR" sz="2000" dirty="0">
                <a:sym typeface="Wingdings" pitchFamily="2" charset="2"/>
              </a:rPr>
              <a:t>    2) Some nuclear transitions do not favour K X-rays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4FDCF6-8CE5-2721-3CB9-D78FE69C74D8}"/>
              </a:ext>
            </a:extLst>
          </p:cNvPr>
          <p:cNvSpPr txBox="1"/>
          <p:nvPr/>
        </p:nvSpPr>
        <p:spPr>
          <a:xfrm>
            <a:off x="768485" y="6070060"/>
            <a:ext cx="4007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/>
              <a:t>Based</a:t>
            </a:r>
            <a:r>
              <a:rPr lang="fr-FR" sz="1200" i="1" dirty="0"/>
              <a:t> on D. Rudolph et al, Phys. </a:t>
            </a:r>
            <a:r>
              <a:rPr lang="fr-FR" sz="1200" i="1" dirty="0" err="1"/>
              <a:t>Rev</a:t>
            </a:r>
            <a:r>
              <a:rPr lang="fr-FR" sz="1200" i="1" dirty="0"/>
              <a:t>. </a:t>
            </a:r>
            <a:r>
              <a:rPr lang="fr-FR" sz="1200" i="1" dirty="0" err="1"/>
              <a:t>Lett</a:t>
            </a:r>
            <a:r>
              <a:rPr lang="fr-FR" sz="1200" i="1" dirty="0"/>
              <a:t>. 111 (2013) 112502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75B248-72D1-A440-A6BF-641C6C6A9818}"/>
              </a:ext>
            </a:extLst>
          </p:cNvPr>
          <p:cNvSpPr txBox="1"/>
          <p:nvPr/>
        </p:nvSpPr>
        <p:spPr>
          <a:xfrm>
            <a:off x="5685274" y="4537356"/>
            <a:ext cx="60972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2000" dirty="0">
                <a:solidFill>
                  <a:srgbClr val="FF0000"/>
                </a:solidFill>
                <a:sym typeface="Wingdings" pitchFamily="2" charset="2"/>
              </a:rPr>
              <a:t>Physics Solution: </a:t>
            </a:r>
          </a:p>
          <a:p>
            <a:r>
              <a:rPr lang="en-FR" sz="2000" dirty="0">
                <a:sym typeface="Wingdings" pitchFamily="2" charset="2"/>
              </a:rPr>
              <a:t>	</a:t>
            </a:r>
            <a:r>
              <a:rPr lang="en-FR" sz="2000" dirty="0">
                <a:solidFill>
                  <a:srgbClr val="FF0000"/>
                </a:solidFill>
                <a:sym typeface="Wingdings" pitchFamily="2" charset="2"/>
              </a:rPr>
              <a:t>L X-rays </a:t>
            </a:r>
            <a:r>
              <a:rPr lang="en-FR" sz="2000" dirty="0">
                <a:sym typeface="Wingdings" pitchFamily="2" charset="2"/>
              </a:rPr>
              <a:t>(lower E) and always produced</a:t>
            </a:r>
          </a:p>
          <a:p>
            <a:r>
              <a:rPr lang="en-FR" sz="2000" dirty="0">
                <a:sym typeface="Wingdings" pitchFamily="2" charset="2"/>
              </a:rPr>
              <a:t>                </a:t>
            </a:r>
          </a:p>
          <a:p>
            <a:r>
              <a:rPr lang="en-FR" sz="2000" dirty="0">
                <a:sym typeface="Wingdings" pitchFamily="2" charset="2"/>
              </a:rPr>
              <a:t>	but E(L,Z+1) – E(L,Z) ~ 0.4 keV for Z~110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CB268D-F198-9A43-AA53-93AFEA9161CF}"/>
              </a:ext>
            </a:extLst>
          </p:cNvPr>
          <p:cNvSpPr txBox="1"/>
          <p:nvPr/>
        </p:nvSpPr>
        <p:spPr>
          <a:xfrm>
            <a:off x="2963300" y="4945522"/>
            <a:ext cx="1944763" cy="370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811" dirty="0">
                <a:latin typeface="Symbol" pitchFamily="2" charset="2"/>
              </a:rPr>
              <a:t>a</a:t>
            </a:r>
            <a:r>
              <a:rPr lang="en-FR" sz="1811" baseline="-25000" dirty="0"/>
              <a:t>K</a:t>
            </a:r>
            <a:r>
              <a:rPr lang="en-FR" sz="1811" dirty="0"/>
              <a:t>(194:E1) = 0.099</a:t>
            </a:r>
          </a:p>
        </p:txBody>
      </p:sp>
    </p:spTree>
    <p:extLst>
      <p:ext uri="{BB962C8B-B14F-4D97-AF65-F5344CB8AC3E}">
        <p14:creationId xmlns:p14="http://schemas.microsoft.com/office/powerpoint/2010/main" val="23249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 animBg="1"/>
      <p:bldP spid="17" grpId="0"/>
      <p:bldP spid="18" grpId="0"/>
      <p:bldP spid="2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306-5172-4B47-ACC0-B15E6E09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FR" sz="2400" dirty="0"/>
              <a:t>The fantasy 0.4 keV FWHM ?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FA0B2-794A-EE4F-8951-AE11EBFF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Shexi R&amp;D</a:t>
            </a:r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93C92-6E27-214E-B502-E6F3AAB0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dirty="0"/>
              <a:t>GANIL CS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F10EA-6ABD-004B-A07B-2FCBFC67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5A0334-3814-AE4A-A5E7-6500EC716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78" y="1999848"/>
            <a:ext cx="6595676" cy="43046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689C4D-28CE-8B45-A2E7-2C319B4099B4}"/>
              </a:ext>
            </a:extLst>
          </p:cNvPr>
          <p:cNvSpPr txBox="1"/>
          <p:nvPr/>
        </p:nvSpPr>
        <p:spPr>
          <a:xfrm>
            <a:off x="900545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R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877FD8-7E14-5B44-A1FB-D20BF97A69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158" y="2231910"/>
            <a:ext cx="4052443" cy="42360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CA7426-CCF8-6E49-ADEC-D1AC975B8D54}"/>
              </a:ext>
            </a:extLst>
          </p:cNvPr>
          <p:cNvSpPr txBox="1"/>
          <p:nvPr/>
        </p:nvSpPr>
        <p:spPr>
          <a:xfrm>
            <a:off x="0" y="735625"/>
            <a:ext cx="4305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Krings et al., Journal of Instrumentation 9 (2014) C05050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EEF213-1842-9B40-81E0-D1B6A02CD19C}"/>
              </a:ext>
            </a:extLst>
          </p:cNvPr>
          <p:cNvSpPr txBox="1"/>
          <p:nvPr/>
        </p:nvSpPr>
        <p:spPr>
          <a:xfrm>
            <a:off x="4340698" y="1017723"/>
            <a:ext cx="474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The “CUBE” ASIC </a:t>
            </a:r>
            <a:r>
              <a:rPr lang="en-GB" dirty="0"/>
              <a:t>preamplifier</a:t>
            </a:r>
            <a:r>
              <a:rPr lang="en-FR" dirty="0"/>
              <a:t>… designed for XFS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A6E692-A2E1-2F45-862B-C587F4453D9F}"/>
              </a:ext>
            </a:extLst>
          </p:cNvPr>
          <p:cNvSpPr txBox="1"/>
          <p:nvPr/>
        </p:nvSpPr>
        <p:spPr>
          <a:xfrm>
            <a:off x="789878" y="1699168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10 mm thick 39x32 mm</a:t>
            </a:r>
            <a:r>
              <a:rPr lang="en-FR" baseline="30000" dirty="0"/>
              <a:t>2 </a:t>
            </a:r>
            <a:r>
              <a:rPr lang="en-FR" dirty="0"/>
              <a:t>Ge detector: pixel 7x7 mm</a:t>
            </a:r>
            <a:r>
              <a:rPr lang="en-FR" baseline="30000" dirty="0"/>
              <a:t>2</a:t>
            </a:r>
            <a:endParaRPr lang="en-FR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A29663-0B00-3F43-B83E-70D48D20ED4E}"/>
              </a:ext>
            </a:extLst>
          </p:cNvPr>
          <p:cNvSpPr txBox="1"/>
          <p:nvPr/>
        </p:nvSpPr>
        <p:spPr>
          <a:xfrm>
            <a:off x="7027294" y="1780873"/>
            <a:ext cx="5164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4 mm thick 20x20 mm</a:t>
            </a:r>
            <a:r>
              <a:rPr lang="en-FR" baseline="30000" dirty="0"/>
              <a:t>2 </a:t>
            </a:r>
            <a:r>
              <a:rPr lang="en-FR" dirty="0"/>
              <a:t>Ge detector: pixel 1x20 mm</a:t>
            </a:r>
            <a:r>
              <a:rPr lang="en-FR" baseline="30000" dirty="0"/>
              <a:t>2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8368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</p:bldLst>
  </p:timing>
</p:sld>
</file>

<file path=ppt/theme/theme1.xml><?xml version="1.0" encoding="utf-8"?>
<a:theme xmlns:a="http://schemas.openxmlformats.org/drawingml/2006/main" name="IJCLA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4BACC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JCLAB" id="{DDB4D0DE-E848-4503-AA76-12C05B1D2D75}" vid="{E4C04BE4-296A-45E9-97E8-806F9542CF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12149</TotalTime>
  <Words>2352</Words>
  <Application>Microsoft Macintosh PowerPoint</Application>
  <PresentationFormat>Widescreen</PresentationFormat>
  <Paragraphs>468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Verdana</vt:lpstr>
      <vt:lpstr>Wingdings</vt:lpstr>
      <vt:lpstr>IJCLAB</vt:lpstr>
      <vt:lpstr>The SHEXI demonstrator  Upgrade of SIRIUS  GANIL CS 01/02/2024   K. Hauschild  for the SIRIUS collaboration </vt:lpstr>
      <vt:lpstr>PowerPoint Presentation</vt:lpstr>
      <vt:lpstr>(General) Physics Motivations</vt:lpstr>
      <vt:lpstr>SIRIUS detection system at the focal plane of S3</vt:lpstr>
      <vt:lpstr>PowerPoint Presentation</vt:lpstr>
      <vt:lpstr>SIRIUS detection system at the focal plane of S3</vt:lpstr>
      <vt:lpstr>Main Motivation for the upgrade:</vt:lpstr>
      <vt:lpstr>SIRIUS upgrade SHEXI (Super Heavy Element X-ray Identification) R&amp;D</vt:lpstr>
      <vt:lpstr>The fantasy 0.4 keV FWHM ?</vt:lpstr>
      <vt:lpstr>SHEXI Concept</vt:lpstr>
      <vt:lpstr>SHEXI Proof-of-principle: one 48x16 DSSD</vt:lpstr>
      <vt:lpstr>SHEXI Proof-of-principle: one 48x16 DSSD [CSP]</vt:lpstr>
      <vt:lpstr>SHEXI Proof-of-principle: one 48x16 DSSD [CSP]</vt:lpstr>
      <vt:lpstr>SHEXI Proof-of-principle: one 48x16 DSSD [PSA]</vt:lpstr>
      <vt:lpstr>Back-end electronics infrastructure</vt:lpstr>
      <vt:lpstr>PowerPoint Presentation</vt:lpstr>
      <vt:lpstr>What you get in 2 years: the SHEXI Proof-of-principle: fully instrumented 48x16 DSSD</vt:lpstr>
      <vt:lpstr>Summary of costs</vt:lpstr>
      <vt:lpstr>Reminder of why: detection efficiency of full array</vt:lpstr>
      <vt:lpstr>Conclude with two physics examples</vt:lpstr>
      <vt:lpstr>Back-up</vt:lpstr>
      <vt:lpstr>        PIONEER: Particle IdentificatiON for superheavy ElEment Research (ANR)     </vt:lpstr>
      <vt:lpstr>PIONEER-64 @ FLNR</vt:lpstr>
      <vt:lpstr>Back-up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chautard</dc:creator>
  <cp:lastModifiedBy>Microsoft Office User</cp:lastModifiedBy>
  <cp:revision>126</cp:revision>
  <dcterms:created xsi:type="dcterms:W3CDTF">2021-06-15T17:37:30Z</dcterms:created>
  <dcterms:modified xsi:type="dcterms:W3CDTF">2024-02-01T10:53:23Z</dcterms:modified>
</cp:coreProperties>
</file>