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60" r:id="rId4"/>
    <p:sldId id="266" r:id="rId5"/>
    <p:sldId id="261" r:id="rId6"/>
    <p:sldId id="262" r:id="rId7"/>
    <p:sldId id="267" r:id="rId8"/>
    <p:sldId id="271" r:id="rId9"/>
    <p:sldId id="257" r:id="rId10"/>
    <p:sldId id="263" r:id="rId11"/>
    <p:sldId id="272" r:id="rId12"/>
    <p:sldId id="25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582"/>
    <a:srgbClr val="2754A0"/>
    <a:srgbClr val="36969E"/>
    <a:srgbClr val="44B09D"/>
    <a:srgbClr val="00B39D"/>
    <a:srgbClr val="E95698"/>
    <a:srgbClr val="F6BDB3"/>
    <a:srgbClr val="38B6AB"/>
    <a:srgbClr val="3EB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p:restoredTop sz="94694"/>
  </p:normalViewPr>
  <p:slideViewPr>
    <p:cSldViewPr snapToGrid="0">
      <p:cViewPr varScale="1">
        <p:scale>
          <a:sx n="121" d="100"/>
          <a:sy n="121" d="100"/>
        </p:scale>
        <p:origin x="10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1C179-764D-8E48-B305-A58668867A02}" type="datetimeFigureOut">
              <a:rPr lang="fr-FR" smtClean="0"/>
              <a:t>12/01/2024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63CC2-59E6-1942-A336-66B5CE48C34A}" type="slidenum">
              <a:rPr lang="fr-FR" smtClean="0"/>
              <a:t>‹#›</a:t>
            </a:fld>
            <a:endParaRPr lang="fr-FR"/>
          </a:p>
        </p:txBody>
      </p:sp>
    </p:spTree>
    <p:extLst>
      <p:ext uri="{BB962C8B-B14F-4D97-AF65-F5344CB8AC3E}">
        <p14:creationId xmlns:p14="http://schemas.microsoft.com/office/powerpoint/2010/main" val="255883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9263CC2-59E6-1942-A336-66B5CE48C34A}" type="slidenum">
              <a:rPr lang="fr-FR" smtClean="0"/>
              <a:t>12</a:t>
            </a:fld>
            <a:endParaRPr lang="fr-FR"/>
          </a:p>
        </p:txBody>
      </p:sp>
    </p:spTree>
    <p:extLst>
      <p:ext uri="{BB962C8B-B14F-4D97-AF65-F5344CB8AC3E}">
        <p14:creationId xmlns:p14="http://schemas.microsoft.com/office/powerpoint/2010/main" val="17078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5A03E-60BD-EE6B-B31C-206FC73FD2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B618CD-6832-7A8E-D847-CF162FF42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3A6480-32FE-ED1F-BA95-8E3F4D084D8E}"/>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99A57BBB-08B5-7E65-BA3E-BC0E0E5EE2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13229A-B388-D440-A0EC-20ACB9E425D6}"/>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164563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84297-ACCE-1B90-7FAB-6769D45D45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73B3AAE-C0CC-7E87-EF60-7B8D78E1600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3ED1C4-81AC-CFC8-5A81-0BD3CEC97B29}"/>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94E6512D-CD03-F68F-4006-4F1725DC32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DC5BE1-5DCE-30DC-D739-416B80F48879}"/>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86153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7C8735-B781-0167-B3AC-48F6795A05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866B71F-E19E-4C11-75ED-AA101C5939B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0BE01D-D14F-3246-122A-9299674796FE}"/>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114C323E-5108-3911-6E0D-9675AB91D4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2F51A1-D563-A0A0-040A-5FC8E9746C5A}"/>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98255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891885-E50F-3BE9-081F-99E392D7C6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40A980-C78A-5899-1DF5-023DB0B1267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53C872-B3D3-632A-A1BE-E4565EEC8EDC}"/>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A0CFB7D2-64F0-1BD2-AA2E-7FA5E40ED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F307C6-6D19-A021-93DC-DCD4B532ABF5}"/>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112625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7AB8A-E273-5D95-EFE6-0DEE3192AEC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2312D47-5545-066C-7BF5-916D70535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CD861C8-88F5-097F-C106-630DFB88D4DB}"/>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8CDC372E-D270-E6B2-746C-FBDF6E8985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06B392-6486-F181-6F30-E1230BBE7DA6}"/>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116014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9F3C3-842C-87B3-0879-9C3B96E723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30BAC8-D6BA-D824-6253-8F23B4B242D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5A1BE7-6E30-7A27-224C-865B1FB849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C4EE8FD-B203-79EA-E38B-924F1D9A6B9C}"/>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6" name="Espace réservé du pied de page 5">
            <a:extLst>
              <a:ext uri="{FF2B5EF4-FFF2-40B4-BE49-F238E27FC236}">
                <a16:creationId xmlns:a16="http://schemas.microsoft.com/office/drawing/2014/main" id="{AF3F4804-E924-DA41-B5F5-2E93AACC0D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3295E1-445F-8975-50D1-5760A479F0F9}"/>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33204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6490A-E2CD-3486-DBBF-68A164CC8D4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F9E7E07-2364-B035-E9DD-DA75FC146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8DB0810-66A8-74D4-AFAE-F05EFA58B96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518319-15E7-FAC7-8C64-14EBCCF0D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38989A0-F67E-6E14-D6DB-6639F2BB06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81DA5DB-5139-C111-4E9E-30748E739A11}"/>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8" name="Espace réservé du pied de page 7">
            <a:extLst>
              <a:ext uri="{FF2B5EF4-FFF2-40B4-BE49-F238E27FC236}">
                <a16:creationId xmlns:a16="http://schemas.microsoft.com/office/drawing/2014/main" id="{BC9E4FC0-DC28-63C1-6537-ACA61FC3C8B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11EA55-D506-E83E-3851-BD94EBB10762}"/>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149502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D052E-01CF-D57F-BA3A-326EE70AF1B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D0F98A0-83E8-5FAD-44BB-3160F477E4A0}"/>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4" name="Espace réservé du pied de page 3">
            <a:extLst>
              <a:ext uri="{FF2B5EF4-FFF2-40B4-BE49-F238E27FC236}">
                <a16:creationId xmlns:a16="http://schemas.microsoft.com/office/drawing/2014/main" id="{EB698D5C-D234-1B0A-1368-9D633AE880B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7748F31-3E8D-9A85-AD49-CAD9DEE41195}"/>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319323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639BDB-5383-9C5C-B47A-2D35A7A4BC74}"/>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3" name="Espace réservé du pied de page 2">
            <a:extLst>
              <a:ext uri="{FF2B5EF4-FFF2-40B4-BE49-F238E27FC236}">
                <a16:creationId xmlns:a16="http://schemas.microsoft.com/office/drawing/2014/main" id="{D6B0C641-7377-BF77-15D9-E238203F03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EA4DA7-8891-6288-929C-EED17934BD33}"/>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187783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F57D9-8DFE-E12B-F3B9-CB139AED18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9FFD835-3DD1-F9C9-A45D-2807C00BA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B16191E-8CB0-4CEA-D9BB-CBD433045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BE96B8-F576-9C34-E2FE-C883AEC6EEB8}"/>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6" name="Espace réservé du pied de page 5">
            <a:extLst>
              <a:ext uri="{FF2B5EF4-FFF2-40B4-BE49-F238E27FC236}">
                <a16:creationId xmlns:a16="http://schemas.microsoft.com/office/drawing/2014/main" id="{6EDE866F-3684-C049-8CDF-0D43394917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A5325F-C858-9D67-33A2-1CCFDF3F3D39}"/>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87363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9F5E4-4C3A-91A9-405F-1F5F7B4BF1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A50EBBA-A4B9-30C0-D3FE-2FB7C5810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AF7058-73E6-BDF1-AD19-E6EAF0E3D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4AD919-3695-9F10-1577-C8274E95478E}"/>
              </a:ext>
            </a:extLst>
          </p:cNvPr>
          <p:cNvSpPr>
            <a:spLocks noGrp="1"/>
          </p:cNvSpPr>
          <p:nvPr>
            <p:ph type="dt" sz="half" idx="10"/>
          </p:nvPr>
        </p:nvSpPr>
        <p:spPr/>
        <p:txBody>
          <a:bodyPr/>
          <a:lstStyle/>
          <a:p>
            <a:fld id="{4CEFAF66-810F-674C-AF34-66A512CA702C}" type="datetimeFigureOut">
              <a:rPr lang="fr-FR" smtClean="0"/>
              <a:t>12/01/2024</a:t>
            </a:fld>
            <a:endParaRPr lang="fr-FR"/>
          </a:p>
        </p:txBody>
      </p:sp>
      <p:sp>
        <p:nvSpPr>
          <p:cNvPr id="6" name="Espace réservé du pied de page 5">
            <a:extLst>
              <a:ext uri="{FF2B5EF4-FFF2-40B4-BE49-F238E27FC236}">
                <a16:creationId xmlns:a16="http://schemas.microsoft.com/office/drawing/2014/main" id="{EC31B726-C7F6-C664-7461-2B7A95644E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8C621F-322D-94B8-92B5-CD274C2E4B87}"/>
              </a:ext>
            </a:extLst>
          </p:cNvPr>
          <p:cNvSpPr>
            <a:spLocks noGrp="1"/>
          </p:cNvSpPr>
          <p:nvPr>
            <p:ph type="sldNum" sz="quarter" idx="12"/>
          </p:nvPr>
        </p:nvSpPr>
        <p:spPr/>
        <p:txBody>
          <a:bodyPr/>
          <a:lstStyle/>
          <a:p>
            <a:fld id="{A4FA90D1-DD6A-D24E-962C-BB2AAB58E065}" type="slidenum">
              <a:rPr lang="fr-FR" smtClean="0"/>
              <a:t>‹#›</a:t>
            </a:fld>
            <a:endParaRPr lang="fr-FR"/>
          </a:p>
        </p:txBody>
      </p:sp>
    </p:spTree>
    <p:extLst>
      <p:ext uri="{BB962C8B-B14F-4D97-AF65-F5344CB8AC3E}">
        <p14:creationId xmlns:p14="http://schemas.microsoft.com/office/powerpoint/2010/main" val="417352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2651B6-ED3B-4801-A3B9-49FECD9D3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3113DDB-80FD-8767-E672-C09796786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970048-FCB7-5BEB-648C-BBF8074FC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FAF66-810F-674C-AF34-66A512CA702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C3E1896B-E276-8D62-78D9-A7040D37B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09A5F4-6B26-1F32-62F5-370F1F8CB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A90D1-DD6A-D24E-962C-BB2AAB58E065}" type="slidenum">
              <a:rPr lang="fr-FR" smtClean="0"/>
              <a:t>‹#›</a:t>
            </a:fld>
            <a:endParaRPr lang="fr-FR"/>
          </a:p>
        </p:txBody>
      </p:sp>
    </p:spTree>
    <p:extLst>
      <p:ext uri="{BB962C8B-B14F-4D97-AF65-F5344CB8AC3E}">
        <p14:creationId xmlns:p14="http://schemas.microsoft.com/office/powerpoint/2010/main" val="201539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g"/><Relationship Id="rId7" Type="http://schemas.openxmlformats.org/officeDocument/2006/relationships/image" Target="../media/image31.png"/><Relationship Id="rId12" Type="http://schemas.openxmlformats.org/officeDocument/2006/relationships/image" Target="../media/image13.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g"/><Relationship Id="rId11" Type="http://schemas.openxmlformats.org/officeDocument/2006/relationships/image" Target="../media/image7.emf"/><Relationship Id="rId5" Type="http://schemas.openxmlformats.org/officeDocument/2006/relationships/image" Target="../media/image29.jp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114C3-BBDF-BE7D-DB52-8EF07062E9A0}"/>
              </a:ext>
            </a:extLst>
          </p:cNvPr>
          <p:cNvSpPr/>
          <p:nvPr/>
        </p:nvSpPr>
        <p:spPr>
          <a:xfrm>
            <a:off x="-26808" y="-20550"/>
            <a:ext cx="5432448" cy="6899097"/>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424C0F5-4B79-14C2-CAA7-6267470CF277}"/>
              </a:ext>
            </a:extLst>
          </p:cNvPr>
          <p:cNvSpPr txBox="1"/>
          <p:nvPr/>
        </p:nvSpPr>
        <p:spPr>
          <a:xfrm>
            <a:off x="521208" y="1719933"/>
            <a:ext cx="4572000" cy="3170099"/>
          </a:xfrm>
          <a:prstGeom prst="rect">
            <a:avLst/>
          </a:prstGeom>
          <a:noFill/>
        </p:spPr>
        <p:txBody>
          <a:bodyPr wrap="square" rtlCol="0">
            <a:spAutoFit/>
          </a:bodyPr>
          <a:lstStyle/>
          <a:p>
            <a:pPr algn="ctr"/>
            <a:r>
              <a:rPr lang="fr-FR" sz="4000" b="1" dirty="0" err="1">
                <a:solidFill>
                  <a:schemeClr val="bg1"/>
                </a:solidFill>
                <a:latin typeface="Source Sans Pro" panose="020B0503030403020204" pitchFamily="34" charset="0"/>
                <a:ea typeface="Source Sans Pro" panose="020B0503030403020204" pitchFamily="34" charset="0"/>
              </a:rPr>
              <a:t>Subatech</a:t>
            </a:r>
            <a:endParaRPr lang="fr-FR" sz="4000" b="1" dirty="0">
              <a:solidFill>
                <a:schemeClr val="bg1"/>
              </a:solidFill>
              <a:latin typeface="Source Sans Pro" panose="020B0503030403020204" pitchFamily="34" charset="0"/>
              <a:ea typeface="Source Sans Pro" panose="020B0503030403020204" pitchFamily="34" charset="0"/>
            </a:endParaRPr>
          </a:p>
          <a:p>
            <a:pPr algn="ctr"/>
            <a:r>
              <a:rPr lang="fr-FR" sz="4000" b="1" dirty="0">
                <a:solidFill>
                  <a:schemeClr val="bg1"/>
                </a:solidFill>
                <a:latin typeface="Source Sans Pro" panose="020B0503030403020204" pitchFamily="34" charset="0"/>
                <a:ea typeface="Source Sans Pro" panose="020B0503030403020204" pitchFamily="34" charset="0"/>
              </a:rPr>
              <a:t>UMR 6457</a:t>
            </a:r>
          </a:p>
          <a:p>
            <a:pPr algn="ctr"/>
            <a:r>
              <a:rPr lang="fr-FR" sz="4000" b="1" dirty="0">
                <a:solidFill>
                  <a:schemeClr val="bg1"/>
                </a:solidFill>
                <a:latin typeface="Source Sans Pro" panose="020B0503030403020204" pitchFamily="34" charset="0"/>
                <a:ea typeface="Source Sans Pro" panose="020B0503030403020204" pitchFamily="34" charset="0"/>
              </a:rPr>
              <a:t>IMT Atlantique</a:t>
            </a:r>
          </a:p>
          <a:p>
            <a:pPr algn="ctr"/>
            <a:r>
              <a:rPr lang="fr-FR" sz="4000" b="1" dirty="0">
                <a:solidFill>
                  <a:schemeClr val="bg1"/>
                </a:solidFill>
                <a:latin typeface="Source Sans Pro" panose="020B0503030403020204" pitchFamily="34" charset="0"/>
                <a:ea typeface="Source Sans Pro" panose="020B0503030403020204" pitchFamily="34" charset="0"/>
              </a:rPr>
              <a:t>Nantes Université</a:t>
            </a:r>
          </a:p>
          <a:p>
            <a:pPr algn="ctr"/>
            <a:r>
              <a:rPr lang="fr-FR" sz="4000" b="1" dirty="0">
                <a:solidFill>
                  <a:schemeClr val="bg1"/>
                </a:solidFill>
                <a:latin typeface="Source Sans Pro" panose="020B0503030403020204" pitchFamily="34" charset="0"/>
                <a:ea typeface="Source Sans Pro" panose="020B0503030403020204" pitchFamily="34" charset="0"/>
              </a:rPr>
              <a:t>CNRS/IN2P3</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208" y="989510"/>
            <a:ext cx="7187094" cy="5082105"/>
          </a:xfrm>
          <a:prstGeom prst="rect">
            <a:avLst/>
          </a:prstGeom>
        </p:spPr>
      </p:pic>
    </p:spTree>
    <p:extLst>
      <p:ext uri="{BB962C8B-B14F-4D97-AF65-F5344CB8AC3E}">
        <p14:creationId xmlns:p14="http://schemas.microsoft.com/office/powerpoint/2010/main" val="106559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724970D-E928-DC4A-D026-3C6E97B09ED6}"/>
              </a:ext>
            </a:extLst>
          </p:cNvPr>
          <p:cNvSpPr txBox="1"/>
          <p:nvPr/>
        </p:nvSpPr>
        <p:spPr>
          <a:xfrm>
            <a:off x="404447" y="703385"/>
            <a:ext cx="6629400" cy="400110"/>
          </a:xfrm>
          <a:prstGeom prst="rect">
            <a:avLst/>
          </a:prstGeom>
          <a:noFill/>
        </p:spPr>
        <p:txBody>
          <a:bodyPr wrap="square" rtlCol="0">
            <a:spAutoFit/>
          </a:bodyPr>
          <a:lstStyle/>
          <a:p>
            <a:r>
              <a:rPr lang="fr-FR" sz="2000" b="1" dirty="0">
                <a:solidFill>
                  <a:srgbClr val="E95698"/>
                </a:solidFill>
                <a:latin typeface="Source Sans Pro Semibold" panose="020B0503030403020204" pitchFamily="34" charset="0"/>
                <a:ea typeface="Source Sans Pro Semibold" panose="020B0503030403020204" pitchFamily="34" charset="0"/>
              </a:rPr>
              <a:t>3 / D’autres raisons pour faire la recherche …</a:t>
            </a:r>
          </a:p>
        </p:txBody>
      </p:sp>
      <p:sp>
        <p:nvSpPr>
          <p:cNvPr id="6" name="ZoneTexte 5">
            <a:extLst>
              <a:ext uri="{FF2B5EF4-FFF2-40B4-BE49-F238E27FC236}">
                <a16:creationId xmlns:a16="http://schemas.microsoft.com/office/drawing/2014/main" id="{00A77318-8A03-3E1B-8053-AA1A8F0F5ACA}"/>
              </a:ext>
            </a:extLst>
          </p:cNvPr>
          <p:cNvSpPr txBox="1"/>
          <p:nvPr/>
        </p:nvSpPr>
        <p:spPr>
          <a:xfrm>
            <a:off x="1295400" y="1582817"/>
            <a:ext cx="9601200" cy="2862322"/>
          </a:xfrm>
          <a:prstGeom prst="rect">
            <a:avLst/>
          </a:prstGeom>
          <a:noFill/>
        </p:spPr>
        <p:txBody>
          <a:bodyPr wrap="square" rtlCol="0">
            <a:spAutoFit/>
          </a:bodyPr>
          <a:lstStyle/>
          <a:p>
            <a:endParaRPr lang="fr-FR" sz="2000" b="1" dirty="0">
              <a:latin typeface="Source Sans Pro" panose="020B0503030403020204" pitchFamily="34" charset="0"/>
              <a:ea typeface="Source Sans Pro" panose="020B0503030403020204" pitchFamily="34" charset="0"/>
            </a:endParaRPr>
          </a:p>
          <a:p>
            <a:pPr marL="457200" indent="-457200">
              <a:buClr>
                <a:srgbClr val="7869C4"/>
              </a:buClr>
              <a:buFont typeface="+mj-lt"/>
              <a:buAutoNum type="arabicPeriod" startAt="2"/>
            </a:pPr>
            <a:r>
              <a:rPr lang="fr-FR" sz="2000" dirty="0">
                <a:latin typeface="Source Sans Pro" panose="020B0503030403020204" pitchFamily="34" charset="0"/>
                <a:ea typeface="Source Sans Pro" panose="020B0503030403020204" pitchFamily="34" charset="0"/>
              </a:rPr>
              <a:t>La méthode scientifique est une méthode qui a fait ses preuves.  La formation par la recherche, notamment le doctorat doit être plus reconnue en France, en particulier par l’industrie. </a:t>
            </a:r>
          </a:p>
          <a:p>
            <a:pPr marL="457200" indent="-457200">
              <a:buClr>
                <a:srgbClr val="7869C4"/>
              </a:buClr>
              <a:buAutoNum type="arabicPeriod" startAt="2"/>
            </a:pPr>
            <a:r>
              <a:rPr lang="fr-FR" sz="2000" dirty="0">
                <a:latin typeface="Source Sans Pro" panose="020B0503030403020204" pitchFamily="34" charset="0"/>
                <a:ea typeface="Source Sans Pro" panose="020B0503030403020204" pitchFamily="34" charset="0"/>
              </a:rPr>
              <a:t>La recherche permet une  formation dans des technologies de pointe, pas encore enseignés et pas encore accessibles aux industriels.</a:t>
            </a:r>
          </a:p>
          <a:p>
            <a:pPr marL="457200" indent="-457200">
              <a:buClr>
                <a:srgbClr val="7869C4"/>
              </a:buClr>
              <a:buAutoNum type="arabicPeriod" startAt="2"/>
            </a:pPr>
            <a:r>
              <a:rPr lang="fr-FR" sz="2000" dirty="0">
                <a:latin typeface="Source Sans Pro" panose="020B0503030403020204" pitchFamily="34" charset="0"/>
                <a:ea typeface="Source Sans Pro" panose="020B0503030403020204" pitchFamily="34" charset="0"/>
              </a:rPr>
              <a:t> Les applications sociétales, industrielles, …</a:t>
            </a:r>
          </a:p>
          <a:p>
            <a:pPr marL="457200" indent="-457200">
              <a:buClr>
                <a:srgbClr val="7869C4"/>
              </a:buClr>
              <a:buAutoNum type="arabicPeriod" startAt="2"/>
            </a:pPr>
            <a:r>
              <a:rPr lang="fr-FR" sz="2000" dirty="0">
                <a:latin typeface="Source Sans Pro" panose="020B0503030403020204" pitchFamily="34" charset="0"/>
                <a:ea typeface="Source Sans Pro" panose="020B0503030403020204" pitchFamily="34" charset="0"/>
              </a:rPr>
              <a:t>La collaboration entre les différentes cultures, les nations, les pays, … </a:t>
            </a:r>
          </a:p>
          <a:p>
            <a:endParaRPr lang="fr-FR" sz="2000" b="1" dirty="0"/>
          </a:p>
        </p:txBody>
      </p:sp>
      <p:sp>
        <p:nvSpPr>
          <p:cNvPr id="8" name="Rectangle 7">
            <a:extLst>
              <a:ext uri="{FF2B5EF4-FFF2-40B4-BE49-F238E27FC236}">
                <a16:creationId xmlns:a16="http://schemas.microsoft.com/office/drawing/2014/main" id="{1C4C1FCE-9CEE-D22B-B609-0AAA01A38329}"/>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spTree>
    <p:extLst>
      <p:ext uri="{BB962C8B-B14F-4D97-AF65-F5344CB8AC3E}">
        <p14:creationId xmlns:p14="http://schemas.microsoft.com/office/powerpoint/2010/main" val="13346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724970D-E928-DC4A-D026-3C6E97B09ED6}"/>
              </a:ext>
            </a:extLst>
          </p:cNvPr>
          <p:cNvSpPr txBox="1"/>
          <p:nvPr/>
        </p:nvSpPr>
        <p:spPr>
          <a:xfrm>
            <a:off x="404447" y="703385"/>
            <a:ext cx="6629400" cy="400110"/>
          </a:xfrm>
          <a:prstGeom prst="rect">
            <a:avLst/>
          </a:prstGeom>
          <a:noFill/>
        </p:spPr>
        <p:txBody>
          <a:bodyPr wrap="square" rtlCol="0">
            <a:spAutoFit/>
          </a:bodyPr>
          <a:lstStyle/>
          <a:p>
            <a:r>
              <a:rPr lang="fr-FR" sz="2000" b="1" dirty="0">
                <a:solidFill>
                  <a:srgbClr val="E95698"/>
                </a:solidFill>
                <a:latin typeface="Source Sans Pro Semibold" panose="020B0503030403020204" pitchFamily="34" charset="0"/>
                <a:ea typeface="Source Sans Pro Semibold" panose="020B0503030403020204" pitchFamily="34" charset="0"/>
              </a:rPr>
              <a:t>3 / D’autres raisons pour faire la recherche …</a:t>
            </a:r>
          </a:p>
        </p:txBody>
      </p:sp>
      <p:sp>
        <p:nvSpPr>
          <p:cNvPr id="8" name="Rectangle 7">
            <a:extLst>
              <a:ext uri="{FF2B5EF4-FFF2-40B4-BE49-F238E27FC236}">
                <a16:creationId xmlns:a16="http://schemas.microsoft.com/office/drawing/2014/main" id="{1C4C1FCE-9CEE-D22B-B609-0AAA01A38329}"/>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pic>
        <p:nvPicPr>
          <p:cNvPr id="3074" name="Picture 2">
            <a:extLst>
              <a:ext uri="{FF2B5EF4-FFF2-40B4-BE49-F238E27FC236}">
                <a16:creationId xmlns:a16="http://schemas.microsoft.com/office/drawing/2014/main" id="{290C6BC3-BBF9-C536-FB1A-2AD80D21C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034" y="1641980"/>
            <a:ext cx="6990705" cy="465472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5">
            <a:extLst>
              <a:ext uri="{FF2B5EF4-FFF2-40B4-BE49-F238E27FC236}">
                <a16:creationId xmlns:a16="http://schemas.microsoft.com/office/drawing/2014/main" id="{A2B969F2-9C30-FDBC-FCA9-8E8BD7CA8120}"/>
              </a:ext>
            </a:extLst>
          </p:cNvPr>
          <p:cNvSpPr txBox="1"/>
          <p:nvPr/>
        </p:nvSpPr>
        <p:spPr>
          <a:xfrm>
            <a:off x="230888" y="1641980"/>
            <a:ext cx="3510455" cy="4401205"/>
          </a:xfrm>
          <a:prstGeom prst="rect">
            <a:avLst/>
          </a:prstGeom>
          <a:noFill/>
        </p:spPr>
        <p:txBody>
          <a:bodyPr wrap="square" rtlCol="0">
            <a:spAutoFit/>
          </a:bodyPr>
          <a:lstStyle/>
          <a:p>
            <a:endParaRPr lang="fr-FR" sz="2000" b="1"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Etude expérimentale du Plasma de Quarks et de Gluons</a:t>
            </a:r>
          </a:p>
          <a:p>
            <a:pPr>
              <a:buClr>
                <a:srgbClr val="7869C4"/>
              </a:buClr>
            </a:pPr>
            <a:endParaRPr lang="fr-FR" sz="2000"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La collaboration ALICE du CERN en 2008</a:t>
            </a:r>
          </a:p>
          <a:p>
            <a:pPr>
              <a:buClr>
                <a:srgbClr val="7869C4"/>
              </a:buClr>
            </a:pPr>
            <a:endParaRPr lang="fr-FR" sz="2000"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Plus de 1000 collaboratrices et collaborateurs de 100 laboratoires de 30 pays</a:t>
            </a:r>
          </a:p>
          <a:p>
            <a:pPr>
              <a:buClr>
                <a:srgbClr val="7869C4"/>
              </a:buClr>
            </a:pPr>
            <a:endParaRPr lang="fr-FR" sz="2000"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Des technologies de pointe pour un objectif commun.</a:t>
            </a:r>
          </a:p>
          <a:p>
            <a:endParaRPr lang="fr-FR" sz="2000" b="1" dirty="0"/>
          </a:p>
        </p:txBody>
      </p:sp>
      <p:pic>
        <p:nvPicPr>
          <p:cNvPr id="3076" name="Picture 4" descr="Logo of the ALICE Experiment - CERN Document Server">
            <a:extLst>
              <a:ext uri="{FF2B5EF4-FFF2-40B4-BE49-F238E27FC236}">
                <a16:creationId xmlns:a16="http://schemas.microsoft.com/office/drawing/2014/main" id="{98A506CD-3907-47B3-C9E2-86A964074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8866" y="1641980"/>
            <a:ext cx="1121945" cy="151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5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0F8DC4-ACDE-DFD3-C89C-8BEA9D815FC8}"/>
              </a:ext>
            </a:extLst>
          </p:cNvPr>
          <p:cNvSpPr/>
          <p:nvPr/>
        </p:nvSpPr>
        <p:spPr>
          <a:xfrm>
            <a:off x="420415" y="6170375"/>
            <a:ext cx="2512250" cy="523220"/>
          </a:xfrm>
          <a:prstGeom prst="rect">
            <a:avLst/>
          </a:prstGeom>
        </p:spPr>
        <p:txBody>
          <a:bodyPr wrap="square">
            <a:spAutoFit/>
          </a:bodyPr>
          <a:lstStyle/>
          <a:p>
            <a:r>
              <a:rPr lang="fr-FR" sz="1400" b="1" dirty="0">
                <a:solidFill>
                  <a:srgbClr val="36969E"/>
                </a:solidFill>
                <a:latin typeface="Source Sans Pro" panose="020B0503030403020204" pitchFamily="34" charset="0"/>
                <a:ea typeface="Source Sans Pro" panose="020B0503030403020204" pitchFamily="34" charset="0"/>
              </a:rPr>
              <a:t>#</a:t>
            </a:r>
            <a:r>
              <a:rPr lang="fr-FR" sz="1400" b="1" dirty="0" err="1">
                <a:solidFill>
                  <a:srgbClr val="36969E"/>
                </a:solidFill>
                <a:latin typeface="Source Sans Pro" panose="020B0503030403020204" pitchFamily="34" charset="0"/>
                <a:ea typeface="Source Sans Pro" panose="020B0503030403020204" pitchFamily="34" charset="0"/>
              </a:rPr>
              <a:t>AnnéePhysique</a:t>
            </a:r>
            <a:r>
              <a:rPr lang="fr-FR" sz="1400" b="1" dirty="0">
                <a:solidFill>
                  <a:srgbClr val="36969E"/>
                </a:solidFill>
                <a:latin typeface="Source Sans Pro" panose="020B0503030403020204" pitchFamily="34" charset="0"/>
                <a:ea typeface="Source Sans Pro" panose="020B0503030403020204" pitchFamily="34" charset="0"/>
              </a:rPr>
              <a:t> </a:t>
            </a:r>
          </a:p>
          <a:p>
            <a:r>
              <a:rPr lang="fr-FR" sz="1400" b="1" dirty="0" err="1">
                <a:solidFill>
                  <a:srgbClr val="36969E"/>
                </a:solidFill>
                <a:latin typeface="Source Sans Pro" panose="020B0503030403020204" pitchFamily="34" charset="0"/>
                <a:ea typeface="Source Sans Pro" panose="020B0503030403020204" pitchFamily="34" charset="0"/>
              </a:rPr>
              <a:t>anneedelaphysique.cnrs.fr</a:t>
            </a:r>
            <a:endParaRPr lang="fr-FR" sz="1400" b="1" dirty="0">
              <a:solidFill>
                <a:srgbClr val="36969E"/>
              </a:solidFill>
              <a:latin typeface="Source Sans Pro" panose="020B0503030403020204" pitchFamily="34" charset="0"/>
              <a:ea typeface="Source Sans Pro" panose="020B0503030403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562" y="5743842"/>
            <a:ext cx="1185377" cy="97454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432" y="-153484"/>
            <a:ext cx="8412390" cy="5948531"/>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722" y="5847496"/>
            <a:ext cx="1021540" cy="767236"/>
          </a:xfrm>
          <a:prstGeom prst="rect">
            <a:avLst/>
          </a:prstGeom>
        </p:spPr>
      </p:pic>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l="11039" r="11442"/>
          <a:stretch/>
        </p:blipFill>
        <p:spPr>
          <a:xfrm>
            <a:off x="9418933" y="5773943"/>
            <a:ext cx="1420989" cy="919652"/>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2994" y="5795047"/>
            <a:ext cx="846342" cy="847346"/>
          </a:xfrm>
          <a:prstGeom prst="rect">
            <a:avLst/>
          </a:prstGeom>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3509" y="5801648"/>
            <a:ext cx="834143" cy="834143"/>
          </a:xfrm>
          <a:prstGeom prst="rect">
            <a:avLst/>
          </a:prstGeom>
        </p:spPr>
      </p:pic>
      <p:pic>
        <p:nvPicPr>
          <p:cNvPr id="8" name="Image 1">
            <a:extLst>
              <a:ext uri="{FF2B5EF4-FFF2-40B4-BE49-F238E27FC236}">
                <a16:creationId xmlns:a16="http://schemas.microsoft.com/office/drawing/2014/main" id="{45AC4926-E3E8-61AE-7804-2AB7E116B77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35370" y="3655564"/>
            <a:ext cx="2388470" cy="9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2">
            <a:extLst>
              <a:ext uri="{FF2B5EF4-FFF2-40B4-BE49-F238E27FC236}">
                <a16:creationId xmlns:a16="http://schemas.microsoft.com/office/drawing/2014/main" id="{0D3A216A-9FA6-B0C6-64B4-F2777B56AD6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3178" y="4785002"/>
            <a:ext cx="1201511" cy="120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0">
            <a:extLst>
              <a:ext uri="{FF2B5EF4-FFF2-40B4-BE49-F238E27FC236}">
                <a16:creationId xmlns:a16="http://schemas.microsoft.com/office/drawing/2014/main" id="{D0CE3F9F-AF38-E78C-11E8-2B119E088E9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667946" y="4831941"/>
            <a:ext cx="1644457" cy="110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1FAE3C8-8190-E53D-D1F1-7C2A2735D7E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55972" y="5031011"/>
            <a:ext cx="2112654" cy="709497"/>
          </a:xfrm>
          <a:prstGeom prst="rect">
            <a:avLst/>
          </a:prstGeom>
        </p:spPr>
      </p:pic>
    </p:spTree>
    <p:extLst>
      <p:ext uri="{BB962C8B-B14F-4D97-AF65-F5344CB8AC3E}">
        <p14:creationId xmlns:p14="http://schemas.microsoft.com/office/powerpoint/2010/main" val="130613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4FC7B83-94EC-5370-11B2-8BEFF0CB0440}"/>
              </a:ext>
            </a:extLst>
          </p:cNvPr>
          <p:cNvPicPr>
            <a:picLocks noChangeAspect="1"/>
          </p:cNvPicPr>
          <p:nvPr/>
        </p:nvPicPr>
        <p:blipFill>
          <a:blip r:embed="rId2"/>
          <a:stretch>
            <a:fillRect/>
          </a:stretch>
        </p:blipFill>
        <p:spPr>
          <a:xfrm rot="10800000">
            <a:off x="0" y="-48985"/>
            <a:ext cx="12279086" cy="6906986"/>
          </a:xfrm>
          <a:prstGeom prst="rect">
            <a:avLst/>
          </a:prstGeom>
        </p:spPr>
      </p:pic>
      <p:sp>
        <p:nvSpPr>
          <p:cNvPr id="6" name="ZoneTexte 5">
            <a:extLst>
              <a:ext uri="{FF2B5EF4-FFF2-40B4-BE49-F238E27FC236}">
                <a16:creationId xmlns:a16="http://schemas.microsoft.com/office/drawing/2014/main" id="{987C5969-DE6B-08E9-D820-A5044C0B7997}"/>
              </a:ext>
            </a:extLst>
          </p:cNvPr>
          <p:cNvSpPr txBox="1"/>
          <p:nvPr/>
        </p:nvSpPr>
        <p:spPr>
          <a:xfrm>
            <a:off x="826478" y="2567354"/>
            <a:ext cx="6629400" cy="1446550"/>
          </a:xfrm>
          <a:prstGeom prst="rect">
            <a:avLst/>
          </a:prstGeom>
          <a:noFill/>
        </p:spPr>
        <p:txBody>
          <a:bodyPr wrap="square" rtlCol="0">
            <a:spAutoFit/>
          </a:bodyPr>
          <a:lstStyle/>
          <a:p>
            <a:r>
              <a:rPr lang="fr-FR" sz="4400" b="1" dirty="0">
                <a:solidFill>
                  <a:schemeClr val="bg1"/>
                </a:solidFill>
                <a:latin typeface="Source Sans Pro Semibold" panose="020B0503030403020204" pitchFamily="34" charset="0"/>
                <a:ea typeface="Source Sans Pro Semibold" panose="020B0503030403020204" pitchFamily="34" charset="0"/>
              </a:rPr>
              <a:t>1 / </a:t>
            </a:r>
            <a:r>
              <a:rPr lang="fr-FR" sz="4400" b="1" dirty="0" err="1">
                <a:solidFill>
                  <a:schemeClr val="bg1"/>
                </a:solidFill>
                <a:latin typeface="Source Sans Pro Semibold" panose="020B0503030403020204" pitchFamily="34" charset="0"/>
                <a:ea typeface="Source Sans Pro Semibold" panose="020B0503030403020204" pitchFamily="34" charset="0"/>
              </a:rPr>
              <a:t>Subatech</a:t>
            </a:r>
            <a:r>
              <a:rPr lang="fr-FR" sz="4400" b="1" dirty="0">
                <a:solidFill>
                  <a:schemeClr val="bg1"/>
                </a:solidFill>
                <a:latin typeface="Source Sans Pro Semibold" panose="020B0503030403020204" pitchFamily="34" charset="0"/>
                <a:ea typeface="Source Sans Pro Semibold" panose="020B0503030403020204" pitchFamily="34" charset="0"/>
              </a:rPr>
              <a:t> en quelques mots ...</a:t>
            </a:r>
          </a:p>
        </p:txBody>
      </p:sp>
      <p:pic>
        <p:nvPicPr>
          <p:cNvPr id="3" name="Image 2">
            <a:extLst>
              <a:ext uri="{FF2B5EF4-FFF2-40B4-BE49-F238E27FC236}">
                <a16:creationId xmlns:a16="http://schemas.microsoft.com/office/drawing/2014/main" id="{D6D83C2A-6A51-D968-D679-EDB91FBDBC13}"/>
              </a:ext>
            </a:extLst>
          </p:cNvPr>
          <p:cNvPicPr>
            <a:picLocks noChangeAspect="1"/>
          </p:cNvPicPr>
          <p:nvPr/>
        </p:nvPicPr>
        <p:blipFill>
          <a:blip r:embed="rId3"/>
          <a:stretch>
            <a:fillRect/>
          </a:stretch>
        </p:blipFill>
        <p:spPr>
          <a:xfrm rot="10800000">
            <a:off x="7341742" y="0"/>
            <a:ext cx="6858000" cy="6858000"/>
          </a:xfrm>
          <a:prstGeom prst="rect">
            <a:avLst/>
          </a:prstGeom>
        </p:spPr>
      </p:pic>
    </p:spTree>
    <p:extLst>
      <p:ext uri="{BB962C8B-B14F-4D97-AF65-F5344CB8AC3E}">
        <p14:creationId xmlns:p14="http://schemas.microsoft.com/office/powerpoint/2010/main" val="234845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9A35526-05DC-9B1D-FA49-D17FE7ADD946}"/>
              </a:ext>
            </a:extLst>
          </p:cNvPr>
          <p:cNvSpPr txBox="1"/>
          <p:nvPr/>
        </p:nvSpPr>
        <p:spPr>
          <a:xfrm>
            <a:off x="404447" y="703385"/>
            <a:ext cx="6629400" cy="400110"/>
          </a:xfrm>
          <a:prstGeom prst="rect">
            <a:avLst/>
          </a:prstGeom>
          <a:noFill/>
        </p:spPr>
        <p:txBody>
          <a:bodyPr wrap="square" rtlCol="0">
            <a:spAutoFit/>
          </a:bodyPr>
          <a:lstStyle/>
          <a:p>
            <a:r>
              <a:rPr lang="fr-FR" sz="2000" b="1" dirty="0">
                <a:solidFill>
                  <a:srgbClr val="2754A0"/>
                </a:solidFill>
                <a:latin typeface="Source Sans Pro Semibold" panose="020B0503030403020204" pitchFamily="34" charset="0"/>
                <a:ea typeface="Source Sans Pro Semibold" panose="020B0503030403020204" pitchFamily="34" charset="0"/>
              </a:rPr>
              <a:t>1 / </a:t>
            </a:r>
            <a:r>
              <a:rPr lang="fr-FR" sz="2000" b="1" dirty="0" err="1">
                <a:solidFill>
                  <a:srgbClr val="2754A0"/>
                </a:solidFill>
                <a:latin typeface="Source Sans Pro Semibold" panose="020B0503030403020204" pitchFamily="34" charset="0"/>
                <a:ea typeface="Source Sans Pro Semibold" panose="020B0503030403020204" pitchFamily="34" charset="0"/>
              </a:rPr>
              <a:t>Subatech</a:t>
            </a:r>
            <a:r>
              <a:rPr lang="fr-FR" sz="2000" b="1" dirty="0">
                <a:solidFill>
                  <a:srgbClr val="2754A0"/>
                </a:solidFill>
                <a:latin typeface="Source Sans Pro Semibold" panose="020B0503030403020204" pitchFamily="34" charset="0"/>
                <a:ea typeface="Source Sans Pro Semibold" panose="020B0503030403020204" pitchFamily="34" charset="0"/>
              </a:rPr>
              <a:t> en quelques mots …</a:t>
            </a:r>
          </a:p>
        </p:txBody>
      </p:sp>
      <p:sp>
        <p:nvSpPr>
          <p:cNvPr id="9" name="Rectangle 8">
            <a:extLst>
              <a:ext uri="{FF2B5EF4-FFF2-40B4-BE49-F238E27FC236}">
                <a16:creationId xmlns:a16="http://schemas.microsoft.com/office/drawing/2014/main" id="{B44674B1-2DDA-E3D4-FD93-0AFECE9DB5E5}"/>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pic>
        <p:nvPicPr>
          <p:cNvPr id="3" name="Image 1">
            <a:extLst>
              <a:ext uri="{FF2B5EF4-FFF2-40B4-BE49-F238E27FC236}">
                <a16:creationId xmlns:a16="http://schemas.microsoft.com/office/drawing/2014/main" id="{20AC65B7-8AFD-970F-C400-EC322DBAD1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87231" y="3461961"/>
            <a:ext cx="2894366" cy="118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a:extLst>
              <a:ext uri="{FF2B5EF4-FFF2-40B4-BE49-F238E27FC236}">
                <a16:creationId xmlns:a16="http://schemas.microsoft.com/office/drawing/2014/main" id="{22FFA40A-D06E-30D2-52C2-F39D74A35D7D}"/>
              </a:ext>
            </a:extLst>
          </p:cNvPr>
          <p:cNvSpPr txBox="1">
            <a:spLocks/>
          </p:cNvSpPr>
          <p:nvPr/>
        </p:nvSpPr>
        <p:spPr>
          <a:xfrm>
            <a:off x="1530775" y="4589649"/>
            <a:ext cx="10219418" cy="1995614"/>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1800" dirty="0">
              <a:solidFill>
                <a:srgbClr val="0070C0"/>
              </a:solidFill>
              <a:latin typeface="American Typewriter" panose="02090604020004020304" pitchFamily="18" charset="77"/>
            </a:endParaRPr>
          </a:p>
        </p:txBody>
      </p:sp>
      <p:pic>
        <p:nvPicPr>
          <p:cNvPr id="5" name="Image 12">
            <a:extLst>
              <a:ext uri="{FF2B5EF4-FFF2-40B4-BE49-F238E27FC236}">
                <a16:creationId xmlns:a16="http://schemas.microsoft.com/office/drawing/2014/main" id="{C63B0C88-A6AA-D1DA-17BE-AA1F3413845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59469" y="1051623"/>
            <a:ext cx="1396092" cy="139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a:extLst>
              <a:ext uri="{FF2B5EF4-FFF2-40B4-BE49-F238E27FC236}">
                <a16:creationId xmlns:a16="http://schemas.microsoft.com/office/drawing/2014/main" id="{496AFED8-D062-B51E-D703-DAD2047977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18188" y="1755155"/>
            <a:ext cx="1850965" cy="124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670E0AD-7781-397C-E73C-615C8DC321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1819" y="1016473"/>
            <a:ext cx="1654561" cy="658515"/>
          </a:xfrm>
          <a:prstGeom prst="rect">
            <a:avLst/>
          </a:prstGeom>
        </p:spPr>
      </p:pic>
      <p:grpSp>
        <p:nvGrpSpPr>
          <p:cNvPr id="12" name="Group 11">
            <a:extLst>
              <a:ext uri="{FF2B5EF4-FFF2-40B4-BE49-F238E27FC236}">
                <a16:creationId xmlns:a16="http://schemas.microsoft.com/office/drawing/2014/main" id="{EDC07EB0-99D8-9AC8-9CDC-F28264505A5E}"/>
              </a:ext>
            </a:extLst>
          </p:cNvPr>
          <p:cNvGrpSpPr/>
          <p:nvPr/>
        </p:nvGrpSpPr>
        <p:grpSpPr>
          <a:xfrm>
            <a:off x="2259469" y="2513247"/>
            <a:ext cx="1346610" cy="487252"/>
            <a:chOff x="195713" y="1362338"/>
            <a:chExt cx="1346610" cy="487252"/>
          </a:xfrm>
        </p:grpSpPr>
        <p:pic>
          <p:nvPicPr>
            <p:cNvPr id="13" name="Image 2">
              <a:extLst>
                <a:ext uri="{FF2B5EF4-FFF2-40B4-BE49-F238E27FC236}">
                  <a16:creationId xmlns:a16="http://schemas.microsoft.com/office/drawing/2014/main" id="{54B3301E-4653-E194-451F-FABA60E7546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5713" y="1362338"/>
              <a:ext cx="1346610" cy="4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7709BD5-AA68-A82B-9069-DB91F3222997}"/>
                </a:ext>
              </a:extLst>
            </p:cNvPr>
            <p:cNvSpPr txBox="1"/>
            <p:nvPr/>
          </p:nvSpPr>
          <p:spPr>
            <a:xfrm>
              <a:off x="461218" y="1415939"/>
              <a:ext cx="854721" cy="400110"/>
            </a:xfrm>
            <a:prstGeom prst="rect">
              <a:avLst/>
            </a:prstGeom>
            <a:noFill/>
            <a:ln>
              <a:noFill/>
            </a:ln>
          </p:spPr>
          <p:txBody>
            <a:bodyPr wrap="none" rtlCol="0">
              <a:spAutoFit/>
            </a:bodyPr>
            <a:lstStyle/>
            <a:p>
              <a:r>
                <a:rPr lang="en-GB" sz="2000">
                  <a:solidFill>
                    <a:schemeClr val="bg1"/>
                  </a:solidFill>
                </a:rPr>
                <a:t>IN2P3</a:t>
              </a:r>
            </a:p>
          </p:txBody>
        </p:sp>
      </p:grpSp>
      <p:grpSp>
        <p:nvGrpSpPr>
          <p:cNvPr id="15" name="Group 14">
            <a:extLst>
              <a:ext uri="{FF2B5EF4-FFF2-40B4-BE49-F238E27FC236}">
                <a16:creationId xmlns:a16="http://schemas.microsoft.com/office/drawing/2014/main" id="{4888C531-47E5-1E6F-9568-59E98E3D0CBB}"/>
              </a:ext>
            </a:extLst>
          </p:cNvPr>
          <p:cNvGrpSpPr/>
          <p:nvPr/>
        </p:nvGrpSpPr>
        <p:grpSpPr>
          <a:xfrm>
            <a:off x="2252558" y="3713460"/>
            <a:ext cx="1344673" cy="474590"/>
            <a:chOff x="926853" y="2443410"/>
            <a:chExt cx="1344673" cy="474590"/>
          </a:xfrm>
        </p:grpSpPr>
        <p:pic>
          <p:nvPicPr>
            <p:cNvPr id="16" name="Picture 15">
              <a:extLst>
                <a:ext uri="{FF2B5EF4-FFF2-40B4-BE49-F238E27FC236}">
                  <a16:creationId xmlns:a16="http://schemas.microsoft.com/office/drawing/2014/main" id="{29AEA682-FFB8-B82E-E4C3-4F83B0D519A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6853" y="2443410"/>
              <a:ext cx="1344673" cy="474590"/>
            </a:xfrm>
            <a:prstGeom prst="rect">
              <a:avLst/>
            </a:prstGeom>
          </p:spPr>
        </p:pic>
        <p:sp>
          <p:nvSpPr>
            <p:cNvPr id="17" name="TextBox 16">
              <a:extLst>
                <a:ext uri="{FF2B5EF4-FFF2-40B4-BE49-F238E27FC236}">
                  <a16:creationId xmlns:a16="http://schemas.microsoft.com/office/drawing/2014/main" id="{9E51B992-D763-A2C8-6B6C-1859624B6173}"/>
                </a:ext>
              </a:extLst>
            </p:cNvPr>
            <p:cNvSpPr txBox="1"/>
            <p:nvPr/>
          </p:nvSpPr>
          <p:spPr>
            <a:xfrm>
              <a:off x="1272758" y="2485908"/>
              <a:ext cx="634341" cy="400110"/>
            </a:xfrm>
            <a:prstGeom prst="rect">
              <a:avLst/>
            </a:prstGeom>
            <a:noFill/>
            <a:ln>
              <a:noFill/>
            </a:ln>
          </p:spPr>
          <p:txBody>
            <a:bodyPr wrap="none" rtlCol="0">
              <a:spAutoFit/>
            </a:bodyPr>
            <a:lstStyle/>
            <a:p>
              <a:r>
                <a:rPr lang="en-GB" sz="2000">
                  <a:solidFill>
                    <a:schemeClr val="bg1"/>
                  </a:solidFill>
                  <a:cs typeface="Times New Roman" panose="02020603050405020304" pitchFamily="18" charset="0"/>
                </a:rPr>
                <a:t>INC</a:t>
              </a:r>
            </a:p>
          </p:txBody>
        </p:sp>
      </p:grpSp>
      <p:grpSp>
        <p:nvGrpSpPr>
          <p:cNvPr id="18" name="Group 17">
            <a:extLst>
              <a:ext uri="{FF2B5EF4-FFF2-40B4-BE49-F238E27FC236}">
                <a16:creationId xmlns:a16="http://schemas.microsoft.com/office/drawing/2014/main" id="{1509DC79-5F04-A644-B7F5-593CE186251E}"/>
              </a:ext>
            </a:extLst>
          </p:cNvPr>
          <p:cNvGrpSpPr/>
          <p:nvPr/>
        </p:nvGrpSpPr>
        <p:grpSpPr>
          <a:xfrm>
            <a:off x="9059870" y="2603953"/>
            <a:ext cx="2301925" cy="800100"/>
            <a:chOff x="5489848" y="2232095"/>
            <a:chExt cx="2268985" cy="800100"/>
          </a:xfrm>
        </p:grpSpPr>
        <p:pic>
          <p:nvPicPr>
            <p:cNvPr id="19" name="Picture 18">
              <a:extLst>
                <a:ext uri="{FF2B5EF4-FFF2-40B4-BE49-F238E27FC236}">
                  <a16:creationId xmlns:a16="http://schemas.microsoft.com/office/drawing/2014/main" id="{7CDB2B13-7FF0-4440-3FF0-56196035165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94683" y="2232095"/>
              <a:ext cx="2264150" cy="800100"/>
            </a:xfrm>
            <a:prstGeom prst="rect">
              <a:avLst/>
            </a:prstGeom>
          </p:spPr>
        </p:pic>
        <p:sp>
          <p:nvSpPr>
            <p:cNvPr id="20" name="TextBox 19">
              <a:extLst>
                <a:ext uri="{FF2B5EF4-FFF2-40B4-BE49-F238E27FC236}">
                  <a16:creationId xmlns:a16="http://schemas.microsoft.com/office/drawing/2014/main" id="{A8244E40-C051-A990-86F8-2EA87123EFA1}"/>
                </a:ext>
              </a:extLst>
            </p:cNvPr>
            <p:cNvSpPr txBox="1"/>
            <p:nvPr/>
          </p:nvSpPr>
          <p:spPr>
            <a:xfrm>
              <a:off x="5489848" y="2272649"/>
              <a:ext cx="2115774" cy="707886"/>
            </a:xfrm>
            <a:prstGeom prst="rect">
              <a:avLst/>
            </a:prstGeom>
            <a:noFill/>
            <a:ln>
              <a:noFill/>
            </a:ln>
          </p:spPr>
          <p:txBody>
            <a:bodyPr wrap="square" rtlCol="0">
              <a:spAutoFit/>
            </a:bodyPr>
            <a:lstStyle/>
            <a:p>
              <a:pPr algn="ctr"/>
              <a:r>
                <a:rPr lang="en-GB" sz="2000">
                  <a:solidFill>
                    <a:schemeClr val="bg1"/>
                  </a:solidFill>
                  <a:cs typeface="Times New Roman" panose="02020603050405020304" pitchFamily="18" charset="0"/>
                </a:rPr>
                <a:t>UFR Sciences et Techniques</a:t>
              </a:r>
            </a:p>
          </p:txBody>
        </p:sp>
      </p:grpSp>
      <p:grpSp>
        <p:nvGrpSpPr>
          <p:cNvPr id="21" name="Group 20">
            <a:extLst>
              <a:ext uri="{FF2B5EF4-FFF2-40B4-BE49-F238E27FC236}">
                <a16:creationId xmlns:a16="http://schemas.microsoft.com/office/drawing/2014/main" id="{FCC1A99C-2A49-6CE6-0064-3DB905279E5C}"/>
              </a:ext>
            </a:extLst>
          </p:cNvPr>
          <p:cNvGrpSpPr/>
          <p:nvPr/>
        </p:nvGrpSpPr>
        <p:grpSpPr>
          <a:xfrm>
            <a:off x="2252558" y="3116839"/>
            <a:ext cx="1368430" cy="570179"/>
            <a:chOff x="911181" y="2956294"/>
            <a:chExt cx="1368430" cy="570179"/>
          </a:xfrm>
        </p:grpSpPr>
        <p:pic>
          <p:nvPicPr>
            <p:cNvPr id="22" name="Picture 21">
              <a:extLst>
                <a:ext uri="{FF2B5EF4-FFF2-40B4-BE49-F238E27FC236}">
                  <a16:creationId xmlns:a16="http://schemas.microsoft.com/office/drawing/2014/main" id="{ED91274E-B6F3-3721-F15A-C5DAE447F1D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 b="-16842"/>
            <a:stretch/>
          </p:blipFill>
          <p:spPr>
            <a:xfrm>
              <a:off x="911181" y="2956294"/>
              <a:ext cx="1368430" cy="570179"/>
            </a:xfrm>
            <a:prstGeom prst="rect">
              <a:avLst/>
            </a:prstGeom>
          </p:spPr>
        </p:pic>
        <p:sp>
          <p:nvSpPr>
            <p:cNvPr id="23" name="TextBox 22">
              <a:extLst>
                <a:ext uri="{FF2B5EF4-FFF2-40B4-BE49-F238E27FC236}">
                  <a16:creationId xmlns:a16="http://schemas.microsoft.com/office/drawing/2014/main" id="{CA98DC69-F651-EAFF-8C30-787925D7B9CE}"/>
                </a:ext>
              </a:extLst>
            </p:cNvPr>
            <p:cNvSpPr txBox="1"/>
            <p:nvPr/>
          </p:nvSpPr>
          <p:spPr>
            <a:xfrm>
              <a:off x="1188284" y="2999967"/>
              <a:ext cx="798617" cy="400110"/>
            </a:xfrm>
            <a:prstGeom prst="rect">
              <a:avLst/>
            </a:prstGeom>
            <a:noFill/>
            <a:ln>
              <a:noFill/>
            </a:ln>
          </p:spPr>
          <p:txBody>
            <a:bodyPr wrap="none" rtlCol="0">
              <a:spAutoFit/>
            </a:bodyPr>
            <a:lstStyle/>
            <a:p>
              <a:r>
                <a:rPr lang="en-GB" sz="2000">
                  <a:solidFill>
                    <a:schemeClr val="bg1"/>
                  </a:solidFill>
                  <a:cs typeface="Times New Roman" panose="02020603050405020304" pitchFamily="18" charset="0"/>
                </a:rPr>
                <a:t>DR17</a:t>
              </a:r>
            </a:p>
          </p:txBody>
        </p:sp>
      </p:grpSp>
      <p:pic>
        <p:nvPicPr>
          <p:cNvPr id="24" name="Picture 23">
            <a:extLst>
              <a:ext uri="{FF2B5EF4-FFF2-40B4-BE49-F238E27FC236}">
                <a16:creationId xmlns:a16="http://schemas.microsoft.com/office/drawing/2014/main" id="{AFDF2923-156E-64FB-F11E-35ECFB12EA4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59871" y="904619"/>
            <a:ext cx="2602335" cy="873947"/>
          </a:xfrm>
          <a:prstGeom prst="rect">
            <a:avLst/>
          </a:prstGeom>
        </p:spPr>
      </p:pic>
      <p:sp>
        <p:nvSpPr>
          <p:cNvPr id="25" name="TextBox 24">
            <a:extLst>
              <a:ext uri="{FF2B5EF4-FFF2-40B4-BE49-F238E27FC236}">
                <a16:creationId xmlns:a16="http://schemas.microsoft.com/office/drawing/2014/main" id="{6FC172CB-1E5C-0918-C1FC-799BCD4F3CFE}"/>
              </a:ext>
            </a:extLst>
          </p:cNvPr>
          <p:cNvSpPr txBox="1"/>
          <p:nvPr/>
        </p:nvSpPr>
        <p:spPr>
          <a:xfrm>
            <a:off x="6635038" y="1157916"/>
            <a:ext cx="1435329" cy="369332"/>
          </a:xfrm>
          <a:prstGeom prst="rect">
            <a:avLst/>
          </a:prstGeom>
          <a:noFill/>
          <a:ln>
            <a:solidFill>
              <a:srgbClr val="B02582"/>
            </a:solidFill>
          </a:ln>
        </p:spPr>
        <p:txBody>
          <a:bodyPr wrap="none" rtlCol="0">
            <a:spAutoFit/>
          </a:bodyPr>
          <a:lstStyle/>
          <a:p>
            <a:r>
              <a:rPr lang="fr-FR" sz="1800" dirty="0">
                <a:solidFill>
                  <a:srgbClr val="2754A0"/>
                </a:solidFill>
              </a:rPr>
              <a:t>IMT Transfert</a:t>
            </a:r>
          </a:p>
        </p:txBody>
      </p:sp>
      <p:sp>
        <p:nvSpPr>
          <p:cNvPr id="26" name="TextBox 25">
            <a:extLst>
              <a:ext uri="{FF2B5EF4-FFF2-40B4-BE49-F238E27FC236}">
                <a16:creationId xmlns:a16="http://schemas.microsoft.com/office/drawing/2014/main" id="{69D0C1E3-EAD5-E5BB-0DE7-77AA883A80C6}"/>
              </a:ext>
            </a:extLst>
          </p:cNvPr>
          <p:cNvSpPr txBox="1"/>
          <p:nvPr/>
        </p:nvSpPr>
        <p:spPr>
          <a:xfrm>
            <a:off x="9059871" y="1803449"/>
            <a:ext cx="2301925" cy="707886"/>
          </a:xfrm>
          <a:prstGeom prst="rect">
            <a:avLst/>
          </a:prstGeom>
          <a:noFill/>
          <a:ln>
            <a:solidFill>
              <a:schemeClr val="accent1"/>
            </a:solidFill>
          </a:ln>
        </p:spPr>
        <p:txBody>
          <a:bodyPr wrap="square" rtlCol="0">
            <a:spAutoFit/>
          </a:bodyPr>
          <a:lstStyle/>
          <a:p>
            <a:pPr algn="ctr"/>
            <a:r>
              <a:rPr lang="fr-FR" sz="2000"/>
              <a:t>Pôle Sciences et Technologie</a:t>
            </a:r>
          </a:p>
        </p:txBody>
      </p:sp>
      <p:sp>
        <p:nvSpPr>
          <p:cNvPr id="27" name="ZoneTexte 5">
            <a:extLst>
              <a:ext uri="{FF2B5EF4-FFF2-40B4-BE49-F238E27FC236}">
                <a16:creationId xmlns:a16="http://schemas.microsoft.com/office/drawing/2014/main" id="{EBCDF3AB-3D63-1230-E324-1081292AE525}"/>
              </a:ext>
            </a:extLst>
          </p:cNvPr>
          <p:cNvSpPr txBox="1"/>
          <p:nvPr/>
        </p:nvSpPr>
        <p:spPr>
          <a:xfrm>
            <a:off x="6249375" y="3569806"/>
            <a:ext cx="3641983" cy="923330"/>
          </a:xfrm>
          <a:prstGeom prst="rect">
            <a:avLst/>
          </a:prstGeom>
          <a:noFill/>
        </p:spPr>
        <p:txBody>
          <a:bodyPr wrap="square" rtlCol="0">
            <a:spAutoFit/>
          </a:bodyPr>
          <a:lstStyle/>
          <a:p>
            <a:pPr algn="ctr"/>
            <a:r>
              <a:rPr lang="fr-FR" dirty="0">
                <a:solidFill>
                  <a:srgbClr val="2754A0"/>
                </a:solidFill>
                <a:latin typeface=""/>
              </a:rPr>
              <a:t>UMR 6457 (depuis 1994)</a:t>
            </a:r>
          </a:p>
          <a:p>
            <a:pPr algn="ctr"/>
            <a:r>
              <a:rPr lang="fr-FR" dirty="0">
                <a:solidFill>
                  <a:srgbClr val="2754A0"/>
                </a:solidFill>
                <a:latin typeface=""/>
              </a:rPr>
              <a:t>hébergé à IMT Atlantique</a:t>
            </a:r>
          </a:p>
          <a:p>
            <a:pPr algn="ctr"/>
            <a:r>
              <a:rPr lang="fr-FR" dirty="0">
                <a:solidFill>
                  <a:srgbClr val="2754A0"/>
                </a:solidFill>
                <a:latin typeface=""/>
              </a:rPr>
              <a:t>Campus de Nantes</a:t>
            </a:r>
          </a:p>
        </p:txBody>
      </p:sp>
      <p:sp>
        <p:nvSpPr>
          <p:cNvPr id="28" name="ZoneTexte 5">
            <a:extLst>
              <a:ext uri="{FF2B5EF4-FFF2-40B4-BE49-F238E27FC236}">
                <a16:creationId xmlns:a16="http://schemas.microsoft.com/office/drawing/2014/main" id="{60C6AC35-DD9B-23CA-5EE6-29021904F1C2}"/>
              </a:ext>
            </a:extLst>
          </p:cNvPr>
          <p:cNvSpPr txBox="1"/>
          <p:nvPr/>
        </p:nvSpPr>
        <p:spPr>
          <a:xfrm>
            <a:off x="1992631" y="4746218"/>
            <a:ext cx="9788721" cy="1938992"/>
          </a:xfrm>
          <a:prstGeom prst="rect">
            <a:avLst/>
          </a:prstGeom>
          <a:noFill/>
        </p:spPr>
        <p:txBody>
          <a:bodyPr wrap="square" rtlCol="0">
            <a:spAutoFit/>
          </a:bodyPr>
          <a:lstStyle/>
          <a:p>
            <a:pPr marL="0" indent="0" algn="ctr">
              <a:buFont typeface="Arial" panose="020B0604020202020204" pitchFamily="34" charset="0"/>
              <a:buNone/>
            </a:pPr>
            <a:r>
              <a:rPr lang="fr-FR" sz="2000" dirty="0">
                <a:solidFill>
                  <a:srgbClr val="2754A0"/>
                </a:solidFill>
                <a:latin typeface=""/>
              </a:rPr>
              <a:t>209 personnel </a:t>
            </a:r>
          </a:p>
          <a:p>
            <a:pPr marL="0" indent="0" algn="ctr">
              <a:buFont typeface="Arial" panose="020B0604020202020204" pitchFamily="34" charset="0"/>
              <a:buNone/>
            </a:pPr>
            <a:r>
              <a:rPr lang="fr-FR" sz="2000" dirty="0">
                <a:solidFill>
                  <a:srgbClr val="2754A0"/>
                </a:solidFill>
                <a:latin typeface=""/>
              </a:rPr>
              <a:t>63 C &amp; EC (23 CNRS, 18 NU, 20 IMT Atlantique, 2 AR), dont 4 émérites</a:t>
            </a:r>
          </a:p>
          <a:p>
            <a:pPr marL="0" indent="0" algn="ctr">
              <a:buFont typeface="Arial" panose="020B0604020202020204" pitchFamily="34" charset="0"/>
              <a:buNone/>
            </a:pPr>
            <a:r>
              <a:rPr lang="fr-FR" sz="2000" dirty="0">
                <a:solidFill>
                  <a:srgbClr val="2754A0"/>
                </a:solidFill>
                <a:latin typeface=""/>
              </a:rPr>
              <a:t>78 IT (48 CNRS, 10 IMT Transfert, 8 IMT Atlantique, 4 NU, 8 CDD)</a:t>
            </a:r>
          </a:p>
          <a:p>
            <a:pPr marL="0" indent="0" algn="ctr">
              <a:buFont typeface="Arial" panose="020B0604020202020204" pitchFamily="34" charset="0"/>
              <a:buNone/>
            </a:pPr>
            <a:r>
              <a:rPr lang="fr-FR" sz="2000" dirty="0">
                <a:solidFill>
                  <a:srgbClr val="2754A0"/>
                </a:solidFill>
                <a:latin typeface=""/>
              </a:rPr>
              <a:t>2 </a:t>
            </a:r>
            <a:r>
              <a:rPr lang="fr-FR" sz="2000" i="1" dirty="0">
                <a:solidFill>
                  <a:srgbClr val="2754A0"/>
                </a:solidFill>
                <a:latin typeface=""/>
              </a:rPr>
              <a:t>Apprentis</a:t>
            </a:r>
            <a:r>
              <a:rPr lang="fr-FR" sz="2000" dirty="0">
                <a:solidFill>
                  <a:srgbClr val="2754A0"/>
                </a:solidFill>
                <a:latin typeface=""/>
              </a:rPr>
              <a:t> CNRS</a:t>
            </a:r>
          </a:p>
          <a:p>
            <a:pPr marL="0" indent="0" algn="ctr">
              <a:buFont typeface="Arial" panose="020B0604020202020204" pitchFamily="34" charset="0"/>
              <a:buNone/>
            </a:pPr>
            <a:r>
              <a:rPr lang="fr-FR" sz="2000" dirty="0">
                <a:solidFill>
                  <a:srgbClr val="2754A0"/>
                </a:solidFill>
                <a:latin typeface=""/>
              </a:rPr>
              <a:t>15 post-docs (8 CNRS, 3 NU, 4 IMT Atlantique)</a:t>
            </a:r>
          </a:p>
          <a:p>
            <a:pPr marL="0" indent="0" algn="ctr">
              <a:buFont typeface="Arial" panose="020B0604020202020204" pitchFamily="34" charset="0"/>
              <a:buNone/>
            </a:pPr>
            <a:r>
              <a:rPr lang="fr-FR" sz="2000" dirty="0">
                <a:solidFill>
                  <a:srgbClr val="2754A0"/>
                </a:solidFill>
                <a:latin typeface=""/>
              </a:rPr>
              <a:t>51 PhD (13 CNRS, 23 IMT Atlantique, 5 NU, 10 autres)</a:t>
            </a:r>
          </a:p>
        </p:txBody>
      </p:sp>
      <p:sp>
        <p:nvSpPr>
          <p:cNvPr id="29" name="ZoneTexte 5">
            <a:extLst>
              <a:ext uri="{FF2B5EF4-FFF2-40B4-BE49-F238E27FC236}">
                <a16:creationId xmlns:a16="http://schemas.microsoft.com/office/drawing/2014/main" id="{A1B8E165-B454-3FB7-F1D0-52FC029F53DB}"/>
              </a:ext>
            </a:extLst>
          </p:cNvPr>
          <p:cNvSpPr txBox="1"/>
          <p:nvPr/>
        </p:nvSpPr>
        <p:spPr>
          <a:xfrm>
            <a:off x="217545" y="4718725"/>
            <a:ext cx="2564142" cy="307777"/>
          </a:xfrm>
          <a:prstGeom prst="rect">
            <a:avLst/>
          </a:prstGeom>
          <a:noFill/>
        </p:spPr>
        <p:txBody>
          <a:bodyPr wrap="square" rtlCol="0">
            <a:spAutoFit/>
          </a:bodyPr>
          <a:lstStyle/>
          <a:p>
            <a:r>
              <a:rPr lang="fr-FR" sz="1400" b="1" dirty="0">
                <a:solidFill>
                  <a:srgbClr val="2754A0"/>
                </a:solidFill>
                <a:latin typeface="Source Sans Pro Semibold" panose="020B0503030403020204" pitchFamily="34" charset="0"/>
                <a:ea typeface="Source Sans Pro Semibold" panose="020B0503030403020204" pitchFamily="34" charset="0"/>
              </a:rPr>
              <a:t>Au 15 décembre 2023 : </a:t>
            </a:r>
          </a:p>
        </p:txBody>
      </p:sp>
      <p:pic>
        <p:nvPicPr>
          <p:cNvPr id="30" name="Picture 29">
            <a:extLst>
              <a:ext uri="{FF2B5EF4-FFF2-40B4-BE49-F238E27FC236}">
                <a16:creationId xmlns:a16="http://schemas.microsoft.com/office/drawing/2014/main" id="{8F207D73-4204-5F22-A6E7-7D9804BA7AEF}"/>
              </a:ext>
            </a:extLst>
          </p:cNvPr>
          <p:cNvPicPr>
            <a:picLocks noChangeAspect="1"/>
          </p:cNvPicPr>
          <p:nvPr/>
        </p:nvPicPr>
        <p:blipFill>
          <a:blip r:embed="rId12"/>
          <a:stretch>
            <a:fillRect/>
          </a:stretch>
        </p:blipFill>
        <p:spPr>
          <a:xfrm>
            <a:off x="9342972" y="3537224"/>
            <a:ext cx="2467085" cy="1489277"/>
          </a:xfrm>
          <a:prstGeom prst="rect">
            <a:avLst/>
          </a:prstGeom>
        </p:spPr>
      </p:pic>
    </p:spTree>
    <p:extLst>
      <p:ext uri="{BB962C8B-B14F-4D97-AF65-F5344CB8AC3E}">
        <p14:creationId xmlns:p14="http://schemas.microsoft.com/office/powerpoint/2010/main" val="307403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9A35526-05DC-9B1D-FA49-D17FE7ADD946}"/>
              </a:ext>
            </a:extLst>
          </p:cNvPr>
          <p:cNvSpPr txBox="1"/>
          <p:nvPr/>
        </p:nvSpPr>
        <p:spPr>
          <a:xfrm>
            <a:off x="404447" y="703385"/>
            <a:ext cx="6629400" cy="400110"/>
          </a:xfrm>
          <a:prstGeom prst="rect">
            <a:avLst/>
          </a:prstGeom>
          <a:noFill/>
        </p:spPr>
        <p:txBody>
          <a:bodyPr wrap="square" rtlCol="0">
            <a:spAutoFit/>
          </a:bodyPr>
          <a:lstStyle/>
          <a:p>
            <a:r>
              <a:rPr lang="fr-FR" sz="2000" b="1" dirty="0">
                <a:solidFill>
                  <a:srgbClr val="2754A0"/>
                </a:solidFill>
                <a:latin typeface="Source Sans Pro Semibold" panose="020B0503030403020204" pitchFamily="34" charset="0"/>
                <a:ea typeface="Source Sans Pro Semibold" panose="020B0503030403020204" pitchFamily="34" charset="0"/>
              </a:rPr>
              <a:t>2 / Le leitmotiv de </a:t>
            </a:r>
            <a:r>
              <a:rPr lang="fr-FR" sz="2000" b="1" dirty="0" err="1">
                <a:solidFill>
                  <a:srgbClr val="2754A0"/>
                </a:solidFill>
                <a:latin typeface="Source Sans Pro Semibold" panose="020B0503030403020204" pitchFamily="34" charset="0"/>
                <a:ea typeface="Source Sans Pro Semibold" panose="020B0503030403020204" pitchFamily="34" charset="0"/>
              </a:rPr>
              <a:t>Subatech</a:t>
            </a:r>
            <a:r>
              <a:rPr lang="fr-FR" sz="2000" b="1" dirty="0">
                <a:solidFill>
                  <a:srgbClr val="2754A0"/>
                </a:solidFill>
                <a:latin typeface="Source Sans Pro Semibold" panose="020B0503030403020204" pitchFamily="34" charset="0"/>
                <a:ea typeface="Source Sans Pro Semibold" panose="020B0503030403020204" pitchFamily="34" charset="0"/>
              </a:rPr>
              <a:t> en quelques mots …</a:t>
            </a:r>
          </a:p>
        </p:txBody>
      </p:sp>
      <p:sp>
        <p:nvSpPr>
          <p:cNvPr id="9" name="Rectangle 8">
            <a:extLst>
              <a:ext uri="{FF2B5EF4-FFF2-40B4-BE49-F238E27FC236}">
                <a16:creationId xmlns:a16="http://schemas.microsoft.com/office/drawing/2014/main" id="{B44674B1-2DDA-E3D4-FD93-0AFECE9DB5E5}"/>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sp>
        <p:nvSpPr>
          <p:cNvPr id="4" name="Text Placeholder 1">
            <a:extLst>
              <a:ext uri="{FF2B5EF4-FFF2-40B4-BE49-F238E27FC236}">
                <a16:creationId xmlns:a16="http://schemas.microsoft.com/office/drawing/2014/main" id="{22FFA40A-D06E-30D2-52C2-F39D74A35D7D}"/>
              </a:ext>
            </a:extLst>
          </p:cNvPr>
          <p:cNvSpPr txBox="1">
            <a:spLocks/>
          </p:cNvSpPr>
          <p:nvPr/>
        </p:nvSpPr>
        <p:spPr>
          <a:xfrm>
            <a:off x="1530775" y="4589649"/>
            <a:ext cx="10219418" cy="1995614"/>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1800" dirty="0">
              <a:solidFill>
                <a:srgbClr val="0070C0"/>
              </a:solidFill>
              <a:latin typeface="American Typewriter" panose="02090604020004020304" pitchFamily="18" charset="77"/>
            </a:endParaRPr>
          </a:p>
        </p:txBody>
      </p:sp>
      <p:sp>
        <p:nvSpPr>
          <p:cNvPr id="28" name="ZoneTexte 5">
            <a:extLst>
              <a:ext uri="{FF2B5EF4-FFF2-40B4-BE49-F238E27FC236}">
                <a16:creationId xmlns:a16="http://schemas.microsoft.com/office/drawing/2014/main" id="{60C6AC35-DD9B-23CA-5EE6-29021904F1C2}"/>
              </a:ext>
            </a:extLst>
          </p:cNvPr>
          <p:cNvSpPr txBox="1"/>
          <p:nvPr/>
        </p:nvSpPr>
        <p:spPr>
          <a:xfrm>
            <a:off x="1107046" y="2262118"/>
            <a:ext cx="9788721" cy="3477875"/>
          </a:xfrm>
          <a:prstGeom prst="rect">
            <a:avLst/>
          </a:prstGeom>
          <a:noFill/>
        </p:spPr>
        <p:txBody>
          <a:bodyPr wrap="square" rtlCol="0">
            <a:spAutoFit/>
          </a:bodyPr>
          <a:lstStyle/>
          <a:p>
            <a:pPr marL="0" indent="0" algn="ctr">
              <a:buFont typeface="Arial" panose="020B0604020202020204" pitchFamily="34" charset="0"/>
              <a:buNone/>
            </a:pPr>
            <a:r>
              <a:rPr lang="fr-FR" sz="2000" dirty="0">
                <a:solidFill>
                  <a:srgbClr val="2754A0"/>
                </a:solidFill>
                <a:latin typeface=""/>
              </a:rPr>
              <a:t>Sonder et comprendre l'infiniment petit et l'infiniment grand, structuré autour de grands instruments pour la physique nucléaire et la physique des particules dans le cadre de collaborations internationales, piloté par l'IN2P3.</a:t>
            </a:r>
          </a:p>
          <a:p>
            <a:pPr marL="0" indent="0" algn="ctr">
              <a:buFont typeface="Arial" panose="020B0604020202020204" pitchFamily="34" charset="0"/>
              <a:buNone/>
            </a:pPr>
            <a:endParaRPr lang="fr-FR" sz="2000" dirty="0">
              <a:solidFill>
                <a:srgbClr val="2754A0"/>
              </a:solidFill>
              <a:latin typeface=""/>
            </a:endParaRPr>
          </a:p>
          <a:p>
            <a:pPr marL="0" indent="0" algn="ctr">
              <a:buFont typeface="Arial" panose="020B0604020202020204" pitchFamily="34" charset="0"/>
              <a:buNone/>
            </a:pPr>
            <a:r>
              <a:rPr lang="fr-FR" sz="2000" dirty="0">
                <a:solidFill>
                  <a:srgbClr val="2754A0"/>
                </a:solidFill>
                <a:latin typeface=""/>
              </a:rPr>
              <a:t>Programme de recherche et équipe académique reconnus national et internationalement et plateforme technique unique en radiochimie.</a:t>
            </a:r>
          </a:p>
          <a:p>
            <a:pPr marL="0" indent="0" algn="ctr">
              <a:buFont typeface="Arial" panose="020B0604020202020204" pitchFamily="34" charset="0"/>
              <a:buNone/>
            </a:pPr>
            <a:endParaRPr lang="fr-FR" sz="2000" dirty="0">
              <a:solidFill>
                <a:srgbClr val="2754A0"/>
              </a:solidFill>
              <a:latin typeface=""/>
            </a:endParaRPr>
          </a:p>
          <a:p>
            <a:pPr marL="0" indent="0" algn="ctr">
              <a:buFont typeface="Arial" panose="020B0604020202020204" pitchFamily="34" charset="0"/>
              <a:buNone/>
            </a:pPr>
            <a:r>
              <a:rPr lang="fr-FR" sz="2000" dirty="0">
                <a:solidFill>
                  <a:srgbClr val="2754A0"/>
                </a:solidFill>
                <a:latin typeface=""/>
              </a:rPr>
              <a:t>Recherche dirigée vers les domaines de l'énergie, de l'environnement et de la santé.</a:t>
            </a:r>
          </a:p>
          <a:p>
            <a:pPr marL="0" indent="0" algn="ctr">
              <a:buFont typeface="Arial" panose="020B0604020202020204" pitchFamily="34" charset="0"/>
              <a:buNone/>
            </a:pPr>
            <a:endParaRPr lang="fr-FR" sz="2000" dirty="0">
              <a:solidFill>
                <a:srgbClr val="2754A0"/>
              </a:solidFill>
              <a:latin typeface=""/>
            </a:endParaRPr>
          </a:p>
          <a:p>
            <a:pPr marL="0" indent="0" algn="ctr">
              <a:buFont typeface="Arial" panose="020B0604020202020204" pitchFamily="34" charset="0"/>
              <a:buNone/>
            </a:pPr>
            <a:r>
              <a:rPr lang="fr-FR" sz="2000" dirty="0">
                <a:solidFill>
                  <a:srgbClr val="2754A0"/>
                </a:solidFill>
                <a:latin typeface=""/>
              </a:rPr>
              <a:t>Programmes de recherche et de développement technologique. Maîtrise des nouvelles techniques associées à la physique subatomique.</a:t>
            </a:r>
          </a:p>
        </p:txBody>
      </p:sp>
      <p:pic>
        <p:nvPicPr>
          <p:cNvPr id="7" name="Image 1">
            <a:extLst>
              <a:ext uri="{FF2B5EF4-FFF2-40B4-BE49-F238E27FC236}">
                <a16:creationId xmlns:a16="http://schemas.microsoft.com/office/drawing/2014/main" id="{45271EB8-E49B-18AD-112C-1A24BB7D46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3135" y="703385"/>
            <a:ext cx="2894366" cy="118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A7A10D9-D838-8363-78C6-ADB8356269FD}"/>
              </a:ext>
            </a:extLst>
          </p:cNvPr>
          <p:cNvPicPr>
            <a:picLocks noChangeAspect="1"/>
          </p:cNvPicPr>
          <p:nvPr/>
        </p:nvPicPr>
        <p:blipFill>
          <a:blip r:embed="rId2"/>
          <a:stretch>
            <a:fillRect/>
          </a:stretch>
        </p:blipFill>
        <p:spPr>
          <a:xfrm rot="10800000">
            <a:off x="-2" y="-93307"/>
            <a:ext cx="12357876" cy="6951305"/>
          </a:xfrm>
          <a:prstGeom prst="rect">
            <a:avLst/>
          </a:prstGeom>
        </p:spPr>
      </p:pic>
      <p:sp>
        <p:nvSpPr>
          <p:cNvPr id="6" name="ZoneTexte 5">
            <a:extLst>
              <a:ext uri="{FF2B5EF4-FFF2-40B4-BE49-F238E27FC236}">
                <a16:creationId xmlns:a16="http://schemas.microsoft.com/office/drawing/2014/main" id="{F29993C0-3E83-B14A-6463-0349D3B4DDBD}"/>
              </a:ext>
            </a:extLst>
          </p:cNvPr>
          <p:cNvSpPr txBox="1"/>
          <p:nvPr/>
        </p:nvSpPr>
        <p:spPr>
          <a:xfrm>
            <a:off x="826478" y="2567354"/>
            <a:ext cx="6629400" cy="1446550"/>
          </a:xfrm>
          <a:prstGeom prst="rect">
            <a:avLst/>
          </a:prstGeom>
          <a:noFill/>
        </p:spPr>
        <p:txBody>
          <a:bodyPr wrap="square" rtlCol="0">
            <a:spAutoFit/>
          </a:bodyPr>
          <a:lstStyle/>
          <a:p>
            <a:r>
              <a:rPr lang="fr-FR" sz="4400" b="1" dirty="0">
                <a:solidFill>
                  <a:schemeClr val="bg1"/>
                </a:solidFill>
                <a:latin typeface="Source Sans Pro Semibold" panose="020B0503030403020204" pitchFamily="34" charset="0"/>
                <a:ea typeface="Source Sans Pro Semibold" panose="020B0503030403020204" pitchFamily="34" charset="0"/>
              </a:rPr>
              <a:t>2 / Connaissance de la nature. Curiosité.</a:t>
            </a:r>
          </a:p>
        </p:txBody>
      </p:sp>
      <p:pic>
        <p:nvPicPr>
          <p:cNvPr id="3" name="Image 2">
            <a:extLst>
              <a:ext uri="{FF2B5EF4-FFF2-40B4-BE49-F238E27FC236}">
                <a16:creationId xmlns:a16="http://schemas.microsoft.com/office/drawing/2014/main" id="{9DCA93BB-D44A-A07D-2238-27BAD7410D78}"/>
              </a:ext>
            </a:extLst>
          </p:cNvPr>
          <p:cNvPicPr>
            <a:picLocks noChangeAspect="1"/>
          </p:cNvPicPr>
          <p:nvPr/>
        </p:nvPicPr>
        <p:blipFill>
          <a:blip r:embed="rId3"/>
          <a:stretch>
            <a:fillRect/>
          </a:stretch>
        </p:blipFill>
        <p:spPr>
          <a:xfrm>
            <a:off x="7120956" y="-4809"/>
            <a:ext cx="6858000" cy="6858000"/>
          </a:xfrm>
          <a:prstGeom prst="rect">
            <a:avLst/>
          </a:prstGeom>
        </p:spPr>
      </p:pic>
    </p:spTree>
    <p:extLst>
      <p:ext uri="{BB962C8B-B14F-4D97-AF65-F5344CB8AC3E}">
        <p14:creationId xmlns:p14="http://schemas.microsoft.com/office/powerpoint/2010/main" val="50596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32870F-4606-CA16-D589-2541A32EA688}"/>
              </a:ext>
            </a:extLst>
          </p:cNvPr>
          <p:cNvPicPr>
            <a:picLocks noChangeAspect="1"/>
          </p:cNvPicPr>
          <p:nvPr/>
        </p:nvPicPr>
        <p:blipFill>
          <a:blip r:embed="rId2"/>
          <a:stretch>
            <a:fillRect/>
          </a:stretch>
        </p:blipFill>
        <p:spPr>
          <a:xfrm>
            <a:off x="3897698" y="1911597"/>
            <a:ext cx="4396604" cy="3275589"/>
          </a:xfrm>
          <a:prstGeom prst="rect">
            <a:avLst/>
          </a:prstGeom>
        </p:spPr>
      </p:pic>
      <p:sp>
        <p:nvSpPr>
          <p:cNvPr id="5" name="ZoneTexte 4">
            <a:extLst>
              <a:ext uri="{FF2B5EF4-FFF2-40B4-BE49-F238E27FC236}">
                <a16:creationId xmlns:a16="http://schemas.microsoft.com/office/drawing/2014/main" id="{1AC12B8B-B1E7-4EA4-569C-19BFE625A60C}"/>
              </a:ext>
            </a:extLst>
          </p:cNvPr>
          <p:cNvSpPr txBox="1"/>
          <p:nvPr/>
        </p:nvSpPr>
        <p:spPr>
          <a:xfrm>
            <a:off x="404446" y="703385"/>
            <a:ext cx="7247085" cy="400110"/>
          </a:xfrm>
          <a:prstGeom prst="rect">
            <a:avLst/>
          </a:prstGeom>
          <a:noFill/>
        </p:spPr>
        <p:txBody>
          <a:bodyPr wrap="square" rtlCol="0">
            <a:spAutoFit/>
          </a:bodyPr>
          <a:lstStyle/>
          <a:p>
            <a:r>
              <a:rPr lang="fr-FR" sz="2000" b="1" dirty="0">
                <a:solidFill>
                  <a:srgbClr val="F6BDB3"/>
                </a:solidFill>
                <a:latin typeface="Source Sans Pro Semibold" panose="020B0503030403020204" pitchFamily="34" charset="0"/>
                <a:ea typeface="Source Sans Pro Semibold" panose="020B0503030403020204" pitchFamily="34" charset="0"/>
              </a:rPr>
              <a:t>2 / Connaissance de la nature. Curiosité. Invention du cyclotron</a:t>
            </a:r>
          </a:p>
        </p:txBody>
      </p:sp>
      <p:sp>
        <p:nvSpPr>
          <p:cNvPr id="8" name="Rectangle 7">
            <a:extLst>
              <a:ext uri="{FF2B5EF4-FFF2-40B4-BE49-F238E27FC236}">
                <a16:creationId xmlns:a16="http://schemas.microsoft.com/office/drawing/2014/main" id="{DC336697-3824-2A48-3D28-2B2E7B79F6BB}"/>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pic>
        <p:nvPicPr>
          <p:cNvPr id="3" name="Picture 2">
            <a:extLst>
              <a:ext uri="{FF2B5EF4-FFF2-40B4-BE49-F238E27FC236}">
                <a16:creationId xmlns:a16="http://schemas.microsoft.com/office/drawing/2014/main" id="{75A1CB27-FDDD-CD1D-0DEC-99AFA37726C0}"/>
              </a:ext>
            </a:extLst>
          </p:cNvPr>
          <p:cNvPicPr>
            <a:picLocks noChangeAspect="1"/>
          </p:cNvPicPr>
          <p:nvPr/>
        </p:nvPicPr>
        <p:blipFill>
          <a:blip r:embed="rId4"/>
          <a:stretch>
            <a:fillRect/>
          </a:stretch>
        </p:blipFill>
        <p:spPr>
          <a:xfrm>
            <a:off x="404447" y="3882978"/>
            <a:ext cx="4086385" cy="1931119"/>
          </a:xfrm>
          <a:prstGeom prst="rect">
            <a:avLst/>
          </a:prstGeom>
        </p:spPr>
      </p:pic>
      <p:pic>
        <p:nvPicPr>
          <p:cNvPr id="11" name="Picture 10">
            <a:extLst>
              <a:ext uri="{FF2B5EF4-FFF2-40B4-BE49-F238E27FC236}">
                <a16:creationId xmlns:a16="http://schemas.microsoft.com/office/drawing/2014/main" id="{F6FDF873-3C86-7A2B-2FCB-87A4CE805D24}"/>
              </a:ext>
            </a:extLst>
          </p:cNvPr>
          <p:cNvPicPr>
            <a:picLocks noChangeAspect="1"/>
          </p:cNvPicPr>
          <p:nvPr/>
        </p:nvPicPr>
        <p:blipFill>
          <a:blip r:embed="rId5"/>
          <a:stretch>
            <a:fillRect/>
          </a:stretch>
        </p:blipFill>
        <p:spPr>
          <a:xfrm>
            <a:off x="122124" y="1218343"/>
            <a:ext cx="5236306" cy="1931119"/>
          </a:xfrm>
          <a:prstGeom prst="rect">
            <a:avLst/>
          </a:prstGeom>
        </p:spPr>
      </p:pic>
      <p:pic>
        <p:nvPicPr>
          <p:cNvPr id="13" name="Picture 12">
            <a:extLst>
              <a:ext uri="{FF2B5EF4-FFF2-40B4-BE49-F238E27FC236}">
                <a16:creationId xmlns:a16="http://schemas.microsoft.com/office/drawing/2014/main" id="{A368AA09-D57C-B921-4D35-80860B85F9E9}"/>
              </a:ext>
            </a:extLst>
          </p:cNvPr>
          <p:cNvPicPr>
            <a:picLocks noChangeAspect="1"/>
          </p:cNvPicPr>
          <p:nvPr/>
        </p:nvPicPr>
        <p:blipFill>
          <a:blip r:embed="rId6"/>
          <a:stretch>
            <a:fillRect/>
          </a:stretch>
        </p:blipFill>
        <p:spPr>
          <a:xfrm>
            <a:off x="8145479" y="1911597"/>
            <a:ext cx="4066014" cy="4370205"/>
          </a:xfrm>
          <a:prstGeom prst="rect">
            <a:avLst/>
          </a:prstGeom>
        </p:spPr>
      </p:pic>
    </p:spTree>
    <p:extLst>
      <p:ext uri="{BB962C8B-B14F-4D97-AF65-F5344CB8AC3E}">
        <p14:creationId xmlns:p14="http://schemas.microsoft.com/office/powerpoint/2010/main" val="71129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AC12B8B-B1E7-4EA4-569C-19BFE625A60C}"/>
              </a:ext>
            </a:extLst>
          </p:cNvPr>
          <p:cNvSpPr txBox="1"/>
          <p:nvPr/>
        </p:nvSpPr>
        <p:spPr>
          <a:xfrm>
            <a:off x="404447" y="703385"/>
            <a:ext cx="6629400" cy="400110"/>
          </a:xfrm>
          <a:prstGeom prst="rect">
            <a:avLst/>
          </a:prstGeom>
          <a:noFill/>
        </p:spPr>
        <p:txBody>
          <a:bodyPr wrap="square" rtlCol="0">
            <a:spAutoFit/>
          </a:bodyPr>
          <a:lstStyle/>
          <a:p>
            <a:r>
              <a:rPr lang="fr-FR" sz="2000" b="1" dirty="0">
                <a:solidFill>
                  <a:srgbClr val="F6BDB3"/>
                </a:solidFill>
                <a:latin typeface="Source Sans Pro Semibold" panose="020B0503030403020204" pitchFamily="34" charset="0"/>
                <a:ea typeface="Source Sans Pro Semibold" panose="020B0503030403020204" pitchFamily="34" charset="0"/>
              </a:rPr>
              <a:t>2 / Cyclotrons pour la médecine dans le monde aujourd’hui</a:t>
            </a:r>
          </a:p>
        </p:txBody>
      </p:sp>
      <p:sp>
        <p:nvSpPr>
          <p:cNvPr id="6" name="ZoneTexte 5">
            <a:extLst>
              <a:ext uri="{FF2B5EF4-FFF2-40B4-BE49-F238E27FC236}">
                <a16:creationId xmlns:a16="http://schemas.microsoft.com/office/drawing/2014/main" id="{D86B7CB0-1B7B-8510-5902-78E0409340B8}"/>
              </a:ext>
            </a:extLst>
          </p:cNvPr>
          <p:cNvSpPr txBox="1"/>
          <p:nvPr/>
        </p:nvSpPr>
        <p:spPr>
          <a:xfrm>
            <a:off x="1599898" y="5379766"/>
            <a:ext cx="10867898" cy="1323439"/>
          </a:xfrm>
          <a:prstGeom prst="rect">
            <a:avLst/>
          </a:prstGeom>
          <a:noFill/>
        </p:spPr>
        <p:txBody>
          <a:bodyPr wrap="square" rtlCol="0">
            <a:spAutoFit/>
          </a:bodyPr>
          <a:lstStyle/>
          <a:p>
            <a:pPr>
              <a:buClr>
                <a:srgbClr val="7869C4"/>
              </a:buClr>
            </a:pPr>
            <a:r>
              <a:rPr lang="fr-FR" sz="2000" dirty="0">
                <a:latin typeface="Source Sans Pro" panose="020B0503030403020204" pitchFamily="34" charset="0"/>
                <a:ea typeface="Source Sans Pro" panose="020B0503030403020204" pitchFamily="34" charset="0"/>
              </a:rPr>
              <a:t>Utilisé pour produire des radio-isotopes servant à fabriquer des « radiopharmaceutiques ». Il existe plus de 1500 installations dans le monde. L’AIEA répertorie 1300 de ces installations dans 95 pays dans sa base des données, dont 31 en France. Principalement la production du </a:t>
            </a:r>
            <a:r>
              <a:rPr lang="fr-FR" sz="2000" baseline="30000" dirty="0">
                <a:latin typeface="Source Sans Pro" panose="020B0503030403020204" pitchFamily="34" charset="0"/>
                <a:ea typeface="Source Sans Pro" panose="020B0503030403020204" pitchFamily="34" charset="0"/>
              </a:rPr>
              <a:t>18</a:t>
            </a:r>
            <a:r>
              <a:rPr lang="fr-FR" sz="2000" dirty="0">
                <a:latin typeface="Source Sans Pro" panose="020B0503030403020204" pitchFamily="34" charset="0"/>
                <a:ea typeface="Source Sans Pro" panose="020B0503030403020204" pitchFamily="34" charset="0"/>
              </a:rPr>
              <a:t>F pour PET, mais aussi  </a:t>
            </a:r>
            <a:r>
              <a:rPr lang="fr-FR" sz="2000" baseline="30000" dirty="0">
                <a:latin typeface="Source Sans Pro" panose="020B0503030403020204" pitchFamily="34" charset="0"/>
                <a:ea typeface="Source Sans Pro" panose="020B0503030403020204" pitchFamily="34" charset="0"/>
              </a:rPr>
              <a:t>201</a:t>
            </a:r>
            <a:r>
              <a:rPr lang="fr-FR" sz="2000" dirty="0">
                <a:latin typeface="Source Sans Pro" panose="020B0503030403020204" pitchFamily="34" charset="0"/>
                <a:ea typeface="Source Sans Pro" panose="020B0503030403020204" pitchFamily="34" charset="0"/>
              </a:rPr>
              <a:t>Tl, </a:t>
            </a:r>
            <a:r>
              <a:rPr lang="fr-FR" sz="2000" baseline="30000" dirty="0">
                <a:latin typeface="Source Sans Pro" panose="020B0503030403020204" pitchFamily="34" charset="0"/>
                <a:ea typeface="Source Sans Pro" panose="020B0503030403020204" pitchFamily="34" charset="0"/>
              </a:rPr>
              <a:t>123</a:t>
            </a:r>
            <a:r>
              <a:rPr lang="fr-FR" sz="2000" dirty="0">
                <a:latin typeface="Source Sans Pro" panose="020B0503030403020204" pitchFamily="34" charset="0"/>
                <a:ea typeface="Source Sans Pro" panose="020B0503030403020204" pitchFamily="34" charset="0"/>
              </a:rPr>
              <a:t>I, </a:t>
            </a:r>
            <a:r>
              <a:rPr lang="fr-FR" sz="2000" baseline="30000" dirty="0">
                <a:latin typeface="Source Sans Pro" panose="020B0503030403020204" pitchFamily="34" charset="0"/>
                <a:ea typeface="Source Sans Pro" panose="020B0503030403020204" pitchFamily="34" charset="0"/>
              </a:rPr>
              <a:t>67</a:t>
            </a:r>
            <a:r>
              <a:rPr lang="fr-FR" sz="2000" dirty="0">
                <a:latin typeface="Source Sans Pro" panose="020B0503030403020204" pitchFamily="34" charset="0"/>
                <a:ea typeface="Source Sans Pro" panose="020B0503030403020204" pitchFamily="34" charset="0"/>
              </a:rPr>
              <a:t>Ga, et la hadronthérapie (proton, neutron, …) </a:t>
            </a:r>
          </a:p>
        </p:txBody>
      </p:sp>
      <p:sp>
        <p:nvSpPr>
          <p:cNvPr id="8" name="Rectangle 7">
            <a:extLst>
              <a:ext uri="{FF2B5EF4-FFF2-40B4-BE49-F238E27FC236}">
                <a16:creationId xmlns:a16="http://schemas.microsoft.com/office/drawing/2014/main" id="{DC336697-3824-2A48-3D28-2B2E7B79F6BB}"/>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pic>
        <p:nvPicPr>
          <p:cNvPr id="1026" name="Picture 2">
            <a:extLst>
              <a:ext uri="{FF2B5EF4-FFF2-40B4-BE49-F238E27FC236}">
                <a16:creationId xmlns:a16="http://schemas.microsoft.com/office/drawing/2014/main" id="{44CA0658-81D9-1893-A30F-F27E635CE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103" y="1318979"/>
            <a:ext cx="5674491" cy="3830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AAA617-CB23-6C0C-D73B-255880CC315E}"/>
              </a:ext>
            </a:extLst>
          </p:cNvPr>
          <p:cNvPicPr>
            <a:picLocks noChangeAspect="1"/>
          </p:cNvPicPr>
          <p:nvPr/>
        </p:nvPicPr>
        <p:blipFill>
          <a:blip r:embed="rId4"/>
          <a:stretch>
            <a:fillRect/>
          </a:stretch>
        </p:blipFill>
        <p:spPr>
          <a:xfrm>
            <a:off x="133370" y="1354755"/>
            <a:ext cx="5971573" cy="3830819"/>
          </a:xfrm>
          <a:prstGeom prst="rect">
            <a:avLst/>
          </a:prstGeom>
        </p:spPr>
      </p:pic>
      <p:sp>
        <p:nvSpPr>
          <p:cNvPr id="10" name="ZoneTexte 5">
            <a:extLst>
              <a:ext uri="{FF2B5EF4-FFF2-40B4-BE49-F238E27FC236}">
                <a16:creationId xmlns:a16="http://schemas.microsoft.com/office/drawing/2014/main" id="{EDB8837F-8F58-2EF8-2B97-36E3CCDCECF6}"/>
              </a:ext>
            </a:extLst>
          </p:cNvPr>
          <p:cNvSpPr txBox="1"/>
          <p:nvPr/>
        </p:nvSpPr>
        <p:spPr>
          <a:xfrm>
            <a:off x="89957" y="5126192"/>
            <a:ext cx="1409659" cy="307777"/>
          </a:xfrm>
          <a:prstGeom prst="rect">
            <a:avLst/>
          </a:prstGeom>
          <a:noFill/>
        </p:spPr>
        <p:txBody>
          <a:bodyPr wrap="square" rtlCol="0">
            <a:spAutoFit/>
          </a:bodyPr>
          <a:lstStyle/>
          <a:p>
            <a:r>
              <a:rPr lang="fr-FR" sz="1400" b="1" dirty="0">
                <a:solidFill>
                  <a:srgbClr val="2754A0"/>
                </a:solidFill>
                <a:latin typeface="Source Sans Pro Semibold" panose="020B0503030403020204" pitchFamily="34" charset="0"/>
                <a:ea typeface="Source Sans Pro Semibold" panose="020B0503030403020204" pitchFamily="34" charset="0"/>
              </a:rPr>
              <a:t>Source </a:t>
            </a:r>
            <a:r>
              <a:rPr lang="fr-FR" sz="1400" b="1" dirty="0" err="1">
                <a:solidFill>
                  <a:srgbClr val="2754A0"/>
                </a:solidFill>
                <a:latin typeface="Source Sans Pro Semibold" panose="020B0503030403020204" pitchFamily="34" charset="0"/>
                <a:ea typeface="Source Sans Pro Semibold" panose="020B0503030403020204" pitchFamily="34" charset="0"/>
              </a:rPr>
              <a:t>AIEA.org</a:t>
            </a:r>
            <a:endParaRPr lang="fr-FR" sz="1400" b="1" dirty="0">
              <a:solidFill>
                <a:srgbClr val="2754A0"/>
              </a:solidFill>
              <a:latin typeface="Source Sans Pro Semibold" panose="020B0503030403020204" pitchFamily="34" charset="0"/>
              <a:ea typeface="Source Sans Pro Semibold" panose="020B0503030403020204" pitchFamily="34" charset="0"/>
            </a:endParaRPr>
          </a:p>
        </p:txBody>
      </p:sp>
      <p:sp>
        <p:nvSpPr>
          <p:cNvPr id="11" name="ZoneTexte 5">
            <a:extLst>
              <a:ext uri="{FF2B5EF4-FFF2-40B4-BE49-F238E27FC236}">
                <a16:creationId xmlns:a16="http://schemas.microsoft.com/office/drawing/2014/main" id="{6AFD6729-FF9E-6292-398A-0510DA59F0C1}"/>
              </a:ext>
            </a:extLst>
          </p:cNvPr>
          <p:cNvSpPr txBox="1"/>
          <p:nvPr/>
        </p:nvSpPr>
        <p:spPr>
          <a:xfrm>
            <a:off x="9143451" y="5110894"/>
            <a:ext cx="2564142" cy="307777"/>
          </a:xfrm>
          <a:prstGeom prst="rect">
            <a:avLst/>
          </a:prstGeom>
          <a:noFill/>
        </p:spPr>
        <p:txBody>
          <a:bodyPr wrap="square" rtlCol="0">
            <a:spAutoFit/>
          </a:bodyPr>
          <a:lstStyle/>
          <a:p>
            <a:r>
              <a:rPr lang="fr-FR" sz="1400" b="1" dirty="0">
                <a:solidFill>
                  <a:srgbClr val="2754A0"/>
                </a:solidFill>
                <a:latin typeface="Source Sans Pro Semibold" panose="020B0503030403020204" pitchFamily="34" charset="0"/>
                <a:ea typeface="Source Sans Pro Semibold" panose="020B0503030403020204" pitchFamily="34" charset="0"/>
              </a:rPr>
              <a:t>Source </a:t>
            </a:r>
            <a:r>
              <a:rPr lang="fr-FR" sz="1400" b="1" dirty="0" err="1">
                <a:solidFill>
                  <a:srgbClr val="2754A0"/>
                </a:solidFill>
                <a:latin typeface="Source Sans Pro Semibold" panose="020B0503030403020204" pitchFamily="34" charset="0"/>
                <a:ea typeface="Source Sans Pro Semibold" panose="020B0503030403020204" pitchFamily="34" charset="0"/>
              </a:rPr>
              <a:t>www.arronax-nantes.fr</a:t>
            </a:r>
            <a:endParaRPr lang="fr-FR" sz="1400" b="1" dirty="0">
              <a:solidFill>
                <a:srgbClr val="2754A0"/>
              </a:solidFill>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210219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AC12B8B-B1E7-4EA4-569C-19BFE625A60C}"/>
              </a:ext>
            </a:extLst>
          </p:cNvPr>
          <p:cNvSpPr txBox="1"/>
          <p:nvPr/>
        </p:nvSpPr>
        <p:spPr>
          <a:xfrm>
            <a:off x="404447" y="703385"/>
            <a:ext cx="9012822" cy="400110"/>
          </a:xfrm>
          <a:prstGeom prst="rect">
            <a:avLst/>
          </a:prstGeom>
          <a:noFill/>
        </p:spPr>
        <p:txBody>
          <a:bodyPr wrap="square" rtlCol="0">
            <a:spAutoFit/>
          </a:bodyPr>
          <a:lstStyle/>
          <a:p>
            <a:r>
              <a:rPr lang="fr-FR" sz="2000" b="1" dirty="0">
                <a:solidFill>
                  <a:srgbClr val="F6BDB3"/>
                </a:solidFill>
                <a:latin typeface="Source Sans Pro Semibold" panose="020B0503030403020204" pitchFamily="34" charset="0"/>
                <a:ea typeface="Source Sans Pro Semibold" panose="020B0503030403020204" pitchFamily="34" charset="0"/>
              </a:rPr>
              <a:t>2 / La curiosité pour mieux comprendre la nature est un moteur majeur</a:t>
            </a:r>
          </a:p>
        </p:txBody>
      </p:sp>
      <p:sp>
        <p:nvSpPr>
          <p:cNvPr id="6" name="ZoneTexte 5">
            <a:extLst>
              <a:ext uri="{FF2B5EF4-FFF2-40B4-BE49-F238E27FC236}">
                <a16:creationId xmlns:a16="http://schemas.microsoft.com/office/drawing/2014/main" id="{D86B7CB0-1B7B-8510-5902-78E0409340B8}"/>
              </a:ext>
            </a:extLst>
          </p:cNvPr>
          <p:cNvSpPr txBox="1"/>
          <p:nvPr/>
        </p:nvSpPr>
        <p:spPr>
          <a:xfrm>
            <a:off x="595407" y="1530117"/>
            <a:ext cx="9736262" cy="2862322"/>
          </a:xfrm>
          <a:prstGeom prst="rect">
            <a:avLst/>
          </a:prstGeom>
          <a:noFill/>
        </p:spPr>
        <p:txBody>
          <a:bodyPr wrap="square" rtlCol="0">
            <a:spAutoFit/>
          </a:bodyPr>
          <a:lstStyle/>
          <a:p>
            <a:pPr>
              <a:buClr>
                <a:srgbClr val="7869C4"/>
              </a:buClr>
            </a:pPr>
            <a:r>
              <a:rPr lang="fr-FR" sz="2000" dirty="0">
                <a:latin typeface="Source Sans Pro" panose="020B0503030403020204" pitchFamily="34" charset="0"/>
                <a:ea typeface="Source Sans Pro" panose="020B0503030403020204" pitchFamily="34" charset="0"/>
              </a:rPr>
              <a:t>Et il y a du travail car nous ne connaissons pas grande chose, et c’est important que les élèves les sachent</a:t>
            </a:r>
          </a:p>
          <a:p>
            <a:pPr>
              <a:buClr>
                <a:srgbClr val="7869C4"/>
              </a:buClr>
            </a:pPr>
            <a:endParaRPr lang="fr-FR" sz="2000"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Richard Feynman, prix Nobel de physique 1965, l’avait bien formulé en disant que  :</a:t>
            </a:r>
          </a:p>
          <a:p>
            <a:pPr>
              <a:buClr>
                <a:srgbClr val="7869C4"/>
              </a:buClr>
            </a:pPr>
            <a:endParaRPr lang="fr-FR" sz="2000"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 « </a:t>
            </a:r>
            <a:r>
              <a:rPr lang="fr-FR" sz="2000" i="1" dirty="0">
                <a:latin typeface="Source Sans Pro" panose="020B0503030403020204" pitchFamily="34" charset="0"/>
                <a:ea typeface="Source Sans Pro" panose="020B0503030403020204" pitchFamily="34" charset="0"/>
              </a:rPr>
              <a:t>La science c'est comme faire l'amour : parfois quelque chose d'utile en sort, mais ce n'est pas la raison pour laquelle nous le faisons »</a:t>
            </a:r>
          </a:p>
          <a:p>
            <a:pPr>
              <a:buClr>
                <a:srgbClr val="7869C4"/>
              </a:buClr>
            </a:pPr>
            <a:endParaRPr lang="fr-FR" sz="2000" i="1" dirty="0">
              <a:latin typeface="Source Sans Pro" panose="020B0503030403020204" pitchFamily="34" charset="0"/>
              <a:ea typeface="Source Sans Pro" panose="020B0503030403020204" pitchFamily="34" charset="0"/>
            </a:endParaRPr>
          </a:p>
          <a:p>
            <a:pPr>
              <a:buClr>
                <a:srgbClr val="7869C4"/>
              </a:buClr>
            </a:pPr>
            <a:r>
              <a:rPr lang="fr-FR" sz="2000" dirty="0">
                <a:latin typeface="Source Sans Pro" panose="020B0503030403020204" pitchFamily="34" charset="0"/>
                <a:ea typeface="Source Sans Pro" panose="020B0503030403020204" pitchFamily="34" charset="0"/>
              </a:rPr>
              <a:t> </a:t>
            </a:r>
          </a:p>
        </p:txBody>
      </p:sp>
      <p:sp>
        <p:nvSpPr>
          <p:cNvPr id="8" name="Rectangle 7">
            <a:extLst>
              <a:ext uri="{FF2B5EF4-FFF2-40B4-BE49-F238E27FC236}">
                <a16:creationId xmlns:a16="http://schemas.microsoft.com/office/drawing/2014/main" id="{DC336697-3824-2A48-3D28-2B2E7B79F6BB}"/>
              </a:ext>
            </a:extLst>
          </p:cNvPr>
          <p:cNvSpPr/>
          <p:nvPr/>
        </p:nvSpPr>
        <p:spPr>
          <a:xfrm>
            <a:off x="0" y="0"/>
            <a:ext cx="12192000" cy="703385"/>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7" y="6019514"/>
            <a:ext cx="1261879" cy="649513"/>
          </a:xfrm>
          <a:prstGeom prst="rect">
            <a:avLst/>
          </a:prstGeom>
        </p:spPr>
      </p:pic>
      <p:pic>
        <p:nvPicPr>
          <p:cNvPr id="3" name="Picture 2">
            <a:extLst>
              <a:ext uri="{FF2B5EF4-FFF2-40B4-BE49-F238E27FC236}">
                <a16:creationId xmlns:a16="http://schemas.microsoft.com/office/drawing/2014/main" id="{B342C6A4-4F47-2A7B-2F00-E7508F0ADAA6}"/>
              </a:ext>
            </a:extLst>
          </p:cNvPr>
          <p:cNvPicPr>
            <a:picLocks noChangeAspect="1"/>
          </p:cNvPicPr>
          <p:nvPr/>
        </p:nvPicPr>
        <p:blipFill>
          <a:blip r:embed="rId3"/>
          <a:stretch>
            <a:fillRect/>
          </a:stretch>
        </p:blipFill>
        <p:spPr>
          <a:xfrm>
            <a:off x="5805393" y="3663309"/>
            <a:ext cx="5791200" cy="2680961"/>
          </a:xfrm>
          <a:prstGeom prst="rect">
            <a:avLst/>
          </a:prstGeom>
        </p:spPr>
      </p:pic>
    </p:spTree>
    <p:extLst>
      <p:ext uri="{BB962C8B-B14F-4D97-AF65-F5344CB8AC3E}">
        <p14:creationId xmlns:p14="http://schemas.microsoft.com/office/powerpoint/2010/main" val="10031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BA2CB12-C724-4EB5-2C3F-194F722A8285}"/>
              </a:ext>
            </a:extLst>
          </p:cNvPr>
          <p:cNvPicPr>
            <a:picLocks noChangeAspect="1"/>
          </p:cNvPicPr>
          <p:nvPr/>
        </p:nvPicPr>
        <p:blipFill>
          <a:blip r:embed="rId2"/>
          <a:stretch>
            <a:fillRect/>
          </a:stretch>
        </p:blipFill>
        <p:spPr>
          <a:xfrm rot="10800000">
            <a:off x="-1" y="-65315"/>
            <a:ext cx="12307427" cy="6964147"/>
          </a:xfrm>
          <a:prstGeom prst="rect">
            <a:avLst/>
          </a:prstGeom>
        </p:spPr>
      </p:pic>
      <p:sp>
        <p:nvSpPr>
          <p:cNvPr id="9" name="ZoneTexte 8">
            <a:extLst>
              <a:ext uri="{FF2B5EF4-FFF2-40B4-BE49-F238E27FC236}">
                <a16:creationId xmlns:a16="http://schemas.microsoft.com/office/drawing/2014/main" id="{BD6D6C54-F950-6111-9B3A-40F5C7089E10}"/>
              </a:ext>
            </a:extLst>
          </p:cNvPr>
          <p:cNvSpPr txBox="1"/>
          <p:nvPr/>
        </p:nvSpPr>
        <p:spPr>
          <a:xfrm>
            <a:off x="826478" y="2567354"/>
            <a:ext cx="6629400" cy="1446550"/>
          </a:xfrm>
          <a:prstGeom prst="rect">
            <a:avLst/>
          </a:prstGeom>
          <a:noFill/>
        </p:spPr>
        <p:txBody>
          <a:bodyPr wrap="square" rtlCol="0">
            <a:spAutoFit/>
          </a:bodyPr>
          <a:lstStyle/>
          <a:p>
            <a:r>
              <a:rPr lang="fr-FR" sz="4400" b="1" dirty="0">
                <a:solidFill>
                  <a:schemeClr val="bg1"/>
                </a:solidFill>
                <a:latin typeface="Source Sans Pro Semibold" panose="020B0503030403020204" pitchFamily="34" charset="0"/>
                <a:ea typeface="Source Sans Pro Semibold" panose="020B0503030403020204" pitchFamily="34" charset="0"/>
              </a:rPr>
              <a:t>3 / D’autres raisons de faire la recherche</a:t>
            </a:r>
          </a:p>
        </p:txBody>
      </p:sp>
      <p:pic>
        <p:nvPicPr>
          <p:cNvPr id="3" name="Image 2">
            <a:extLst>
              <a:ext uri="{FF2B5EF4-FFF2-40B4-BE49-F238E27FC236}">
                <a16:creationId xmlns:a16="http://schemas.microsoft.com/office/drawing/2014/main" id="{1515DC21-1698-715F-C2C6-E853875EA27F}"/>
              </a:ext>
            </a:extLst>
          </p:cNvPr>
          <p:cNvPicPr>
            <a:picLocks noChangeAspect="1"/>
          </p:cNvPicPr>
          <p:nvPr/>
        </p:nvPicPr>
        <p:blipFill>
          <a:blip r:embed="rId3"/>
          <a:stretch>
            <a:fillRect/>
          </a:stretch>
        </p:blipFill>
        <p:spPr>
          <a:xfrm>
            <a:off x="7205242" y="0"/>
            <a:ext cx="6858000" cy="6858000"/>
          </a:xfrm>
          <a:prstGeom prst="rect">
            <a:avLst/>
          </a:prstGeom>
        </p:spPr>
      </p:pic>
    </p:spTree>
    <p:extLst>
      <p:ext uri="{BB962C8B-B14F-4D97-AF65-F5344CB8AC3E}">
        <p14:creationId xmlns:p14="http://schemas.microsoft.com/office/powerpoint/2010/main" val="36718795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559</Words>
  <Application>Microsoft Macintosh PowerPoint</Application>
  <PresentationFormat>Widescreen</PresentationFormat>
  <Paragraphs>64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American Typewriter</vt:lpstr>
      <vt:lpstr>Arial</vt:lpstr>
      <vt:lpstr>Calibri</vt:lpstr>
      <vt:lpstr>Calibri Light</vt:lpstr>
      <vt:lpstr>Source Sans Pro</vt:lpstr>
      <vt:lpstr>Source Sans Pro Semibold</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LANGLOIS William</dc:creator>
  <cp:lastModifiedBy>Microsoft Office User</cp:lastModifiedBy>
  <cp:revision>48</cp:revision>
  <dcterms:created xsi:type="dcterms:W3CDTF">2023-05-09T12:00:31Z</dcterms:created>
  <dcterms:modified xsi:type="dcterms:W3CDTF">2024-01-12T08:10:20Z</dcterms:modified>
</cp:coreProperties>
</file>